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8" r:id="rId1"/>
  </p:sldMasterIdLst>
  <p:notesMasterIdLst>
    <p:notesMasterId r:id="rId13"/>
  </p:notesMasterIdLst>
  <p:sldIdLst>
    <p:sldId id="276" r:id="rId2"/>
    <p:sldId id="303" r:id="rId3"/>
    <p:sldId id="306" r:id="rId4"/>
    <p:sldId id="310" r:id="rId5"/>
    <p:sldId id="311" r:id="rId6"/>
    <p:sldId id="312" r:id="rId7"/>
    <p:sldId id="313" r:id="rId8"/>
    <p:sldId id="314" r:id="rId9"/>
    <p:sldId id="295" r:id="rId10"/>
    <p:sldId id="293" r:id="rId11"/>
    <p:sldId id="294" r:id="rId1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7D6"/>
    <a:srgbClr val="CCCC00"/>
    <a:srgbClr val="003399"/>
    <a:srgbClr val="000000"/>
    <a:srgbClr val="B2B2B2"/>
    <a:srgbClr val="663300"/>
    <a:srgbClr val="336699"/>
    <a:srgbClr val="6666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A5BBA2-F0A4-4338-B96E-538C0AB52CEC}" v="2" dt="2026-01-08T08:45:32.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1" autoAdjust="0"/>
    <p:restoredTop sz="86591" autoAdjust="0"/>
  </p:normalViewPr>
  <p:slideViewPr>
    <p:cSldViewPr snapToGrid="0">
      <p:cViewPr>
        <p:scale>
          <a:sx n="33" d="100"/>
          <a:sy n="33" d="100"/>
        </p:scale>
        <p:origin x="1452" y="1176"/>
      </p:cViewPr>
      <p:guideLst/>
    </p:cSldViewPr>
  </p:slideViewPr>
  <p:outlineViewPr>
    <p:cViewPr>
      <p:scale>
        <a:sx n="33" d="100"/>
        <a:sy n="33" d="100"/>
      </p:scale>
      <p:origin x="0" y="0"/>
    </p:cViewPr>
  </p:outlineViewPr>
  <p:notesTextViewPr>
    <p:cViewPr>
      <p:scale>
        <a:sx n="150" d="100"/>
        <a:sy n="150" d="100"/>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6967"/>
          </a:xfrm>
          <a:prstGeom prst="rect">
            <a:avLst/>
          </a:prstGeom>
        </p:spPr>
        <p:txBody>
          <a:bodyPr vert="horz" lIns="92197" tIns="46100" rIns="92197" bIns="4610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3" y="2"/>
            <a:ext cx="2949787" cy="496967"/>
          </a:xfrm>
          <a:prstGeom prst="rect">
            <a:avLst/>
          </a:prstGeom>
        </p:spPr>
        <p:txBody>
          <a:bodyPr vert="horz" lIns="92197" tIns="46100" rIns="92197" bIns="46100" rtlCol="0"/>
          <a:lstStyle>
            <a:lvl1pPr algn="r">
              <a:defRPr sz="1200"/>
            </a:lvl1pPr>
          </a:lstStyle>
          <a:p>
            <a:fld id="{DAF5A4EA-ABC5-46D7-98EC-B4E28E5C09D7}" type="datetimeFigureOut">
              <a:rPr kumimoji="1" lang="ja-JP" altLang="en-US" smtClean="0"/>
              <a:t>2026/2/18</a:t>
            </a:fld>
            <a:endParaRPr kumimoji="1" lang="ja-JP" altLang="en-US"/>
          </a:p>
        </p:txBody>
      </p:sp>
      <p:sp>
        <p:nvSpPr>
          <p:cNvPr id="4" name="スライド イメージ プレースホルダー 3"/>
          <p:cNvSpPr>
            <a:spLocks noGrp="1" noRot="1" noChangeAspect="1"/>
          </p:cNvSpPr>
          <p:nvPr>
            <p:ph type="sldImg" idx="2"/>
          </p:nvPr>
        </p:nvSpPr>
        <p:spPr>
          <a:xfrm>
            <a:off x="711200" y="744538"/>
            <a:ext cx="5384800" cy="3729037"/>
          </a:xfrm>
          <a:prstGeom prst="rect">
            <a:avLst/>
          </a:prstGeom>
          <a:noFill/>
          <a:ln w="12700">
            <a:solidFill>
              <a:prstClr val="black"/>
            </a:solidFill>
          </a:ln>
        </p:spPr>
        <p:txBody>
          <a:bodyPr vert="horz" lIns="92197" tIns="46100" rIns="92197" bIns="46100" rtlCol="0" anchor="ctr"/>
          <a:lstStyle/>
          <a:p>
            <a:endParaRPr lang="ja-JP" altLang="en-US"/>
          </a:p>
        </p:txBody>
      </p:sp>
      <p:sp>
        <p:nvSpPr>
          <p:cNvPr id="5" name="ノート プレースホルダー 4"/>
          <p:cNvSpPr>
            <a:spLocks noGrp="1"/>
          </p:cNvSpPr>
          <p:nvPr>
            <p:ph type="body" sz="quarter" idx="3"/>
          </p:nvPr>
        </p:nvSpPr>
        <p:spPr>
          <a:xfrm>
            <a:off x="680721" y="4721188"/>
            <a:ext cx="5445760" cy="4472702"/>
          </a:xfrm>
          <a:prstGeom prst="rect">
            <a:avLst/>
          </a:prstGeom>
        </p:spPr>
        <p:txBody>
          <a:bodyPr vert="horz" lIns="92197" tIns="46100" rIns="92197" bIns="4610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8"/>
            <a:ext cx="2949787" cy="496967"/>
          </a:xfrm>
          <a:prstGeom prst="rect">
            <a:avLst/>
          </a:prstGeom>
        </p:spPr>
        <p:txBody>
          <a:bodyPr vert="horz" lIns="92197" tIns="46100" rIns="92197" bIns="4610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3" y="9440648"/>
            <a:ext cx="2949787" cy="496967"/>
          </a:xfrm>
          <a:prstGeom prst="rect">
            <a:avLst/>
          </a:prstGeom>
        </p:spPr>
        <p:txBody>
          <a:bodyPr vert="horz" lIns="92197" tIns="46100" rIns="92197" bIns="46100" rtlCol="0" anchor="b"/>
          <a:lstStyle>
            <a:lvl1pPr algn="r">
              <a:defRPr sz="1200"/>
            </a:lvl1pPr>
          </a:lstStyle>
          <a:p>
            <a:fld id="{B64729C4-9CEC-4DF4-9AD9-F333B233461D}" type="slidenum">
              <a:rPr kumimoji="1" lang="ja-JP" altLang="en-US" smtClean="0"/>
              <a:t>‹#›</a:t>
            </a:fld>
            <a:endParaRPr kumimoji="1" lang="ja-JP" altLang="en-US"/>
          </a:p>
        </p:txBody>
      </p:sp>
    </p:spTree>
    <p:extLst>
      <p:ext uri="{BB962C8B-B14F-4D97-AF65-F5344CB8AC3E}">
        <p14:creationId xmlns:p14="http://schemas.microsoft.com/office/powerpoint/2010/main" val="966515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4729C4-9CEC-4DF4-9AD9-F333B233461D}" type="slidenum">
              <a:rPr kumimoji="1" lang="ja-JP" altLang="en-US" smtClean="0"/>
              <a:t>1</a:t>
            </a:fld>
            <a:endParaRPr kumimoji="1" lang="ja-JP" altLang="en-US" dirty="0"/>
          </a:p>
        </p:txBody>
      </p:sp>
    </p:spTree>
    <p:extLst>
      <p:ext uri="{BB962C8B-B14F-4D97-AF65-F5344CB8AC3E}">
        <p14:creationId xmlns:p14="http://schemas.microsoft.com/office/powerpoint/2010/main" val="514763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grpSp>
        <p:nvGrpSpPr>
          <p:cNvPr id="52" name="グループ化 51"/>
          <p:cNvGrpSpPr/>
          <p:nvPr userDrawn="1"/>
        </p:nvGrpSpPr>
        <p:grpSpPr>
          <a:xfrm>
            <a:off x="144000" y="26608"/>
            <a:ext cx="9619200" cy="594000"/>
            <a:chOff x="135204" y="12700"/>
            <a:chExt cx="9619200" cy="600075"/>
          </a:xfrm>
        </p:grpSpPr>
        <p:sp>
          <p:nvSpPr>
            <p:cNvPr id="54" name="Rectangle 2"/>
            <p:cNvSpPr>
              <a:spLocks noChangeArrowheads="1"/>
            </p:cNvSpPr>
            <p:nvPr userDrawn="1"/>
          </p:nvSpPr>
          <p:spPr bwMode="auto">
            <a:xfrm>
              <a:off x="135204" y="12700"/>
              <a:ext cx="9619200" cy="595313"/>
            </a:xfrm>
            <a:prstGeom prst="rect">
              <a:avLst/>
            </a:prstGeom>
            <a:noFill/>
            <a:ln w="9525" algn="ctr">
              <a:solidFill>
                <a:srgbClr val="4B4B4B"/>
              </a:solidFill>
              <a:miter lim="800000"/>
              <a:headEnd/>
              <a:tailEnd/>
            </a:ln>
            <a:effectLst/>
            <a:extLst>
              <a:ext uri="{909E8E84-426E-40DD-AFC4-6F175D3DCCD1}">
                <a14:hiddenFill xmlns:a14="http://schemas.microsoft.com/office/drawing/2010/main">
                  <a:solidFill>
                    <a:srgbClr val="FFCC66"/>
                  </a:solidFill>
                </a14:hiddenFill>
              </a:ext>
              <a:ext uri="{AF507438-7753-43E0-B8FC-AC1667EBCBE1}">
                <a14:hiddenEffects xmlns:a14="http://schemas.microsoft.com/office/drawing/2010/main">
                  <a:effectLst>
                    <a:outerShdw dist="53882" dir="2700000" algn="ctr" rotWithShape="0">
                      <a:srgbClr val="33CC33">
                        <a:alpha val="50000"/>
                      </a:srgbClr>
                    </a:outerShdw>
                  </a:effectLst>
                </a14:hiddenEffects>
              </a:ext>
            </a:extLst>
          </p:spPr>
          <p:txBody>
            <a:bodyPr wrap="none" anchor="ctr"/>
            <a:lstStyle/>
            <a:p>
              <a:endParaRPr lang="ja-JP" altLang="en-US"/>
            </a:p>
          </p:txBody>
        </p:sp>
        <p:sp>
          <p:nvSpPr>
            <p:cNvPr id="55" name="Rectangle 3"/>
            <p:cNvSpPr>
              <a:spLocks noChangeArrowheads="1"/>
            </p:cNvSpPr>
            <p:nvPr userDrawn="1"/>
          </p:nvSpPr>
          <p:spPr bwMode="auto">
            <a:xfrm>
              <a:off x="1573257" y="12700"/>
              <a:ext cx="8181147" cy="593725"/>
            </a:xfrm>
            <a:prstGeom prst="rect">
              <a:avLst/>
            </a:prstGeom>
            <a:solidFill>
              <a:srgbClr val="4B4B4B"/>
            </a:solidFill>
            <a:ln>
              <a:noFill/>
            </a:ln>
            <a:effectLst/>
          </p:spPr>
          <p:txBody>
            <a:bodyPr wrap="none" anchor="ctr"/>
            <a:lstStyle/>
            <a:p>
              <a:endParaRPr lang="ja-JP" altLang="en-US"/>
            </a:p>
          </p:txBody>
        </p:sp>
        <p:sp>
          <p:nvSpPr>
            <p:cNvPr id="56" name="Line 4"/>
            <p:cNvSpPr>
              <a:spLocks noChangeShapeType="1"/>
            </p:cNvSpPr>
            <p:nvPr userDrawn="1"/>
          </p:nvSpPr>
          <p:spPr bwMode="auto">
            <a:xfrm>
              <a:off x="4285810" y="346075"/>
              <a:ext cx="0" cy="26670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5"/>
            <p:cNvSpPr>
              <a:spLocks noChangeShapeType="1"/>
            </p:cNvSpPr>
            <p:nvPr userDrawn="1"/>
          </p:nvSpPr>
          <p:spPr bwMode="auto">
            <a:xfrm flipV="1">
              <a:off x="1573257" y="346075"/>
              <a:ext cx="8178984"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 name="Rectangle 9">
            <a:extLst>
              <a:ext uri="{FF2B5EF4-FFF2-40B4-BE49-F238E27FC236}">
                <a16:creationId xmlns:a16="http://schemas.microsoft.com/office/drawing/2014/main" id="{BED0C483-A41A-AE21-D81B-F08E4B15EC3A}"/>
              </a:ext>
            </a:extLst>
          </p:cNvPr>
          <p:cNvSpPr txBox="1">
            <a:spLocks noChangeArrowheads="1"/>
          </p:cNvSpPr>
          <p:nvPr userDrawn="1"/>
        </p:nvSpPr>
        <p:spPr bwMode="auto">
          <a:xfrm>
            <a:off x="51160" y="6708015"/>
            <a:ext cx="1307663" cy="2000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ja-JP"/>
            </a:defPPr>
            <a:lvl1pPr marL="0" algn="l" defTabSz="914400" rtl="0" eaLnBrk="1" latinLnBrk="0" hangingPunct="1">
              <a:spcBef>
                <a:spcPct val="0"/>
              </a:spcBef>
              <a:defRPr kumimoji="1" sz="6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solidFill>
                  <a:srgbClr val="000000"/>
                </a:solidFill>
                <a:latin typeface="ＭＳ Ｐゴシック" panose="020B0600070205080204" pitchFamily="50" charset="-128"/>
                <a:ea typeface="ＭＳ Ｐゴシック" panose="020B0600070205080204" pitchFamily="50" charset="-128"/>
              </a:rPr>
              <a:t>2601</a:t>
            </a:r>
          </a:p>
        </p:txBody>
      </p:sp>
      <p:sp>
        <p:nvSpPr>
          <p:cNvPr id="6" name="タイトル 10">
            <a:extLst>
              <a:ext uri="{FF2B5EF4-FFF2-40B4-BE49-F238E27FC236}">
                <a16:creationId xmlns:a16="http://schemas.microsoft.com/office/drawing/2014/main" id="{3B515A1A-A095-88D6-0137-5A48C77C8D66}"/>
              </a:ext>
            </a:extLst>
          </p:cNvPr>
          <p:cNvSpPr>
            <a:spLocks noGrp="1"/>
          </p:cNvSpPr>
          <p:nvPr>
            <p:ph type="title"/>
          </p:nvPr>
        </p:nvSpPr>
        <p:spPr>
          <a:xfrm>
            <a:off x="1628287" y="21894"/>
            <a:ext cx="6756684" cy="330001"/>
          </a:xfrm>
          <a:prstGeom prst="rect">
            <a:avLst/>
          </a:prstGeom>
        </p:spPr>
        <p:txBody>
          <a:bodyPr wrap="none" anchor="ctr" anchorCtr="0"/>
          <a:lstStyle>
            <a:lvl1pPr>
              <a:defRPr sz="1200" b="1">
                <a:solidFill>
                  <a:schemeClr val="bg1"/>
                </a:solidFill>
              </a:defRPr>
            </a:lvl1pPr>
          </a:lstStyle>
          <a:p>
            <a:r>
              <a:rPr kumimoji="1" lang="ja-JP" altLang="en-US" dirty="0"/>
              <a:t>マスター タイトルの書式設定</a:t>
            </a:r>
          </a:p>
        </p:txBody>
      </p:sp>
      <p:pic>
        <p:nvPicPr>
          <p:cNvPr id="3" name="図 2">
            <a:extLst>
              <a:ext uri="{FF2B5EF4-FFF2-40B4-BE49-F238E27FC236}">
                <a16:creationId xmlns:a16="http://schemas.microsoft.com/office/drawing/2014/main" id="{4D06A889-3092-3877-D9E9-335BCE2364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3421"/>
          <a:stretch/>
        </p:blipFill>
        <p:spPr bwMode="auto">
          <a:xfrm>
            <a:off x="341883" y="233723"/>
            <a:ext cx="1085791" cy="17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0896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9649746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473634"/>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p15:clr>
            <a:srgbClr val="F26B43"/>
          </p15:clr>
        </p15:guide>
        <p15:guide id="2" orient="horz" pos="434">
          <p15:clr>
            <a:srgbClr val="F26B43"/>
          </p15:clr>
        </p15:guide>
        <p15:guide id="3" pos="3144">
          <p15:clr>
            <a:srgbClr val="F26B43"/>
          </p15:clr>
        </p15:guide>
        <p15:guide id="4" pos="2127">
          <p15:clr>
            <a:srgbClr val="F26B43"/>
          </p15:clr>
        </p15:guide>
        <p15:guide id="5" pos="2079">
          <p15:clr>
            <a:srgbClr val="F26B43"/>
          </p15:clr>
        </p15:guide>
        <p15:guide id="6" pos="1108">
          <p15:clr>
            <a:srgbClr val="F26B43"/>
          </p15:clr>
        </p15:guide>
        <p15:guide id="7" pos="1060">
          <p15:clr>
            <a:srgbClr val="F26B43"/>
          </p15:clr>
        </p15:guide>
        <p15:guide id="8" pos="90">
          <p15:clr>
            <a:srgbClr val="F26B43"/>
          </p15:clr>
        </p15:guide>
        <p15:guide id="9" orient="horz" pos="1658">
          <p15:clr>
            <a:srgbClr val="F26B43"/>
          </p15:clr>
        </p15:guide>
        <p15:guide id="10" orient="horz" pos="1704">
          <p15:clr>
            <a:srgbClr val="F26B43"/>
          </p15:clr>
        </p15:guide>
        <p15:guide id="11" orient="horz" pos="386">
          <p15:clr>
            <a:srgbClr val="F26B43"/>
          </p15:clr>
        </p15:guide>
        <p15:guide id="12" orient="horz" pos="2928">
          <p15:clr>
            <a:srgbClr val="F26B43"/>
          </p15:clr>
        </p15:guide>
        <p15:guide id="13" orient="horz" pos="2975">
          <p15:clr>
            <a:srgbClr val="F26B43"/>
          </p15:clr>
        </p15:guide>
        <p15:guide id="14" orient="horz" pos="4200">
          <p15:clr>
            <a:srgbClr val="F26B43"/>
          </p15:clr>
        </p15:guide>
        <p15:guide id="15" pos="4116">
          <p15:clr>
            <a:srgbClr val="F26B43"/>
          </p15:clr>
        </p15:guide>
        <p15:guide id="16" pos="4163">
          <p15:clr>
            <a:srgbClr val="F26B43"/>
          </p15:clr>
        </p15:guide>
        <p15:guide id="17" pos="5133">
          <p15:clr>
            <a:srgbClr val="F26B43"/>
          </p15:clr>
        </p15:guide>
        <p15:guide id="18" pos="5182">
          <p15:clr>
            <a:srgbClr val="F26B43"/>
          </p15:clr>
        </p15:guide>
        <p15:guide id="19" pos="6152">
          <p15:clr>
            <a:srgbClr val="F26B43"/>
          </p15:clr>
        </p15:guide>
        <p15:guide id="20" orient="horz" pos="4247">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27.png"/><Relationship Id="rId18" Type="http://schemas.openxmlformats.org/officeDocument/2006/relationships/image" Target="../media/image31.png"/><Relationship Id="rId26" Type="http://schemas.openxmlformats.org/officeDocument/2006/relationships/image" Target="../media/image87.png"/><Relationship Id="rId3" Type="http://schemas.openxmlformats.org/officeDocument/2006/relationships/image" Target="../media/image77.jpeg"/><Relationship Id="rId21" Type="http://schemas.openxmlformats.org/officeDocument/2006/relationships/image" Target="../media/image34.pn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41.png"/><Relationship Id="rId25" Type="http://schemas.openxmlformats.org/officeDocument/2006/relationships/image" Target="../media/image38.png"/><Relationship Id="rId2" Type="http://schemas.openxmlformats.org/officeDocument/2006/relationships/image" Target="../media/image76.png"/><Relationship Id="rId16" Type="http://schemas.openxmlformats.org/officeDocument/2006/relationships/image" Target="../media/image52.png"/><Relationship Id="rId20"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85.jpeg"/><Relationship Id="rId24" Type="http://schemas.openxmlformats.org/officeDocument/2006/relationships/image" Target="../media/image37.png"/><Relationship Id="rId5" Type="http://schemas.openxmlformats.org/officeDocument/2006/relationships/image" Target="../media/image79.jpeg"/><Relationship Id="rId15" Type="http://schemas.openxmlformats.org/officeDocument/2006/relationships/image" Target="../media/image30.png"/><Relationship Id="rId23" Type="http://schemas.openxmlformats.org/officeDocument/2006/relationships/image" Target="../media/image36.png"/><Relationship Id="rId28" Type="http://schemas.openxmlformats.org/officeDocument/2006/relationships/image" Target="../media/image39.png"/><Relationship Id="rId10" Type="http://schemas.openxmlformats.org/officeDocument/2006/relationships/image" Target="../media/image84.jpeg"/><Relationship Id="rId19" Type="http://schemas.openxmlformats.org/officeDocument/2006/relationships/image" Target="../media/image32.pn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28.png"/><Relationship Id="rId22" Type="http://schemas.openxmlformats.org/officeDocument/2006/relationships/image" Target="../media/image35.png"/><Relationship Id="rId27"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41.png"/><Relationship Id="rId18" Type="http://schemas.openxmlformats.org/officeDocument/2006/relationships/image" Target="../media/image35.png"/><Relationship Id="rId26" Type="http://schemas.openxmlformats.org/officeDocument/2006/relationships/image" Target="../media/image79.jpeg"/><Relationship Id="rId3" Type="http://schemas.openxmlformats.org/officeDocument/2006/relationships/image" Target="../media/image89.jpeg"/><Relationship Id="rId21" Type="http://schemas.openxmlformats.org/officeDocument/2006/relationships/image" Target="../media/image55.png"/><Relationship Id="rId7" Type="http://schemas.openxmlformats.org/officeDocument/2006/relationships/image" Target="../media/image85.jpeg"/><Relationship Id="rId12" Type="http://schemas.openxmlformats.org/officeDocument/2006/relationships/image" Target="../media/image53.png"/><Relationship Id="rId17" Type="http://schemas.openxmlformats.org/officeDocument/2006/relationships/image" Target="../media/image34.png"/><Relationship Id="rId25" Type="http://schemas.openxmlformats.org/officeDocument/2006/relationships/image" Target="../media/image94.png"/><Relationship Id="rId2" Type="http://schemas.openxmlformats.org/officeDocument/2006/relationships/image" Target="../media/image88.jpeg"/><Relationship Id="rId16" Type="http://schemas.openxmlformats.org/officeDocument/2006/relationships/image" Target="../media/image33.png"/><Relationship Id="rId20" Type="http://schemas.openxmlformats.org/officeDocument/2006/relationships/image" Target="../media/image39.png"/><Relationship Id="rId29"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92.jpeg"/><Relationship Id="rId11" Type="http://schemas.openxmlformats.org/officeDocument/2006/relationships/image" Target="../media/image52.png"/><Relationship Id="rId24" Type="http://schemas.openxmlformats.org/officeDocument/2006/relationships/image" Target="../media/image27.png"/><Relationship Id="rId5" Type="http://schemas.openxmlformats.org/officeDocument/2006/relationships/image" Target="../media/image91.jpeg"/><Relationship Id="rId15" Type="http://schemas.openxmlformats.org/officeDocument/2006/relationships/image" Target="../media/image32.png"/><Relationship Id="rId23" Type="http://schemas.openxmlformats.org/officeDocument/2006/relationships/image" Target="../media/image93.png"/><Relationship Id="rId28" Type="http://schemas.openxmlformats.org/officeDocument/2006/relationships/image" Target="../media/image78.jpeg"/><Relationship Id="rId10" Type="http://schemas.openxmlformats.org/officeDocument/2006/relationships/image" Target="../media/image30.png"/><Relationship Id="rId19" Type="http://schemas.openxmlformats.org/officeDocument/2006/relationships/image" Target="../media/image36.png"/><Relationship Id="rId31" Type="http://schemas.openxmlformats.org/officeDocument/2006/relationships/image" Target="../media/image95.jpg"/><Relationship Id="rId4" Type="http://schemas.openxmlformats.org/officeDocument/2006/relationships/image" Target="../media/image90.jpeg"/><Relationship Id="rId9" Type="http://schemas.openxmlformats.org/officeDocument/2006/relationships/image" Target="../media/image28.png"/><Relationship Id="rId14" Type="http://schemas.openxmlformats.org/officeDocument/2006/relationships/image" Target="../media/image31.png"/><Relationship Id="rId22" Type="http://schemas.openxmlformats.org/officeDocument/2006/relationships/image" Target="../media/image87.png"/><Relationship Id="rId27" Type="http://schemas.openxmlformats.org/officeDocument/2006/relationships/image" Target="../media/image77.jpeg"/><Relationship Id="rId30" Type="http://schemas.openxmlformats.org/officeDocument/2006/relationships/image" Target="../media/image80.jpe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jpe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jpeg"/><Relationship Id="rId2" Type="http://schemas.openxmlformats.org/officeDocument/2006/relationships/image" Target="../media/image22.jpeg"/><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jpe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jpe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6.jpeg"/><Relationship Id="rId3" Type="http://schemas.openxmlformats.org/officeDocument/2006/relationships/image" Target="../media/image22.jpe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5.jpeg"/><Relationship Id="rId2" Type="http://schemas.openxmlformats.org/officeDocument/2006/relationships/image" Target="../media/image51.jpe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jpe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8.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7.png"/><Relationship Id="rId30" Type="http://schemas.openxmlformats.org/officeDocument/2006/relationships/image" Target="../media/image50.png"/></Relationships>
</file>

<file path=ppt/slides/_rels/slide4.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54.png"/><Relationship Id="rId26" Type="http://schemas.openxmlformats.org/officeDocument/2006/relationships/image" Target="../media/image60.png"/><Relationship Id="rId3" Type="http://schemas.openxmlformats.org/officeDocument/2006/relationships/image" Target="../media/image23.png"/><Relationship Id="rId21" Type="http://schemas.openxmlformats.org/officeDocument/2006/relationships/image" Target="../media/image55.png"/><Relationship Id="rId7" Type="http://schemas.openxmlformats.org/officeDocument/2006/relationships/image" Target="../media/image29.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59.jpeg"/><Relationship Id="rId33" Type="http://schemas.openxmlformats.org/officeDocument/2006/relationships/image" Target="../media/image21.png"/><Relationship Id="rId2" Type="http://schemas.openxmlformats.org/officeDocument/2006/relationships/image" Target="../media/image19.jp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63.emf"/><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41.png"/><Relationship Id="rId24" Type="http://schemas.openxmlformats.org/officeDocument/2006/relationships/image" Target="../media/image58.jpeg"/><Relationship Id="rId32" Type="http://schemas.openxmlformats.org/officeDocument/2006/relationships/image" Target="../media/image66.jpeg"/><Relationship Id="rId5" Type="http://schemas.openxmlformats.org/officeDocument/2006/relationships/image" Target="../media/image25.png"/><Relationship Id="rId15" Type="http://schemas.openxmlformats.org/officeDocument/2006/relationships/image" Target="../media/image34.png"/><Relationship Id="rId23" Type="http://schemas.openxmlformats.org/officeDocument/2006/relationships/image" Target="../media/image57.jpeg"/><Relationship Id="rId28" Type="http://schemas.openxmlformats.org/officeDocument/2006/relationships/image" Target="../media/image62.jpeg"/><Relationship Id="rId10" Type="http://schemas.openxmlformats.org/officeDocument/2006/relationships/image" Target="../media/image53.png"/><Relationship Id="rId19" Type="http://schemas.openxmlformats.org/officeDocument/2006/relationships/image" Target="../media/image37.png"/><Relationship Id="rId31" Type="http://schemas.openxmlformats.org/officeDocument/2006/relationships/image" Target="../media/image65.png"/><Relationship Id="rId4" Type="http://schemas.openxmlformats.org/officeDocument/2006/relationships/image" Target="../media/image24.png"/><Relationship Id="rId9" Type="http://schemas.openxmlformats.org/officeDocument/2006/relationships/image" Target="../media/image52.png"/><Relationship Id="rId14" Type="http://schemas.openxmlformats.org/officeDocument/2006/relationships/image" Target="../media/image33.png"/><Relationship Id="rId22" Type="http://schemas.openxmlformats.org/officeDocument/2006/relationships/image" Target="../media/image56.jpeg"/><Relationship Id="rId27" Type="http://schemas.openxmlformats.org/officeDocument/2006/relationships/image" Target="../media/image61.jpeg"/><Relationship Id="rId30" Type="http://schemas.openxmlformats.org/officeDocument/2006/relationships/image" Target="../media/image64.jpeg"/><Relationship Id="rId8" Type="http://schemas.openxmlformats.org/officeDocument/2006/relationships/image" Target="../media/image30.png"/></Relationships>
</file>

<file path=ppt/slides/_rels/slide5.xml.rels><?xml version="1.0" encoding="UTF-8" standalone="yes"?>
<Relationships xmlns="http://schemas.openxmlformats.org/package/2006/relationships"><Relationship Id="rId13" Type="http://schemas.openxmlformats.org/officeDocument/2006/relationships/image" Target="../media/image63.emf"/><Relationship Id="rId18" Type="http://schemas.openxmlformats.org/officeDocument/2006/relationships/image" Target="../media/image53.png"/><Relationship Id="rId26" Type="http://schemas.openxmlformats.org/officeDocument/2006/relationships/image" Target="../media/image54.png"/><Relationship Id="rId3" Type="http://schemas.openxmlformats.org/officeDocument/2006/relationships/image" Target="../media/image23.png"/><Relationship Id="rId21" Type="http://schemas.openxmlformats.org/officeDocument/2006/relationships/image" Target="../media/image32.png"/><Relationship Id="rId34" Type="http://schemas.openxmlformats.org/officeDocument/2006/relationships/image" Target="../media/image8.pn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52.png"/><Relationship Id="rId25" Type="http://schemas.openxmlformats.org/officeDocument/2006/relationships/image" Target="../media/image36.png"/><Relationship Id="rId33" Type="http://schemas.openxmlformats.org/officeDocument/2006/relationships/image" Target="../media/image6.png"/><Relationship Id="rId2" Type="http://schemas.openxmlformats.org/officeDocument/2006/relationships/image" Target="../media/image19.jpg"/><Relationship Id="rId16" Type="http://schemas.openxmlformats.org/officeDocument/2006/relationships/image" Target="../media/image30.png"/><Relationship Id="rId20" Type="http://schemas.openxmlformats.org/officeDocument/2006/relationships/image" Target="../media/image31.png"/><Relationship Id="rId29"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61.jpeg"/><Relationship Id="rId24" Type="http://schemas.openxmlformats.org/officeDocument/2006/relationships/image" Target="../media/image35.png"/><Relationship Id="rId32" Type="http://schemas.openxmlformats.org/officeDocument/2006/relationships/image" Target="../media/image67.emf"/><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21.png"/><Relationship Id="rId10" Type="http://schemas.openxmlformats.org/officeDocument/2006/relationships/image" Target="../media/image60.png"/><Relationship Id="rId19" Type="http://schemas.openxmlformats.org/officeDocument/2006/relationships/image" Target="../media/image41.png"/><Relationship Id="rId31" Type="http://schemas.openxmlformats.org/officeDocument/2006/relationships/image" Target="../media/image50.png"/><Relationship Id="rId4" Type="http://schemas.openxmlformats.org/officeDocument/2006/relationships/image" Target="../media/image24.png"/><Relationship Id="rId9" Type="http://schemas.openxmlformats.org/officeDocument/2006/relationships/image" Target="../media/image59.jpeg"/><Relationship Id="rId14" Type="http://schemas.openxmlformats.org/officeDocument/2006/relationships/image" Target="../media/image28.png"/><Relationship Id="rId22" Type="http://schemas.openxmlformats.org/officeDocument/2006/relationships/image" Target="../media/image33.png"/><Relationship Id="rId27" Type="http://schemas.openxmlformats.org/officeDocument/2006/relationships/image" Target="../media/image37.png"/><Relationship Id="rId30" Type="http://schemas.openxmlformats.org/officeDocument/2006/relationships/image" Target="../media/image65.png"/><Relationship Id="rId35" Type="http://schemas.openxmlformats.org/officeDocument/2006/relationships/image" Target="../media/image9.png"/><Relationship Id="rId8" Type="http://schemas.openxmlformats.org/officeDocument/2006/relationships/image" Target="../media/image58.jpeg"/></Relationships>
</file>

<file path=ppt/slides/_rels/slide6.xml.rels><?xml version="1.0" encoding="UTF-8" standalone="yes"?>
<Relationships xmlns="http://schemas.openxmlformats.org/package/2006/relationships"><Relationship Id="rId13" Type="http://schemas.openxmlformats.org/officeDocument/2006/relationships/image" Target="../media/image63.emf"/><Relationship Id="rId18" Type="http://schemas.openxmlformats.org/officeDocument/2006/relationships/image" Target="../media/image53.png"/><Relationship Id="rId26" Type="http://schemas.openxmlformats.org/officeDocument/2006/relationships/image" Target="../media/image54.png"/><Relationship Id="rId3" Type="http://schemas.openxmlformats.org/officeDocument/2006/relationships/image" Target="../media/image23.png"/><Relationship Id="rId21" Type="http://schemas.openxmlformats.org/officeDocument/2006/relationships/image" Target="../media/image32.png"/><Relationship Id="rId34" Type="http://schemas.openxmlformats.org/officeDocument/2006/relationships/image" Target="../media/image50.pn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52.png"/><Relationship Id="rId25" Type="http://schemas.openxmlformats.org/officeDocument/2006/relationships/image" Target="../media/image36.png"/><Relationship Id="rId33" Type="http://schemas.openxmlformats.org/officeDocument/2006/relationships/image" Target="../media/image67.emf"/><Relationship Id="rId2" Type="http://schemas.openxmlformats.org/officeDocument/2006/relationships/image" Target="../media/image19.jpg"/><Relationship Id="rId16" Type="http://schemas.openxmlformats.org/officeDocument/2006/relationships/image" Target="../media/image30.png"/><Relationship Id="rId20" Type="http://schemas.openxmlformats.org/officeDocument/2006/relationships/image" Target="../media/image31.png"/><Relationship Id="rId29"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56.jpeg"/><Relationship Id="rId11" Type="http://schemas.openxmlformats.org/officeDocument/2006/relationships/image" Target="../media/image61.jpeg"/><Relationship Id="rId24" Type="http://schemas.openxmlformats.org/officeDocument/2006/relationships/image" Target="../media/image35.png"/><Relationship Id="rId32" Type="http://schemas.openxmlformats.org/officeDocument/2006/relationships/image" Target="../media/image68.jpeg"/><Relationship Id="rId5" Type="http://schemas.openxmlformats.org/officeDocument/2006/relationships/image" Target="../media/image25.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image" Target="../media/image60.png"/><Relationship Id="rId19" Type="http://schemas.openxmlformats.org/officeDocument/2006/relationships/image" Target="../media/image41.png"/><Relationship Id="rId31" Type="http://schemas.openxmlformats.org/officeDocument/2006/relationships/image" Target="../media/image51.jpeg"/><Relationship Id="rId4" Type="http://schemas.openxmlformats.org/officeDocument/2006/relationships/image" Target="../media/image24.png"/><Relationship Id="rId9" Type="http://schemas.openxmlformats.org/officeDocument/2006/relationships/image" Target="../media/image59.jpeg"/><Relationship Id="rId14" Type="http://schemas.openxmlformats.org/officeDocument/2006/relationships/image" Target="../media/image28.png"/><Relationship Id="rId22" Type="http://schemas.openxmlformats.org/officeDocument/2006/relationships/image" Target="../media/image33.png"/><Relationship Id="rId27" Type="http://schemas.openxmlformats.org/officeDocument/2006/relationships/image" Target="../media/image37.png"/><Relationship Id="rId30" Type="http://schemas.openxmlformats.org/officeDocument/2006/relationships/image" Target="../media/image65.png"/><Relationship Id="rId35" Type="http://schemas.openxmlformats.org/officeDocument/2006/relationships/image" Target="../media/image21.png"/><Relationship Id="rId8" Type="http://schemas.openxmlformats.org/officeDocument/2006/relationships/image" Target="../media/image58.jpeg"/></Relationships>
</file>

<file path=ppt/slides/_rels/slide7.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70.jpeg"/><Relationship Id="rId21" Type="http://schemas.openxmlformats.org/officeDocument/2006/relationships/image" Target="../media/image55.png"/><Relationship Id="rId34" Type="http://schemas.openxmlformats.org/officeDocument/2006/relationships/image" Target="../media/image47.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59.jpeg"/><Relationship Id="rId33" Type="http://schemas.openxmlformats.org/officeDocument/2006/relationships/image" Target="../media/image63.emf"/><Relationship Id="rId38" Type="http://schemas.openxmlformats.org/officeDocument/2006/relationships/image" Target="../media/image21.png"/><Relationship Id="rId2" Type="http://schemas.openxmlformats.org/officeDocument/2006/relationships/image" Target="../media/image69.jpe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58.jpeg"/><Relationship Id="rId32" Type="http://schemas.openxmlformats.org/officeDocument/2006/relationships/image" Target="../media/image75.jpeg"/><Relationship Id="rId37" Type="http://schemas.openxmlformats.org/officeDocument/2006/relationships/image" Target="../media/image66.jpeg"/><Relationship Id="rId5" Type="http://schemas.openxmlformats.org/officeDocument/2006/relationships/image" Target="../media/image25.png"/><Relationship Id="rId15" Type="http://schemas.openxmlformats.org/officeDocument/2006/relationships/image" Target="../media/image36.png"/><Relationship Id="rId23" Type="http://schemas.openxmlformats.org/officeDocument/2006/relationships/image" Target="../media/image57.jpeg"/><Relationship Id="rId28" Type="http://schemas.openxmlformats.org/officeDocument/2006/relationships/image" Target="../media/image72.jpeg"/><Relationship Id="rId36" Type="http://schemas.openxmlformats.org/officeDocument/2006/relationships/image" Target="../media/image64.jpe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74.jpeg"/><Relationship Id="rId4" Type="http://schemas.openxmlformats.org/officeDocument/2006/relationships/image" Target="../media/image24.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56.jpeg"/><Relationship Id="rId27" Type="http://schemas.openxmlformats.org/officeDocument/2006/relationships/image" Target="../media/image71.jpeg"/><Relationship Id="rId30" Type="http://schemas.openxmlformats.org/officeDocument/2006/relationships/image" Target="../media/image73.jpeg"/><Relationship Id="rId35" Type="http://schemas.openxmlformats.org/officeDocument/2006/relationships/image" Target="../media/image48.png"/><Relationship Id="rId8" Type="http://schemas.openxmlformats.org/officeDocument/2006/relationships/image" Target="../media/image29.png"/><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6.png"/><Relationship Id="rId39" Type="http://schemas.openxmlformats.org/officeDocument/2006/relationships/image" Target="../media/image74.jpeg"/><Relationship Id="rId21" Type="http://schemas.openxmlformats.org/officeDocument/2006/relationships/image" Target="../media/image38.png"/><Relationship Id="rId34" Type="http://schemas.openxmlformats.org/officeDocument/2006/relationships/image" Target="../media/image70.jpeg"/><Relationship Id="rId7" Type="http://schemas.openxmlformats.org/officeDocument/2006/relationships/image" Target="../media/image47.png"/><Relationship Id="rId2" Type="http://schemas.openxmlformats.org/officeDocument/2006/relationships/image" Target="../media/image69.jpe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0.png"/><Relationship Id="rId41"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63.emf"/><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58.jpeg"/><Relationship Id="rId37" Type="http://schemas.openxmlformats.org/officeDocument/2006/relationships/image" Target="../media/image60.png"/><Relationship Id="rId40" Type="http://schemas.openxmlformats.org/officeDocument/2006/relationships/image" Target="../media/image75.jpe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9.png"/><Relationship Id="rId36" Type="http://schemas.openxmlformats.org/officeDocument/2006/relationships/image" Target="../media/image72.jpe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7.jpeg"/><Relationship Id="rId4" Type="http://schemas.openxmlformats.org/officeDocument/2006/relationships/image" Target="../media/image24.png"/><Relationship Id="rId9" Type="http://schemas.openxmlformats.org/officeDocument/2006/relationships/image" Target="../media/image64.jpe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8.png"/><Relationship Id="rId30" Type="http://schemas.openxmlformats.org/officeDocument/2006/relationships/image" Target="../media/image56.jpeg"/><Relationship Id="rId35" Type="http://schemas.openxmlformats.org/officeDocument/2006/relationships/image" Target="../media/image71.jpeg"/><Relationship Id="rId8" Type="http://schemas.openxmlformats.org/officeDocument/2006/relationships/image" Target="../media/image48.png"/><Relationship Id="rId3" Type="http://schemas.openxmlformats.org/officeDocument/2006/relationships/image" Target="../media/image23.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9.jpeg"/><Relationship Id="rId38" Type="http://schemas.openxmlformats.org/officeDocument/2006/relationships/image" Target="../media/image73.jpeg"/></Relationships>
</file>

<file path=ppt/slides/_rels/slide9.xml.rels><?xml version="1.0" encoding="UTF-8" standalone="yes"?>
<Relationships xmlns="http://schemas.openxmlformats.org/package/2006/relationships"><Relationship Id="rId13" Type="http://schemas.openxmlformats.org/officeDocument/2006/relationships/image" Target="../media/image30.png"/><Relationship Id="rId18" Type="http://schemas.openxmlformats.org/officeDocument/2006/relationships/image" Target="../media/image35.png"/><Relationship Id="rId26" Type="http://schemas.openxmlformats.org/officeDocument/2006/relationships/image" Target="../media/image51.jpeg"/><Relationship Id="rId39" Type="http://schemas.openxmlformats.org/officeDocument/2006/relationships/image" Target="../media/image75.jpeg"/><Relationship Id="rId21" Type="http://schemas.openxmlformats.org/officeDocument/2006/relationships/image" Target="../media/image38.png"/><Relationship Id="rId34" Type="http://schemas.openxmlformats.org/officeDocument/2006/relationships/image" Target="../media/image71.jpeg"/><Relationship Id="rId7" Type="http://schemas.openxmlformats.org/officeDocument/2006/relationships/image" Target="../media/image47.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70.jpeg"/><Relationship Id="rId38" Type="http://schemas.openxmlformats.org/officeDocument/2006/relationships/image" Target="../media/image74.jpeg"/><Relationship Id="rId2" Type="http://schemas.openxmlformats.org/officeDocument/2006/relationships/image" Target="../media/image69.jpeg"/><Relationship Id="rId16" Type="http://schemas.openxmlformats.org/officeDocument/2006/relationships/image" Target="../media/image33.png"/><Relationship Id="rId20" Type="http://schemas.openxmlformats.org/officeDocument/2006/relationships/image" Target="../media/image37.png"/><Relationship Id="rId29"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63.emf"/><Relationship Id="rId11" Type="http://schemas.openxmlformats.org/officeDocument/2006/relationships/image" Target="../media/image28.png"/><Relationship Id="rId24" Type="http://schemas.openxmlformats.org/officeDocument/2006/relationships/image" Target="../media/image41.png"/><Relationship Id="rId32" Type="http://schemas.openxmlformats.org/officeDocument/2006/relationships/image" Target="../media/image59.jpeg"/><Relationship Id="rId37" Type="http://schemas.openxmlformats.org/officeDocument/2006/relationships/image" Target="../media/image73.jpeg"/><Relationship Id="rId40" Type="http://schemas.openxmlformats.org/officeDocument/2006/relationships/image" Target="../media/image2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68.jpeg"/><Relationship Id="rId36" Type="http://schemas.openxmlformats.org/officeDocument/2006/relationships/image" Target="../media/image60.png"/><Relationship Id="rId10" Type="http://schemas.openxmlformats.org/officeDocument/2006/relationships/image" Target="../media/image27.png"/><Relationship Id="rId19" Type="http://schemas.openxmlformats.org/officeDocument/2006/relationships/image" Target="../media/image36.png"/><Relationship Id="rId31" Type="http://schemas.openxmlformats.org/officeDocument/2006/relationships/image" Target="../media/image58.jpeg"/><Relationship Id="rId4" Type="http://schemas.openxmlformats.org/officeDocument/2006/relationships/image" Target="../media/image24.png"/><Relationship Id="rId9" Type="http://schemas.openxmlformats.org/officeDocument/2006/relationships/image" Target="../media/image64.jpe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50.png"/><Relationship Id="rId30" Type="http://schemas.openxmlformats.org/officeDocument/2006/relationships/image" Target="../media/image57.jpeg"/><Relationship Id="rId35" Type="http://schemas.openxmlformats.org/officeDocument/2006/relationships/image" Target="../media/image72.jpeg"/><Relationship Id="rId8" Type="http://schemas.openxmlformats.org/officeDocument/2006/relationships/image" Target="../media/image48.png"/><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6">
            <a:extLst>
              <a:ext uri="{FF2B5EF4-FFF2-40B4-BE49-F238E27FC236}">
                <a16:creationId xmlns:a16="http://schemas.microsoft.com/office/drawing/2014/main" id="{EEDB782F-F0DF-3584-E675-5AAFE770534D}"/>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solidFill>
                  <a:srgbClr val="000000"/>
                </a:solidFill>
                <a:latin typeface="+mn-ea"/>
                <a:ea typeface="+mn-ea"/>
                <a:cs typeface="+mn-cs"/>
              </a:rPr>
              <a:t>ウスイータシリーズ 提案書</a:t>
            </a:r>
            <a:endParaRPr lang="ja-JP" altLang="en-US" sz="4000" dirty="0">
              <a:solidFill>
                <a:srgbClr val="000000"/>
              </a:solidFill>
              <a:latin typeface="+mn-ea"/>
              <a:ea typeface="+mn-ea"/>
            </a:endParaRPr>
          </a:p>
        </p:txBody>
      </p:sp>
      <p:sp>
        <p:nvSpPr>
          <p:cNvPr id="9" name="タイトル 8">
            <a:extLst>
              <a:ext uri="{FF2B5EF4-FFF2-40B4-BE49-F238E27FC236}">
                <a16:creationId xmlns:a16="http://schemas.microsoft.com/office/drawing/2014/main" id="{5D1F4BB5-EB96-C291-38B5-A52C401A8D3F}"/>
              </a:ext>
            </a:extLst>
          </p:cNvPr>
          <p:cNvSpPr>
            <a:spLocks noGrp="1"/>
          </p:cNvSpPr>
          <p:nvPr>
            <p:ph type="title"/>
          </p:nvPr>
        </p:nvSpPr>
        <p:spPr/>
        <p:txBody>
          <a:bodyPr/>
          <a:lstStyle/>
          <a:p>
            <a:r>
              <a:rPr lang="en-US" altLang="ja-JP" dirty="0">
                <a:latin typeface="+mn-ea"/>
                <a:ea typeface="+mn-ea"/>
              </a:rPr>
              <a:t>1.5mm</a:t>
            </a:r>
            <a:r>
              <a:rPr lang="ja-JP" altLang="en-US" dirty="0">
                <a:latin typeface="+mn-ea"/>
                <a:ea typeface="+mn-ea"/>
              </a:rPr>
              <a:t>リフォームフローリング </a:t>
            </a:r>
            <a:r>
              <a:rPr lang="en-US" altLang="ja-JP" dirty="0">
                <a:latin typeface="+mn-ea"/>
                <a:ea typeface="+mn-ea"/>
              </a:rPr>
              <a:t>USUI-TA</a:t>
            </a:r>
            <a:r>
              <a:rPr lang="ja-JP" altLang="en-US" dirty="0">
                <a:latin typeface="+mn-ea"/>
                <a:ea typeface="+mn-ea"/>
              </a:rPr>
              <a:t>［ウスイータ］シリーズ</a:t>
            </a:r>
          </a:p>
        </p:txBody>
      </p:sp>
      <p:pic>
        <p:nvPicPr>
          <p:cNvPr id="173" name="Picture 2">
            <a:extLst>
              <a:ext uri="{FF2B5EF4-FFF2-40B4-BE49-F238E27FC236}">
                <a16:creationId xmlns:a16="http://schemas.microsoft.com/office/drawing/2014/main" id="{8DFB6201-D98F-D623-C1E2-1D4249BC3A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 r="-1"/>
          <a:stretch>
            <a:fillRect/>
          </a:stretch>
        </p:blipFill>
        <p:spPr bwMode="auto">
          <a:xfrm>
            <a:off x="299005" y="990643"/>
            <a:ext cx="4497680" cy="3630059"/>
          </a:xfrm>
          <a:prstGeom prst="rect">
            <a:avLst/>
          </a:prstGeom>
          <a:noFill/>
          <a:extLst>
            <a:ext uri="{909E8E84-426E-40DD-AFC4-6F175D3DCCD1}">
              <a14:hiddenFill xmlns:a14="http://schemas.microsoft.com/office/drawing/2010/main">
                <a:solidFill>
                  <a:srgbClr val="FFFFFF"/>
                </a:solidFill>
              </a14:hiddenFill>
            </a:ext>
          </a:extLst>
        </p:spPr>
      </p:pic>
      <p:pic>
        <p:nvPicPr>
          <p:cNvPr id="190" name="図 189" descr="グラフ&#10;&#10;AI 生成コンテンツは誤りを含む可能性があります。">
            <a:extLst>
              <a:ext uri="{FF2B5EF4-FFF2-40B4-BE49-F238E27FC236}">
                <a16:creationId xmlns:a16="http://schemas.microsoft.com/office/drawing/2014/main" id="{1507257E-7397-767B-AE8D-A2D9276FDC36}"/>
              </a:ext>
            </a:extLst>
          </p:cNvPr>
          <p:cNvPicPr>
            <a:picLocks noChangeAspect="1"/>
          </p:cNvPicPr>
          <p:nvPr/>
        </p:nvPicPr>
        <p:blipFill rotWithShape="1">
          <a:blip r:embed="rId4"/>
          <a:srcRect l="4301" t="1257" r="4345" b="5666"/>
          <a:stretch>
            <a:fillRect/>
          </a:stretch>
        </p:blipFill>
        <p:spPr>
          <a:xfrm>
            <a:off x="3845247" y="3687382"/>
            <a:ext cx="857392" cy="857392"/>
          </a:xfrm>
          <a:prstGeom prst="ellipse">
            <a:avLst/>
          </a:prstGeom>
        </p:spPr>
      </p:pic>
      <p:pic>
        <p:nvPicPr>
          <p:cNvPr id="1046" name="図 1045" descr="テキスト&#10;&#10;AI 生成コンテンツは誤りを含む可能性があります。">
            <a:extLst>
              <a:ext uri="{FF2B5EF4-FFF2-40B4-BE49-F238E27FC236}">
                <a16:creationId xmlns:a16="http://schemas.microsoft.com/office/drawing/2014/main" id="{4FF9E4C6-4AD6-63E7-6B1D-5ACF2045C978}"/>
              </a:ext>
            </a:extLst>
          </p:cNvPr>
          <p:cNvPicPr>
            <a:picLocks noChangeAspect="1"/>
          </p:cNvPicPr>
          <p:nvPr/>
        </p:nvPicPr>
        <p:blipFill>
          <a:blip r:embed="rId5"/>
          <a:srcRect l="2139" t="10577"/>
          <a:stretch>
            <a:fillRect/>
          </a:stretch>
        </p:blipFill>
        <p:spPr>
          <a:xfrm>
            <a:off x="177799" y="661309"/>
            <a:ext cx="1986450" cy="789864"/>
          </a:xfrm>
          <a:prstGeom prst="rect">
            <a:avLst/>
          </a:prstGeom>
        </p:spPr>
      </p:pic>
      <p:grpSp>
        <p:nvGrpSpPr>
          <p:cNvPr id="260" name="グループ化 259">
            <a:extLst>
              <a:ext uri="{FF2B5EF4-FFF2-40B4-BE49-F238E27FC236}">
                <a16:creationId xmlns:a16="http://schemas.microsoft.com/office/drawing/2014/main" id="{FDC4C885-9E70-A530-ED79-D408E3048A6A}"/>
              </a:ext>
            </a:extLst>
          </p:cNvPr>
          <p:cNvGrpSpPr/>
          <p:nvPr/>
        </p:nvGrpSpPr>
        <p:grpSpPr>
          <a:xfrm>
            <a:off x="5046815" y="2713591"/>
            <a:ext cx="4708217" cy="1771668"/>
            <a:chOff x="5046815" y="2713591"/>
            <a:chExt cx="4708217" cy="1771668"/>
          </a:xfrm>
        </p:grpSpPr>
        <p:grpSp>
          <p:nvGrpSpPr>
            <p:cNvPr id="667" name="グループ化 666">
              <a:extLst>
                <a:ext uri="{FF2B5EF4-FFF2-40B4-BE49-F238E27FC236}">
                  <a16:creationId xmlns:a16="http://schemas.microsoft.com/office/drawing/2014/main" id="{83EA3FC8-0428-C776-194F-5740640953AD}"/>
                </a:ext>
              </a:extLst>
            </p:cNvPr>
            <p:cNvGrpSpPr/>
            <p:nvPr/>
          </p:nvGrpSpPr>
          <p:grpSpPr>
            <a:xfrm>
              <a:off x="5061691" y="3073712"/>
              <a:ext cx="2305898" cy="1219687"/>
              <a:chOff x="5061691" y="3118694"/>
              <a:chExt cx="2305898" cy="1219687"/>
            </a:xfrm>
          </p:grpSpPr>
          <p:grpSp>
            <p:nvGrpSpPr>
              <p:cNvPr id="192" name="グループ化 191">
                <a:extLst>
                  <a:ext uri="{FF2B5EF4-FFF2-40B4-BE49-F238E27FC236}">
                    <a16:creationId xmlns:a16="http://schemas.microsoft.com/office/drawing/2014/main" id="{E9F11254-0B4D-C2A3-20A8-FD9587E0CE0F}"/>
                  </a:ext>
                </a:extLst>
              </p:cNvPr>
              <p:cNvGrpSpPr>
                <a:grpSpLocks/>
              </p:cNvGrpSpPr>
              <p:nvPr/>
            </p:nvGrpSpPr>
            <p:grpSpPr>
              <a:xfrm>
                <a:off x="5061691" y="3118694"/>
                <a:ext cx="2305898" cy="1219687"/>
                <a:chOff x="5061691" y="3118694"/>
                <a:chExt cx="2305898" cy="1219687"/>
              </a:xfrm>
            </p:grpSpPr>
            <p:pic>
              <p:nvPicPr>
                <p:cNvPr id="1061" name="図 1060" descr="床に座っている男性&#10;&#10;AI 生成コンテンツは誤りを含む可能性があります。">
                  <a:extLst>
                    <a:ext uri="{FF2B5EF4-FFF2-40B4-BE49-F238E27FC236}">
                      <a16:creationId xmlns:a16="http://schemas.microsoft.com/office/drawing/2014/main" id="{3EA292BD-FDE7-F6B4-B83B-F07342D25576}"/>
                    </a:ext>
                  </a:extLst>
                </p:cNvPr>
                <p:cNvPicPr>
                  <a:picLocks noChangeAspect="1"/>
                </p:cNvPicPr>
                <p:nvPr/>
              </p:nvPicPr>
              <p:blipFill>
                <a:blip r:embed="rId6"/>
                <a:srcRect l="447" t="8012" r="645" b="13024"/>
                <a:stretch>
                  <a:fillRect/>
                </a:stretch>
              </p:blipFill>
              <p:spPr>
                <a:xfrm>
                  <a:off x="5061691" y="3118694"/>
                  <a:ext cx="2305898" cy="1219687"/>
                </a:xfrm>
                <a:prstGeom prst="rect">
                  <a:avLst/>
                </a:prstGeom>
              </p:spPr>
            </p:pic>
            <p:sp>
              <p:nvSpPr>
                <p:cNvPr id="1085" name="正方形/長方形 1084">
                  <a:extLst>
                    <a:ext uri="{FF2B5EF4-FFF2-40B4-BE49-F238E27FC236}">
                      <a16:creationId xmlns:a16="http://schemas.microsoft.com/office/drawing/2014/main" id="{7AF358AC-8638-F896-6E5D-63FE75AA97E7}"/>
                    </a:ext>
                  </a:extLst>
                </p:cNvPr>
                <p:cNvSpPr>
                  <a:spLocks/>
                </p:cNvSpPr>
                <p:nvPr/>
              </p:nvSpPr>
              <p:spPr>
                <a:xfrm>
                  <a:off x="5106371" y="3141202"/>
                  <a:ext cx="501472" cy="123111"/>
                </a:xfrm>
                <a:prstGeom prst="rect">
                  <a:avLst/>
                </a:prstGeom>
                <a:solidFill>
                  <a:schemeClr val="bg1"/>
                </a:solidFill>
              </p:spPr>
              <p:txBody>
                <a:bodyPr wrap="square" lIns="0" tIns="0" rIns="0" bIns="0">
                  <a:spAutoFit/>
                </a:bodyPr>
                <a:lstStyle/>
                <a:p>
                  <a:pPr algn="ctr"/>
                  <a:r>
                    <a:rPr lang="en-US" altLang="ja-JP" sz="800" b="1" dirty="0">
                      <a:latin typeface="+mn-ea"/>
                    </a:rPr>
                    <a:t>STEP</a:t>
                  </a:r>
                  <a:r>
                    <a:rPr lang="ja-JP" altLang="en-US" sz="800" b="1" dirty="0">
                      <a:latin typeface="+mn-ea"/>
                    </a:rPr>
                    <a:t>１</a:t>
                  </a:r>
                </a:p>
              </p:txBody>
            </p:sp>
          </p:grpSp>
          <p:pic>
            <p:nvPicPr>
              <p:cNvPr id="201" name="Picture 8">
                <a:extLst>
                  <a:ext uri="{FF2B5EF4-FFF2-40B4-BE49-F238E27FC236}">
                    <a16:creationId xmlns:a16="http://schemas.microsoft.com/office/drawing/2014/main" id="{00B3771A-A9F8-ACC2-CE8B-ACC036A615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70" t="-153950" r="-7122" b="-141824"/>
              <a:stretch>
                <a:fillRect/>
              </a:stretch>
            </p:blipFill>
            <p:spPr bwMode="auto">
              <a:xfrm>
                <a:off x="5079206" y="3894425"/>
                <a:ext cx="419448" cy="419448"/>
              </a:xfrm>
              <a:prstGeom prst="ellipse">
                <a:avLst/>
              </a:prstGeom>
              <a:solidFill>
                <a:schemeClr val="bg1"/>
              </a:solidFill>
            </p:spPr>
          </p:pic>
        </p:grpSp>
        <p:sp>
          <p:nvSpPr>
            <p:cNvPr id="198" name="正方形/長方形 197">
              <a:extLst>
                <a:ext uri="{FF2B5EF4-FFF2-40B4-BE49-F238E27FC236}">
                  <a16:creationId xmlns:a16="http://schemas.microsoft.com/office/drawing/2014/main" id="{2A20DB84-E5A2-F4F5-D13F-35746D41EF04}"/>
                </a:ext>
              </a:extLst>
            </p:cNvPr>
            <p:cNvSpPr/>
            <p:nvPr/>
          </p:nvSpPr>
          <p:spPr>
            <a:xfrm>
              <a:off x="7439932" y="2913634"/>
              <a:ext cx="2312987" cy="13849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正方形/長方形 196">
              <a:extLst>
                <a:ext uri="{FF2B5EF4-FFF2-40B4-BE49-F238E27FC236}">
                  <a16:creationId xmlns:a16="http://schemas.microsoft.com/office/drawing/2014/main" id="{85B4189C-9F4E-F7C4-09FA-FA1ED8F9D816}"/>
                </a:ext>
              </a:extLst>
            </p:cNvPr>
            <p:cNvSpPr/>
            <p:nvPr/>
          </p:nvSpPr>
          <p:spPr>
            <a:xfrm>
              <a:off x="5054600" y="2913634"/>
              <a:ext cx="2312987" cy="13849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正方形/長方形 1023">
              <a:extLst>
                <a:ext uri="{FF2B5EF4-FFF2-40B4-BE49-F238E27FC236}">
                  <a16:creationId xmlns:a16="http://schemas.microsoft.com/office/drawing/2014/main" id="{1907B5BC-72CA-6C20-106E-0E60AF0B3A89}"/>
                </a:ext>
              </a:extLst>
            </p:cNvPr>
            <p:cNvSpPr/>
            <p:nvPr/>
          </p:nvSpPr>
          <p:spPr>
            <a:xfrm>
              <a:off x="5106371" y="2713591"/>
              <a:ext cx="4497680" cy="138499"/>
            </a:xfrm>
            <a:prstGeom prst="rect">
              <a:avLst/>
            </a:prstGeom>
          </p:spPr>
          <p:txBody>
            <a:bodyPr wrap="square" lIns="0" tIns="0" rIns="0" bIns="0">
              <a:spAutoFit/>
            </a:bodyPr>
            <a:lstStyle/>
            <a:p>
              <a:r>
                <a:rPr lang="ja-JP" altLang="en-US" sz="900" b="1" dirty="0">
                  <a:latin typeface="+mn-ea"/>
                </a:rPr>
                <a:t>「滑り配慮」と「通常品」の“耐熱”は、施工時間とコストから選べるラインアップに。</a:t>
              </a:r>
            </a:p>
          </p:txBody>
        </p:sp>
        <p:sp>
          <p:nvSpPr>
            <p:cNvPr id="1063" name="正方形/長方形 1062">
              <a:extLst>
                <a:ext uri="{FF2B5EF4-FFF2-40B4-BE49-F238E27FC236}">
                  <a16:creationId xmlns:a16="http://schemas.microsoft.com/office/drawing/2014/main" id="{10388B13-F55D-DB2B-D6E2-E3C32F3ADD61}"/>
                </a:ext>
              </a:extLst>
            </p:cNvPr>
            <p:cNvSpPr/>
            <p:nvPr/>
          </p:nvSpPr>
          <p:spPr>
            <a:xfrm>
              <a:off x="5046815" y="2923936"/>
              <a:ext cx="2320772" cy="123111"/>
            </a:xfrm>
            <a:prstGeom prst="rect">
              <a:avLst/>
            </a:prstGeom>
          </p:spPr>
          <p:txBody>
            <a:bodyPr wrap="square" lIns="0" tIns="0" rIns="0" bIns="0">
              <a:spAutoFit/>
            </a:bodyPr>
            <a:lstStyle/>
            <a:p>
              <a:pPr algn="ctr"/>
              <a:r>
                <a:rPr lang="ja-JP" altLang="en-US" sz="700" b="1" dirty="0">
                  <a:latin typeface="+mn-ea"/>
                </a:rPr>
                <a:t>施工時間優先 </a:t>
              </a:r>
              <a:r>
                <a:rPr lang="ja-JP" altLang="en-US" sz="800" b="1" dirty="0">
                  <a:latin typeface="+mn-ea"/>
                </a:rPr>
                <a:t>１ステップ施工</a:t>
              </a:r>
            </a:p>
          </p:txBody>
        </p:sp>
        <p:sp>
          <p:nvSpPr>
            <p:cNvPr id="1072" name="正方形/長方形 1071">
              <a:extLst>
                <a:ext uri="{FF2B5EF4-FFF2-40B4-BE49-F238E27FC236}">
                  <a16:creationId xmlns:a16="http://schemas.microsoft.com/office/drawing/2014/main" id="{17AB16B5-F265-8238-5D1D-B7BB0EA16DFA}"/>
                </a:ext>
              </a:extLst>
            </p:cNvPr>
            <p:cNvSpPr/>
            <p:nvPr/>
          </p:nvSpPr>
          <p:spPr>
            <a:xfrm>
              <a:off x="5079206" y="4300593"/>
              <a:ext cx="2288381" cy="184666"/>
            </a:xfrm>
            <a:prstGeom prst="rect">
              <a:avLst/>
            </a:prstGeom>
          </p:spPr>
          <p:txBody>
            <a:bodyPr wrap="square" lIns="0" tIns="0" rIns="0" bIns="0">
              <a:spAutoFit/>
            </a:bodyPr>
            <a:lstStyle/>
            <a:p>
              <a:r>
                <a:rPr lang="ja-JP" altLang="en-US" sz="600" dirty="0">
                  <a:latin typeface="+mn-ea"/>
                </a:rPr>
                <a:t>接着剤だけで施工が可能。スピーディに施工できるので、</a:t>
              </a:r>
            </a:p>
            <a:p>
              <a:r>
                <a:rPr lang="ja-JP" altLang="en-US" sz="600" dirty="0">
                  <a:latin typeface="+mn-ea"/>
                </a:rPr>
                <a:t>工期を短縮したい場合におすすめです。</a:t>
              </a:r>
              <a:endParaRPr lang="ja-JP" altLang="en-US" sz="700" dirty="0">
                <a:latin typeface="+mn-ea"/>
              </a:endParaRPr>
            </a:p>
          </p:txBody>
        </p:sp>
        <p:sp>
          <p:nvSpPr>
            <p:cNvPr id="1084" name="正方形/長方形 1083">
              <a:extLst>
                <a:ext uri="{FF2B5EF4-FFF2-40B4-BE49-F238E27FC236}">
                  <a16:creationId xmlns:a16="http://schemas.microsoft.com/office/drawing/2014/main" id="{1713D980-C088-170F-F777-674FDAE45970}"/>
                </a:ext>
              </a:extLst>
            </p:cNvPr>
            <p:cNvSpPr/>
            <p:nvPr/>
          </p:nvSpPr>
          <p:spPr>
            <a:xfrm>
              <a:off x="7432147" y="2923936"/>
              <a:ext cx="2320772" cy="123111"/>
            </a:xfrm>
            <a:prstGeom prst="rect">
              <a:avLst/>
            </a:prstGeom>
          </p:spPr>
          <p:txBody>
            <a:bodyPr wrap="square" lIns="0" tIns="0" rIns="0" bIns="0">
              <a:spAutoFit/>
            </a:bodyPr>
            <a:lstStyle/>
            <a:p>
              <a:pPr algn="ctr"/>
              <a:r>
                <a:rPr lang="ja-JP" altLang="en-US" sz="700" b="1" dirty="0">
                  <a:latin typeface="+mn-ea"/>
                </a:rPr>
                <a:t>コスト優先 </a:t>
              </a:r>
              <a:r>
                <a:rPr lang="ja-JP" altLang="en-US" sz="800" b="1" dirty="0">
                  <a:latin typeface="+mn-ea"/>
                </a:rPr>
                <a:t>２ステップ施工</a:t>
              </a:r>
            </a:p>
          </p:txBody>
        </p:sp>
        <p:sp>
          <p:nvSpPr>
            <p:cNvPr id="216" name="正方形/長方形 215">
              <a:extLst>
                <a:ext uri="{FF2B5EF4-FFF2-40B4-BE49-F238E27FC236}">
                  <a16:creationId xmlns:a16="http://schemas.microsoft.com/office/drawing/2014/main" id="{D07307B8-8BB7-96EB-FEFA-9BD01CDC6190}"/>
                </a:ext>
              </a:extLst>
            </p:cNvPr>
            <p:cNvSpPr/>
            <p:nvPr/>
          </p:nvSpPr>
          <p:spPr>
            <a:xfrm>
              <a:off x="7466651" y="4300593"/>
              <a:ext cx="2288381" cy="184666"/>
            </a:xfrm>
            <a:prstGeom prst="rect">
              <a:avLst/>
            </a:prstGeom>
          </p:spPr>
          <p:txBody>
            <a:bodyPr wrap="square" lIns="0" tIns="0" rIns="0" bIns="0">
              <a:spAutoFit/>
            </a:bodyPr>
            <a:lstStyle/>
            <a:p>
              <a:r>
                <a:rPr lang="ja-JP" altLang="en-US" sz="600" dirty="0">
                  <a:latin typeface="+mn-ea"/>
                </a:rPr>
                <a:t>接着剤・両面テープの両方を使って施工します。</a:t>
              </a:r>
            </a:p>
            <a:p>
              <a:r>
                <a:rPr lang="ja-JP" altLang="en-US" sz="600" dirty="0">
                  <a:latin typeface="+mn-ea"/>
                </a:rPr>
                <a:t>費用を抑えたい場合、小面積の場所を施工する場合におすすめです。</a:t>
              </a:r>
              <a:endParaRPr lang="ja-JP" altLang="en-US" sz="700" dirty="0">
                <a:latin typeface="+mn-ea"/>
              </a:endParaRPr>
            </a:p>
          </p:txBody>
        </p:sp>
        <p:grpSp>
          <p:nvGrpSpPr>
            <p:cNvPr id="666" name="グループ化 665">
              <a:extLst>
                <a:ext uri="{FF2B5EF4-FFF2-40B4-BE49-F238E27FC236}">
                  <a16:creationId xmlns:a16="http://schemas.microsoft.com/office/drawing/2014/main" id="{523BDE56-9506-A387-519F-3873D3AC8F19}"/>
                </a:ext>
              </a:extLst>
            </p:cNvPr>
            <p:cNvGrpSpPr/>
            <p:nvPr/>
          </p:nvGrpSpPr>
          <p:grpSpPr>
            <a:xfrm>
              <a:off x="7440496" y="3061755"/>
              <a:ext cx="2314343" cy="1233964"/>
              <a:chOff x="7440496" y="3106737"/>
              <a:chExt cx="2314343" cy="1233964"/>
            </a:xfrm>
          </p:grpSpPr>
          <p:grpSp>
            <p:nvGrpSpPr>
              <p:cNvPr id="195" name="グループ化 194">
                <a:extLst>
                  <a:ext uri="{FF2B5EF4-FFF2-40B4-BE49-F238E27FC236}">
                    <a16:creationId xmlns:a16="http://schemas.microsoft.com/office/drawing/2014/main" id="{7FE1E74A-EEDE-E1EB-6421-797A0D0ABE13}"/>
                  </a:ext>
                </a:extLst>
              </p:cNvPr>
              <p:cNvGrpSpPr/>
              <p:nvPr/>
            </p:nvGrpSpPr>
            <p:grpSpPr>
              <a:xfrm>
                <a:off x="7440496" y="3106737"/>
                <a:ext cx="2314343" cy="1233964"/>
                <a:chOff x="7440496" y="3106737"/>
                <a:chExt cx="2314343" cy="1233964"/>
              </a:xfrm>
            </p:grpSpPr>
            <p:grpSp>
              <p:nvGrpSpPr>
                <p:cNvPr id="193" name="グループ化 192">
                  <a:extLst>
                    <a:ext uri="{FF2B5EF4-FFF2-40B4-BE49-F238E27FC236}">
                      <a16:creationId xmlns:a16="http://schemas.microsoft.com/office/drawing/2014/main" id="{84712A81-1BB7-EDFD-6F27-FC1E3DA1657D}"/>
                    </a:ext>
                  </a:extLst>
                </p:cNvPr>
                <p:cNvGrpSpPr/>
                <p:nvPr/>
              </p:nvGrpSpPr>
              <p:grpSpPr>
                <a:xfrm>
                  <a:off x="7440496" y="3106737"/>
                  <a:ext cx="1115407" cy="1233964"/>
                  <a:chOff x="7440496" y="3106737"/>
                  <a:chExt cx="1115407" cy="1233964"/>
                </a:xfrm>
              </p:grpSpPr>
              <p:pic>
                <p:nvPicPr>
                  <p:cNvPr id="1074" name="図 1073" descr="屋内, テーブル, 座る, 机 が含まれている画像&#10;&#10;AI 生成コンテンツは誤りを含む可能性があります。">
                    <a:extLst>
                      <a:ext uri="{FF2B5EF4-FFF2-40B4-BE49-F238E27FC236}">
                        <a16:creationId xmlns:a16="http://schemas.microsoft.com/office/drawing/2014/main" id="{2305FD9C-CDDA-0D1F-8D7C-F9E660D909ED}"/>
                      </a:ext>
                    </a:extLst>
                  </p:cNvPr>
                  <p:cNvPicPr>
                    <a:picLocks noChangeAspect="1"/>
                  </p:cNvPicPr>
                  <p:nvPr/>
                </p:nvPicPr>
                <p:blipFill>
                  <a:blip r:embed="rId8"/>
                  <a:srcRect l="6227" t="1" r="27151" b="1732"/>
                  <a:stretch>
                    <a:fillRect/>
                  </a:stretch>
                </p:blipFill>
                <p:spPr>
                  <a:xfrm>
                    <a:off x="7440496" y="3106737"/>
                    <a:ext cx="1115407" cy="1233964"/>
                  </a:xfrm>
                  <a:prstGeom prst="rect">
                    <a:avLst/>
                  </a:prstGeom>
                </p:spPr>
              </p:pic>
              <p:sp>
                <p:nvSpPr>
                  <p:cNvPr id="1086" name="正方形/長方形 1085">
                    <a:extLst>
                      <a:ext uri="{FF2B5EF4-FFF2-40B4-BE49-F238E27FC236}">
                        <a16:creationId xmlns:a16="http://schemas.microsoft.com/office/drawing/2014/main" id="{F29C7C09-DCDA-912C-F2A9-CE76804B3FC9}"/>
                      </a:ext>
                    </a:extLst>
                  </p:cNvPr>
                  <p:cNvSpPr/>
                  <p:nvPr/>
                </p:nvSpPr>
                <p:spPr>
                  <a:xfrm>
                    <a:off x="7487621" y="3141202"/>
                    <a:ext cx="501472" cy="123111"/>
                  </a:xfrm>
                  <a:prstGeom prst="rect">
                    <a:avLst/>
                  </a:prstGeom>
                  <a:solidFill>
                    <a:schemeClr val="bg1"/>
                  </a:solidFill>
                </p:spPr>
                <p:txBody>
                  <a:bodyPr wrap="square" lIns="0" tIns="0" rIns="0" bIns="0">
                    <a:spAutoFit/>
                  </a:bodyPr>
                  <a:lstStyle/>
                  <a:p>
                    <a:pPr algn="ctr"/>
                    <a:r>
                      <a:rPr lang="en-US" altLang="ja-JP" sz="800" b="1" dirty="0">
                        <a:latin typeface="+mn-ea"/>
                      </a:rPr>
                      <a:t>STEP</a:t>
                    </a:r>
                    <a:r>
                      <a:rPr lang="ja-JP" altLang="en-US" sz="800" b="1" dirty="0">
                        <a:latin typeface="+mn-ea"/>
                      </a:rPr>
                      <a:t>１</a:t>
                    </a:r>
                  </a:p>
                </p:txBody>
              </p:sp>
            </p:grpSp>
            <p:grpSp>
              <p:nvGrpSpPr>
                <p:cNvPr id="194" name="グループ化 193">
                  <a:extLst>
                    <a:ext uri="{FF2B5EF4-FFF2-40B4-BE49-F238E27FC236}">
                      <a16:creationId xmlns:a16="http://schemas.microsoft.com/office/drawing/2014/main" id="{C5B80E86-A30E-3AA7-E251-64C9E64522F9}"/>
                    </a:ext>
                  </a:extLst>
                </p:cNvPr>
                <p:cNvGrpSpPr/>
                <p:nvPr/>
              </p:nvGrpSpPr>
              <p:grpSpPr>
                <a:xfrm>
                  <a:off x="8638133" y="3106737"/>
                  <a:ext cx="1116706" cy="1233964"/>
                  <a:chOff x="8638133" y="3106737"/>
                  <a:chExt cx="1116706" cy="1233964"/>
                </a:xfrm>
              </p:grpSpPr>
              <p:pic>
                <p:nvPicPr>
                  <p:cNvPr id="1075" name="図 1074" descr="屋内, テーブル, 座る, 食品 が含まれている画像&#10;&#10;AI 生成コンテンツは誤りを含む可能性があります。">
                    <a:extLst>
                      <a:ext uri="{FF2B5EF4-FFF2-40B4-BE49-F238E27FC236}">
                        <a16:creationId xmlns:a16="http://schemas.microsoft.com/office/drawing/2014/main" id="{EAB081A4-89C5-883C-BAA0-FBDF252758B3}"/>
                      </a:ext>
                    </a:extLst>
                  </p:cNvPr>
                  <p:cNvPicPr>
                    <a:picLocks noChangeAspect="1"/>
                  </p:cNvPicPr>
                  <p:nvPr/>
                </p:nvPicPr>
                <p:blipFill>
                  <a:blip r:embed="rId9"/>
                  <a:srcRect l="26010" r="6788"/>
                  <a:stretch>
                    <a:fillRect/>
                  </a:stretch>
                </p:blipFill>
                <p:spPr>
                  <a:xfrm>
                    <a:off x="8638133" y="3106737"/>
                    <a:ext cx="1116706" cy="1233964"/>
                  </a:xfrm>
                  <a:prstGeom prst="rect">
                    <a:avLst/>
                  </a:prstGeom>
                </p:spPr>
              </p:pic>
              <p:sp>
                <p:nvSpPr>
                  <p:cNvPr id="1087" name="正方形/長方形 1086">
                    <a:extLst>
                      <a:ext uri="{FF2B5EF4-FFF2-40B4-BE49-F238E27FC236}">
                        <a16:creationId xmlns:a16="http://schemas.microsoft.com/office/drawing/2014/main" id="{01C5476A-4BB9-5F62-42C2-B10A27D301F8}"/>
                      </a:ext>
                    </a:extLst>
                  </p:cNvPr>
                  <p:cNvSpPr/>
                  <p:nvPr/>
                </p:nvSpPr>
                <p:spPr>
                  <a:xfrm>
                    <a:off x="8655001" y="3141202"/>
                    <a:ext cx="501472" cy="123111"/>
                  </a:xfrm>
                  <a:prstGeom prst="rect">
                    <a:avLst/>
                  </a:prstGeom>
                  <a:solidFill>
                    <a:schemeClr val="bg1"/>
                  </a:solidFill>
                </p:spPr>
                <p:txBody>
                  <a:bodyPr wrap="square" lIns="0" tIns="0" rIns="0" bIns="0">
                    <a:spAutoFit/>
                  </a:bodyPr>
                  <a:lstStyle/>
                  <a:p>
                    <a:pPr algn="ctr"/>
                    <a:r>
                      <a:rPr lang="en-US" altLang="ja-JP" sz="800" b="1" dirty="0">
                        <a:latin typeface="+mn-ea"/>
                      </a:rPr>
                      <a:t>STEP</a:t>
                    </a:r>
                    <a:r>
                      <a:rPr lang="ja-JP" altLang="en-US" sz="800" b="1" dirty="0">
                        <a:latin typeface="+mn-ea"/>
                      </a:rPr>
                      <a:t>２</a:t>
                    </a:r>
                  </a:p>
                </p:txBody>
              </p:sp>
            </p:grpSp>
          </p:grpSp>
          <p:pic>
            <p:nvPicPr>
              <p:cNvPr id="200" name="Picture 6">
                <a:extLst>
                  <a:ext uri="{FF2B5EF4-FFF2-40B4-BE49-F238E27FC236}">
                    <a16:creationId xmlns:a16="http://schemas.microsoft.com/office/drawing/2014/main" id="{60606F59-F001-E740-DB7E-EDEDE83279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043" t="-31739" r="-10192" b="-26612"/>
              <a:stretch>
                <a:fillRect/>
              </a:stretch>
            </p:blipFill>
            <p:spPr bwMode="auto">
              <a:xfrm>
                <a:off x="7452079" y="3900513"/>
                <a:ext cx="419953" cy="419953"/>
              </a:xfrm>
              <a:prstGeom prst="ellipse">
                <a:avLst/>
              </a:prstGeom>
              <a:solidFill>
                <a:schemeClr val="bg1"/>
              </a:solidFill>
            </p:spPr>
          </p:pic>
          <p:pic>
            <p:nvPicPr>
              <p:cNvPr id="203" name="Picture 4">
                <a:extLst>
                  <a:ext uri="{FF2B5EF4-FFF2-40B4-BE49-F238E27FC236}">
                    <a16:creationId xmlns:a16="http://schemas.microsoft.com/office/drawing/2014/main" id="{EDB389FE-1125-C6AF-4D15-BED6742AD79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28" t="-274365" r="-2631" b="-247716"/>
              <a:stretch>
                <a:fillRect/>
              </a:stretch>
            </p:blipFill>
            <p:spPr bwMode="auto">
              <a:xfrm>
                <a:off x="8659322" y="3896583"/>
                <a:ext cx="415133" cy="415133"/>
              </a:xfrm>
              <a:prstGeom prst="ellipse">
                <a:avLst/>
              </a:prstGeom>
              <a:solidFill>
                <a:schemeClr val="bg1"/>
              </a:solidFill>
            </p:spPr>
          </p:pic>
          <p:sp>
            <p:nvSpPr>
              <p:cNvPr id="665" name="二等辺三角形 664">
                <a:extLst>
                  <a:ext uri="{FF2B5EF4-FFF2-40B4-BE49-F238E27FC236}">
                    <a16:creationId xmlns:a16="http://schemas.microsoft.com/office/drawing/2014/main" id="{AA12E09A-B4A4-3ABF-08D4-59BF67762F8C}"/>
                  </a:ext>
                </a:extLst>
              </p:cNvPr>
              <p:cNvSpPr/>
              <p:nvPr/>
            </p:nvSpPr>
            <p:spPr>
              <a:xfrm rot="5400000">
                <a:off x="8523254" y="3618843"/>
                <a:ext cx="199001" cy="171553"/>
              </a:xfrm>
              <a:prstGeom prst="triangle">
                <a:avLst/>
              </a:prstGeom>
              <a:solidFill>
                <a:schemeClr val="tx1">
                  <a:lumMod val="75000"/>
                  <a:lumOff val="2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264" name="グループ化 263">
            <a:extLst>
              <a:ext uri="{FF2B5EF4-FFF2-40B4-BE49-F238E27FC236}">
                <a16:creationId xmlns:a16="http://schemas.microsoft.com/office/drawing/2014/main" id="{025B0F9D-3806-532D-8D7B-65FC8F8E9660}"/>
              </a:ext>
            </a:extLst>
          </p:cNvPr>
          <p:cNvGrpSpPr/>
          <p:nvPr/>
        </p:nvGrpSpPr>
        <p:grpSpPr>
          <a:xfrm>
            <a:off x="5045070" y="4770801"/>
            <a:ext cx="4721230" cy="1920511"/>
            <a:chOff x="5045070" y="4770801"/>
            <a:chExt cx="4721230" cy="1920511"/>
          </a:xfrm>
        </p:grpSpPr>
        <p:sp>
          <p:nvSpPr>
            <p:cNvPr id="196" name="Rectangle 14">
              <a:extLst>
                <a:ext uri="{FF2B5EF4-FFF2-40B4-BE49-F238E27FC236}">
                  <a16:creationId xmlns:a16="http://schemas.microsoft.com/office/drawing/2014/main" id="{FD320F48-CC08-6DF1-5770-E82EBAEEBFC6}"/>
                </a:ext>
              </a:extLst>
            </p:cNvPr>
            <p:cNvSpPr>
              <a:spLocks noChangeArrowheads="1"/>
            </p:cNvSpPr>
            <p:nvPr/>
          </p:nvSpPr>
          <p:spPr bwMode="auto">
            <a:xfrm>
              <a:off x="5045070" y="4770801"/>
              <a:ext cx="4721230" cy="1920511"/>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sp>
          <p:nvSpPr>
            <p:cNvPr id="1025" name="正方形/長方形 1024">
              <a:extLst>
                <a:ext uri="{FF2B5EF4-FFF2-40B4-BE49-F238E27FC236}">
                  <a16:creationId xmlns:a16="http://schemas.microsoft.com/office/drawing/2014/main" id="{027FEA03-C0B6-283A-FE3D-012368286B12}"/>
                </a:ext>
              </a:extLst>
            </p:cNvPr>
            <p:cNvSpPr/>
            <p:nvPr/>
          </p:nvSpPr>
          <p:spPr>
            <a:xfrm>
              <a:off x="5167116" y="4851592"/>
              <a:ext cx="4497680" cy="138499"/>
            </a:xfrm>
            <a:prstGeom prst="rect">
              <a:avLst/>
            </a:prstGeom>
          </p:spPr>
          <p:txBody>
            <a:bodyPr wrap="square" lIns="0" tIns="0" rIns="0" bIns="0">
              <a:spAutoFit/>
            </a:bodyPr>
            <a:lstStyle/>
            <a:p>
              <a:r>
                <a:rPr lang="ja-JP" altLang="en-US" sz="900" b="1" dirty="0">
                  <a:latin typeface="+mn-ea"/>
                </a:rPr>
                <a:t>豊富な周辺部材で、住まいの様々な場所を美しく納められます。</a:t>
              </a:r>
            </a:p>
          </p:txBody>
        </p:sp>
        <p:sp>
          <p:nvSpPr>
            <p:cNvPr id="252" name="正方形/長方形 251">
              <a:extLst>
                <a:ext uri="{FF2B5EF4-FFF2-40B4-BE49-F238E27FC236}">
                  <a16:creationId xmlns:a16="http://schemas.microsoft.com/office/drawing/2014/main" id="{80058743-A801-8241-D55C-3830332BE667}"/>
                </a:ext>
              </a:extLst>
            </p:cNvPr>
            <p:cNvSpPr/>
            <p:nvPr/>
          </p:nvSpPr>
          <p:spPr>
            <a:xfrm>
              <a:off x="5164281" y="5069697"/>
              <a:ext cx="2082992" cy="98941"/>
            </a:xfrm>
            <a:prstGeom prst="rect">
              <a:avLst/>
            </a:prstGeom>
            <a:solidFill>
              <a:schemeClr val="bg1"/>
            </a:solidFill>
            <a:ln>
              <a:solidFill>
                <a:schemeClr val="tx1"/>
              </a:solidFill>
            </a:ln>
          </p:spPr>
          <p:txBody>
            <a:bodyPr wrap="square" lIns="0" tIns="0" rIns="0" bIns="0">
              <a:spAutoFit/>
            </a:bodyPr>
            <a:lstStyle/>
            <a:p>
              <a:pPr algn="ctr"/>
              <a:r>
                <a:rPr lang="ja-JP" altLang="en-US" sz="700" b="1" dirty="0">
                  <a:latin typeface="+mn-ea"/>
                </a:rPr>
                <a:t>床の貼り分け部分・壁際・窓サッシ手前部分など</a:t>
              </a:r>
            </a:p>
          </p:txBody>
        </p:sp>
        <p:pic>
          <p:nvPicPr>
            <p:cNvPr id="657" name="Picture 10">
              <a:extLst>
                <a:ext uri="{FF2B5EF4-FFF2-40B4-BE49-F238E27FC236}">
                  <a16:creationId xmlns:a16="http://schemas.microsoft.com/office/drawing/2014/main" id="{DD551A65-E22C-9646-C4E5-0D085FB9182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a:fillRect/>
            </a:stretch>
          </p:blipFill>
          <p:spPr bwMode="auto">
            <a:xfrm>
              <a:off x="5164282" y="5209058"/>
              <a:ext cx="1022687" cy="1200563"/>
            </a:xfrm>
            <a:prstGeom prst="rect">
              <a:avLst/>
            </a:prstGeom>
            <a:noFill/>
            <a:extLst>
              <a:ext uri="{909E8E84-426E-40DD-AFC4-6F175D3DCCD1}">
                <a14:hiddenFill xmlns:a14="http://schemas.microsoft.com/office/drawing/2010/main">
                  <a:solidFill>
                    <a:srgbClr val="FFFFFF"/>
                  </a:solidFill>
                </a14:hiddenFill>
              </a:ext>
            </a:extLst>
          </p:spPr>
        </p:pic>
        <p:pic>
          <p:nvPicPr>
            <p:cNvPr id="658" name="Picture 12">
              <a:extLst>
                <a:ext uri="{FF2B5EF4-FFF2-40B4-BE49-F238E27FC236}">
                  <a16:creationId xmlns:a16="http://schemas.microsoft.com/office/drawing/2014/main" id="{21EEF4F7-93DB-3145-5E2C-C81A303AEC7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a:fillRect/>
            </a:stretch>
          </p:blipFill>
          <p:spPr bwMode="auto">
            <a:xfrm>
              <a:off x="6222863" y="5209059"/>
              <a:ext cx="1024410" cy="1196713"/>
            </a:xfrm>
            <a:prstGeom prst="rect">
              <a:avLst/>
            </a:prstGeom>
            <a:noFill/>
            <a:extLst>
              <a:ext uri="{909E8E84-426E-40DD-AFC4-6F175D3DCCD1}">
                <a14:hiddenFill xmlns:a14="http://schemas.microsoft.com/office/drawing/2010/main">
                  <a:solidFill>
                    <a:srgbClr val="FFFFFF"/>
                  </a:solidFill>
                </a14:hiddenFill>
              </a:ext>
            </a:extLst>
          </p:spPr>
        </p:pic>
        <p:sp>
          <p:nvSpPr>
            <p:cNvPr id="253" name="正方形/長方形 252">
              <a:extLst>
                <a:ext uri="{FF2B5EF4-FFF2-40B4-BE49-F238E27FC236}">
                  <a16:creationId xmlns:a16="http://schemas.microsoft.com/office/drawing/2014/main" id="{90D939CD-792D-9C64-1F8F-A2AC928A2649}"/>
                </a:ext>
              </a:extLst>
            </p:cNvPr>
            <p:cNvSpPr/>
            <p:nvPr/>
          </p:nvSpPr>
          <p:spPr>
            <a:xfrm>
              <a:off x="7396395" y="5069697"/>
              <a:ext cx="1019213" cy="98941"/>
            </a:xfrm>
            <a:prstGeom prst="rect">
              <a:avLst/>
            </a:prstGeom>
            <a:solidFill>
              <a:schemeClr val="bg1"/>
            </a:solidFill>
            <a:ln>
              <a:solidFill>
                <a:schemeClr val="tx1"/>
              </a:solidFill>
            </a:ln>
          </p:spPr>
          <p:txBody>
            <a:bodyPr wrap="square" lIns="0" tIns="0" rIns="0" bIns="0">
              <a:spAutoFit/>
            </a:bodyPr>
            <a:lstStyle/>
            <a:p>
              <a:pPr algn="ctr"/>
              <a:r>
                <a:rPr lang="ja-JP" altLang="en-US" sz="700" b="1" dirty="0">
                  <a:latin typeface="+mn-ea"/>
                </a:rPr>
                <a:t>玄関</a:t>
              </a:r>
            </a:p>
          </p:txBody>
        </p:sp>
        <p:sp>
          <p:nvSpPr>
            <p:cNvPr id="255" name="正方形/長方形 254">
              <a:extLst>
                <a:ext uri="{FF2B5EF4-FFF2-40B4-BE49-F238E27FC236}">
                  <a16:creationId xmlns:a16="http://schemas.microsoft.com/office/drawing/2014/main" id="{82750BF8-CF15-FE2C-E974-82561223C2F5}"/>
                </a:ext>
              </a:extLst>
            </p:cNvPr>
            <p:cNvSpPr/>
            <p:nvPr/>
          </p:nvSpPr>
          <p:spPr>
            <a:xfrm>
              <a:off x="8564730" y="5069697"/>
              <a:ext cx="1019213" cy="98941"/>
            </a:xfrm>
            <a:prstGeom prst="rect">
              <a:avLst/>
            </a:prstGeom>
            <a:solidFill>
              <a:schemeClr val="bg1"/>
            </a:solidFill>
            <a:ln>
              <a:solidFill>
                <a:schemeClr val="tx1"/>
              </a:solidFill>
            </a:ln>
          </p:spPr>
          <p:txBody>
            <a:bodyPr wrap="square" lIns="0" tIns="0" rIns="0" bIns="0">
              <a:spAutoFit/>
            </a:bodyPr>
            <a:lstStyle/>
            <a:p>
              <a:pPr algn="ctr"/>
              <a:r>
                <a:rPr lang="ja-JP" altLang="en-US" sz="700" b="1" dirty="0">
                  <a:latin typeface="+mn-ea"/>
                </a:rPr>
                <a:t>階段</a:t>
              </a:r>
            </a:p>
          </p:txBody>
        </p:sp>
        <p:pic>
          <p:nvPicPr>
            <p:cNvPr id="655" name="Picture 14">
              <a:extLst>
                <a:ext uri="{FF2B5EF4-FFF2-40B4-BE49-F238E27FC236}">
                  <a16:creationId xmlns:a16="http://schemas.microsoft.com/office/drawing/2014/main" id="{9E641E0F-3724-ABBF-A637-8E1086BDDA2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477" r="-15477" b="-2402"/>
            <a:stretch>
              <a:fillRect/>
            </a:stretch>
          </p:blipFill>
          <p:spPr bwMode="auto">
            <a:xfrm>
              <a:off x="8564730" y="5209058"/>
              <a:ext cx="1019213" cy="1196712"/>
            </a:xfrm>
            <a:prstGeom prst="rect">
              <a:avLst/>
            </a:prstGeom>
            <a:solidFill>
              <a:schemeClr val="bg1"/>
            </a:solidFill>
          </p:spPr>
        </p:pic>
        <p:pic>
          <p:nvPicPr>
            <p:cNvPr id="659" name="Picture 16">
              <a:extLst>
                <a:ext uri="{FF2B5EF4-FFF2-40B4-BE49-F238E27FC236}">
                  <a16:creationId xmlns:a16="http://schemas.microsoft.com/office/drawing/2014/main" id="{3CCE7625-9BE7-D474-9862-16F82A282E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a:stretch>
              <a:fillRect/>
            </a:stretch>
          </p:blipFill>
          <p:spPr bwMode="auto">
            <a:xfrm>
              <a:off x="7396395" y="5209058"/>
              <a:ext cx="1019213" cy="1196712"/>
            </a:xfrm>
            <a:prstGeom prst="rect">
              <a:avLst/>
            </a:prstGeom>
            <a:noFill/>
            <a:extLst>
              <a:ext uri="{909E8E84-426E-40DD-AFC4-6F175D3DCCD1}">
                <a14:hiddenFill xmlns:a14="http://schemas.microsoft.com/office/drawing/2010/main">
                  <a:solidFill>
                    <a:srgbClr val="FFFFFF"/>
                  </a:solidFill>
                </a14:hiddenFill>
              </a:ext>
            </a:extLst>
          </p:spPr>
        </p:pic>
        <p:sp>
          <p:nvSpPr>
            <p:cNvPr id="662" name="正方形/長方形 661">
              <a:extLst>
                <a:ext uri="{FF2B5EF4-FFF2-40B4-BE49-F238E27FC236}">
                  <a16:creationId xmlns:a16="http://schemas.microsoft.com/office/drawing/2014/main" id="{E62BFE52-2586-19F3-7C09-ABC34FB014F6}"/>
                </a:ext>
              </a:extLst>
            </p:cNvPr>
            <p:cNvSpPr/>
            <p:nvPr/>
          </p:nvSpPr>
          <p:spPr>
            <a:xfrm>
              <a:off x="5164280" y="6420416"/>
              <a:ext cx="1022689" cy="107722"/>
            </a:xfrm>
            <a:prstGeom prst="rect">
              <a:avLst/>
            </a:prstGeom>
          </p:spPr>
          <p:txBody>
            <a:bodyPr wrap="square" lIns="0" tIns="0" rIns="0" bIns="0">
              <a:spAutoFit/>
            </a:bodyPr>
            <a:lstStyle/>
            <a:p>
              <a:r>
                <a:rPr lang="ja-JP" altLang="en-US" sz="700" dirty="0">
                  <a:latin typeface="+mn-ea"/>
                </a:rPr>
                <a:t>床見切縁</a:t>
              </a:r>
              <a:r>
                <a:rPr lang="en-US" altLang="ja-JP" sz="700" dirty="0">
                  <a:latin typeface="+mn-ea"/>
                </a:rPr>
                <a:t>1.5</a:t>
              </a:r>
              <a:r>
                <a:rPr lang="ja-JP" altLang="en-US" sz="700" dirty="0">
                  <a:latin typeface="+mn-ea"/>
                </a:rPr>
                <a:t>ｍｍタイプ</a:t>
              </a:r>
            </a:p>
          </p:txBody>
        </p:sp>
        <p:sp>
          <p:nvSpPr>
            <p:cNvPr id="668" name="正方形/長方形 667">
              <a:extLst>
                <a:ext uri="{FF2B5EF4-FFF2-40B4-BE49-F238E27FC236}">
                  <a16:creationId xmlns:a16="http://schemas.microsoft.com/office/drawing/2014/main" id="{0897F78D-DF39-CE27-151F-26CACCE36971}"/>
                </a:ext>
              </a:extLst>
            </p:cNvPr>
            <p:cNvSpPr/>
            <p:nvPr/>
          </p:nvSpPr>
          <p:spPr>
            <a:xfrm>
              <a:off x="6224584" y="6420416"/>
              <a:ext cx="1022689" cy="215444"/>
            </a:xfrm>
            <a:prstGeom prst="rect">
              <a:avLst/>
            </a:prstGeom>
          </p:spPr>
          <p:txBody>
            <a:bodyPr wrap="square" lIns="0" tIns="0" rIns="0" bIns="0">
              <a:spAutoFit/>
            </a:bodyPr>
            <a:lstStyle/>
            <a:p>
              <a:r>
                <a:rPr lang="ja-JP" altLang="en-US" sz="700" dirty="0">
                  <a:latin typeface="+mn-ea"/>
                </a:rPr>
                <a:t>フロアー用見切り材 </a:t>
              </a:r>
              <a:endParaRPr lang="en-US" altLang="ja-JP" sz="700" dirty="0">
                <a:latin typeface="+mn-ea"/>
              </a:endParaRPr>
            </a:p>
            <a:p>
              <a:r>
                <a:rPr lang="en-US" altLang="ja-JP" sz="700" dirty="0">
                  <a:latin typeface="+mn-ea"/>
                </a:rPr>
                <a:t>1.5</a:t>
              </a:r>
              <a:r>
                <a:rPr lang="ja-JP" altLang="en-US" sz="700" dirty="0">
                  <a:latin typeface="+mn-ea"/>
                </a:rPr>
                <a:t>ｍｍタイプ</a:t>
              </a:r>
            </a:p>
          </p:txBody>
        </p:sp>
        <p:sp>
          <p:nvSpPr>
            <p:cNvPr id="669" name="正方形/長方形 668">
              <a:extLst>
                <a:ext uri="{FF2B5EF4-FFF2-40B4-BE49-F238E27FC236}">
                  <a16:creationId xmlns:a16="http://schemas.microsoft.com/office/drawing/2014/main" id="{839DD744-C7FC-065B-CEBC-B6B91BA43C8B}"/>
                </a:ext>
              </a:extLst>
            </p:cNvPr>
            <p:cNvSpPr/>
            <p:nvPr/>
          </p:nvSpPr>
          <p:spPr>
            <a:xfrm>
              <a:off x="7405685" y="6420416"/>
              <a:ext cx="1022689" cy="215444"/>
            </a:xfrm>
            <a:prstGeom prst="rect">
              <a:avLst/>
            </a:prstGeom>
          </p:spPr>
          <p:txBody>
            <a:bodyPr wrap="square" lIns="0" tIns="0" rIns="0" bIns="0">
              <a:spAutoFit/>
            </a:bodyPr>
            <a:lstStyle/>
            <a:p>
              <a:r>
                <a:rPr lang="ja-JP" altLang="en-US" sz="700" dirty="0">
                  <a:latin typeface="+mn-ea"/>
                </a:rPr>
                <a:t>ウスイータリフォーム框</a:t>
              </a:r>
            </a:p>
            <a:p>
              <a:r>
                <a:rPr lang="ja-JP" altLang="en-US" sz="700" dirty="0">
                  <a:latin typeface="+mn-ea"/>
                </a:rPr>
                <a:t>（</a:t>
              </a:r>
              <a:r>
                <a:rPr lang="en-US" altLang="ja-JP" sz="700" dirty="0">
                  <a:latin typeface="+mn-ea"/>
                </a:rPr>
                <a:t>1.5mm</a:t>
              </a:r>
              <a:r>
                <a:rPr lang="ja-JP" altLang="en-US" sz="700" dirty="0">
                  <a:latin typeface="+mn-ea"/>
                </a:rPr>
                <a:t>厚用）</a:t>
              </a:r>
            </a:p>
          </p:txBody>
        </p:sp>
        <p:sp>
          <p:nvSpPr>
            <p:cNvPr id="670" name="正方形/長方形 669">
              <a:extLst>
                <a:ext uri="{FF2B5EF4-FFF2-40B4-BE49-F238E27FC236}">
                  <a16:creationId xmlns:a16="http://schemas.microsoft.com/office/drawing/2014/main" id="{72028072-ED5A-B6ED-63E2-7E111E1A7C8F}"/>
                </a:ext>
              </a:extLst>
            </p:cNvPr>
            <p:cNvSpPr/>
            <p:nvPr/>
          </p:nvSpPr>
          <p:spPr>
            <a:xfrm>
              <a:off x="8564730" y="6420416"/>
              <a:ext cx="1022689" cy="107722"/>
            </a:xfrm>
            <a:prstGeom prst="rect">
              <a:avLst/>
            </a:prstGeom>
          </p:spPr>
          <p:txBody>
            <a:bodyPr wrap="square" lIns="0" tIns="0" rIns="0" bIns="0">
              <a:spAutoFit/>
            </a:bodyPr>
            <a:lstStyle/>
            <a:p>
              <a:r>
                <a:rPr lang="ja-JP" altLang="en-US" sz="700" dirty="0">
                  <a:latin typeface="+mn-ea"/>
                </a:rPr>
                <a:t>ウスイータ階段</a:t>
              </a:r>
            </a:p>
          </p:txBody>
        </p:sp>
      </p:grpSp>
      <p:grpSp>
        <p:nvGrpSpPr>
          <p:cNvPr id="267" name="グループ化 266">
            <a:extLst>
              <a:ext uri="{FF2B5EF4-FFF2-40B4-BE49-F238E27FC236}">
                <a16:creationId xmlns:a16="http://schemas.microsoft.com/office/drawing/2014/main" id="{B29FF39A-DC1D-A0FB-60DA-4C173C879CBC}"/>
              </a:ext>
            </a:extLst>
          </p:cNvPr>
          <p:cNvGrpSpPr/>
          <p:nvPr/>
        </p:nvGrpSpPr>
        <p:grpSpPr>
          <a:xfrm>
            <a:off x="139701" y="4836810"/>
            <a:ext cx="4803866" cy="1806467"/>
            <a:chOff x="139701" y="4836810"/>
            <a:chExt cx="4803866" cy="1806467"/>
          </a:xfrm>
        </p:grpSpPr>
        <p:sp>
          <p:nvSpPr>
            <p:cNvPr id="1027" name="正方形/長方形 1026">
              <a:extLst>
                <a:ext uri="{FF2B5EF4-FFF2-40B4-BE49-F238E27FC236}">
                  <a16:creationId xmlns:a16="http://schemas.microsoft.com/office/drawing/2014/main" id="{E8423169-58F8-2888-6DBA-DC43CD17F4FF}"/>
                </a:ext>
              </a:extLst>
            </p:cNvPr>
            <p:cNvSpPr/>
            <p:nvPr/>
          </p:nvSpPr>
          <p:spPr>
            <a:xfrm>
              <a:off x="139701" y="4836810"/>
              <a:ext cx="4803866" cy="161583"/>
            </a:xfrm>
            <a:prstGeom prst="rect">
              <a:avLst/>
            </a:prstGeom>
          </p:spPr>
          <p:txBody>
            <a:bodyPr wrap="square" lIns="0" tIns="0" rIns="0" bIns="0">
              <a:spAutoFit/>
            </a:bodyPr>
            <a:lstStyle/>
            <a:p>
              <a:pPr algn="ctr"/>
              <a:r>
                <a:rPr lang="en-US" altLang="ja-JP" sz="1050" b="1" dirty="0">
                  <a:latin typeface="+mn-ea"/>
                </a:rPr>
                <a:t>1.5mm</a:t>
              </a:r>
              <a:r>
                <a:rPr lang="ja-JP" altLang="en-US" sz="1050" b="1" dirty="0">
                  <a:latin typeface="+mn-ea"/>
                </a:rPr>
                <a:t>だから細かな納まり調整なども不要。約</a:t>
              </a:r>
              <a:r>
                <a:rPr lang="en-US" altLang="ja-JP" sz="1050" b="1" dirty="0">
                  <a:latin typeface="+mn-ea"/>
                </a:rPr>
                <a:t>1</a:t>
              </a:r>
              <a:r>
                <a:rPr lang="ja-JP" altLang="en-US" sz="1050" b="1" dirty="0">
                  <a:latin typeface="+mn-ea"/>
                </a:rPr>
                <a:t>日</a:t>
              </a:r>
              <a:r>
                <a:rPr lang="en-US" altLang="ja-JP" sz="1050" b="1" baseline="30000" dirty="0">
                  <a:latin typeface="+mn-ea"/>
                </a:rPr>
                <a:t>※</a:t>
              </a:r>
              <a:r>
                <a:rPr lang="ja-JP" altLang="en-US" sz="1050" b="1" dirty="0">
                  <a:latin typeface="+mn-ea"/>
                </a:rPr>
                <a:t>で「住みながらリフォーム」が可能。</a:t>
              </a:r>
            </a:p>
          </p:txBody>
        </p:sp>
        <p:grpSp>
          <p:nvGrpSpPr>
            <p:cNvPr id="266" name="グループ化 265">
              <a:extLst>
                <a:ext uri="{FF2B5EF4-FFF2-40B4-BE49-F238E27FC236}">
                  <a16:creationId xmlns:a16="http://schemas.microsoft.com/office/drawing/2014/main" id="{7AA775F9-8074-FA02-1494-5696535A11F4}"/>
                </a:ext>
              </a:extLst>
            </p:cNvPr>
            <p:cNvGrpSpPr/>
            <p:nvPr/>
          </p:nvGrpSpPr>
          <p:grpSpPr>
            <a:xfrm>
              <a:off x="2541634" y="5392270"/>
              <a:ext cx="2319297" cy="928256"/>
              <a:chOff x="2541634" y="5392270"/>
              <a:chExt cx="2319297" cy="928256"/>
            </a:xfrm>
          </p:grpSpPr>
          <p:sp>
            <p:nvSpPr>
              <p:cNvPr id="681" name="正方形/長方形 680">
                <a:extLst>
                  <a:ext uri="{FF2B5EF4-FFF2-40B4-BE49-F238E27FC236}">
                    <a16:creationId xmlns:a16="http://schemas.microsoft.com/office/drawing/2014/main" id="{F453AA31-165B-2BF5-6742-8CD1F1FDA04D}"/>
                  </a:ext>
                </a:extLst>
              </p:cNvPr>
              <p:cNvSpPr/>
              <p:nvPr/>
            </p:nvSpPr>
            <p:spPr>
              <a:xfrm>
                <a:off x="2541634" y="5392270"/>
                <a:ext cx="2319297" cy="553998"/>
              </a:xfrm>
              <a:prstGeom prst="rect">
                <a:avLst/>
              </a:prstGeom>
            </p:spPr>
            <p:txBody>
              <a:bodyPr wrap="square" lIns="0" tIns="0" rIns="0" bIns="0">
                <a:spAutoFit/>
              </a:bodyPr>
              <a:lstStyle/>
              <a:p>
                <a:r>
                  <a:rPr lang="ja-JP" altLang="en-US" sz="900" dirty="0">
                    <a:latin typeface="+mn-ea"/>
                  </a:rPr>
                  <a:t>今お住まいのお部屋の床の上から重ね貼りするだけで施工でき、</a:t>
                </a:r>
                <a:r>
                  <a:rPr lang="en-US" altLang="ja-JP" sz="900" dirty="0">
                    <a:latin typeface="+mn-ea"/>
                  </a:rPr>
                  <a:t>1.5mm</a:t>
                </a:r>
                <a:r>
                  <a:rPr lang="ja-JP" altLang="en-US" sz="900" dirty="0">
                    <a:latin typeface="+mn-ea"/>
                  </a:rPr>
                  <a:t>厚だからドア下や窓サッシとの突きつけ部分の調整も不要。張り替え施工に比べて工期を短縮できます。</a:t>
                </a:r>
                <a:endParaRPr lang="ja-JP" altLang="en-US" sz="1000" dirty="0">
                  <a:latin typeface="+mn-ea"/>
                </a:endParaRPr>
              </a:p>
            </p:txBody>
          </p:sp>
          <p:sp>
            <p:nvSpPr>
              <p:cNvPr id="691" name="正方形/長方形 690">
                <a:extLst>
                  <a:ext uri="{FF2B5EF4-FFF2-40B4-BE49-F238E27FC236}">
                    <a16:creationId xmlns:a16="http://schemas.microsoft.com/office/drawing/2014/main" id="{D4227B8A-1D4A-DE08-EE90-B316AE52B021}"/>
                  </a:ext>
                </a:extLst>
              </p:cNvPr>
              <p:cNvSpPr/>
              <p:nvPr/>
            </p:nvSpPr>
            <p:spPr>
              <a:xfrm>
                <a:off x="2541634" y="6135860"/>
                <a:ext cx="2319297" cy="184666"/>
              </a:xfrm>
              <a:prstGeom prst="rect">
                <a:avLst/>
              </a:prstGeom>
            </p:spPr>
            <p:txBody>
              <a:bodyPr wrap="square" lIns="0" tIns="0" rIns="0" bIns="0">
                <a:spAutoFit/>
              </a:bodyPr>
              <a:lstStyle/>
              <a:p>
                <a:r>
                  <a:rPr lang="en-US" altLang="ja-JP" sz="600" dirty="0">
                    <a:latin typeface="+mn-ea"/>
                  </a:rPr>
                  <a:t>※8</a:t>
                </a:r>
                <a:r>
                  <a:rPr lang="ja-JP" altLang="en-US" sz="600" dirty="0">
                    <a:latin typeface="+mn-ea"/>
                  </a:rPr>
                  <a:t>畳程度の場合。（現場により多少異なります。）</a:t>
                </a:r>
              </a:p>
              <a:p>
                <a:r>
                  <a:rPr lang="en-US" altLang="ja-JP" sz="600" dirty="0">
                    <a:latin typeface="+mn-ea"/>
                  </a:rPr>
                  <a:t>※</a:t>
                </a:r>
                <a:r>
                  <a:rPr lang="ja-JP" altLang="en-US" sz="600" dirty="0">
                    <a:latin typeface="+mn-ea"/>
                  </a:rPr>
                  <a:t>接着剤併用施工の場合、施工完了後に養生時間が必要です。</a:t>
                </a:r>
                <a:endParaRPr lang="ja-JP" altLang="en-US" sz="700" dirty="0">
                  <a:latin typeface="+mn-ea"/>
                </a:endParaRPr>
              </a:p>
            </p:txBody>
          </p:sp>
        </p:grpSp>
        <p:grpSp>
          <p:nvGrpSpPr>
            <p:cNvPr id="259" name="グループ化 258">
              <a:extLst>
                <a:ext uri="{FF2B5EF4-FFF2-40B4-BE49-F238E27FC236}">
                  <a16:creationId xmlns:a16="http://schemas.microsoft.com/office/drawing/2014/main" id="{41050D4E-707A-A6CD-E6CD-AB2412249316}"/>
                </a:ext>
              </a:extLst>
            </p:cNvPr>
            <p:cNvGrpSpPr/>
            <p:nvPr/>
          </p:nvGrpSpPr>
          <p:grpSpPr>
            <a:xfrm>
              <a:off x="177799" y="5073562"/>
              <a:ext cx="2307293" cy="1569715"/>
              <a:chOff x="177799" y="5073562"/>
              <a:chExt cx="2307293" cy="1569715"/>
            </a:xfrm>
          </p:grpSpPr>
          <p:pic>
            <p:nvPicPr>
              <p:cNvPr id="689" name="Picture 18">
                <a:extLst>
                  <a:ext uri="{FF2B5EF4-FFF2-40B4-BE49-F238E27FC236}">
                    <a16:creationId xmlns:a16="http://schemas.microsoft.com/office/drawing/2014/main" id="{A7A96B4D-45FD-254A-3079-BDE66D3063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6400" y="5073562"/>
                <a:ext cx="2078692" cy="1438095"/>
              </a:xfrm>
              <a:prstGeom prst="rect">
                <a:avLst/>
              </a:prstGeom>
              <a:noFill/>
              <a:extLst>
                <a:ext uri="{909E8E84-426E-40DD-AFC4-6F175D3DCCD1}">
                  <a14:hiddenFill xmlns:a14="http://schemas.microsoft.com/office/drawing/2010/main">
                    <a:solidFill>
                      <a:srgbClr val="FFFFFF"/>
                    </a:solidFill>
                  </a14:hiddenFill>
                </a:ext>
              </a:extLst>
            </p:spPr>
          </p:pic>
          <p:grpSp>
            <p:nvGrpSpPr>
              <p:cNvPr id="258" name="グループ化 257">
                <a:extLst>
                  <a:ext uri="{FF2B5EF4-FFF2-40B4-BE49-F238E27FC236}">
                    <a16:creationId xmlns:a16="http://schemas.microsoft.com/office/drawing/2014/main" id="{E26C18B8-20AB-AFFD-152C-D0B30A0F8B3D}"/>
                  </a:ext>
                </a:extLst>
              </p:cNvPr>
              <p:cNvGrpSpPr/>
              <p:nvPr/>
            </p:nvGrpSpPr>
            <p:grpSpPr>
              <a:xfrm>
                <a:off x="177799" y="5904111"/>
                <a:ext cx="1950863" cy="739166"/>
                <a:chOff x="177799" y="5904111"/>
                <a:chExt cx="1950863" cy="739166"/>
              </a:xfrm>
            </p:grpSpPr>
            <p:pic>
              <p:nvPicPr>
                <p:cNvPr id="699" name="図 698" descr="ダイアグラム&#10;&#10;AI 生成コンテンツは誤りを含む可能性があります。">
                  <a:extLst>
                    <a:ext uri="{FF2B5EF4-FFF2-40B4-BE49-F238E27FC236}">
                      <a16:creationId xmlns:a16="http://schemas.microsoft.com/office/drawing/2014/main" id="{8E5D9017-1631-B4A2-A1CD-00872B18B9D9}"/>
                    </a:ext>
                  </a:extLst>
                </p:cNvPr>
                <p:cNvPicPr>
                  <a:picLocks noChangeAspect="1"/>
                </p:cNvPicPr>
                <p:nvPr/>
              </p:nvPicPr>
              <p:blipFill rotWithShape="1">
                <a:blip r:embed="rId17"/>
                <a:srcRect l="1029" t="2858" r="1048" b="814"/>
                <a:stretch>
                  <a:fillRect/>
                </a:stretch>
              </p:blipFill>
              <p:spPr>
                <a:xfrm>
                  <a:off x="177799" y="5904111"/>
                  <a:ext cx="739166" cy="739166"/>
                </a:xfrm>
                <a:prstGeom prst="ellipse">
                  <a:avLst/>
                </a:prstGeom>
              </p:spPr>
            </p:pic>
            <p:grpSp>
              <p:nvGrpSpPr>
                <p:cNvPr id="256" name="グループ化 255">
                  <a:extLst>
                    <a:ext uri="{FF2B5EF4-FFF2-40B4-BE49-F238E27FC236}">
                      <a16:creationId xmlns:a16="http://schemas.microsoft.com/office/drawing/2014/main" id="{58D6596F-01D1-F208-5136-4780BB7B2B60}"/>
                    </a:ext>
                  </a:extLst>
                </p:cNvPr>
                <p:cNvGrpSpPr/>
                <p:nvPr/>
              </p:nvGrpSpPr>
              <p:grpSpPr>
                <a:xfrm>
                  <a:off x="928688" y="6033466"/>
                  <a:ext cx="1199974" cy="276847"/>
                  <a:chOff x="928688" y="6033466"/>
                  <a:chExt cx="1199974" cy="276847"/>
                </a:xfrm>
              </p:grpSpPr>
              <p:sp>
                <p:nvSpPr>
                  <p:cNvPr id="700" name="楕円 699">
                    <a:extLst>
                      <a:ext uri="{FF2B5EF4-FFF2-40B4-BE49-F238E27FC236}">
                        <a16:creationId xmlns:a16="http://schemas.microsoft.com/office/drawing/2014/main" id="{A9345D50-A413-3848-05F9-EEC34028E88C}"/>
                      </a:ext>
                    </a:extLst>
                  </p:cNvPr>
                  <p:cNvSpPr/>
                  <p:nvPr/>
                </p:nvSpPr>
                <p:spPr>
                  <a:xfrm>
                    <a:off x="1966737" y="6033466"/>
                    <a:ext cx="161925" cy="161925"/>
                  </a:xfrm>
                  <a:prstGeom prst="ellipse">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3" name="フリーフォーム: 図形 702">
                    <a:extLst>
                      <a:ext uri="{FF2B5EF4-FFF2-40B4-BE49-F238E27FC236}">
                        <a16:creationId xmlns:a16="http://schemas.microsoft.com/office/drawing/2014/main" id="{11913EF7-8B8E-7023-3591-E8B0ED47D287}"/>
                      </a:ext>
                    </a:extLst>
                  </p:cNvPr>
                  <p:cNvSpPr/>
                  <p:nvPr/>
                </p:nvSpPr>
                <p:spPr>
                  <a:xfrm>
                    <a:off x="928688" y="6143625"/>
                    <a:ext cx="1052512" cy="166688"/>
                  </a:xfrm>
                  <a:custGeom>
                    <a:avLst/>
                    <a:gdLst>
                      <a:gd name="csX0" fmla="*/ 0 w 1052512"/>
                      <a:gd name="csY0" fmla="*/ 166688 h 166688"/>
                      <a:gd name="csX1" fmla="*/ 600075 w 1052512"/>
                      <a:gd name="csY1" fmla="*/ 166688 h 166688"/>
                      <a:gd name="csX2" fmla="*/ 1052512 w 1052512"/>
                      <a:gd name="csY2" fmla="*/ 0 h 166688"/>
                    </a:gdLst>
                    <a:ahLst/>
                    <a:cxnLst>
                      <a:cxn ang="0">
                        <a:pos x="csX0" y="csY0"/>
                      </a:cxn>
                      <a:cxn ang="0">
                        <a:pos x="csX1" y="csY1"/>
                      </a:cxn>
                      <a:cxn ang="0">
                        <a:pos x="csX2" y="csY2"/>
                      </a:cxn>
                    </a:cxnLst>
                    <a:rect l="l" t="t" r="r" b="b"/>
                    <a:pathLst>
                      <a:path w="1052512" h="166688">
                        <a:moveTo>
                          <a:pt x="0" y="166688"/>
                        </a:moveTo>
                        <a:lnTo>
                          <a:pt x="600075" y="166688"/>
                        </a:lnTo>
                        <a:lnTo>
                          <a:pt x="1052512" y="0"/>
                        </a:ln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grpSp>
        <p:nvGrpSpPr>
          <p:cNvPr id="6" name="グループ化 5">
            <a:extLst>
              <a:ext uri="{FF2B5EF4-FFF2-40B4-BE49-F238E27FC236}">
                <a16:creationId xmlns:a16="http://schemas.microsoft.com/office/drawing/2014/main" id="{D82687AC-F231-DEA9-3598-E70FB9010F4D}"/>
              </a:ext>
            </a:extLst>
          </p:cNvPr>
          <p:cNvGrpSpPr/>
          <p:nvPr/>
        </p:nvGrpSpPr>
        <p:grpSpPr>
          <a:xfrm>
            <a:off x="5015392" y="755674"/>
            <a:ext cx="4728154" cy="1702292"/>
            <a:chOff x="5015392" y="755674"/>
            <a:chExt cx="4728154" cy="1702292"/>
          </a:xfrm>
        </p:grpSpPr>
        <p:sp>
          <p:nvSpPr>
            <p:cNvPr id="225" name="正方形/長方形 224">
              <a:extLst>
                <a:ext uri="{FF2B5EF4-FFF2-40B4-BE49-F238E27FC236}">
                  <a16:creationId xmlns:a16="http://schemas.microsoft.com/office/drawing/2014/main" id="{510AEB9E-65D5-0A60-ADFB-5A6F2EA2AC04}"/>
                </a:ext>
              </a:extLst>
            </p:cNvPr>
            <p:cNvSpPr/>
            <p:nvPr/>
          </p:nvSpPr>
          <p:spPr>
            <a:xfrm>
              <a:off x="5106371" y="755674"/>
              <a:ext cx="4497680" cy="138499"/>
            </a:xfrm>
            <a:prstGeom prst="rect">
              <a:avLst/>
            </a:prstGeom>
          </p:spPr>
          <p:txBody>
            <a:bodyPr wrap="square" lIns="0" tIns="0" rIns="0" bIns="0">
              <a:spAutoFit/>
            </a:bodyPr>
            <a:lstStyle/>
            <a:p>
              <a:r>
                <a:rPr lang="ja-JP" altLang="en-US" sz="900" b="1" dirty="0">
                  <a:latin typeface="+mn-ea"/>
                </a:rPr>
                <a:t>多様なニーズに対応可能。意匠・性能が異なる</a:t>
              </a:r>
              <a:r>
                <a:rPr lang="en-US" altLang="ja-JP" sz="900" b="1" dirty="0">
                  <a:latin typeface="+mn-ea"/>
                </a:rPr>
                <a:t>3</a:t>
              </a:r>
              <a:r>
                <a:rPr lang="ja-JP" altLang="en-US" sz="900" b="1" dirty="0">
                  <a:latin typeface="+mn-ea"/>
                </a:rPr>
                <a:t>タイプをラインアップ。</a:t>
              </a:r>
            </a:p>
          </p:txBody>
        </p:sp>
        <p:grpSp>
          <p:nvGrpSpPr>
            <p:cNvPr id="227" name="グループ化 226">
              <a:extLst>
                <a:ext uri="{FF2B5EF4-FFF2-40B4-BE49-F238E27FC236}">
                  <a16:creationId xmlns:a16="http://schemas.microsoft.com/office/drawing/2014/main" id="{1FC3C5AC-9142-B228-CD90-801E7A1AE375}"/>
                </a:ext>
              </a:extLst>
            </p:cNvPr>
            <p:cNvGrpSpPr/>
            <p:nvPr/>
          </p:nvGrpSpPr>
          <p:grpSpPr>
            <a:xfrm>
              <a:off x="5044547" y="984755"/>
              <a:ext cx="4698999" cy="1292533"/>
              <a:chOff x="143717" y="694057"/>
              <a:chExt cx="13752848" cy="3782936"/>
            </a:xfrm>
          </p:grpSpPr>
          <p:pic>
            <p:nvPicPr>
              <p:cNvPr id="231" name="Picture 2">
                <a:extLst>
                  <a:ext uri="{FF2B5EF4-FFF2-40B4-BE49-F238E27FC236}">
                    <a16:creationId xmlns:a16="http://schemas.microsoft.com/office/drawing/2014/main" id="{03343359-5A79-05B5-0C76-6534E62DF40F}"/>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a:stretch>
                <a:fillRect/>
              </a:stretch>
            </p:blipFill>
            <p:spPr bwMode="auto">
              <a:xfrm>
                <a:off x="143717" y="694060"/>
                <a:ext cx="4439505" cy="3782933"/>
              </a:xfrm>
              <a:prstGeom prst="rect">
                <a:avLst/>
              </a:prstGeom>
              <a:noFill/>
              <a:extLst>
                <a:ext uri="{909E8E84-426E-40DD-AFC4-6F175D3DCCD1}">
                  <a14:hiddenFill xmlns:a14="http://schemas.microsoft.com/office/drawing/2010/main">
                    <a:solidFill>
                      <a:srgbClr val="FFFFFF"/>
                    </a:solidFill>
                  </a14:hiddenFill>
                </a:ext>
              </a:extLst>
            </p:spPr>
          </p:pic>
          <p:pic>
            <p:nvPicPr>
              <p:cNvPr id="232" name="図 231" descr="部屋に備えている数々の犬&#10;&#10;AI 生成コンテンツは誤りを含む可能性があります。">
                <a:extLst>
                  <a:ext uri="{FF2B5EF4-FFF2-40B4-BE49-F238E27FC236}">
                    <a16:creationId xmlns:a16="http://schemas.microsoft.com/office/drawing/2014/main" id="{D5656075-BC68-4DC2-5B2F-561D3FA99E55}"/>
                  </a:ext>
                </a:extLst>
              </p:cNvPr>
              <p:cNvPicPr>
                <a:picLocks noChangeAspect="1"/>
              </p:cNvPicPr>
              <p:nvPr/>
            </p:nvPicPr>
            <p:blipFill>
              <a:blip r:embed="rId19"/>
              <a:srcRect l="22976" t="29650" r="27133" b="6557"/>
              <a:stretch>
                <a:fillRect/>
              </a:stretch>
            </p:blipFill>
            <p:spPr>
              <a:xfrm>
                <a:off x="4799807" y="694057"/>
                <a:ext cx="4433231" cy="3779866"/>
              </a:xfrm>
              <a:prstGeom prst="rect">
                <a:avLst/>
              </a:prstGeom>
            </p:spPr>
          </p:pic>
          <p:pic>
            <p:nvPicPr>
              <p:cNvPr id="233" name="Picture 2">
                <a:extLst>
                  <a:ext uri="{FF2B5EF4-FFF2-40B4-BE49-F238E27FC236}">
                    <a16:creationId xmlns:a16="http://schemas.microsoft.com/office/drawing/2014/main" id="{1645169C-96AF-DDBC-F906-A73DFD1A25F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a:stretch>
                <a:fillRect/>
              </a:stretch>
            </p:blipFill>
            <p:spPr bwMode="auto">
              <a:xfrm>
                <a:off x="9479076" y="694057"/>
                <a:ext cx="4417489" cy="3773069"/>
              </a:xfrm>
              <a:prstGeom prst="rect">
                <a:avLst/>
              </a:prstGeom>
              <a:noFill/>
              <a:extLst>
                <a:ext uri="{909E8E84-426E-40DD-AFC4-6F175D3DCCD1}">
                  <a14:hiddenFill xmlns:a14="http://schemas.microsoft.com/office/drawing/2010/main">
                    <a:solidFill>
                      <a:srgbClr val="FFFFFF"/>
                    </a:solidFill>
                  </a14:hiddenFill>
                </a:ext>
              </a:extLst>
            </p:spPr>
          </p:pic>
        </p:grpSp>
        <p:sp>
          <p:nvSpPr>
            <p:cNvPr id="228" name="正方形/長方形 227">
              <a:extLst>
                <a:ext uri="{FF2B5EF4-FFF2-40B4-BE49-F238E27FC236}">
                  <a16:creationId xmlns:a16="http://schemas.microsoft.com/office/drawing/2014/main" id="{C589D995-B01D-F0F9-50B7-9D5545BA68AD}"/>
                </a:ext>
              </a:extLst>
            </p:cNvPr>
            <p:cNvSpPr/>
            <p:nvPr/>
          </p:nvSpPr>
          <p:spPr>
            <a:xfrm>
              <a:off x="5303115" y="2310511"/>
              <a:ext cx="1258298" cy="123111"/>
            </a:xfrm>
            <a:prstGeom prst="rect">
              <a:avLst/>
            </a:prstGeom>
          </p:spPr>
          <p:txBody>
            <a:bodyPr wrap="square" lIns="0" tIns="0" rIns="0" bIns="0">
              <a:spAutoFit/>
            </a:bodyPr>
            <a:lstStyle/>
            <a:p>
              <a:r>
                <a:rPr lang="ja-JP" altLang="en-US" sz="800" b="1" dirty="0">
                  <a:latin typeface="+mn-ea"/>
                </a:rPr>
                <a:t>広幅</a:t>
              </a:r>
            </a:p>
          </p:txBody>
        </p:sp>
        <p:sp>
          <p:nvSpPr>
            <p:cNvPr id="229" name="正方形/長方形 228">
              <a:extLst>
                <a:ext uri="{FF2B5EF4-FFF2-40B4-BE49-F238E27FC236}">
                  <a16:creationId xmlns:a16="http://schemas.microsoft.com/office/drawing/2014/main" id="{62AC0D3C-616D-DE24-AAB4-6E1AF1B5B143}"/>
                </a:ext>
              </a:extLst>
            </p:cNvPr>
            <p:cNvSpPr/>
            <p:nvPr/>
          </p:nvSpPr>
          <p:spPr>
            <a:xfrm>
              <a:off x="6641080" y="2310511"/>
              <a:ext cx="1505930" cy="123111"/>
            </a:xfrm>
            <a:prstGeom prst="rect">
              <a:avLst/>
            </a:prstGeom>
          </p:spPr>
          <p:txBody>
            <a:bodyPr wrap="square" lIns="0" tIns="0" rIns="0" bIns="0">
              <a:spAutoFit/>
            </a:bodyPr>
            <a:lstStyle/>
            <a:p>
              <a:r>
                <a:rPr lang="ja-JP" altLang="en-US" sz="800" b="1" dirty="0">
                  <a:latin typeface="+mn-ea"/>
                </a:rPr>
                <a:t>滑り配慮</a:t>
              </a:r>
            </a:p>
          </p:txBody>
        </p:sp>
        <p:sp>
          <p:nvSpPr>
            <p:cNvPr id="230" name="正方形/長方形 229">
              <a:extLst>
                <a:ext uri="{FF2B5EF4-FFF2-40B4-BE49-F238E27FC236}">
                  <a16:creationId xmlns:a16="http://schemas.microsoft.com/office/drawing/2014/main" id="{885BC9A9-7B79-2DCC-60A9-ACBB7D4250FC}"/>
                </a:ext>
              </a:extLst>
            </p:cNvPr>
            <p:cNvSpPr/>
            <p:nvPr/>
          </p:nvSpPr>
          <p:spPr>
            <a:xfrm>
              <a:off x="8225433" y="2310511"/>
              <a:ext cx="1505930" cy="123111"/>
            </a:xfrm>
            <a:prstGeom prst="rect">
              <a:avLst/>
            </a:prstGeom>
          </p:spPr>
          <p:txBody>
            <a:bodyPr wrap="square" lIns="0" tIns="0" rIns="0" bIns="0">
              <a:spAutoFit/>
            </a:bodyPr>
            <a:lstStyle/>
            <a:p>
              <a:r>
                <a:rPr lang="ja-JP" altLang="en-US" sz="800" b="1" dirty="0">
                  <a:latin typeface="+mn-ea"/>
                </a:rPr>
                <a:t>通常品</a:t>
              </a:r>
            </a:p>
          </p:txBody>
        </p:sp>
        <p:pic>
          <p:nvPicPr>
            <p:cNvPr id="4" name="図 3">
              <a:extLst>
                <a:ext uri="{FF2B5EF4-FFF2-40B4-BE49-F238E27FC236}">
                  <a16:creationId xmlns:a16="http://schemas.microsoft.com/office/drawing/2014/main" id="{D44AA434-AF7E-6C18-C84D-9FCE253A5E91}"/>
                </a:ext>
              </a:extLst>
            </p:cNvPr>
            <p:cNvPicPr>
              <a:picLocks noChangeAspect="1"/>
            </p:cNvPicPr>
            <p:nvPr/>
          </p:nvPicPr>
          <p:blipFill>
            <a:blip r:embed="rId21"/>
            <a:stretch>
              <a:fillRect/>
            </a:stretch>
          </p:blipFill>
          <p:spPr>
            <a:xfrm>
              <a:off x="5015392" y="2306855"/>
              <a:ext cx="297776" cy="151111"/>
            </a:xfrm>
            <a:prstGeom prst="rect">
              <a:avLst/>
            </a:prstGeom>
          </p:spPr>
        </p:pic>
      </p:grpSp>
      <p:pic>
        <p:nvPicPr>
          <p:cNvPr id="7" name="図 6">
            <a:extLst>
              <a:ext uri="{FF2B5EF4-FFF2-40B4-BE49-F238E27FC236}">
                <a16:creationId xmlns:a16="http://schemas.microsoft.com/office/drawing/2014/main" id="{3B8CA596-19B4-647E-72F3-95B394245602}"/>
              </a:ext>
            </a:extLst>
          </p:cNvPr>
          <p:cNvPicPr>
            <a:picLocks noChangeAspect="1"/>
          </p:cNvPicPr>
          <p:nvPr/>
        </p:nvPicPr>
        <p:blipFill>
          <a:blip r:embed="rId21"/>
          <a:stretch>
            <a:fillRect/>
          </a:stretch>
        </p:blipFill>
        <p:spPr>
          <a:xfrm>
            <a:off x="7808119" y="2914215"/>
            <a:ext cx="300641" cy="152564"/>
          </a:xfrm>
          <a:prstGeom prst="rect">
            <a:avLst/>
          </a:prstGeom>
        </p:spPr>
      </p:pic>
    </p:spTree>
    <p:extLst>
      <p:ext uri="{BB962C8B-B14F-4D97-AF65-F5344CB8AC3E}">
        <p14:creationId xmlns:p14="http://schemas.microsoft.com/office/powerpoint/2010/main" val="3034637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1100" b="1" dirty="0">
                <a:solidFill>
                  <a:srgbClr val="FFFFFF"/>
                </a:solidFill>
                <a:latin typeface="+mn-ea"/>
                <a:ea typeface="+mn-ea"/>
              </a:rPr>
              <a:t>床材　</a:t>
            </a:r>
            <a:r>
              <a:rPr lang="ja-JP" altLang="en-US" sz="1100" dirty="0">
                <a:solidFill>
                  <a:srgbClr val="FFFFFF"/>
                </a:solidFill>
                <a:latin typeface="+mn-ea"/>
                <a:ea typeface="+mn-ea"/>
              </a:rPr>
              <a:t>６</a:t>
            </a:r>
            <a:r>
              <a:rPr lang="en-US" altLang="ja-JP" sz="1100" b="1" dirty="0">
                <a:solidFill>
                  <a:srgbClr val="FFFFFF"/>
                </a:solidFill>
                <a:latin typeface="+mn-ea"/>
                <a:ea typeface="+mn-ea"/>
              </a:rPr>
              <a:t>mm</a:t>
            </a:r>
            <a:r>
              <a:rPr lang="ja-JP" altLang="en-US" sz="1100" b="1" dirty="0">
                <a:solidFill>
                  <a:srgbClr val="FFFFFF"/>
                </a:solidFill>
                <a:latin typeface="+mn-ea"/>
                <a:ea typeface="+mn-ea"/>
              </a:rPr>
              <a:t>リフォームフロアー ナチュラルウッドタイプ ★</a:t>
            </a:r>
          </a:p>
        </p:txBody>
      </p:sp>
      <p:grpSp>
        <p:nvGrpSpPr>
          <p:cNvPr id="11" name="グループ化 10">
            <a:extLst>
              <a:ext uri="{FF2B5EF4-FFF2-40B4-BE49-F238E27FC236}">
                <a16:creationId xmlns:a16="http://schemas.microsoft.com/office/drawing/2014/main" id="{E6B5F26C-98E0-5EC4-2685-9859764C5D8A}"/>
              </a:ext>
            </a:extLst>
          </p:cNvPr>
          <p:cNvGrpSpPr/>
          <p:nvPr/>
        </p:nvGrpSpPr>
        <p:grpSpPr>
          <a:xfrm>
            <a:off x="148683" y="4727418"/>
            <a:ext cx="9617617" cy="1943616"/>
            <a:chOff x="148683" y="4727418"/>
            <a:chExt cx="9617617" cy="1943616"/>
          </a:xfrm>
        </p:grpSpPr>
        <p:sp>
          <p:nvSpPr>
            <p:cNvPr id="23" name="Rectangle 14">
              <a:extLst>
                <a:ext uri="{FF2B5EF4-FFF2-40B4-BE49-F238E27FC236}">
                  <a16:creationId xmlns:a16="http://schemas.microsoft.com/office/drawing/2014/main" id="{17F6CB0C-0799-744F-31E7-C84CEC3BB086}"/>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pic>
          <p:nvPicPr>
            <p:cNvPr id="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84" y="5400059"/>
              <a:ext cx="1925861" cy="1068917"/>
            </a:xfrm>
            <a:prstGeom prst="rect">
              <a:avLst/>
            </a:prstGeom>
            <a:noFill/>
            <a:ln w="3175">
              <a:noFill/>
              <a:miter lim="800000"/>
              <a:headEnd/>
              <a:tailEnd/>
            </a:ln>
          </p:spPr>
        </p:pic>
        <p:sp>
          <p:nvSpPr>
            <p:cNvPr id="81" name="正方形/長方形 80"/>
            <p:cNvSpPr/>
            <p:nvPr/>
          </p:nvSpPr>
          <p:spPr>
            <a:xfrm>
              <a:off x="347878" y="4944340"/>
              <a:ext cx="2526021" cy="123111"/>
            </a:xfrm>
            <a:prstGeom prst="rect">
              <a:avLst/>
            </a:prstGeom>
          </p:spPr>
          <p:txBody>
            <a:bodyPr wrap="square" lIns="0" tIns="0" rIns="0" bIns="0">
              <a:spAutoFit/>
            </a:bodyPr>
            <a:lstStyle/>
            <a:p>
              <a:r>
                <a:rPr lang="ja-JP" altLang="en-US" sz="800" b="1" dirty="0">
                  <a:latin typeface="+mn-ea"/>
                </a:rPr>
                <a:t>既存の床に貼り重ねても、わずかな段差で施工できます</a:t>
              </a:r>
            </a:p>
          </p:txBody>
        </p:sp>
        <p:sp>
          <p:nvSpPr>
            <p:cNvPr id="82" name="正方形/長方形 81"/>
            <p:cNvSpPr/>
            <p:nvPr/>
          </p:nvSpPr>
          <p:spPr>
            <a:xfrm>
              <a:off x="347878" y="5121344"/>
              <a:ext cx="2559051" cy="215444"/>
            </a:xfrm>
            <a:prstGeom prst="rect">
              <a:avLst/>
            </a:prstGeom>
          </p:spPr>
          <p:txBody>
            <a:bodyPr wrap="square" lIns="0" tIns="0" rIns="0" bIns="0">
              <a:spAutoFit/>
            </a:bodyPr>
            <a:lstStyle/>
            <a:p>
              <a:r>
                <a:rPr lang="ja-JP" altLang="en-US" sz="700" dirty="0">
                  <a:latin typeface="+mn-ea"/>
                </a:rPr>
                <a:t>一般床材を上貼りできない場所にのり・くぎ併用で施工するタイプの薄型タイプの床材です。</a:t>
              </a:r>
            </a:p>
          </p:txBody>
        </p:sp>
        <p:cxnSp>
          <p:nvCxnSpPr>
            <p:cNvPr id="83" name="直線コネクタ 82"/>
            <p:cNvCxnSpPr>
              <a:cxnSpLocks/>
            </p:cNvCxnSpPr>
            <p:nvPr/>
          </p:nvCxnSpPr>
          <p:spPr>
            <a:xfrm>
              <a:off x="347878" y="5086529"/>
              <a:ext cx="255253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a:off x="4995177" y="4944339"/>
              <a:ext cx="2531142" cy="123111"/>
            </a:xfrm>
            <a:prstGeom prst="rect">
              <a:avLst/>
            </a:prstGeom>
          </p:spPr>
          <p:txBody>
            <a:bodyPr wrap="square" lIns="0" tIns="0" rIns="0" bIns="0">
              <a:spAutoFit/>
            </a:bodyPr>
            <a:lstStyle/>
            <a:p>
              <a:r>
                <a:rPr lang="ja-JP" altLang="en-US" sz="800" b="1" dirty="0">
                  <a:latin typeface="+mn-ea"/>
                </a:rPr>
                <a:t>専用の納まり部材をご用意。美しい納まりに仕上がります</a:t>
              </a:r>
            </a:p>
          </p:txBody>
        </p:sp>
        <p:sp>
          <p:nvSpPr>
            <p:cNvPr id="86" name="正方形/長方形 85"/>
            <p:cNvSpPr/>
            <p:nvPr/>
          </p:nvSpPr>
          <p:spPr>
            <a:xfrm>
              <a:off x="4995177" y="5096179"/>
              <a:ext cx="2649764" cy="107722"/>
            </a:xfrm>
            <a:prstGeom prst="rect">
              <a:avLst/>
            </a:prstGeom>
          </p:spPr>
          <p:txBody>
            <a:bodyPr wrap="square" lIns="0" tIns="0" rIns="0" bIns="0">
              <a:spAutoFit/>
            </a:bodyPr>
            <a:lstStyle/>
            <a:p>
              <a:r>
                <a:rPr lang="en-US" altLang="ja-JP" sz="700" dirty="0">
                  <a:latin typeface="+mn-ea"/>
                </a:rPr>
                <a:t>6mm</a:t>
              </a:r>
              <a:r>
                <a:rPr lang="ja-JP" altLang="en-US" sz="700" dirty="0">
                  <a:latin typeface="+mn-ea"/>
                </a:rPr>
                <a:t>厚の床材を納めるための専用部材、框をラインアップしています。</a:t>
              </a:r>
            </a:p>
          </p:txBody>
        </p:sp>
        <p:grpSp>
          <p:nvGrpSpPr>
            <p:cNvPr id="87" name="グループ化 86"/>
            <p:cNvGrpSpPr/>
            <p:nvPr/>
          </p:nvGrpSpPr>
          <p:grpSpPr>
            <a:xfrm>
              <a:off x="4995177" y="5249996"/>
              <a:ext cx="758652" cy="799235"/>
              <a:chOff x="214222" y="5861657"/>
              <a:chExt cx="758652" cy="799235"/>
            </a:xfrm>
          </p:grpSpPr>
          <p:pic>
            <p:nvPicPr>
              <p:cNvPr id="88" name="Picture 17" descr="http://www2.panasonic.biz/es/sumai/gazou/bicon/CA151ABMY-PA00507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22" y="5861657"/>
                <a:ext cx="758652" cy="684522"/>
              </a:xfrm>
              <a:prstGeom prst="rect">
                <a:avLst/>
              </a:prstGeom>
              <a:noFill/>
            </p:spPr>
          </p:pic>
          <p:sp>
            <p:nvSpPr>
              <p:cNvPr id="89" name="正方形/長方形 88"/>
              <p:cNvSpPr/>
              <p:nvPr/>
            </p:nvSpPr>
            <p:spPr>
              <a:xfrm>
                <a:off x="214222" y="6568559"/>
                <a:ext cx="751809" cy="92333"/>
              </a:xfrm>
              <a:prstGeom prst="rect">
                <a:avLst/>
              </a:prstGeom>
            </p:spPr>
            <p:txBody>
              <a:bodyPr wrap="square" lIns="0" tIns="0" rIns="0" bIns="0">
                <a:spAutoFit/>
              </a:bodyPr>
              <a:lstStyle/>
              <a:p>
                <a:r>
                  <a:rPr lang="ja-JP" altLang="en-US" sz="600" b="1" dirty="0">
                    <a:latin typeface="+mn-ea"/>
                  </a:rPr>
                  <a:t>壁際見切縁 </a:t>
                </a:r>
                <a:r>
                  <a:rPr lang="en-US" altLang="ja-JP" sz="600" b="1" dirty="0">
                    <a:latin typeface="+mn-ea"/>
                  </a:rPr>
                  <a:t>6mm</a:t>
                </a:r>
                <a:r>
                  <a:rPr lang="ja-JP" altLang="en-US" sz="600" b="1" dirty="0">
                    <a:latin typeface="+mn-ea"/>
                  </a:rPr>
                  <a:t>タイプ</a:t>
                </a:r>
              </a:p>
            </p:txBody>
          </p:sp>
        </p:grpSp>
        <p:grpSp>
          <p:nvGrpSpPr>
            <p:cNvPr id="90" name="グループ化 89"/>
            <p:cNvGrpSpPr/>
            <p:nvPr/>
          </p:nvGrpSpPr>
          <p:grpSpPr>
            <a:xfrm>
              <a:off x="6001625" y="5249996"/>
              <a:ext cx="756758" cy="799235"/>
              <a:chOff x="1243797" y="5861657"/>
              <a:chExt cx="756758" cy="799235"/>
            </a:xfrm>
          </p:grpSpPr>
          <p:pic>
            <p:nvPicPr>
              <p:cNvPr id="91" name="Picture 15" descr="http://www2.panasonic.biz/es/sumai/gazou/bicon/CA151ABMY-PA00507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797" y="5861657"/>
                <a:ext cx="756758" cy="684522"/>
              </a:xfrm>
              <a:prstGeom prst="rect">
                <a:avLst/>
              </a:prstGeom>
              <a:noFill/>
            </p:spPr>
          </p:pic>
          <p:sp>
            <p:nvSpPr>
              <p:cNvPr id="92" name="正方形/長方形 91"/>
              <p:cNvSpPr/>
              <p:nvPr/>
            </p:nvSpPr>
            <p:spPr>
              <a:xfrm>
                <a:off x="1243797" y="6568559"/>
                <a:ext cx="674865" cy="92333"/>
              </a:xfrm>
              <a:prstGeom prst="rect">
                <a:avLst/>
              </a:prstGeom>
            </p:spPr>
            <p:txBody>
              <a:bodyPr wrap="square" lIns="0" tIns="0" rIns="0" bIns="0">
                <a:spAutoFit/>
              </a:bodyPr>
              <a:lstStyle/>
              <a:p>
                <a:r>
                  <a:rPr lang="ja-JP" altLang="en-US" sz="600" b="1" dirty="0">
                    <a:latin typeface="+mn-ea"/>
                  </a:rPr>
                  <a:t>床見切縁 </a:t>
                </a:r>
                <a:r>
                  <a:rPr lang="en-US" altLang="ja-JP" sz="600" b="1" dirty="0">
                    <a:latin typeface="+mn-ea"/>
                  </a:rPr>
                  <a:t>6mm</a:t>
                </a:r>
                <a:r>
                  <a:rPr lang="ja-JP" altLang="en-US" sz="600" b="1" dirty="0">
                    <a:latin typeface="+mn-ea"/>
                  </a:rPr>
                  <a:t>タイプ</a:t>
                </a:r>
              </a:p>
            </p:txBody>
          </p:sp>
        </p:grpSp>
        <p:grpSp>
          <p:nvGrpSpPr>
            <p:cNvPr id="93" name="グループ化 92"/>
            <p:cNvGrpSpPr/>
            <p:nvPr/>
          </p:nvGrpSpPr>
          <p:grpSpPr>
            <a:xfrm>
              <a:off x="7006179" y="5249996"/>
              <a:ext cx="1005083" cy="891568"/>
              <a:chOff x="2271478" y="5861657"/>
              <a:chExt cx="1005083" cy="891568"/>
            </a:xfrm>
          </p:grpSpPr>
          <p:pic>
            <p:nvPicPr>
              <p:cNvPr id="94" name="Picture 13" descr="http://www2.panasonic.biz/es/sumai/gazou/bicon/CA151ABMY-PA00507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1478" y="5861657"/>
                <a:ext cx="757657" cy="684522"/>
              </a:xfrm>
              <a:prstGeom prst="rect">
                <a:avLst/>
              </a:prstGeom>
              <a:noFill/>
            </p:spPr>
          </p:pic>
          <p:sp>
            <p:nvSpPr>
              <p:cNvPr id="95" name="正方形/長方形 94"/>
              <p:cNvSpPr/>
              <p:nvPr/>
            </p:nvSpPr>
            <p:spPr>
              <a:xfrm>
                <a:off x="2271478" y="6568559"/>
                <a:ext cx="1005083" cy="184666"/>
              </a:xfrm>
              <a:prstGeom prst="rect">
                <a:avLst/>
              </a:prstGeom>
            </p:spPr>
            <p:txBody>
              <a:bodyPr wrap="square" lIns="0" tIns="0" rIns="0" bIns="0">
                <a:spAutoFit/>
              </a:bodyPr>
              <a:lstStyle/>
              <a:p>
                <a:r>
                  <a:rPr lang="ja-JP" altLang="en-US" sz="600" b="1" dirty="0">
                    <a:latin typeface="+mn-ea"/>
                  </a:rPr>
                  <a:t>フロアー用見切り材</a:t>
                </a:r>
                <a:endParaRPr lang="en-US" altLang="ja-JP" sz="600" b="1" dirty="0">
                  <a:latin typeface="+mn-ea"/>
                </a:endParaRPr>
              </a:p>
              <a:p>
                <a:r>
                  <a:rPr lang="ja-JP" altLang="en-US" sz="600" b="1" dirty="0">
                    <a:latin typeface="+mn-ea"/>
                  </a:rPr>
                  <a:t> </a:t>
                </a:r>
                <a:r>
                  <a:rPr lang="en-US" altLang="ja-JP" sz="600" b="1" dirty="0">
                    <a:latin typeface="+mn-ea"/>
                  </a:rPr>
                  <a:t>6mm</a:t>
                </a:r>
                <a:r>
                  <a:rPr lang="ja-JP" altLang="en-US" sz="600" b="1" dirty="0">
                    <a:latin typeface="+mn-ea"/>
                  </a:rPr>
                  <a:t>タイプ</a:t>
                </a:r>
              </a:p>
            </p:txBody>
          </p:sp>
        </p:grpSp>
        <p:sp>
          <p:nvSpPr>
            <p:cNvPr id="96" name="正方形/長方形 95"/>
            <p:cNvSpPr/>
            <p:nvPr/>
          </p:nvSpPr>
          <p:spPr>
            <a:xfrm>
              <a:off x="8108013" y="4944339"/>
              <a:ext cx="1157368" cy="123111"/>
            </a:xfrm>
            <a:prstGeom prst="rect">
              <a:avLst/>
            </a:prstGeom>
          </p:spPr>
          <p:txBody>
            <a:bodyPr wrap="square" lIns="0" tIns="0" rIns="0" bIns="0">
              <a:spAutoFit/>
            </a:bodyPr>
            <a:lstStyle/>
            <a:p>
              <a:r>
                <a:rPr lang="ja-JP" altLang="en-US" sz="800" b="1" dirty="0">
                  <a:latin typeface="+mn-ea"/>
                </a:rPr>
                <a:t>車椅子の使用ができます</a:t>
              </a:r>
            </a:p>
          </p:txBody>
        </p:sp>
        <p:sp>
          <p:nvSpPr>
            <p:cNvPr id="98" name="正方形/長方形 97"/>
            <p:cNvSpPr/>
            <p:nvPr/>
          </p:nvSpPr>
          <p:spPr>
            <a:xfrm>
              <a:off x="8108013" y="5118541"/>
              <a:ext cx="1585370" cy="215444"/>
            </a:xfrm>
            <a:prstGeom prst="rect">
              <a:avLst/>
            </a:prstGeom>
          </p:spPr>
          <p:txBody>
            <a:bodyPr wrap="square" lIns="0" tIns="0" rIns="0" bIns="0">
              <a:spAutoFit/>
            </a:bodyPr>
            <a:lstStyle/>
            <a:p>
              <a:r>
                <a:rPr lang="ja-JP" altLang="en-US" sz="700" dirty="0">
                  <a:latin typeface="+mn-ea"/>
                </a:rPr>
                <a:t>傷や汚れに強く、車椅子の使用にも</a:t>
              </a:r>
              <a:endParaRPr lang="en-US" altLang="ja-JP" sz="700" dirty="0">
                <a:latin typeface="+mn-ea"/>
              </a:endParaRPr>
            </a:p>
            <a:p>
              <a:r>
                <a:rPr lang="ja-JP" altLang="en-US" sz="700" dirty="0">
                  <a:latin typeface="+mn-ea"/>
                </a:rPr>
                <a:t>耐えられる床材です。</a:t>
              </a:r>
            </a:p>
          </p:txBody>
        </p:sp>
        <p:sp>
          <p:nvSpPr>
            <p:cNvPr id="99" name="正方形/長方形 98"/>
            <p:cNvSpPr/>
            <p:nvPr/>
          </p:nvSpPr>
          <p:spPr>
            <a:xfrm>
              <a:off x="8108013" y="5530701"/>
              <a:ext cx="1021113" cy="123111"/>
            </a:xfrm>
            <a:prstGeom prst="rect">
              <a:avLst/>
            </a:prstGeom>
          </p:spPr>
          <p:txBody>
            <a:bodyPr wrap="square" lIns="0" tIns="0" rIns="0" bIns="0">
              <a:spAutoFit/>
            </a:bodyPr>
            <a:lstStyle/>
            <a:p>
              <a:r>
                <a:rPr lang="ja-JP" altLang="en-US" sz="800" b="1" dirty="0">
                  <a:latin typeface="+mn-ea"/>
                </a:rPr>
                <a:t>水まわりにもおすすめ</a:t>
              </a:r>
            </a:p>
          </p:txBody>
        </p:sp>
        <p:sp>
          <p:nvSpPr>
            <p:cNvPr id="100" name="正方形/長方形 99"/>
            <p:cNvSpPr/>
            <p:nvPr/>
          </p:nvSpPr>
          <p:spPr>
            <a:xfrm>
              <a:off x="8108013" y="5694099"/>
              <a:ext cx="1628651" cy="215444"/>
            </a:xfrm>
            <a:prstGeom prst="rect">
              <a:avLst/>
            </a:prstGeom>
          </p:spPr>
          <p:txBody>
            <a:bodyPr wrap="square" lIns="0" tIns="0" rIns="0" bIns="0">
              <a:spAutoFit/>
            </a:bodyPr>
            <a:lstStyle/>
            <a:p>
              <a:r>
                <a:rPr lang="ja-JP" altLang="en-US" sz="700" dirty="0">
                  <a:latin typeface="+mn-ea"/>
                </a:rPr>
                <a:t>汚れが拭き取りやすく、</a:t>
              </a:r>
              <a:endParaRPr lang="en-US" altLang="ja-JP" sz="700" dirty="0">
                <a:latin typeface="+mn-ea"/>
              </a:endParaRPr>
            </a:p>
            <a:p>
              <a:r>
                <a:rPr lang="ja-JP" altLang="en-US" sz="700" dirty="0">
                  <a:latin typeface="+mn-ea"/>
                </a:rPr>
                <a:t>アンモニアに強い表面仕上げです。</a:t>
              </a:r>
            </a:p>
          </p:txBody>
        </p:sp>
        <p:cxnSp>
          <p:nvCxnSpPr>
            <p:cNvPr id="101" name="直線コネクタ 100"/>
            <p:cNvCxnSpPr/>
            <p:nvPr/>
          </p:nvCxnSpPr>
          <p:spPr>
            <a:xfrm>
              <a:off x="8108013" y="5664567"/>
              <a:ext cx="1441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8108013" y="5086529"/>
              <a:ext cx="1441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flipV="1">
              <a:off x="4995177" y="5086529"/>
              <a:ext cx="284400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5" name="正方形/長方形 104"/>
            <p:cNvSpPr/>
            <p:nvPr/>
          </p:nvSpPr>
          <p:spPr>
            <a:xfrm>
              <a:off x="4995177" y="6264128"/>
              <a:ext cx="1774525" cy="29238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kumimoji="1" lang="ja-JP" altLang="en-US" sz="600" dirty="0">
                  <a:solidFill>
                    <a:srgbClr val="FF0000"/>
                  </a:solidFill>
                  <a:latin typeface="+mn-ea"/>
                </a:rPr>
                <a:t>　</a:t>
              </a:r>
              <a:r>
                <a:rPr kumimoji="1" lang="en-US" altLang="ja-JP" sz="600" dirty="0">
                  <a:solidFill>
                    <a:srgbClr val="FF0000"/>
                  </a:solidFill>
                  <a:latin typeface="+mn-ea"/>
                </a:rPr>
                <a:t>6mm</a:t>
              </a:r>
              <a:r>
                <a:rPr kumimoji="1" lang="ja-JP" altLang="en-US" sz="600" dirty="0">
                  <a:solidFill>
                    <a:srgbClr val="FF0000"/>
                  </a:solidFill>
                  <a:latin typeface="+mn-ea"/>
                </a:rPr>
                <a:t>リフォームフロアー　ナチュラルウッドタイプには　</a:t>
              </a:r>
              <a:endParaRPr kumimoji="1" lang="en-US" altLang="ja-JP" sz="600" dirty="0">
                <a:solidFill>
                  <a:srgbClr val="FF0000"/>
                </a:solidFill>
                <a:latin typeface="+mn-ea"/>
              </a:endParaRPr>
            </a:p>
            <a:p>
              <a:r>
                <a:rPr lang="ja-JP" altLang="en-US" sz="600" dirty="0">
                  <a:solidFill>
                    <a:srgbClr val="FF0000"/>
                  </a:solidFill>
                  <a:latin typeface="+mn-ea"/>
                </a:rPr>
                <a:t>  専用の框をご使用ください。</a:t>
              </a:r>
              <a:endParaRPr lang="en-US" altLang="ja-JP" sz="600" dirty="0">
                <a:solidFill>
                  <a:srgbClr val="FF0000"/>
                </a:solidFill>
                <a:latin typeface="+mn-ea"/>
              </a:endParaRPr>
            </a:p>
            <a:p>
              <a:r>
                <a:rPr kumimoji="1" lang="ja-JP" altLang="en-US" sz="600" b="1" dirty="0">
                  <a:solidFill>
                    <a:schemeClr val="tx1"/>
                  </a:solidFill>
                  <a:latin typeface="+mn-ea"/>
                </a:rPr>
                <a:t>  </a:t>
              </a:r>
              <a:r>
                <a:rPr kumimoji="1" lang="ja-JP" altLang="en-US" sz="700" b="1" dirty="0">
                  <a:solidFill>
                    <a:schemeClr val="tx1"/>
                  </a:solidFill>
                  <a:latin typeface="+mn-ea"/>
                </a:rPr>
                <a:t>専用框：</a:t>
              </a:r>
              <a:r>
                <a:rPr kumimoji="1" lang="en-US" altLang="ja-JP" sz="700" b="1" dirty="0">
                  <a:solidFill>
                    <a:schemeClr val="tx1"/>
                  </a:solidFill>
                  <a:latin typeface="+mn-ea"/>
                </a:rPr>
                <a:t>6mm</a:t>
              </a:r>
              <a:r>
                <a:rPr kumimoji="1" lang="ja-JP" altLang="en-US" sz="700" b="1" dirty="0">
                  <a:solidFill>
                    <a:schemeClr val="tx1"/>
                  </a:solidFill>
                  <a:latin typeface="+mn-ea"/>
                </a:rPr>
                <a:t>リフォーム框</a:t>
              </a:r>
            </a:p>
          </p:txBody>
        </p:sp>
        <p:grpSp>
          <p:nvGrpSpPr>
            <p:cNvPr id="10" name="グループ化 9">
              <a:extLst>
                <a:ext uri="{FF2B5EF4-FFF2-40B4-BE49-F238E27FC236}">
                  <a16:creationId xmlns:a16="http://schemas.microsoft.com/office/drawing/2014/main" id="{07B8709D-AE89-4404-7CDE-1F0BE9FC87A7}"/>
                </a:ext>
              </a:extLst>
            </p:cNvPr>
            <p:cNvGrpSpPr/>
            <p:nvPr/>
          </p:nvGrpSpPr>
          <p:grpSpPr>
            <a:xfrm>
              <a:off x="3285530" y="4944340"/>
              <a:ext cx="1364156" cy="1525940"/>
              <a:chOff x="3374818" y="4944340"/>
              <a:chExt cx="1364156" cy="1525940"/>
            </a:xfrm>
          </p:grpSpPr>
          <p:pic>
            <p:nvPicPr>
              <p:cNvPr id="76" name="Picture 11" descr="http://www2.panasonic.biz/es/sumai/gazou/bicon/CA151ABMY-PA00505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4818" y="5423122"/>
                <a:ext cx="1296000" cy="831761"/>
              </a:xfrm>
              <a:prstGeom prst="rect">
                <a:avLst/>
              </a:prstGeom>
              <a:noFill/>
            </p:spPr>
          </p:pic>
          <p:sp>
            <p:nvSpPr>
              <p:cNvPr id="77" name="正方形/長方形 76"/>
              <p:cNvSpPr/>
              <p:nvPr/>
            </p:nvSpPr>
            <p:spPr>
              <a:xfrm>
                <a:off x="3374818" y="4944340"/>
                <a:ext cx="1364156" cy="123111"/>
              </a:xfrm>
              <a:prstGeom prst="rect">
                <a:avLst/>
              </a:prstGeom>
            </p:spPr>
            <p:txBody>
              <a:bodyPr wrap="square" lIns="0" tIns="0" rIns="0" bIns="0">
                <a:spAutoFit/>
              </a:bodyPr>
              <a:lstStyle/>
              <a:p>
                <a:r>
                  <a:rPr lang="ja-JP" altLang="en-US" sz="800" b="1" dirty="0">
                    <a:latin typeface="+mn-ea"/>
                  </a:rPr>
                  <a:t>重ね貼り専用の薄型床材です</a:t>
                </a:r>
              </a:p>
            </p:txBody>
          </p:sp>
          <p:sp>
            <p:nvSpPr>
              <p:cNvPr id="78" name="正方形/長方形 77"/>
              <p:cNvSpPr/>
              <p:nvPr/>
            </p:nvSpPr>
            <p:spPr>
              <a:xfrm>
                <a:off x="3374818" y="5121344"/>
                <a:ext cx="1295226" cy="215444"/>
              </a:xfrm>
              <a:prstGeom prst="rect">
                <a:avLst/>
              </a:prstGeom>
            </p:spPr>
            <p:txBody>
              <a:bodyPr wrap="square" lIns="0" tIns="0" rIns="0" bIns="0">
                <a:spAutoFit/>
              </a:bodyPr>
              <a:lstStyle/>
              <a:p>
                <a:r>
                  <a:rPr lang="ja-JP" altLang="en-US" sz="700" dirty="0">
                    <a:latin typeface="+mn-ea"/>
                  </a:rPr>
                  <a:t>既存の床をはがさずに、上から貼るだけなので、楽に施工できます。</a:t>
                </a:r>
              </a:p>
            </p:txBody>
          </p:sp>
          <p:cxnSp>
            <p:nvCxnSpPr>
              <p:cNvPr id="79" name="直線コネクタ 78"/>
              <p:cNvCxnSpPr/>
              <p:nvPr/>
            </p:nvCxnSpPr>
            <p:spPr>
              <a:xfrm flipV="1">
                <a:off x="3374818" y="5086529"/>
                <a:ext cx="129600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A1033DF7-24EE-27E9-4A2C-27217636FBD7}"/>
                  </a:ext>
                </a:extLst>
              </p:cNvPr>
              <p:cNvSpPr/>
              <p:nvPr/>
            </p:nvSpPr>
            <p:spPr>
              <a:xfrm>
                <a:off x="3374818" y="6285614"/>
                <a:ext cx="1295226" cy="184666"/>
              </a:xfrm>
              <a:prstGeom prst="rect">
                <a:avLst/>
              </a:prstGeom>
            </p:spPr>
            <p:txBody>
              <a:bodyPr wrap="square" lIns="0" tIns="0" rIns="0" bIns="0">
                <a:spAutoFit/>
              </a:bodyPr>
              <a:lstStyle/>
              <a:p>
                <a:r>
                  <a:rPr lang="en-US" altLang="ja-JP" sz="600" dirty="0">
                    <a:latin typeface="+mn-ea"/>
                  </a:rPr>
                  <a:t>※</a:t>
                </a:r>
                <a:r>
                  <a:rPr lang="ja-JP" altLang="en-US" sz="600" dirty="0">
                    <a:latin typeface="+mn-ea"/>
                  </a:rPr>
                  <a:t>施工の際は接着とステープル固定が必要です。</a:t>
                </a:r>
              </a:p>
            </p:txBody>
          </p:sp>
        </p:grpSp>
      </p:grpSp>
      <p:grpSp>
        <p:nvGrpSpPr>
          <p:cNvPr id="20" name="グループ化 19">
            <a:extLst>
              <a:ext uri="{FF2B5EF4-FFF2-40B4-BE49-F238E27FC236}">
                <a16:creationId xmlns:a16="http://schemas.microsoft.com/office/drawing/2014/main" id="{B6809E13-1D9E-A663-A788-1D305B2D8E8A}"/>
              </a:ext>
            </a:extLst>
          </p:cNvPr>
          <p:cNvGrpSpPr/>
          <p:nvPr/>
        </p:nvGrpSpPr>
        <p:grpSpPr>
          <a:xfrm>
            <a:off x="4998581" y="2085140"/>
            <a:ext cx="4773600" cy="1944000"/>
            <a:chOff x="4983718" y="2085140"/>
            <a:chExt cx="4773600" cy="1944000"/>
          </a:xfrm>
        </p:grpSpPr>
        <p:pic>
          <p:nvPicPr>
            <p:cNvPr id="106" name="Picture 19" descr="http://www2.panasonic.biz/es/sumai/gazou/bicon/CA161ABMY-PA0050501.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5400000">
              <a:off x="5921441" y="1767518"/>
              <a:ext cx="488203" cy="2050598"/>
            </a:xfrm>
            <a:prstGeom prst="rect">
              <a:avLst/>
            </a:prstGeom>
            <a:noFill/>
          </p:spPr>
        </p:pic>
        <p:sp>
          <p:nvSpPr>
            <p:cNvPr id="149" name="Rectangle 14"/>
            <p:cNvSpPr>
              <a:spLocks noChangeArrowheads="1"/>
            </p:cNvSpPr>
            <p:nvPr/>
          </p:nvSpPr>
          <p:spPr bwMode="auto">
            <a:xfrm>
              <a:off x="4983718" y="2085140"/>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4983718" y="2085142"/>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sp>
          <p:nvSpPr>
            <p:cNvPr id="133" name="正方形/長方形 132"/>
            <p:cNvSpPr/>
            <p:nvPr/>
          </p:nvSpPr>
          <p:spPr>
            <a:xfrm>
              <a:off x="5136755" y="2300882"/>
              <a:ext cx="4497680" cy="138499"/>
            </a:xfrm>
            <a:prstGeom prst="rect">
              <a:avLst/>
            </a:prstGeom>
          </p:spPr>
          <p:txBody>
            <a:bodyPr wrap="square" lIns="0" tIns="0" rIns="0" bIns="0">
              <a:spAutoFit/>
            </a:bodyPr>
            <a:lstStyle/>
            <a:p>
              <a:r>
                <a:rPr lang="ja-JP" altLang="en-US" sz="900" b="1" dirty="0">
                  <a:latin typeface="+mn-ea"/>
                </a:rPr>
                <a:t>リフォームにおすすめの薄型の床材です。               </a:t>
              </a:r>
            </a:p>
          </p:txBody>
        </p:sp>
        <p:sp>
          <p:nvSpPr>
            <p:cNvPr id="107" name="正方形/長方形 106"/>
            <p:cNvSpPr/>
            <p:nvPr/>
          </p:nvSpPr>
          <p:spPr>
            <a:xfrm>
              <a:off x="5140244" y="3038744"/>
              <a:ext cx="1759888" cy="92333"/>
            </a:xfrm>
            <a:prstGeom prst="rect">
              <a:avLst/>
            </a:prstGeom>
          </p:spPr>
          <p:txBody>
            <a:bodyPr wrap="square" lIns="0" tIns="0" rIns="0" bIns="0">
              <a:spAutoFit/>
            </a:bodyPr>
            <a:lstStyle/>
            <a:p>
              <a:r>
                <a:rPr lang="ja-JP" altLang="en-US" sz="600" dirty="0">
                  <a:latin typeface="+mn-ea"/>
                </a:rPr>
                <a:t>ナチュラルウォールナット色（バーチ突き板）</a:t>
              </a:r>
            </a:p>
          </p:txBody>
        </p:sp>
        <p:pic>
          <p:nvPicPr>
            <p:cNvPr id="108" name="Picture 21" descr="http://www2.panasonic.biz/es/sumai/gazou/bicon/CA161ABMY-PA0050502.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rot="5400000">
              <a:off x="5921441" y="2541730"/>
              <a:ext cx="488204" cy="2050598"/>
            </a:xfrm>
            <a:prstGeom prst="rect">
              <a:avLst/>
            </a:prstGeom>
            <a:noFill/>
          </p:spPr>
        </p:pic>
        <p:sp>
          <p:nvSpPr>
            <p:cNvPr id="109" name="正方形/長方形 108"/>
            <p:cNvSpPr/>
            <p:nvPr/>
          </p:nvSpPr>
          <p:spPr>
            <a:xfrm>
              <a:off x="5140244" y="3827861"/>
              <a:ext cx="1502011" cy="92333"/>
            </a:xfrm>
            <a:prstGeom prst="rect">
              <a:avLst/>
            </a:prstGeom>
          </p:spPr>
          <p:txBody>
            <a:bodyPr wrap="square" lIns="0" tIns="0" rIns="0" bIns="0">
              <a:spAutoFit/>
            </a:bodyPr>
            <a:lstStyle/>
            <a:p>
              <a:r>
                <a:rPr lang="ja-JP" altLang="en-US" sz="600" dirty="0">
                  <a:latin typeface="+mn-ea"/>
                </a:rPr>
                <a:t>ナチュラルチェリー色（バーチ突き板）</a:t>
              </a:r>
            </a:p>
          </p:txBody>
        </p:sp>
        <p:pic>
          <p:nvPicPr>
            <p:cNvPr id="110" name="Picture 23" descr="http://www2.panasonic.biz/es/sumai/gazou/bicon/CA161ABMY-PA0050503.jp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rot="5400000">
              <a:off x="8245045" y="1669792"/>
              <a:ext cx="488204" cy="2246052"/>
            </a:xfrm>
            <a:prstGeom prst="rect">
              <a:avLst/>
            </a:prstGeom>
            <a:noFill/>
          </p:spPr>
        </p:pic>
        <p:sp>
          <p:nvSpPr>
            <p:cNvPr id="111" name="正方形/長方形 110"/>
            <p:cNvSpPr/>
            <p:nvPr/>
          </p:nvSpPr>
          <p:spPr>
            <a:xfrm>
              <a:off x="7366120" y="3038744"/>
              <a:ext cx="1423593" cy="92333"/>
            </a:xfrm>
            <a:prstGeom prst="rect">
              <a:avLst/>
            </a:prstGeom>
          </p:spPr>
          <p:txBody>
            <a:bodyPr wrap="square" lIns="0" tIns="0" rIns="0" bIns="0">
              <a:spAutoFit/>
            </a:bodyPr>
            <a:lstStyle/>
            <a:p>
              <a:r>
                <a:rPr lang="ja-JP" altLang="en-US" sz="600" dirty="0">
                  <a:latin typeface="+mn-ea"/>
                </a:rPr>
                <a:t>ナチュラルオーク色（オーク突き板）</a:t>
              </a:r>
            </a:p>
          </p:txBody>
        </p:sp>
        <p:pic>
          <p:nvPicPr>
            <p:cNvPr id="112" name="Picture 25" descr="http://www2.panasonic.biz/es/sumai/gazou/bicon/CA161ABMY-PA0050504.jp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rot="5400000">
              <a:off x="8236626" y="2452421"/>
              <a:ext cx="488205" cy="2229218"/>
            </a:xfrm>
            <a:prstGeom prst="rect">
              <a:avLst/>
            </a:prstGeom>
            <a:noFill/>
          </p:spPr>
        </p:pic>
        <p:sp>
          <p:nvSpPr>
            <p:cNvPr id="113" name="正方形/長方形 112"/>
            <p:cNvSpPr/>
            <p:nvPr/>
          </p:nvSpPr>
          <p:spPr>
            <a:xfrm>
              <a:off x="7366120" y="3811655"/>
              <a:ext cx="1589477" cy="92333"/>
            </a:xfrm>
            <a:prstGeom prst="rect">
              <a:avLst/>
            </a:prstGeom>
          </p:spPr>
          <p:txBody>
            <a:bodyPr wrap="square" lIns="0" tIns="0" rIns="0" bIns="0">
              <a:spAutoFit/>
            </a:bodyPr>
            <a:lstStyle/>
            <a:p>
              <a:r>
                <a:rPr lang="ja-JP" altLang="en-US" sz="600" dirty="0">
                  <a:latin typeface="+mn-ea"/>
                </a:rPr>
                <a:t>ナチュラルメープル色（メープル突き板）</a:t>
              </a:r>
            </a:p>
          </p:txBody>
        </p:sp>
      </p:grpSp>
      <p:grpSp>
        <p:nvGrpSpPr>
          <p:cNvPr id="8" name="グループ化 7">
            <a:extLst>
              <a:ext uri="{FF2B5EF4-FFF2-40B4-BE49-F238E27FC236}">
                <a16:creationId xmlns:a16="http://schemas.microsoft.com/office/drawing/2014/main" id="{74C1383A-AE4B-A446-BD9D-6EFD93EBA62E}"/>
              </a:ext>
            </a:extLst>
          </p:cNvPr>
          <p:cNvGrpSpPr/>
          <p:nvPr/>
        </p:nvGrpSpPr>
        <p:grpSpPr>
          <a:xfrm>
            <a:off x="149760" y="683235"/>
            <a:ext cx="4767473" cy="4004523"/>
            <a:chOff x="149760" y="683235"/>
            <a:chExt cx="4767473" cy="4004523"/>
          </a:xfrm>
        </p:grpSpPr>
        <p:pic>
          <p:nvPicPr>
            <p:cNvPr id="4" name="図 3"/>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51988" y="683235"/>
              <a:ext cx="4765245" cy="4004523"/>
            </a:xfrm>
            <a:prstGeom prst="rect">
              <a:avLst/>
            </a:prstGeom>
          </p:spPr>
        </p:pic>
        <p:sp>
          <p:nvSpPr>
            <p:cNvPr id="97" name="Rectangle 4"/>
            <p:cNvSpPr>
              <a:spLocks noChangeArrowheads="1"/>
            </p:cNvSpPr>
            <p:nvPr/>
          </p:nvSpPr>
          <p:spPr bwMode="auto">
            <a:xfrm>
              <a:off x="3366059" y="4569065"/>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grpSp>
          <p:nvGrpSpPr>
            <p:cNvPr id="7" name="グループ化 6"/>
            <p:cNvGrpSpPr/>
            <p:nvPr/>
          </p:nvGrpSpPr>
          <p:grpSpPr>
            <a:xfrm>
              <a:off x="149760" y="3448581"/>
              <a:ext cx="1900889" cy="1227746"/>
              <a:chOff x="149760" y="3448581"/>
              <a:chExt cx="1900889" cy="1227746"/>
            </a:xfrm>
          </p:grpSpPr>
          <p:pic>
            <p:nvPicPr>
              <p:cNvPr id="5" name="図 4"/>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149760" y="3448581"/>
                <a:ext cx="1771320" cy="1227746"/>
              </a:xfrm>
              <a:prstGeom prst="rect">
                <a:avLst/>
              </a:prstGeom>
              <a:noFill/>
              <a:ln w="19050">
                <a:solidFill>
                  <a:srgbClr val="FFFFFF"/>
                </a:solidFill>
              </a:ln>
            </p:spPr>
          </p:pic>
          <p:sp>
            <p:nvSpPr>
              <p:cNvPr id="70" name="正方形/長方形 69"/>
              <p:cNvSpPr/>
              <p:nvPr/>
            </p:nvSpPr>
            <p:spPr>
              <a:xfrm>
                <a:off x="185017" y="3511228"/>
                <a:ext cx="668424" cy="177885"/>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1" name="正方形/長方形 70"/>
              <p:cNvSpPr/>
              <p:nvPr/>
            </p:nvSpPr>
            <p:spPr>
              <a:xfrm>
                <a:off x="232222" y="3550654"/>
                <a:ext cx="580623" cy="123111"/>
              </a:xfrm>
              <a:prstGeom prst="rect">
                <a:avLst/>
              </a:prstGeom>
              <a:noFill/>
              <a:ln>
                <a:noFill/>
              </a:ln>
            </p:spPr>
            <p:txBody>
              <a:bodyPr wrap="square" lIns="0" tIns="0" rIns="0" bIns="0">
                <a:spAutoFit/>
              </a:bodyPr>
              <a:lstStyle/>
              <a:p>
                <a:pPr algn="ctr"/>
                <a:r>
                  <a:rPr lang="ja-JP" altLang="en-US" sz="800" b="1" dirty="0">
                    <a:solidFill>
                      <a:srgbClr val="000000"/>
                    </a:solidFill>
                    <a:latin typeface="+mn-ea"/>
                  </a:rPr>
                  <a:t>リフォーム前</a:t>
                </a:r>
              </a:p>
            </p:txBody>
          </p:sp>
          <p:sp>
            <p:nvSpPr>
              <p:cNvPr id="72" name="二等辺三角形 71"/>
              <p:cNvSpPr/>
              <p:nvPr/>
            </p:nvSpPr>
            <p:spPr>
              <a:xfrm rot="5400000">
                <a:off x="1860571" y="4024189"/>
                <a:ext cx="229242" cy="150915"/>
              </a:xfrm>
              <a:prstGeom prst="triangle">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118" name="正方形/長方形 117"/>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9" name="正方形/長方形 118"/>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sp>
          <p:nvSpPr>
            <p:cNvPr id="123" name="正方形/長方形 122"/>
            <p:cNvSpPr/>
            <p:nvPr/>
          </p:nvSpPr>
          <p:spPr>
            <a:xfrm>
              <a:off x="1957205" y="4556280"/>
              <a:ext cx="1211870"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ナチュラルオーク色（オーク突き板）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sp>
        <p:nvSpPr>
          <p:cNvPr id="9" name="タイトル 26">
            <a:extLst>
              <a:ext uri="{FF2B5EF4-FFF2-40B4-BE49-F238E27FC236}">
                <a16:creationId xmlns:a16="http://schemas.microsoft.com/office/drawing/2014/main" id="{78A5DD97-BC0B-D8C6-2E5E-925970B5E9C8}"/>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【W】</a:t>
            </a:r>
            <a:r>
              <a:rPr lang="ja-JP" altLang="en-US" sz="1100" b="1" dirty="0">
                <a:solidFill>
                  <a:srgbClr val="000000"/>
                </a:solidFill>
                <a:latin typeface="+mn-ea"/>
                <a:ea typeface="+mn-ea"/>
                <a:cs typeface="+mn-cs"/>
              </a:rPr>
              <a:t>６</a:t>
            </a:r>
            <a:r>
              <a:rPr lang="en-US" altLang="ja-JP" sz="1100" b="1" dirty="0">
                <a:solidFill>
                  <a:srgbClr val="000000"/>
                </a:solidFill>
                <a:latin typeface="+mn-ea"/>
                <a:ea typeface="+mn-ea"/>
                <a:cs typeface="+mn-cs"/>
              </a:rPr>
              <a:t>mm</a:t>
            </a:r>
            <a:r>
              <a:rPr lang="ja-JP" altLang="en-US" sz="1100" b="1" dirty="0">
                <a:solidFill>
                  <a:srgbClr val="000000"/>
                </a:solidFill>
                <a:latin typeface="+mn-ea"/>
                <a:ea typeface="+mn-ea"/>
                <a:cs typeface="+mn-cs"/>
              </a:rPr>
              <a:t>リフォームフロアー ナチュラルウッドタイプ</a:t>
            </a:r>
          </a:p>
        </p:txBody>
      </p:sp>
      <p:grpSp>
        <p:nvGrpSpPr>
          <p:cNvPr id="13" name="グループ化 12">
            <a:extLst>
              <a:ext uri="{FF2B5EF4-FFF2-40B4-BE49-F238E27FC236}">
                <a16:creationId xmlns:a16="http://schemas.microsoft.com/office/drawing/2014/main" id="{D745C6CC-A35A-2CB8-3C22-BEF899D3A77E}"/>
              </a:ext>
            </a:extLst>
          </p:cNvPr>
          <p:cNvGrpSpPr/>
          <p:nvPr/>
        </p:nvGrpSpPr>
        <p:grpSpPr>
          <a:xfrm>
            <a:off x="4983718" y="683235"/>
            <a:ext cx="4773600" cy="1342659"/>
            <a:chOff x="4983718" y="683235"/>
            <a:chExt cx="4773600" cy="1342659"/>
          </a:xfrm>
        </p:grpSpPr>
        <p:sp>
          <p:nvSpPr>
            <p:cNvPr id="14" name="Rectangle 14">
              <a:extLst>
                <a:ext uri="{FF2B5EF4-FFF2-40B4-BE49-F238E27FC236}">
                  <a16:creationId xmlns:a16="http://schemas.microsoft.com/office/drawing/2014/main" id="{81AFB8F7-7012-36BF-6711-DB1A37A036C4}"/>
                </a:ext>
              </a:extLst>
            </p:cNvPr>
            <p:cNvSpPr>
              <a:spLocks noChangeArrowheads="1"/>
            </p:cNvSpPr>
            <p:nvPr/>
          </p:nvSpPr>
          <p:spPr bwMode="auto">
            <a:xfrm>
              <a:off x="4983718" y="683235"/>
              <a:ext cx="4773600" cy="1342659"/>
            </a:xfrm>
            <a:prstGeom prst="rect">
              <a:avLst/>
            </a:prstGeom>
            <a:solidFill>
              <a:srgbClr val="663300"/>
            </a:solidFill>
            <a:ln w="6350">
              <a:noFill/>
              <a:miter lim="800000"/>
            </a:ln>
            <a:effectLst/>
          </p:spPr>
          <p:txBody>
            <a:bodyPr wrap="none" anchor="ctr"/>
            <a:lstStyle/>
            <a:p>
              <a:pPr algn="ctr"/>
              <a:endParaRPr lang="ja-JP" altLang="en-US" sz="1200">
                <a:latin typeface="+mn-ea"/>
              </a:endParaRPr>
            </a:p>
          </p:txBody>
        </p:sp>
        <p:sp>
          <p:nvSpPr>
            <p:cNvPr id="15" name="正方形/長方形 14">
              <a:extLst>
                <a:ext uri="{FF2B5EF4-FFF2-40B4-BE49-F238E27FC236}">
                  <a16:creationId xmlns:a16="http://schemas.microsoft.com/office/drawing/2014/main" id="{0F43A7DC-2D44-87D8-F97C-B61A738C23ED}"/>
                </a:ext>
              </a:extLst>
            </p:cNvPr>
            <p:cNvSpPr/>
            <p:nvPr/>
          </p:nvSpPr>
          <p:spPr>
            <a:xfrm>
              <a:off x="7614279"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天然木の良さを活かしながら、</a:t>
              </a:r>
              <a:endParaRPr lang="en-US" altLang="ja-JP" sz="1000" dirty="0">
                <a:solidFill>
                  <a:srgbClr val="FFFFFF"/>
                </a:solidFill>
                <a:latin typeface="+mn-ea"/>
              </a:endParaRPr>
            </a:p>
            <a:p>
              <a:pPr algn="ctr"/>
              <a:r>
                <a:rPr lang="ja-JP" altLang="en-US" sz="1000" dirty="0">
                  <a:solidFill>
                    <a:srgbClr val="FFFFFF"/>
                  </a:solidFill>
                  <a:latin typeface="+mn-ea"/>
                </a:rPr>
                <a:t>お手入れ性能にも優れた突き板</a:t>
              </a:r>
            </a:p>
          </p:txBody>
        </p:sp>
        <p:sp>
          <p:nvSpPr>
            <p:cNvPr id="17" name="正方形/長方形 16">
              <a:extLst>
                <a:ext uri="{FF2B5EF4-FFF2-40B4-BE49-F238E27FC236}">
                  <a16:creationId xmlns:a16="http://schemas.microsoft.com/office/drawing/2014/main" id="{DF6A9971-6767-49F5-3873-BDA9DFF9BD2E}"/>
                </a:ext>
              </a:extLst>
            </p:cNvPr>
            <p:cNvSpPr/>
            <p:nvPr/>
          </p:nvSpPr>
          <p:spPr>
            <a:xfrm>
              <a:off x="5527319" y="1231454"/>
              <a:ext cx="1585369" cy="215444"/>
            </a:xfrm>
            <a:prstGeom prst="rect">
              <a:avLst/>
            </a:prstGeom>
          </p:spPr>
          <p:txBody>
            <a:bodyPr wrap="none" lIns="0" tIns="0" rIns="0" bIns="0">
              <a:spAutoFit/>
            </a:bodyPr>
            <a:lstStyle/>
            <a:p>
              <a:pPr algn="ctr"/>
              <a:r>
                <a:rPr lang="ja-JP" altLang="en-US" sz="1400" b="1" dirty="0">
                  <a:solidFill>
                    <a:srgbClr val="FFFFFF"/>
                  </a:solidFill>
                  <a:latin typeface="+mn-ea"/>
                </a:rPr>
                <a:t>天然木突き板仕上げ</a:t>
              </a:r>
            </a:p>
          </p:txBody>
        </p:sp>
      </p:grpSp>
      <p:grpSp>
        <p:nvGrpSpPr>
          <p:cNvPr id="18" name="グループ化 17">
            <a:extLst>
              <a:ext uri="{FF2B5EF4-FFF2-40B4-BE49-F238E27FC236}">
                <a16:creationId xmlns:a16="http://schemas.microsoft.com/office/drawing/2014/main" id="{A038CC0F-E5EB-8B14-8015-07C406014EB4}"/>
              </a:ext>
            </a:extLst>
          </p:cNvPr>
          <p:cNvGrpSpPr/>
          <p:nvPr/>
        </p:nvGrpSpPr>
        <p:grpSpPr>
          <a:xfrm>
            <a:off x="4991100" y="4028639"/>
            <a:ext cx="3579291" cy="403863"/>
            <a:chOff x="4991100" y="6022030"/>
            <a:chExt cx="3579291" cy="403863"/>
          </a:xfrm>
        </p:grpSpPr>
        <p:pic>
          <p:nvPicPr>
            <p:cNvPr id="19" name="図 18">
              <a:extLst>
                <a:ext uri="{FF2B5EF4-FFF2-40B4-BE49-F238E27FC236}">
                  <a16:creationId xmlns:a16="http://schemas.microsoft.com/office/drawing/2014/main" id="{B00E8136-352E-C73C-0FFD-A4C1FE5D83AB}"/>
                </a:ext>
              </a:extLst>
            </p:cNvPr>
            <p:cNvPicPr>
              <a:picLocks noChangeAspect="1"/>
            </p:cNvPicPr>
            <p:nvPr/>
          </p:nvPicPr>
          <p:blipFill>
            <a:blip r:embed="rId13"/>
            <a:stretch>
              <a:fillRect/>
            </a:stretch>
          </p:blipFill>
          <p:spPr>
            <a:xfrm>
              <a:off x="5654070" y="6089295"/>
              <a:ext cx="261818" cy="288000"/>
            </a:xfrm>
            <a:prstGeom prst="rect">
              <a:avLst/>
            </a:prstGeom>
          </p:spPr>
        </p:pic>
        <p:pic>
          <p:nvPicPr>
            <p:cNvPr id="21" name="図 20">
              <a:extLst>
                <a:ext uri="{FF2B5EF4-FFF2-40B4-BE49-F238E27FC236}">
                  <a16:creationId xmlns:a16="http://schemas.microsoft.com/office/drawing/2014/main" id="{81E1691D-D1D3-4FDB-B703-B1CC70368DDD}"/>
                </a:ext>
              </a:extLst>
            </p:cNvPr>
            <p:cNvPicPr>
              <a:picLocks noChangeAspect="1"/>
            </p:cNvPicPr>
            <p:nvPr/>
          </p:nvPicPr>
          <p:blipFill>
            <a:blip r:embed="rId14"/>
            <a:stretch>
              <a:fillRect/>
            </a:stretch>
          </p:blipFill>
          <p:spPr>
            <a:xfrm>
              <a:off x="4991100" y="6089295"/>
              <a:ext cx="261819" cy="288000"/>
            </a:xfrm>
            <a:prstGeom prst="rect">
              <a:avLst/>
            </a:prstGeom>
          </p:spPr>
        </p:pic>
        <p:pic>
          <p:nvPicPr>
            <p:cNvPr id="22" name="図 21">
              <a:extLst>
                <a:ext uri="{FF2B5EF4-FFF2-40B4-BE49-F238E27FC236}">
                  <a16:creationId xmlns:a16="http://schemas.microsoft.com/office/drawing/2014/main" id="{ABCCA936-2927-974E-884A-FA4198C48AE8}"/>
                </a:ext>
              </a:extLst>
            </p:cNvPr>
            <p:cNvPicPr>
              <a:picLocks noChangeAspect="1"/>
            </p:cNvPicPr>
            <p:nvPr/>
          </p:nvPicPr>
          <p:blipFill>
            <a:blip r:embed="rId15"/>
            <a:stretch>
              <a:fillRect/>
            </a:stretch>
          </p:blipFill>
          <p:spPr>
            <a:xfrm>
              <a:off x="5875060" y="6089295"/>
              <a:ext cx="261819" cy="288000"/>
            </a:xfrm>
            <a:prstGeom prst="rect">
              <a:avLst/>
            </a:prstGeom>
          </p:spPr>
        </p:pic>
        <p:pic>
          <p:nvPicPr>
            <p:cNvPr id="25" name="図 24">
              <a:extLst>
                <a:ext uri="{FF2B5EF4-FFF2-40B4-BE49-F238E27FC236}">
                  <a16:creationId xmlns:a16="http://schemas.microsoft.com/office/drawing/2014/main" id="{458A713C-6D22-F0BF-BE81-4F2F7E1588CE}"/>
                </a:ext>
              </a:extLst>
            </p:cNvPr>
            <p:cNvPicPr>
              <a:picLocks noChangeAspect="1"/>
            </p:cNvPicPr>
            <p:nvPr/>
          </p:nvPicPr>
          <p:blipFill>
            <a:blip r:embed="rId16"/>
            <a:stretch>
              <a:fillRect/>
            </a:stretch>
          </p:blipFill>
          <p:spPr>
            <a:xfrm>
              <a:off x="6096049" y="6089295"/>
              <a:ext cx="261819" cy="288000"/>
            </a:xfrm>
            <a:prstGeom prst="rect">
              <a:avLst/>
            </a:prstGeom>
          </p:spPr>
        </p:pic>
        <p:pic>
          <p:nvPicPr>
            <p:cNvPr id="26" name="図 25">
              <a:extLst>
                <a:ext uri="{FF2B5EF4-FFF2-40B4-BE49-F238E27FC236}">
                  <a16:creationId xmlns:a16="http://schemas.microsoft.com/office/drawing/2014/main" id="{6EB09686-C200-8423-ED72-81F6AF31A0CF}"/>
                </a:ext>
              </a:extLst>
            </p:cNvPr>
            <p:cNvPicPr>
              <a:picLocks noChangeAspect="1"/>
            </p:cNvPicPr>
            <p:nvPr/>
          </p:nvPicPr>
          <p:blipFill>
            <a:blip r:embed="rId17"/>
            <a:stretch>
              <a:fillRect/>
            </a:stretch>
          </p:blipFill>
          <p:spPr>
            <a:xfrm>
              <a:off x="6538029" y="6089295"/>
              <a:ext cx="261819" cy="288000"/>
            </a:xfrm>
            <a:prstGeom prst="rect">
              <a:avLst/>
            </a:prstGeom>
          </p:spPr>
        </p:pic>
        <p:pic>
          <p:nvPicPr>
            <p:cNvPr id="27" name="図 26">
              <a:extLst>
                <a:ext uri="{FF2B5EF4-FFF2-40B4-BE49-F238E27FC236}">
                  <a16:creationId xmlns:a16="http://schemas.microsoft.com/office/drawing/2014/main" id="{F7971B3D-4561-06C5-C9F5-36EB02CE68C9}"/>
                </a:ext>
              </a:extLst>
            </p:cNvPr>
            <p:cNvPicPr>
              <a:picLocks noChangeAspect="1"/>
            </p:cNvPicPr>
            <p:nvPr/>
          </p:nvPicPr>
          <p:blipFill>
            <a:blip r:embed="rId18"/>
            <a:stretch>
              <a:fillRect/>
            </a:stretch>
          </p:blipFill>
          <p:spPr>
            <a:xfrm>
              <a:off x="6759019" y="6089295"/>
              <a:ext cx="261819" cy="288000"/>
            </a:xfrm>
            <a:prstGeom prst="rect">
              <a:avLst/>
            </a:prstGeom>
          </p:spPr>
        </p:pic>
        <p:pic>
          <p:nvPicPr>
            <p:cNvPr id="28" name="図 27">
              <a:extLst>
                <a:ext uri="{FF2B5EF4-FFF2-40B4-BE49-F238E27FC236}">
                  <a16:creationId xmlns:a16="http://schemas.microsoft.com/office/drawing/2014/main" id="{C87AA061-1C86-7BBB-8B88-A924F7C6D528}"/>
                </a:ext>
              </a:extLst>
            </p:cNvPr>
            <p:cNvPicPr>
              <a:picLocks noChangeAspect="1"/>
            </p:cNvPicPr>
            <p:nvPr/>
          </p:nvPicPr>
          <p:blipFill>
            <a:blip r:embed="rId19"/>
            <a:stretch>
              <a:fillRect/>
            </a:stretch>
          </p:blipFill>
          <p:spPr>
            <a:xfrm>
              <a:off x="6980009" y="6089295"/>
              <a:ext cx="261819" cy="288000"/>
            </a:xfrm>
            <a:prstGeom prst="rect">
              <a:avLst/>
            </a:prstGeom>
          </p:spPr>
        </p:pic>
        <p:pic>
          <p:nvPicPr>
            <p:cNvPr id="29" name="図 28">
              <a:extLst>
                <a:ext uri="{FF2B5EF4-FFF2-40B4-BE49-F238E27FC236}">
                  <a16:creationId xmlns:a16="http://schemas.microsoft.com/office/drawing/2014/main" id="{2DEFF4ED-8D66-9B2D-88B2-6D48E741F036}"/>
                </a:ext>
              </a:extLst>
            </p:cNvPr>
            <p:cNvPicPr>
              <a:picLocks noChangeAspect="1"/>
            </p:cNvPicPr>
            <p:nvPr/>
          </p:nvPicPr>
          <p:blipFill>
            <a:blip r:embed="rId20"/>
            <a:stretch>
              <a:fillRect/>
            </a:stretch>
          </p:blipFill>
          <p:spPr>
            <a:xfrm>
              <a:off x="7200999" y="6089295"/>
              <a:ext cx="261819" cy="288000"/>
            </a:xfrm>
            <a:prstGeom prst="rect">
              <a:avLst/>
            </a:prstGeom>
          </p:spPr>
        </p:pic>
        <p:pic>
          <p:nvPicPr>
            <p:cNvPr id="30" name="図 29">
              <a:extLst>
                <a:ext uri="{FF2B5EF4-FFF2-40B4-BE49-F238E27FC236}">
                  <a16:creationId xmlns:a16="http://schemas.microsoft.com/office/drawing/2014/main" id="{7D53FA18-ADAE-169C-405C-53435A565C00}"/>
                </a:ext>
              </a:extLst>
            </p:cNvPr>
            <p:cNvPicPr>
              <a:picLocks noChangeAspect="1"/>
            </p:cNvPicPr>
            <p:nvPr/>
          </p:nvPicPr>
          <p:blipFill>
            <a:blip r:embed="rId21"/>
            <a:stretch>
              <a:fillRect/>
            </a:stretch>
          </p:blipFill>
          <p:spPr>
            <a:xfrm>
              <a:off x="7421989" y="6089295"/>
              <a:ext cx="261819" cy="288000"/>
            </a:xfrm>
            <a:prstGeom prst="rect">
              <a:avLst/>
            </a:prstGeom>
          </p:spPr>
        </p:pic>
        <p:pic>
          <p:nvPicPr>
            <p:cNvPr id="31" name="図 30">
              <a:extLst>
                <a:ext uri="{FF2B5EF4-FFF2-40B4-BE49-F238E27FC236}">
                  <a16:creationId xmlns:a16="http://schemas.microsoft.com/office/drawing/2014/main" id="{A45DAF78-E6C6-4BD3-1ED3-D145354F80A6}"/>
                </a:ext>
              </a:extLst>
            </p:cNvPr>
            <p:cNvPicPr>
              <a:picLocks noChangeAspect="1"/>
            </p:cNvPicPr>
            <p:nvPr/>
          </p:nvPicPr>
          <p:blipFill>
            <a:blip r:embed="rId22"/>
            <a:stretch>
              <a:fillRect/>
            </a:stretch>
          </p:blipFill>
          <p:spPr>
            <a:xfrm>
              <a:off x="7642979" y="6089295"/>
              <a:ext cx="261819" cy="288000"/>
            </a:xfrm>
            <a:prstGeom prst="rect">
              <a:avLst/>
            </a:prstGeom>
          </p:spPr>
        </p:pic>
        <p:pic>
          <p:nvPicPr>
            <p:cNvPr id="32" name="図 31">
              <a:extLst>
                <a:ext uri="{FF2B5EF4-FFF2-40B4-BE49-F238E27FC236}">
                  <a16:creationId xmlns:a16="http://schemas.microsoft.com/office/drawing/2014/main" id="{33DB6865-CEF1-03E2-BAF2-CE90867E5AF5}"/>
                </a:ext>
              </a:extLst>
            </p:cNvPr>
            <p:cNvPicPr>
              <a:picLocks noChangeAspect="1"/>
            </p:cNvPicPr>
            <p:nvPr/>
          </p:nvPicPr>
          <p:blipFill>
            <a:blip r:embed="rId23"/>
            <a:stretch>
              <a:fillRect/>
            </a:stretch>
          </p:blipFill>
          <p:spPr>
            <a:xfrm>
              <a:off x="7863969" y="6089295"/>
              <a:ext cx="261819" cy="288000"/>
            </a:xfrm>
            <a:prstGeom prst="rect">
              <a:avLst/>
            </a:prstGeom>
          </p:spPr>
        </p:pic>
        <p:sp>
          <p:nvSpPr>
            <p:cNvPr id="33" name="テキスト ボックス 32">
              <a:extLst>
                <a:ext uri="{FF2B5EF4-FFF2-40B4-BE49-F238E27FC236}">
                  <a16:creationId xmlns:a16="http://schemas.microsoft.com/office/drawing/2014/main" id="{7D7D8FBB-61BE-8978-1330-F4F6F31588A4}"/>
                </a:ext>
              </a:extLst>
            </p:cNvPr>
            <p:cNvSpPr txBox="1"/>
            <p:nvPr/>
          </p:nvSpPr>
          <p:spPr>
            <a:xfrm>
              <a:off x="7002906" y="602203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4" name="テキスト ボックス 33">
              <a:extLst>
                <a:ext uri="{FF2B5EF4-FFF2-40B4-BE49-F238E27FC236}">
                  <a16:creationId xmlns:a16="http://schemas.microsoft.com/office/drawing/2014/main" id="{2D084A2A-76B2-061F-D4BF-517DC82B0F33}"/>
                </a:ext>
              </a:extLst>
            </p:cNvPr>
            <p:cNvSpPr txBox="1"/>
            <p:nvPr/>
          </p:nvSpPr>
          <p:spPr>
            <a:xfrm>
              <a:off x="7223896" y="602203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5" name="正方形/長方形 34">
              <a:extLst>
                <a:ext uri="{FF2B5EF4-FFF2-40B4-BE49-F238E27FC236}">
                  <a16:creationId xmlns:a16="http://schemas.microsoft.com/office/drawing/2014/main" id="{4445E1EC-8B3D-B5DC-FE08-5538A5848F76}"/>
                </a:ext>
              </a:extLst>
            </p:cNvPr>
            <p:cNvSpPr/>
            <p:nvPr/>
          </p:nvSpPr>
          <p:spPr>
            <a:xfrm>
              <a:off x="5896909" y="6372032"/>
              <a:ext cx="230762" cy="53861"/>
            </a:xfrm>
            <a:prstGeom prst="rect">
              <a:avLst/>
            </a:prstGeom>
          </p:spPr>
          <p:txBody>
            <a:bodyPr wrap="square" lIns="0" tIns="0" rIns="0" bIns="0">
              <a:spAutoFit/>
            </a:bodyPr>
            <a:lstStyle/>
            <a:p>
              <a:r>
                <a:rPr lang="en-US" altLang="ja-JP" sz="350" dirty="0">
                  <a:latin typeface="+mn-ea"/>
                </a:rPr>
                <a:t>※1 ※2 ※3</a:t>
              </a:r>
              <a:endParaRPr lang="ja-JP" altLang="en-US" sz="350" dirty="0">
                <a:latin typeface="+mn-ea"/>
              </a:endParaRPr>
            </a:p>
          </p:txBody>
        </p:sp>
        <p:sp>
          <p:nvSpPr>
            <p:cNvPr id="36" name="正方形/長方形 35">
              <a:extLst>
                <a:ext uri="{FF2B5EF4-FFF2-40B4-BE49-F238E27FC236}">
                  <a16:creationId xmlns:a16="http://schemas.microsoft.com/office/drawing/2014/main" id="{8A79A916-CAF5-8242-1C84-8F5CEDDBBAC0}"/>
                </a:ext>
              </a:extLst>
            </p:cNvPr>
            <p:cNvSpPr/>
            <p:nvPr/>
          </p:nvSpPr>
          <p:spPr>
            <a:xfrm>
              <a:off x="6127671" y="6372032"/>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37" name="正方形/長方形 36">
              <a:extLst>
                <a:ext uri="{FF2B5EF4-FFF2-40B4-BE49-F238E27FC236}">
                  <a16:creationId xmlns:a16="http://schemas.microsoft.com/office/drawing/2014/main" id="{02B98C1A-213B-49BF-BE47-647D63AC6777}"/>
                </a:ext>
              </a:extLst>
            </p:cNvPr>
            <p:cNvSpPr/>
            <p:nvPr/>
          </p:nvSpPr>
          <p:spPr>
            <a:xfrm>
              <a:off x="6789551" y="6372032"/>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38" name="正方形/長方形 37">
              <a:extLst>
                <a:ext uri="{FF2B5EF4-FFF2-40B4-BE49-F238E27FC236}">
                  <a16:creationId xmlns:a16="http://schemas.microsoft.com/office/drawing/2014/main" id="{FEC8F6B2-D609-1C85-5E3C-6BAB70569976}"/>
                </a:ext>
              </a:extLst>
            </p:cNvPr>
            <p:cNvSpPr/>
            <p:nvPr/>
          </p:nvSpPr>
          <p:spPr>
            <a:xfrm>
              <a:off x="7673088" y="6372032"/>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39" name="正方形/長方形 38">
              <a:extLst>
                <a:ext uri="{FF2B5EF4-FFF2-40B4-BE49-F238E27FC236}">
                  <a16:creationId xmlns:a16="http://schemas.microsoft.com/office/drawing/2014/main" id="{C8CFFBB8-3BCC-A2C1-545A-F0BA45B36A6E}"/>
                </a:ext>
              </a:extLst>
            </p:cNvPr>
            <p:cNvSpPr/>
            <p:nvPr/>
          </p:nvSpPr>
          <p:spPr>
            <a:xfrm>
              <a:off x="7890345" y="6372032"/>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40" name="図 39">
              <a:extLst>
                <a:ext uri="{FF2B5EF4-FFF2-40B4-BE49-F238E27FC236}">
                  <a16:creationId xmlns:a16="http://schemas.microsoft.com/office/drawing/2014/main" id="{97D77A9D-D08D-BBF2-6FEA-90E5D324A7B2}"/>
                </a:ext>
              </a:extLst>
            </p:cNvPr>
            <p:cNvPicPr>
              <a:picLocks noChangeAspect="1"/>
            </p:cNvPicPr>
            <p:nvPr/>
          </p:nvPicPr>
          <p:blipFill>
            <a:blip r:embed="rId24"/>
            <a:stretch>
              <a:fillRect/>
            </a:stretch>
          </p:blipFill>
          <p:spPr>
            <a:xfrm>
              <a:off x="5433080" y="6089295"/>
              <a:ext cx="261818" cy="288000"/>
            </a:xfrm>
            <a:prstGeom prst="rect">
              <a:avLst/>
            </a:prstGeom>
          </p:spPr>
        </p:pic>
        <p:pic>
          <p:nvPicPr>
            <p:cNvPr id="41" name="図 40">
              <a:extLst>
                <a:ext uri="{FF2B5EF4-FFF2-40B4-BE49-F238E27FC236}">
                  <a16:creationId xmlns:a16="http://schemas.microsoft.com/office/drawing/2014/main" id="{90D01949-F488-7E9B-2384-02569E06766B}"/>
                </a:ext>
              </a:extLst>
            </p:cNvPr>
            <p:cNvPicPr>
              <a:picLocks noChangeAspect="1"/>
            </p:cNvPicPr>
            <p:nvPr/>
          </p:nvPicPr>
          <p:blipFill>
            <a:blip r:embed="rId25"/>
            <a:stretch>
              <a:fillRect/>
            </a:stretch>
          </p:blipFill>
          <p:spPr>
            <a:xfrm>
              <a:off x="6317040" y="6089295"/>
              <a:ext cx="261818" cy="288000"/>
            </a:xfrm>
            <a:prstGeom prst="rect">
              <a:avLst/>
            </a:prstGeom>
          </p:spPr>
        </p:pic>
        <p:pic>
          <p:nvPicPr>
            <p:cNvPr id="42" name="図 41">
              <a:extLst>
                <a:ext uri="{FF2B5EF4-FFF2-40B4-BE49-F238E27FC236}">
                  <a16:creationId xmlns:a16="http://schemas.microsoft.com/office/drawing/2014/main" id="{9A677222-A45A-EDA1-3AD9-BD0ED8054BF8}"/>
                </a:ext>
              </a:extLst>
            </p:cNvPr>
            <p:cNvPicPr>
              <a:picLocks noChangeAspect="1"/>
            </p:cNvPicPr>
            <p:nvPr/>
          </p:nvPicPr>
          <p:blipFill>
            <a:blip r:embed="rId26"/>
            <a:stretch>
              <a:fillRect/>
            </a:stretch>
          </p:blipFill>
          <p:spPr>
            <a:xfrm>
              <a:off x="5212090" y="6089295"/>
              <a:ext cx="261818" cy="288000"/>
            </a:xfrm>
            <a:prstGeom prst="rect">
              <a:avLst/>
            </a:prstGeom>
          </p:spPr>
        </p:pic>
        <p:pic>
          <p:nvPicPr>
            <p:cNvPr id="43" name="図 42">
              <a:extLst>
                <a:ext uri="{FF2B5EF4-FFF2-40B4-BE49-F238E27FC236}">
                  <a16:creationId xmlns:a16="http://schemas.microsoft.com/office/drawing/2014/main" id="{0F9B9AEB-4AC2-BFD9-9A63-C95259B93C93}"/>
                </a:ext>
              </a:extLst>
            </p:cNvPr>
            <p:cNvPicPr>
              <a:picLocks noChangeAspect="1"/>
            </p:cNvPicPr>
            <p:nvPr/>
          </p:nvPicPr>
          <p:blipFill>
            <a:blip r:embed="rId27"/>
            <a:stretch>
              <a:fillRect/>
            </a:stretch>
          </p:blipFill>
          <p:spPr>
            <a:xfrm>
              <a:off x="8084960" y="6089295"/>
              <a:ext cx="261818" cy="288000"/>
            </a:xfrm>
            <a:prstGeom prst="rect">
              <a:avLst/>
            </a:prstGeom>
          </p:spPr>
        </p:pic>
        <p:pic>
          <p:nvPicPr>
            <p:cNvPr id="44" name="図 43">
              <a:extLst>
                <a:ext uri="{FF2B5EF4-FFF2-40B4-BE49-F238E27FC236}">
                  <a16:creationId xmlns:a16="http://schemas.microsoft.com/office/drawing/2014/main" id="{6801E0B8-F4CC-DC29-BF54-CB7C975A9C2E}"/>
                </a:ext>
              </a:extLst>
            </p:cNvPr>
            <p:cNvPicPr>
              <a:picLocks noChangeAspect="1"/>
            </p:cNvPicPr>
            <p:nvPr/>
          </p:nvPicPr>
          <p:blipFill>
            <a:blip r:embed="rId28"/>
            <a:stretch>
              <a:fillRect/>
            </a:stretch>
          </p:blipFill>
          <p:spPr>
            <a:xfrm>
              <a:off x="8305955" y="6089295"/>
              <a:ext cx="264436" cy="288000"/>
            </a:xfrm>
            <a:prstGeom prst="rect">
              <a:avLst/>
            </a:prstGeom>
          </p:spPr>
        </p:pic>
      </p:grpSp>
      <p:sp>
        <p:nvSpPr>
          <p:cNvPr id="68" name="正方形/長方形 67">
            <a:extLst>
              <a:ext uri="{FF2B5EF4-FFF2-40B4-BE49-F238E27FC236}">
                <a16:creationId xmlns:a16="http://schemas.microsoft.com/office/drawing/2014/main" id="{9D74E84D-DD21-7BB7-AC10-A25717C402AC}"/>
              </a:ext>
            </a:extLst>
          </p:cNvPr>
          <p:cNvSpPr/>
          <p:nvPr/>
        </p:nvSpPr>
        <p:spPr>
          <a:xfrm>
            <a:off x="4992701" y="4452107"/>
            <a:ext cx="4773600" cy="246221"/>
          </a:xfrm>
          <a:prstGeom prst="rect">
            <a:avLst/>
          </a:prstGeom>
        </p:spPr>
        <p:txBody>
          <a:bodyPr wrap="square" lIns="0" tIns="0" rIns="0" bIns="0">
            <a:spAutoFit/>
          </a:bodyPr>
          <a:lstStyle/>
          <a:p>
            <a:r>
              <a:rPr lang="ja-JP" altLang="en-US" sz="400" dirty="0">
                <a:latin typeface="+mn-ea"/>
              </a:rPr>
              <a:t>●「エコ配慮」とは、木質系の再生資源及びパナソニック独自基準に基づく、再生可能な森林から産出された木材（森林認証材、植林材、国産材など）を使用していることを表しています。 </a:t>
            </a:r>
            <a:r>
              <a:rPr lang="en-US" altLang="ja-JP" sz="400" dirty="0">
                <a:latin typeface="+mn-ea"/>
              </a:rPr>
              <a:t>※</a:t>
            </a:r>
            <a:r>
              <a:rPr lang="ja-JP" altLang="en-US" sz="400" dirty="0">
                <a:latin typeface="+mn-ea"/>
              </a:rPr>
              <a:t>１ 一般の木質系床材に比べ、ペッ</a:t>
            </a:r>
          </a:p>
          <a:p>
            <a:r>
              <a:rPr lang="ja-JP" altLang="en-US" sz="400" dirty="0">
                <a:latin typeface="+mn-ea"/>
              </a:rPr>
              <a:t>トの傷や汚れに配慮した床材となっておりますが、必ずしも傷や汚れがつかないというわけではありません。 </a:t>
            </a:r>
            <a:r>
              <a:rPr lang="en-US" altLang="ja-JP" sz="400" dirty="0">
                <a:latin typeface="+mn-ea"/>
              </a:rPr>
              <a:t>※</a:t>
            </a:r>
            <a:r>
              <a:rPr lang="ja-JP" altLang="en-US" sz="400" dirty="0">
                <a:latin typeface="+mn-ea"/>
              </a:rPr>
              <a:t>２ 洗面所・トイレなどへの施工時には、さねの接合部にシリコンシーリングを施してください。 </a:t>
            </a:r>
            <a:r>
              <a:rPr lang="en-US" altLang="ja-JP" sz="400" dirty="0">
                <a:latin typeface="+mn-ea"/>
              </a:rPr>
              <a:t>※</a:t>
            </a:r>
            <a:r>
              <a:rPr lang="ja-JP" altLang="en-US" sz="400" dirty="0">
                <a:latin typeface="+mn-ea"/>
              </a:rPr>
              <a:t>３ 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a:t>
            </a:r>
          </a:p>
        </p:txBody>
      </p:sp>
    </p:spTree>
    <p:extLst>
      <p:ext uri="{BB962C8B-B14F-4D97-AF65-F5344CB8AC3E}">
        <p14:creationId xmlns:p14="http://schemas.microsoft.com/office/powerpoint/2010/main" val="196809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1100" b="1" dirty="0">
                <a:solidFill>
                  <a:srgbClr val="FFFFFF"/>
                </a:solidFill>
                <a:latin typeface="+mn-ea"/>
                <a:ea typeface="+mn-ea"/>
              </a:rPr>
              <a:t>床材　６</a:t>
            </a:r>
            <a:r>
              <a:rPr lang="en-US" altLang="ja-JP" sz="1100" b="1" dirty="0">
                <a:solidFill>
                  <a:srgbClr val="FFFFFF"/>
                </a:solidFill>
                <a:latin typeface="+mn-ea"/>
                <a:ea typeface="+mn-ea"/>
              </a:rPr>
              <a:t>mm</a:t>
            </a:r>
            <a:r>
              <a:rPr lang="ja-JP" altLang="en-US" sz="1100" b="1" dirty="0">
                <a:solidFill>
                  <a:srgbClr val="FFFFFF"/>
                </a:solidFill>
                <a:latin typeface="+mn-ea"/>
                <a:ea typeface="+mn-ea"/>
              </a:rPr>
              <a:t>リフォームフロアー Ａ ★</a:t>
            </a:r>
          </a:p>
        </p:txBody>
      </p:sp>
      <p:grpSp>
        <p:nvGrpSpPr>
          <p:cNvPr id="132" name="グループ化 131"/>
          <p:cNvGrpSpPr/>
          <p:nvPr/>
        </p:nvGrpSpPr>
        <p:grpSpPr>
          <a:xfrm>
            <a:off x="4992700" y="2085816"/>
            <a:ext cx="4773600" cy="1882350"/>
            <a:chOff x="152316" y="704609"/>
            <a:chExt cx="4767263" cy="1870954"/>
          </a:xfrm>
        </p:grpSpPr>
        <p:sp>
          <p:nvSpPr>
            <p:cNvPr id="149" name="Rectangle 14"/>
            <p:cNvSpPr>
              <a:spLocks noChangeArrowheads="1"/>
            </p:cNvSpPr>
            <p:nvPr/>
          </p:nvSpPr>
          <p:spPr bwMode="auto">
            <a:xfrm>
              <a:off x="152316" y="704609"/>
              <a:ext cx="4767263" cy="1870954"/>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36755" y="2276815"/>
            <a:ext cx="4497680" cy="138499"/>
          </a:xfrm>
          <a:prstGeom prst="rect">
            <a:avLst/>
          </a:prstGeom>
        </p:spPr>
        <p:txBody>
          <a:bodyPr wrap="square" lIns="0" tIns="0" rIns="0" bIns="0">
            <a:spAutoFit/>
          </a:bodyPr>
          <a:lstStyle/>
          <a:p>
            <a:r>
              <a:rPr lang="ja-JP" altLang="en-US" sz="900" b="1" dirty="0">
                <a:latin typeface="+mn-ea"/>
              </a:rPr>
              <a:t>リフォームにおすすめの薄型の床材です。</a:t>
            </a:r>
          </a:p>
        </p:txBody>
      </p:sp>
      <p:grpSp>
        <p:nvGrpSpPr>
          <p:cNvPr id="8" name="グループ化 7">
            <a:extLst>
              <a:ext uri="{FF2B5EF4-FFF2-40B4-BE49-F238E27FC236}">
                <a16:creationId xmlns:a16="http://schemas.microsoft.com/office/drawing/2014/main" id="{85874865-3437-FE52-80B5-D002E6DA744D}"/>
              </a:ext>
            </a:extLst>
          </p:cNvPr>
          <p:cNvGrpSpPr/>
          <p:nvPr/>
        </p:nvGrpSpPr>
        <p:grpSpPr>
          <a:xfrm>
            <a:off x="5118948" y="2500549"/>
            <a:ext cx="4546261" cy="1390903"/>
            <a:chOff x="5118948" y="2557848"/>
            <a:chExt cx="4546261" cy="1390903"/>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118950" y="2557848"/>
              <a:ext cx="1439127" cy="508516"/>
            </a:xfrm>
            <a:prstGeom prst="rect">
              <a:avLst/>
            </a:prstGeom>
          </p:spPr>
        </p:pic>
        <p:pic>
          <p:nvPicPr>
            <p:cNvPr id="141" name="Picture 18" descr="&#10;ホワイトオーク柄 &#10;  &#10;  &#10;&#10;&#10;&#10;http://www2.panasonic.biz/es/sumai/gazou/bicon/CA151ABMY-PA0050007_0001.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169025" y="2557848"/>
              <a:ext cx="1496184" cy="510288"/>
            </a:xfrm>
            <a:prstGeom prst="rect">
              <a:avLst/>
            </a:prstGeom>
            <a:noFill/>
          </p:spPr>
        </p:pic>
        <p:sp>
          <p:nvSpPr>
            <p:cNvPr id="134" name="正方形/長方形 133"/>
            <p:cNvSpPr/>
            <p:nvPr/>
          </p:nvSpPr>
          <p:spPr>
            <a:xfrm>
              <a:off x="5118949" y="3084961"/>
              <a:ext cx="1472323" cy="91595"/>
            </a:xfrm>
            <a:prstGeom prst="rect">
              <a:avLst/>
            </a:prstGeom>
          </p:spPr>
          <p:txBody>
            <a:bodyPr wrap="square" lIns="0" tIns="0" rIns="0" bIns="0">
              <a:spAutoFit/>
            </a:bodyPr>
            <a:lstStyle/>
            <a:p>
              <a:r>
                <a:rPr lang="ja-JP" altLang="en-US" sz="600" dirty="0">
                  <a:latin typeface="+mn-ea"/>
                </a:rPr>
                <a:t>ウォールナット柄（ラスティック）（シート）</a:t>
              </a:r>
            </a:p>
          </p:txBody>
        </p:sp>
        <p:pic>
          <p:nvPicPr>
            <p:cNvPr id="135" name="Picture 12" descr="チェリー柄&#10;&#10;http://www2.panasonic.biz/es/sumai/gazou/bicon/CA151ABMY-PA0050004_0001.jp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19277" y="2557848"/>
              <a:ext cx="1493279" cy="510288"/>
            </a:xfrm>
            <a:prstGeom prst="rect">
              <a:avLst/>
            </a:prstGeom>
            <a:noFill/>
          </p:spPr>
        </p:pic>
        <p:sp>
          <p:nvSpPr>
            <p:cNvPr id="136" name="正方形/長方形 135"/>
            <p:cNvSpPr/>
            <p:nvPr/>
          </p:nvSpPr>
          <p:spPr>
            <a:xfrm>
              <a:off x="6619276" y="3084961"/>
              <a:ext cx="1100436" cy="91595"/>
            </a:xfrm>
            <a:prstGeom prst="rect">
              <a:avLst/>
            </a:prstGeom>
          </p:spPr>
          <p:txBody>
            <a:bodyPr wrap="square" lIns="0" tIns="0" rIns="0" bIns="0">
              <a:spAutoFit/>
            </a:bodyPr>
            <a:lstStyle/>
            <a:p>
              <a:r>
                <a:rPr lang="ja-JP" altLang="en-US" sz="600" dirty="0">
                  <a:latin typeface="+mn-ea"/>
                </a:rPr>
                <a:t>チェリー柄（ラスティック） （シート）</a:t>
              </a:r>
            </a:p>
          </p:txBody>
        </p:sp>
        <p:pic>
          <p:nvPicPr>
            <p:cNvPr id="137" name="Picture 14" descr="オーク柄&#10;&#10;http://www2.panasonic.biz/es/sumai/gazou/bicon/CA151ABMY-PA0050005_0001.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619277" y="3345924"/>
              <a:ext cx="1488037" cy="510288"/>
            </a:xfrm>
            <a:prstGeom prst="rect">
              <a:avLst/>
            </a:prstGeom>
            <a:noFill/>
          </p:spPr>
        </p:pic>
        <p:sp>
          <p:nvSpPr>
            <p:cNvPr id="138" name="正方形/長方形 137"/>
            <p:cNvSpPr/>
            <p:nvPr/>
          </p:nvSpPr>
          <p:spPr>
            <a:xfrm>
              <a:off x="6619276" y="3856418"/>
              <a:ext cx="1484737" cy="92333"/>
            </a:xfrm>
            <a:prstGeom prst="rect">
              <a:avLst/>
            </a:prstGeom>
          </p:spPr>
          <p:txBody>
            <a:bodyPr wrap="square" lIns="0" tIns="0" rIns="0" bIns="0">
              <a:spAutoFit/>
            </a:bodyPr>
            <a:lstStyle/>
            <a:p>
              <a:r>
                <a:rPr lang="ja-JP" altLang="en-US" sz="600" dirty="0">
                  <a:latin typeface="+mn-ea"/>
                </a:rPr>
                <a:t>オーク柄（ラスティック） （シート）</a:t>
              </a:r>
            </a:p>
          </p:txBody>
        </p:sp>
        <p:pic>
          <p:nvPicPr>
            <p:cNvPr id="139" name="Picture 16" descr="メープル柄&#10;&#10;http://www2.panasonic.biz/es/sumai/gazou/bicon/CA151ABMY-PA0050006_0001.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118950" y="3345924"/>
              <a:ext cx="1433032" cy="510288"/>
            </a:xfrm>
            <a:prstGeom prst="rect">
              <a:avLst/>
            </a:prstGeom>
            <a:noFill/>
          </p:spPr>
        </p:pic>
        <p:sp>
          <p:nvSpPr>
            <p:cNvPr id="140" name="正方形/長方形 139"/>
            <p:cNvSpPr/>
            <p:nvPr/>
          </p:nvSpPr>
          <p:spPr>
            <a:xfrm>
              <a:off x="5118948" y="3856418"/>
              <a:ext cx="1128709" cy="91595"/>
            </a:xfrm>
            <a:prstGeom prst="rect">
              <a:avLst/>
            </a:prstGeom>
          </p:spPr>
          <p:txBody>
            <a:bodyPr wrap="square" lIns="0" tIns="0" rIns="0" bIns="0">
              <a:spAutoFit/>
            </a:bodyPr>
            <a:lstStyle/>
            <a:p>
              <a:r>
                <a:rPr lang="ja-JP" altLang="en-US" sz="600" dirty="0">
                  <a:latin typeface="+mn-ea"/>
                </a:rPr>
                <a:t>メープル柄（ラスティック） （シート）</a:t>
              </a:r>
            </a:p>
          </p:txBody>
        </p:sp>
        <p:sp>
          <p:nvSpPr>
            <p:cNvPr id="142" name="正方形/長方形 141"/>
            <p:cNvSpPr/>
            <p:nvPr/>
          </p:nvSpPr>
          <p:spPr>
            <a:xfrm>
              <a:off x="8169024" y="3076340"/>
              <a:ext cx="1474498" cy="91595"/>
            </a:xfrm>
            <a:prstGeom prst="rect">
              <a:avLst/>
            </a:prstGeom>
          </p:spPr>
          <p:txBody>
            <a:bodyPr wrap="square" lIns="0" tIns="0" rIns="0" bIns="0">
              <a:spAutoFit/>
            </a:bodyPr>
            <a:lstStyle/>
            <a:p>
              <a:r>
                <a:rPr lang="ja-JP" altLang="en-US" sz="600" dirty="0">
                  <a:latin typeface="+mn-ea"/>
                </a:rPr>
                <a:t>ホワイトオーク柄（ラスティック） （シート）</a:t>
              </a:r>
            </a:p>
          </p:txBody>
        </p:sp>
      </p:grpSp>
      <p:sp>
        <p:nvSpPr>
          <p:cNvPr id="11" name="タイトル 26">
            <a:extLst>
              <a:ext uri="{FF2B5EF4-FFF2-40B4-BE49-F238E27FC236}">
                <a16:creationId xmlns:a16="http://schemas.microsoft.com/office/drawing/2014/main" id="{99D660B1-CBB1-B53F-02E4-114A69DC6546}"/>
              </a:ext>
            </a:extLst>
          </p:cNvPr>
          <p:cNvSpPr txBox="1">
            <a:spLocks/>
          </p:cNvSpPr>
          <p:nvPr/>
        </p:nvSpPr>
        <p:spPr>
          <a:xfrm>
            <a:off x="0" y="-283837"/>
            <a:ext cx="3297238"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solidFill>
                  <a:srgbClr val="000000"/>
                </a:solidFill>
                <a:latin typeface="+mn-ea"/>
                <a:ea typeface="+mn-ea"/>
                <a:cs typeface="+mn-cs"/>
              </a:rPr>
              <a:t>【</a:t>
            </a:r>
            <a:r>
              <a:rPr lang="ja-JP" altLang="en-US" sz="1100" b="1" dirty="0">
                <a:solidFill>
                  <a:srgbClr val="000000"/>
                </a:solidFill>
                <a:latin typeface="+mn-ea"/>
                <a:ea typeface="+mn-ea"/>
                <a:cs typeface="+mn-cs"/>
              </a:rPr>
              <a:t>Ｓ</a:t>
            </a:r>
            <a:r>
              <a:rPr lang="en-US" altLang="ja-JP" sz="1100" b="1" dirty="0">
                <a:solidFill>
                  <a:srgbClr val="000000"/>
                </a:solidFill>
                <a:latin typeface="+mn-ea"/>
                <a:ea typeface="+mn-ea"/>
                <a:cs typeface="+mn-cs"/>
              </a:rPr>
              <a:t>】</a:t>
            </a:r>
            <a:r>
              <a:rPr lang="ja-JP" altLang="en-US" sz="1100" b="1" dirty="0">
                <a:solidFill>
                  <a:srgbClr val="000000"/>
                </a:solidFill>
                <a:latin typeface="+mn-ea"/>
                <a:ea typeface="+mn-ea"/>
                <a:cs typeface="+mn-cs"/>
              </a:rPr>
              <a:t>６</a:t>
            </a:r>
            <a:r>
              <a:rPr lang="en-US" altLang="ja-JP" sz="1100" b="1" dirty="0">
                <a:solidFill>
                  <a:srgbClr val="000000"/>
                </a:solidFill>
                <a:latin typeface="+mn-ea"/>
                <a:ea typeface="+mn-ea"/>
                <a:cs typeface="+mn-cs"/>
              </a:rPr>
              <a:t>mm</a:t>
            </a:r>
            <a:r>
              <a:rPr lang="ja-JP" altLang="en-US" sz="1100" b="1" dirty="0">
                <a:solidFill>
                  <a:srgbClr val="000000"/>
                </a:solidFill>
                <a:latin typeface="+mn-ea"/>
                <a:ea typeface="+mn-ea"/>
                <a:cs typeface="+mn-cs"/>
              </a:rPr>
              <a:t>リフォームフロアー Ａ</a:t>
            </a:r>
          </a:p>
        </p:txBody>
      </p:sp>
      <p:grpSp>
        <p:nvGrpSpPr>
          <p:cNvPr id="6" name="グループ化 5">
            <a:extLst>
              <a:ext uri="{FF2B5EF4-FFF2-40B4-BE49-F238E27FC236}">
                <a16:creationId xmlns:a16="http://schemas.microsoft.com/office/drawing/2014/main" id="{A2C8D500-B601-EDCB-0562-68E391382B43}"/>
              </a:ext>
            </a:extLst>
          </p:cNvPr>
          <p:cNvGrpSpPr/>
          <p:nvPr/>
        </p:nvGrpSpPr>
        <p:grpSpPr>
          <a:xfrm>
            <a:off x="149760" y="683235"/>
            <a:ext cx="4767473" cy="4004523"/>
            <a:chOff x="149760" y="683235"/>
            <a:chExt cx="4767473" cy="4004523"/>
          </a:xfrm>
        </p:grpSpPr>
        <p:pic>
          <p:nvPicPr>
            <p:cNvPr id="93" name="図 92"/>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1988" y="683235"/>
              <a:ext cx="4765245" cy="4004523"/>
            </a:xfrm>
            <a:prstGeom prst="rect">
              <a:avLst/>
            </a:prstGeom>
          </p:spPr>
        </p:pic>
        <p:sp>
          <p:nvSpPr>
            <p:cNvPr id="69" name="Rectangle 4"/>
            <p:cNvSpPr>
              <a:spLocks noChangeArrowheads="1"/>
            </p:cNvSpPr>
            <p:nvPr/>
          </p:nvSpPr>
          <p:spPr bwMode="auto">
            <a:xfrm>
              <a:off x="3365028" y="4568993"/>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162" name="正方形/長方形 161"/>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63" name="正方形/長方形 162"/>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nvGrpSpPr>
            <p:cNvPr id="111" name="グループ化 110"/>
            <p:cNvGrpSpPr/>
            <p:nvPr/>
          </p:nvGrpSpPr>
          <p:grpSpPr>
            <a:xfrm>
              <a:off x="149760" y="3448581"/>
              <a:ext cx="1900889" cy="1227746"/>
              <a:chOff x="149760" y="3448581"/>
              <a:chExt cx="1900889" cy="1227746"/>
            </a:xfrm>
          </p:grpSpPr>
          <p:pic>
            <p:nvPicPr>
              <p:cNvPr id="112" name="図 11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49760" y="3448581"/>
                <a:ext cx="1771320" cy="1227746"/>
              </a:xfrm>
              <a:prstGeom prst="rect">
                <a:avLst/>
              </a:prstGeom>
              <a:noFill/>
              <a:ln w="19050">
                <a:solidFill>
                  <a:srgbClr val="FFFFFF"/>
                </a:solidFill>
              </a:ln>
            </p:spPr>
          </p:pic>
          <p:sp>
            <p:nvSpPr>
              <p:cNvPr id="113" name="正方形/長方形 112"/>
              <p:cNvSpPr/>
              <p:nvPr/>
            </p:nvSpPr>
            <p:spPr>
              <a:xfrm>
                <a:off x="185017" y="3511228"/>
                <a:ext cx="668424" cy="177885"/>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4" name="正方形/長方形 113"/>
              <p:cNvSpPr/>
              <p:nvPr/>
            </p:nvSpPr>
            <p:spPr>
              <a:xfrm>
                <a:off x="232222" y="3550654"/>
                <a:ext cx="580623" cy="123111"/>
              </a:xfrm>
              <a:prstGeom prst="rect">
                <a:avLst/>
              </a:prstGeom>
              <a:noFill/>
              <a:ln>
                <a:noFill/>
              </a:ln>
            </p:spPr>
            <p:txBody>
              <a:bodyPr wrap="square" lIns="0" tIns="0" rIns="0" bIns="0">
                <a:spAutoFit/>
              </a:bodyPr>
              <a:lstStyle/>
              <a:p>
                <a:pPr algn="ctr"/>
                <a:r>
                  <a:rPr lang="ja-JP" altLang="en-US" sz="800" b="1" dirty="0">
                    <a:solidFill>
                      <a:srgbClr val="000000"/>
                    </a:solidFill>
                    <a:latin typeface="+mn-ea"/>
                  </a:rPr>
                  <a:t>リフォーム前</a:t>
                </a:r>
              </a:p>
            </p:txBody>
          </p:sp>
          <p:sp>
            <p:nvSpPr>
              <p:cNvPr id="116" name="二等辺三角形 115"/>
              <p:cNvSpPr/>
              <p:nvPr/>
            </p:nvSpPr>
            <p:spPr>
              <a:xfrm rot="5400000">
                <a:off x="1860571" y="4024189"/>
                <a:ext cx="229242" cy="150915"/>
              </a:xfrm>
              <a:prstGeom prst="triangle">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106" name="正方形/長方形 105"/>
            <p:cNvSpPr/>
            <p:nvPr/>
          </p:nvSpPr>
          <p:spPr>
            <a:xfrm>
              <a:off x="2672818" y="4473677"/>
              <a:ext cx="2222560" cy="76944"/>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500" dirty="0">
                  <a:solidFill>
                    <a:schemeClr val="bg1"/>
                  </a:solidFill>
                  <a:latin typeface="+mn-ea"/>
                </a:rPr>
                <a:t>※</a:t>
              </a:r>
              <a:r>
                <a:rPr lang="ja-JP" altLang="en-US" sz="500" dirty="0">
                  <a:solidFill>
                    <a:schemeClr val="bg1"/>
                  </a:solidFill>
                  <a:latin typeface="+mn-ea"/>
                </a:rPr>
                <a:t>画像は、突き板仕上げナチュラルオーク色（オーク突き板）の施工イメージです。</a:t>
              </a:r>
            </a:p>
          </p:txBody>
        </p:sp>
        <p:sp>
          <p:nvSpPr>
            <p:cNvPr id="66" name="正方形/長方形 65">
              <a:extLst>
                <a:ext uri="{FF2B5EF4-FFF2-40B4-BE49-F238E27FC236}">
                  <a16:creationId xmlns:a16="http://schemas.microsoft.com/office/drawing/2014/main" id="{188C073C-1363-2108-B659-7AC67BDF853D}"/>
                </a:ext>
              </a:extLst>
            </p:cNvPr>
            <p:cNvSpPr/>
            <p:nvPr/>
          </p:nvSpPr>
          <p:spPr>
            <a:xfrm>
              <a:off x="1957205" y="4555519"/>
              <a:ext cx="1211870" cy="92333"/>
            </a:xfrm>
            <a:prstGeom prst="rect">
              <a:avLst/>
            </a:prstGeom>
          </p:spPr>
          <p:txBody>
            <a:bodyPr wrap="non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600" b="1" dirty="0">
                  <a:solidFill>
                    <a:schemeClr val="bg1"/>
                  </a:solidFill>
                  <a:latin typeface="+mn-ea"/>
                </a:rPr>
                <a:t>〔</a:t>
              </a:r>
              <a:r>
                <a:rPr lang="ja-JP" altLang="en-US" sz="600" b="1" dirty="0">
                  <a:solidFill>
                    <a:schemeClr val="bg1"/>
                  </a:solidFill>
                  <a:latin typeface="+mn-ea"/>
                </a:rPr>
                <a:t>ナチュラルオーク色（オーク突き板）</a:t>
              </a:r>
              <a:r>
                <a:rPr lang="en-US" altLang="ja-JP" sz="600" b="1" dirty="0">
                  <a:solidFill>
                    <a:schemeClr val="bg1"/>
                  </a:solidFill>
                  <a:latin typeface="+mn-ea"/>
                </a:rPr>
                <a:t>〕</a:t>
              </a:r>
              <a:endParaRPr lang="ja-JP" altLang="en-US" sz="600" b="1" dirty="0">
                <a:solidFill>
                  <a:schemeClr val="bg1"/>
                </a:solidFill>
                <a:latin typeface="+mn-ea"/>
              </a:endParaRPr>
            </a:p>
          </p:txBody>
        </p:sp>
      </p:grpSp>
      <p:grpSp>
        <p:nvGrpSpPr>
          <p:cNvPr id="10" name="グループ化 9">
            <a:extLst>
              <a:ext uri="{FF2B5EF4-FFF2-40B4-BE49-F238E27FC236}">
                <a16:creationId xmlns:a16="http://schemas.microsoft.com/office/drawing/2014/main" id="{C2489C45-28E0-C412-F1FB-39416806CDAA}"/>
              </a:ext>
            </a:extLst>
          </p:cNvPr>
          <p:cNvGrpSpPr/>
          <p:nvPr/>
        </p:nvGrpSpPr>
        <p:grpSpPr>
          <a:xfrm>
            <a:off x="4992700" y="683235"/>
            <a:ext cx="4773600" cy="1342659"/>
            <a:chOff x="4983718" y="683235"/>
            <a:chExt cx="4773600" cy="1342659"/>
          </a:xfrm>
        </p:grpSpPr>
        <p:sp>
          <p:nvSpPr>
            <p:cNvPr id="12" name="Rectangle 14">
              <a:extLst>
                <a:ext uri="{FF2B5EF4-FFF2-40B4-BE49-F238E27FC236}">
                  <a16:creationId xmlns:a16="http://schemas.microsoft.com/office/drawing/2014/main" id="{7B5EA1C0-091A-AA9C-AF8E-10DC3974E7B2}"/>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3" name="正方形/長方形 12">
              <a:extLst>
                <a:ext uri="{FF2B5EF4-FFF2-40B4-BE49-F238E27FC236}">
                  <a16:creationId xmlns:a16="http://schemas.microsoft.com/office/drawing/2014/main" id="{2BC0DC2C-19C6-477A-AAA9-7BC17B541985}"/>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4" name="正方形/長方形 13">
              <a:extLst>
                <a:ext uri="{FF2B5EF4-FFF2-40B4-BE49-F238E27FC236}">
                  <a16:creationId xmlns:a16="http://schemas.microsoft.com/office/drawing/2014/main" id="{F6213BAA-E3F0-81ED-0574-998B9E7AC060}"/>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grpSp>
        <p:nvGrpSpPr>
          <p:cNvPr id="23" name="グループ化 22">
            <a:extLst>
              <a:ext uri="{FF2B5EF4-FFF2-40B4-BE49-F238E27FC236}">
                <a16:creationId xmlns:a16="http://schemas.microsoft.com/office/drawing/2014/main" id="{04FF4785-8FF6-2692-DBBE-93C97272B1AD}"/>
              </a:ext>
            </a:extLst>
          </p:cNvPr>
          <p:cNvGrpSpPr/>
          <p:nvPr/>
        </p:nvGrpSpPr>
        <p:grpSpPr>
          <a:xfrm>
            <a:off x="4992700" y="3953607"/>
            <a:ext cx="3579291" cy="403863"/>
            <a:chOff x="4991100" y="6239637"/>
            <a:chExt cx="3579291" cy="403863"/>
          </a:xfrm>
        </p:grpSpPr>
        <p:pic>
          <p:nvPicPr>
            <p:cNvPr id="24" name="図 23">
              <a:extLst>
                <a:ext uri="{FF2B5EF4-FFF2-40B4-BE49-F238E27FC236}">
                  <a16:creationId xmlns:a16="http://schemas.microsoft.com/office/drawing/2014/main" id="{CAD0835B-1FFD-A231-D80B-C235DFF71895}"/>
                </a:ext>
              </a:extLst>
            </p:cNvPr>
            <p:cNvPicPr>
              <a:picLocks noChangeAspect="1"/>
            </p:cNvPicPr>
            <p:nvPr/>
          </p:nvPicPr>
          <p:blipFill>
            <a:blip r:embed="rId9"/>
            <a:stretch>
              <a:fillRect/>
            </a:stretch>
          </p:blipFill>
          <p:spPr>
            <a:xfrm>
              <a:off x="4991100" y="6306902"/>
              <a:ext cx="261819" cy="288000"/>
            </a:xfrm>
            <a:prstGeom prst="rect">
              <a:avLst/>
            </a:prstGeom>
          </p:spPr>
        </p:pic>
        <p:pic>
          <p:nvPicPr>
            <p:cNvPr id="25" name="図 24">
              <a:extLst>
                <a:ext uri="{FF2B5EF4-FFF2-40B4-BE49-F238E27FC236}">
                  <a16:creationId xmlns:a16="http://schemas.microsoft.com/office/drawing/2014/main" id="{0F719292-4EE6-C9C6-A750-FB8FB9CE354D}"/>
                </a:ext>
              </a:extLst>
            </p:cNvPr>
            <p:cNvPicPr>
              <a:picLocks noChangeAspect="1"/>
            </p:cNvPicPr>
            <p:nvPr/>
          </p:nvPicPr>
          <p:blipFill>
            <a:blip r:embed="rId10"/>
            <a:stretch>
              <a:fillRect/>
            </a:stretch>
          </p:blipFill>
          <p:spPr>
            <a:xfrm>
              <a:off x="5875060" y="6306902"/>
              <a:ext cx="261819" cy="288000"/>
            </a:xfrm>
            <a:prstGeom prst="rect">
              <a:avLst/>
            </a:prstGeom>
          </p:spPr>
        </p:pic>
        <p:pic>
          <p:nvPicPr>
            <p:cNvPr id="26" name="図 25">
              <a:extLst>
                <a:ext uri="{FF2B5EF4-FFF2-40B4-BE49-F238E27FC236}">
                  <a16:creationId xmlns:a16="http://schemas.microsoft.com/office/drawing/2014/main" id="{C86308FC-923E-367B-A7D3-FD84639E677C}"/>
                </a:ext>
              </a:extLst>
            </p:cNvPr>
            <p:cNvPicPr>
              <a:picLocks noChangeAspect="1"/>
            </p:cNvPicPr>
            <p:nvPr/>
          </p:nvPicPr>
          <p:blipFill>
            <a:blip r:embed="rId11"/>
            <a:stretch>
              <a:fillRect/>
            </a:stretch>
          </p:blipFill>
          <p:spPr>
            <a:xfrm>
              <a:off x="6096049" y="6306902"/>
              <a:ext cx="261819" cy="288000"/>
            </a:xfrm>
            <a:prstGeom prst="rect">
              <a:avLst/>
            </a:prstGeom>
          </p:spPr>
        </p:pic>
        <p:pic>
          <p:nvPicPr>
            <p:cNvPr id="27" name="図 26">
              <a:extLst>
                <a:ext uri="{FF2B5EF4-FFF2-40B4-BE49-F238E27FC236}">
                  <a16:creationId xmlns:a16="http://schemas.microsoft.com/office/drawing/2014/main" id="{850C254D-77AB-CCA6-11F6-C772BC9C5A08}"/>
                </a:ext>
              </a:extLst>
            </p:cNvPr>
            <p:cNvPicPr>
              <a:picLocks noChangeAspect="1"/>
            </p:cNvPicPr>
            <p:nvPr/>
          </p:nvPicPr>
          <p:blipFill>
            <a:blip r:embed="rId12"/>
            <a:stretch>
              <a:fillRect/>
            </a:stretch>
          </p:blipFill>
          <p:spPr>
            <a:xfrm>
              <a:off x="6317039" y="6306902"/>
              <a:ext cx="261819" cy="288000"/>
            </a:xfrm>
            <a:prstGeom prst="rect">
              <a:avLst/>
            </a:prstGeom>
          </p:spPr>
        </p:pic>
        <p:pic>
          <p:nvPicPr>
            <p:cNvPr id="28" name="図 27">
              <a:extLst>
                <a:ext uri="{FF2B5EF4-FFF2-40B4-BE49-F238E27FC236}">
                  <a16:creationId xmlns:a16="http://schemas.microsoft.com/office/drawing/2014/main" id="{CA2A872C-AB75-AE79-8438-8CA84E8688EB}"/>
                </a:ext>
              </a:extLst>
            </p:cNvPr>
            <p:cNvPicPr>
              <a:picLocks noChangeAspect="1"/>
            </p:cNvPicPr>
            <p:nvPr/>
          </p:nvPicPr>
          <p:blipFill>
            <a:blip r:embed="rId13"/>
            <a:stretch>
              <a:fillRect/>
            </a:stretch>
          </p:blipFill>
          <p:spPr>
            <a:xfrm>
              <a:off x="6538029" y="6306902"/>
              <a:ext cx="261819" cy="288000"/>
            </a:xfrm>
            <a:prstGeom prst="rect">
              <a:avLst/>
            </a:prstGeom>
          </p:spPr>
        </p:pic>
        <p:pic>
          <p:nvPicPr>
            <p:cNvPr id="29" name="図 28">
              <a:extLst>
                <a:ext uri="{FF2B5EF4-FFF2-40B4-BE49-F238E27FC236}">
                  <a16:creationId xmlns:a16="http://schemas.microsoft.com/office/drawing/2014/main" id="{B221A45E-D50D-4B48-84E5-90EFB636C542}"/>
                </a:ext>
              </a:extLst>
            </p:cNvPr>
            <p:cNvPicPr>
              <a:picLocks noChangeAspect="1"/>
            </p:cNvPicPr>
            <p:nvPr/>
          </p:nvPicPr>
          <p:blipFill>
            <a:blip r:embed="rId14"/>
            <a:stretch>
              <a:fillRect/>
            </a:stretch>
          </p:blipFill>
          <p:spPr>
            <a:xfrm>
              <a:off x="6759019" y="6306902"/>
              <a:ext cx="261819" cy="288000"/>
            </a:xfrm>
            <a:prstGeom prst="rect">
              <a:avLst/>
            </a:prstGeom>
          </p:spPr>
        </p:pic>
        <p:pic>
          <p:nvPicPr>
            <p:cNvPr id="30" name="図 29">
              <a:extLst>
                <a:ext uri="{FF2B5EF4-FFF2-40B4-BE49-F238E27FC236}">
                  <a16:creationId xmlns:a16="http://schemas.microsoft.com/office/drawing/2014/main" id="{87AC45E8-10C4-9368-A638-3097E5E64171}"/>
                </a:ext>
              </a:extLst>
            </p:cNvPr>
            <p:cNvPicPr>
              <a:picLocks noChangeAspect="1"/>
            </p:cNvPicPr>
            <p:nvPr/>
          </p:nvPicPr>
          <p:blipFill>
            <a:blip r:embed="rId15"/>
            <a:stretch>
              <a:fillRect/>
            </a:stretch>
          </p:blipFill>
          <p:spPr>
            <a:xfrm>
              <a:off x="6980009" y="6306902"/>
              <a:ext cx="261819" cy="288000"/>
            </a:xfrm>
            <a:prstGeom prst="rect">
              <a:avLst/>
            </a:prstGeom>
          </p:spPr>
        </p:pic>
        <p:pic>
          <p:nvPicPr>
            <p:cNvPr id="31" name="図 30">
              <a:extLst>
                <a:ext uri="{FF2B5EF4-FFF2-40B4-BE49-F238E27FC236}">
                  <a16:creationId xmlns:a16="http://schemas.microsoft.com/office/drawing/2014/main" id="{38E14381-B876-93A0-462E-B013082CB56E}"/>
                </a:ext>
              </a:extLst>
            </p:cNvPr>
            <p:cNvPicPr>
              <a:picLocks noChangeAspect="1"/>
            </p:cNvPicPr>
            <p:nvPr/>
          </p:nvPicPr>
          <p:blipFill>
            <a:blip r:embed="rId16"/>
            <a:stretch>
              <a:fillRect/>
            </a:stretch>
          </p:blipFill>
          <p:spPr>
            <a:xfrm>
              <a:off x="7200999" y="6306902"/>
              <a:ext cx="261819" cy="288000"/>
            </a:xfrm>
            <a:prstGeom prst="rect">
              <a:avLst/>
            </a:prstGeom>
          </p:spPr>
        </p:pic>
        <p:pic>
          <p:nvPicPr>
            <p:cNvPr id="32" name="図 31">
              <a:extLst>
                <a:ext uri="{FF2B5EF4-FFF2-40B4-BE49-F238E27FC236}">
                  <a16:creationId xmlns:a16="http://schemas.microsoft.com/office/drawing/2014/main" id="{F61EE4B1-2C6D-9D01-DE93-D08BB9C6C6C7}"/>
                </a:ext>
              </a:extLst>
            </p:cNvPr>
            <p:cNvPicPr>
              <a:picLocks noChangeAspect="1"/>
            </p:cNvPicPr>
            <p:nvPr/>
          </p:nvPicPr>
          <p:blipFill>
            <a:blip r:embed="rId17"/>
            <a:stretch>
              <a:fillRect/>
            </a:stretch>
          </p:blipFill>
          <p:spPr>
            <a:xfrm>
              <a:off x="7421989" y="6306902"/>
              <a:ext cx="261819" cy="288000"/>
            </a:xfrm>
            <a:prstGeom prst="rect">
              <a:avLst/>
            </a:prstGeom>
          </p:spPr>
        </p:pic>
        <p:pic>
          <p:nvPicPr>
            <p:cNvPr id="33" name="図 32">
              <a:extLst>
                <a:ext uri="{FF2B5EF4-FFF2-40B4-BE49-F238E27FC236}">
                  <a16:creationId xmlns:a16="http://schemas.microsoft.com/office/drawing/2014/main" id="{1F776AF1-2031-D600-785D-B3359B9CE08D}"/>
                </a:ext>
              </a:extLst>
            </p:cNvPr>
            <p:cNvPicPr>
              <a:picLocks noChangeAspect="1"/>
            </p:cNvPicPr>
            <p:nvPr/>
          </p:nvPicPr>
          <p:blipFill>
            <a:blip r:embed="rId18"/>
            <a:stretch>
              <a:fillRect/>
            </a:stretch>
          </p:blipFill>
          <p:spPr>
            <a:xfrm>
              <a:off x="7642979" y="6306902"/>
              <a:ext cx="261819" cy="288000"/>
            </a:xfrm>
            <a:prstGeom prst="rect">
              <a:avLst/>
            </a:prstGeom>
          </p:spPr>
        </p:pic>
        <p:pic>
          <p:nvPicPr>
            <p:cNvPr id="34" name="図 33">
              <a:extLst>
                <a:ext uri="{FF2B5EF4-FFF2-40B4-BE49-F238E27FC236}">
                  <a16:creationId xmlns:a16="http://schemas.microsoft.com/office/drawing/2014/main" id="{3FC4DEE3-5FE9-3536-A60B-D7C3D2FD71BD}"/>
                </a:ext>
              </a:extLst>
            </p:cNvPr>
            <p:cNvPicPr>
              <a:picLocks noChangeAspect="1"/>
            </p:cNvPicPr>
            <p:nvPr/>
          </p:nvPicPr>
          <p:blipFill>
            <a:blip r:embed="rId19"/>
            <a:stretch>
              <a:fillRect/>
            </a:stretch>
          </p:blipFill>
          <p:spPr>
            <a:xfrm>
              <a:off x="7863969" y="6314827"/>
              <a:ext cx="261819" cy="288000"/>
            </a:xfrm>
            <a:prstGeom prst="rect">
              <a:avLst/>
            </a:prstGeom>
          </p:spPr>
        </p:pic>
        <p:sp>
          <p:nvSpPr>
            <p:cNvPr id="35" name="テキスト ボックス 34">
              <a:extLst>
                <a:ext uri="{FF2B5EF4-FFF2-40B4-BE49-F238E27FC236}">
                  <a16:creationId xmlns:a16="http://schemas.microsoft.com/office/drawing/2014/main" id="{CEF0612E-2E09-D310-29DE-30533D89A8DE}"/>
                </a:ext>
              </a:extLst>
            </p:cNvPr>
            <p:cNvSpPr txBox="1"/>
            <p:nvPr/>
          </p:nvSpPr>
          <p:spPr>
            <a:xfrm>
              <a:off x="7002906" y="62396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6" name="テキスト ボックス 35">
              <a:extLst>
                <a:ext uri="{FF2B5EF4-FFF2-40B4-BE49-F238E27FC236}">
                  <a16:creationId xmlns:a16="http://schemas.microsoft.com/office/drawing/2014/main" id="{AF890C8B-71BD-4880-AF28-DE798A9900EE}"/>
                </a:ext>
              </a:extLst>
            </p:cNvPr>
            <p:cNvSpPr txBox="1"/>
            <p:nvPr/>
          </p:nvSpPr>
          <p:spPr>
            <a:xfrm>
              <a:off x="7223896" y="6239637"/>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37" name="正方形/長方形 36">
              <a:extLst>
                <a:ext uri="{FF2B5EF4-FFF2-40B4-BE49-F238E27FC236}">
                  <a16:creationId xmlns:a16="http://schemas.microsoft.com/office/drawing/2014/main" id="{0CED0CFB-C0D4-C9E6-B673-8DB16CC70272}"/>
                </a:ext>
              </a:extLst>
            </p:cNvPr>
            <p:cNvSpPr/>
            <p:nvPr/>
          </p:nvSpPr>
          <p:spPr>
            <a:xfrm>
              <a:off x="5896909" y="6589639"/>
              <a:ext cx="230762" cy="53861"/>
            </a:xfrm>
            <a:prstGeom prst="rect">
              <a:avLst/>
            </a:prstGeom>
          </p:spPr>
          <p:txBody>
            <a:bodyPr wrap="square" lIns="0" tIns="0" rIns="0" bIns="0">
              <a:spAutoFit/>
            </a:bodyPr>
            <a:lstStyle/>
            <a:p>
              <a:pPr algn="r"/>
              <a:r>
                <a:rPr lang="en-US" altLang="ja-JP" sz="350" dirty="0">
                  <a:latin typeface="+mn-ea"/>
                </a:rPr>
                <a:t>※1 ※2 ※3</a:t>
              </a:r>
              <a:endParaRPr lang="ja-JP" altLang="en-US" sz="350" dirty="0">
                <a:latin typeface="+mn-ea"/>
              </a:endParaRPr>
            </a:p>
          </p:txBody>
        </p:sp>
        <p:sp>
          <p:nvSpPr>
            <p:cNvPr id="38" name="正方形/長方形 37">
              <a:extLst>
                <a:ext uri="{FF2B5EF4-FFF2-40B4-BE49-F238E27FC236}">
                  <a16:creationId xmlns:a16="http://schemas.microsoft.com/office/drawing/2014/main" id="{56CCF95A-844F-B861-DB7F-B1EFA5657F9E}"/>
                </a:ext>
              </a:extLst>
            </p:cNvPr>
            <p:cNvSpPr/>
            <p:nvPr/>
          </p:nvSpPr>
          <p:spPr>
            <a:xfrm>
              <a:off x="6127671" y="6589639"/>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39" name="正方形/長方形 38">
              <a:extLst>
                <a:ext uri="{FF2B5EF4-FFF2-40B4-BE49-F238E27FC236}">
                  <a16:creationId xmlns:a16="http://schemas.microsoft.com/office/drawing/2014/main" id="{F77D7C14-1DA7-0B7B-2A86-5F7A2CDA870C}"/>
                </a:ext>
              </a:extLst>
            </p:cNvPr>
            <p:cNvSpPr/>
            <p:nvPr/>
          </p:nvSpPr>
          <p:spPr>
            <a:xfrm>
              <a:off x="6789551" y="6589639"/>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40" name="正方形/長方形 39">
              <a:extLst>
                <a:ext uri="{FF2B5EF4-FFF2-40B4-BE49-F238E27FC236}">
                  <a16:creationId xmlns:a16="http://schemas.microsoft.com/office/drawing/2014/main" id="{283101D9-B889-6341-7E85-4E1570DD5874}"/>
                </a:ext>
              </a:extLst>
            </p:cNvPr>
            <p:cNvSpPr/>
            <p:nvPr/>
          </p:nvSpPr>
          <p:spPr>
            <a:xfrm>
              <a:off x="7673088" y="6589639"/>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41" name="正方形/長方形 40">
              <a:extLst>
                <a:ext uri="{FF2B5EF4-FFF2-40B4-BE49-F238E27FC236}">
                  <a16:creationId xmlns:a16="http://schemas.microsoft.com/office/drawing/2014/main" id="{35EEB44F-9533-CD2E-AB68-DFBCB716A238}"/>
                </a:ext>
              </a:extLst>
            </p:cNvPr>
            <p:cNvSpPr/>
            <p:nvPr/>
          </p:nvSpPr>
          <p:spPr>
            <a:xfrm>
              <a:off x="7895473" y="6589639"/>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42" name="図 41">
              <a:extLst>
                <a:ext uri="{FF2B5EF4-FFF2-40B4-BE49-F238E27FC236}">
                  <a16:creationId xmlns:a16="http://schemas.microsoft.com/office/drawing/2014/main" id="{1544C684-516D-0D18-3F40-AC145DB09CE8}"/>
                </a:ext>
              </a:extLst>
            </p:cNvPr>
            <p:cNvPicPr>
              <a:picLocks noChangeAspect="1"/>
            </p:cNvPicPr>
            <p:nvPr/>
          </p:nvPicPr>
          <p:blipFill>
            <a:blip r:embed="rId20"/>
            <a:stretch>
              <a:fillRect/>
            </a:stretch>
          </p:blipFill>
          <p:spPr>
            <a:xfrm>
              <a:off x="8305955" y="6306902"/>
              <a:ext cx="264436" cy="288000"/>
            </a:xfrm>
            <a:prstGeom prst="rect">
              <a:avLst/>
            </a:prstGeom>
          </p:spPr>
        </p:pic>
        <p:pic>
          <p:nvPicPr>
            <p:cNvPr id="43" name="図 42">
              <a:extLst>
                <a:ext uri="{FF2B5EF4-FFF2-40B4-BE49-F238E27FC236}">
                  <a16:creationId xmlns:a16="http://schemas.microsoft.com/office/drawing/2014/main" id="{DF3BB01E-D341-10DD-658D-407367CC2671}"/>
                </a:ext>
              </a:extLst>
            </p:cNvPr>
            <p:cNvPicPr>
              <a:picLocks noChangeAspect="1"/>
            </p:cNvPicPr>
            <p:nvPr/>
          </p:nvPicPr>
          <p:blipFill>
            <a:blip r:embed="rId21"/>
            <a:stretch>
              <a:fillRect/>
            </a:stretch>
          </p:blipFill>
          <p:spPr>
            <a:xfrm>
              <a:off x="8084960" y="6306902"/>
              <a:ext cx="261818" cy="288000"/>
            </a:xfrm>
            <a:prstGeom prst="rect">
              <a:avLst/>
            </a:prstGeom>
          </p:spPr>
        </p:pic>
        <p:pic>
          <p:nvPicPr>
            <p:cNvPr id="44" name="図 43">
              <a:extLst>
                <a:ext uri="{FF2B5EF4-FFF2-40B4-BE49-F238E27FC236}">
                  <a16:creationId xmlns:a16="http://schemas.microsoft.com/office/drawing/2014/main" id="{56F425CB-B751-5944-F7B0-CC48DF408D0A}"/>
                </a:ext>
              </a:extLst>
            </p:cNvPr>
            <p:cNvPicPr>
              <a:picLocks noChangeAspect="1"/>
            </p:cNvPicPr>
            <p:nvPr/>
          </p:nvPicPr>
          <p:blipFill>
            <a:blip r:embed="rId22"/>
            <a:stretch>
              <a:fillRect/>
            </a:stretch>
          </p:blipFill>
          <p:spPr>
            <a:xfrm>
              <a:off x="5212090" y="6306902"/>
              <a:ext cx="261818" cy="288000"/>
            </a:xfrm>
            <a:prstGeom prst="rect">
              <a:avLst/>
            </a:prstGeom>
          </p:spPr>
        </p:pic>
        <p:pic>
          <p:nvPicPr>
            <p:cNvPr id="45" name="図 44">
              <a:extLst>
                <a:ext uri="{FF2B5EF4-FFF2-40B4-BE49-F238E27FC236}">
                  <a16:creationId xmlns:a16="http://schemas.microsoft.com/office/drawing/2014/main" id="{769C143D-6C57-08A4-5A6C-60E5B90F0598}"/>
                </a:ext>
              </a:extLst>
            </p:cNvPr>
            <p:cNvPicPr>
              <a:picLocks noChangeAspect="1"/>
            </p:cNvPicPr>
            <p:nvPr/>
          </p:nvPicPr>
          <p:blipFill>
            <a:blip r:embed="rId23"/>
            <a:stretch>
              <a:fillRect/>
            </a:stretch>
          </p:blipFill>
          <p:spPr>
            <a:xfrm>
              <a:off x="5433080" y="6306902"/>
              <a:ext cx="261819" cy="288000"/>
            </a:xfrm>
            <a:prstGeom prst="rect">
              <a:avLst/>
            </a:prstGeom>
          </p:spPr>
        </p:pic>
        <p:pic>
          <p:nvPicPr>
            <p:cNvPr id="46" name="図 45">
              <a:extLst>
                <a:ext uri="{FF2B5EF4-FFF2-40B4-BE49-F238E27FC236}">
                  <a16:creationId xmlns:a16="http://schemas.microsoft.com/office/drawing/2014/main" id="{623A9ABC-7C13-1A24-0FBC-423DC12CADD1}"/>
                </a:ext>
              </a:extLst>
            </p:cNvPr>
            <p:cNvPicPr>
              <a:picLocks noChangeAspect="1"/>
            </p:cNvPicPr>
            <p:nvPr/>
          </p:nvPicPr>
          <p:blipFill>
            <a:blip r:embed="rId24"/>
            <a:stretch>
              <a:fillRect/>
            </a:stretch>
          </p:blipFill>
          <p:spPr>
            <a:xfrm>
              <a:off x="5654070" y="6306902"/>
              <a:ext cx="261818" cy="288000"/>
            </a:xfrm>
            <a:prstGeom prst="rect">
              <a:avLst/>
            </a:prstGeom>
          </p:spPr>
        </p:pic>
        <p:sp>
          <p:nvSpPr>
            <p:cNvPr id="47" name="正方形/長方形 46">
              <a:extLst>
                <a:ext uri="{FF2B5EF4-FFF2-40B4-BE49-F238E27FC236}">
                  <a16:creationId xmlns:a16="http://schemas.microsoft.com/office/drawing/2014/main" id="{DF41D616-AEE5-CA41-4844-BD8AEB1ECCB7}"/>
                </a:ext>
              </a:extLst>
            </p:cNvPr>
            <p:cNvSpPr/>
            <p:nvPr/>
          </p:nvSpPr>
          <p:spPr>
            <a:xfrm>
              <a:off x="6344478" y="6589639"/>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grpSp>
      <p:pic>
        <p:nvPicPr>
          <p:cNvPr id="74" name="図 73">
            <a:extLst>
              <a:ext uri="{FF2B5EF4-FFF2-40B4-BE49-F238E27FC236}">
                <a16:creationId xmlns:a16="http://schemas.microsoft.com/office/drawing/2014/main" id="{680FBA42-082E-3880-5B9A-93CB2C5BD839}"/>
              </a:ext>
            </a:extLst>
          </p:cNvPr>
          <p:cNvPicPr>
            <a:picLocks noChangeAspect="1"/>
          </p:cNvPicPr>
          <p:nvPr/>
        </p:nvPicPr>
        <p:blipFill>
          <a:blip r:embed="rId25"/>
          <a:stretch>
            <a:fillRect/>
          </a:stretch>
        </p:blipFill>
        <p:spPr>
          <a:xfrm>
            <a:off x="8642810" y="4099646"/>
            <a:ext cx="210536" cy="275317"/>
          </a:xfrm>
          <a:prstGeom prst="rect">
            <a:avLst/>
          </a:prstGeom>
        </p:spPr>
      </p:pic>
      <p:sp>
        <p:nvSpPr>
          <p:cNvPr id="75" name="正方形/長方形 74">
            <a:extLst>
              <a:ext uri="{FF2B5EF4-FFF2-40B4-BE49-F238E27FC236}">
                <a16:creationId xmlns:a16="http://schemas.microsoft.com/office/drawing/2014/main" id="{26D24F87-6749-F57C-5374-6A115010F14D}"/>
              </a:ext>
            </a:extLst>
          </p:cNvPr>
          <p:cNvSpPr/>
          <p:nvPr/>
        </p:nvSpPr>
        <p:spPr>
          <a:xfrm>
            <a:off x="4992701" y="4377075"/>
            <a:ext cx="4773600" cy="307777"/>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●「エコ配慮」とは、木質系の再生資源及びパナソニック独自基準に基づく、再生可能な森林から産出された木材（森林認証材、植林材、国産材など）を使用していることを表しています。 </a:t>
            </a:r>
            <a:r>
              <a:rPr lang="en-US" altLang="ja-JP" sz="400" dirty="0">
                <a:latin typeface="+mn-ea"/>
              </a:rPr>
              <a:t>※</a:t>
            </a:r>
            <a:r>
              <a:rPr lang="ja-JP" altLang="en-US" sz="400" dirty="0">
                <a:latin typeface="+mn-ea"/>
              </a:rPr>
              <a:t>１ 一般の木質系床材に比べ、ペットの傷や汚れに配慮した床材となっておりますが、必ずしも傷や汚れがつかないというわけではありません。 </a:t>
            </a:r>
            <a:r>
              <a:rPr lang="en-US" altLang="ja-JP" sz="400" dirty="0">
                <a:latin typeface="+mn-ea"/>
              </a:rPr>
              <a:t>※</a:t>
            </a:r>
            <a:r>
              <a:rPr lang="ja-JP" altLang="en-US" sz="400" dirty="0">
                <a:latin typeface="+mn-ea"/>
              </a:rPr>
              <a:t>２ ペット対応時や、洗面所・トイレなどへの施工時には、さねの接合部にシリコンシーリングを施してください。 </a:t>
            </a:r>
            <a:r>
              <a:rPr lang="en-US" altLang="ja-JP" sz="400" dirty="0">
                <a:latin typeface="+mn-ea"/>
              </a:rPr>
              <a:t>※</a:t>
            </a:r>
            <a:r>
              <a:rPr lang="ja-JP" altLang="en-US" sz="400" dirty="0">
                <a:latin typeface="+mn-ea"/>
              </a:rPr>
              <a:t>３ 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15" name="グループ化 14">
            <a:extLst>
              <a:ext uri="{FF2B5EF4-FFF2-40B4-BE49-F238E27FC236}">
                <a16:creationId xmlns:a16="http://schemas.microsoft.com/office/drawing/2014/main" id="{73231664-4112-6862-EFCC-0993E115ACA7}"/>
              </a:ext>
            </a:extLst>
          </p:cNvPr>
          <p:cNvGrpSpPr/>
          <p:nvPr/>
        </p:nvGrpSpPr>
        <p:grpSpPr>
          <a:xfrm>
            <a:off x="148683" y="4727418"/>
            <a:ext cx="9617617" cy="1943616"/>
            <a:chOff x="148683" y="4727418"/>
            <a:chExt cx="9617617" cy="1943616"/>
          </a:xfrm>
        </p:grpSpPr>
        <p:sp>
          <p:nvSpPr>
            <p:cNvPr id="21" name="Rectangle 14">
              <a:extLst>
                <a:ext uri="{FF2B5EF4-FFF2-40B4-BE49-F238E27FC236}">
                  <a16:creationId xmlns:a16="http://schemas.microsoft.com/office/drawing/2014/main" id="{9FE2788D-4C5A-A859-30AD-D5B7447A2282}"/>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pic>
          <p:nvPicPr>
            <p:cNvPr id="94" name="Picture 13" descr="http://www2.panasonic.biz/es/sumai/gazou/bicon/CA151ABMY-PA0050709.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63391" y="5295525"/>
              <a:ext cx="757657" cy="684522"/>
            </a:xfrm>
            <a:prstGeom prst="rect">
              <a:avLst/>
            </a:prstGeom>
            <a:noFill/>
          </p:spPr>
        </p:pic>
        <p:sp>
          <p:nvSpPr>
            <p:cNvPr id="95" name="正方形/長方形 94"/>
            <p:cNvSpPr/>
            <p:nvPr/>
          </p:nvSpPr>
          <p:spPr>
            <a:xfrm>
              <a:off x="7063392" y="6002427"/>
              <a:ext cx="637436" cy="184666"/>
            </a:xfrm>
            <a:prstGeom prst="rect">
              <a:avLst/>
            </a:prstGeom>
          </p:spPr>
          <p:txBody>
            <a:bodyPr wrap="square" lIns="0" tIns="0" rIns="0" bIns="0">
              <a:spAutoFit/>
            </a:bodyPr>
            <a:lstStyle/>
            <a:p>
              <a:r>
                <a:rPr lang="ja-JP" altLang="en-US" sz="600" b="1" dirty="0">
                  <a:latin typeface="+mn-ea"/>
                </a:rPr>
                <a:t>フロアー用見切り材</a:t>
              </a:r>
              <a:endParaRPr lang="en-US" altLang="ja-JP" sz="600" b="1" dirty="0">
                <a:latin typeface="+mn-ea"/>
              </a:endParaRPr>
            </a:p>
            <a:p>
              <a:r>
                <a:rPr lang="ja-JP" altLang="en-US" sz="600" b="1" dirty="0">
                  <a:latin typeface="+mn-ea"/>
                </a:rPr>
                <a:t> </a:t>
              </a:r>
              <a:r>
                <a:rPr lang="en-US" altLang="ja-JP" sz="600" b="1" dirty="0">
                  <a:latin typeface="+mn-ea"/>
                </a:rPr>
                <a:t>6mm</a:t>
              </a:r>
              <a:r>
                <a:rPr lang="ja-JP" altLang="en-US" sz="600" b="1" dirty="0">
                  <a:latin typeface="+mn-ea"/>
                </a:rPr>
                <a:t>タイプ</a:t>
              </a:r>
            </a:p>
          </p:txBody>
        </p:sp>
        <p:grpSp>
          <p:nvGrpSpPr>
            <p:cNvPr id="7" name="グループ化 6">
              <a:extLst>
                <a:ext uri="{FF2B5EF4-FFF2-40B4-BE49-F238E27FC236}">
                  <a16:creationId xmlns:a16="http://schemas.microsoft.com/office/drawing/2014/main" id="{D083D354-99A1-05F3-3346-DB859DEA1529}"/>
                </a:ext>
              </a:extLst>
            </p:cNvPr>
            <p:cNvGrpSpPr/>
            <p:nvPr/>
          </p:nvGrpSpPr>
          <p:grpSpPr>
            <a:xfrm>
              <a:off x="8089128" y="5530701"/>
              <a:ext cx="1628651" cy="391877"/>
              <a:chOff x="8089128" y="5530701"/>
              <a:chExt cx="1628651" cy="391877"/>
            </a:xfrm>
          </p:grpSpPr>
          <p:sp>
            <p:nvSpPr>
              <p:cNvPr id="99" name="正方形/長方形 98"/>
              <p:cNvSpPr/>
              <p:nvPr/>
            </p:nvSpPr>
            <p:spPr>
              <a:xfrm>
                <a:off x="8089128" y="5530701"/>
                <a:ext cx="1021113" cy="123111"/>
              </a:xfrm>
              <a:prstGeom prst="rect">
                <a:avLst/>
              </a:prstGeom>
            </p:spPr>
            <p:txBody>
              <a:bodyPr wrap="square" lIns="0" tIns="0" rIns="0" bIns="0">
                <a:spAutoFit/>
              </a:bodyPr>
              <a:lstStyle/>
              <a:p>
                <a:r>
                  <a:rPr lang="ja-JP" altLang="en-US" sz="800" b="1" dirty="0">
                    <a:latin typeface="+mn-ea"/>
                  </a:rPr>
                  <a:t>水まわりにもおすすめ</a:t>
                </a:r>
              </a:p>
            </p:txBody>
          </p:sp>
          <p:sp>
            <p:nvSpPr>
              <p:cNvPr id="100" name="正方形/長方形 99"/>
              <p:cNvSpPr/>
              <p:nvPr/>
            </p:nvSpPr>
            <p:spPr>
              <a:xfrm>
                <a:off x="8089128" y="5707134"/>
                <a:ext cx="1628651" cy="215444"/>
              </a:xfrm>
              <a:prstGeom prst="rect">
                <a:avLst/>
              </a:prstGeom>
            </p:spPr>
            <p:txBody>
              <a:bodyPr wrap="square" lIns="0" tIns="0" rIns="0" bIns="0">
                <a:spAutoFit/>
              </a:bodyPr>
              <a:lstStyle/>
              <a:p>
                <a:r>
                  <a:rPr lang="ja-JP" altLang="en-US" sz="700" dirty="0">
                    <a:latin typeface="+mn-ea"/>
                  </a:rPr>
                  <a:t>汚れが拭き取りやすく、</a:t>
                </a:r>
                <a:endParaRPr lang="en-US" altLang="ja-JP" sz="700" dirty="0">
                  <a:latin typeface="+mn-ea"/>
                </a:endParaRPr>
              </a:p>
              <a:p>
                <a:r>
                  <a:rPr lang="ja-JP" altLang="en-US" sz="700" dirty="0">
                    <a:latin typeface="+mn-ea"/>
                  </a:rPr>
                  <a:t>アンモニアに強い表面仕上げです。</a:t>
                </a:r>
              </a:p>
            </p:txBody>
          </p:sp>
          <p:cxnSp>
            <p:nvCxnSpPr>
              <p:cNvPr id="101" name="直線コネクタ 100"/>
              <p:cNvCxnSpPr/>
              <p:nvPr/>
            </p:nvCxnSpPr>
            <p:spPr>
              <a:xfrm>
                <a:off x="8089128" y="5664567"/>
                <a:ext cx="1441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DE0C7A6D-7962-C951-11DF-FCC1C312FDDD}"/>
                </a:ext>
              </a:extLst>
            </p:cNvPr>
            <p:cNvGrpSpPr/>
            <p:nvPr/>
          </p:nvGrpSpPr>
          <p:grpSpPr>
            <a:xfrm>
              <a:off x="8089128" y="4944339"/>
              <a:ext cx="1585370" cy="386968"/>
              <a:chOff x="8089128" y="4944339"/>
              <a:chExt cx="1585370" cy="386968"/>
            </a:xfrm>
          </p:grpSpPr>
          <p:sp>
            <p:nvSpPr>
              <p:cNvPr id="96" name="正方形/長方形 95"/>
              <p:cNvSpPr/>
              <p:nvPr/>
            </p:nvSpPr>
            <p:spPr>
              <a:xfrm>
                <a:off x="8089128" y="4944339"/>
                <a:ext cx="1157368" cy="123111"/>
              </a:xfrm>
              <a:prstGeom prst="rect">
                <a:avLst/>
              </a:prstGeom>
            </p:spPr>
            <p:txBody>
              <a:bodyPr wrap="square" lIns="0" tIns="0" rIns="0" bIns="0">
                <a:spAutoFit/>
              </a:bodyPr>
              <a:lstStyle/>
              <a:p>
                <a:r>
                  <a:rPr lang="ja-JP" altLang="en-US" sz="800" b="1" dirty="0">
                    <a:latin typeface="+mn-ea"/>
                  </a:rPr>
                  <a:t>車椅子の使用ができます</a:t>
                </a:r>
              </a:p>
            </p:txBody>
          </p:sp>
          <p:sp>
            <p:nvSpPr>
              <p:cNvPr id="98" name="正方形/長方形 97"/>
              <p:cNvSpPr/>
              <p:nvPr/>
            </p:nvSpPr>
            <p:spPr>
              <a:xfrm>
                <a:off x="8089128" y="5115863"/>
                <a:ext cx="1585370" cy="215444"/>
              </a:xfrm>
              <a:prstGeom prst="rect">
                <a:avLst/>
              </a:prstGeom>
            </p:spPr>
            <p:txBody>
              <a:bodyPr wrap="square" lIns="0" tIns="0" rIns="0" bIns="0">
                <a:spAutoFit/>
              </a:bodyPr>
              <a:lstStyle/>
              <a:p>
                <a:r>
                  <a:rPr lang="ja-JP" altLang="en-US" sz="700" dirty="0">
                    <a:latin typeface="+mn-ea"/>
                  </a:rPr>
                  <a:t>傷や汚れに強く、車椅子の使用にも</a:t>
                </a:r>
                <a:endParaRPr lang="en-US" altLang="ja-JP" sz="700" dirty="0">
                  <a:latin typeface="+mn-ea"/>
                </a:endParaRPr>
              </a:p>
              <a:p>
                <a:r>
                  <a:rPr lang="ja-JP" altLang="en-US" sz="700" dirty="0">
                    <a:latin typeface="+mn-ea"/>
                  </a:rPr>
                  <a:t>耐えられる床材です。</a:t>
                </a:r>
              </a:p>
            </p:txBody>
          </p:sp>
          <p:cxnSp>
            <p:nvCxnSpPr>
              <p:cNvPr id="103" name="直線コネクタ 102"/>
              <p:cNvCxnSpPr/>
              <p:nvPr/>
            </p:nvCxnSpPr>
            <p:spPr>
              <a:xfrm>
                <a:off x="8089128" y="5086529"/>
                <a:ext cx="1441937"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5" name="正方形/長方形 84"/>
            <p:cNvSpPr/>
            <p:nvPr/>
          </p:nvSpPr>
          <p:spPr>
            <a:xfrm>
              <a:off x="5283300" y="4944339"/>
              <a:ext cx="2531142" cy="123111"/>
            </a:xfrm>
            <a:prstGeom prst="rect">
              <a:avLst/>
            </a:prstGeom>
          </p:spPr>
          <p:txBody>
            <a:bodyPr wrap="square" lIns="0" tIns="0" rIns="0" bIns="0">
              <a:spAutoFit/>
            </a:bodyPr>
            <a:lstStyle/>
            <a:p>
              <a:r>
                <a:rPr lang="ja-JP" altLang="en-US" sz="800" b="1" dirty="0">
                  <a:latin typeface="+mn-ea"/>
                </a:rPr>
                <a:t>専用の納まり部材をご用意。美しい納まりに仕上がります</a:t>
              </a:r>
            </a:p>
          </p:txBody>
        </p:sp>
        <p:sp>
          <p:nvSpPr>
            <p:cNvPr id="86" name="正方形/長方形 85"/>
            <p:cNvSpPr/>
            <p:nvPr/>
          </p:nvSpPr>
          <p:spPr>
            <a:xfrm>
              <a:off x="5283300" y="5115863"/>
              <a:ext cx="2649764" cy="107722"/>
            </a:xfrm>
            <a:prstGeom prst="rect">
              <a:avLst/>
            </a:prstGeom>
          </p:spPr>
          <p:txBody>
            <a:bodyPr wrap="square" lIns="0" tIns="0" rIns="0" bIns="0">
              <a:spAutoFit/>
            </a:bodyPr>
            <a:lstStyle/>
            <a:p>
              <a:r>
                <a:rPr lang="en-US" altLang="ja-JP" sz="700" dirty="0">
                  <a:latin typeface="+mn-ea"/>
                </a:rPr>
                <a:t>6mm</a:t>
              </a:r>
              <a:r>
                <a:rPr lang="ja-JP" altLang="en-US" sz="700" dirty="0">
                  <a:latin typeface="+mn-ea"/>
                </a:rPr>
                <a:t>厚の床材を納めるための専用部材、框をラインアップしています。</a:t>
              </a:r>
            </a:p>
          </p:txBody>
        </p:sp>
        <p:grpSp>
          <p:nvGrpSpPr>
            <p:cNvPr id="87" name="グループ化 86"/>
            <p:cNvGrpSpPr/>
            <p:nvPr/>
          </p:nvGrpSpPr>
          <p:grpSpPr>
            <a:xfrm>
              <a:off x="5337157" y="5295525"/>
              <a:ext cx="758652" cy="799235"/>
              <a:chOff x="214222" y="5907186"/>
              <a:chExt cx="758652" cy="799235"/>
            </a:xfrm>
          </p:grpSpPr>
          <p:pic>
            <p:nvPicPr>
              <p:cNvPr id="88" name="Picture 17" descr="http://www2.panasonic.biz/es/sumai/gazou/bicon/CA151ABMY-PA0050711.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4222" y="5907186"/>
                <a:ext cx="758652" cy="684522"/>
              </a:xfrm>
              <a:prstGeom prst="rect">
                <a:avLst/>
              </a:prstGeom>
              <a:noFill/>
            </p:spPr>
          </p:pic>
          <p:sp>
            <p:nvSpPr>
              <p:cNvPr id="89" name="正方形/長方形 88"/>
              <p:cNvSpPr/>
              <p:nvPr/>
            </p:nvSpPr>
            <p:spPr>
              <a:xfrm>
                <a:off x="214222" y="6614088"/>
                <a:ext cx="751809" cy="92333"/>
              </a:xfrm>
              <a:prstGeom prst="rect">
                <a:avLst/>
              </a:prstGeom>
            </p:spPr>
            <p:txBody>
              <a:bodyPr wrap="square" lIns="0" tIns="0" rIns="0" bIns="0">
                <a:spAutoFit/>
              </a:bodyPr>
              <a:lstStyle/>
              <a:p>
                <a:r>
                  <a:rPr lang="ja-JP" altLang="en-US" sz="600" b="1" dirty="0">
                    <a:latin typeface="+mn-ea"/>
                  </a:rPr>
                  <a:t>壁際見切縁 </a:t>
                </a:r>
                <a:r>
                  <a:rPr lang="en-US" altLang="ja-JP" sz="600" b="1" dirty="0">
                    <a:latin typeface="+mn-ea"/>
                  </a:rPr>
                  <a:t>6mm</a:t>
                </a:r>
                <a:r>
                  <a:rPr lang="ja-JP" altLang="en-US" sz="600" b="1" dirty="0">
                    <a:latin typeface="+mn-ea"/>
                  </a:rPr>
                  <a:t>タイプ</a:t>
                </a:r>
              </a:p>
            </p:txBody>
          </p:sp>
        </p:grpSp>
        <p:grpSp>
          <p:nvGrpSpPr>
            <p:cNvPr id="90" name="グループ化 89"/>
            <p:cNvGrpSpPr/>
            <p:nvPr/>
          </p:nvGrpSpPr>
          <p:grpSpPr>
            <a:xfrm>
              <a:off x="6205303" y="5295525"/>
              <a:ext cx="756758" cy="799235"/>
              <a:chOff x="1243797" y="5907186"/>
              <a:chExt cx="756758" cy="799235"/>
            </a:xfrm>
          </p:grpSpPr>
          <p:pic>
            <p:nvPicPr>
              <p:cNvPr id="91" name="Picture 15" descr="http://www2.panasonic.biz/es/sumai/gazou/bicon/CA151ABMY-PA0050710.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43797" y="5907186"/>
                <a:ext cx="756758" cy="684522"/>
              </a:xfrm>
              <a:prstGeom prst="rect">
                <a:avLst/>
              </a:prstGeom>
              <a:noFill/>
            </p:spPr>
          </p:pic>
          <p:sp>
            <p:nvSpPr>
              <p:cNvPr id="92" name="正方形/長方形 91"/>
              <p:cNvSpPr/>
              <p:nvPr/>
            </p:nvSpPr>
            <p:spPr>
              <a:xfrm>
                <a:off x="1243797" y="6614088"/>
                <a:ext cx="674865" cy="92333"/>
              </a:xfrm>
              <a:prstGeom prst="rect">
                <a:avLst/>
              </a:prstGeom>
            </p:spPr>
            <p:txBody>
              <a:bodyPr wrap="square" lIns="0" tIns="0" rIns="0" bIns="0">
                <a:spAutoFit/>
              </a:bodyPr>
              <a:lstStyle/>
              <a:p>
                <a:r>
                  <a:rPr lang="ja-JP" altLang="en-US" sz="600" b="1" dirty="0">
                    <a:latin typeface="+mn-ea"/>
                  </a:rPr>
                  <a:t>床見切縁 </a:t>
                </a:r>
                <a:r>
                  <a:rPr lang="en-US" altLang="ja-JP" sz="600" b="1" dirty="0">
                    <a:latin typeface="+mn-ea"/>
                  </a:rPr>
                  <a:t>6mm</a:t>
                </a:r>
                <a:r>
                  <a:rPr lang="ja-JP" altLang="en-US" sz="600" b="1" dirty="0">
                    <a:latin typeface="+mn-ea"/>
                  </a:rPr>
                  <a:t>タイプ</a:t>
                </a:r>
              </a:p>
            </p:txBody>
          </p:sp>
        </p:grpSp>
        <p:cxnSp>
          <p:nvCxnSpPr>
            <p:cNvPr id="104" name="直線コネクタ 103"/>
            <p:cNvCxnSpPr/>
            <p:nvPr/>
          </p:nvCxnSpPr>
          <p:spPr>
            <a:xfrm>
              <a:off x="5221503" y="5086529"/>
              <a:ext cx="264973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a:off x="2016006" y="4944340"/>
              <a:ext cx="1430842" cy="1455195"/>
              <a:chOff x="1982044" y="4944340"/>
              <a:chExt cx="1430842" cy="1455195"/>
            </a:xfrm>
          </p:grpSpPr>
          <p:pic>
            <p:nvPicPr>
              <p:cNvPr id="80"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82044" y="5605370"/>
                <a:ext cx="1430842" cy="794165"/>
              </a:xfrm>
              <a:prstGeom prst="rect">
                <a:avLst/>
              </a:prstGeom>
              <a:noFill/>
              <a:ln w="3175">
                <a:noFill/>
                <a:miter lim="800000"/>
                <a:headEnd/>
                <a:tailEnd/>
              </a:ln>
            </p:spPr>
          </p:pic>
          <p:sp>
            <p:nvSpPr>
              <p:cNvPr id="81" name="正方形/長方形 80"/>
              <p:cNvSpPr/>
              <p:nvPr/>
            </p:nvSpPr>
            <p:spPr>
              <a:xfrm>
                <a:off x="2008816" y="4944340"/>
                <a:ext cx="1386102" cy="246221"/>
              </a:xfrm>
              <a:prstGeom prst="rect">
                <a:avLst/>
              </a:prstGeom>
            </p:spPr>
            <p:txBody>
              <a:bodyPr wrap="square" lIns="0" tIns="0" rIns="0" bIns="0">
                <a:spAutoFit/>
              </a:bodyPr>
              <a:lstStyle/>
              <a:p>
                <a:r>
                  <a:rPr lang="ja-JP" altLang="en-US" sz="800" b="1" dirty="0">
                    <a:latin typeface="+mn-ea"/>
                  </a:rPr>
                  <a:t>既存の床に貼り重ねても、</a:t>
                </a:r>
                <a:endParaRPr lang="en-US" altLang="ja-JP" sz="800" b="1" dirty="0">
                  <a:latin typeface="+mn-ea"/>
                </a:endParaRPr>
              </a:p>
              <a:p>
                <a:r>
                  <a:rPr lang="ja-JP" altLang="en-US" sz="800" b="1" dirty="0">
                    <a:latin typeface="+mn-ea"/>
                  </a:rPr>
                  <a:t>わずかな段差で施工できます</a:t>
                </a:r>
              </a:p>
            </p:txBody>
          </p:sp>
          <p:sp>
            <p:nvSpPr>
              <p:cNvPr id="82" name="正方形/長方形 81"/>
              <p:cNvSpPr/>
              <p:nvPr/>
            </p:nvSpPr>
            <p:spPr>
              <a:xfrm>
                <a:off x="2008059" y="5260761"/>
                <a:ext cx="1404827" cy="323165"/>
              </a:xfrm>
              <a:prstGeom prst="rect">
                <a:avLst/>
              </a:prstGeom>
            </p:spPr>
            <p:txBody>
              <a:bodyPr wrap="square" lIns="0" tIns="0" rIns="0" bIns="0">
                <a:spAutoFit/>
              </a:bodyPr>
              <a:lstStyle/>
              <a:p>
                <a:r>
                  <a:rPr lang="ja-JP" altLang="en-US" sz="700" dirty="0">
                    <a:latin typeface="+mn-ea"/>
                  </a:rPr>
                  <a:t>一般床材を上貼りできない場所にのり・くぎ併用で施工するタイプの薄型タイプの床材です。</a:t>
                </a:r>
              </a:p>
            </p:txBody>
          </p:sp>
          <p:cxnSp>
            <p:nvCxnSpPr>
              <p:cNvPr id="194" name="直線コネクタ 193"/>
              <p:cNvCxnSpPr>
                <a:cxnSpLocks/>
              </p:cNvCxnSpPr>
              <p:nvPr/>
            </p:nvCxnSpPr>
            <p:spPr>
              <a:xfrm>
                <a:off x="2008816" y="5229066"/>
                <a:ext cx="140407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1A689DB1-86B9-8AAA-0330-A31CE7B6F3A8}"/>
                </a:ext>
              </a:extLst>
            </p:cNvPr>
            <p:cNvGrpSpPr/>
            <p:nvPr/>
          </p:nvGrpSpPr>
          <p:grpSpPr>
            <a:xfrm>
              <a:off x="3643437" y="4944340"/>
              <a:ext cx="1422000" cy="1525940"/>
              <a:chOff x="3643437" y="4944340"/>
              <a:chExt cx="1422000" cy="1525940"/>
            </a:xfrm>
          </p:grpSpPr>
          <p:pic>
            <p:nvPicPr>
              <p:cNvPr id="76" name="Picture 11" descr="http://www2.panasonic.biz/es/sumai/gazou/bicon/CA151ABMY-PA0050512.jp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701281" y="5423122"/>
                <a:ext cx="1296000" cy="831761"/>
              </a:xfrm>
              <a:prstGeom prst="rect">
                <a:avLst/>
              </a:prstGeom>
              <a:noFill/>
            </p:spPr>
          </p:pic>
          <p:sp>
            <p:nvSpPr>
              <p:cNvPr id="77" name="正方形/長方形 76"/>
              <p:cNvSpPr/>
              <p:nvPr/>
            </p:nvSpPr>
            <p:spPr>
              <a:xfrm>
                <a:off x="3701281" y="4944340"/>
                <a:ext cx="1364156" cy="123111"/>
              </a:xfrm>
              <a:prstGeom prst="rect">
                <a:avLst/>
              </a:prstGeom>
            </p:spPr>
            <p:txBody>
              <a:bodyPr wrap="square" lIns="0" tIns="0" rIns="0" bIns="0">
                <a:spAutoFit/>
              </a:bodyPr>
              <a:lstStyle/>
              <a:p>
                <a:r>
                  <a:rPr lang="ja-JP" altLang="en-US" sz="800" b="1" dirty="0">
                    <a:latin typeface="+mn-ea"/>
                  </a:rPr>
                  <a:t>重ね貼り専用の薄型床材です</a:t>
                </a:r>
              </a:p>
            </p:txBody>
          </p:sp>
          <p:sp>
            <p:nvSpPr>
              <p:cNvPr id="78" name="正方形/長方形 77"/>
              <p:cNvSpPr/>
              <p:nvPr/>
            </p:nvSpPr>
            <p:spPr>
              <a:xfrm>
                <a:off x="3701281" y="5121344"/>
                <a:ext cx="1295226" cy="215444"/>
              </a:xfrm>
              <a:prstGeom prst="rect">
                <a:avLst/>
              </a:prstGeom>
            </p:spPr>
            <p:txBody>
              <a:bodyPr wrap="square" lIns="0" tIns="0" rIns="0" bIns="0">
                <a:spAutoFit/>
              </a:bodyPr>
              <a:lstStyle/>
              <a:p>
                <a:r>
                  <a:rPr lang="ja-JP" altLang="en-US" sz="700" dirty="0">
                    <a:latin typeface="+mn-ea"/>
                  </a:rPr>
                  <a:t>既存の床をはがさずに、上から貼るだけなので、楽に施工できます。</a:t>
                </a:r>
              </a:p>
            </p:txBody>
          </p:sp>
          <p:cxnSp>
            <p:nvCxnSpPr>
              <p:cNvPr id="191" name="直線コネクタ 190"/>
              <p:cNvCxnSpPr/>
              <p:nvPr/>
            </p:nvCxnSpPr>
            <p:spPr>
              <a:xfrm>
                <a:off x="3643437" y="5086529"/>
                <a:ext cx="1422000"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BF5FD9F8-B262-9F11-1738-54712F11300C}"/>
                  </a:ext>
                </a:extLst>
              </p:cNvPr>
              <p:cNvSpPr/>
              <p:nvPr/>
            </p:nvSpPr>
            <p:spPr>
              <a:xfrm>
                <a:off x="3701281" y="6285614"/>
                <a:ext cx="1295226" cy="184666"/>
              </a:xfrm>
              <a:prstGeom prst="rect">
                <a:avLst/>
              </a:prstGeom>
            </p:spPr>
            <p:txBody>
              <a:bodyPr wrap="square" lIns="0" tIns="0" rIns="0" bIns="0">
                <a:spAutoFit/>
              </a:bodyPr>
              <a:lstStyle/>
              <a:p>
                <a:r>
                  <a:rPr lang="en-US" altLang="ja-JP" sz="600" dirty="0">
                    <a:latin typeface="+mn-ea"/>
                  </a:rPr>
                  <a:t>※</a:t>
                </a:r>
                <a:r>
                  <a:rPr lang="ja-JP" altLang="en-US" sz="600" dirty="0">
                    <a:latin typeface="+mn-ea"/>
                  </a:rPr>
                  <a:t>施工の際は接着とステープル固定が必要です。</a:t>
                </a:r>
              </a:p>
            </p:txBody>
          </p:sp>
        </p:grpSp>
        <p:grpSp>
          <p:nvGrpSpPr>
            <p:cNvPr id="52" name="グループ化 51">
              <a:extLst>
                <a:ext uri="{FF2B5EF4-FFF2-40B4-BE49-F238E27FC236}">
                  <a16:creationId xmlns:a16="http://schemas.microsoft.com/office/drawing/2014/main" id="{043626C0-7328-0906-406E-7F2D7B826B6B}"/>
                </a:ext>
              </a:extLst>
            </p:cNvPr>
            <p:cNvGrpSpPr/>
            <p:nvPr/>
          </p:nvGrpSpPr>
          <p:grpSpPr>
            <a:xfrm>
              <a:off x="328810" y="4944340"/>
              <a:ext cx="1490606" cy="1681425"/>
              <a:chOff x="328810" y="4944340"/>
              <a:chExt cx="1490606" cy="1681425"/>
            </a:xfrm>
          </p:grpSpPr>
          <p:cxnSp>
            <p:nvCxnSpPr>
              <p:cNvPr id="79" name="直線コネクタ 78"/>
              <p:cNvCxnSpPr>
                <a:cxnSpLocks/>
              </p:cNvCxnSpPr>
              <p:nvPr/>
            </p:nvCxnSpPr>
            <p:spPr>
              <a:xfrm>
                <a:off x="328810" y="5229066"/>
                <a:ext cx="1490606"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5" name="正方形/長方形 164"/>
              <p:cNvSpPr/>
              <p:nvPr/>
            </p:nvSpPr>
            <p:spPr>
              <a:xfrm>
                <a:off x="332675" y="6348766"/>
                <a:ext cx="1432234" cy="276999"/>
              </a:xfrm>
              <a:prstGeom prst="rect">
                <a:avLst/>
              </a:prstGeom>
            </p:spPr>
            <p:txBody>
              <a:bodyPr wrap="square" lIns="0" tIns="0" rIns="0" bIns="0">
                <a:spAutoFit/>
              </a:bodyPr>
              <a:lstStyle/>
              <a:p>
                <a:r>
                  <a:rPr lang="en-US" altLang="ja-JP" sz="600" dirty="0">
                    <a:latin typeface="+mn-ea"/>
                  </a:rPr>
                  <a:t>※</a:t>
                </a:r>
                <a:r>
                  <a:rPr lang="ja-JP" altLang="en-US" sz="600" dirty="0">
                    <a:latin typeface="+mn-ea"/>
                  </a:rPr>
                  <a:t>床面（塗装面）に接したアレル物質のみ効果を発揮します。 </a:t>
                </a:r>
                <a:r>
                  <a:rPr lang="en-US" altLang="ja-JP" sz="600" dirty="0">
                    <a:latin typeface="+mn-ea"/>
                  </a:rPr>
                  <a:t>※</a:t>
                </a:r>
                <a:r>
                  <a:rPr lang="ja-JP" altLang="en-US" sz="600" dirty="0">
                    <a:latin typeface="+mn-ea"/>
                  </a:rPr>
                  <a:t>アレルバスターは積水化学工業株式会社の登録商標です。</a:t>
                </a:r>
              </a:p>
            </p:txBody>
          </p:sp>
          <p:sp>
            <p:nvSpPr>
              <p:cNvPr id="189" name="正方形/長方形 188"/>
              <p:cNvSpPr/>
              <p:nvPr/>
            </p:nvSpPr>
            <p:spPr>
              <a:xfrm>
                <a:off x="374084" y="4944340"/>
                <a:ext cx="1237971" cy="246221"/>
              </a:xfrm>
              <a:prstGeom prst="rect">
                <a:avLst/>
              </a:prstGeom>
            </p:spPr>
            <p:txBody>
              <a:bodyPr wrap="square" lIns="0" tIns="0" rIns="0" bIns="0">
                <a:spAutoFit/>
              </a:bodyPr>
              <a:lstStyle/>
              <a:p>
                <a:r>
                  <a:rPr lang="ja-JP" altLang="en-US" sz="800" b="1" dirty="0">
                    <a:latin typeface="+mn-ea"/>
                  </a:rPr>
                  <a:t>花粉やダニの死がいなどの</a:t>
                </a:r>
                <a:endParaRPr lang="en-US" altLang="ja-JP" sz="800" b="1" dirty="0">
                  <a:latin typeface="+mn-ea"/>
                </a:endParaRPr>
              </a:p>
              <a:p>
                <a:r>
                  <a:rPr lang="ja-JP" altLang="en-US" sz="800" b="1" dirty="0">
                    <a:latin typeface="+mn-ea"/>
                  </a:rPr>
                  <a:t>アレル物質を抑制します</a:t>
                </a:r>
                <a:r>
                  <a:rPr lang="en-US" altLang="ja-JP" sz="800" b="1" baseline="30000" dirty="0">
                    <a:latin typeface="+mn-ea"/>
                  </a:rPr>
                  <a:t>※</a:t>
                </a:r>
                <a:endParaRPr lang="ja-JP" altLang="en-US" sz="800" b="1" baseline="30000" dirty="0">
                  <a:latin typeface="+mn-ea"/>
                </a:endParaRPr>
              </a:p>
            </p:txBody>
          </p:sp>
          <p:pic>
            <p:nvPicPr>
              <p:cNvPr id="51" name="図 50">
                <a:extLst>
                  <a:ext uri="{FF2B5EF4-FFF2-40B4-BE49-F238E27FC236}">
                    <a16:creationId xmlns:a16="http://schemas.microsoft.com/office/drawing/2014/main" id="{ECFAAA79-F945-93C0-3376-C46635D36838}"/>
                  </a:ext>
                </a:extLst>
              </p:cNvPr>
              <p:cNvPicPr>
                <a:picLocks noChangeAspect="1"/>
              </p:cNvPicPr>
              <p:nvPr/>
            </p:nvPicPr>
            <p:blipFill>
              <a:blip r:embed="rId31"/>
              <a:stretch>
                <a:fillRect/>
              </a:stretch>
            </p:blipFill>
            <p:spPr>
              <a:xfrm>
                <a:off x="332675" y="5281996"/>
                <a:ext cx="1486741" cy="1034180"/>
              </a:xfrm>
              <a:prstGeom prst="rect">
                <a:avLst/>
              </a:prstGeom>
            </p:spPr>
          </p:pic>
        </p:grpSp>
      </p:grpSp>
    </p:spTree>
    <p:extLst>
      <p:ext uri="{BB962C8B-B14F-4D97-AF65-F5344CB8AC3E}">
        <p14:creationId xmlns:p14="http://schemas.microsoft.com/office/powerpoint/2010/main" val="4293446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4"/>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7" name="グループ化 16">
            <a:extLst>
              <a:ext uri="{FF2B5EF4-FFF2-40B4-BE49-F238E27FC236}">
                <a16:creationId xmlns:a16="http://schemas.microsoft.com/office/drawing/2014/main" id="{47EB0B38-BB9A-5746-4109-B10717D2F5B4}"/>
              </a:ext>
            </a:extLst>
          </p:cNvPr>
          <p:cNvGrpSpPr/>
          <p:nvPr/>
        </p:nvGrpSpPr>
        <p:grpSpPr>
          <a:xfrm>
            <a:off x="234186" y="4801519"/>
            <a:ext cx="2289693" cy="904050"/>
            <a:chOff x="234186" y="4801519"/>
            <a:chExt cx="2289693" cy="904050"/>
          </a:xfrm>
        </p:grpSpPr>
        <p:sp>
          <p:nvSpPr>
            <p:cNvPr id="114" name="正方形/長方形 113"/>
            <p:cNvSpPr/>
            <p:nvPr/>
          </p:nvSpPr>
          <p:spPr>
            <a:xfrm>
              <a:off x="269133" y="4801519"/>
              <a:ext cx="2249117" cy="246221"/>
            </a:xfrm>
            <a:prstGeom prst="rect">
              <a:avLst/>
            </a:prstGeom>
          </p:spPr>
          <p:txBody>
            <a:bodyPr wrap="square" lIns="0" tIns="0" rIns="0" bIns="0">
              <a:spAutoFit/>
            </a:bodyPr>
            <a:lstStyle/>
            <a:p>
              <a:r>
                <a:rPr lang="ja-JP" altLang="en-US" sz="800" b="1" dirty="0">
                  <a:latin typeface="+mn-ea"/>
                </a:rPr>
                <a:t>ゆったりとした印象の空間づくりができる広幅タイプ。</a:t>
              </a:r>
            </a:p>
            <a:p>
              <a:endParaRPr lang="ja-JP" altLang="en-US" sz="800" b="1" dirty="0">
                <a:latin typeface="+mn-ea"/>
              </a:endParaRPr>
            </a:p>
          </p:txBody>
        </p:sp>
        <p:cxnSp>
          <p:nvCxnSpPr>
            <p:cNvPr id="116" name="直線コネクタ 115"/>
            <p:cNvCxnSpPr/>
            <p:nvPr/>
          </p:nvCxnSpPr>
          <p:spPr>
            <a:xfrm>
              <a:off x="234186" y="4946420"/>
              <a:ext cx="2289693"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8" name="正方形/長方形 117"/>
            <p:cNvSpPr/>
            <p:nvPr/>
          </p:nvSpPr>
          <p:spPr>
            <a:xfrm>
              <a:off x="269133" y="5182349"/>
              <a:ext cx="1133347" cy="523220"/>
            </a:xfrm>
            <a:prstGeom prst="rect">
              <a:avLst/>
            </a:prstGeom>
          </p:spPr>
          <p:txBody>
            <a:bodyPr wrap="square" lIns="0" tIns="0" rIns="0" bIns="0">
              <a:spAutoFit/>
            </a:bodyPr>
            <a:lstStyle/>
            <a:p>
              <a:r>
                <a:rPr lang="ja-JP" altLang="en-US" sz="700" dirty="0">
                  <a:latin typeface="+mn-ea"/>
                </a:rPr>
                <a:t>少ない枚数で広い面積に対応できる、</a:t>
              </a:r>
              <a:r>
                <a:rPr lang="en-US" altLang="ja-JP" sz="700" dirty="0">
                  <a:latin typeface="+mn-ea"/>
                </a:rPr>
                <a:t>303mm</a:t>
              </a:r>
              <a:r>
                <a:rPr lang="ja-JP" altLang="en-US" sz="700" dirty="0">
                  <a:latin typeface="+mn-ea"/>
                </a:rPr>
                <a:t>幅でご用意しました。溝が少なく掃除も省力化。可能です。</a:t>
              </a:r>
            </a:p>
            <a:p>
              <a:endParaRPr lang="en-US" altLang="ja-JP" sz="600" dirty="0">
                <a:latin typeface="+mn-ea"/>
              </a:endParaRPr>
            </a:p>
          </p:txBody>
        </p:sp>
      </p:grpSp>
      <p:grpSp>
        <p:nvGrpSpPr>
          <p:cNvPr id="76" name="グループ化 75">
            <a:extLst>
              <a:ext uri="{FF2B5EF4-FFF2-40B4-BE49-F238E27FC236}">
                <a16:creationId xmlns:a16="http://schemas.microsoft.com/office/drawing/2014/main" id="{E5761A64-DB4A-0D39-D3D3-7DC4D28D9972}"/>
              </a:ext>
            </a:extLst>
          </p:cNvPr>
          <p:cNvGrpSpPr/>
          <p:nvPr/>
        </p:nvGrpSpPr>
        <p:grpSpPr>
          <a:xfrm>
            <a:off x="2570862" y="4801519"/>
            <a:ext cx="2430321" cy="811717"/>
            <a:chOff x="2570862" y="4801519"/>
            <a:chExt cx="2430321" cy="811717"/>
          </a:xfrm>
        </p:grpSpPr>
        <p:sp>
          <p:nvSpPr>
            <p:cNvPr id="122" name="正方形/長方形 121"/>
            <p:cNvSpPr/>
            <p:nvPr/>
          </p:nvSpPr>
          <p:spPr>
            <a:xfrm>
              <a:off x="2605809" y="4801519"/>
              <a:ext cx="2395374" cy="123111"/>
            </a:xfrm>
            <a:prstGeom prst="rect">
              <a:avLst/>
            </a:prstGeom>
          </p:spPr>
          <p:txBody>
            <a:bodyPr wrap="square" lIns="0" tIns="0" rIns="0" bIns="0">
              <a:spAutoFit/>
            </a:bodyPr>
            <a:lstStyle/>
            <a:p>
              <a:r>
                <a:rPr lang="ja-JP" altLang="en-US" sz="800" b="1" dirty="0">
                  <a:latin typeface="+mn-ea"/>
                </a:rPr>
                <a:t>木目柄のウスイータとの貼り合わせも可能。</a:t>
              </a:r>
            </a:p>
          </p:txBody>
        </p:sp>
        <p:cxnSp>
          <p:nvCxnSpPr>
            <p:cNvPr id="125" name="直線コネクタ 124"/>
            <p:cNvCxnSpPr>
              <a:cxnSpLocks/>
            </p:cNvCxnSpPr>
            <p:nvPr/>
          </p:nvCxnSpPr>
          <p:spPr>
            <a:xfrm>
              <a:off x="2570862" y="4946420"/>
              <a:ext cx="2304215"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6" name="正方形/長方形 125"/>
            <p:cNvSpPr/>
            <p:nvPr/>
          </p:nvSpPr>
          <p:spPr>
            <a:xfrm>
              <a:off x="2605808" y="5182349"/>
              <a:ext cx="1133347" cy="430887"/>
            </a:xfrm>
            <a:prstGeom prst="rect">
              <a:avLst/>
            </a:prstGeom>
          </p:spPr>
          <p:txBody>
            <a:bodyPr wrap="square" lIns="0" tIns="0" rIns="0" bIns="0">
              <a:spAutoFit/>
            </a:bodyPr>
            <a:lstStyle/>
            <a:p>
              <a:r>
                <a:rPr lang="ja-JP" altLang="en-US" sz="700" dirty="0">
                  <a:latin typeface="+mn-ea"/>
                </a:rPr>
                <a:t>石目柄で計４柄をラインアップ。他の商品と同じ</a:t>
              </a:r>
              <a:r>
                <a:rPr lang="en-US" altLang="ja-JP" sz="700" dirty="0">
                  <a:latin typeface="+mn-ea"/>
                </a:rPr>
                <a:t>1.5mm</a:t>
              </a:r>
              <a:r>
                <a:rPr lang="ja-JP" altLang="en-US" sz="700" dirty="0">
                  <a:latin typeface="+mn-ea"/>
                </a:rPr>
                <a:t>厚なので、他のウスイータとも貼り合わせできます。</a:t>
              </a:r>
              <a:endParaRPr lang="ja-JP" altLang="en-US" sz="600" dirty="0">
                <a:latin typeface="+mn-ea"/>
              </a:endParaRPr>
            </a:p>
          </p:txBody>
        </p:sp>
      </p:grpSp>
      <p:pic>
        <p:nvPicPr>
          <p:cNvPr id="1026" name="Picture 2">
            <a:extLst>
              <a:ext uri="{FF2B5EF4-FFF2-40B4-BE49-F238E27FC236}">
                <a16:creationId xmlns:a16="http://schemas.microsoft.com/office/drawing/2014/main" id="{ED41FD1D-21F6-1961-736B-38F9B109F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43717" y="694057"/>
            <a:ext cx="4665295" cy="397532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a:t>
            </a:r>
            <a:r>
              <a:rPr lang="ja-JP" altLang="en-US" sz="1100" dirty="0">
                <a:latin typeface="+mn-ea"/>
                <a:ea typeface="+mn-ea"/>
              </a:rPr>
              <a:t>広幅 耐熱★</a:t>
            </a:r>
            <a:endParaRPr lang="ja-JP" altLang="en-US" sz="1100" b="1" dirty="0">
              <a:latin typeface="+mn-ea"/>
              <a:ea typeface="+mn-ea"/>
            </a:endParaRPr>
          </a:p>
        </p:txBody>
      </p:sp>
      <p:sp>
        <p:nvSpPr>
          <p:cNvPr id="105" name="Rectangle 4"/>
          <p:cNvSpPr>
            <a:spLocks noChangeArrowheads="1"/>
          </p:cNvSpPr>
          <p:nvPr/>
        </p:nvSpPr>
        <p:spPr bwMode="auto">
          <a:xfrm>
            <a:off x="327140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a:t>
            </a:r>
            <a:r>
              <a:rPr kumimoji="1" lang="ja-JP" alt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イメージ写真のため実際とは異なる場合がございます。</a:t>
            </a:r>
          </a:p>
        </p:txBody>
      </p:sp>
      <p:sp>
        <p:nvSpPr>
          <p:cNvPr id="102" name="正方形/長方形 101"/>
          <p:cNvSpPr/>
          <p:nvPr/>
        </p:nvSpPr>
        <p:spPr>
          <a:xfrm>
            <a:off x="3832378" y="4417162"/>
            <a:ext cx="967452"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solidFill>
                  <a:schemeClr val="bg1"/>
                </a:solidFill>
                <a:effectLst>
                  <a:outerShdw blurRad="38100" dist="38100" dir="2700000" algn="tl">
                    <a:srgbClr val="000000">
                      <a:alpha val="43137"/>
                    </a:srgbClr>
                  </a:outerShdw>
                </a:effectLst>
                <a:latin typeface="+mn-ea"/>
              </a:rPr>
              <a:t>〔</a:t>
            </a:r>
            <a:r>
              <a:rPr lang="ja-JP" altLang="en-US" sz="600" b="1" dirty="0">
                <a:solidFill>
                  <a:schemeClr val="bg1"/>
                </a:solidFill>
                <a:effectLst>
                  <a:outerShdw blurRad="38100" dist="38100" dir="2700000" algn="tl">
                    <a:srgbClr val="000000">
                      <a:alpha val="43137"/>
                    </a:srgbClr>
                  </a:outerShdw>
                </a:effectLst>
                <a:latin typeface="+mn-ea"/>
              </a:rPr>
              <a:t>グレーコンク柄（シート）</a:t>
            </a:r>
            <a:r>
              <a:rPr lang="en-US" altLang="ja-JP" sz="600" b="1" dirty="0">
                <a:solidFill>
                  <a:schemeClr val="bg1"/>
                </a:solidFill>
                <a:effectLst>
                  <a:outerShdw blurRad="38100" dist="38100" dir="2700000" algn="tl">
                    <a:srgbClr val="000000">
                      <a:alpha val="43137"/>
                    </a:srgbClr>
                  </a:outerShdw>
                </a:effectLst>
                <a:latin typeface="+mn-ea"/>
              </a:rPr>
              <a:t>〕</a:t>
            </a:r>
            <a:endParaRPr lang="ja-JP" altLang="en-US" sz="600" b="1" dirty="0">
              <a:solidFill>
                <a:schemeClr val="bg1"/>
              </a:solidFill>
              <a:effectLst>
                <a:outerShdw blurRad="38100" dist="38100" dir="2700000" algn="tl">
                  <a:srgbClr val="000000">
                    <a:alpha val="43137"/>
                  </a:srgbClr>
                </a:outerShdw>
              </a:effectLst>
              <a:latin typeface="+mn-ea"/>
            </a:endParaRPr>
          </a:p>
        </p:txBody>
      </p:sp>
      <p:sp>
        <p:nvSpPr>
          <p:cNvPr id="9" name="タイトル 26">
            <a:extLst>
              <a:ext uri="{FF2B5EF4-FFF2-40B4-BE49-F238E27FC236}">
                <a16:creationId xmlns:a16="http://schemas.microsoft.com/office/drawing/2014/main" id="{F57046FB-F627-48A9-D8BF-40710BC21D5B}"/>
              </a:ext>
            </a:extLst>
          </p:cNvPr>
          <p:cNvSpPr txBox="1">
            <a:spLocks/>
          </p:cNvSpPr>
          <p:nvPr/>
        </p:nvSpPr>
        <p:spPr>
          <a:xfrm>
            <a:off x="0" y="-274411"/>
            <a:ext cx="5434680"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rPr>
              <a:t>床材　</a:t>
            </a:r>
            <a:r>
              <a:rPr lang="en-US" altLang="ja-JP" sz="1100" b="1" dirty="0">
                <a:latin typeface="+mn-ea"/>
              </a:rPr>
              <a:t>1.5mm</a:t>
            </a:r>
            <a:r>
              <a:rPr lang="ja-JP" altLang="en-US" sz="1100" b="1" dirty="0">
                <a:latin typeface="+mn-ea"/>
              </a:rPr>
              <a:t>リフォームフローリング </a:t>
            </a:r>
            <a:r>
              <a:rPr lang="en-US" altLang="ja-JP" sz="1100" b="1" dirty="0">
                <a:latin typeface="+mn-ea"/>
              </a:rPr>
              <a:t>USUI-TA</a:t>
            </a:r>
            <a:r>
              <a:rPr lang="ja-JP" altLang="en-US" sz="1100" b="1" dirty="0">
                <a:latin typeface="+mn-ea"/>
              </a:rPr>
              <a:t>［ウスイータ］ </a:t>
            </a:r>
            <a:r>
              <a:rPr lang="ja-JP" altLang="en-US" sz="1100" dirty="0">
                <a:latin typeface="+mn-ea"/>
              </a:rPr>
              <a:t>広幅 耐熱</a:t>
            </a:r>
            <a:endParaRPr lang="ja-JP" altLang="en-US" sz="1100" b="1" dirty="0">
              <a:latin typeface="+mn-ea"/>
              <a:ea typeface="+mn-ea"/>
              <a:cs typeface="+mn-cs"/>
            </a:endParaRPr>
          </a:p>
        </p:txBody>
      </p:sp>
      <p:grpSp>
        <p:nvGrpSpPr>
          <p:cNvPr id="39" name="グループ化 38">
            <a:extLst>
              <a:ext uri="{FF2B5EF4-FFF2-40B4-BE49-F238E27FC236}">
                <a16:creationId xmlns:a16="http://schemas.microsoft.com/office/drawing/2014/main" id="{3D24A4E9-704E-F57B-DFB1-6535808D12CF}"/>
              </a:ext>
            </a:extLst>
          </p:cNvPr>
          <p:cNvGrpSpPr/>
          <p:nvPr/>
        </p:nvGrpSpPr>
        <p:grpSpPr>
          <a:xfrm>
            <a:off x="4992700" y="683235"/>
            <a:ext cx="4773600" cy="1342659"/>
            <a:chOff x="4983718" y="683235"/>
            <a:chExt cx="4773600" cy="1342659"/>
          </a:xfrm>
        </p:grpSpPr>
        <p:sp>
          <p:nvSpPr>
            <p:cNvPr id="40" name="Rectangle 14">
              <a:extLst>
                <a:ext uri="{FF2B5EF4-FFF2-40B4-BE49-F238E27FC236}">
                  <a16:creationId xmlns:a16="http://schemas.microsoft.com/office/drawing/2014/main" id="{EBB2A3DE-2915-D0AC-A65F-FB364900956D}"/>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41" name="正方形/長方形 40">
              <a:extLst>
                <a:ext uri="{FF2B5EF4-FFF2-40B4-BE49-F238E27FC236}">
                  <a16:creationId xmlns:a16="http://schemas.microsoft.com/office/drawing/2014/main" id="{9E48EB2F-35B6-8F94-AB2D-26478BBAAD8F}"/>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43" name="正方形/長方形 42">
              <a:extLst>
                <a:ext uri="{FF2B5EF4-FFF2-40B4-BE49-F238E27FC236}">
                  <a16:creationId xmlns:a16="http://schemas.microsoft.com/office/drawing/2014/main" id="{01FCB4BB-2483-FEE3-AEA9-98207ABC3CB2}"/>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sp>
        <p:nvSpPr>
          <p:cNvPr id="149" name="Rectangle 14"/>
          <p:cNvSpPr>
            <a:spLocks noChangeArrowheads="1"/>
          </p:cNvSpPr>
          <p:nvPr/>
        </p:nvSpPr>
        <p:spPr bwMode="auto">
          <a:xfrm>
            <a:off x="4992700" y="2075537"/>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4992700" y="2075539"/>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sp>
        <p:nvSpPr>
          <p:cNvPr id="133" name="正方形/長方形 132"/>
          <p:cNvSpPr/>
          <p:nvPr/>
        </p:nvSpPr>
        <p:spPr>
          <a:xfrm>
            <a:off x="5106371" y="2297861"/>
            <a:ext cx="4497680" cy="138499"/>
          </a:xfrm>
          <a:prstGeom prst="rect">
            <a:avLst/>
          </a:prstGeom>
        </p:spPr>
        <p:txBody>
          <a:bodyPr wrap="square" lIns="0" tIns="0" rIns="0" bIns="0">
            <a:spAutoFit/>
          </a:bodyPr>
          <a:lstStyle/>
          <a:p>
            <a:r>
              <a:rPr lang="en-US" altLang="ja-JP" sz="900" b="1" dirty="0">
                <a:latin typeface="+mn-ea"/>
              </a:rPr>
              <a:t>303mm</a:t>
            </a:r>
            <a:r>
              <a:rPr lang="ja-JP" altLang="en-US" sz="900" b="1" dirty="0">
                <a:latin typeface="+mn-ea"/>
              </a:rPr>
              <a:t>幅の広幅仕様で、高級感のある石目柄</a:t>
            </a:r>
            <a:r>
              <a:rPr lang="en-US" altLang="ja-JP" sz="900" b="1" dirty="0">
                <a:latin typeface="+mn-ea"/>
              </a:rPr>
              <a:t>4</a:t>
            </a:r>
            <a:r>
              <a:rPr lang="ja-JP" altLang="en-US" sz="900" b="1" dirty="0">
                <a:latin typeface="+mn-ea"/>
              </a:rPr>
              <a:t>柄をラインアップ。水まわりにおすすめです。</a:t>
            </a:r>
          </a:p>
        </p:txBody>
      </p:sp>
      <p:grpSp>
        <p:nvGrpSpPr>
          <p:cNvPr id="42" name="グループ化 41">
            <a:extLst>
              <a:ext uri="{FF2B5EF4-FFF2-40B4-BE49-F238E27FC236}">
                <a16:creationId xmlns:a16="http://schemas.microsoft.com/office/drawing/2014/main" id="{070C8B9A-847B-D790-1B48-C8416E36701C}"/>
              </a:ext>
            </a:extLst>
          </p:cNvPr>
          <p:cNvGrpSpPr/>
          <p:nvPr/>
        </p:nvGrpSpPr>
        <p:grpSpPr>
          <a:xfrm>
            <a:off x="8571992" y="4112456"/>
            <a:ext cx="909684" cy="264046"/>
            <a:chOff x="8571992" y="4112456"/>
            <a:chExt cx="909684" cy="264046"/>
          </a:xfrm>
        </p:grpSpPr>
        <p:pic>
          <p:nvPicPr>
            <p:cNvPr id="71" name="図 70">
              <a:extLst>
                <a:ext uri="{FF2B5EF4-FFF2-40B4-BE49-F238E27FC236}">
                  <a16:creationId xmlns:a16="http://schemas.microsoft.com/office/drawing/2014/main" id="{50BDF9B2-0841-1734-7747-F9A767E5EC95}"/>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70" name="図 69">
              <a:extLst>
                <a:ext uri="{FF2B5EF4-FFF2-40B4-BE49-F238E27FC236}">
                  <a16:creationId xmlns:a16="http://schemas.microsoft.com/office/drawing/2014/main" id="{7133A2E0-8348-8D1D-072D-1640F076AE81}"/>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29" name="図 28">
              <a:extLst>
                <a:ext uri="{FF2B5EF4-FFF2-40B4-BE49-F238E27FC236}">
                  <a16:creationId xmlns:a16="http://schemas.microsoft.com/office/drawing/2014/main" id="{A09BB1BA-0C45-FC4D-46AF-B9CED8F52FD3}"/>
                </a:ext>
              </a:extLst>
            </p:cNvPr>
            <p:cNvPicPr>
              <a:picLocks noChangeAspect="1"/>
            </p:cNvPicPr>
            <p:nvPr/>
          </p:nvPicPr>
          <p:blipFill>
            <a:blip r:embed="rId5"/>
            <a:stretch>
              <a:fillRect/>
            </a:stretch>
          </p:blipFill>
          <p:spPr>
            <a:xfrm>
              <a:off x="8865061" y="4121032"/>
              <a:ext cx="256082" cy="216000"/>
            </a:xfrm>
            <a:prstGeom prst="rect">
              <a:avLst/>
            </a:prstGeom>
          </p:spPr>
        </p:pic>
      </p:grpSp>
      <p:sp>
        <p:nvSpPr>
          <p:cNvPr id="200" name="正方形/長方形 199">
            <a:extLst>
              <a:ext uri="{FF2B5EF4-FFF2-40B4-BE49-F238E27FC236}">
                <a16:creationId xmlns:a16="http://schemas.microsoft.com/office/drawing/2014/main" id="{668327DB-7320-CADD-C360-2375EC80FD26}"/>
              </a:ext>
            </a:extLst>
          </p:cNvPr>
          <p:cNvSpPr/>
          <p:nvPr/>
        </p:nvSpPr>
        <p:spPr>
          <a:xfrm>
            <a:off x="4992701" y="4452107"/>
            <a:ext cx="4773600" cy="246221"/>
          </a:xfrm>
          <a:prstGeom prst="rect">
            <a:avLst/>
          </a:prstGeom>
        </p:spPr>
        <p:txBody>
          <a:bodyPr wrap="square" lIns="0" tIns="0" rIns="0" bIns="0">
            <a:spAutoFit/>
          </a:bodyPr>
          <a:lstStyle/>
          <a:p>
            <a:r>
              <a:rPr lang="ja-JP" altLang="en-US" sz="400" dirty="0">
                <a:latin typeface="+mn-ea"/>
              </a:rPr>
              <a:t>●同じ柄でも光の加減により、色の見え方が異なる場合があります。 </a:t>
            </a:r>
            <a:r>
              <a:rPr lang="en-US" altLang="ja-JP" sz="400" dirty="0">
                <a:latin typeface="+mn-ea"/>
              </a:rPr>
              <a:t>※1 </a:t>
            </a:r>
            <a:r>
              <a:rPr lang="ja-JP" altLang="en-US" sz="400" dirty="0">
                <a:latin typeface="+mn-ea"/>
              </a:rPr>
              <a:t>一般の木質系床材に比べ、ペットの汚れに配慮した床材となっておりますが、必ずしも汚れがつかないというわけではありません。 </a:t>
            </a:r>
            <a:r>
              <a:rPr lang="en-US" altLang="ja-JP" sz="400" dirty="0">
                <a:latin typeface="+mn-ea"/>
              </a:rPr>
              <a:t>※2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※3 </a:t>
            </a:r>
            <a:r>
              <a:rPr lang="ja-JP" altLang="en-US" sz="400" dirty="0">
                <a:latin typeface="+mn-ea"/>
              </a:rPr>
              <a:t>直貼床材に上貼り施工する場合は、車椅子対応の性能はございません。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上貼り専用商品です。床暖房仕上げ材にはご使用いただけません。</a:t>
            </a:r>
          </a:p>
        </p:txBody>
      </p:sp>
      <p:grpSp>
        <p:nvGrpSpPr>
          <p:cNvPr id="79" name="グループ化 78">
            <a:extLst>
              <a:ext uri="{FF2B5EF4-FFF2-40B4-BE49-F238E27FC236}">
                <a16:creationId xmlns:a16="http://schemas.microsoft.com/office/drawing/2014/main" id="{02D27956-A0C8-3653-EED0-B0D4A1AD1843}"/>
              </a:ext>
            </a:extLst>
          </p:cNvPr>
          <p:cNvGrpSpPr/>
          <p:nvPr/>
        </p:nvGrpSpPr>
        <p:grpSpPr>
          <a:xfrm>
            <a:off x="185721" y="752365"/>
            <a:ext cx="833693" cy="192239"/>
            <a:chOff x="185721" y="752365"/>
            <a:chExt cx="833693" cy="192239"/>
          </a:xfrm>
        </p:grpSpPr>
        <p:sp>
          <p:nvSpPr>
            <p:cNvPr id="66" name="正方形/長方形 65"/>
            <p:cNvSpPr/>
            <p:nvPr/>
          </p:nvSpPr>
          <p:spPr>
            <a:xfrm>
              <a:off x="185721" y="752365"/>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5" name="正方形/長方形 74"/>
            <p:cNvSpPr/>
            <p:nvPr/>
          </p:nvSpPr>
          <p:spPr>
            <a:xfrm>
              <a:off x="257646" y="779235"/>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grpSp>
        <p:nvGrpSpPr>
          <p:cNvPr id="96" name="グループ化 95">
            <a:extLst>
              <a:ext uri="{FF2B5EF4-FFF2-40B4-BE49-F238E27FC236}">
                <a16:creationId xmlns:a16="http://schemas.microsoft.com/office/drawing/2014/main" id="{D0428D2E-0162-1FE4-AE74-3D249258E430}"/>
              </a:ext>
            </a:extLst>
          </p:cNvPr>
          <p:cNvGrpSpPr/>
          <p:nvPr/>
        </p:nvGrpSpPr>
        <p:grpSpPr>
          <a:xfrm>
            <a:off x="5554589" y="2485043"/>
            <a:ext cx="3738000" cy="1490664"/>
            <a:chOff x="5062884" y="2485043"/>
            <a:chExt cx="3351668" cy="1336600"/>
          </a:xfrm>
        </p:grpSpPr>
        <p:sp>
          <p:nvSpPr>
            <p:cNvPr id="215" name="正方形/長方形 214"/>
            <p:cNvSpPr/>
            <p:nvPr/>
          </p:nvSpPr>
          <p:spPr>
            <a:xfrm>
              <a:off x="5106371" y="3007427"/>
              <a:ext cx="1580178" cy="92333"/>
            </a:xfrm>
            <a:prstGeom prst="rect">
              <a:avLst/>
            </a:prstGeom>
          </p:spPr>
          <p:txBody>
            <a:bodyPr wrap="square" lIns="0" tIns="0" rIns="0" bIns="0">
              <a:spAutoFit/>
            </a:bodyPr>
            <a:lstStyle/>
            <a:p>
              <a:r>
                <a:rPr lang="ja-JP" altLang="en-US" sz="600" dirty="0">
                  <a:latin typeface="+mn-ea"/>
                </a:rPr>
                <a:t>グレーコンク柄（シート）</a:t>
              </a:r>
            </a:p>
          </p:txBody>
        </p:sp>
        <p:sp>
          <p:nvSpPr>
            <p:cNvPr id="216" name="正方形/長方形 215"/>
            <p:cNvSpPr/>
            <p:nvPr/>
          </p:nvSpPr>
          <p:spPr>
            <a:xfrm>
              <a:off x="6805194" y="3016549"/>
              <a:ext cx="1609358" cy="92333"/>
            </a:xfrm>
            <a:prstGeom prst="rect">
              <a:avLst/>
            </a:prstGeom>
          </p:spPr>
          <p:txBody>
            <a:bodyPr wrap="square" lIns="0" tIns="0" rIns="0" bIns="0">
              <a:spAutoFit/>
            </a:bodyPr>
            <a:lstStyle/>
            <a:p>
              <a:r>
                <a:rPr lang="ja-JP" altLang="en-US" sz="600" dirty="0">
                  <a:latin typeface="+mn-ea"/>
                </a:rPr>
                <a:t>ベージュセルぺ柄（シート）</a:t>
              </a:r>
            </a:p>
          </p:txBody>
        </p:sp>
        <p:pic>
          <p:nvPicPr>
            <p:cNvPr id="89" name="図 88" descr="テキスト が含まれている画像&#10;&#10;AI 生成コンテンツは誤りを含む可能性があります。">
              <a:extLst>
                <a:ext uri="{FF2B5EF4-FFF2-40B4-BE49-F238E27FC236}">
                  <a16:creationId xmlns:a16="http://schemas.microsoft.com/office/drawing/2014/main" id="{D985CBBC-E2AF-B95D-82ED-8BDE5017C2C5}"/>
                </a:ext>
              </a:extLst>
            </p:cNvPr>
            <p:cNvPicPr>
              <a:picLocks noChangeAspect="1"/>
            </p:cNvPicPr>
            <p:nvPr/>
          </p:nvPicPr>
          <p:blipFill>
            <a:blip r:embed="rId6"/>
            <a:srcRect r="53571" b="59999"/>
            <a:stretch>
              <a:fillRect/>
            </a:stretch>
          </p:blipFill>
          <p:spPr>
            <a:xfrm>
              <a:off x="5062884" y="2485043"/>
              <a:ext cx="1623666" cy="512081"/>
            </a:xfrm>
            <a:prstGeom prst="rect">
              <a:avLst/>
            </a:prstGeom>
          </p:spPr>
        </p:pic>
        <p:pic>
          <p:nvPicPr>
            <p:cNvPr id="90" name="図 89" descr="テキスト が含まれている画像&#10;&#10;AI 生成コンテンツは誤りを含む可能性があります。">
              <a:extLst>
                <a:ext uri="{FF2B5EF4-FFF2-40B4-BE49-F238E27FC236}">
                  <a16:creationId xmlns:a16="http://schemas.microsoft.com/office/drawing/2014/main" id="{DDA0B817-5F57-6B4E-53A0-AD75E1FA73A5}"/>
                </a:ext>
              </a:extLst>
            </p:cNvPr>
            <p:cNvPicPr>
              <a:picLocks noChangeAspect="1"/>
            </p:cNvPicPr>
            <p:nvPr/>
          </p:nvPicPr>
          <p:blipFill>
            <a:blip r:embed="rId6"/>
            <a:srcRect l="50467" r="3104" b="59999"/>
            <a:stretch>
              <a:fillRect/>
            </a:stretch>
          </p:blipFill>
          <p:spPr>
            <a:xfrm>
              <a:off x="6790886" y="2485043"/>
              <a:ext cx="1623666" cy="512081"/>
            </a:xfrm>
            <a:prstGeom prst="rect">
              <a:avLst/>
            </a:prstGeom>
          </p:spPr>
        </p:pic>
        <p:pic>
          <p:nvPicPr>
            <p:cNvPr id="91" name="図 90" descr="テキスト が含まれている画像&#10;&#10;AI 生成コンテンツは誤りを含む可能性があります。">
              <a:extLst>
                <a:ext uri="{FF2B5EF4-FFF2-40B4-BE49-F238E27FC236}">
                  <a16:creationId xmlns:a16="http://schemas.microsoft.com/office/drawing/2014/main" id="{7B78E60D-08AE-540B-4627-97A817A7EBBA}"/>
                </a:ext>
              </a:extLst>
            </p:cNvPr>
            <p:cNvPicPr>
              <a:picLocks noChangeAspect="1"/>
            </p:cNvPicPr>
            <p:nvPr/>
          </p:nvPicPr>
          <p:blipFill>
            <a:blip r:embed="rId6"/>
            <a:srcRect t="48476" r="53571" b="11523"/>
            <a:stretch>
              <a:fillRect/>
            </a:stretch>
          </p:blipFill>
          <p:spPr>
            <a:xfrm>
              <a:off x="5062884" y="3197289"/>
              <a:ext cx="1623666" cy="512081"/>
            </a:xfrm>
            <a:prstGeom prst="rect">
              <a:avLst/>
            </a:prstGeom>
          </p:spPr>
        </p:pic>
        <p:pic>
          <p:nvPicPr>
            <p:cNvPr id="92" name="図 91" descr="テキスト が含まれている画像&#10;&#10;AI 生成コンテンツは誤りを含む可能性があります。">
              <a:extLst>
                <a:ext uri="{FF2B5EF4-FFF2-40B4-BE49-F238E27FC236}">
                  <a16:creationId xmlns:a16="http://schemas.microsoft.com/office/drawing/2014/main" id="{7CD3F6A4-654D-8845-EF24-3EE4DEBD5C54}"/>
                </a:ext>
              </a:extLst>
            </p:cNvPr>
            <p:cNvPicPr>
              <a:picLocks noChangeAspect="1"/>
            </p:cNvPicPr>
            <p:nvPr/>
          </p:nvPicPr>
          <p:blipFill>
            <a:blip r:embed="rId6"/>
            <a:srcRect l="50685" t="48476" r="2886" b="11523"/>
            <a:stretch>
              <a:fillRect/>
            </a:stretch>
          </p:blipFill>
          <p:spPr>
            <a:xfrm>
              <a:off x="6790886" y="3197289"/>
              <a:ext cx="1623666" cy="512081"/>
            </a:xfrm>
            <a:prstGeom prst="rect">
              <a:avLst/>
            </a:prstGeom>
          </p:spPr>
        </p:pic>
        <p:sp>
          <p:nvSpPr>
            <p:cNvPr id="93" name="正方形/長方形 92">
              <a:extLst>
                <a:ext uri="{FF2B5EF4-FFF2-40B4-BE49-F238E27FC236}">
                  <a16:creationId xmlns:a16="http://schemas.microsoft.com/office/drawing/2014/main" id="{68E73426-EF0A-73DC-A054-B5EF2216016B}"/>
                </a:ext>
              </a:extLst>
            </p:cNvPr>
            <p:cNvSpPr/>
            <p:nvPr/>
          </p:nvSpPr>
          <p:spPr>
            <a:xfrm>
              <a:off x="5106370" y="3720188"/>
              <a:ext cx="1580179" cy="92333"/>
            </a:xfrm>
            <a:prstGeom prst="rect">
              <a:avLst/>
            </a:prstGeom>
          </p:spPr>
          <p:txBody>
            <a:bodyPr wrap="square" lIns="0" tIns="0" rIns="0" bIns="0">
              <a:spAutoFit/>
            </a:bodyPr>
            <a:lstStyle/>
            <a:p>
              <a:r>
                <a:rPr lang="ja-JP" altLang="en-US" sz="600" dirty="0">
                  <a:latin typeface="+mn-ea"/>
                </a:rPr>
                <a:t>ペールグレーライム柄（シート）</a:t>
              </a:r>
            </a:p>
          </p:txBody>
        </p:sp>
        <p:sp>
          <p:nvSpPr>
            <p:cNvPr id="94" name="正方形/長方形 93">
              <a:extLst>
                <a:ext uri="{FF2B5EF4-FFF2-40B4-BE49-F238E27FC236}">
                  <a16:creationId xmlns:a16="http://schemas.microsoft.com/office/drawing/2014/main" id="{D6659C7D-10DC-1ACA-706A-ECEC7EC8F10C}"/>
                </a:ext>
              </a:extLst>
            </p:cNvPr>
            <p:cNvSpPr/>
            <p:nvPr/>
          </p:nvSpPr>
          <p:spPr>
            <a:xfrm>
              <a:off x="6805194" y="3729310"/>
              <a:ext cx="1579777" cy="92333"/>
            </a:xfrm>
            <a:prstGeom prst="rect">
              <a:avLst/>
            </a:prstGeom>
          </p:spPr>
          <p:txBody>
            <a:bodyPr wrap="square" lIns="0" tIns="0" rIns="0" bIns="0">
              <a:spAutoFit/>
            </a:bodyPr>
            <a:lstStyle/>
            <a:p>
              <a:r>
                <a:rPr lang="ja-JP" altLang="en-US" sz="600" dirty="0">
                  <a:latin typeface="+mn-ea"/>
                </a:rPr>
                <a:t>ホワイトオニックス柄（シート）</a:t>
              </a:r>
            </a:p>
          </p:txBody>
        </p:sp>
      </p:grpSp>
      <p:grpSp>
        <p:nvGrpSpPr>
          <p:cNvPr id="99" name="グループ化 98">
            <a:extLst>
              <a:ext uri="{FF2B5EF4-FFF2-40B4-BE49-F238E27FC236}">
                <a16:creationId xmlns:a16="http://schemas.microsoft.com/office/drawing/2014/main" id="{4D441B0E-8AF3-1DE2-4107-394C6D2F6311}"/>
              </a:ext>
            </a:extLst>
          </p:cNvPr>
          <p:cNvGrpSpPr/>
          <p:nvPr/>
        </p:nvGrpSpPr>
        <p:grpSpPr>
          <a:xfrm>
            <a:off x="4992700" y="4028639"/>
            <a:ext cx="3579291" cy="403863"/>
            <a:chOff x="4992700" y="4028639"/>
            <a:chExt cx="3579291" cy="403863"/>
          </a:xfrm>
        </p:grpSpPr>
        <p:pic>
          <p:nvPicPr>
            <p:cNvPr id="26" name="図 25">
              <a:extLst>
                <a:ext uri="{FF2B5EF4-FFF2-40B4-BE49-F238E27FC236}">
                  <a16:creationId xmlns:a16="http://schemas.microsoft.com/office/drawing/2014/main" id="{7DC68DC5-AC74-59F6-B01A-52C4F14A88E6}"/>
                </a:ext>
              </a:extLst>
            </p:cNvPr>
            <p:cNvPicPr>
              <a:picLocks noChangeAspect="1"/>
            </p:cNvPicPr>
            <p:nvPr/>
          </p:nvPicPr>
          <p:blipFill>
            <a:blip r:embed="rId7"/>
            <a:stretch>
              <a:fillRect/>
            </a:stretch>
          </p:blipFill>
          <p:spPr>
            <a:xfrm>
              <a:off x="5655670" y="4095904"/>
              <a:ext cx="261818" cy="288000"/>
            </a:xfrm>
            <a:prstGeom prst="rect">
              <a:avLst/>
            </a:prstGeom>
          </p:spPr>
        </p:pic>
        <p:pic>
          <p:nvPicPr>
            <p:cNvPr id="30" name="図 29">
              <a:extLst>
                <a:ext uri="{FF2B5EF4-FFF2-40B4-BE49-F238E27FC236}">
                  <a16:creationId xmlns:a16="http://schemas.microsoft.com/office/drawing/2014/main" id="{DB7EBD05-3498-DE91-865C-B65D25EF4DEB}"/>
                </a:ext>
              </a:extLst>
            </p:cNvPr>
            <p:cNvPicPr>
              <a:picLocks noChangeAspect="1"/>
            </p:cNvPicPr>
            <p:nvPr/>
          </p:nvPicPr>
          <p:blipFill>
            <a:blip r:embed="rId8"/>
            <a:stretch>
              <a:fillRect/>
            </a:stretch>
          </p:blipFill>
          <p:spPr>
            <a:xfrm>
              <a:off x="4992700" y="4095904"/>
              <a:ext cx="261819" cy="288000"/>
            </a:xfrm>
            <a:prstGeom prst="rect">
              <a:avLst/>
            </a:prstGeom>
          </p:spPr>
        </p:pic>
        <p:pic>
          <p:nvPicPr>
            <p:cNvPr id="31" name="図 30">
              <a:extLst>
                <a:ext uri="{FF2B5EF4-FFF2-40B4-BE49-F238E27FC236}">
                  <a16:creationId xmlns:a16="http://schemas.microsoft.com/office/drawing/2014/main" id="{92BBB56E-D992-D23D-651F-5BBE8CF85093}"/>
                </a:ext>
              </a:extLst>
            </p:cNvPr>
            <p:cNvPicPr>
              <a:picLocks noChangeAspect="1"/>
            </p:cNvPicPr>
            <p:nvPr/>
          </p:nvPicPr>
          <p:blipFill>
            <a:blip r:embed="rId9"/>
            <a:stretch>
              <a:fillRect/>
            </a:stretch>
          </p:blipFill>
          <p:spPr>
            <a:xfrm>
              <a:off x="5213690" y="4095904"/>
              <a:ext cx="261819" cy="288000"/>
            </a:xfrm>
            <a:prstGeom prst="rect">
              <a:avLst/>
            </a:prstGeom>
          </p:spPr>
        </p:pic>
        <p:pic>
          <p:nvPicPr>
            <p:cNvPr id="35" name="図 34">
              <a:extLst>
                <a:ext uri="{FF2B5EF4-FFF2-40B4-BE49-F238E27FC236}">
                  <a16:creationId xmlns:a16="http://schemas.microsoft.com/office/drawing/2014/main" id="{45333B51-A835-B05D-1090-38D89924348E}"/>
                </a:ext>
              </a:extLst>
            </p:cNvPr>
            <p:cNvPicPr>
              <a:picLocks noChangeAspect="1"/>
            </p:cNvPicPr>
            <p:nvPr/>
          </p:nvPicPr>
          <p:blipFill>
            <a:blip r:embed="rId10"/>
            <a:stretch>
              <a:fillRect/>
            </a:stretch>
          </p:blipFill>
          <p:spPr>
            <a:xfrm>
              <a:off x="5876660" y="4095904"/>
              <a:ext cx="261819" cy="288000"/>
            </a:xfrm>
            <a:prstGeom prst="rect">
              <a:avLst/>
            </a:prstGeom>
          </p:spPr>
        </p:pic>
        <p:pic>
          <p:nvPicPr>
            <p:cNvPr id="36" name="図 35">
              <a:extLst>
                <a:ext uri="{FF2B5EF4-FFF2-40B4-BE49-F238E27FC236}">
                  <a16:creationId xmlns:a16="http://schemas.microsoft.com/office/drawing/2014/main" id="{6776ABBF-372A-CEFB-C15C-1765E1825306}"/>
                </a:ext>
              </a:extLst>
            </p:cNvPr>
            <p:cNvPicPr>
              <a:picLocks noChangeAspect="1"/>
            </p:cNvPicPr>
            <p:nvPr/>
          </p:nvPicPr>
          <p:blipFill>
            <a:blip r:embed="rId11"/>
            <a:stretch>
              <a:fillRect/>
            </a:stretch>
          </p:blipFill>
          <p:spPr>
            <a:xfrm>
              <a:off x="6760619" y="4095904"/>
              <a:ext cx="261819" cy="288000"/>
            </a:xfrm>
            <a:prstGeom prst="rect">
              <a:avLst/>
            </a:prstGeom>
          </p:spPr>
        </p:pic>
        <p:pic>
          <p:nvPicPr>
            <p:cNvPr id="37" name="図 36">
              <a:extLst>
                <a:ext uri="{FF2B5EF4-FFF2-40B4-BE49-F238E27FC236}">
                  <a16:creationId xmlns:a16="http://schemas.microsoft.com/office/drawing/2014/main" id="{8E190020-44C4-B694-54E5-4CD43E28E6AA}"/>
                </a:ext>
              </a:extLst>
            </p:cNvPr>
            <p:cNvPicPr>
              <a:picLocks noChangeAspect="1"/>
            </p:cNvPicPr>
            <p:nvPr/>
          </p:nvPicPr>
          <p:blipFill>
            <a:blip r:embed="rId12"/>
            <a:stretch>
              <a:fillRect/>
            </a:stretch>
          </p:blipFill>
          <p:spPr>
            <a:xfrm>
              <a:off x="6981609" y="4095904"/>
              <a:ext cx="261819" cy="288000"/>
            </a:xfrm>
            <a:prstGeom prst="rect">
              <a:avLst/>
            </a:prstGeom>
          </p:spPr>
        </p:pic>
        <p:pic>
          <p:nvPicPr>
            <p:cNvPr id="38" name="図 37">
              <a:extLst>
                <a:ext uri="{FF2B5EF4-FFF2-40B4-BE49-F238E27FC236}">
                  <a16:creationId xmlns:a16="http://schemas.microsoft.com/office/drawing/2014/main" id="{9D01F388-A4D8-94E8-E903-789CA6C5DE9B}"/>
                </a:ext>
              </a:extLst>
            </p:cNvPr>
            <p:cNvPicPr>
              <a:picLocks noChangeAspect="1"/>
            </p:cNvPicPr>
            <p:nvPr/>
          </p:nvPicPr>
          <p:blipFill>
            <a:blip r:embed="rId13"/>
            <a:stretch>
              <a:fillRect/>
            </a:stretch>
          </p:blipFill>
          <p:spPr>
            <a:xfrm>
              <a:off x="7202599" y="4095904"/>
              <a:ext cx="261819" cy="288000"/>
            </a:xfrm>
            <a:prstGeom prst="rect">
              <a:avLst/>
            </a:prstGeom>
          </p:spPr>
        </p:pic>
        <p:pic>
          <p:nvPicPr>
            <p:cNvPr id="46" name="図 45">
              <a:extLst>
                <a:ext uri="{FF2B5EF4-FFF2-40B4-BE49-F238E27FC236}">
                  <a16:creationId xmlns:a16="http://schemas.microsoft.com/office/drawing/2014/main" id="{69E45D54-270A-4441-B8AE-2933011B5358}"/>
                </a:ext>
              </a:extLst>
            </p:cNvPr>
            <p:cNvPicPr>
              <a:picLocks noChangeAspect="1"/>
            </p:cNvPicPr>
            <p:nvPr/>
          </p:nvPicPr>
          <p:blipFill>
            <a:blip r:embed="rId14"/>
            <a:stretch>
              <a:fillRect/>
            </a:stretch>
          </p:blipFill>
          <p:spPr>
            <a:xfrm>
              <a:off x="7423589" y="4095904"/>
              <a:ext cx="261819" cy="288000"/>
            </a:xfrm>
            <a:prstGeom prst="rect">
              <a:avLst/>
            </a:prstGeom>
          </p:spPr>
        </p:pic>
        <p:pic>
          <p:nvPicPr>
            <p:cNvPr id="47" name="図 46">
              <a:extLst>
                <a:ext uri="{FF2B5EF4-FFF2-40B4-BE49-F238E27FC236}">
                  <a16:creationId xmlns:a16="http://schemas.microsoft.com/office/drawing/2014/main" id="{AD91CE67-DBFC-4B26-51D0-0BACAAD83B4E}"/>
                </a:ext>
              </a:extLst>
            </p:cNvPr>
            <p:cNvPicPr>
              <a:picLocks noChangeAspect="1"/>
            </p:cNvPicPr>
            <p:nvPr/>
          </p:nvPicPr>
          <p:blipFill>
            <a:blip r:embed="rId15"/>
            <a:stretch>
              <a:fillRect/>
            </a:stretch>
          </p:blipFill>
          <p:spPr>
            <a:xfrm>
              <a:off x="7644579" y="4095904"/>
              <a:ext cx="261819" cy="288000"/>
            </a:xfrm>
            <a:prstGeom prst="rect">
              <a:avLst/>
            </a:prstGeom>
          </p:spPr>
        </p:pic>
        <p:pic>
          <p:nvPicPr>
            <p:cNvPr id="48" name="図 47">
              <a:extLst>
                <a:ext uri="{FF2B5EF4-FFF2-40B4-BE49-F238E27FC236}">
                  <a16:creationId xmlns:a16="http://schemas.microsoft.com/office/drawing/2014/main" id="{0D8F280F-6C40-BE9F-35CD-CD41C3629D6F}"/>
                </a:ext>
              </a:extLst>
            </p:cNvPr>
            <p:cNvPicPr>
              <a:picLocks noChangeAspect="1"/>
            </p:cNvPicPr>
            <p:nvPr/>
          </p:nvPicPr>
          <p:blipFill>
            <a:blip r:embed="rId16"/>
            <a:stretch>
              <a:fillRect/>
            </a:stretch>
          </p:blipFill>
          <p:spPr>
            <a:xfrm>
              <a:off x="7865569" y="4095904"/>
              <a:ext cx="261819" cy="288000"/>
            </a:xfrm>
            <a:prstGeom prst="rect">
              <a:avLst/>
            </a:prstGeom>
          </p:spPr>
        </p:pic>
        <p:sp>
          <p:nvSpPr>
            <p:cNvPr id="50" name="テキスト ボックス 49">
              <a:extLst>
                <a:ext uri="{FF2B5EF4-FFF2-40B4-BE49-F238E27FC236}">
                  <a16:creationId xmlns:a16="http://schemas.microsoft.com/office/drawing/2014/main" id="{6B45416B-7063-FCAA-FED6-B8DF03FCA48B}"/>
                </a:ext>
              </a:extLst>
            </p:cNvPr>
            <p:cNvSpPr txBox="1"/>
            <p:nvPr/>
          </p:nvSpPr>
          <p:spPr>
            <a:xfrm>
              <a:off x="700450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1" name="テキスト ボックス 50">
              <a:extLst>
                <a:ext uri="{FF2B5EF4-FFF2-40B4-BE49-F238E27FC236}">
                  <a16:creationId xmlns:a16="http://schemas.microsoft.com/office/drawing/2014/main" id="{3A6CA37A-3B46-0189-ECF0-CF7D78982B4E}"/>
                </a:ext>
              </a:extLst>
            </p:cNvPr>
            <p:cNvSpPr txBox="1"/>
            <p:nvPr/>
          </p:nvSpPr>
          <p:spPr>
            <a:xfrm>
              <a:off x="722549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2" name="正方形/長方形 51">
              <a:extLst>
                <a:ext uri="{FF2B5EF4-FFF2-40B4-BE49-F238E27FC236}">
                  <a16:creationId xmlns:a16="http://schemas.microsoft.com/office/drawing/2014/main" id="{A2D35293-733A-224B-CE6A-4599D7226294}"/>
                </a:ext>
              </a:extLst>
            </p:cNvPr>
            <p:cNvSpPr/>
            <p:nvPr/>
          </p:nvSpPr>
          <p:spPr>
            <a:xfrm>
              <a:off x="5898509" y="4378641"/>
              <a:ext cx="230762" cy="53861"/>
            </a:xfrm>
            <a:prstGeom prst="rect">
              <a:avLst/>
            </a:prstGeom>
          </p:spPr>
          <p:txBody>
            <a:bodyPr wrap="square" lIns="0" tIns="0" rIns="0" bIns="0">
              <a:spAutoFit/>
            </a:bodyPr>
            <a:lstStyle/>
            <a:p>
              <a:pPr algn="r"/>
              <a:r>
                <a:rPr lang="en-US" altLang="ja-JP" sz="350" dirty="0">
                  <a:latin typeface="+mn-ea"/>
                </a:rPr>
                <a:t>※1 ※2</a:t>
              </a:r>
              <a:endParaRPr lang="ja-JP" altLang="en-US" sz="350" dirty="0">
                <a:latin typeface="+mn-ea"/>
              </a:endParaRPr>
            </a:p>
          </p:txBody>
        </p:sp>
        <p:sp>
          <p:nvSpPr>
            <p:cNvPr id="53" name="正方形/長方形 52">
              <a:extLst>
                <a:ext uri="{FF2B5EF4-FFF2-40B4-BE49-F238E27FC236}">
                  <a16:creationId xmlns:a16="http://schemas.microsoft.com/office/drawing/2014/main" id="{DE2BEF6B-55CB-1956-7A71-121CA2196991}"/>
                </a:ext>
              </a:extLst>
            </p:cNvPr>
            <p:cNvSpPr/>
            <p:nvPr/>
          </p:nvSpPr>
          <p:spPr>
            <a:xfrm>
              <a:off x="6791151" y="4378641"/>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54" name="正方形/長方形 53">
              <a:extLst>
                <a:ext uri="{FF2B5EF4-FFF2-40B4-BE49-F238E27FC236}">
                  <a16:creationId xmlns:a16="http://schemas.microsoft.com/office/drawing/2014/main" id="{D9A69314-555A-9CD9-2F25-296C6E25EF2F}"/>
                </a:ext>
              </a:extLst>
            </p:cNvPr>
            <p:cNvSpPr/>
            <p:nvPr/>
          </p:nvSpPr>
          <p:spPr>
            <a:xfrm>
              <a:off x="7674688" y="4378641"/>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pic>
          <p:nvPicPr>
            <p:cNvPr id="56" name="図 55">
              <a:extLst>
                <a:ext uri="{FF2B5EF4-FFF2-40B4-BE49-F238E27FC236}">
                  <a16:creationId xmlns:a16="http://schemas.microsoft.com/office/drawing/2014/main" id="{145DF0B0-B4B7-E653-0B37-1F80D260D67C}"/>
                </a:ext>
              </a:extLst>
            </p:cNvPr>
            <p:cNvPicPr>
              <a:picLocks noChangeAspect="1"/>
            </p:cNvPicPr>
            <p:nvPr/>
          </p:nvPicPr>
          <p:blipFill>
            <a:blip r:embed="rId17"/>
            <a:stretch>
              <a:fillRect/>
            </a:stretch>
          </p:blipFill>
          <p:spPr>
            <a:xfrm>
              <a:off x="5434680" y="4095904"/>
              <a:ext cx="261818" cy="288000"/>
            </a:xfrm>
            <a:prstGeom prst="rect">
              <a:avLst/>
            </a:prstGeom>
          </p:spPr>
        </p:pic>
        <p:pic>
          <p:nvPicPr>
            <p:cNvPr id="57" name="図 56">
              <a:extLst>
                <a:ext uri="{FF2B5EF4-FFF2-40B4-BE49-F238E27FC236}">
                  <a16:creationId xmlns:a16="http://schemas.microsoft.com/office/drawing/2014/main" id="{2B111B58-686C-503E-B9D3-C3442C975808}"/>
                </a:ext>
              </a:extLst>
            </p:cNvPr>
            <p:cNvPicPr>
              <a:picLocks noChangeAspect="1"/>
            </p:cNvPicPr>
            <p:nvPr/>
          </p:nvPicPr>
          <p:blipFill>
            <a:blip r:embed="rId18"/>
            <a:stretch>
              <a:fillRect/>
            </a:stretch>
          </p:blipFill>
          <p:spPr>
            <a:xfrm>
              <a:off x="6318640" y="4095904"/>
              <a:ext cx="261818" cy="288000"/>
            </a:xfrm>
            <a:prstGeom prst="rect">
              <a:avLst/>
            </a:prstGeom>
          </p:spPr>
        </p:pic>
        <p:pic>
          <p:nvPicPr>
            <p:cNvPr id="58" name="図 57">
              <a:extLst>
                <a:ext uri="{FF2B5EF4-FFF2-40B4-BE49-F238E27FC236}">
                  <a16:creationId xmlns:a16="http://schemas.microsoft.com/office/drawing/2014/main" id="{2E89C2E1-0CB4-D35A-2139-B4634827ED6B}"/>
                </a:ext>
              </a:extLst>
            </p:cNvPr>
            <p:cNvPicPr>
              <a:picLocks noChangeAspect="1"/>
            </p:cNvPicPr>
            <p:nvPr/>
          </p:nvPicPr>
          <p:blipFill>
            <a:blip r:embed="rId19"/>
            <a:stretch>
              <a:fillRect/>
            </a:stretch>
          </p:blipFill>
          <p:spPr>
            <a:xfrm>
              <a:off x="8307555" y="4095904"/>
              <a:ext cx="264436" cy="288000"/>
            </a:xfrm>
            <a:prstGeom prst="rect">
              <a:avLst/>
            </a:prstGeom>
          </p:spPr>
        </p:pic>
        <p:pic>
          <p:nvPicPr>
            <p:cNvPr id="59" name="図 58">
              <a:extLst>
                <a:ext uri="{FF2B5EF4-FFF2-40B4-BE49-F238E27FC236}">
                  <a16:creationId xmlns:a16="http://schemas.microsoft.com/office/drawing/2014/main" id="{1B3D87EB-90B6-70D7-B63B-7FF927015301}"/>
                </a:ext>
              </a:extLst>
            </p:cNvPr>
            <p:cNvPicPr>
              <a:picLocks noChangeAspect="1"/>
            </p:cNvPicPr>
            <p:nvPr/>
          </p:nvPicPr>
          <p:blipFill>
            <a:blip r:embed="rId20"/>
            <a:stretch>
              <a:fillRect/>
            </a:stretch>
          </p:blipFill>
          <p:spPr>
            <a:xfrm>
              <a:off x="6097650" y="4095904"/>
              <a:ext cx="261818" cy="288000"/>
            </a:xfrm>
            <a:prstGeom prst="rect">
              <a:avLst/>
            </a:prstGeom>
          </p:spPr>
        </p:pic>
        <p:pic>
          <p:nvPicPr>
            <p:cNvPr id="34" name="図 33">
              <a:extLst>
                <a:ext uri="{FF2B5EF4-FFF2-40B4-BE49-F238E27FC236}">
                  <a16:creationId xmlns:a16="http://schemas.microsoft.com/office/drawing/2014/main" id="{3985D592-AFB0-8902-E265-0D42465683D2}"/>
                </a:ext>
              </a:extLst>
            </p:cNvPr>
            <p:cNvPicPr>
              <a:picLocks noChangeAspect="1"/>
            </p:cNvPicPr>
            <p:nvPr/>
          </p:nvPicPr>
          <p:blipFill>
            <a:blip r:embed="rId21"/>
            <a:stretch>
              <a:fillRect/>
            </a:stretch>
          </p:blipFill>
          <p:spPr>
            <a:xfrm>
              <a:off x="6539630" y="4095904"/>
              <a:ext cx="261819" cy="288000"/>
            </a:xfrm>
            <a:prstGeom prst="rect">
              <a:avLst/>
            </a:prstGeom>
          </p:spPr>
        </p:pic>
        <p:sp>
          <p:nvSpPr>
            <p:cNvPr id="83" name="正方形/長方形 82">
              <a:extLst>
                <a:ext uri="{FF2B5EF4-FFF2-40B4-BE49-F238E27FC236}">
                  <a16:creationId xmlns:a16="http://schemas.microsoft.com/office/drawing/2014/main" id="{DD512124-9BA9-003E-B9CE-4737B849B04C}"/>
                </a:ext>
              </a:extLst>
            </p:cNvPr>
            <p:cNvSpPr/>
            <p:nvPr/>
          </p:nvSpPr>
          <p:spPr>
            <a:xfrm>
              <a:off x="8113998" y="4378641"/>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98" name="図 97">
              <a:extLst>
                <a:ext uri="{FF2B5EF4-FFF2-40B4-BE49-F238E27FC236}">
                  <a16:creationId xmlns:a16="http://schemas.microsoft.com/office/drawing/2014/main" id="{D0546239-2E8B-76CC-B92B-1B65ADCB25DB}"/>
                </a:ext>
              </a:extLst>
            </p:cNvPr>
            <p:cNvPicPr>
              <a:picLocks noChangeAspect="1"/>
            </p:cNvPicPr>
            <p:nvPr/>
          </p:nvPicPr>
          <p:blipFill>
            <a:blip r:embed="rId22"/>
            <a:stretch>
              <a:fillRect/>
            </a:stretch>
          </p:blipFill>
          <p:spPr>
            <a:xfrm>
              <a:off x="8086559" y="4095904"/>
              <a:ext cx="261819" cy="288000"/>
            </a:xfrm>
            <a:prstGeom prst="rect">
              <a:avLst/>
            </a:prstGeom>
          </p:spPr>
        </p:pic>
        <p:sp>
          <p:nvSpPr>
            <p:cNvPr id="103" name="正方形/長方形 102">
              <a:extLst>
                <a:ext uri="{FF2B5EF4-FFF2-40B4-BE49-F238E27FC236}">
                  <a16:creationId xmlns:a16="http://schemas.microsoft.com/office/drawing/2014/main" id="{EAD2D84A-6B94-79E2-DA6B-EF47AB716938}"/>
                </a:ext>
              </a:extLst>
            </p:cNvPr>
            <p:cNvSpPr/>
            <p:nvPr/>
          </p:nvSpPr>
          <p:spPr>
            <a:xfrm>
              <a:off x="6565127" y="4378641"/>
              <a:ext cx="206940" cy="53861"/>
            </a:xfrm>
            <a:prstGeom prst="rect">
              <a:avLst/>
            </a:prstGeom>
          </p:spPr>
          <p:txBody>
            <a:bodyPr wrap="square" lIns="0" tIns="0" rIns="0" bIns="0">
              <a:spAutoFit/>
            </a:bodyPr>
            <a:lstStyle/>
            <a:p>
              <a:pPr algn="r"/>
              <a:r>
                <a:rPr lang="en-US" altLang="ja-JP" sz="350" dirty="0">
                  <a:latin typeface="+mn-ea"/>
                </a:rPr>
                <a:t>※3</a:t>
              </a:r>
            </a:p>
          </p:txBody>
        </p:sp>
      </p:grpSp>
      <p:pic>
        <p:nvPicPr>
          <p:cNvPr id="112" name="Picture 6">
            <a:extLst>
              <a:ext uri="{FF2B5EF4-FFF2-40B4-BE49-F238E27FC236}">
                <a16:creationId xmlns:a16="http://schemas.microsoft.com/office/drawing/2014/main" id="{F93CEAF4-FD3F-AB5D-48C9-C5460D37F511}"/>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a:stretch>
            <a:fillRect/>
          </a:stretch>
        </p:blipFill>
        <p:spPr bwMode="auto">
          <a:xfrm>
            <a:off x="3754916" y="5011547"/>
            <a:ext cx="1133348" cy="1537933"/>
          </a:xfrm>
          <a:prstGeom prst="rect">
            <a:avLst/>
          </a:prstGeom>
          <a:noFill/>
          <a:extLst>
            <a:ext uri="{909E8E84-426E-40DD-AFC4-6F175D3DCCD1}">
              <a14:hiddenFill xmlns:a14="http://schemas.microsoft.com/office/drawing/2010/main">
                <a:solidFill>
                  <a:srgbClr val="FFFFFF"/>
                </a:solidFill>
              </a14:hiddenFill>
            </a:ext>
          </a:extLst>
        </p:spPr>
      </p:pic>
      <p:grpSp>
        <p:nvGrpSpPr>
          <p:cNvPr id="153" name="グループ化 152">
            <a:extLst>
              <a:ext uri="{FF2B5EF4-FFF2-40B4-BE49-F238E27FC236}">
                <a16:creationId xmlns:a16="http://schemas.microsoft.com/office/drawing/2014/main" id="{ADF81B41-0221-20E4-93EC-F9D739D190F6}"/>
              </a:ext>
            </a:extLst>
          </p:cNvPr>
          <p:cNvGrpSpPr/>
          <p:nvPr/>
        </p:nvGrpSpPr>
        <p:grpSpPr>
          <a:xfrm>
            <a:off x="7452889" y="4808679"/>
            <a:ext cx="2229861" cy="1737116"/>
            <a:chOff x="7452889" y="4808679"/>
            <a:chExt cx="2229861" cy="1737116"/>
          </a:xfrm>
        </p:grpSpPr>
        <p:pic>
          <p:nvPicPr>
            <p:cNvPr id="134" name="Picture 8">
              <a:extLst>
                <a:ext uri="{FF2B5EF4-FFF2-40B4-BE49-F238E27FC236}">
                  <a16:creationId xmlns:a16="http://schemas.microsoft.com/office/drawing/2014/main" id="{0B1E6562-DCD6-E950-8B0A-F09C53EC64DA}"/>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a:stretch>
              <a:fillRect/>
            </a:stretch>
          </p:blipFill>
          <p:spPr bwMode="auto">
            <a:xfrm>
              <a:off x="8552117" y="5011547"/>
              <a:ext cx="1130633" cy="153424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グループ化 72">
              <a:extLst>
                <a:ext uri="{FF2B5EF4-FFF2-40B4-BE49-F238E27FC236}">
                  <a16:creationId xmlns:a16="http://schemas.microsoft.com/office/drawing/2014/main" id="{8EB1DF89-412E-AFD8-459E-F900800B1BD3}"/>
                </a:ext>
              </a:extLst>
            </p:cNvPr>
            <p:cNvGrpSpPr/>
            <p:nvPr/>
          </p:nvGrpSpPr>
          <p:grpSpPr>
            <a:xfrm>
              <a:off x="7452889" y="4808679"/>
              <a:ext cx="2215604" cy="804556"/>
              <a:chOff x="7452889" y="4808679"/>
              <a:chExt cx="2215604" cy="804556"/>
            </a:xfrm>
          </p:grpSpPr>
          <p:sp>
            <p:nvSpPr>
              <p:cNvPr id="62" name="正方形/長方形 61">
                <a:extLst>
                  <a:ext uri="{FF2B5EF4-FFF2-40B4-BE49-F238E27FC236}">
                    <a16:creationId xmlns:a16="http://schemas.microsoft.com/office/drawing/2014/main" id="{80C6FBCB-0EAC-03FD-07E3-16D3196F9F4C}"/>
                  </a:ext>
                </a:extLst>
              </p:cNvPr>
              <p:cNvSpPr/>
              <p:nvPr/>
            </p:nvSpPr>
            <p:spPr>
              <a:xfrm>
                <a:off x="7464417" y="5182348"/>
                <a:ext cx="1133347" cy="430887"/>
              </a:xfrm>
              <a:prstGeom prst="rect">
                <a:avLst/>
              </a:prstGeom>
            </p:spPr>
            <p:txBody>
              <a:bodyPr wrap="square" lIns="0" tIns="0" rIns="0" bIns="0">
                <a:spAutoFit/>
              </a:bodyPr>
              <a:lstStyle/>
              <a:p>
                <a:r>
                  <a:rPr lang="ja-JP" altLang="en-US" sz="700" dirty="0">
                    <a:latin typeface="+mn-ea"/>
                  </a:rPr>
                  <a:t>両面テープを使って、壁面への施工が可能。インテリアのアクセントとしてもお使いいただけます。</a:t>
                </a:r>
                <a:endParaRPr lang="en-US" altLang="ja-JP" sz="700" dirty="0">
                  <a:latin typeface="+mn-ea"/>
                </a:endParaRPr>
              </a:p>
            </p:txBody>
          </p:sp>
          <p:grpSp>
            <p:nvGrpSpPr>
              <p:cNvPr id="68" name="グループ化 67">
                <a:extLst>
                  <a:ext uri="{FF2B5EF4-FFF2-40B4-BE49-F238E27FC236}">
                    <a16:creationId xmlns:a16="http://schemas.microsoft.com/office/drawing/2014/main" id="{FA5283AD-7F93-65BA-ED76-7DC19E96EDAE}"/>
                  </a:ext>
                </a:extLst>
              </p:cNvPr>
              <p:cNvGrpSpPr/>
              <p:nvPr/>
            </p:nvGrpSpPr>
            <p:grpSpPr>
              <a:xfrm>
                <a:off x="7452889" y="4808679"/>
                <a:ext cx="2215604" cy="137741"/>
                <a:chOff x="5136755" y="4808679"/>
                <a:chExt cx="2215604" cy="137741"/>
              </a:xfrm>
            </p:grpSpPr>
            <p:sp>
              <p:nvSpPr>
                <p:cNvPr id="69" name="正方形/長方形 68">
                  <a:extLst>
                    <a:ext uri="{FF2B5EF4-FFF2-40B4-BE49-F238E27FC236}">
                      <a16:creationId xmlns:a16="http://schemas.microsoft.com/office/drawing/2014/main" id="{F6576594-D832-E032-461C-904EA692DA8F}"/>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壁面への施工も可能。より自分らしい空間づくりに。</a:t>
                  </a:r>
                </a:p>
              </p:txBody>
            </p:sp>
            <p:cxnSp>
              <p:nvCxnSpPr>
                <p:cNvPr id="72" name="直線コネクタ 71">
                  <a:extLst>
                    <a:ext uri="{FF2B5EF4-FFF2-40B4-BE49-F238E27FC236}">
                      <a16:creationId xmlns:a16="http://schemas.microsoft.com/office/drawing/2014/main" id="{D562E065-FBF5-6A77-AF81-5176B6C4FC5F}"/>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sp>
          <p:nvSpPr>
            <p:cNvPr id="138" name="Rectangle 4">
              <a:extLst>
                <a:ext uri="{FF2B5EF4-FFF2-40B4-BE49-F238E27FC236}">
                  <a16:creationId xmlns:a16="http://schemas.microsoft.com/office/drawing/2014/main" id="{940E0119-7154-BC3A-8924-022AB341AD92}"/>
                </a:ext>
              </a:extLst>
            </p:cNvPr>
            <p:cNvSpPr>
              <a:spLocks noChangeArrowheads="1"/>
            </p:cNvSpPr>
            <p:nvPr/>
          </p:nvSpPr>
          <p:spPr bwMode="auto">
            <a:xfrm>
              <a:off x="7741833" y="6359193"/>
              <a:ext cx="77110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600" b="0" i="0" u="none" kern="1200" cap="none" spc="0" normalizeH="0" baseline="0" noProof="0" dirty="0">
                  <a:ln>
                    <a:noFill/>
                  </a:ln>
                  <a:uLnTx/>
                  <a:uFillTx/>
                  <a:latin typeface="+mn-ea"/>
                  <a:ea typeface="+mn-ea"/>
                </a:rPr>
                <a:t>床材：ベージュセルぺ柄</a:t>
              </a:r>
              <a:endParaRPr kumimoji="1" lang="en-US" altLang="ja-JP" sz="600" b="0" i="0" u="none" kern="1200" cap="none" spc="0" normalizeH="0" baseline="0" noProof="0" dirty="0">
                <a:ln>
                  <a:noFill/>
                </a:ln>
                <a:uLnTx/>
                <a:uFillTx/>
                <a:latin typeface="+mn-ea"/>
                <a:ea typeface="+mn-ea"/>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ja-JP" altLang="en-US" sz="600" b="0" dirty="0">
                  <a:latin typeface="+mn-ea"/>
                  <a:ea typeface="+mn-ea"/>
                </a:rPr>
                <a:t>壁：ベージュセルぺ柄</a:t>
              </a:r>
              <a:endParaRPr kumimoji="1" lang="ja-JP" altLang="en-US" sz="600" b="0" i="0" u="none" kern="1200" cap="none" spc="0" normalizeH="0" baseline="0" noProof="0" dirty="0">
                <a:ln>
                  <a:noFill/>
                </a:ln>
                <a:uLnTx/>
                <a:uFillTx/>
                <a:latin typeface="+mn-ea"/>
                <a:ea typeface="+mn-ea"/>
              </a:endParaRPr>
            </a:p>
          </p:txBody>
        </p:sp>
      </p:grpSp>
      <p:grpSp>
        <p:nvGrpSpPr>
          <p:cNvPr id="144" name="グループ化 143">
            <a:extLst>
              <a:ext uri="{FF2B5EF4-FFF2-40B4-BE49-F238E27FC236}">
                <a16:creationId xmlns:a16="http://schemas.microsoft.com/office/drawing/2014/main" id="{22655A60-687C-5008-2ABE-577C248BC846}"/>
              </a:ext>
            </a:extLst>
          </p:cNvPr>
          <p:cNvGrpSpPr/>
          <p:nvPr/>
        </p:nvGrpSpPr>
        <p:grpSpPr>
          <a:xfrm>
            <a:off x="1407783" y="5012740"/>
            <a:ext cx="1130632" cy="1526667"/>
            <a:chOff x="3754916" y="5012740"/>
            <a:chExt cx="1130632" cy="1526667"/>
          </a:xfrm>
        </p:grpSpPr>
        <p:pic>
          <p:nvPicPr>
            <p:cNvPr id="145" name="Picture 10">
              <a:extLst>
                <a:ext uri="{FF2B5EF4-FFF2-40B4-BE49-F238E27FC236}">
                  <a16:creationId xmlns:a16="http://schemas.microsoft.com/office/drawing/2014/main" id="{011957CD-E433-6C7E-CFEA-E58F3BCB08AB}"/>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a:fillRect/>
            </a:stretch>
          </p:blipFill>
          <p:spPr bwMode="auto">
            <a:xfrm>
              <a:off x="3754916" y="5012740"/>
              <a:ext cx="1130632" cy="1526667"/>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直線コネクタ 145">
              <a:extLst>
                <a:ext uri="{FF2B5EF4-FFF2-40B4-BE49-F238E27FC236}">
                  <a16:creationId xmlns:a16="http://schemas.microsoft.com/office/drawing/2014/main" id="{453318AC-0BA1-B7E6-4093-C8876B075BAC}"/>
                </a:ext>
              </a:extLst>
            </p:cNvPr>
            <p:cNvCxnSpPr>
              <a:cxnSpLocks/>
            </p:cNvCxnSpPr>
            <p:nvPr/>
          </p:nvCxnSpPr>
          <p:spPr>
            <a:xfrm>
              <a:off x="4036583" y="5937231"/>
              <a:ext cx="487066" cy="167623"/>
            </a:xfrm>
            <a:prstGeom prst="line">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04162433-2C5C-200D-834C-244A10D90C16}"/>
                </a:ext>
              </a:extLst>
            </p:cNvPr>
            <p:cNvSpPr txBox="1"/>
            <p:nvPr/>
          </p:nvSpPr>
          <p:spPr>
            <a:xfrm>
              <a:off x="3855327" y="5952799"/>
              <a:ext cx="566181" cy="246221"/>
            </a:xfrm>
            <a:prstGeom prst="rect">
              <a:avLst/>
            </a:prstGeom>
            <a:noFill/>
          </p:spPr>
          <p:txBody>
            <a:bodyPr wrap="none" rtlCol="0">
              <a:spAutoFit/>
            </a:bodyPr>
            <a:lstStyle/>
            <a:p>
              <a:r>
                <a:rPr kumimoji="1" lang="en-US" altLang="ja-JP" sz="1000" dirty="0">
                  <a:solidFill>
                    <a:schemeClr val="bg1"/>
                  </a:solidFill>
                </a:rPr>
                <a:t>303mm</a:t>
              </a:r>
              <a:endParaRPr kumimoji="1" lang="ja-JP" altLang="en-US" sz="1000" dirty="0">
                <a:solidFill>
                  <a:schemeClr val="bg1"/>
                </a:solidFill>
              </a:endParaRPr>
            </a:p>
          </p:txBody>
        </p:sp>
      </p:grpSp>
      <p:grpSp>
        <p:nvGrpSpPr>
          <p:cNvPr id="151" name="グループ化 150">
            <a:extLst>
              <a:ext uri="{FF2B5EF4-FFF2-40B4-BE49-F238E27FC236}">
                <a16:creationId xmlns:a16="http://schemas.microsoft.com/office/drawing/2014/main" id="{E861FD9D-DB3E-4D5D-3CBB-8A507E14902C}"/>
              </a:ext>
            </a:extLst>
          </p:cNvPr>
          <p:cNvGrpSpPr/>
          <p:nvPr/>
        </p:nvGrpSpPr>
        <p:grpSpPr>
          <a:xfrm>
            <a:off x="185721" y="3568922"/>
            <a:ext cx="1162231" cy="1044472"/>
            <a:chOff x="185721" y="3568922"/>
            <a:chExt cx="1162231" cy="1044472"/>
          </a:xfrm>
        </p:grpSpPr>
        <p:pic>
          <p:nvPicPr>
            <p:cNvPr id="1028" name="Picture 4">
              <a:extLst>
                <a:ext uri="{FF2B5EF4-FFF2-40B4-BE49-F238E27FC236}">
                  <a16:creationId xmlns:a16="http://schemas.microsoft.com/office/drawing/2014/main" id="{42109E5A-070E-31FE-4C6E-F7CD79D1B6E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a:fillRect/>
            </a:stretch>
          </p:blipFill>
          <p:spPr bwMode="auto">
            <a:xfrm>
              <a:off x="185721" y="3568922"/>
              <a:ext cx="1162231" cy="10444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8" name="正方形/長方形 147">
              <a:extLst>
                <a:ext uri="{FF2B5EF4-FFF2-40B4-BE49-F238E27FC236}">
                  <a16:creationId xmlns:a16="http://schemas.microsoft.com/office/drawing/2014/main" id="{03BF8592-33E5-04FD-A4DB-A29247C8C6F0}"/>
                </a:ext>
              </a:extLst>
            </p:cNvPr>
            <p:cNvSpPr/>
            <p:nvPr/>
          </p:nvSpPr>
          <p:spPr>
            <a:xfrm>
              <a:off x="185721" y="4457655"/>
              <a:ext cx="689843" cy="138499"/>
            </a:xfrm>
            <a:prstGeom prst="rect">
              <a:avLst/>
            </a:prstGeom>
            <a:noFill/>
            <a:ln>
              <a:noFill/>
            </a:ln>
          </p:spPr>
          <p:txBody>
            <a:bodyPr wrap="square" lIns="0" tIns="0" rIns="0" bIns="0">
              <a:spAutoFit/>
            </a:bodyPr>
            <a:lstStyle/>
            <a:p>
              <a:pPr algn="ctr"/>
              <a:r>
                <a:rPr lang="ja-JP" altLang="en-US" sz="900" b="1" dirty="0">
                  <a:solidFill>
                    <a:schemeClr val="bg1"/>
                  </a:solidFill>
                  <a:latin typeface="+mn-ea"/>
                </a:rPr>
                <a:t>リフォーム前</a:t>
              </a:r>
            </a:p>
          </p:txBody>
        </p:sp>
      </p:grpSp>
      <p:grpSp>
        <p:nvGrpSpPr>
          <p:cNvPr id="154" name="グループ化 153">
            <a:extLst>
              <a:ext uri="{FF2B5EF4-FFF2-40B4-BE49-F238E27FC236}">
                <a16:creationId xmlns:a16="http://schemas.microsoft.com/office/drawing/2014/main" id="{03DB940B-940B-8986-B714-847E8EEC44E7}"/>
              </a:ext>
            </a:extLst>
          </p:cNvPr>
          <p:cNvGrpSpPr/>
          <p:nvPr/>
        </p:nvGrpSpPr>
        <p:grpSpPr>
          <a:xfrm>
            <a:off x="4957626" y="4808679"/>
            <a:ext cx="2407780" cy="1735970"/>
            <a:chOff x="4957626" y="4808679"/>
            <a:chExt cx="2407780" cy="1735970"/>
          </a:xfrm>
        </p:grpSpPr>
        <p:grpSp>
          <p:nvGrpSpPr>
            <p:cNvPr id="78" name="グループ化 77">
              <a:extLst>
                <a:ext uri="{FF2B5EF4-FFF2-40B4-BE49-F238E27FC236}">
                  <a16:creationId xmlns:a16="http://schemas.microsoft.com/office/drawing/2014/main" id="{55732767-2608-848B-2AA5-DB86A74D62F2}"/>
                </a:ext>
              </a:extLst>
            </p:cNvPr>
            <p:cNvGrpSpPr/>
            <p:nvPr/>
          </p:nvGrpSpPr>
          <p:grpSpPr>
            <a:xfrm>
              <a:off x="4957626" y="4808679"/>
              <a:ext cx="2404258" cy="1460659"/>
              <a:chOff x="4948101" y="4808679"/>
              <a:chExt cx="2404258" cy="1460659"/>
            </a:xfrm>
          </p:grpSpPr>
          <p:grpSp>
            <p:nvGrpSpPr>
              <p:cNvPr id="67" name="グループ化 66">
                <a:extLst>
                  <a:ext uri="{FF2B5EF4-FFF2-40B4-BE49-F238E27FC236}">
                    <a16:creationId xmlns:a16="http://schemas.microsoft.com/office/drawing/2014/main" id="{BD80FBD9-FE10-9A5F-9059-BDCF46EF9BB9}"/>
                  </a:ext>
                </a:extLst>
              </p:cNvPr>
              <p:cNvGrpSpPr/>
              <p:nvPr/>
            </p:nvGrpSpPr>
            <p:grpSpPr>
              <a:xfrm>
                <a:off x="4948101" y="4808679"/>
                <a:ext cx="2404258" cy="137741"/>
                <a:chOff x="5136755" y="4808679"/>
                <a:chExt cx="2215604" cy="137741"/>
              </a:xfrm>
            </p:grpSpPr>
            <p:sp>
              <p:nvSpPr>
                <p:cNvPr id="119" name="正方形/長方形 118"/>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床暖房もそのまま使えて、家事の最中も足元ぽかぽか。</a:t>
                  </a:r>
                </a:p>
              </p:txBody>
            </p:sp>
            <p:cxnSp>
              <p:nvCxnSpPr>
                <p:cNvPr id="124" name="直線コネクタ 123"/>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F560F5F4-BCD5-5EC2-1196-43E0F687FDF5}"/>
                  </a:ext>
                </a:extLst>
              </p:cNvPr>
              <p:cNvGrpSpPr/>
              <p:nvPr/>
            </p:nvGrpSpPr>
            <p:grpSpPr>
              <a:xfrm>
                <a:off x="6340082" y="5066618"/>
                <a:ext cx="994092" cy="1202720"/>
                <a:chOff x="4443295" y="2812324"/>
                <a:chExt cx="1019410" cy="1233352"/>
              </a:xfrm>
            </p:grpSpPr>
            <p:sp>
              <p:nvSpPr>
                <p:cNvPr id="10" name="正方形/長方形 9">
                  <a:extLst>
                    <a:ext uri="{FF2B5EF4-FFF2-40B4-BE49-F238E27FC236}">
                      <a16:creationId xmlns:a16="http://schemas.microsoft.com/office/drawing/2014/main" id="{C856C3FB-D105-3E62-9635-5837E90D1CE9}"/>
                    </a:ext>
                  </a:extLst>
                </p:cNvPr>
                <p:cNvSpPr/>
                <p:nvPr/>
              </p:nvSpPr>
              <p:spPr>
                <a:xfrm>
                  <a:off x="4443295" y="2812324"/>
                  <a:ext cx="1019410" cy="1233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n-ea"/>
                  </a:endParaRPr>
                </a:p>
              </p:txBody>
            </p:sp>
            <p:pic>
              <p:nvPicPr>
                <p:cNvPr id="11" name="図 10">
                  <a:extLst>
                    <a:ext uri="{FF2B5EF4-FFF2-40B4-BE49-F238E27FC236}">
                      <a16:creationId xmlns:a16="http://schemas.microsoft.com/office/drawing/2014/main" id="{E50A0699-62D3-89E4-B776-D4B206BBB6DB}"/>
                    </a:ext>
                  </a:extLst>
                </p:cNvPr>
                <p:cNvPicPr>
                  <a:picLocks noChangeAspect="1"/>
                </p:cNvPicPr>
                <p:nvPr/>
              </p:nvPicPr>
              <p:blipFill>
                <a:blip r:embed="rId27"/>
                <a:stretch>
                  <a:fillRect/>
                </a:stretch>
              </p:blipFill>
              <p:spPr>
                <a:xfrm>
                  <a:off x="4554098" y="2812325"/>
                  <a:ext cx="792367" cy="675513"/>
                </a:xfrm>
                <a:prstGeom prst="rect">
                  <a:avLst/>
                </a:prstGeom>
              </p:spPr>
            </p:pic>
            <p:pic>
              <p:nvPicPr>
                <p:cNvPr id="21" name="図 20">
                  <a:extLst>
                    <a:ext uri="{FF2B5EF4-FFF2-40B4-BE49-F238E27FC236}">
                      <a16:creationId xmlns:a16="http://schemas.microsoft.com/office/drawing/2014/main" id="{57A072E3-F30D-76DE-AAF5-AA9F237BFCFB}"/>
                    </a:ext>
                  </a:extLst>
                </p:cNvPr>
                <p:cNvPicPr>
                  <a:picLocks noChangeAspect="1"/>
                </p:cNvPicPr>
                <p:nvPr/>
              </p:nvPicPr>
              <p:blipFill>
                <a:blip r:embed="rId28"/>
                <a:stretch>
                  <a:fillRect/>
                </a:stretch>
              </p:blipFill>
              <p:spPr>
                <a:xfrm>
                  <a:off x="4559536" y="3340959"/>
                  <a:ext cx="792367" cy="675513"/>
                </a:xfrm>
                <a:prstGeom prst="rect">
                  <a:avLst/>
                </a:prstGeom>
              </p:spPr>
            </p:pic>
          </p:grpSp>
          <p:sp>
            <p:nvSpPr>
              <p:cNvPr id="197" name="正方形/長方形 196"/>
              <p:cNvSpPr/>
              <p:nvPr/>
            </p:nvSpPr>
            <p:spPr>
              <a:xfrm>
                <a:off x="5010928" y="5182349"/>
                <a:ext cx="1133347" cy="323165"/>
              </a:xfrm>
              <a:prstGeom prst="rect">
                <a:avLst/>
              </a:prstGeom>
            </p:spPr>
            <p:txBody>
              <a:bodyPr wrap="square" lIns="0" tIns="0" rIns="0" bIns="0">
                <a:spAutoFit/>
              </a:bodyPr>
              <a:lstStyle/>
              <a:p>
                <a:r>
                  <a:rPr lang="ja-JP" altLang="en-US" sz="700" dirty="0">
                    <a:latin typeface="+mn-ea"/>
                  </a:rPr>
                  <a:t>既存の床暖房システムの上から施工できるので、上貼りしてもあたたかさはそのままです。</a:t>
                </a:r>
              </a:p>
            </p:txBody>
          </p:sp>
        </p:grpSp>
        <p:pic>
          <p:nvPicPr>
            <p:cNvPr id="115" name="Picture 2">
              <a:extLst>
                <a:ext uri="{FF2B5EF4-FFF2-40B4-BE49-F238E27FC236}">
                  <a16:creationId xmlns:a16="http://schemas.microsoft.com/office/drawing/2014/main" id="{B3CF633A-95CA-EBA7-76D6-EA666B3BF31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a:stretch>
              <a:fillRect/>
            </a:stretch>
          </p:blipFill>
          <p:spPr bwMode="auto">
            <a:xfrm>
              <a:off x="6228044" y="5011547"/>
              <a:ext cx="1137362" cy="1533102"/>
            </a:xfrm>
            <a:prstGeom prst="rect">
              <a:avLst/>
            </a:prstGeom>
            <a:noFill/>
            <a:extLst>
              <a:ext uri="{909E8E84-426E-40DD-AFC4-6F175D3DCCD1}">
                <a14:hiddenFill xmlns:a14="http://schemas.microsoft.com/office/drawing/2010/main">
                  <a:solidFill>
                    <a:srgbClr val="FFFFFF"/>
                  </a:solidFill>
                </a14:hiddenFill>
              </a:ext>
            </a:extLst>
          </p:spPr>
        </p:pic>
        <p:pic>
          <p:nvPicPr>
            <p:cNvPr id="152" name="図 151" descr="床に寝そべる女性&#10;&#10;AI 生成コンテンツは誤りを含む可能性があります。">
              <a:extLst>
                <a:ext uri="{FF2B5EF4-FFF2-40B4-BE49-F238E27FC236}">
                  <a16:creationId xmlns:a16="http://schemas.microsoft.com/office/drawing/2014/main" id="{95328A92-7839-09BA-5EDD-754B001304BC}"/>
                </a:ext>
              </a:extLst>
            </p:cNvPr>
            <p:cNvPicPr>
              <a:picLocks noChangeAspect="1"/>
            </p:cNvPicPr>
            <p:nvPr/>
          </p:nvPicPr>
          <p:blipFill rotWithShape="1">
            <a:blip r:embed="rId30"/>
            <a:srcRect l="7638" t="2393" r="34664" b="10882"/>
            <a:stretch>
              <a:fillRect/>
            </a:stretch>
          </p:blipFill>
          <p:spPr>
            <a:xfrm>
              <a:off x="6801449" y="6003308"/>
              <a:ext cx="532060" cy="532060"/>
            </a:xfrm>
            <a:prstGeom prst="ellipse">
              <a:avLst/>
            </a:prstGeom>
            <a:solidFill>
              <a:schemeClr val="bg1">
                <a:lumMod val="85000"/>
              </a:schemeClr>
            </a:solidFill>
            <a:ln>
              <a:solidFill>
                <a:schemeClr val="bg1"/>
              </a:solidFill>
            </a:ln>
          </p:spPr>
        </p:pic>
      </p:grpSp>
    </p:spTree>
    <p:extLst>
      <p:ext uri="{BB962C8B-B14F-4D97-AF65-F5344CB8AC3E}">
        <p14:creationId xmlns:p14="http://schemas.microsoft.com/office/powerpoint/2010/main" val="2608708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4"/>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7" name="グループ化 16">
            <a:extLst>
              <a:ext uri="{FF2B5EF4-FFF2-40B4-BE49-F238E27FC236}">
                <a16:creationId xmlns:a16="http://schemas.microsoft.com/office/drawing/2014/main" id="{47EB0B38-BB9A-5746-4109-B10717D2F5B4}"/>
              </a:ext>
            </a:extLst>
          </p:cNvPr>
          <p:cNvGrpSpPr/>
          <p:nvPr/>
        </p:nvGrpSpPr>
        <p:grpSpPr>
          <a:xfrm>
            <a:off x="234186" y="4801519"/>
            <a:ext cx="2289693" cy="904050"/>
            <a:chOff x="234186" y="4801519"/>
            <a:chExt cx="2289693" cy="904050"/>
          </a:xfrm>
        </p:grpSpPr>
        <p:sp>
          <p:nvSpPr>
            <p:cNvPr id="114" name="正方形/長方形 113"/>
            <p:cNvSpPr/>
            <p:nvPr/>
          </p:nvSpPr>
          <p:spPr>
            <a:xfrm>
              <a:off x="269133" y="4801519"/>
              <a:ext cx="2249117" cy="246221"/>
            </a:xfrm>
            <a:prstGeom prst="rect">
              <a:avLst/>
            </a:prstGeom>
          </p:spPr>
          <p:txBody>
            <a:bodyPr wrap="square" lIns="0" tIns="0" rIns="0" bIns="0">
              <a:spAutoFit/>
            </a:bodyPr>
            <a:lstStyle/>
            <a:p>
              <a:r>
                <a:rPr lang="ja-JP" altLang="en-US" sz="800" b="1" dirty="0">
                  <a:latin typeface="+mn-ea"/>
                </a:rPr>
                <a:t>ゆったりとした印象の空間づくりができる広幅タイプ。</a:t>
              </a:r>
            </a:p>
            <a:p>
              <a:endParaRPr lang="ja-JP" altLang="en-US" sz="800" b="1" dirty="0">
                <a:latin typeface="+mn-ea"/>
              </a:endParaRPr>
            </a:p>
          </p:txBody>
        </p:sp>
        <p:cxnSp>
          <p:nvCxnSpPr>
            <p:cNvPr id="116" name="直線コネクタ 115"/>
            <p:cNvCxnSpPr/>
            <p:nvPr/>
          </p:nvCxnSpPr>
          <p:spPr>
            <a:xfrm>
              <a:off x="234186" y="4946420"/>
              <a:ext cx="2289693"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8" name="正方形/長方形 117"/>
            <p:cNvSpPr/>
            <p:nvPr/>
          </p:nvSpPr>
          <p:spPr>
            <a:xfrm>
              <a:off x="269133" y="5182349"/>
              <a:ext cx="1133347" cy="523220"/>
            </a:xfrm>
            <a:prstGeom prst="rect">
              <a:avLst/>
            </a:prstGeom>
          </p:spPr>
          <p:txBody>
            <a:bodyPr wrap="square" lIns="0" tIns="0" rIns="0" bIns="0">
              <a:spAutoFit/>
            </a:bodyPr>
            <a:lstStyle/>
            <a:p>
              <a:r>
                <a:rPr lang="ja-JP" altLang="en-US" sz="700" dirty="0">
                  <a:latin typeface="+mn-ea"/>
                </a:rPr>
                <a:t>少ない枚数で広い面積に対応できる、</a:t>
              </a:r>
              <a:r>
                <a:rPr lang="en-US" altLang="ja-JP" sz="700" dirty="0">
                  <a:latin typeface="+mn-ea"/>
                </a:rPr>
                <a:t>303mm</a:t>
              </a:r>
              <a:r>
                <a:rPr lang="ja-JP" altLang="en-US" sz="700" dirty="0">
                  <a:latin typeface="+mn-ea"/>
                </a:rPr>
                <a:t>幅でご用意しました。溝が少なく掃除も省力化。可能です。</a:t>
              </a:r>
            </a:p>
            <a:p>
              <a:endParaRPr lang="en-US" altLang="ja-JP" sz="600" dirty="0">
                <a:latin typeface="+mn-ea"/>
              </a:endParaRPr>
            </a:p>
          </p:txBody>
        </p:sp>
      </p:grpSp>
      <p:grpSp>
        <p:nvGrpSpPr>
          <p:cNvPr id="13" name="グループ化 12">
            <a:extLst>
              <a:ext uri="{FF2B5EF4-FFF2-40B4-BE49-F238E27FC236}">
                <a16:creationId xmlns:a16="http://schemas.microsoft.com/office/drawing/2014/main" id="{7BC5EA82-C8DA-1C67-F5F1-18B749F87C6F}"/>
              </a:ext>
            </a:extLst>
          </p:cNvPr>
          <p:cNvGrpSpPr/>
          <p:nvPr/>
        </p:nvGrpSpPr>
        <p:grpSpPr>
          <a:xfrm>
            <a:off x="7452889" y="4808679"/>
            <a:ext cx="2215604" cy="1730729"/>
            <a:chOff x="7452889" y="4808679"/>
            <a:chExt cx="2215604" cy="1730729"/>
          </a:xfrm>
        </p:grpSpPr>
        <p:pic>
          <p:nvPicPr>
            <p:cNvPr id="3" name="Picture 2">
              <a:extLst>
                <a:ext uri="{FF2B5EF4-FFF2-40B4-BE49-F238E27FC236}">
                  <a16:creationId xmlns:a16="http://schemas.microsoft.com/office/drawing/2014/main" id="{F80971DE-1D80-8039-6FE9-96748F12BC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8538018" y="5011548"/>
              <a:ext cx="1130475" cy="152786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グループ化 72">
              <a:extLst>
                <a:ext uri="{FF2B5EF4-FFF2-40B4-BE49-F238E27FC236}">
                  <a16:creationId xmlns:a16="http://schemas.microsoft.com/office/drawing/2014/main" id="{8EB1DF89-412E-AFD8-459E-F900800B1BD3}"/>
                </a:ext>
              </a:extLst>
            </p:cNvPr>
            <p:cNvGrpSpPr/>
            <p:nvPr/>
          </p:nvGrpSpPr>
          <p:grpSpPr>
            <a:xfrm>
              <a:off x="7452889" y="4808679"/>
              <a:ext cx="2215604" cy="696834"/>
              <a:chOff x="7452889" y="4808679"/>
              <a:chExt cx="2215604" cy="696834"/>
            </a:xfrm>
          </p:grpSpPr>
          <p:sp>
            <p:nvSpPr>
              <p:cNvPr id="62" name="正方形/長方形 61">
                <a:extLst>
                  <a:ext uri="{FF2B5EF4-FFF2-40B4-BE49-F238E27FC236}">
                    <a16:creationId xmlns:a16="http://schemas.microsoft.com/office/drawing/2014/main" id="{80C6FBCB-0EAC-03FD-07E3-16D3196F9F4C}"/>
                  </a:ext>
                </a:extLst>
              </p:cNvPr>
              <p:cNvSpPr/>
              <p:nvPr/>
            </p:nvSpPr>
            <p:spPr>
              <a:xfrm>
                <a:off x="7464418" y="5182348"/>
                <a:ext cx="1030080" cy="323165"/>
              </a:xfrm>
              <a:prstGeom prst="rect">
                <a:avLst/>
              </a:prstGeom>
            </p:spPr>
            <p:txBody>
              <a:bodyPr wrap="square" lIns="0" tIns="0" rIns="0" bIns="0">
                <a:spAutoFit/>
              </a:bodyPr>
              <a:lstStyle/>
              <a:p>
                <a:r>
                  <a:rPr lang="ja-JP" altLang="en-US" sz="700" dirty="0">
                    <a:latin typeface="+mn-ea"/>
                  </a:rPr>
                  <a:t>遮音性能を保ったまま、既存の防音直貼床材に上貼り施工が可能です、</a:t>
                </a:r>
                <a:endParaRPr lang="en-US" altLang="ja-JP" sz="700" dirty="0">
                  <a:latin typeface="+mn-ea"/>
                </a:endParaRPr>
              </a:p>
            </p:txBody>
          </p:sp>
          <p:grpSp>
            <p:nvGrpSpPr>
              <p:cNvPr id="68" name="グループ化 67">
                <a:extLst>
                  <a:ext uri="{FF2B5EF4-FFF2-40B4-BE49-F238E27FC236}">
                    <a16:creationId xmlns:a16="http://schemas.microsoft.com/office/drawing/2014/main" id="{FA5283AD-7F93-65BA-ED76-7DC19E96EDAE}"/>
                  </a:ext>
                </a:extLst>
              </p:cNvPr>
              <p:cNvGrpSpPr/>
              <p:nvPr/>
            </p:nvGrpSpPr>
            <p:grpSpPr>
              <a:xfrm>
                <a:off x="7452889" y="4808679"/>
                <a:ext cx="2215604" cy="137741"/>
                <a:chOff x="5136755" y="4808679"/>
                <a:chExt cx="2215604" cy="137741"/>
              </a:xfrm>
            </p:grpSpPr>
            <p:sp>
              <p:nvSpPr>
                <p:cNvPr id="69" name="正方形/長方形 68">
                  <a:extLst>
                    <a:ext uri="{FF2B5EF4-FFF2-40B4-BE49-F238E27FC236}">
                      <a16:creationId xmlns:a16="http://schemas.microsoft.com/office/drawing/2014/main" id="{F6576594-D832-E032-461C-904EA692DA8F}"/>
                    </a:ext>
                  </a:extLst>
                </p:cNvPr>
                <p:cNvSpPr/>
                <p:nvPr/>
              </p:nvSpPr>
              <p:spPr>
                <a:xfrm>
                  <a:off x="5149215" y="4808679"/>
                  <a:ext cx="2203144" cy="123111"/>
                </a:xfrm>
                <a:prstGeom prst="rect">
                  <a:avLst/>
                </a:prstGeom>
              </p:spPr>
              <p:txBody>
                <a:bodyPr wrap="square" lIns="0" tIns="0" rIns="0" bIns="0">
                  <a:spAutoFit/>
                </a:bodyPr>
                <a:lstStyle/>
                <a:p>
                  <a:r>
                    <a:rPr lang="en-US" altLang="ja-JP" sz="800" b="1" dirty="0">
                      <a:latin typeface="+mn-ea"/>
                    </a:rPr>
                    <a:t>LL-45</a:t>
                  </a:r>
                  <a:r>
                    <a:rPr lang="ja-JP" altLang="en-US" sz="800" b="1" dirty="0">
                      <a:latin typeface="+mn-ea"/>
                    </a:rPr>
                    <a:t>の床材に上貼りしても遮音性を維持できます。</a:t>
                  </a:r>
                </a:p>
              </p:txBody>
            </p:sp>
            <p:cxnSp>
              <p:nvCxnSpPr>
                <p:cNvPr id="72" name="直線コネクタ 71">
                  <a:extLst>
                    <a:ext uri="{FF2B5EF4-FFF2-40B4-BE49-F238E27FC236}">
                      <a16:creationId xmlns:a16="http://schemas.microsoft.com/office/drawing/2014/main" id="{D562E065-FBF5-6A77-AF81-5176B6C4FC5F}"/>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grpSp>
        <p:nvGrpSpPr>
          <p:cNvPr id="76" name="グループ化 75">
            <a:extLst>
              <a:ext uri="{FF2B5EF4-FFF2-40B4-BE49-F238E27FC236}">
                <a16:creationId xmlns:a16="http://schemas.microsoft.com/office/drawing/2014/main" id="{E5761A64-DB4A-0D39-D3D3-7DC4D28D9972}"/>
              </a:ext>
            </a:extLst>
          </p:cNvPr>
          <p:cNvGrpSpPr/>
          <p:nvPr/>
        </p:nvGrpSpPr>
        <p:grpSpPr>
          <a:xfrm>
            <a:off x="2570862" y="4801519"/>
            <a:ext cx="2430321" cy="811717"/>
            <a:chOff x="2570862" y="4801519"/>
            <a:chExt cx="2430321" cy="811717"/>
          </a:xfrm>
        </p:grpSpPr>
        <p:sp>
          <p:nvSpPr>
            <p:cNvPr id="122" name="正方形/長方形 121"/>
            <p:cNvSpPr/>
            <p:nvPr/>
          </p:nvSpPr>
          <p:spPr>
            <a:xfrm>
              <a:off x="2605809" y="4801519"/>
              <a:ext cx="2395374" cy="123111"/>
            </a:xfrm>
            <a:prstGeom prst="rect">
              <a:avLst/>
            </a:prstGeom>
          </p:spPr>
          <p:txBody>
            <a:bodyPr wrap="square" lIns="0" tIns="0" rIns="0" bIns="0">
              <a:spAutoFit/>
            </a:bodyPr>
            <a:lstStyle/>
            <a:p>
              <a:r>
                <a:rPr lang="ja-JP" altLang="en-US" sz="800" b="1" dirty="0">
                  <a:latin typeface="+mn-ea"/>
                </a:rPr>
                <a:t>木目柄のウスイータとの貼り合わせも可能。</a:t>
              </a:r>
            </a:p>
          </p:txBody>
        </p:sp>
        <p:cxnSp>
          <p:nvCxnSpPr>
            <p:cNvPr id="125" name="直線コネクタ 124"/>
            <p:cNvCxnSpPr>
              <a:cxnSpLocks/>
            </p:cNvCxnSpPr>
            <p:nvPr/>
          </p:nvCxnSpPr>
          <p:spPr>
            <a:xfrm>
              <a:off x="2570862" y="4946420"/>
              <a:ext cx="2304215"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6" name="正方形/長方形 125"/>
            <p:cNvSpPr/>
            <p:nvPr/>
          </p:nvSpPr>
          <p:spPr>
            <a:xfrm>
              <a:off x="2605808" y="5182349"/>
              <a:ext cx="1133347" cy="430887"/>
            </a:xfrm>
            <a:prstGeom prst="rect">
              <a:avLst/>
            </a:prstGeom>
          </p:spPr>
          <p:txBody>
            <a:bodyPr wrap="square" lIns="0" tIns="0" rIns="0" bIns="0">
              <a:spAutoFit/>
            </a:bodyPr>
            <a:lstStyle/>
            <a:p>
              <a:r>
                <a:rPr lang="ja-JP" altLang="en-US" sz="700" dirty="0">
                  <a:latin typeface="+mn-ea"/>
                </a:rPr>
                <a:t>石目柄で計４柄をラインアップ。他の商品と同じ</a:t>
              </a:r>
              <a:r>
                <a:rPr lang="en-US" altLang="ja-JP" sz="700" dirty="0">
                  <a:latin typeface="+mn-ea"/>
                </a:rPr>
                <a:t>1.5mm</a:t>
              </a:r>
              <a:r>
                <a:rPr lang="ja-JP" altLang="en-US" sz="700" dirty="0">
                  <a:latin typeface="+mn-ea"/>
                </a:rPr>
                <a:t>厚なので、他のウスイータとも貼り合わせできます。</a:t>
              </a:r>
              <a:endParaRPr lang="ja-JP" altLang="en-US" sz="600" dirty="0">
                <a:latin typeface="+mn-ea"/>
              </a:endParaRPr>
            </a:p>
          </p:txBody>
        </p:sp>
      </p:grpSp>
      <p:pic>
        <p:nvPicPr>
          <p:cNvPr id="1026" name="Picture 2">
            <a:extLst>
              <a:ext uri="{FF2B5EF4-FFF2-40B4-BE49-F238E27FC236}">
                <a16:creationId xmlns:a16="http://schemas.microsoft.com/office/drawing/2014/main" id="{ED41FD1D-21F6-1961-736B-38F9B109F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143717" y="694057"/>
            <a:ext cx="4665295" cy="3975329"/>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a:t>
            </a:r>
            <a:r>
              <a:rPr lang="ja-JP" altLang="en-US" sz="1100" dirty="0">
                <a:latin typeface="+mn-ea"/>
                <a:ea typeface="+mn-ea"/>
              </a:rPr>
              <a:t>広幅 防音直貼床材用 耐熱★</a:t>
            </a:r>
            <a:endParaRPr lang="ja-JP" altLang="en-US" sz="1100" b="1" dirty="0">
              <a:latin typeface="+mn-ea"/>
              <a:ea typeface="+mn-ea"/>
            </a:endParaRPr>
          </a:p>
        </p:txBody>
      </p:sp>
      <p:sp>
        <p:nvSpPr>
          <p:cNvPr id="105" name="Rectangle 4"/>
          <p:cNvSpPr>
            <a:spLocks noChangeArrowheads="1"/>
          </p:cNvSpPr>
          <p:nvPr/>
        </p:nvSpPr>
        <p:spPr bwMode="auto">
          <a:xfrm>
            <a:off x="327140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a:t>
            </a:r>
            <a:r>
              <a:rPr kumimoji="1" lang="ja-JP" altLang="en-US" sz="5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ea"/>
                <a:ea typeface="+mn-ea"/>
              </a:rPr>
              <a:t>イメージ写真のため実際とは異なる場合がございます。</a:t>
            </a:r>
          </a:p>
        </p:txBody>
      </p:sp>
      <p:sp>
        <p:nvSpPr>
          <p:cNvPr id="102" name="正方形/長方形 101"/>
          <p:cNvSpPr/>
          <p:nvPr/>
        </p:nvSpPr>
        <p:spPr>
          <a:xfrm>
            <a:off x="3832378" y="4417162"/>
            <a:ext cx="967452"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solidFill>
                  <a:schemeClr val="bg1"/>
                </a:solidFill>
                <a:effectLst>
                  <a:outerShdw blurRad="38100" dist="38100" dir="2700000" algn="tl">
                    <a:srgbClr val="000000">
                      <a:alpha val="43137"/>
                    </a:srgbClr>
                  </a:outerShdw>
                </a:effectLst>
                <a:latin typeface="+mn-ea"/>
              </a:rPr>
              <a:t>〔</a:t>
            </a:r>
            <a:r>
              <a:rPr lang="ja-JP" altLang="en-US" sz="600" b="1" dirty="0">
                <a:solidFill>
                  <a:schemeClr val="bg1"/>
                </a:solidFill>
                <a:effectLst>
                  <a:outerShdw blurRad="38100" dist="38100" dir="2700000" algn="tl">
                    <a:srgbClr val="000000">
                      <a:alpha val="43137"/>
                    </a:srgbClr>
                  </a:outerShdw>
                </a:effectLst>
                <a:latin typeface="+mn-ea"/>
              </a:rPr>
              <a:t>グレーコンク柄（シート）</a:t>
            </a:r>
            <a:r>
              <a:rPr lang="en-US" altLang="ja-JP" sz="600" b="1" dirty="0">
                <a:solidFill>
                  <a:schemeClr val="bg1"/>
                </a:solidFill>
                <a:effectLst>
                  <a:outerShdw blurRad="38100" dist="38100" dir="2700000" algn="tl">
                    <a:srgbClr val="000000">
                      <a:alpha val="43137"/>
                    </a:srgbClr>
                  </a:outerShdw>
                </a:effectLst>
                <a:latin typeface="+mn-ea"/>
              </a:rPr>
              <a:t>〕</a:t>
            </a:r>
            <a:endParaRPr lang="ja-JP" altLang="en-US" sz="600" b="1" dirty="0">
              <a:solidFill>
                <a:schemeClr val="bg1"/>
              </a:solidFill>
              <a:effectLst>
                <a:outerShdw blurRad="38100" dist="38100" dir="2700000" algn="tl">
                  <a:srgbClr val="000000">
                    <a:alpha val="43137"/>
                  </a:srgbClr>
                </a:outerShdw>
              </a:effectLst>
              <a:latin typeface="+mn-ea"/>
            </a:endParaRPr>
          </a:p>
        </p:txBody>
      </p:sp>
      <p:sp>
        <p:nvSpPr>
          <p:cNvPr id="9" name="タイトル 26">
            <a:extLst>
              <a:ext uri="{FF2B5EF4-FFF2-40B4-BE49-F238E27FC236}">
                <a16:creationId xmlns:a16="http://schemas.microsoft.com/office/drawing/2014/main" id="{F57046FB-F627-48A9-D8BF-40710BC21D5B}"/>
              </a:ext>
            </a:extLst>
          </p:cNvPr>
          <p:cNvSpPr txBox="1">
            <a:spLocks/>
          </p:cNvSpPr>
          <p:nvPr/>
        </p:nvSpPr>
        <p:spPr>
          <a:xfrm>
            <a:off x="0" y="-274411"/>
            <a:ext cx="5434680"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rPr>
              <a:t>床材　</a:t>
            </a:r>
            <a:r>
              <a:rPr lang="en-US" altLang="ja-JP" sz="1100" b="1" dirty="0">
                <a:latin typeface="+mn-ea"/>
              </a:rPr>
              <a:t>1.5mm</a:t>
            </a:r>
            <a:r>
              <a:rPr lang="ja-JP" altLang="en-US" sz="1100" b="1" dirty="0">
                <a:latin typeface="+mn-ea"/>
              </a:rPr>
              <a:t>リフォームフローリング </a:t>
            </a:r>
            <a:r>
              <a:rPr lang="en-US" altLang="ja-JP" sz="1100" b="1" dirty="0">
                <a:latin typeface="+mn-ea"/>
              </a:rPr>
              <a:t>USUI-TA</a:t>
            </a:r>
            <a:r>
              <a:rPr lang="ja-JP" altLang="en-US" sz="1100" b="1" dirty="0">
                <a:latin typeface="+mn-ea"/>
              </a:rPr>
              <a:t>［ウスイータ］ 広幅 防音直貼床材用 耐熱</a:t>
            </a:r>
            <a:endParaRPr lang="ja-JP" altLang="en-US" sz="1100" b="1" dirty="0">
              <a:latin typeface="+mn-ea"/>
              <a:ea typeface="+mn-ea"/>
              <a:cs typeface="+mn-cs"/>
            </a:endParaRPr>
          </a:p>
        </p:txBody>
      </p:sp>
      <p:grpSp>
        <p:nvGrpSpPr>
          <p:cNvPr id="39" name="グループ化 38">
            <a:extLst>
              <a:ext uri="{FF2B5EF4-FFF2-40B4-BE49-F238E27FC236}">
                <a16:creationId xmlns:a16="http://schemas.microsoft.com/office/drawing/2014/main" id="{3D24A4E9-704E-F57B-DFB1-6535808D12CF}"/>
              </a:ext>
            </a:extLst>
          </p:cNvPr>
          <p:cNvGrpSpPr/>
          <p:nvPr/>
        </p:nvGrpSpPr>
        <p:grpSpPr>
          <a:xfrm>
            <a:off x="4992700" y="683235"/>
            <a:ext cx="4773600" cy="1342659"/>
            <a:chOff x="4983718" y="683235"/>
            <a:chExt cx="4773600" cy="1342659"/>
          </a:xfrm>
        </p:grpSpPr>
        <p:sp>
          <p:nvSpPr>
            <p:cNvPr id="40" name="Rectangle 14">
              <a:extLst>
                <a:ext uri="{FF2B5EF4-FFF2-40B4-BE49-F238E27FC236}">
                  <a16:creationId xmlns:a16="http://schemas.microsoft.com/office/drawing/2014/main" id="{EBB2A3DE-2915-D0AC-A65F-FB364900956D}"/>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41" name="正方形/長方形 40">
              <a:extLst>
                <a:ext uri="{FF2B5EF4-FFF2-40B4-BE49-F238E27FC236}">
                  <a16:creationId xmlns:a16="http://schemas.microsoft.com/office/drawing/2014/main" id="{9E48EB2F-35B6-8F94-AB2D-26478BBAAD8F}"/>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43" name="正方形/長方形 42">
              <a:extLst>
                <a:ext uri="{FF2B5EF4-FFF2-40B4-BE49-F238E27FC236}">
                  <a16:creationId xmlns:a16="http://schemas.microsoft.com/office/drawing/2014/main" id="{01FCB4BB-2483-FEE3-AEA9-98207ABC3CB2}"/>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sp>
        <p:nvSpPr>
          <p:cNvPr id="149" name="Rectangle 14"/>
          <p:cNvSpPr>
            <a:spLocks noChangeArrowheads="1"/>
          </p:cNvSpPr>
          <p:nvPr/>
        </p:nvSpPr>
        <p:spPr bwMode="auto">
          <a:xfrm>
            <a:off x="4992700" y="2075537"/>
            <a:ext cx="4773600" cy="1944000"/>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4992700" y="2075539"/>
            <a:ext cx="4773600" cy="126767"/>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sp>
        <p:nvSpPr>
          <p:cNvPr id="133" name="正方形/長方形 132"/>
          <p:cNvSpPr/>
          <p:nvPr/>
        </p:nvSpPr>
        <p:spPr>
          <a:xfrm>
            <a:off x="5106371" y="2297861"/>
            <a:ext cx="4497680" cy="138499"/>
          </a:xfrm>
          <a:prstGeom prst="rect">
            <a:avLst/>
          </a:prstGeom>
        </p:spPr>
        <p:txBody>
          <a:bodyPr wrap="square" lIns="0" tIns="0" rIns="0" bIns="0">
            <a:spAutoFit/>
          </a:bodyPr>
          <a:lstStyle/>
          <a:p>
            <a:r>
              <a:rPr lang="en-US" altLang="ja-JP" sz="900" b="1" dirty="0">
                <a:latin typeface="+mn-ea"/>
              </a:rPr>
              <a:t>303mm</a:t>
            </a:r>
            <a:r>
              <a:rPr lang="ja-JP" altLang="en-US" sz="900" b="1" dirty="0">
                <a:latin typeface="+mn-ea"/>
              </a:rPr>
              <a:t>幅の広幅仕様で、高級感のある石目柄</a:t>
            </a:r>
            <a:r>
              <a:rPr lang="en-US" altLang="ja-JP" sz="900" b="1" dirty="0">
                <a:latin typeface="+mn-ea"/>
              </a:rPr>
              <a:t>4</a:t>
            </a:r>
            <a:r>
              <a:rPr lang="ja-JP" altLang="en-US" sz="900" b="1" dirty="0">
                <a:latin typeface="+mn-ea"/>
              </a:rPr>
              <a:t>柄をラインアップ。水まわりにおすすめです。</a:t>
            </a:r>
          </a:p>
        </p:txBody>
      </p:sp>
      <p:grpSp>
        <p:nvGrpSpPr>
          <p:cNvPr id="42" name="グループ化 41">
            <a:extLst>
              <a:ext uri="{FF2B5EF4-FFF2-40B4-BE49-F238E27FC236}">
                <a16:creationId xmlns:a16="http://schemas.microsoft.com/office/drawing/2014/main" id="{070C8B9A-847B-D790-1B48-C8416E36701C}"/>
              </a:ext>
            </a:extLst>
          </p:cNvPr>
          <p:cNvGrpSpPr/>
          <p:nvPr/>
        </p:nvGrpSpPr>
        <p:grpSpPr>
          <a:xfrm>
            <a:off x="8571992" y="4112456"/>
            <a:ext cx="909684" cy="264046"/>
            <a:chOff x="8571992" y="4112456"/>
            <a:chExt cx="909684" cy="264046"/>
          </a:xfrm>
        </p:grpSpPr>
        <p:pic>
          <p:nvPicPr>
            <p:cNvPr id="71" name="図 70">
              <a:extLst>
                <a:ext uri="{FF2B5EF4-FFF2-40B4-BE49-F238E27FC236}">
                  <a16:creationId xmlns:a16="http://schemas.microsoft.com/office/drawing/2014/main" id="{50BDF9B2-0841-1734-7747-F9A767E5EC95}"/>
                </a:ext>
              </a:extLst>
            </p:cNvPr>
            <p:cNvPicPr>
              <a:picLocks noChangeAspect="1"/>
            </p:cNvPicPr>
            <p:nvPr/>
          </p:nvPicPr>
          <p:blipFill>
            <a:blip r:embed="rId4"/>
            <a:stretch>
              <a:fillRect/>
            </a:stretch>
          </p:blipFill>
          <p:spPr>
            <a:xfrm>
              <a:off x="8571992" y="4119425"/>
              <a:ext cx="258298" cy="217607"/>
            </a:xfrm>
            <a:prstGeom prst="rect">
              <a:avLst/>
            </a:prstGeom>
          </p:spPr>
        </p:pic>
        <p:pic>
          <p:nvPicPr>
            <p:cNvPr id="70" name="図 69">
              <a:extLst>
                <a:ext uri="{FF2B5EF4-FFF2-40B4-BE49-F238E27FC236}">
                  <a16:creationId xmlns:a16="http://schemas.microsoft.com/office/drawing/2014/main" id="{7133A2E0-8348-8D1D-072D-1640F076AE81}"/>
                </a:ext>
              </a:extLst>
            </p:cNvPr>
            <p:cNvPicPr>
              <a:picLocks noChangeAspect="1"/>
            </p:cNvPicPr>
            <p:nvPr/>
          </p:nvPicPr>
          <p:blipFill>
            <a:blip r:embed="rId5"/>
            <a:stretch>
              <a:fillRect/>
            </a:stretch>
          </p:blipFill>
          <p:spPr>
            <a:xfrm>
              <a:off x="9169414" y="4112456"/>
              <a:ext cx="312262" cy="264046"/>
            </a:xfrm>
            <a:prstGeom prst="rect">
              <a:avLst/>
            </a:prstGeom>
          </p:spPr>
        </p:pic>
        <p:pic>
          <p:nvPicPr>
            <p:cNvPr id="29" name="図 28">
              <a:extLst>
                <a:ext uri="{FF2B5EF4-FFF2-40B4-BE49-F238E27FC236}">
                  <a16:creationId xmlns:a16="http://schemas.microsoft.com/office/drawing/2014/main" id="{A09BB1BA-0C45-FC4D-46AF-B9CED8F52FD3}"/>
                </a:ext>
              </a:extLst>
            </p:cNvPr>
            <p:cNvPicPr>
              <a:picLocks noChangeAspect="1"/>
            </p:cNvPicPr>
            <p:nvPr/>
          </p:nvPicPr>
          <p:blipFill>
            <a:blip r:embed="rId6"/>
            <a:stretch>
              <a:fillRect/>
            </a:stretch>
          </p:blipFill>
          <p:spPr>
            <a:xfrm>
              <a:off x="8865061" y="4121032"/>
              <a:ext cx="256082" cy="216000"/>
            </a:xfrm>
            <a:prstGeom prst="rect">
              <a:avLst/>
            </a:prstGeom>
          </p:spPr>
        </p:pic>
      </p:grpSp>
      <p:sp>
        <p:nvSpPr>
          <p:cNvPr id="200" name="正方形/長方形 199">
            <a:extLst>
              <a:ext uri="{FF2B5EF4-FFF2-40B4-BE49-F238E27FC236}">
                <a16:creationId xmlns:a16="http://schemas.microsoft.com/office/drawing/2014/main" id="{668327DB-7320-CADD-C360-2375EC80FD26}"/>
              </a:ext>
            </a:extLst>
          </p:cNvPr>
          <p:cNvSpPr/>
          <p:nvPr/>
        </p:nvSpPr>
        <p:spPr>
          <a:xfrm>
            <a:off x="4992701" y="4452107"/>
            <a:ext cx="4773600" cy="246221"/>
          </a:xfrm>
          <a:prstGeom prst="rect">
            <a:avLst/>
          </a:prstGeom>
        </p:spPr>
        <p:txBody>
          <a:bodyPr wrap="square" lIns="0" tIns="0" rIns="0" bIns="0">
            <a:spAutoFit/>
          </a:bodyPr>
          <a:lstStyle/>
          <a:p>
            <a:r>
              <a:rPr lang="ja-JP" altLang="en-US" sz="400" dirty="0">
                <a:latin typeface="+mn-ea"/>
              </a:rPr>
              <a:t>●同じ柄でも光の加減により、色の見え方が異なる場合があります。 </a:t>
            </a:r>
            <a:r>
              <a:rPr lang="en-US" altLang="ja-JP" sz="400" dirty="0">
                <a:latin typeface="+mn-ea"/>
              </a:rPr>
              <a:t>※1 </a:t>
            </a:r>
            <a:r>
              <a:rPr lang="ja-JP" altLang="en-US" sz="400" dirty="0">
                <a:latin typeface="+mn-ea"/>
              </a:rPr>
              <a:t>一般の木質系床材に比べ、ペットの汚れに配慮した床材となっておりますが、必ずしも汚れがつかないというわけではありません。 </a:t>
            </a:r>
            <a:r>
              <a:rPr lang="en-US" altLang="ja-JP" sz="400" dirty="0">
                <a:latin typeface="+mn-ea"/>
              </a:rPr>
              <a:t>※2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※3 </a:t>
            </a:r>
            <a:r>
              <a:rPr lang="ja-JP" altLang="en-US" sz="400" dirty="0">
                <a:latin typeface="+mn-ea"/>
              </a:rPr>
              <a:t>直貼床材に上貼り施工する場合は、車椅子対応の性能はございません。 </a:t>
            </a:r>
            <a:r>
              <a:rPr lang="en-US" altLang="ja-JP" sz="400" dirty="0">
                <a:latin typeface="+mn-ea"/>
              </a:rPr>
              <a:t>※4 </a:t>
            </a:r>
            <a:r>
              <a:rPr lang="ja-JP" altLang="en-US" sz="400" dirty="0">
                <a:latin typeface="+mn-ea"/>
              </a:rPr>
              <a:t>表面保護のためワックスもかけられますが、床材表面の塗膜性能は発揮できなくなります。 </a:t>
            </a:r>
            <a:r>
              <a:rPr lang="en-US" altLang="ja-JP" sz="400" dirty="0">
                <a:latin typeface="+mn-ea"/>
              </a:rPr>
              <a:t>※5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※6 </a:t>
            </a:r>
            <a:r>
              <a:rPr lang="ja-JP" altLang="en-US" sz="400" dirty="0">
                <a:latin typeface="+mn-ea"/>
              </a:rPr>
              <a:t>上貼り専用商品です。床暖房仕上げ材にはご使用いただけません。</a:t>
            </a:r>
          </a:p>
        </p:txBody>
      </p:sp>
      <p:grpSp>
        <p:nvGrpSpPr>
          <p:cNvPr id="79" name="グループ化 78">
            <a:extLst>
              <a:ext uri="{FF2B5EF4-FFF2-40B4-BE49-F238E27FC236}">
                <a16:creationId xmlns:a16="http://schemas.microsoft.com/office/drawing/2014/main" id="{02D27956-A0C8-3653-EED0-B0D4A1AD1843}"/>
              </a:ext>
            </a:extLst>
          </p:cNvPr>
          <p:cNvGrpSpPr/>
          <p:nvPr/>
        </p:nvGrpSpPr>
        <p:grpSpPr>
          <a:xfrm>
            <a:off x="185721" y="752365"/>
            <a:ext cx="833693" cy="192239"/>
            <a:chOff x="185721" y="752365"/>
            <a:chExt cx="833693" cy="192239"/>
          </a:xfrm>
        </p:grpSpPr>
        <p:sp>
          <p:nvSpPr>
            <p:cNvPr id="66" name="正方形/長方形 65"/>
            <p:cNvSpPr/>
            <p:nvPr/>
          </p:nvSpPr>
          <p:spPr>
            <a:xfrm>
              <a:off x="185721" y="752365"/>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75" name="正方形/長方形 74"/>
            <p:cNvSpPr/>
            <p:nvPr/>
          </p:nvSpPr>
          <p:spPr>
            <a:xfrm>
              <a:off x="257646" y="779235"/>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grpSp>
        <p:nvGrpSpPr>
          <p:cNvPr id="96" name="グループ化 95">
            <a:extLst>
              <a:ext uri="{FF2B5EF4-FFF2-40B4-BE49-F238E27FC236}">
                <a16:creationId xmlns:a16="http://schemas.microsoft.com/office/drawing/2014/main" id="{D0428D2E-0162-1FE4-AE74-3D249258E430}"/>
              </a:ext>
            </a:extLst>
          </p:cNvPr>
          <p:cNvGrpSpPr/>
          <p:nvPr/>
        </p:nvGrpSpPr>
        <p:grpSpPr>
          <a:xfrm>
            <a:off x="5554589" y="2485043"/>
            <a:ext cx="3738000" cy="1490664"/>
            <a:chOff x="5062884" y="2485043"/>
            <a:chExt cx="3351668" cy="1336600"/>
          </a:xfrm>
        </p:grpSpPr>
        <p:sp>
          <p:nvSpPr>
            <p:cNvPr id="215" name="正方形/長方形 214"/>
            <p:cNvSpPr/>
            <p:nvPr/>
          </p:nvSpPr>
          <p:spPr>
            <a:xfrm>
              <a:off x="5106371" y="3007427"/>
              <a:ext cx="1580178" cy="92333"/>
            </a:xfrm>
            <a:prstGeom prst="rect">
              <a:avLst/>
            </a:prstGeom>
          </p:spPr>
          <p:txBody>
            <a:bodyPr wrap="square" lIns="0" tIns="0" rIns="0" bIns="0">
              <a:spAutoFit/>
            </a:bodyPr>
            <a:lstStyle/>
            <a:p>
              <a:r>
                <a:rPr lang="ja-JP" altLang="en-US" sz="600" dirty="0">
                  <a:latin typeface="+mn-ea"/>
                </a:rPr>
                <a:t>グレーコンク柄（シート）</a:t>
              </a:r>
            </a:p>
          </p:txBody>
        </p:sp>
        <p:sp>
          <p:nvSpPr>
            <p:cNvPr id="216" name="正方形/長方形 215"/>
            <p:cNvSpPr/>
            <p:nvPr/>
          </p:nvSpPr>
          <p:spPr>
            <a:xfrm>
              <a:off x="6805194" y="3016549"/>
              <a:ext cx="1609358" cy="92333"/>
            </a:xfrm>
            <a:prstGeom prst="rect">
              <a:avLst/>
            </a:prstGeom>
          </p:spPr>
          <p:txBody>
            <a:bodyPr wrap="square" lIns="0" tIns="0" rIns="0" bIns="0">
              <a:spAutoFit/>
            </a:bodyPr>
            <a:lstStyle/>
            <a:p>
              <a:r>
                <a:rPr lang="ja-JP" altLang="en-US" sz="600" dirty="0">
                  <a:latin typeface="+mn-ea"/>
                </a:rPr>
                <a:t>ベージュセルぺ柄（シート）</a:t>
              </a:r>
            </a:p>
          </p:txBody>
        </p:sp>
        <p:pic>
          <p:nvPicPr>
            <p:cNvPr id="89" name="図 88" descr="テキスト が含まれている画像&#10;&#10;AI 生成コンテンツは誤りを含む可能性があります。">
              <a:extLst>
                <a:ext uri="{FF2B5EF4-FFF2-40B4-BE49-F238E27FC236}">
                  <a16:creationId xmlns:a16="http://schemas.microsoft.com/office/drawing/2014/main" id="{D985CBBC-E2AF-B95D-82ED-8BDE5017C2C5}"/>
                </a:ext>
              </a:extLst>
            </p:cNvPr>
            <p:cNvPicPr>
              <a:picLocks noChangeAspect="1"/>
            </p:cNvPicPr>
            <p:nvPr/>
          </p:nvPicPr>
          <p:blipFill>
            <a:blip r:embed="rId7"/>
            <a:srcRect r="53571" b="59999"/>
            <a:stretch>
              <a:fillRect/>
            </a:stretch>
          </p:blipFill>
          <p:spPr>
            <a:xfrm>
              <a:off x="5062884" y="2485043"/>
              <a:ext cx="1623666" cy="512081"/>
            </a:xfrm>
            <a:prstGeom prst="rect">
              <a:avLst/>
            </a:prstGeom>
          </p:spPr>
        </p:pic>
        <p:pic>
          <p:nvPicPr>
            <p:cNvPr id="90" name="図 89" descr="テキスト が含まれている画像&#10;&#10;AI 生成コンテンツは誤りを含む可能性があります。">
              <a:extLst>
                <a:ext uri="{FF2B5EF4-FFF2-40B4-BE49-F238E27FC236}">
                  <a16:creationId xmlns:a16="http://schemas.microsoft.com/office/drawing/2014/main" id="{DDA0B817-5F57-6B4E-53A0-AD75E1FA73A5}"/>
                </a:ext>
              </a:extLst>
            </p:cNvPr>
            <p:cNvPicPr>
              <a:picLocks noChangeAspect="1"/>
            </p:cNvPicPr>
            <p:nvPr/>
          </p:nvPicPr>
          <p:blipFill>
            <a:blip r:embed="rId7"/>
            <a:srcRect l="50467" r="3104" b="59999"/>
            <a:stretch>
              <a:fillRect/>
            </a:stretch>
          </p:blipFill>
          <p:spPr>
            <a:xfrm>
              <a:off x="6790886" y="2485043"/>
              <a:ext cx="1623666" cy="512081"/>
            </a:xfrm>
            <a:prstGeom prst="rect">
              <a:avLst/>
            </a:prstGeom>
          </p:spPr>
        </p:pic>
        <p:pic>
          <p:nvPicPr>
            <p:cNvPr id="91" name="図 90" descr="テキスト が含まれている画像&#10;&#10;AI 生成コンテンツは誤りを含む可能性があります。">
              <a:extLst>
                <a:ext uri="{FF2B5EF4-FFF2-40B4-BE49-F238E27FC236}">
                  <a16:creationId xmlns:a16="http://schemas.microsoft.com/office/drawing/2014/main" id="{7B78E60D-08AE-540B-4627-97A817A7EBBA}"/>
                </a:ext>
              </a:extLst>
            </p:cNvPr>
            <p:cNvPicPr>
              <a:picLocks noChangeAspect="1"/>
            </p:cNvPicPr>
            <p:nvPr/>
          </p:nvPicPr>
          <p:blipFill>
            <a:blip r:embed="rId7"/>
            <a:srcRect t="48476" r="53571" b="11523"/>
            <a:stretch>
              <a:fillRect/>
            </a:stretch>
          </p:blipFill>
          <p:spPr>
            <a:xfrm>
              <a:off x="5062884" y="3197289"/>
              <a:ext cx="1623666" cy="512081"/>
            </a:xfrm>
            <a:prstGeom prst="rect">
              <a:avLst/>
            </a:prstGeom>
          </p:spPr>
        </p:pic>
        <p:pic>
          <p:nvPicPr>
            <p:cNvPr id="92" name="図 91" descr="テキスト が含まれている画像&#10;&#10;AI 生成コンテンツは誤りを含む可能性があります。">
              <a:extLst>
                <a:ext uri="{FF2B5EF4-FFF2-40B4-BE49-F238E27FC236}">
                  <a16:creationId xmlns:a16="http://schemas.microsoft.com/office/drawing/2014/main" id="{7CD3F6A4-654D-8845-EF24-3EE4DEBD5C54}"/>
                </a:ext>
              </a:extLst>
            </p:cNvPr>
            <p:cNvPicPr>
              <a:picLocks noChangeAspect="1"/>
            </p:cNvPicPr>
            <p:nvPr/>
          </p:nvPicPr>
          <p:blipFill>
            <a:blip r:embed="rId7"/>
            <a:srcRect l="50685" t="48476" r="2886" b="11523"/>
            <a:stretch>
              <a:fillRect/>
            </a:stretch>
          </p:blipFill>
          <p:spPr>
            <a:xfrm>
              <a:off x="6790886" y="3197289"/>
              <a:ext cx="1623666" cy="512081"/>
            </a:xfrm>
            <a:prstGeom prst="rect">
              <a:avLst/>
            </a:prstGeom>
          </p:spPr>
        </p:pic>
        <p:sp>
          <p:nvSpPr>
            <p:cNvPr id="93" name="正方形/長方形 92">
              <a:extLst>
                <a:ext uri="{FF2B5EF4-FFF2-40B4-BE49-F238E27FC236}">
                  <a16:creationId xmlns:a16="http://schemas.microsoft.com/office/drawing/2014/main" id="{68E73426-EF0A-73DC-A054-B5EF2216016B}"/>
                </a:ext>
              </a:extLst>
            </p:cNvPr>
            <p:cNvSpPr/>
            <p:nvPr/>
          </p:nvSpPr>
          <p:spPr>
            <a:xfrm>
              <a:off x="5106370" y="3720188"/>
              <a:ext cx="1580179" cy="92333"/>
            </a:xfrm>
            <a:prstGeom prst="rect">
              <a:avLst/>
            </a:prstGeom>
          </p:spPr>
          <p:txBody>
            <a:bodyPr wrap="square" lIns="0" tIns="0" rIns="0" bIns="0">
              <a:spAutoFit/>
            </a:bodyPr>
            <a:lstStyle/>
            <a:p>
              <a:r>
                <a:rPr lang="ja-JP" altLang="en-US" sz="600" dirty="0">
                  <a:latin typeface="+mn-ea"/>
                </a:rPr>
                <a:t>ペールグレーライム柄（シート）</a:t>
              </a:r>
            </a:p>
          </p:txBody>
        </p:sp>
        <p:sp>
          <p:nvSpPr>
            <p:cNvPr id="94" name="正方形/長方形 93">
              <a:extLst>
                <a:ext uri="{FF2B5EF4-FFF2-40B4-BE49-F238E27FC236}">
                  <a16:creationId xmlns:a16="http://schemas.microsoft.com/office/drawing/2014/main" id="{D6659C7D-10DC-1ACA-706A-ECEC7EC8F10C}"/>
                </a:ext>
              </a:extLst>
            </p:cNvPr>
            <p:cNvSpPr/>
            <p:nvPr/>
          </p:nvSpPr>
          <p:spPr>
            <a:xfrm>
              <a:off x="6805194" y="3729310"/>
              <a:ext cx="1579777" cy="92333"/>
            </a:xfrm>
            <a:prstGeom prst="rect">
              <a:avLst/>
            </a:prstGeom>
          </p:spPr>
          <p:txBody>
            <a:bodyPr wrap="square" lIns="0" tIns="0" rIns="0" bIns="0">
              <a:spAutoFit/>
            </a:bodyPr>
            <a:lstStyle/>
            <a:p>
              <a:r>
                <a:rPr lang="ja-JP" altLang="en-US" sz="600" dirty="0">
                  <a:latin typeface="+mn-ea"/>
                </a:rPr>
                <a:t>ホワイトオニックス柄（シート）</a:t>
              </a:r>
            </a:p>
          </p:txBody>
        </p:sp>
      </p:grpSp>
      <p:grpSp>
        <p:nvGrpSpPr>
          <p:cNvPr id="99" name="グループ化 98">
            <a:extLst>
              <a:ext uri="{FF2B5EF4-FFF2-40B4-BE49-F238E27FC236}">
                <a16:creationId xmlns:a16="http://schemas.microsoft.com/office/drawing/2014/main" id="{4D441B0E-8AF3-1DE2-4107-394C6D2F6311}"/>
              </a:ext>
            </a:extLst>
          </p:cNvPr>
          <p:cNvGrpSpPr/>
          <p:nvPr/>
        </p:nvGrpSpPr>
        <p:grpSpPr>
          <a:xfrm>
            <a:off x="4992700" y="4028639"/>
            <a:ext cx="3579291" cy="403863"/>
            <a:chOff x="4992700" y="4028639"/>
            <a:chExt cx="3579291" cy="403863"/>
          </a:xfrm>
        </p:grpSpPr>
        <p:pic>
          <p:nvPicPr>
            <p:cNvPr id="26" name="図 25">
              <a:extLst>
                <a:ext uri="{FF2B5EF4-FFF2-40B4-BE49-F238E27FC236}">
                  <a16:creationId xmlns:a16="http://schemas.microsoft.com/office/drawing/2014/main" id="{7DC68DC5-AC74-59F6-B01A-52C4F14A88E6}"/>
                </a:ext>
              </a:extLst>
            </p:cNvPr>
            <p:cNvPicPr>
              <a:picLocks noChangeAspect="1"/>
            </p:cNvPicPr>
            <p:nvPr/>
          </p:nvPicPr>
          <p:blipFill>
            <a:blip r:embed="rId8"/>
            <a:stretch>
              <a:fillRect/>
            </a:stretch>
          </p:blipFill>
          <p:spPr>
            <a:xfrm>
              <a:off x="5655670" y="4095904"/>
              <a:ext cx="261818" cy="288000"/>
            </a:xfrm>
            <a:prstGeom prst="rect">
              <a:avLst/>
            </a:prstGeom>
          </p:spPr>
        </p:pic>
        <p:pic>
          <p:nvPicPr>
            <p:cNvPr id="30" name="図 29">
              <a:extLst>
                <a:ext uri="{FF2B5EF4-FFF2-40B4-BE49-F238E27FC236}">
                  <a16:creationId xmlns:a16="http://schemas.microsoft.com/office/drawing/2014/main" id="{DB7EBD05-3498-DE91-865C-B65D25EF4DEB}"/>
                </a:ext>
              </a:extLst>
            </p:cNvPr>
            <p:cNvPicPr>
              <a:picLocks noChangeAspect="1"/>
            </p:cNvPicPr>
            <p:nvPr/>
          </p:nvPicPr>
          <p:blipFill>
            <a:blip r:embed="rId9"/>
            <a:stretch>
              <a:fillRect/>
            </a:stretch>
          </p:blipFill>
          <p:spPr>
            <a:xfrm>
              <a:off x="4992700" y="4095904"/>
              <a:ext cx="261819" cy="288000"/>
            </a:xfrm>
            <a:prstGeom prst="rect">
              <a:avLst/>
            </a:prstGeom>
          </p:spPr>
        </p:pic>
        <p:pic>
          <p:nvPicPr>
            <p:cNvPr id="31" name="図 30">
              <a:extLst>
                <a:ext uri="{FF2B5EF4-FFF2-40B4-BE49-F238E27FC236}">
                  <a16:creationId xmlns:a16="http://schemas.microsoft.com/office/drawing/2014/main" id="{92BBB56E-D992-D23D-651F-5BBE8CF85093}"/>
                </a:ext>
              </a:extLst>
            </p:cNvPr>
            <p:cNvPicPr>
              <a:picLocks noChangeAspect="1"/>
            </p:cNvPicPr>
            <p:nvPr/>
          </p:nvPicPr>
          <p:blipFill>
            <a:blip r:embed="rId10"/>
            <a:stretch>
              <a:fillRect/>
            </a:stretch>
          </p:blipFill>
          <p:spPr>
            <a:xfrm>
              <a:off x="5213690" y="4095904"/>
              <a:ext cx="261819" cy="288000"/>
            </a:xfrm>
            <a:prstGeom prst="rect">
              <a:avLst/>
            </a:prstGeom>
          </p:spPr>
        </p:pic>
        <p:pic>
          <p:nvPicPr>
            <p:cNvPr id="35" name="図 34">
              <a:extLst>
                <a:ext uri="{FF2B5EF4-FFF2-40B4-BE49-F238E27FC236}">
                  <a16:creationId xmlns:a16="http://schemas.microsoft.com/office/drawing/2014/main" id="{45333B51-A835-B05D-1090-38D89924348E}"/>
                </a:ext>
              </a:extLst>
            </p:cNvPr>
            <p:cNvPicPr>
              <a:picLocks noChangeAspect="1"/>
            </p:cNvPicPr>
            <p:nvPr/>
          </p:nvPicPr>
          <p:blipFill>
            <a:blip r:embed="rId11"/>
            <a:stretch>
              <a:fillRect/>
            </a:stretch>
          </p:blipFill>
          <p:spPr>
            <a:xfrm>
              <a:off x="5876660" y="4095904"/>
              <a:ext cx="261819" cy="288000"/>
            </a:xfrm>
            <a:prstGeom prst="rect">
              <a:avLst/>
            </a:prstGeom>
          </p:spPr>
        </p:pic>
        <p:pic>
          <p:nvPicPr>
            <p:cNvPr id="36" name="図 35">
              <a:extLst>
                <a:ext uri="{FF2B5EF4-FFF2-40B4-BE49-F238E27FC236}">
                  <a16:creationId xmlns:a16="http://schemas.microsoft.com/office/drawing/2014/main" id="{6776ABBF-372A-CEFB-C15C-1765E1825306}"/>
                </a:ext>
              </a:extLst>
            </p:cNvPr>
            <p:cNvPicPr>
              <a:picLocks noChangeAspect="1"/>
            </p:cNvPicPr>
            <p:nvPr/>
          </p:nvPicPr>
          <p:blipFill>
            <a:blip r:embed="rId12"/>
            <a:stretch>
              <a:fillRect/>
            </a:stretch>
          </p:blipFill>
          <p:spPr>
            <a:xfrm>
              <a:off x="6760619" y="4095904"/>
              <a:ext cx="261819" cy="288000"/>
            </a:xfrm>
            <a:prstGeom prst="rect">
              <a:avLst/>
            </a:prstGeom>
          </p:spPr>
        </p:pic>
        <p:pic>
          <p:nvPicPr>
            <p:cNvPr id="37" name="図 36">
              <a:extLst>
                <a:ext uri="{FF2B5EF4-FFF2-40B4-BE49-F238E27FC236}">
                  <a16:creationId xmlns:a16="http://schemas.microsoft.com/office/drawing/2014/main" id="{8E190020-44C4-B694-54E5-4CD43E28E6AA}"/>
                </a:ext>
              </a:extLst>
            </p:cNvPr>
            <p:cNvPicPr>
              <a:picLocks noChangeAspect="1"/>
            </p:cNvPicPr>
            <p:nvPr/>
          </p:nvPicPr>
          <p:blipFill>
            <a:blip r:embed="rId13"/>
            <a:stretch>
              <a:fillRect/>
            </a:stretch>
          </p:blipFill>
          <p:spPr>
            <a:xfrm>
              <a:off x="6981609" y="4095904"/>
              <a:ext cx="261819" cy="288000"/>
            </a:xfrm>
            <a:prstGeom prst="rect">
              <a:avLst/>
            </a:prstGeom>
          </p:spPr>
        </p:pic>
        <p:pic>
          <p:nvPicPr>
            <p:cNvPr id="38" name="図 37">
              <a:extLst>
                <a:ext uri="{FF2B5EF4-FFF2-40B4-BE49-F238E27FC236}">
                  <a16:creationId xmlns:a16="http://schemas.microsoft.com/office/drawing/2014/main" id="{9D01F388-A4D8-94E8-E903-789CA6C5DE9B}"/>
                </a:ext>
              </a:extLst>
            </p:cNvPr>
            <p:cNvPicPr>
              <a:picLocks noChangeAspect="1"/>
            </p:cNvPicPr>
            <p:nvPr/>
          </p:nvPicPr>
          <p:blipFill>
            <a:blip r:embed="rId14"/>
            <a:stretch>
              <a:fillRect/>
            </a:stretch>
          </p:blipFill>
          <p:spPr>
            <a:xfrm>
              <a:off x="7202599" y="4095904"/>
              <a:ext cx="261819" cy="288000"/>
            </a:xfrm>
            <a:prstGeom prst="rect">
              <a:avLst/>
            </a:prstGeom>
          </p:spPr>
        </p:pic>
        <p:pic>
          <p:nvPicPr>
            <p:cNvPr id="46" name="図 45">
              <a:extLst>
                <a:ext uri="{FF2B5EF4-FFF2-40B4-BE49-F238E27FC236}">
                  <a16:creationId xmlns:a16="http://schemas.microsoft.com/office/drawing/2014/main" id="{69E45D54-270A-4441-B8AE-2933011B5358}"/>
                </a:ext>
              </a:extLst>
            </p:cNvPr>
            <p:cNvPicPr>
              <a:picLocks noChangeAspect="1"/>
            </p:cNvPicPr>
            <p:nvPr/>
          </p:nvPicPr>
          <p:blipFill>
            <a:blip r:embed="rId15"/>
            <a:stretch>
              <a:fillRect/>
            </a:stretch>
          </p:blipFill>
          <p:spPr>
            <a:xfrm>
              <a:off x="7423589" y="4095904"/>
              <a:ext cx="261819" cy="288000"/>
            </a:xfrm>
            <a:prstGeom prst="rect">
              <a:avLst/>
            </a:prstGeom>
          </p:spPr>
        </p:pic>
        <p:pic>
          <p:nvPicPr>
            <p:cNvPr id="47" name="図 46">
              <a:extLst>
                <a:ext uri="{FF2B5EF4-FFF2-40B4-BE49-F238E27FC236}">
                  <a16:creationId xmlns:a16="http://schemas.microsoft.com/office/drawing/2014/main" id="{AD91CE67-DBFC-4B26-51D0-0BACAAD83B4E}"/>
                </a:ext>
              </a:extLst>
            </p:cNvPr>
            <p:cNvPicPr>
              <a:picLocks noChangeAspect="1"/>
            </p:cNvPicPr>
            <p:nvPr/>
          </p:nvPicPr>
          <p:blipFill>
            <a:blip r:embed="rId16"/>
            <a:stretch>
              <a:fillRect/>
            </a:stretch>
          </p:blipFill>
          <p:spPr>
            <a:xfrm>
              <a:off x="7644579" y="4095904"/>
              <a:ext cx="261819" cy="288000"/>
            </a:xfrm>
            <a:prstGeom prst="rect">
              <a:avLst/>
            </a:prstGeom>
          </p:spPr>
        </p:pic>
        <p:pic>
          <p:nvPicPr>
            <p:cNvPr id="48" name="図 47">
              <a:extLst>
                <a:ext uri="{FF2B5EF4-FFF2-40B4-BE49-F238E27FC236}">
                  <a16:creationId xmlns:a16="http://schemas.microsoft.com/office/drawing/2014/main" id="{0D8F280F-6C40-BE9F-35CD-CD41C3629D6F}"/>
                </a:ext>
              </a:extLst>
            </p:cNvPr>
            <p:cNvPicPr>
              <a:picLocks noChangeAspect="1"/>
            </p:cNvPicPr>
            <p:nvPr/>
          </p:nvPicPr>
          <p:blipFill>
            <a:blip r:embed="rId17"/>
            <a:stretch>
              <a:fillRect/>
            </a:stretch>
          </p:blipFill>
          <p:spPr>
            <a:xfrm>
              <a:off x="7865569" y="4095904"/>
              <a:ext cx="261819" cy="288000"/>
            </a:xfrm>
            <a:prstGeom prst="rect">
              <a:avLst/>
            </a:prstGeom>
          </p:spPr>
        </p:pic>
        <p:sp>
          <p:nvSpPr>
            <p:cNvPr id="50" name="テキスト ボックス 49">
              <a:extLst>
                <a:ext uri="{FF2B5EF4-FFF2-40B4-BE49-F238E27FC236}">
                  <a16:creationId xmlns:a16="http://schemas.microsoft.com/office/drawing/2014/main" id="{6B45416B-7063-FCAA-FED6-B8DF03FCA48B}"/>
                </a:ext>
              </a:extLst>
            </p:cNvPr>
            <p:cNvSpPr txBox="1"/>
            <p:nvPr/>
          </p:nvSpPr>
          <p:spPr>
            <a:xfrm>
              <a:off x="700450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1" name="テキスト ボックス 50">
              <a:extLst>
                <a:ext uri="{FF2B5EF4-FFF2-40B4-BE49-F238E27FC236}">
                  <a16:creationId xmlns:a16="http://schemas.microsoft.com/office/drawing/2014/main" id="{3A6CA37A-3B46-0189-ECF0-CF7D78982B4E}"/>
                </a:ext>
              </a:extLst>
            </p:cNvPr>
            <p:cNvSpPr txBox="1"/>
            <p:nvPr/>
          </p:nvSpPr>
          <p:spPr>
            <a:xfrm>
              <a:off x="722549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2" name="正方形/長方形 51">
              <a:extLst>
                <a:ext uri="{FF2B5EF4-FFF2-40B4-BE49-F238E27FC236}">
                  <a16:creationId xmlns:a16="http://schemas.microsoft.com/office/drawing/2014/main" id="{A2D35293-733A-224B-CE6A-4599D7226294}"/>
                </a:ext>
              </a:extLst>
            </p:cNvPr>
            <p:cNvSpPr/>
            <p:nvPr/>
          </p:nvSpPr>
          <p:spPr>
            <a:xfrm>
              <a:off x="5898509" y="4378641"/>
              <a:ext cx="230762" cy="53861"/>
            </a:xfrm>
            <a:prstGeom prst="rect">
              <a:avLst/>
            </a:prstGeom>
          </p:spPr>
          <p:txBody>
            <a:bodyPr wrap="square" lIns="0" tIns="0" rIns="0" bIns="0">
              <a:spAutoFit/>
            </a:bodyPr>
            <a:lstStyle/>
            <a:p>
              <a:pPr algn="r"/>
              <a:r>
                <a:rPr lang="en-US" altLang="ja-JP" sz="350" dirty="0">
                  <a:latin typeface="+mn-ea"/>
                </a:rPr>
                <a:t>※1 ※2</a:t>
              </a:r>
              <a:endParaRPr lang="ja-JP" altLang="en-US" sz="350" dirty="0">
                <a:latin typeface="+mn-ea"/>
              </a:endParaRPr>
            </a:p>
          </p:txBody>
        </p:sp>
        <p:sp>
          <p:nvSpPr>
            <p:cNvPr id="53" name="正方形/長方形 52">
              <a:extLst>
                <a:ext uri="{FF2B5EF4-FFF2-40B4-BE49-F238E27FC236}">
                  <a16:creationId xmlns:a16="http://schemas.microsoft.com/office/drawing/2014/main" id="{DE2BEF6B-55CB-1956-7A71-121CA2196991}"/>
                </a:ext>
              </a:extLst>
            </p:cNvPr>
            <p:cNvSpPr/>
            <p:nvPr/>
          </p:nvSpPr>
          <p:spPr>
            <a:xfrm>
              <a:off x="6791151" y="4378641"/>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sp>
          <p:nvSpPr>
            <p:cNvPr id="54" name="正方形/長方形 53">
              <a:extLst>
                <a:ext uri="{FF2B5EF4-FFF2-40B4-BE49-F238E27FC236}">
                  <a16:creationId xmlns:a16="http://schemas.microsoft.com/office/drawing/2014/main" id="{D9A69314-555A-9CD9-2F25-296C6E25EF2F}"/>
                </a:ext>
              </a:extLst>
            </p:cNvPr>
            <p:cNvSpPr/>
            <p:nvPr/>
          </p:nvSpPr>
          <p:spPr>
            <a:xfrm>
              <a:off x="7674688" y="4378641"/>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pic>
          <p:nvPicPr>
            <p:cNvPr id="56" name="図 55">
              <a:extLst>
                <a:ext uri="{FF2B5EF4-FFF2-40B4-BE49-F238E27FC236}">
                  <a16:creationId xmlns:a16="http://schemas.microsoft.com/office/drawing/2014/main" id="{145DF0B0-B4B7-E653-0B37-1F80D260D67C}"/>
                </a:ext>
              </a:extLst>
            </p:cNvPr>
            <p:cNvPicPr>
              <a:picLocks noChangeAspect="1"/>
            </p:cNvPicPr>
            <p:nvPr/>
          </p:nvPicPr>
          <p:blipFill>
            <a:blip r:embed="rId18"/>
            <a:stretch>
              <a:fillRect/>
            </a:stretch>
          </p:blipFill>
          <p:spPr>
            <a:xfrm>
              <a:off x="5434680" y="4095904"/>
              <a:ext cx="261818" cy="288000"/>
            </a:xfrm>
            <a:prstGeom prst="rect">
              <a:avLst/>
            </a:prstGeom>
          </p:spPr>
        </p:pic>
        <p:pic>
          <p:nvPicPr>
            <p:cNvPr id="57" name="図 56">
              <a:extLst>
                <a:ext uri="{FF2B5EF4-FFF2-40B4-BE49-F238E27FC236}">
                  <a16:creationId xmlns:a16="http://schemas.microsoft.com/office/drawing/2014/main" id="{2B111B58-686C-503E-B9D3-C3442C975808}"/>
                </a:ext>
              </a:extLst>
            </p:cNvPr>
            <p:cNvPicPr>
              <a:picLocks noChangeAspect="1"/>
            </p:cNvPicPr>
            <p:nvPr/>
          </p:nvPicPr>
          <p:blipFill>
            <a:blip r:embed="rId19"/>
            <a:stretch>
              <a:fillRect/>
            </a:stretch>
          </p:blipFill>
          <p:spPr>
            <a:xfrm>
              <a:off x="6318640" y="4095904"/>
              <a:ext cx="261818" cy="288000"/>
            </a:xfrm>
            <a:prstGeom prst="rect">
              <a:avLst/>
            </a:prstGeom>
          </p:spPr>
        </p:pic>
        <p:pic>
          <p:nvPicPr>
            <p:cNvPr id="58" name="図 57">
              <a:extLst>
                <a:ext uri="{FF2B5EF4-FFF2-40B4-BE49-F238E27FC236}">
                  <a16:creationId xmlns:a16="http://schemas.microsoft.com/office/drawing/2014/main" id="{2E89C2E1-0CB4-D35A-2139-B4634827ED6B}"/>
                </a:ext>
              </a:extLst>
            </p:cNvPr>
            <p:cNvPicPr>
              <a:picLocks noChangeAspect="1"/>
            </p:cNvPicPr>
            <p:nvPr/>
          </p:nvPicPr>
          <p:blipFill>
            <a:blip r:embed="rId20"/>
            <a:stretch>
              <a:fillRect/>
            </a:stretch>
          </p:blipFill>
          <p:spPr>
            <a:xfrm>
              <a:off x="8307555" y="4095904"/>
              <a:ext cx="264436" cy="288000"/>
            </a:xfrm>
            <a:prstGeom prst="rect">
              <a:avLst/>
            </a:prstGeom>
          </p:spPr>
        </p:pic>
        <p:pic>
          <p:nvPicPr>
            <p:cNvPr id="59" name="図 58">
              <a:extLst>
                <a:ext uri="{FF2B5EF4-FFF2-40B4-BE49-F238E27FC236}">
                  <a16:creationId xmlns:a16="http://schemas.microsoft.com/office/drawing/2014/main" id="{1B3D87EB-90B6-70D7-B63B-7FF927015301}"/>
                </a:ext>
              </a:extLst>
            </p:cNvPr>
            <p:cNvPicPr>
              <a:picLocks noChangeAspect="1"/>
            </p:cNvPicPr>
            <p:nvPr/>
          </p:nvPicPr>
          <p:blipFill>
            <a:blip r:embed="rId21"/>
            <a:stretch>
              <a:fillRect/>
            </a:stretch>
          </p:blipFill>
          <p:spPr>
            <a:xfrm>
              <a:off x="6097650" y="4095904"/>
              <a:ext cx="261818" cy="288000"/>
            </a:xfrm>
            <a:prstGeom prst="rect">
              <a:avLst/>
            </a:prstGeom>
          </p:spPr>
        </p:pic>
        <p:pic>
          <p:nvPicPr>
            <p:cNvPr id="34" name="図 33">
              <a:extLst>
                <a:ext uri="{FF2B5EF4-FFF2-40B4-BE49-F238E27FC236}">
                  <a16:creationId xmlns:a16="http://schemas.microsoft.com/office/drawing/2014/main" id="{3985D592-AFB0-8902-E265-0D42465683D2}"/>
                </a:ext>
              </a:extLst>
            </p:cNvPr>
            <p:cNvPicPr>
              <a:picLocks noChangeAspect="1"/>
            </p:cNvPicPr>
            <p:nvPr/>
          </p:nvPicPr>
          <p:blipFill>
            <a:blip r:embed="rId22"/>
            <a:stretch>
              <a:fillRect/>
            </a:stretch>
          </p:blipFill>
          <p:spPr>
            <a:xfrm>
              <a:off x="6539630" y="4095904"/>
              <a:ext cx="261819" cy="288000"/>
            </a:xfrm>
            <a:prstGeom prst="rect">
              <a:avLst/>
            </a:prstGeom>
          </p:spPr>
        </p:pic>
        <p:sp>
          <p:nvSpPr>
            <p:cNvPr id="83" name="正方形/長方形 82">
              <a:extLst>
                <a:ext uri="{FF2B5EF4-FFF2-40B4-BE49-F238E27FC236}">
                  <a16:creationId xmlns:a16="http://schemas.microsoft.com/office/drawing/2014/main" id="{DD512124-9BA9-003E-B9CE-4737B849B04C}"/>
                </a:ext>
              </a:extLst>
            </p:cNvPr>
            <p:cNvSpPr/>
            <p:nvPr/>
          </p:nvSpPr>
          <p:spPr>
            <a:xfrm>
              <a:off x="8113998" y="4378641"/>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98" name="図 97">
              <a:extLst>
                <a:ext uri="{FF2B5EF4-FFF2-40B4-BE49-F238E27FC236}">
                  <a16:creationId xmlns:a16="http://schemas.microsoft.com/office/drawing/2014/main" id="{D0546239-2E8B-76CC-B92B-1B65ADCB25DB}"/>
                </a:ext>
              </a:extLst>
            </p:cNvPr>
            <p:cNvPicPr>
              <a:picLocks noChangeAspect="1"/>
            </p:cNvPicPr>
            <p:nvPr/>
          </p:nvPicPr>
          <p:blipFill>
            <a:blip r:embed="rId23"/>
            <a:stretch>
              <a:fillRect/>
            </a:stretch>
          </p:blipFill>
          <p:spPr>
            <a:xfrm>
              <a:off x="8086559" y="4095904"/>
              <a:ext cx="261819" cy="288000"/>
            </a:xfrm>
            <a:prstGeom prst="rect">
              <a:avLst/>
            </a:prstGeom>
          </p:spPr>
        </p:pic>
        <p:sp>
          <p:nvSpPr>
            <p:cNvPr id="103" name="正方形/長方形 102">
              <a:extLst>
                <a:ext uri="{FF2B5EF4-FFF2-40B4-BE49-F238E27FC236}">
                  <a16:creationId xmlns:a16="http://schemas.microsoft.com/office/drawing/2014/main" id="{EAD2D84A-6B94-79E2-DA6B-EF47AB716938}"/>
                </a:ext>
              </a:extLst>
            </p:cNvPr>
            <p:cNvSpPr/>
            <p:nvPr/>
          </p:nvSpPr>
          <p:spPr>
            <a:xfrm>
              <a:off x="6565127" y="4378641"/>
              <a:ext cx="206940" cy="53861"/>
            </a:xfrm>
            <a:prstGeom prst="rect">
              <a:avLst/>
            </a:prstGeom>
          </p:spPr>
          <p:txBody>
            <a:bodyPr wrap="square" lIns="0" tIns="0" rIns="0" bIns="0">
              <a:spAutoFit/>
            </a:bodyPr>
            <a:lstStyle/>
            <a:p>
              <a:pPr algn="r"/>
              <a:r>
                <a:rPr lang="en-US" altLang="ja-JP" sz="350" dirty="0">
                  <a:latin typeface="+mn-ea"/>
                </a:rPr>
                <a:t>※3</a:t>
              </a:r>
            </a:p>
          </p:txBody>
        </p:sp>
      </p:grpSp>
      <p:pic>
        <p:nvPicPr>
          <p:cNvPr id="112" name="Picture 6">
            <a:extLst>
              <a:ext uri="{FF2B5EF4-FFF2-40B4-BE49-F238E27FC236}">
                <a16:creationId xmlns:a16="http://schemas.microsoft.com/office/drawing/2014/main" id="{F93CEAF4-FD3F-AB5D-48C9-C5460D37F511}"/>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a:stretch>
            <a:fillRect/>
          </a:stretch>
        </p:blipFill>
        <p:spPr bwMode="auto">
          <a:xfrm>
            <a:off x="3754916" y="5011547"/>
            <a:ext cx="1133348" cy="1537933"/>
          </a:xfrm>
          <a:prstGeom prst="rect">
            <a:avLst/>
          </a:prstGeom>
          <a:noFill/>
          <a:extLst>
            <a:ext uri="{909E8E84-426E-40DD-AFC4-6F175D3DCCD1}">
              <a14:hiddenFill xmlns:a14="http://schemas.microsoft.com/office/drawing/2010/main">
                <a:solidFill>
                  <a:srgbClr val="FFFFFF"/>
                </a:solidFill>
              </a14:hiddenFill>
            </a:ext>
          </a:extLst>
        </p:spPr>
      </p:pic>
      <p:grpSp>
        <p:nvGrpSpPr>
          <p:cNvPr id="144" name="グループ化 143">
            <a:extLst>
              <a:ext uri="{FF2B5EF4-FFF2-40B4-BE49-F238E27FC236}">
                <a16:creationId xmlns:a16="http://schemas.microsoft.com/office/drawing/2014/main" id="{22655A60-687C-5008-2ABE-577C248BC846}"/>
              </a:ext>
            </a:extLst>
          </p:cNvPr>
          <p:cNvGrpSpPr/>
          <p:nvPr/>
        </p:nvGrpSpPr>
        <p:grpSpPr>
          <a:xfrm>
            <a:off x="1407783" y="5012740"/>
            <a:ext cx="1130632" cy="1526667"/>
            <a:chOff x="3754916" y="5012740"/>
            <a:chExt cx="1130632" cy="1526667"/>
          </a:xfrm>
        </p:grpSpPr>
        <p:pic>
          <p:nvPicPr>
            <p:cNvPr id="145" name="Picture 10">
              <a:extLst>
                <a:ext uri="{FF2B5EF4-FFF2-40B4-BE49-F238E27FC236}">
                  <a16:creationId xmlns:a16="http://schemas.microsoft.com/office/drawing/2014/main" id="{011957CD-E433-6C7E-CFEA-E58F3BCB08AB}"/>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a:fillRect/>
            </a:stretch>
          </p:blipFill>
          <p:spPr bwMode="auto">
            <a:xfrm>
              <a:off x="3754916" y="5012740"/>
              <a:ext cx="1130632" cy="1526667"/>
            </a:xfrm>
            <a:prstGeom prst="rect">
              <a:avLst/>
            </a:prstGeom>
            <a:noFill/>
            <a:extLst>
              <a:ext uri="{909E8E84-426E-40DD-AFC4-6F175D3DCCD1}">
                <a14:hiddenFill xmlns:a14="http://schemas.microsoft.com/office/drawing/2010/main">
                  <a:solidFill>
                    <a:srgbClr val="FFFFFF"/>
                  </a:solidFill>
                </a14:hiddenFill>
              </a:ext>
            </a:extLst>
          </p:spPr>
        </p:pic>
        <p:cxnSp>
          <p:nvCxnSpPr>
            <p:cNvPr id="146" name="直線コネクタ 145">
              <a:extLst>
                <a:ext uri="{FF2B5EF4-FFF2-40B4-BE49-F238E27FC236}">
                  <a16:creationId xmlns:a16="http://schemas.microsoft.com/office/drawing/2014/main" id="{453318AC-0BA1-B7E6-4093-C8876B075BAC}"/>
                </a:ext>
              </a:extLst>
            </p:cNvPr>
            <p:cNvCxnSpPr>
              <a:cxnSpLocks/>
            </p:cNvCxnSpPr>
            <p:nvPr/>
          </p:nvCxnSpPr>
          <p:spPr>
            <a:xfrm>
              <a:off x="4036583" y="5937231"/>
              <a:ext cx="487066" cy="167623"/>
            </a:xfrm>
            <a:prstGeom prst="line">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テキスト ボックス 146">
              <a:extLst>
                <a:ext uri="{FF2B5EF4-FFF2-40B4-BE49-F238E27FC236}">
                  <a16:creationId xmlns:a16="http://schemas.microsoft.com/office/drawing/2014/main" id="{04162433-2C5C-200D-834C-244A10D90C16}"/>
                </a:ext>
              </a:extLst>
            </p:cNvPr>
            <p:cNvSpPr txBox="1"/>
            <p:nvPr/>
          </p:nvSpPr>
          <p:spPr>
            <a:xfrm>
              <a:off x="3855327" y="5952799"/>
              <a:ext cx="566181" cy="246221"/>
            </a:xfrm>
            <a:prstGeom prst="rect">
              <a:avLst/>
            </a:prstGeom>
            <a:noFill/>
          </p:spPr>
          <p:txBody>
            <a:bodyPr wrap="none" rtlCol="0">
              <a:spAutoFit/>
            </a:bodyPr>
            <a:lstStyle/>
            <a:p>
              <a:r>
                <a:rPr kumimoji="1" lang="en-US" altLang="ja-JP" sz="1000" dirty="0">
                  <a:solidFill>
                    <a:schemeClr val="bg1"/>
                  </a:solidFill>
                </a:rPr>
                <a:t>303mm</a:t>
              </a:r>
              <a:endParaRPr kumimoji="1" lang="ja-JP" altLang="en-US" sz="1000" dirty="0">
                <a:solidFill>
                  <a:schemeClr val="bg1"/>
                </a:solidFill>
              </a:endParaRPr>
            </a:p>
          </p:txBody>
        </p:sp>
      </p:grpSp>
      <p:grpSp>
        <p:nvGrpSpPr>
          <p:cNvPr id="8" name="グループ化 7">
            <a:extLst>
              <a:ext uri="{FF2B5EF4-FFF2-40B4-BE49-F238E27FC236}">
                <a16:creationId xmlns:a16="http://schemas.microsoft.com/office/drawing/2014/main" id="{E862CDD2-7A92-B0F2-231A-EC921D7A4E1E}"/>
              </a:ext>
            </a:extLst>
          </p:cNvPr>
          <p:cNvGrpSpPr/>
          <p:nvPr/>
        </p:nvGrpSpPr>
        <p:grpSpPr>
          <a:xfrm>
            <a:off x="185721" y="3568922"/>
            <a:ext cx="1162231" cy="1044472"/>
            <a:chOff x="185721" y="3568922"/>
            <a:chExt cx="1162231" cy="1044472"/>
          </a:xfrm>
        </p:grpSpPr>
        <p:pic>
          <p:nvPicPr>
            <p:cNvPr id="1028" name="Picture 4">
              <a:extLst>
                <a:ext uri="{FF2B5EF4-FFF2-40B4-BE49-F238E27FC236}">
                  <a16:creationId xmlns:a16="http://schemas.microsoft.com/office/drawing/2014/main" id="{42109E5A-070E-31FE-4C6E-F7CD79D1B6E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a:fillRect/>
            </a:stretch>
          </p:blipFill>
          <p:spPr bwMode="auto">
            <a:xfrm>
              <a:off x="185721" y="3568922"/>
              <a:ext cx="1162231" cy="10444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E9DA50D8-6836-E768-C280-B515FE0A5023}"/>
                </a:ext>
              </a:extLst>
            </p:cNvPr>
            <p:cNvSpPr/>
            <p:nvPr/>
          </p:nvSpPr>
          <p:spPr>
            <a:xfrm>
              <a:off x="185721" y="4457655"/>
              <a:ext cx="689843" cy="138499"/>
            </a:xfrm>
            <a:prstGeom prst="rect">
              <a:avLst/>
            </a:prstGeom>
            <a:noFill/>
            <a:ln>
              <a:noFill/>
            </a:ln>
          </p:spPr>
          <p:txBody>
            <a:bodyPr wrap="square" lIns="0" tIns="0" rIns="0" bIns="0">
              <a:spAutoFit/>
            </a:bodyPr>
            <a:lstStyle/>
            <a:p>
              <a:pPr algn="ctr"/>
              <a:r>
                <a:rPr lang="ja-JP" altLang="en-US" sz="900" b="1" dirty="0">
                  <a:solidFill>
                    <a:schemeClr val="bg1"/>
                  </a:solidFill>
                  <a:latin typeface="+mn-ea"/>
                </a:rPr>
                <a:t>リフォーム前</a:t>
              </a:r>
            </a:p>
          </p:txBody>
        </p:sp>
      </p:grpSp>
      <p:grpSp>
        <p:nvGrpSpPr>
          <p:cNvPr id="14" name="グループ化 13">
            <a:extLst>
              <a:ext uri="{FF2B5EF4-FFF2-40B4-BE49-F238E27FC236}">
                <a16:creationId xmlns:a16="http://schemas.microsoft.com/office/drawing/2014/main" id="{E5CFAEAE-CAD6-A941-27F1-23B36E3971FE}"/>
              </a:ext>
            </a:extLst>
          </p:cNvPr>
          <p:cNvGrpSpPr/>
          <p:nvPr/>
        </p:nvGrpSpPr>
        <p:grpSpPr>
          <a:xfrm>
            <a:off x="4957626" y="4808679"/>
            <a:ext cx="2407780" cy="1735970"/>
            <a:chOff x="4957626" y="4808679"/>
            <a:chExt cx="2407780" cy="1735970"/>
          </a:xfrm>
        </p:grpSpPr>
        <p:grpSp>
          <p:nvGrpSpPr>
            <p:cNvPr id="78" name="グループ化 77">
              <a:extLst>
                <a:ext uri="{FF2B5EF4-FFF2-40B4-BE49-F238E27FC236}">
                  <a16:creationId xmlns:a16="http://schemas.microsoft.com/office/drawing/2014/main" id="{55732767-2608-848B-2AA5-DB86A74D62F2}"/>
                </a:ext>
              </a:extLst>
            </p:cNvPr>
            <p:cNvGrpSpPr/>
            <p:nvPr/>
          </p:nvGrpSpPr>
          <p:grpSpPr>
            <a:xfrm>
              <a:off x="4957626" y="4808679"/>
              <a:ext cx="2404258" cy="1460659"/>
              <a:chOff x="4948101" y="4808679"/>
              <a:chExt cx="2404258" cy="1460659"/>
            </a:xfrm>
          </p:grpSpPr>
          <p:grpSp>
            <p:nvGrpSpPr>
              <p:cNvPr id="67" name="グループ化 66">
                <a:extLst>
                  <a:ext uri="{FF2B5EF4-FFF2-40B4-BE49-F238E27FC236}">
                    <a16:creationId xmlns:a16="http://schemas.microsoft.com/office/drawing/2014/main" id="{BD80FBD9-FE10-9A5F-9059-BDCF46EF9BB9}"/>
                  </a:ext>
                </a:extLst>
              </p:cNvPr>
              <p:cNvGrpSpPr/>
              <p:nvPr/>
            </p:nvGrpSpPr>
            <p:grpSpPr>
              <a:xfrm>
                <a:off x="4948101" y="4808679"/>
                <a:ext cx="2404258" cy="137741"/>
                <a:chOff x="5136755" y="4808679"/>
                <a:chExt cx="2215604" cy="137741"/>
              </a:xfrm>
            </p:grpSpPr>
            <p:sp>
              <p:nvSpPr>
                <p:cNvPr id="119" name="正方形/長方形 118"/>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床暖房もそのまま使えて、家事の最中も足元ぽかぽか。</a:t>
                  </a:r>
                </a:p>
              </p:txBody>
            </p:sp>
            <p:cxnSp>
              <p:nvCxnSpPr>
                <p:cNvPr id="124" name="直線コネクタ 123"/>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 name="グループ化 21">
                <a:extLst>
                  <a:ext uri="{FF2B5EF4-FFF2-40B4-BE49-F238E27FC236}">
                    <a16:creationId xmlns:a16="http://schemas.microsoft.com/office/drawing/2014/main" id="{F560F5F4-BCD5-5EC2-1196-43E0F687FDF5}"/>
                  </a:ext>
                </a:extLst>
              </p:cNvPr>
              <p:cNvGrpSpPr/>
              <p:nvPr/>
            </p:nvGrpSpPr>
            <p:grpSpPr>
              <a:xfrm>
                <a:off x="6340082" y="5066618"/>
                <a:ext cx="994092" cy="1202720"/>
                <a:chOff x="4443295" y="2812324"/>
                <a:chExt cx="1019410" cy="1233352"/>
              </a:xfrm>
            </p:grpSpPr>
            <p:sp>
              <p:nvSpPr>
                <p:cNvPr id="10" name="正方形/長方形 9">
                  <a:extLst>
                    <a:ext uri="{FF2B5EF4-FFF2-40B4-BE49-F238E27FC236}">
                      <a16:creationId xmlns:a16="http://schemas.microsoft.com/office/drawing/2014/main" id="{C856C3FB-D105-3E62-9635-5837E90D1CE9}"/>
                    </a:ext>
                  </a:extLst>
                </p:cNvPr>
                <p:cNvSpPr/>
                <p:nvPr/>
              </p:nvSpPr>
              <p:spPr>
                <a:xfrm>
                  <a:off x="4443295" y="2812324"/>
                  <a:ext cx="1019410" cy="12333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n-ea"/>
                  </a:endParaRPr>
                </a:p>
              </p:txBody>
            </p:sp>
            <p:pic>
              <p:nvPicPr>
                <p:cNvPr id="11" name="図 10">
                  <a:extLst>
                    <a:ext uri="{FF2B5EF4-FFF2-40B4-BE49-F238E27FC236}">
                      <a16:creationId xmlns:a16="http://schemas.microsoft.com/office/drawing/2014/main" id="{E50A0699-62D3-89E4-B776-D4B206BBB6DB}"/>
                    </a:ext>
                  </a:extLst>
                </p:cNvPr>
                <p:cNvPicPr>
                  <a:picLocks noChangeAspect="1"/>
                </p:cNvPicPr>
                <p:nvPr/>
              </p:nvPicPr>
              <p:blipFill>
                <a:blip r:embed="rId27"/>
                <a:stretch>
                  <a:fillRect/>
                </a:stretch>
              </p:blipFill>
              <p:spPr>
                <a:xfrm>
                  <a:off x="4554098" y="2812325"/>
                  <a:ext cx="792367" cy="675513"/>
                </a:xfrm>
                <a:prstGeom prst="rect">
                  <a:avLst/>
                </a:prstGeom>
              </p:spPr>
            </p:pic>
            <p:pic>
              <p:nvPicPr>
                <p:cNvPr id="21" name="図 20">
                  <a:extLst>
                    <a:ext uri="{FF2B5EF4-FFF2-40B4-BE49-F238E27FC236}">
                      <a16:creationId xmlns:a16="http://schemas.microsoft.com/office/drawing/2014/main" id="{57A072E3-F30D-76DE-AAF5-AA9F237BFCFB}"/>
                    </a:ext>
                  </a:extLst>
                </p:cNvPr>
                <p:cNvPicPr>
                  <a:picLocks noChangeAspect="1"/>
                </p:cNvPicPr>
                <p:nvPr/>
              </p:nvPicPr>
              <p:blipFill>
                <a:blip r:embed="rId28"/>
                <a:stretch>
                  <a:fillRect/>
                </a:stretch>
              </p:blipFill>
              <p:spPr>
                <a:xfrm>
                  <a:off x="4559536" y="3340959"/>
                  <a:ext cx="792367" cy="675513"/>
                </a:xfrm>
                <a:prstGeom prst="rect">
                  <a:avLst/>
                </a:prstGeom>
              </p:spPr>
            </p:pic>
          </p:grpSp>
          <p:sp>
            <p:nvSpPr>
              <p:cNvPr id="197" name="正方形/長方形 196"/>
              <p:cNvSpPr/>
              <p:nvPr/>
            </p:nvSpPr>
            <p:spPr>
              <a:xfrm>
                <a:off x="5010928" y="5182349"/>
                <a:ext cx="1133347" cy="323165"/>
              </a:xfrm>
              <a:prstGeom prst="rect">
                <a:avLst/>
              </a:prstGeom>
            </p:spPr>
            <p:txBody>
              <a:bodyPr wrap="square" lIns="0" tIns="0" rIns="0" bIns="0">
                <a:spAutoFit/>
              </a:bodyPr>
              <a:lstStyle/>
              <a:p>
                <a:r>
                  <a:rPr lang="ja-JP" altLang="en-US" sz="700" dirty="0">
                    <a:latin typeface="+mn-ea"/>
                  </a:rPr>
                  <a:t>既存の床暖房システムの上から施工できるので、上貼りしてもあたたかさはそのままです。</a:t>
                </a:r>
              </a:p>
            </p:txBody>
          </p:sp>
        </p:grpSp>
        <p:pic>
          <p:nvPicPr>
            <p:cNvPr id="115" name="Picture 2">
              <a:extLst>
                <a:ext uri="{FF2B5EF4-FFF2-40B4-BE49-F238E27FC236}">
                  <a16:creationId xmlns:a16="http://schemas.microsoft.com/office/drawing/2014/main" id="{B3CF633A-95CA-EBA7-76D6-EA666B3BF315}"/>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a:stretch>
              <a:fillRect/>
            </a:stretch>
          </p:blipFill>
          <p:spPr bwMode="auto">
            <a:xfrm>
              <a:off x="6228044" y="5011547"/>
              <a:ext cx="1137362" cy="15331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床に寝そべる女性&#10;&#10;AI 生成コンテンツは誤りを含む可能性があります。">
              <a:extLst>
                <a:ext uri="{FF2B5EF4-FFF2-40B4-BE49-F238E27FC236}">
                  <a16:creationId xmlns:a16="http://schemas.microsoft.com/office/drawing/2014/main" id="{1D6026FB-506D-1569-8B36-4B00F329FE88}"/>
                </a:ext>
              </a:extLst>
            </p:cNvPr>
            <p:cNvPicPr>
              <a:picLocks noChangeAspect="1"/>
            </p:cNvPicPr>
            <p:nvPr/>
          </p:nvPicPr>
          <p:blipFill rotWithShape="1">
            <a:blip r:embed="rId30"/>
            <a:srcRect l="7638" t="2393" r="34664" b="10882"/>
            <a:stretch>
              <a:fillRect/>
            </a:stretch>
          </p:blipFill>
          <p:spPr>
            <a:xfrm>
              <a:off x="6801449" y="6003308"/>
              <a:ext cx="532060" cy="532060"/>
            </a:xfrm>
            <a:prstGeom prst="ellipse">
              <a:avLst/>
            </a:prstGeom>
            <a:solidFill>
              <a:schemeClr val="bg1">
                <a:lumMod val="85000"/>
              </a:schemeClr>
            </a:solidFill>
            <a:ln>
              <a:solidFill>
                <a:schemeClr val="bg1"/>
              </a:solidFill>
            </a:ln>
          </p:spPr>
        </p:pic>
      </p:grpSp>
    </p:spTree>
    <p:extLst>
      <p:ext uri="{BB962C8B-B14F-4D97-AF65-F5344CB8AC3E}">
        <p14:creationId xmlns:p14="http://schemas.microsoft.com/office/powerpoint/2010/main" val="64929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部屋に備えている数々の犬&#10;&#10;AI 生成コンテンツは誤りを含む可能性があります。">
            <a:extLst>
              <a:ext uri="{FF2B5EF4-FFF2-40B4-BE49-F238E27FC236}">
                <a16:creationId xmlns:a16="http://schemas.microsoft.com/office/drawing/2014/main" id="{DEFE57D5-82D4-1EE6-1937-42E69F8C03F5}"/>
              </a:ext>
            </a:extLst>
          </p:cNvPr>
          <p:cNvPicPr>
            <a:picLocks noChangeAspect="1"/>
          </p:cNvPicPr>
          <p:nvPr/>
        </p:nvPicPr>
        <p:blipFill>
          <a:blip r:embed="rId2"/>
          <a:srcRect l="16845" r="2983"/>
          <a:stretch>
            <a:fillRect/>
          </a:stretch>
        </p:blipFill>
        <p:spPr>
          <a:xfrm>
            <a:off x="144977" y="676584"/>
            <a:ext cx="4775644" cy="3972107"/>
          </a:xfrm>
          <a:prstGeom prst="rect">
            <a:avLst/>
          </a:prstGeom>
        </p:spPr>
      </p:pic>
      <p:sp>
        <p:nvSpPr>
          <p:cNvPr id="2" name="タイトル 1"/>
          <p:cNvSpPr>
            <a:spLocks noGrp="1"/>
          </p:cNvSpPr>
          <p:nvPr>
            <p:ph type="title"/>
          </p:nvPr>
        </p:nvSpPr>
        <p:spPr/>
        <p:txBody>
          <a:bodyPr>
            <a:normAutofit/>
          </a:body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滑り配慮</a:t>
            </a:r>
            <a:r>
              <a:rPr lang="ja-JP" altLang="en-US" sz="1100" dirty="0">
                <a:latin typeface="+mn-ea"/>
                <a:ea typeface="+mn-ea"/>
              </a:rPr>
              <a:t> </a:t>
            </a:r>
            <a:r>
              <a:rPr lang="ja-JP" altLang="en-US" sz="1100" b="1" dirty="0">
                <a:latin typeface="+mn-ea"/>
                <a:ea typeface="+mn-ea"/>
              </a:rPr>
              <a:t>非耐熱★</a:t>
            </a:r>
          </a:p>
        </p:txBody>
      </p:sp>
      <p:sp>
        <p:nvSpPr>
          <p:cNvPr id="8" name="タイトル 26">
            <a:extLst>
              <a:ext uri="{FF2B5EF4-FFF2-40B4-BE49-F238E27FC236}">
                <a16:creationId xmlns:a16="http://schemas.microsoft.com/office/drawing/2014/main" id="{3A4634F3-AC65-999E-25E2-46F346FD8A09}"/>
              </a:ext>
            </a:extLst>
          </p:cNvPr>
          <p:cNvSpPr txBox="1">
            <a:spLocks/>
          </p:cNvSpPr>
          <p:nvPr/>
        </p:nvSpPr>
        <p:spPr>
          <a:xfrm>
            <a:off x="-1" y="-283837"/>
            <a:ext cx="7563775"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滑り配慮 非耐熱</a:t>
            </a:r>
            <a:endParaRPr lang="ja-JP" altLang="en-US" sz="1100" b="1" dirty="0">
              <a:latin typeface="+mn-ea"/>
              <a:ea typeface="+mn-ea"/>
              <a:cs typeface="+mn-cs"/>
            </a:endParaRPr>
          </a:p>
        </p:txBody>
      </p:sp>
      <p:grpSp>
        <p:nvGrpSpPr>
          <p:cNvPr id="10" name="グループ化 9">
            <a:extLst>
              <a:ext uri="{FF2B5EF4-FFF2-40B4-BE49-F238E27FC236}">
                <a16:creationId xmlns:a16="http://schemas.microsoft.com/office/drawing/2014/main" id="{6AFB578F-3BD7-E532-4BB0-F6F8B879F6EF}"/>
              </a:ext>
            </a:extLst>
          </p:cNvPr>
          <p:cNvGrpSpPr/>
          <p:nvPr/>
        </p:nvGrpSpPr>
        <p:grpSpPr>
          <a:xfrm>
            <a:off x="4992700" y="683235"/>
            <a:ext cx="4773600" cy="1258141"/>
            <a:chOff x="4983718" y="683235"/>
            <a:chExt cx="4773600" cy="1342659"/>
          </a:xfrm>
        </p:grpSpPr>
        <p:sp>
          <p:nvSpPr>
            <p:cNvPr id="16" name="Rectangle 14">
              <a:extLst>
                <a:ext uri="{FF2B5EF4-FFF2-40B4-BE49-F238E27FC236}">
                  <a16:creationId xmlns:a16="http://schemas.microsoft.com/office/drawing/2014/main" id="{CB243AD2-4931-7821-7EB0-4B9E44EDDF90}"/>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7" name="正方形/長方形 16">
              <a:extLst>
                <a:ext uri="{FF2B5EF4-FFF2-40B4-BE49-F238E27FC236}">
                  <a16:creationId xmlns:a16="http://schemas.microsoft.com/office/drawing/2014/main" id="{CE626CA3-8FDE-95D4-7BF4-3BB6E2920793}"/>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9" name="正方形/長方形 18">
              <a:extLst>
                <a:ext uri="{FF2B5EF4-FFF2-40B4-BE49-F238E27FC236}">
                  <a16:creationId xmlns:a16="http://schemas.microsoft.com/office/drawing/2014/main" id="{FBBA6ED8-623E-7C0B-9BE8-44390C082C4D}"/>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sp>
        <p:nvSpPr>
          <p:cNvPr id="125" name="正方形/長方形 124">
            <a:extLst>
              <a:ext uri="{FF2B5EF4-FFF2-40B4-BE49-F238E27FC236}">
                <a16:creationId xmlns:a16="http://schemas.microsoft.com/office/drawing/2014/main" id="{E3AE91A7-4B41-E739-5A72-AB39F8F26473}"/>
              </a:ext>
            </a:extLst>
          </p:cNvPr>
          <p:cNvSpPr/>
          <p:nvPr/>
        </p:nvSpPr>
        <p:spPr>
          <a:xfrm>
            <a:off x="4992701" y="4189392"/>
            <a:ext cx="4773600" cy="369332"/>
          </a:xfrm>
          <a:prstGeom prst="rect">
            <a:avLst/>
          </a:prstGeom>
        </p:spPr>
        <p:txBody>
          <a:bodyPr wrap="square" lIns="0" tIns="0" rIns="0" bIns="0">
            <a:spAutoFit/>
          </a:bodyPr>
          <a:lstStyle/>
          <a:p>
            <a:r>
              <a:rPr lang="ja-JP" altLang="en-US" sz="400" dirty="0">
                <a:latin typeface="+mn-ea"/>
              </a:rPr>
              <a:t>●同じ柄でも光の加減により、色の見え方が異なる場合があります。●複数の柄パターンで、ムクの風合いと深みを表現します。施工時には仮並べを行い、部屋全体の色・柄のバランスをご確認ください。 </a:t>
            </a:r>
            <a:r>
              <a:rPr lang="en-US" altLang="ja-JP" sz="400" dirty="0">
                <a:latin typeface="+mn-ea"/>
              </a:rPr>
              <a:t>※1 </a:t>
            </a:r>
            <a:r>
              <a:rPr lang="ja-JP" altLang="en-US" sz="400" dirty="0">
                <a:latin typeface="+mn-ea"/>
              </a:rPr>
              <a:t>ご採用にあたっては、「木質床材・玄関框・床暖房・階段・手すり」カタログの滑り配慮仕様についてのご注意をご覧ください。 </a:t>
            </a:r>
            <a:r>
              <a:rPr lang="en-US" altLang="ja-JP" sz="400" dirty="0">
                <a:latin typeface="+mn-ea"/>
              </a:rPr>
              <a:t>※2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※3 </a:t>
            </a:r>
            <a:r>
              <a:rPr lang="ja-JP" altLang="en-US" sz="400" dirty="0">
                <a:latin typeface="+mn-ea"/>
              </a:rPr>
              <a:t>非耐熱のみ、洗面所・トイレなどへの施工時にはシリコンシーリングを施してください。 </a:t>
            </a:r>
            <a:r>
              <a:rPr lang="en-US" altLang="ja-JP" sz="400" dirty="0">
                <a:latin typeface="+mn-ea"/>
              </a:rPr>
              <a:t>※4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※5 </a:t>
            </a:r>
            <a:r>
              <a:rPr lang="ja-JP" altLang="en-US" sz="400" dirty="0">
                <a:latin typeface="+mn-ea"/>
              </a:rPr>
              <a:t>直貼床材に上貼り施工する場合は、車椅子対応の性能はございません。 </a:t>
            </a:r>
            <a:r>
              <a:rPr lang="en-US" altLang="ja-JP" sz="400" dirty="0">
                <a:latin typeface="+mn-ea"/>
              </a:rPr>
              <a:t>※6 </a:t>
            </a:r>
            <a:r>
              <a:rPr lang="ja-JP" altLang="en-US" sz="400" dirty="0">
                <a:latin typeface="+mn-ea"/>
              </a:rPr>
              <a:t>表面保護のためワックスもかけられますが、床材表面の塗膜性能は発揮できなくなります。</a:t>
            </a:r>
            <a:r>
              <a:rPr lang="en-US" altLang="ja-JP" sz="400" dirty="0">
                <a:latin typeface="+mn-ea"/>
              </a:rPr>
              <a:t>※7 </a:t>
            </a:r>
            <a:r>
              <a:rPr lang="ja-JP" altLang="en-US" sz="400" dirty="0">
                <a:latin typeface="+mn-ea"/>
              </a:rPr>
              <a:t>床材表面にはすべりに配慮するための微細な凹凸があるため、汚れを拭き取りづらく感じる場合がございます。 </a:t>
            </a:r>
            <a:r>
              <a:rPr lang="en-US" altLang="ja-JP" sz="400" dirty="0">
                <a:latin typeface="+mn-ea"/>
              </a:rPr>
              <a:t>※8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 </a:t>
            </a:r>
            <a:r>
              <a:rPr lang="ja-JP" altLang="en-US" sz="400" dirty="0">
                <a:latin typeface="+mn-ea"/>
              </a:rPr>
              <a:t>表面に防滑処理を施しているため、画像と実物とで表情が異なる場合があります。 </a:t>
            </a:r>
            <a:r>
              <a:rPr lang="en-US" altLang="ja-JP" sz="400" dirty="0">
                <a:latin typeface="+mn-ea"/>
              </a:rPr>
              <a:t>※ </a:t>
            </a:r>
            <a:r>
              <a:rPr lang="ja-JP" altLang="en-US" sz="400" dirty="0">
                <a:latin typeface="+mn-ea"/>
              </a:rPr>
              <a:t>滑り配慮仕様の床材と、その他の床材・部材はすべり抵抗が異なるため、歩行する際にはつまづき・すべりに十分ご注意ください。</a:t>
            </a:r>
          </a:p>
        </p:txBody>
      </p:sp>
      <p:grpSp>
        <p:nvGrpSpPr>
          <p:cNvPr id="29" name="グループ化 28">
            <a:extLst>
              <a:ext uri="{FF2B5EF4-FFF2-40B4-BE49-F238E27FC236}">
                <a16:creationId xmlns:a16="http://schemas.microsoft.com/office/drawing/2014/main" id="{93DD4BD4-9AEA-0281-6849-5BD0FB7C26FD}"/>
              </a:ext>
            </a:extLst>
          </p:cNvPr>
          <p:cNvGrpSpPr/>
          <p:nvPr/>
        </p:nvGrpSpPr>
        <p:grpSpPr>
          <a:xfrm>
            <a:off x="8571992" y="3853254"/>
            <a:ext cx="909684" cy="264046"/>
            <a:chOff x="8571992" y="4112456"/>
            <a:chExt cx="909684" cy="264046"/>
          </a:xfrm>
        </p:grpSpPr>
        <p:pic>
          <p:nvPicPr>
            <p:cNvPr id="30" name="図 29">
              <a:extLst>
                <a:ext uri="{FF2B5EF4-FFF2-40B4-BE49-F238E27FC236}">
                  <a16:creationId xmlns:a16="http://schemas.microsoft.com/office/drawing/2014/main" id="{1C0DE6F3-4F2B-DB91-C048-7C94C7929753}"/>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31" name="図 30">
              <a:extLst>
                <a:ext uri="{FF2B5EF4-FFF2-40B4-BE49-F238E27FC236}">
                  <a16:creationId xmlns:a16="http://schemas.microsoft.com/office/drawing/2014/main" id="{9E0344AC-E5EF-171B-0687-02D0CC6D7299}"/>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34" name="図 33">
              <a:extLst>
                <a:ext uri="{FF2B5EF4-FFF2-40B4-BE49-F238E27FC236}">
                  <a16:creationId xmlns:a16="http://schemas.microsoft.com/office/drawing/2014/main" id="{07CE66DF-F139-6F0E-B004-B9B56EFE01F0}"/>
                </a:ext>
              </a:extLst>
            </p:cNvPr>
            <p:cNvPicPr>
              <a:picLocks noChangeAspect="1"/>
            </p:cNvPicPr>
            <p:nvPr/>
          </p:nvPicPr>
          <p:blipFill>
            <a:blip r:embed="rId5"/>
            <a:stretch>
              <a:fillRect/>
            </a:stretch>
          </p:blipFill>
          <p:spPr>
            <a:xfrm>
              <a:off x="8865061" y="4121032"/>
              <a:ext cx="256082" cy="216000"/>
            </a:xfrm>
            <a:prstGeom prst="rect">
              <a:avLst/>
            </a:prstGeom>
          </p:spPr>
        </p:pic>
      </p:grpSp>
      <p:grpSp>
        <p:nvGrpSpPr>
          <p:cNvPr id="132" name="グループ化 131"/>
          <p:cNvGrpSpPr/>
          <p:nvPr/>
        </p:nvGrpSpPr>
        <p:grpSpPr>
          <a:xfrm>
            <a:off x="4992700" y="1974414"/>
            <a:ext cx="4773600" cy="1800000"/>
            <a:chOff x="152316" y="704609"/>
            <a:chExt cx="4767263" cy="1789102"/>
          </a:xfrm>
        </p:grpSpPr>
        <p:sp>
          <p:nvSpPr>
            <p:cNvPr id="149" name="Rectangle 14"/>
            <p:cNvSpPr>
              <a:spLocks noChangeArrowheads="1"/>
            </p:cNvSpPr>
            <p:nvPr/>
          </p:nvSpPr>
          <p:spPr bwMode="auto">
            <a:xfrm>
              <a:off x="152316" y="704609"/>
              <a:ext cx="4767263" cy="178910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01267" y="2133892"/>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27" name="グループ化 26">
            <a:extLst>
              <a:ext uri="{FF2B5EF4-FFF2-40B4-BE49-F238E27FC236}">
                <a16:creationId xmlns:a16="http://schemas.microsoft.com/office/drawing/2014/main" id="{7085F81A-DC36-BAE0-A7F2-3701BE68554A}"/>
              </a:ext>
            </a:extLst>
          </p:cNvPr>
          <p:cNvGrpSpPr/>
          <p:nvPr/>
        </p:nvGrpSpPr>
        <p:grpSpPr>
          <a:xfrm>
            <a:off x="197208" y="728203"/>
            <a:ext cx="4700230" cy="3885191"/>
            <a:chOff x="197208" y="728203"/>
            <a:chExt cx="4700230" cy="3885191"/>
          </a:xfrm>
        </p:grpSpPr>
        <p:sp>
          <p:nvSpPr>
            <p:cNvPr id="99" name="Rectangle 4">
              <a:extLst>
                <a:ext uri="{FF2B5EF4-FFF2-40B4-BE49-F238E27FC236}">
                  <a16:creationId xmlns:a16="http://schemas.microsoft.com/office/drawing/2014/main" id="{EB372489-8455-95CA-62E5-1E27D9196DFE}"/>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100" name="正方形/長方形 99">
              <a:extLst>
                <a:ext uri="{FF2B5EF4-FFF2-40B4-BE49-F238E27FC236}">
                  <a16:creationId xmlns:a16="http://schemas.microsoft.com/office/drawing/2014/main" id="{F764DE0D-FC2F-7DA7-357A-F5951C04813F}"/>
                </a:ext>
              </a:extLst>
            </p:cNvPr>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1" name="正方形/長方形 100">
              <a:extLst>
                <a:ext uri="{FF2B5EF4-FFF2-40B4-BE49-F238E27FC236}">
                  <a16:creationId xmlns:a16="http://schemas.microsoft.com/office/drawing/2014/main" id="{8398697A-6316-88AE-9A12-E7D9D5532534}"/>
                </a:ext>
              </a:extLst>
            </p:cNvPr>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sp>
          <p:nvSpPr>
            <p:cNvPr id="103" name="正方形/長方形 102">
              <a:extLst>
                <a:ext uri="{FF2B5EF4-FFF2-40B4-BE49-F238E27FC236}">
                  <a16:creationId xmlns:a16="http://schemas.microsoft.com/office/drawing/2014/main" id="{B5A552DB-7923-EC19-72A1-333765CBC242}"/>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latin typeface="+mn-ea"/>
                </a:rPr>
                <a:t>〔</a:t>
              </a:r>
              <a:r>
                <a:rPr lang="ja-JP" altLang="en-US" sz="600" b="1" dirty="0">
                  <a:latin typeface="+mn-ea"/>
                </a:rPr>
                <a:t>シルキーアッシュ柄（シート）</a:t>
              </a:r>
              <a:r>
                <a:rPr lang="en-US" altLang="ja-JP" sz="600" b="1" dirty="0">
                  <a:latin typeface="+mn-ea"/>
                </a:rPr>
                <a:t>〕</a:t>
              </a:r>
              <a:endParaRPr lang="ja-JP" altLang="en-US" sz="600" b="1" dirty="0">
                <a:latin typeface="+mn-ea"/>
              </a:endParaRPr>
            </a:p>
          </p:txBody>
        </p:sp>
      </p:grpSp>
      <p:sp>
        <p:nvSpPr>
          <p:cNvPr id="33" name="Rectangle 14">
            <a:extLst>
              <a:ext uri="{FF2B5EF4-FFF2-40B4-BE49-F238E27FC236}">
                <a16:creationId xmlns:a16="http://schemas.microsoft.com/office/drawing/2014/main" id="{A30047EA-44E0-9FCA-D2AE-F9EF238B4A5E}"/>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43" name="グループ化 42">
            <a:extLst>
              <a:ext uri="{FF2B5EF4-FFF2-40B4-BE49-F238E27FC236}">
                <a16:creationId xmlns:a16="http://schemas.microsoft.com/office/drawing/2014/main" id="{3F04B627-4B3D-83BA-BE11-9A8294C91404}"/>
              </a:ext>
            </a:extLst>
          </p:cNvPr>
          <p:cNvGrpSpPr/>
          <p:nvPr/>
        </p:nvGrpSpPr>
        <p:grpSpPr>
          <a:xfrm>
            <a:off x="4992700" y="3768615"/>
            <a:ext cx="3579291" cy="403863"/>
            <a:chOff x="4992700" y="3919646"/>
            <a:chExt cx="3579291" cy="403863"/>
          </a:xfrm>
        </p:grpSpPr>
        <p:pic>
          <p:nvPicPr>
            <p:cNvPr id="68" name="図 67">
              <a:extLst>
                <a:ext uri="{FF2B5EF4-FFF2-40B4-BE49-F238E27FC236}">
                  <a16:creationId xmlns:a16="http://schemas.microsoft.com/office/drawing/2014/main" id="{9D2C8C13-1C7B-7847-82AF-C8043798C05C}"/>
                </a:ext>
              </a:extLst>
            </p:cNvPr>
            <p:cNvPicPr>
              <a:picLocks noChangeAspect="1"/>
            </p:cNvPicPr>
            <p:nvPr/>
          </p:nvPicPr>
          <p:blipFill>
            <a:blip r:embed="rId6"/>
            <a:stretch>
              <a:fillRect/>
            </a:stretch>
          </p:blipFill>
          <p:spPr>
            <a:xfrm>
              <a:off x="4992700" y="3986911"/>
              <a:ext cx="261819" cy="288000"/>
            </a:xfrm>
            <a:prstGeom prst="rect">
              <a:avLst/>
            </a:prstGeom>
          </p:spPr>
        </p:pic>
        <p:pic>
          <p:nvPicPr>
            <p:cNvPr id="69" name="図 68">
              <a:extLst>
                <a:ext uri="{FF2B5EF4-FFF2-40B4-BE49-F238E27FC236}">
                  <a16:creationId xmlns:a16="http://schemas.microsoft.com/office/drawing/2014/main" id="{5F0E79A1-E908-16D7-F328-CE565F1DBBE3}"/>
                </a:ext>
              </a:extLst>
            </p:cNvPr>
            <p:cNvPicPr>
              <a:picLocks noChangeAspect="1"/>
            </p:cNvPicPr>
            <p:nvPr/>
          </p:nvPicPr>
          <p:blipFill>
            <a:blip r:embed="rId7"/>
            <a:stretch>
              <a:fillRect/>
            </a:stretch>
          </p:blipFill>
          <p:spPr>
            <a:xfrm>
              <a:off x="5213690" y="3986911"/>
              <a:ext cx="261819" cy="288000"/>
            </a:xfrm>
            <a:prstGeom prst="rect">
              <a:avLst/>
            </a:prstGeom>
          </p:spPr>
        </p:pic>
        <p:pic>
          <p:nvPicPr>
            <p:cNvPr id="70" name="図 69">
              <a:extLst>
                <a:ext uri="{FF2B5EF4-FFF2-40B4-BE49-F238E27FC236}">
                  <a16:creationId xmlns:a16="http://schemas.microsoft.com/office/drawing/2014/main" id="{2EDB4F8B-F4C9-7500-1333-202EEBC8B537}"/>
                </a:ext>
              </a:extLst>
            </p:cNvPr>
            <p:cNvPicPr>
              <a:picLocks noChangeAspect="1"/>
            </p:cNvPicPr>
            <p:nvPr/>
          </p:nvPicPr>
          <p:blipFill>
            <a:blip r:embed="rId8"/>
            <a:stretch>
              <a:fillRect/>
            </a:stretch>
          </p:blipFill>
          <p:spPr>
            <a:xfrm>
              <a:off x="5876660" y="3986911"/>
              <a:ext cx="261819" cy="288000"/>
            </a:xfrm>
            <a:prstGeom prst="rect">
              <a:avLst/>
            </a:prstGeom>
          </p:spPr>
        </p:pic>
        <p:pic>
          <p:nvPicPr>
            <p:cNvPr id="71" name="図 70">
              <a:extLst>
                <a:ext uri="{FF2B5EF4-FFF2-40B4-BE49-F238E27FC236}">
                  <a16:creationId xmlns:a16="http://schemas.microsoft.com/office/drawing/2014/main" id="{182134B2-7597-7F02-F027-FF13ADF4DBC4}"/>
                </a:ext>
              </a:extLst>
            </p:cNvPr>
            <p:cNvPicPr>
              <a:picLocks noChangeAspect="1"/>
            </p:cNvPicPr>
            <p:nvPr/>
          </p:nvPicPr>
          <p:blipFill>
            <a:blip r:embed="rId9"/>
            <a:stretch>
              <a:fillRect/>
            </a:stretch>
          </p:blipFill>
          <p:spPr>
            <a:xfrm>
              <a:off x="6097649" y="3986911"/>
              <a:ext cx="261819" cy="288000"/>
            </a:xfrm>
            <a:prstGeom prst="rect">
              <a:avLst/>
            </a:prstGeom>
          </p:spPr>
        </p:pic>
        <p:pic>
          <p:nvPicPr>
            <p:cNvPr id="72" name="図 71">
              <a:extLst>
                <a:ext uri="{FF2B5EF4-FFF2-40B4-BE49-F238E27FC236}">
                  <a16:creationId xmlns:a16="http://schemas.microsoft.com/office/drawing/2014/main" id="{BD1C0FEC-8293-0BC5-04E8-FFC58EF2E273}"/>
                </a:ext>
              </a:extLst>
            </p:cNvPr>
            <p:cNvPicPr>
              <a:picLocks noChangeAspect="1"/>
            </p:cNvPicPr>
            <p:nvPr/>
          </p:nvPicPr>
          <p:blipFill>
            <a:blip r:embed="rId10"/>
            <a:stretch>
              <a:fillRect/>
            </a:stretch>
          </p:blipFill>
          <p:spPr>
            <a:xfrm>
              <a:off x="6318639" y="3986911"/>
              <a:ext cx="261819" cy="288000"/>
            </a:xfrm>
            <a:prstGeom prst="rect">
              <a:avLst/>
            </a:prstGeom>
          </p:spPr>
        </p:pic>
        <p:pic>
          <p:nvPicPr>
            <p:cNvPr id="73" name="図 72">
              <a:extLst>
                <a:ext uri="{FF2B5EF4-FFF2-40B4-BE49-F238E27FC236}">
                  <a16:creationId xmlns:a16="http://schemas.microsoft.com/office/drawing/2014/main" id="{19CCDF6A-4C8E-F73C-20EC-C98F59EEBFB8}"/>
                </a:ext>
              </a:extLst>
            </p:cNvPr>
            <p:cNvPicPr>
              <a:picLocks noChangeAspect="1"/>
            </p:cNvPicPr>
            <p:nvPr/>
          </p:nvPicPr>
          <p:blipFill>
            <a:blip r:embed="rId11"/>
            <a:stretch>
              <a:fillRect/>
            </a:stretch>
          </p:blipFill>
          <p:spPr>
            <a:xfrm>
              <a:off x="6539629" y="3986911"/>
              <a:ext cx="261819" cy="288000"/>
            </a:xfrm>
            <a:prstGeom prst="rect">
              <a:avLst/>
            </a:prstGeom>
          </p:spPr>
        </p:pic>
        <p:pic>
          <p:nvPicPr>
            <p:cNvPr id="74" name="図 73">
              <a:extLst>
                <a:ext uri="{FF2B5EF4-FFF2-40B4-BE49-F238E27FC236}">
                  <a16:creationId xmlns:a16="http://schemas.microsoft.com/office/drawing/2014/main" id="{FE881102-CDCD-40B1-0E13-D3F3DD8615EF}"/>
                </a:ext>
              </a:extLst>
            </p:cNvPr>
            <p:cNvPicPr>
              <a:picLocks noChangeAspect="1"/>
            </p:cNvPicPr>
            <p:nvPr/>
          </p:nvPicPr>
          <p:blipFill>
            <a:blip r:embed="rId12"/>
            <a:stretch>
              <a:fillRect/>
            </a:stretch>
          </p:blipFill>
          <p:spPr>
            <a:xfrm>
              <a:off x="6760619" y="3986911"/>
              <a:ext cx="261819" cy="288000"/>
            </a:xfrm>
            <a:prstGeom prst="rect">
              <a:avLst/>
            </a:prstGeom>
          </p:spPr>
        </p:pic>
        <p:pic>
          <p:nvPicPr>
            <p:cNvPr id="75" name="図 74">
              <a:extLst>
                <a:ext uri="{FF2B5EF4-FFF2-40B4-BE49-F238E27FC236}">
                  <a16:creationId xmlns:a16="http://schemas.microsoft.com/office/drawing/2014/main" id="{F7148704-1B40-437A-5B4D-3167FB7B21F9}"/>
                </a:ext>
              </a:extLst>
            </p:cNvPr>
            <p:cNvPicPr>
              <a:picLocks noChangeAspect="1"/>
            </p:cNvPicPr>
            <p:nvPr/>
          </p:nvPicPr>
          <p:blipFill>
            <a:blip r:embed="rId13"/>
            <a:stretch>
              <a:fillRect/>
            </a:stretch>
          </p:blipFill>
          <p:spPr>
            <a:xfrm>
              <a:off x="6981609" y="3986911"/>
              <a:ext cx="261819" cy="288000"/>
            </a:xfrm>
            <a:prstGeom prst="rect">
              <a:avLst/>
            </a:prstGeom>
          </p:spPr>
        </p:pic>
        <p:pic>
          <p:nvPicPr>
            <p:cNvPr id="76" name="図 75">
              <a:extLst>
                <a:ext uri="{FF2B5EF4-FFF2-40B4-BE49-F238E27FC236}">
                  <a16:creationId xmlns:a16="http://schemas.microsoft.com/office/drawing/2014/main" id="{1AC4D815-5DAD-E8B3-2D58-B0FF174BA31C}"/>
                </a:ext>
              </a:extLst>
            </p:cNvPr>
            <p:cNvPicPr>
              <a:picLocks noChangeAspect="1"/>
            </p:cNvPicPr>
            <p:nvPr/>
          </p:nvPicPr>
          <p:blipFill>
            <a:blip r:embed="rId14"/>
            <a:stretch>
              <a:fillRect/>
            </a:stretch>
          </p:blipFill>
          <p:spPr>
            <a:xfrm>
              <a:off x="7202599" y="3986911"/>
              <a:ext cx="261819" cy="288000"/>
            </a:xfrm>
            <a:prstGeom prst="rect">
              <a:avLst/>
            </a:prstGeom>
          </p:spPr>
        </p:pic>
        <p:pic>
          <p:nvPicPr>
            <p:cNvPr id="77" name="図 76">
              <a:extLst>
                <a:ext uri="{FF2B5EF4-FFF2-40B4-BE49-F238E27FC236}">
                  <a16:creationId xmlns:a16="http://schemas.microsoft.com/office/drawing/2014/main" id="{4AB33F28-6ECB-265F-C74A-268F193D1944}"/>
                </a:ext>
              </a:extLst>
            </p:cNvPr>
            <p:cNvPicPr>
              <a:picLocks noChangeAspect="1"/>
            </p:cNvPicPr>
            <p:nvPr/>
          </p:nvPicPr>
          <p:blipFill>
            <a:blip r:embed="rId15"/>
            <a:stretch>
              <a:fillRect/>
            </a:stretch>
          </p:blipFill>
          <p:spPr>
            <a:xfrm>
              <a:off x="7423589" y="3986911"/>
              <a:ext cx="261819" cy="288000"/>
            </a:xfrm>
            <a:prstGeom prst="rect">
              <a:avLst/>
            </a:prstGeom>
          </p:spPr>
        </p:pic>
        <p:pic>
          <p:nvPicPr>
            <p:cNvPr id="78" name="図 77">
              <a:extLst>
                <a:ext uri="{FF2B5EF4-FFF2-40B4-BE49-F238E27FC236}">
                  <a16:creationId xmlns:a16="http://schemas.microsoft.com/office/drawing/2014/main" id="{84689AB8-A04E-7C3B-D465-B0E576D11C5A}"/>
                </a:ext>
              </a:extLst>
            </p:cNvPr>
            <p:cNvPicPr>
              <a:picLocks noChangeAspect="1"/>
            </p:cNvPicPr>
            <p:nvPr/>
          </p:nvPicPr>
          <p:blipFill>
            <a:blip r:embed="rId16"/>
            <a:stretch>
              <a:fillRect/>
            </a:stretch>
          </p:blipFill>
          <p:spPr>
            <a:xfrm>
              <a:off x="7644579" y="3986911"/>
              <a:ext cx="261819" cy="288000"/>
            </a:xfrm>
            <a:prstGeom prst="rect">
              <a:avLst/>
            </a:prstGeom>
          </p:spPr>
        </p:pic>
        <p:pic>
          <p:nvPicPr>
            <p:cNvPr id="79" name="図 78">
              <a:extLst>
                <a:ext uri="{FF2B5EF4-FFF2-40B4-BE49-F238E27FC236}">
                  <a16:creationId xmlns:a16="http://schemas.microsoft.com/office/drawing/2014/main" id="{0BFFC2EF-FB22-042F-294B-4AE1751E3DE8}"/>
                </a:ext>
              </a:extLst>
            </p:cNvPr>
            <p:cNvPicPr>
              <a:picLocks noChangeAspect="1"/>
            </p:cNvPicPr>
            <p:nvPr/>
          </p:nvPicPr>
          <p:blipFill>
            <a:blip r:embed="rId17"/>
            <a:stretch>
              <a:fillRect/>
            </a:stretch>
          </p:blipFill>
          <p:spPr>
            <a:xfrm>
              <a:off x="7865569" y="3986911"/>
              <a:ext cx="261819" cy="288000"/>
            </a:xfrm>
            <a:prstGeom prst="rect">
              <a:avLst/>
            </a:prstGeom>
          </p:spPr>
        </p:pic>
        <p:sp>
          <p:nvSpPr>
            <p:cNvPr id="81" name="テキスト ボックス 80">
              <a:extLst>
                <a:ext uri="{FF2B5EF4-FFF2-40B4-BE49-F238E27FC236}">
                  <a16:creationId xmlns:a16="http://schemas.microsoft.com/office/drawing/2014/main" id="{54A9A855-0B53-9D89-7530-80217D1FAC9B}"/>
                </a:ext>
              </a:extLst>
            </p:cNvPr>
            <p:cNvSpPr txBox="1"/>
            <p:nvPr/>
          </p:nvSpPr>
          <p:spPr>
            <a:xfrm>
              <a:off x="7004506" y="3919646"/>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2" name="テキスト ボックス 81">
              <a:extLst>
                <a:ext uri="{FF2B5EF4-FFF2-40B4-BE49-F238E27FC236}">
                  <a16:creationId xmlns:a16="http://schemas.microsoft.com/office/drawing/2014/main" id="{87E02F24-B758-DBF7-886C-AC82F56FE45F}"/>
                </a:ext>
              </a:extLst>
            </p:cNvPr>
            <p:cNvSpPr txBox="1"/>
            <p:nvPr/>
          </p:nvSpPr>
          <p:spPr>
            <a:xfrm>
              <a:off x="7225496" y="3919646"/>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83" name="正方形/長方形 82">
              <a:extLst>
                <a:ext uri="{FF2B5EF4-FFF2-40B4-BE49-F238E27FC236}">
                  <a16:creationId xmlns:a16="http://schemas.microsoft.com/office/drawing/2014/main" id="{09E430C7-1C22-5341-7EB4-15BF6D642DD1}"/>
                </a:ext>
              </a:extLst>
            </p:cNvPr>
            <p:cNvSpPr/>
            <p:nvPr/>
          </p:nvSpPr>
          <p:spPr>
            <a:xfrm>
              <a:off x="5898509" y="4269648"/>
              <a:ext cx="230762" cy="53861"/>
            </a:xfrm>
            <a:prstGeom prst="rect">
              <a:avLst/>
            </a:prstGeom>
          </p:spPr>
          <p:txBody>
            <a:bodyPr wrap="square" lIns="0" tIns="0" rIns="0" bIns="0">
              <a:spAutoFit/>
            </a:bodyPr>
            <a:lstStyle/>
            <a:p>
              <a:pPr algn="r"/>
              <a:r>
                <a:rPr lang="en-US" altLang="ja-JP" sz="350" dirty="0">
                  <a:latin typeface="+mn-ea"/>
                </a:rPr>
                <a:t>※2 ※3※4</a:t>
              </a:r>
              <a:endParaRPr lang="ja-JP" altLang="en-US" sz="350" dirty="0">
                <a:latin typeface="+mn-ea"/>
              </a:endParaRPr>
            </a:p>
          </p:txBody>
        </p:sp>
        <p:sp>
          <p:nvSpPr>
            <p:cNvPr id="85" name="正方形/長方形 84">
              <a:extLst>
                <a:ext uri="{FF2B5EF4-FFF2-40B4-BE49-F238E27FC236}">
                  <a16:creationId xmlns:a16="http://schemas.microsoft.com/office/drawing/2014/main" id="{FDE552AB-FD65-1A56-AD6D-6C00230A8FF3}"/>
                </a:ext>
              </a:extLst>
            </p:cNvPr>
            <p:cNvSpPr/>
            <p:nvPr/>
          </p:nvSpPr>
          <p:spPr>
            <a:xfrm>
              <a:off x="6129271" y="4269648"/>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86" name="正方形/長方形 85">
              <a:extLst>
                <a:ext uri="{FF2B5EF4-FFF2-40B4-BE49-F238E27FC236}">
                  <a16:creationId xmlns:a16="http://schemas.microsoft.com/office/drawing/2014/main" id="{F869E81F-512C-9E5B-05C8-E54F43989879}"/>
                </a:ext>
              </a:extLst>
            </p:cNvPr>
            <p:cNvSpPr/>
            <p:nvPr/>
          </p:nvSpPr>
          <p:spPr>
            <a:xfrm>
              <a:off x="6570328" y="4269648"/>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87" name="正方形/長方形 86">
              <a:extLst>
                <a:ext uri="{FF2B5EF4-FFF2-40B4-BE49-F238E27FC236}">
                  <a16:creationId xmlns:a16="http://schemas.microsoft.com/office/drawing/2014/main" id="{2AA32537-0E72-CC1C-7F06-A71817B9EB5D}"/>
                </a:ext>
              </a:extLst>
            </p:cNvPr>
            <p:cNvSpPr/>
            <p:nvPr/>
          </p:nvSpPr>
          <p:spPr>
            <a:xfrm>
              <a:off x="6791151" y="4269648"/>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sp>
          <p:nvSpPr>
            <p:cNvPr id="88" name="正方形/長方形 87">
              <a:extLst>
                <a:ext uri="{FF2B5EF4-FFF2-40B4-BE49-F238E27FC236}">
                  <a16:creationId xmlns:a16="http://schemas.microsoft.com/office/drawing/2014/main" id="{2D15B94F-4489-64A8-A64D-102388C57393}"/>
                </a:ext>
              </a:extLst>
            </p:cNvPr>
            <p:cNvSpPr/>
            <p:nvPr/>
          </p:nvSpPr>
          <p:spPr>
            <a:xfrm>
              <a:off x="7674688" y="4269648"/>
              <a:ext cx="206940" cy="53861"/>
            </a:xfrm>
            <a:prstGeom prst="rect">
              <a:avLst/>
            </a:prstGeom>
          </p:spPr>
          <p:txBody>
            <a:bodyPr wrap="square" lIns="0" tIns="0" rIns="0" bIns="0">
              <a:spAutoFit/>
            </a:bodyPr>
            <a:lstStyle/>
            <a:p>
              <a:pPr algn="r"/>
              <a:r>
                <a:rPr lang="en-US" altLang="ja-JP" sz="350" dirty="0">
                  <a:latin typeface="+mn-ea"/>
                </a:rPr>
                <a:t>※8</a:t>
              </a:r>
              <a:endParaRPr lang="ja-JP" altLang="en-US" sz="350" dirty="0">
                <a:latin typeface="+mn-ea"/>
              </a:endParaRPr>
            </a:p>
          </p:txBody>
        </p:sp>
        <p:sp>
          <p:nvSpPr>
            <p:cNvPr id="89" name="正方形/長方形 88">
              <a:extLst>
                <a:ext uri="{FF2B5EF4-FFF2-40B4-BE49-F238E27FC236}">
                  <a16:creationId xmlns:a16="http://schemas.microsoft.com/office/drawing/2014/main" id="{EB4857E5-7254-E72F-69ED-D4ADE635DC52}"/>
                </a:ext>
              </a:extLst>
            </p:cNvPr>
            <p:cNvSpPr/>
            <p:nvPr/>
          </p:nvSpPr>
          <p:spPr>
            <a:xfrm>
              <a:off x="7894699" y="4269648"/>
              <a:ext cx="206940" cy="53861"/>
            </a:xfrm>
            <a:prstGeom prst="rect">
              <a:avLst/>
            </a:prstGeom>
          </p:spPr>
          <p:txBody>
            <a:bodyPr wrap="square" lIns="0" tIns="0" rIns="0" bIns="0">
              <a:spAutoFit/>
            </a:bodyPr>
            <a:lstStyle/>
            <a:p>
              <a:pPr algn="r"/>
              <a:r>
                <a:rPr lang="en-US" altLang="ja-JP" sz="350" dirty="0">
                  <a:latin typeface="+mn-ea"/>
                </a:rPr>
                <a:t>※3</a:t>
              </a:r>
              <a:endParaRPr lang="ja-JP" altLang="en-US" sz="350" dirty="0">
                <a:latin typeface="+mn-ea"/>
              </a:endParaRPr>
            </a:p>
          </p:txBody>
        </p:sp>
        <p:pic>
          <p:nvPicPr>
            <p:cNvPr id="90" name="図 89">
              <a:extLst>
                <a:ext uri="{FF2B5EF4-FFF2-40B4-BE49-F238E27FC236}">
                  <a16:creationId xmlns:a16="http://schemas.microsoft.com/office/drawing/2014/main" id="{3DE2A341-AE01-6260-C75D-6F8F153D5497}"/>
                </a:ext>
              </a:extLst>
            </p:cNvPr>
            <p:cNvPicPr>
              <a:picLocks noChangeAspect="1"/>
            </p:cNvPicPr>
            <p:nvPr/>
          </p:nvPicPr>
          <p:blipFill>
            <a:blip r:embed="rId18"/>
            <a:stretch>
              <a:fillRect/>
            </a:stretch>
          </p:blipFill>
          <p:spPr>
            <a:xfrm>
              <a:off x="5655670" y="3986911"/>
              <a:ext cx="261819" cy="288000"/>
            </a:xfrm>
            <a:prstGeom prst="rect">
              <a:avLst/>
            </a:prstGeom>
          </p:spPr>
        </p:pic>
        <p:pic>
          <p:nvPicPr>
            <p:cNvPr id="91" name="図 90">
              <a:extLst>
                <a:ext uri="{FF2B5EF4-FFF2-40B4-BE49-F238E27FC236}">
                  <a16:creationId xmlns:a16="http://schemas.microsoft.com/office/drawing/2014/main" id="{F524B78D-1E8E-7D29-2738-09DF91F6D848}"/>
                </a:ext>
              </a:extLst>
            </p:cNvPr>
            <p:cNvPicPr>
              <a:picLocks noChangeAspect="1"/>
            </p:cNvPicPr>
            <p:nvPr/>
          </p:nvPicPr>
          <p:blipFill>
            <a:blip r:embed="rId19"/>
            <a:stretch>
              <a:fillRect/>
            </a:stretch>
          </p:blipFill>
          <p:spPr>
            <a:xfrm>
              <a:off x="5434680" y="3986911"/>
              <a:ext cx="261818" cy="288000"/>
            </a:xfrm>
            <a:prstGeom prst="rect">
              <a:avLst/>
            </a:prstGeom>
          </p:spPr>
        </p:pic>
        <p:pic>
          <p:nvPicPr>
            <p:cNvPr id="92" name="図 91">
              <a:extLst>
                <a:ext uri="{FF2B5EF4-FFF2-40B4-BE49-F238E27FC236}">
                  <a16:creationId xmlns:a16="http://schemas.microsoft.com/office/drawing/2014/main" id="{325CF74B-CFF3-DCD0-5C7D-B82A4A545A04}"/>
                </a:ext>
              </a:extLst>
            </p:cNvPr>
            <p:cNvPicPr>
              <a:picLocks noChangeAspect="1"/>
            </p:cNvPicPr>
            <p:nvPr/>
          </p:nvPicPr>
          <p:blipFill>
            <a:blip r:embed="rId20"/>
            <a:stretch>
              <a:fillRect/>
            </a:stretch>
          </p:blipFill>
          <p:spPr>
            <a:xfrm>
              <a:off x="8307555" y="3986911"/>
              <a:ext cx="264436" cy="288000"/>
            </a:xfrm>
            <a:prstGeom prst="rect">
              <a:avLst/>
            </a:prstGeom>
          </p:spPr>
        </p:pic>
        <p:sp>
          <p:nvSpPr>
            <p:cNvPr id="93" name="正方形/長方形 92">
              <a:extLst>
                <a:ext uri="{FF2B5EF4-FFF2-40B4-BE49-F238E27FC236}">
                  <a16:creationId xmlns:a16="http://schemas.microsoft.com/office/drawing/2014/main" id="{84D93449-1265-134F-9717-1C6D85CF3E66}"/>
                </a:ext>
              </a:extLst>
            </p:cNvPr>
            <p:cNvSpPr/>
            <p:nvPr/>
          </p:nvSpPr>
          <p:spPr>
            <a:xfrm>
              <a:off x="5678290" y="4269648"/>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94" name="正方形/長方形 93">
              <a:extLst>
                <a:ext uri="{FF2B5EF4-FFF2-40B4-BE49-F238E27FC236}">
                  <a16:creationId xmlns:a16="http://schemas.microsoft.com/office/drawing/2014/main" id="{A7ED5A12-5DF6-5CD7-51B4-C8285E46D1FC}"/>
                </a:ext>
              </a:extLst>
            </p:cNvPr>
            <p:cNvSpPr/>
            <p:nvPr/>
          </p:nvSpPr>
          <p:spPr>
            <a:xfrm>
              <a:off x="7009048" y="4269648"/>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pic>
          <p:nvPicPr>
            <p:cNvPr id="24" name="図 23">
              <a:extLst>
                <a:ext uri="{FF2B5EF4-FFF2-40B4-BE49-F238E27FC236}">
                  <a16:creationId xmlns:a16="http://schemas.microsoft.com/office/drawing/2014/main" id="{B7738930-2A3D-0EB5-8882-7582602AD216}"/>
                </a:ext>
              </a:extLst>
            </p:cNvPr>
            <p:cNvPicPr>
              <a:picLocks noChangeAspect="1"/>
            </p:cNvPicPr>
            <p:nvPr/>
          </p:nvPicPr>
          <p:blipFill>
            <a:blip r:embed="rId21"/>
            <a:stretch>
              <a:fillRect/>
            </a:stretch>
          </p:blipFill>
          <p:spPr>
            <a:xfrm>
              <a:off x="8086563" y="3986911"/>
              <a:ext cx="261818" cy="288000"/>
            </a:xfrm>
            <a:prstGeom prst="rect">
              <a:avLst/>
            </a:prstGeom>
          </p:spPr>
        </p:pic>
      </p:grpSp>
      <p:grpSp>
        <p:nvGrpSpPr>
          <p:cNvPr id="63" name="グループ化 62">
            <a:extLst>
              <a:ext uri="{FF2B5EF4-FFF2-40B4-BE49-F238E27FC236}">
                <a16:creationId xmlns:a16="http://schemas.microsoft.com/office/drawing/2014/main" id="{EB94AC34-6C9F-5868-C9A5-1FEEB3403AB0}"/>
              </a:ext>
            </a:extLst>
          </p:cNvPr>
          <p:cNvGrpSpPr/>
          <p:nvPr/>
        </p:nvGrpSpPr>
        <p:grpSpPr>
          <a:xfrm>
            <a:off x="5092886" y="2319239"/>
            <a:ext cx="4564603" cy="1379366"/>
            <a:chOff x="5092886" y="2458462"/>
            <a:chExt cx="4564603" cy="1379366"/>
          </a:xfrm>
        </p:grpSpPr>
        <p:grpSp>
          <p:nvGrpSpPr>
            <p:cNvPr id="54" name="グループ化 53">
              <a:extLst>
                <a:ext uri="{FF2B5EF4-FFF2-40B4-BE49-F238E27FC236}">
                  <a16:creationId xmlns:a16="http://schemas.microsoft.com/office/drawing/2014/main" id="{50DF9B4C-00AC-DB08-0BC5-9BE611E57886}"/>
                </a:ext>
              </a:extLst>
            </p:cNvPr>
            <p:cNvGrpSpPr/>
            <p:nvPr/>
          </p:nvGrpSpPr>
          <p:grpSpPr>
            <a:xfrm>
              <a:off x="5101266" y="2463981"/>
              <a:ext cx="1443811" cy="421471"/>
              <a:chOff x="5101266" y="2526827"/>
              <a:chExt cx="1443811" cy="421471"/>
            </a:xfrm>
          </p:grpSpPr>
          <p:pic>
            <p:nvPicPr>
              <p:cNvPr id="207" name="Picture 6" descr="http://www2.panasonic.biz/es/sumai/gazou/bicon/CA151ABMY-PA0050011_0004.jpg"/>
              <p:cNvPicPr>
                <a:picLocks noChangeAspect="1" noChangeArrowheads="1"/>
              </p:cNvPicPr>
              <p:nvPr/>
            </p:nvPicPr>
            <p:blipFill rotWithShape="1">
              <a:blip r:embed="rId22">
                <a:extLst>
                  <a:ext uri="{28A0092B-C50C-407E-A947-70E740481C1C}">
                    <a14:useLocalDpi xmlns:a14="http://schemas.microsoft.com/office/drawing/2010/main" val="0"/>
                  </a:ext>
                </a:extLst>
              </a:blip>
              <a:srcRect/>
              <a:stretch/>
            </p:blipFill>
            <p:spPr bwMode="auto">
              <a:xfrm rot="5400000">
                <a:off x="5658906" y="1969188"/>
                <a:ext cx="328532" cy="1443810"/>
              </a:xfrm>
              <a:prstGeom prst="rect">
                <a:avLst/>
              </a:prstGeom>
              <a:noFill/>
              <a:extLst>
                <a:ext uri="{909E8E84-426E-40DD-AFC4-6F175D3DCCD1}">
                  <a14:hiddenFill xmlns:a14="http://schemas.microsoft.com/office/drawing/2010/main">
                    <a:solidFill>
                      <a:srgbClr val="FFFFFF"/>
                    </a:solidFill>
                  </a14:hiddenFill>
                </a:ext>
              </a:extLst>
            </p:spPr>
          </p:pic>
          <p:sp>
            <p:nvSpPr>
              <p:cNvPr id="216" name="正方形/長方形 215"/>
              <p:cNvSpPr/>
              <p:nvPr/>
            </p:nvSpPr>
            <p:spPr>
              <a:xfrm>
                <a:off x="5101266" y="2855965"/>
                <a:ext cx="1438558" cy="9233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dirty="0">
                    <a:latin typeface="+mn-ea"/>
                  </a:rPr>
                  <a:t>チェリー柄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55" name="グループ化 54">
              <a:extLst>
                <a:ext uri="{FF2B5EF4-FFF2-40B4-BE49-F238E27FC236}">
                  <a16:creationId xmlns:a16="http://schemas.microsoft.com/office/drawing/2014/main" id="{7AABAD58-40E5-19D0-7D73-D27876FDAE96}"/>
                </a:ext>
              </a:extLst>
            </p:cNvPr>
            <p:cNvGrpSpPr/>
            <p:nvPr/>
          </p:nvGrpSpPr>
          <p:grpSpPr>
            <a:xfrm>
              <a:off x="6649009" y="2458467"/>
              <a:ext cx="1455488" cy="421465"/>
              <a:chOff x="6649009" y="2521313"/>
              <a:chExt cx="1455488" cy="421465"/>
            </a:xfrm>
          </p:grpSpPr>
          <p:pic>
            <p:nvPicPr>
              <p:cNvPr id="208" name="Picture 8" descr="http://www2.panasonic.biz/es/sumai/gazou/bicon/CA151ABMY-PA0050012_0003.jpg"/>
              <p:cNvPicPr>
                <a:picLocks noChangeAspect="1" noChangeArrowheads="1"/>
              </p:cNvPicPr>
              <p:nvPr/>
            </p:nvPicPr>
            <p:blipFill rotWithShape="1">
              <a:blip r:embed="rId23">
                <a:extLst>
                  <a:ext uri="{28A0092B-C50C-407E-A947-70E740481C1C}">
                    <a14:useLocalDpi xmlns:a14="http://schemas.microsoft.com/office/drawing/2010/main" val="0"/>
                  </a:ext>
                </a:extLst>
              </a:blip>
              <a:srcRect/>
              <a:stretch/>
            </p:blipFill>
            <p:spPr bwMode="auto">
              <a:xfrm rot="5400000">
                <a:off x="7218327" y="1963674"/>
                <a:ext cx="328531" cy="1443809"/>
              </a:xfrm>
              <a:prstGeom prst="rect">
                <a:avLst/>
              </a:prstGeom>
              <a:noFill/>
              <a:extLst>
                <a:ext uri="{909E8E84-426E-40DD-AFC4-6F175D3DCCD1}">
                  <a14:hiddenFill xmlns:a14="http://schemas.microsoft.com/office/drawing/2010/main">
                    <a:solidFill>
                      <a:srgbClr val="FFFFFF"/>
                    </a:solidFill>
                  </a14:hiddenFill>
                </a:ext>
              </a:extLst>
            </p:spPr>
          </p:pic>
          <p:sp>
            <p:nvSpPr>
              <p:cNvPr id="217" name="正方形/長方形 216"/>
              <p:cNvSpPr/>
              <p:nvPr/>
            </p:nvSpPr>
            <p:spPr>
              <a:xfrm>
                <a:off x="6649009" y="2850445"/>
                <a:ext cx="1455488" cy="92333"/>
              </a:xfrm>
              <a:prstGeom prst="rect">
                <a:avLst/>
              </a:prstGeom>
            </p:spPr>
            <p:txBody>
              <a:bodyPr wrap="square" lIns="0" tIns="0" rIns="0" bIns="0">
                <a:spAutoFit/>
              </a:bodyPr>
              <a:lstStyle/>
              <a:p>
                <a:r>
                  <a:rPr lang="ja-JP" altLang="en-US" sz="600" dirty="0">
                    <a:latin typeface="+mn-ea"/>
                  </a:rPr>
                  <a:t>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6" name="グループ化 55">
              <a:extLst>
                <a:ext uri="{FF2B5EF4-FFF2-40B4-BE49-F238E27FC236}">
                  <a16:creationId xmlns:a16="http://schemas.microsoft.com/office/drawing/2014/main" id="{26607114-6EFD-E0B7-3B04-5FB024473A87}"/>
                </a:ext>
              </a:extLst>
            </p:cNvPr>
            <p:cNvGrpSpPr/>
            <p:nvPr/>
          </p:nvGrpSpPr>
          <p:grpSpPr>
            <a:xfrm>
              <a:off x="8196182" y="2458462"/>
              <a:ext cx="1455155" cy="422065"/>
              <a:chOff x="8196182" y="2521308"/>
              <a:chExt cx="1455155" cy="422065"/>
            </a:xfrm>
          </p:grpSpPr>
          <p:pic>
            <p:nvPicPr>
              <p:cNvPr id="209" name="Picture 10" descr="http://www2.panasonic.biz/es/sumai/gazou/bicon/CA151ABMY-PA0050013_0001.jpg"/>
              <p:cNvPicPr>
                <a:picLocks noChangeAspect="1" noChangeArrowheads="1"/>
              </p:cNvPicPr>
              <p:nvPr/>
            </p:nvPicPr>
            <p:blipFill rotWithShape="1">
              <a:blip r:embed="rId24">
                <a:extLst>
                  <a:ext uri="{28A0092B-C50C-407E-A947-70E740481C1C}">
                    <a14:useLocalDpi xmlns:a14="http://schemas.microsoft.com/office/drawing/2010/main" val="0"/>
                  </a:ext>
                </a:extLst>
              </a:blip>
              <a:srcRect/>
              <a:stretch/>
            </p:blipFill>
            <p:spPr bwMode="auto">
              <a:xfrm rot="5400000">
                <a:off x="8766552" y="1962864"/>
                <a:ext cx="326340" cy="1443228"/>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p:cNvSpPr/>
              <p:nvPr/>
            </p:nvSpPr>
            <p:spPr>
              <a:xfrm>
                <a:off x="8196182" y="2851040"/>
                <a:ext cx="1455155" cy="92333"/>
              </a:xfrm>
              <a:prstGeom prst="rect">
                <a:avLst/>
              </a:prstGeom>
            </p:spPr>
            <p:txBody>
              <a:bodyPr wrap="square" lIns="0" tIns="0" rIns="0" bIns="0">
                <a:spAutoFit/>
              </a:bodyPr>
              <a:lstStyle/>
              <a:p>
                <a:r>
                  <a:rPr lang="ja-JP" altLang="en-US" sz="600" dirty="0">
                    <a:latin typeface="+mn-ea"/>
                  </a:rPr>
                  <a:t>メープル柄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7" name="グループ化 56">
              <a:extLst>
                <a:ext uri="{FF2B5EF4-FFF2-40B4-BE49-F238E27FC236}">
                  <a16:creationId xmlns:a16="http://schemas.microsoft.com/office/drawing/2014/main" id="{DADA33F0-FAE3-7030-1015-A889C20EA6CA}"/>
                </a:ext>
              </a:extLst>
            </p:cNvPr>
            <p:cNvGrpSpPr/>
            <p:nvPr/>
          </p:nvGrpSpPr>
          <p:grpSpPr>
            <a:xfrm>
              <a:off x="5101269" y="2940303"/>
              <a:ext cx="1443810" cy="422065"/>
              <a:chOff x="5101269" y="3027196"/>
              <a:chExt cx="1443810" cy="422065"/>
            </a:xfrm>
          </p:grpSpPr>
          <p:pic>
            <p:nvPicPr>
              <p:cNvPr id="210" name="Picture 12" descr="http://www2.panasonic.biz/es/sumai/gazou/bicon/CA151ABMY-PA0050014_0001.jpg"/>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p:blipFill>
            <p:spPr bwMode="auto">
              <a:xfrm rot="5400000">
                <a:off x="5660004" y="2468461"/>
                <a:ext cx="326340" cy="1443810"/>
              </a:xfrm>
              <a:prstGeom prst="rect">
                <a:avLst/>
              </a:prstGeom>
              <a:noFill/>
              <a:extLst>
                <a:ext uri="{909E8E84-426E-40DD-AFC4-6F175D3DCCD1}">
                  <a14:hiddenFill xmlns:a14="http://schemas.microsoft.com/office/drawing/2010/main">
                    <a:solidFill>
                      <a:srgbClr val="FFFFFF"/>
                    </a:solidFill>
                  </a14:hiddenFill>
                </a:ext>
              </a:extLst>
            </p:spPr>
          </p:pic>
          <p:sp>
            <p:nvSpPr>
              <p:cNvPr id="219" name="正方形/長方形 218"/>
              <p:cNvSpPr/>
              <p:nvPr/>
            </p:nvSpPr>
            <p:spPr>
              <a:xfrm>
                <a:off x="5101269" y="3356928"/>
                <a:ext cx="1438362" cy="92333"/>
              </a:xfrm>
              <a:prstGeom prst="rect">
                <a:avLst/>
              </a:prstGeom>
            </p:spPr>
            <p:txBody>
              <a:bodyPr wrap="square" lIns="0" tIns="0" rIns="0" bIns="0">
                <a:spAutoFit/>
              </a:bodyPr>
              <a:lstStyle/>
              <a:p>
                <a:r>
                  <a:rPr lang="ja-JP" altLang="en-US" sz="600" dirty="0">
                    <a:latin typeface="+mn-ea"/>
                  </a:rPr>
                  <a:t>ホワイトオーク柄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9" name="グループ化 58">
              <a:extLst>
                <a:ext uri="{FF2B5EF4-FFF2-40B4-BE49-F238E27FC236}">
                  <a16:creationId xmlns:a16="http://schemas.microsoft.com/office/drawing/2014/main" id="{26C5A6C6-6480-8D92-F3D4-C664F28C3FCD}"/>
                </a:ext>
              </a:extLst>
            </p:cNvPr>
            <p:cNvGrpSpPr/>
            <p:nvPr/>
          </p:nvGrpSpPr>
          <p:grpSpPr>
            <a:xfrm>
              <a:off x="8210047" y="2934612"/>
              <a:ext cx="1447442" cy="417984"/>
              <a:chOff x="8210047" y="3021505"/>
              <a:chExt cx="1447442" cy="417984"/>
            </a:xfrm>
          </p:grpSpPr>
          <p:sp>
            <p:nvSpPr>
              <p:cNvPr id="50" name="正方形/長方形 49">
                <a:extLst>
                  <a:ext uri="{FF2B5EF4-FFF2-40B4-BE49-F238E27FC236}">
                    <a16:creationId xmlns:a16="http://schemas.microsoft.com/office/drawing/2014/main" id="{C58B3CFF-571B-21F8-F901-DF72B7CB92BC}"/>
                  </a:ext>
                </a:extLst>
              </p:cNvPr>
              <p:cNvSpPr/>
              <p:nvPr/>
            </p:nvSpPr>
            <p:spPr>
              <a:xfrm>
                <a:off x="8210047" y="3347156"/>
                <a:ext cx="1446744" cy="92333"/>
              </a:xfrm>
              <a:prstGeom prst="rect">
                <a:avLst/>
              </a:prstGeom>
            </p:spPr>
            <p:txBody>
              <a:bodyPr wrap="square" lIns="0" tIns="0" rIns="0" bIns="0">
                <a:spAutoFit/>
              </a:bodyPr>
              <a:lstStyle/>
              <a:p>
                <a:r>
                  <a:rPr lang="ja-JP" altLang="en-US" sz="600" dirty="0">
                    <a:latin typeface="+mn-ea"/>
                  </a:rPr>
                  <a:t>グレージュヒッコリー柄（シート）</a:t>
                </a:r>
              </a:p>
            </p:txBody>
          </p:sp>
          <p:pic>
            <p:nvPicPr>
              <p:cNvPr id="51" name="図 50">
                <a:extLst>
                  <a:ext uri="{FF2B5EF4-FFF2-40B4-BE49-F238E27FC236}">
                    <a16:creationId xmlns:a16="http://schemas.microsoft.com/office/drawing/2014/main" id="{7BB7864A-21FA-D5B7-A1A6-C3B193586F90}"/>
                  </a:ext>
                </a:extLst>
              </p:cNvPr>
              <p:cNvPicPr>
                <a:picLocks noChangeAspect="1"/>
              </p:cNvPicPr>
              <p:nvPr/>
            </p:nvPicPr>
            <p:blipFill>
              <a:blip r:embed="rId26"/>
              <a:stretch>
                <a:fillRect/>
              </a:stretch>
            </p:blipFill>
            <p:spPr>
              <a:xfrm>
                <a:off x="8210745" y="3021505"/>
                <a:ext cx="1446744" cy="327498"/>
              </a:xfrm>
              <a:prstGeom prst="rect">
                <a:avLst/>
              </a:prstGeom>
            </p:spPr>
          </p:pic>
        </p:grpSp>
        <p:pic>
          <p:nvPicPr>
            <p:cNvPr id="4100" name="Picture 4">
              <a:extLst>
                <a:ext uri="{FF2B5EF4-FFF2-40B4-BE49-F238E27FC236}">
                  <a16:creationId xmlns:a16="http://schemas.microsoft.com/office/drawing/2014/main" id="{49C8F94C-40E7-AEA4-1639-C9DAD3E5775D}"/>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253"/>
            <a:stretch>
              <a:fillRect/>
            </a:stretch>
          </p:blipFill>
          <p:spPr bwMode="auto">
            <a:xfrm>
              <a:off x="5092887" y="3412792"/>
              <a:ext cx="1446742" cy="32634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グループ化 57">
              <a:extLst>
                <a:ext uri="{FF2B5EF4-FFF2-40B4-BE49-F238E27FC236}">
                  <a16:creationId xmlns:a16="http://schemas.microsoft.com/office/drawing/2014/main" id="{4683C20E-D72C-0183-357C-8F5733E1CFF9}"/>
                </a:ext>
              </a:extLst>
            </p:cNvPr>
            <p:cNvGrpSpPr/>
            <p:nvPr/>
          </p:nvGrpSpPr>
          <p:grpSpPr>
            <a:xfrm>
              <a:off x="6660695" y="2936547"/>
              <a:ext cx="1446743" cy="416049"/>
              <a:chOff x="6660695" y="3023440"/>
              <a:chExt cx="1446743" cy="416049"/>
            </a:xfrm>
          </p:grpSpPr>
          <p:sp>
            <p:nvSpPr>
              <p:cNvPr id="84" name="正方形/長方形 83"/>
              <p:cNvSpPr/>
              <p:nvPr/>
            </p:nvSpPr>
            <p:spPr>
              <a:xfrm>
                <a:off x="6660695" y="3347156"/>
                <a:ext cx="1446743" cy="92333"/>
              </a:xfrm>
              <a:prstGeom prst="rect">
                <a:avLst/>
              </a:prstGeom>
            </p:spPr>
            <p:txBody>
              <a:bodyPr wrap="square" lIns="0" tIns="0" rIns="0" bIns="0">
                <a:spAutoFit/>
              </a:bodyPr>
              <a:lstStyle/>
              <a:p>
                <a:r>
                  <a:rPr lang="ja-JP" altLang="en-US" sz="600" dirty="0">
                    <a:latin typeface="+mn-ea"/>
                  </a:rPr>
                  <a:t>トープウォールナット柄（シート）</a:t>
                </a:r>
              </a:p>
            </p:txBody>
          </p:sp>
          <p:pic>
            <p:nvPicPr>
              <p:cNvPr id="53" name="Picture 2">
                <a:extLst>
                  <a:ext uri="{FF2B5EF4-FFF2-40B4-BE49-F238E27FC236}">
                    <a16:creationId xmlns:a16="http://schemas.microsoft.com/office/drawing/2014/main" id="{33227AEC-A109-B8A6-86D9-74ACA0231DBA}"/>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a:stretch>
                <a:fillRect/>
              </a:stretch>
            </p:blipFill>
            <p:spPr bwMode="auto">
              <a:xfrm>
                <a:off x="6663068" y="3023440"/>
                <a:ext cx="1438149" cy="330096"/>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正方形/長方形 60">
              <a:extLst>
                <a:ext uri="{FF2B5EF4-FFF2-40B4-BE49-F238E27FC236}">
                  <a16:creationId xmlns:a16="http://schemas.microsoft.com/office/drawing/2014/main" id="{C5897C09-AF67-0975-94BC-91FFB3B8A36E}"/>
                </a:ext>
              </a:extLst>
            </p:cNvPr>
            <p:cNvSpPr/>
            <p:nvPr/>
          </p:nvSpPr>
          <p:spPr>
            <a:xfrm>
              <a:off x="5092886" y="3745495"/>
              <a:ext cx="1446743" cy="92333"/>
            </a:xfrm>
            <a:prstGeom prst="rect">
              <a:avLst/>
            </a:prstGeom>
          </p:spPr>
          <p:txBody>
            <a:bodyPr wrap="square" lIns="0" tIns="0" rIns="0" bIns="0">
              <a:spAutoFit/>
            </a:bodyPr>
            <a:lstStyle/>
            <a:p>
              <a:r>
                <a:rPr lang="ja-JP" altLang="en-US" sz="600" dirty="0">
                  <a:latin typeface="+mn-ea"/>
                </a:rPr>
                <a:t>シルキーアッシュ柄（シート）</a:t>
              </a:r>
            </a:p>
          </p:txBody>
        </p:sp>
      </p:grpSp>
      <p:grpSp>
        <p:nvGrpSpPr>
          <p:cNvPr id="4139" name="グループ化 4138">
            <a:extLst>
              <a:ext uri="{FF2B5EF4-FFF2-40B4-BE49-F238E27FC236}">
                <a16:creationId xmlns:a16="http://schemas.microsoft.com/office/drawing/2014/main" id="{08777D1F-1D4A-78E1-26D8-872CB8CE59D2}"/>
              </a:ext>
            </a:extLst>
          </p:cNvPr>
          <p:cNvGrpSpPr/>
          <p:nvPr/>
        </p:nvGrpSpPr>
        <p:grpSpPr>
          <a:xfrm>
            <a:off x="2579070" y="4801519"/>
            <a:ext cx="2430321" cy="1735354"/>
            <a:chOff x="2581340" y="4801519"/>
            <a:chExt cx="2430321" cy="1735354"/>
          </a:xfrm>
        </p:grpSpPr>
        <p:sp>
          <p:nvSpPr>
            <p:cNvPr id="4140" name="正方形/長方形 4139">
              <a:extLst>
                <a:ext uri="{FF2B5EF4-FFF2-40B4-BE49-F238E27FC236}">
                  <a16:creationId xmlns:a16="http://schemas.microsoft.com/office/drawing/2014/main" id="{76D8EF75-E145-01DA-5253-D5A4AE07A720}"/>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小型犬の足腰に配慮した、すべりにくい表面仕上げ</a:t>
              </a:r>
            </a:p>
          </p:txBody>
        </p:sp>
        <p:cxnSp>
          <p:nvCxnSpPr>
            <p:cNvPr id="4141" name="直線コネクタ 4140">
              <a:extLst>
                <a:ext uri="{FF2B5EF4-FFF2-40B4-BE49-F238E27FC236}">
                  <a16:creationId xmlns:a16="http://schemas.microsoft.com/office/drawing/2014/main" id="{49250A7E-53D9-0942-4AC5-6FBDD2DB5E64}"/>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42" name="正方形/長方形 4141">
              <a:extLst>
                <a:ext uri="{FF2B5EF4-FFF2-40B4-BE49-F238E27FC236}">
                  <a16:creationId xmlns:a16="http://schemas.microsoft.com/office/drawing/2014/main" id="{95F3EEA7-1D5A-1365-BDBC-9120F3D1A868}"/>
                </a:ext>
              </a:extLst>
            </p:cNvPr>
            <p:cNvSpPr/>
            <p:nvPr/>
          </p:nvSpPr>
          <p:spPr>
            <a:xfrm>
              <a:off x="2626594" y="5182348"/>
              <a:ext cx="1054826" cy="861774"/>
            </a:xfrm>
            <a:prstGeom prst="rect">
              <a:avLst/>
            </a:prstGeom>
          </p:spPr>
          <p:txBody>
            <a:bodyPr wrap="square" lIns="0" tIns="0" rIns="0" bIns="0">
              <a:spAutoFit/>
            </a:bodyPr>
            <a:lstStyle/>
            <a:p>
              <a:r>
                <a:rPr lang="ja-JP" altLang="en-US" sz="700" dirty="0">
                  <a:latin typeface="+mn-ea"/>
                </a:rPr>
                <a:t>すべりにくい表面仕上げで、</a:t>
              </a:r>
            </a:p>
            <a:p>
              <a:r>
                <a:rPr lang="ja-JP" altLang="en-US" sz="700" dirty="0">
                  <a:latin typeface="+mn-ea"/>
                </a:rPr>
                <a:t>足腰への負担を軽減。</a:t>
              </a:r>
            </a:p>
            <a:p>
              <a:r>
                <a:rPr lang="ja-JP" altLang="en-US" sz="700" dirty="0">
                  <a:latin typeface="+mn-ea"/>
                </a:rPr>
                <a:t>お手入れもしやすいので、</a:t>
              </a:r>
            </a:p>
            <a:p>
              <a:r>
                <a:rPr lang="ja-JP" altLang="en-US" sz="700" dirty="0">
                  <a:latin typeface="+mn-ea"/>
                </a:rPr>
                <a:t>同じ空間でより快適に過ごせます。</a:t>
              </a:r>
              <a:endParaRPr lang="en-US" altLang="ja-JP" sz="700" dirty="0">
                <a:latin typeface="+mn-ea"/>
              </a:endParaRPr>
            </a:p>
            <a:p>
              <a:endParaRPr lang="en-US" altLang="ja-JP" sz="700" dirty="0">
                <a:latin typeface="+mn-ea"/>
              </a:endParaRPr>
            </a:p>
            <a:p>
              <a:r>
                <a:rPr lang="en-US" altLang="ja-JP" sz="700" dirty="0">
                  <a:latin typeface="+mn-ea"/>
                </a:rPr>
                <a:t>※</a:t>
              </a:r>
              <a:r>
                <a:rPr lang="ja-JP" altLang="en-US" sz="700" dirty="0">
                  <a:latin typeface="+mn-ea"/>
                </a:rPr>
                <a:t>小型犬とは、重さ</a:t>
              </a:r>
              <a:r>
                <a:rPr lang="en-US" altLang="ja-JP" sz="700" dirty="0">
                  <a:latin typeface="+mn-ea"/>
                </a:rPr>
                <a:t>10㎏</a:t>
              </a:r>
              <a:r>
                <a:rPr lang="ja-JP" altLang="en-US" sz="700" dirty="0">
                  <a:latin typeface="+mn-ea"/>
                </a:rPr>
                <a:t>以内のいぬのことを指します。</a:t>
              </a:r>
            </a:p>
          </p:txBody>
        </p:sp>
        <p:pic>
          <p:nvPicPr>
            <p:cNvPr id="4143" name="図 4142">
              <a:extLst>
                <a:ext uri="{FF2B5EF4-FFF2-40B4-BE49-F238E27FC236}">
                  <a16:creationId xmlns:a16="http://schemas.microsoft.com/office/drawing/2014/main" id="{6DA7D4D7-DA47-EB68-F089-1FA5A4621A73}"/>
                </a:ext>
              </a:extLst>
            </p:cNvPr>
            <p:cNvPicPr>
              <a:picLocks noChangeAspect="1"/>
            </p:cNvPicPr>
            <p:nvPr/>
          </p:nvPicPr>
          <p:blipFill>
            <a:blip r:embed="rId29"/>
            <a:srcRect l="27686" t="4095" r="25923"/>
            <a:stretch>
              <a:fillRect/>
            </a:stretch>
          </p:blipFill>
          <p:spPr>
            <a:xfrm>
              <a:off x="3743752" y="5011546"/>
              <a:ext cx="1133348" cy="1525327"/>
            </a:xfrm>
            <a:prstGeom prst="rect">
              <a:avLst/>
            </a:prstGeom>
          </p:spPr>
        </p:pic>
      </p:grpSp>
      <p:grpSp>
        <p:nvGrpSpPr>
          <p:cNvPr id="45" name="グループ化 44">
            <a:extLst>
              <a:ext uri="{FF2B5EF4-FFF2-40B4-BE49-F238E27FC236}">
                <a16:creationId xmlns:a16="http://schemas.microsoft.com/office/drawing/2014/main" id="{50E58D3F-2576-6FFB-75DB-28D7C0DAC688}"/>
              </a:ext>
            </a:extLst>
          </p:cNvPr>
          <p:cNvGrpSpPr/>
          <p:nvPr/>
        </p:nvGrpSpPr>
        <p:grpSpPr>
          <a:xfrm>
            <a:off x="7467171" y="4808679"/>
            <a:ext cx="2222492" cy="1726706"/>
            <a:chOff x="6999390" y="4808679"/>
            <a:chExt cx="2222492" cy="1726706"/>
          </a:xfrm>
        </p:grpSpPr>
        <p:grpSp>
          <p:nvGrpSpPr>
            <p:cNvPr id="12" name="グループ化 11">
              <a:extLst>
                <a:ext uri="{FF2B5EF4-FFF2-40B4-BE49-F238E27FC236}">
                  <a16:creationId xmlns:a16="http://schemas.microsoft.com/office/drawing/2014/main" id="{62371562-2D1A-889D-5980-A7CE09D41FC2}"/>
                </a:ext>
              </a:extLst>
            </p:cNvPr>
            <p:cNvGrpSpPr/>
            <p:nvPr/>
          </p:nvGrpSpPr>
          <p:grpSpPr>
            <a:xfrm>
              <a:off x="6999390" y="4808679"/>
              <a:ext cx="2215604" cy="804556"/>
              <a:chOff x="7452889" y="4808679"/>
              <a:chExt cx="2215604" cy="804556"/>
            </a:xfrm>
          </p:grpSpPr>
          <p:sp>
            <p:nvSpPr>
              <p:cNvPr id="13" name="正方形/長方形 12">
                <a:extLst>
                  <a:ext uri="{FF2B5EF4-FFF2-40B4-BE49-F238E27FC236}">
                    <a16:creationId xmlns:a16="http://schemas.microsoft.com/office/drawing/2014/main" id="{08FDA2A6-B1F3-7D92-8741-A2917B9C2876}"/>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両面テープを使って、壁面への施工が可能。インテリアのアクセントとしてもお使いいただけます。</a:t>
                </a:r>
              </a:p>
            </p:txBody>
          </p:sp>
          <p:grpSp>
            <p:nvGrpSpPr>
              <p:cNvPr id="15" name="グループ化 14">
                <a:extLst>
                  <a:ext uri="{FF2B5EF4-FFF2-40B4-BE49-F238E27FC236}">
                    <a16:creationId xmlns:a16="http://schemas.microsoft.com/office/drawing/2014/main" id="{A46FA282-3673-1ED7-8D62-EE04ADF0BBF1}"/>
                  </a:ext>
                </a:extLst>
              </p:cNvPr>
              <p:cNvGrpSpPr/>
              <p:nvPr/>
            </p:nvGrpSpPr>
            <p:grpSpPr>
              <a:xfrm>
                <a:off x="7452889" y="4808679"/>
                <a:ext cx="2215604" cy="137741"/>
                <a:chOff x="5136755" y="4808679"/>
                <a:chExt cx="2215604" cy="137741"/>
              </a:xfrm>
            </p:grpSpPr>
            <p:sp>
              <p:nvSpPr>
                <p:cNvPr id="18" name="正方形/長方形 17">
                  <a:extLst>
                    <a:ext uri="{FF2B5EF4-FFF2-40B4-BE49-F238E27FC236}">
                      <a16:creationId xmlns:a16="http://schemas.microsoft.com/office/drawing/2014/main" id="{05EA9232-74A0-F047-4BAB-06A795DDB120}"/>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壁面への施工も可能。より自分らしい空間づくりに。</a:t>
                  </a:r>
                </a:p>
              </p:txBody>
            </p:sp>
            <p:cxnSp>
              <p:nvCxnSpPr>
                <p:cNvPr id="20" name="直線コネクタ 19">
                  <a:extLst>
                    <a:ext uri="{FF2B5EF4-FFF2-40B4-BE49-F238E27FC236}">
                      <a16:creationId xmlns:a16="http://schemas.microsoft.com/office/drawing/2014/main" id="{C18BBA94-4E9A-EB61-335C-99B4F5CB65A6}"/>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pic>
          <p:nvPicPr>
            <p:cNvPr id="21" name="Picture 2">
              <a:extLst>
                <a:ext uri="{FF2B5EF4-FFF2-40B4-BE49-F238E27FC236}">
                  <a16:creationId xmlns:a16="http://schemas.microsoft.com/office/drawing/2014/main" id="{ED5C245D-FB85-7AA9-626F-2F5D4B2F86FD}"/>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a:stretch>
              <a:fillRect/>
            </a:stretch>
          </p:blipFill>
          <p:spPr bwMode="auto">
            <a:xfrm>
              <a:off x="8084520" y="5011546"/>
              <a:ext cx="1137362" cy="152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グループ化 25">
            <a:extLst>
              <a:ext uri="{FF2B5EF4-FFF2-40B4-BE49-F238E27FC236}">
                <a16:creationId xmlns:a16="http://schemas.microsoft.com/office/drawing/2014/main" id="{0BE7A520-4E85-6359-215F-92CCA09FF716}"/>
              </a:ext>
            </a:extLst>
          </p:cNvPr>
          <p:cNvGrpSpPr/>
          <p:nvPr/>
        </p:nvGrpSpPr>
        <p:grpSpPr>
          <a:xfrm>
            <a:off x="4972972" y="4808679"/>
            <a:ext cx="2404258" cy="1735968"/>
            <a:chOff x="2628088" y="4808679"/>
            <a:chExt cx="2404258" cy="1735968"/>
          </a:xfrm>
        </p:grpSpPr>
        <p:grpSp>
          <p:nvGrpSpPr>
            <p:cNvPr id="4120" name="グループ化 4119">
              <a:extLst>
                <a:ext uri="{FF2B5EF4-FFF2-40B4-BE49-F238E27FC236}">
                  <a16:creationId xmlns:a16="http://schemas.microsoft.com/office/drawing/2014/main" id="{5CFD1A92-6476-86F8-691A-AA50D5D8D933}"/>
                </a:ext>
              </a:extLst>
            </p:cNvPr>
            <p:cNvGrpSpPr/>
            <p:nvPr/>
          </p:nvGrpSpPr>
          <p:grpSpPr>
            <a:xfrm>
              <a:off x="2628088" y="4808679"/>
              <a:ext cx="2404258" cy="696835"/>
              <a:chOff x="4975242" y="4808679"/>
              <a:chExt cx="2404258" cy="696835"/>
            </a:xfrm>
          </p:grpSpPr>
          <p:grpSp>
            <p:nvGrpSpPr>
              <p:cNvPr id="4121" name="グループ化 4120">
                <a:extLst>
                  <a:ext uri="{FF2B5EF4-FFF2-40B4-BE49-F238E27FC236}">
                    <a16:creationId xmlns:a16="http://schemas.microsoft.com/office/drawing/2014/main" id="{EDCE7E9C-3DB3-E579-7F8B-F8177A04CC64}"/>
                  </a:ext>
                </a:extLst>
              </p:cNvPr>
              <p:cNvGrpSpPr/>
              <p:nvPr/>
            </p:nvGrpSpPr>
            <p:grpSpPr>
              <a:xfrm>
                <a:off x="4975242" y="4808679"/>
                <a:ext cx="2404258" cy="137741"/>
                <a:chOff x="5136755" y="4808679"/>
                <a:chExt cx="2215604" cy="137741"/>
              </a:xfrm>
            </p:grpSpPr>
            <p:sp>
              <p:nvSpPr>
                <p:cNvPr id="4131" name="正方形/長方形 4130">
                  <a:extLst>
                    <a:ext uri="{FF2B5EF4-FFF2-40B4-BE49-F238E27FC236}">
                      <a16:creationId xmlns:a16="http://schemas.microsoft.com/office/drawing/2014/main" id="{02453C6D-2ED4-2F15-93C3-81D56B3C56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ひっかき傷に強く、食べこぼしなどもサッとキレイに。</a:t>
                  </a:r>
                </a:p>
              </p:txBody>
            </p:sp>
            <p:cxnSp>
              <p:nvCxnSpPr>
                <p:cNvPr id="4132" name="直線コネクタ 4131">
                  <a:extLst>
                    <a:ext uri="{FF2B5EF4-FFF2-40B4-BE49-F238E27FC236}">
                      <a16:creationId xmlns:a16="http://schemas.microsoft.com/office/drawing/2014/main" id="{3C5265E2-241E-48C9-FE04-8B82D425527D}"/>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126" name="正方形/長方形 4125">
                <a:extLst>
                  <a:ext uri="{FF2B5EF4-FFF2-40B4-BE49-F238E27FC236}">
                    <a16:creationId xmlns:a16="http://schemas.microsoft.com/office/drawing/2014/main" id="{8B49AF3E-CC34-FD88-4ABE-D7E47F74D70F}"/>
                  </a:ext>
                </a:extLst>
              </p:cNvPr>
              <p:cNvSpPr/>
              <p:nvPr/>
            </p:nvSpPr>
            <p:spPr>
              <a:xfrm>
                <a:off x="5038070" y="5182349"/>
                <a:ext cx="1137362" cy="323165"/>
              </a:xfrm>
              <a:prstGeom prst="rect">
                <a:avLst/>
              </a:prstGeom>
            </p:spPr>
            <p:txBody>
              <a:bodyPr wrap="square" lIns="0" tIns="0" rIns="0" bIns="0">
                <a:spAutoFit/>
              </a:bodyPr>
              <a:lstStyle/>
              <a:p>
                <a:r>
                  <a:rPr lang="ja-JP" altLang="en-US" sz="700" dirty="0">
                    <a:latin typeface="+mn-ea"/>
                  </a:rPr>
                  <a:t>傷・汚れに強い表面仕上げなので、お部屋の美しさも手軽にキープできます。</a:t>
                </a:r>
              </a:p>
            </p:txBody>
          </p:sp>
        </p:grpSp>
        <p:pic>
          <p:nvPicPr>
            <p:cNvPr id="25" name="図 24" descr="テーブル, 座る, 木製, 人 が含まれている画像&#10;&#10;AI 生成コンテンツは誤りを含む可能性があります。">
              <a:extLst>
                <a:ext uri="{FF2B5EF4-FFF2-40B4-BE49-F238E27FC236}">
                  <a16:creationId xmlns:a16="http://schemas.microsoft.com/office/drawing/2014/main" id="{F21E6FFF-7CD0-B5CC-EC65-FB51AB67B36C}"/>
                </a:ext>
              </a:extLst>
            </p:cNvPr>
            <p:cNvPicPr>
              <a:picLocks noChangeAspect="1"/>
            </p:cNvPicPr>
            <p:nvPr/>
          </p:nvPicPr>
          <p:blipFill>
            <a:blip r:embed="rId31"/>
            <a:srcRect l="22275" t="2020" r="28644"/>
            <a:stretch>
              <a:fillRect/>
            </a:stretch>
          </p:blipFill>
          <p:spPr>
            <a:xfrm>
              <a:off x="3876954" y="5011546"/>
              <a:ext cx="1137363" cy="1533101"/>
            </a:xfrm>
            <a:prstGeom prst="rect">
              <a:avLst/>
            </a:prstGeom>
          </p:spPr>
        </p:pic>
      </p:grpSp>
      <p:grpSp>
        <p:nvGrpSpPr>
          <p:cNvPr id="39" name="グループ化 38">
            <a:extLst>
              <a:ext uri="{FF2B5EF4-FFF2-40B4-BE49-F238E27FC236}">
                <a16:creationId xmlns:a16="http://schemas.microsoft.com/office/drawing/2014/main" id="{74449AE5-A2CF-87C8-38A6-2D1FB6B9A2E3}"/>
              </a:ext>
            </a:extLst>
          </p:cNvPr>
          <p:cNvGrpSpPr/>
          <p:nvPr/>
        </p:nvGrpSpPr>
        <p:grpSpPr>
          <a:xfrm>
            <a:off x="205611" y="4801519"/>
            <a:ext cx="2289693" cy="1733861"/>
            <a:chOff x="234186" y="4801519"/>
            <a:chExt cx="2289693" cy="1733861"/>
          </a:xfrm>
        </p:grpSpPr>
        <p:pic>
          <p:nvPicPr>
            <p:cNvPr id="40" name="Picture 6" descr="http://www2.panasonic.biz/es/sumai/gazou/bicon/CA151ABGK-PA0050522.jpg">
              <a:extLst>
                <a:ext uri="{FF2B5EF4-FFF2-40B4-BE49-F238E27FC236}">
                  <a16:creationId xmlns:a16="http://schemas.microsoft.com/office/drawing/2014/main" id="{5C8331F5-AD9D-8A54-853F-9D72FB2F177D}"/>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a:stretch>
              <a:fillRect/>
            </a:stretch>
          </p:blipFill>
          <p:spPr bwMode="auto">
            <a:xfrm>
              <a:off x="1390531" y="5067585"/>
              <a:ext cx="1133348" cy="1467795"/>
            </a:xfrm>
            <a:prstGeom prst="rect">
              <a:avLst/>
            </a:prstGeom>
            <a:noFill/>
            <a:extLst>
              <a:ext uri="{909E8E84-426E-40DD-AFC4-6F175D3DCCD1}">
                <a14:hiddenFill xmlns:a14="http://schemas.microsoft.com/office/drawing/2010/main">
                  <a:solidFill>
                    <a:srgbClr val="FFFFFF"/>
                  </a:solidFill>
                </a14:hiddenFill>
              </a:ext>
            </a:extLst>
          </p:spPr>
        </p:pic>
        <p:sp>
          <p:nvSpPr>
            <p:cNvPr id="41" name="正方形/長方形 40">
              <a:extLst>
                <a:ext uri="{FF2B5EF4-FFF2-40B4-BE49-F238E27FC236}">
                  <a16:creationId xmlns:a16="http://schemas.microsoft.com/office/drawing/2014/main" id="{BEBF3C13-59C9-12DA-B274-A30D05089B70}"/>
                </a:ext>
              </a:extLst>
            </p:cNvPr>
            <p:cNvSpPr/>
            <p:nvPr/>
          </p:nvSpPr>
          <p:spPr>
            <a:xfrm>
              <a:off x="269133" y="4801519"/>
              <a:ext cx="2249117" cy="123111"/>
            </a:xfrm>
            <a:prstGeom prst="rect">
              <a:avLst/>
            </a:prstGeom>
          </p:spPr>
          <p:txBody>
            <a:bodyPr wrap="square" lIns="0" tIns="0" rIns="0" bIns="0">
              <a:spAutoFit/>
            </a:bodyPr>
            <a:lstStyle/>
            <a:p>
              <a:r>
                <a:rPr lang="ja-JP" altLang="en-US" sz="800" b="1" dirty="0">
                  <a:latin typeface="+mn-ea"/>
                </a:rPr>
                <a:t>既存の床に上から貼るだけの住みながらリフォーム</a:t>
              </a:r>
            </a:p>
          </p:txBody>
        </p:sp>
        <p:cxnSp>
          <p:nvCxnSpPr>
            <p:cNvPr id="42" name="直線コネクタ 41">
              <a:extLst>
                <a:ext uri="{FF2B5EF4-FFF2-40B4-BE49-F238E27FC236}">
                  <a16:creationId xmlns:a16="http://schemas.microsoft.com/office/drawing/2014/main" id="{97D667B9-A432-2D67-0102-6B530AAA85EE}"/>
                </a:ext>
              </a:extLst>
            </p:cNvPr>
            <p:cNvCxnSpPr/>
            <p:nvPr/>
          </p:nvCxnSpPr>
          <p:spPr>
            <a:xfrm>
              <a:off x="234186" y="4946420"/>
              <a:ext cx="2289693"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4" name="正方形/長方形 43">
              <a:extLst>
                <a:ext uri="{FF2B5EF4-FFF2-40B4-BE49-F238E27FC236}">
                  <a16:creationId xmlns:a16="http://schemas.microsoft.com/office/drawing/2014/main" id="{13E8AABE-B8E5-389C-BB0B-F28402456478}"/>
                </a:ext>
              </a:extLst>
            </p:cNvPr>
            <p:cNvSpPr/>
            <p:nvPr/>
          </p:nvSpPr>
          <p:spPr>
            <a:xfrm>
              <a:off x="269134" y="5182349"/>
              <a:ext cx="1032002" cy="630942"/>
            </a:xfrm>
            <a:prstGeom prst="rect">
              <a:avLst/>
            </a:prstGeom>
          </p:spPr>
          <p:txBody>
            <a:bodyPr wrap="square" lIns="0" tIns="0" rIns="0" bIns="0">
              <a:spAutoFit/>
            </a:bodyPr>
            <a:lstStyle/>
            <a:p>
              <a:r>
                <a:rPr lang="ja-JP" altLang="en-US" sz="700" dirty="0">
                  <a:latin typeface="+mn-ea"/>
                </a:rPr>
                <a:t>両面テープだけで施工可能。今お住まいのお部屋の床の上から重ね貼りするだけなので、張り替え施工に比べて工期を短縮できます。</a:t>
              </a:r>
              <a:endParaRPr lang="en-US" altLang="ja-JP" sz="700" dirty="0">
                <a:latin typeface="+mn-ea"/>
              </a:endParaRPr>
            </a:p>
            <a:p>
              <a:endParaRPr lang="en-US" altLang="ja-JP" sz="600" dirty="0">
                <a:latin typeface="+mn-ea"/>
              </a:endParaRPr>
            </a:p>
          </p:txBody>
        </p:sp>
      </p:grpSp>
      <p:pic>
        <p:nvPicPr>
          <p:cNvPr id="3" name="図 2">
            <a:extLst>
              <a:ext uri="{FF2B5EF4-FFF2-40B4-BE49-F238E27FC236}">
                <a16:creationId xmlns:a16="http://schemas.microsoft.com/office/drawing/2014/main" id="{6D635144-311C-BC00-15FC-BFDED9A1D21B}"/>
              </a:ext>
            </a:extLst>
          </p:cNvPr>
          <p:cNvPicPr>
            <a:picLocks noChangeAspect="1"/>
          </p:cNvPicPr>
          <p:nvPr/>
        </p:nvPicPr>
        <p:blipFill>
          <a:blip r:embed="rId33"/>
          <a:stretch>
            <a:fillRect/>
          </a:stretch>
        </p:blipFill>
        <p:spPr>
          <a:xfrm>
            <a:off x="6628572" y="2787463"/>
            <a:ext cx="249805" cy="126767"/>
          </a:xfrm>
          <a:prstGeom prst="rect">
            <a:avLst/>
          </a:prstGeom>
        </p:spPr>
      </p:pic>
      <p:pic>
        <p:nvPicPr>
          <p:cNvPr id="4" name="図 3">
            <a:extLst>
              <a:ext uri="{FF2B5EF4-FFF2-40B4-BE49-F238E27FC236}">
                <a16:creationId xmlns:a16="http://schemas.microsoft.com/office/drawing/2014/main" id="{01CBA60C-E3E9-0976-88D0-438AB2B54431}"/>
              </a:ext>
            </a:extLst>
          </p:cNvPr>
          <p:cNvPicPr>
            <a:picLocks noChangeAspect="1"/>
          </p:cNvPicPr>
          <p:nvPr/>
        </p:nvPicPr>
        <p:blipFill>
          <a:blip r:embed="rId33"/>
          <a:stretch>
            <a:fillRect/>
          </a:stretch>
        </p:blipFill>
        <p:spPr>
          <a:xfrm>
            <a:off x="5058108" y="3262444"/>
            <a:ext cx="249805" cy="126767"/>
          </a:xfrm>
          <a:prstGeom prst="rect">
            <a:avLst/>
          </a:prstGeom>
        </p:spPr>
      </p:pic>
    </p:spTree>
    <p:extLst>
      <p:ext uri="{BB962C8B-B14F-4D97-AF65-F5344CB8AC3E}">
        <p14:creationId xmlns:p14="http://schemas.microsoft.com/office/powerpoint/2010/main" val="67035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4">
            <a:extLst>
              <a:ext uri="{FF2B5EF4-FFF2-40B4-BE49-F238E27FC236}">
                <a16:creationId xmlns:a16="http://schemas.microsoft.com/office/drawing/2014/main" id="{A30047EA-44E0-9FCA-D2AE-F9EF238B4A5E}"/>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pic>
        <p:nvPicPr>
          <p:cNvPr id="48" name="図 47" descr="部屋に備えている数々の犬&#10;&#10;AI 生成コンテンツは誤りを含む可能性があります。">
            <a:extLst>
              <a:ext uri="{FF2B5EF4-FFF2-40B4-BE49-F238E27FC236}">
                <a16:creationId xmlns:a16="http://schemas.microsoft.com/office/drawing/2014/main" id="{DEFE57D5-82D4-1EE6-1937-42E69F8C03F5}"/>
              </a:ext>
            </a:extLst>
          </p:cNvPr>
          <p:cNvPicPr>
            <a:picLocks noChangeAspect="1"/>
          </p:cNvPicPr>
          <p:nvPr/>
        </p:nvPicPr>
        <p:blipFill>
          <a:blip r:embed="rId2"/>
          <a:srcRect l="16845" r="2983"/>
          <a:stretch>
            <a:fillRect/>
          </a:stretch>
        </p:blipFill>
        <p:spPr>
          <a:xfrm>
            <a:off x="144977" y="676584"/>
            <a:ext cx="4775644" cy="3972107"/>
          </a:xfrm>
          <a:prstGeom prst="rect">
            <a:avLst/>
          </a:prstGeom>
        </p:spPr>
      </p:pic>
      <p:sp>
        <p:nvSpPr>
          <p:cNvPr id="2" name="タイトル 1"/>
          <p:cNvSpPr>
            <a:spLocks noGrp="1"/>
          </p:cNvSpPr>
          <p:nvPr>
            <p:ph type="title"/>
          </p:nvPr>
        </p:nvSpPr>
        <p:spPr/>
        <p:txBody>
          <a:bodyPr>
            <a:normAutofit/>
          </a:body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滑り配慮</a:t>
            </a:r>
            <a:r>
              <a:rPr lang="ja-JP" altLang="en-US" sz="1100" dirty="0">
                <a:latin typeface="+mn-ea"/>
                <a:ea typeface="+mn-ea"/>
              </a:rPr>
              <a:t> </a:t>
            </a:r>
            <a:r>
              <a:rPr lang="ja-JP" altLang="en-US" sz="1100" b="1" dirty="0">
                <a:latin typeface="+mn-ea"/>
                <a:ea typeface="+mn-ea"/>
              </a:rPr>
              <a:t>耐熱★</a:t>
            </a:r>
          </a:p>
        </p:txBody>
      </p:sp>
      <p:sp>
        <p:nvSpPr>
          <p:cNvPr id="8" name="タイトル 26">
            <a:extLst>
              <a:ext uri="{FF2B5EF4-FFF2-40B4-BE49-F238E27FC236}">
                <a16:creationId xmlns:a16="http://schemas.microsoft.com/office/drawing/2014/main" id="{3A4634F3-AC65-999E-25E2-46F346FD8A09}"/>
              </a:ext>
            </a:extLst>
          </p:cNvPr>
          <p:cNvSpPr txBox="1">
            <a:spLocks/>
          </p:cNvSpPr>
          <p:nvPr/>
        </p:nvSpPr>
        <p:spPr>
          <a:xfrm>
            <a:off x="-1" y="-283837"/>
            <a:ext cx="7563775"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滑り配慮 耐熱</a:t>
            </a:r>
            <a:endParaRPr lang="ja-JP" altLang="en-US" sz="1100" b="1" dirty="0">
              <a:latin typeface="+mn-ea"/>
              <a:ea typeface="+mn-ea"/>
              <a:cs typeface="+mn-cs"/>
            </a:endParaRPr>
          </a:p>
        </p:txBody>
      </p:sp>
      <p:grpSp>
        <p:nvGrpSpPr>
          <p:cNvPr id="10" name="グループ化 9">
            <a:extLst>
              <a:ext uri="{FF2B5EF4-FFF2-40B4-BE49-F238E27FC236}">
                <a16:creationId xmlns:a16="http://schemas.microsoft.com/office/drawing/2014/main" id="{6AFB578F-3BD7-E532-4BB0-F6F8B879F6EF}"/>
              </a:ext>
            </a:extLst>
          </p:cNvPr>
          <p:cNvGrpSpPr/>
          <p:nvPr/>
        </p:nvGrpSpPr>
        <p:grpSpPr>
          <a:xfrm>
            <a:off x="4992700" y="683235"/>
            <a:ext cx="4773600" cy="1258141"/>
            <a:chOff x="4983718" y="683235"/>
            <a:chExt cx="4773600" cy="1342659"/>
          </a:xfrm>
        </p:grpSpPr>
        <p:sp>
          <p:nvSpPr>
            <p:cNvPr id="16" name="Rectangle 14">
              <a:extLst>
                <a:ext uri="{FF2B5EF4-FFF2-40B4-BE49-F238E27FC236}">
                  <a16:creationId xmlns:a16="http://schemas.microsoft.com/office/drawing/2014/main" id="{CB243AD2-4931-7821-7EB0-4B9E44EDDF90}"/>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7" name="正方形/長方形 16">
              <a:extLst>
                <a:ext uri="{FF2B5EF4-FFF2-40B4-BE49-F238E27FC236}">
                  <a16:creationId xmlns:a16="http://schemas.microsoft.com/office/drawing/2014/main" id="{CE626CA3-8FDE-95D4-7BF4-3BB6E2920793}"/>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9" name="正方形/長方形 18">
              <a:extLst>
                <a:ext uri="{FF2B5EF4-FFF2-40B4-BE49-F238E27FC236}">
                  <a16:creationId xmlns:a16="http://schemas.microsoft.com/office/drawing/2014/main" id="{FBBA6ED8-623E-7C0B-9BE8-44390C082C4D}"/>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sp>
        <p:nvSpPr>
          <p:cNvPr id="125" name="正方形/長方形 124">
            <a:extLst>
              <a:ext uri="{FF2B5EF4-FFF2-40B4-BE49-F238E27FC236}">
                <a16:creationId xmlns:a16="http://schemas.microsoft.com/office/drawing/2014/main" id="{E3AE91A7-4B41-E739-5A72-AB39F8F26473}"/>
              </a:ext>
            </a:extLst>
          </p:cNvPr>
          <p:cNvSpPr/>
          <p:nvPr/>
        </p:nvSpPr>
        <p:spPr>
          <a:xfrm>
            <a:off x="4992701" y="4189392"/>
            <a:ext cx="4773600" cy="430887"/>
          </a:xfrm>
          <a:prstGeom prst="rect">
            <a:avLst/>
          </a:prstGeom>
        </p:spPr>
        <p:txBody>
          <a:bodyPr wrap="square" lIns="0" tIns="0" rIns="0" bIns="0">
            <a:spAutoFit/>
          </a:bodyPr>
          <a:lstStyle/>
          <a:p>
            <a:r>
              <a:rPr lang="ja-JP" altLang="en-US" sz="400" dirty="0">
                <a:latin typeface="+mn-ea"/>
              </a:rPr>
              <a:t>●同じ柄でも光の加減により、色の見え方が異なる場合があります。●複数の柄パターンで、ムクの風合いと深みを表現します。施工時には仮並べを行い、部屋全体の色・柄のバランスをご確認ください。 </a:t>
            </a:r>
            <a:r>
              <a:rPr lang="en-US" altLang="ja-JP" sz="400" dirty="0">
                <a:latin typeface="+mn-ea"/>
              </a:rPr>
              <a:t>※1 </a:t>
            </a:r>
            <a:r>
              <a:rPr lang="ja-JP" altLang="en-US" sz="400" dirty="0">
                <a:latin typeface="+mn-ea"/>
              </a:rPr>
              <a:t>ご採用にあたっては、「木質床材・玄関框・床暖房・階段・手すり」カタログの滑り配慮仕様についてのご注意をご覧ください。 </a:t>
            </a:r>
            <a:r>
              <a:rPr lang="en-US" altLang="ja-JP" sz="400" dirty="0">
                <a:latin typeface="+mn-ea"/>
              </a:rPr>
              <a:t>※2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※3 </a:t>
            </a:r>
            <a:r>
              <a:rPr lang="ja-JP" altLang="en-US" sz="400" dirty="0">
                <a:latin typeface="+mn-ea"/>
              </a:rPr>
              <a:t>非耐熱のみ、洗面所・トイレなどへの施工時にはシリコンシーリングを施してください。 </a:t>
            </a:r>
            <a:r>
              <a:rPr lang="en-US" altLang="ja-JP" sz="400" dirty="0">
                <a:latin typeface="+mn-ea"/>
              </a:rPr>
              <a:t>※4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※5 </a:t>
            </a:r>
            <a:r>
              <a:rPr lang="ja-JP" altLang="en-US" sz="400" dirty="0">
                <a:latin typeface="+mn-ea"/>
              </a:rPr>
              <a:t>直貼床材に上貼り施工する場合は、車椅子対応の性能はございません。 </a:t>
            </a:r>
            <a:r>
              <a:rPr lang="en-US" altLang="ja-JP" sz="400" dirty="0">
                <a:latin typeface="+mn-ea"/>
              </a:rPr>
              <a:t>※6 </a:t>
            </a:r>
            <a:r>
              <a:rPr lang="ja-JP" altLang="en-US" sz="400" dirty="0">
                <a:latin typeface="+mn-ea"/>
              </a:rPr>
              <a:t>表面保護のためワックスもかけられますが、床材表面の塗膜性能は発揮できなくなります。</a:t>
            </a:r>
            <a:r>
              <a:rPr lang="en-US" altLang="ja-JP" sz="400" dirty="0">
                <a:latin typeface="+mn-ea"/>
              </a:rPr>
              <a:t>※7 </a:t>
            </a:r>
            <a:r>
              <a:rPr lang="ja-JP" altLang="en-US" sz="400" dirty="0">
                <a:latin typeface="+mn-ea"/>
              </a:rPr>
              <a:t>床材表面にはすべりに配慮するための微細な凹凸があるため、汚れを拭き取りづらく感じる場合がございます。 </a:t>
            </a:r>
            <a:r>
              <a:rPr lang="en-US" altLang="ja-JP" sz="400" dirty="0">
                <a:latin typeface="+mn-ea"/>
              </a:rPr>
              <a:t>※8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※9 </a:t>
            </a:r>
            <a:r>
              <a:rPr lang="ja-JP" altLang="en-US" sz="400" dirty="0">
                <a:latin typeface="+mn-ea"/>
              </a:rPr>
              <a:t>上貼り専用商品です。床暖房仕上げ材にはご使用いただけません。 </a:t>
            </a:r>
            <a:r>
              <a:rPr lang="en-US" altLang="ja-JP" sz="400" dirty="0">
                <a:latin typeface="+mn-ea"/>
              </a:rPr>
              <a:t>※ </a:t>
            </a:r>
            <a:r>
              <a:rPr lang="ja-JP" altLang="en-US" sz="400" dirty="0">
                <a:latin typeface="+mn-ea"/>
              </a:rPr>
              <a:t>表面に防滑処理を施しているため、画像と実物とで表情が異なる場合があります。 </a:t>
            </a:r>
            <a:r>
              <a:rPr lang="en-US" altLang="ja-JP" sz="400" dirty="0">
                <a:latin typeface="+mn-ea"/>
              </a:rPr>
              <a:t>※ </a:t>
            </a:r>
            <a:r>
              <a:rPr lang="ja-JP" altLang="en-US" sz="400" dirty="0">
                <a:latin typeface="+mn-ea"/>
              </a:rPr>
              <a:t>滑り配慮仕様の床材と、その他の床材・部材はすべり抵抗が異なるため、歩行する際にはつまづき・すべりに十分ご注意ください。</a:t>
            </a:r>
          </a:p>
        </p:txBody>
      </p:sp>
      <p:grpSp>
        <p:nvGrpSpPr>
          <p:cNvPr id="29" name="グループ化 28">
            <a:extLst>
              <a:ext uri="{FF2B5EF4-FFF2-40B4-BE49-F238E27FC236}">
                <a16:creationId xmlns:a16="http://schemas.microsoft.com/office/drawing/2014/main" id="{93DD4BD4-9AEA-0281-6849-5BD0FB7C26FD}"/>
              </a:ext>
            </a:extLst>
          </p:cNvPr>
          <p:cNvGrpSpPr/>
          <p:nvPr/>
        </p:nvGrpSpPr>
        <p:grpSpPr>
          <a:xfrm>
            <a:off x="8571992" y="3853254"/>
            <a:ext cx="909684" cy="264046"/>
            <a:chOff x="8571992" y="4112456"/>
            <a:chExt cx="909684" cy="264046"/>
          </a:xfrm>
        </p:grpSpPr>
        <p:pic>
          <p:nvPicPr>
            <p:cNvPr id="30" name="図 29">
              <a:extLst>
                <a:ext uri="{FF2B5EF4-FFF2-40B4-BE49-F238E27FC236}">
                  <a16:creationId xmlns:a16="http://schemas.microsoft.com/office/drawing/2014/main" id="{1C0DE6F3-4F2B-DB91-C048-7C94C7929753}"/>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31" name="図 30">
              <a:extLst>
                <a:ext uri="{FF2B5EF4-FFF2-40B4-BE49-F238E27FC236}">
                  <a16:creationId xmlns:a16="http://schemas.microsoft.com/office/drawing/2014/main" id="{9E0344AC-E5EF-171B-0687-02D0CC6D7299}"/>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34" name="図 33">
              <a:extLst>
                <a:ext uri="{FF2B5EF4-FFF2-40B4-BE49-F238E27FC236}">
                  <a16:creationId xmlns:a16="http://schemas.microsoft.com/office/drawing/2014/main" id="{07CE66DF-F139-6F0E-B004-B9B56EFE01F0}"/>
                </a:ext>
              </a:extLst>
            </p:cNvPr>
            <p:cNvPicPr>
              <a:picLocks noChangeAspect="1"/>
            </p:cNvPicPr>
            <p:nvPr/>
          </p:nvPicPr>
          <p:blipFill>
            <a:blip r:embed="rId5"/>
            <a:stretch>
              <a:fillRect/>
            </a:stretch>
          </p:blipFill>
          <p:spPr>
            <a:xfrm>
              <a:off x="8865061" y="4121032"/>
              <a:ext cx="256082" cy="216000"/>
            </a:xfrm>
            <a:prstGeom prst="rect">
              <a:avLst/>
            </a:prstGeom>
          </p:spPr>
        </p:pic>
      </p:grpSp>
      <p:grpSp>
        <p:nvGrpSpPr>
          <p:cNvPr id="132" name="グループ化 131"/>
          <p:cNvGrpSpPr/>
          <p:nvPr/>
        </p:nvGrpSpPr>
        <p:grpSpPr>
          <a:xfrm>
            <a:off x="4992700" y="1974414"/>
            <a:ext cx="4773600" cy="1800000"/>
            <a:chOff x="152316" y="704609"/>
            <a:chExt cx="4767263" cy="1789102"/>
          </a:xfrm>
        </p:grpSpPr>
        <p:sp>
          <p:nvSpPr>
            <p:cNvPr id="149" name="Rectangle 14"/>
            <p:cNvSpPr>
              <a:spLocks noChangeArrowheads="1"/>
            </p:cNvSpPr>
            <p:nvPr/>
          </p:nvSpPr>
          <p:spPr bwMode="auto">
            <a:xfrm>
              <a:off x="152316" y="704609"/>
              <a:ext cx="4767263" cy="178910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01267" y="2133892"/>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27" name="グループ化 26">
            <a:extLst>
              <a:ext uri="{FF2B5EF4-FFF2-40B4-BE49-F238E27FC236}">
                <a16:creationId xmlns:a16="http://schemas.microsoft.com/office/drawing/2014/main" id="{7085F81A-DC36-BAE0-A7F2-3701BE68554A}"/>
              </a:ext>
            </a:extLst>
          </p:cNvPr>
          <p:cNvGrpSpPr/>
          <p:nvPr/>
        </p:nvGrpSpPr>
        <p:grpSpPr>
          <a:xfrm>
            <a:off x="197208" y="728203"/>
            <a:ext cx="4700230" cy="3885191"/>
            <a:chOff x="197208" y="728203"/>
            <a:chExt cx="4700230" cy="3885191"/>
          </a:xfrm>
        </p:grpSpPr>
        <p:sp>
          <p:nvSpPr>
            <p:cNvPr id="99" name="Rectangle 4">
              <a:extLst>
                <a:ext uri="{FF2B5EF4-FFF2-40B4-BE49-F238E27FC236}">
                  <a16:creationId xmlns:a16="http://schemas.microsoft.com/office/drawing/2014/main" id="{EB372489-8455-95CA-62E5-1E27D9196DFE}"/>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100" name="正方形/長方形 99">
              <a:extLst>
                <a:ext uri="{FF2B5EF4-FFF2-40B4-BE49-F238E27FC236}">
                  <a16:creationId xmlns:a16="http://schemas.microsoft.com/office/drawing/2014/main" id="{F764DE0D-FC2F-7DA7-357A-F5951C04813F}"/>
                </a:ext>
              </a:extLst>
            </p:cNvPr>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1" name="正方形/長方形 100">
              <a:extLst>
                <a:ext uri="{FF2B5EF4-FFF2-40B4-BE49-F238E27FC236}">
                  <a16:creationId xmlns:a16="http://schemas.microsoft.com/office/drawing/2014/main" id="{8398697A-6316-88AE-9A12-E7D9D5532534}"/>
                </a:ext>
              </a:extLst>
            </p:cNvPr>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sp>
          <p:nvSpPr>
            <p:cNvPr id="103" name="正方形/長方形 102">
              <a:extLst>
                <a:ext uri="{FF2B5EF4-FFF2-40B4-BE49-F238E27FC236}">
                  <a16:creationId xmlns:a16="http://schemas.microsoft.com/office/drawing/2014/main" id="{B5A552DB-7923-EC19-72A1-333765CBC242}"/>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latin typeface="+mn-ea"/>
                </a:rPr>
                <a:t>〔</a:t>
              </a:r>
              <a:r>
                <a:rPr lang="ja-JP" altLang="en-US" sz="600" b="1" dirty="0">
                  <a:latin typeface="+mn-ea"/>
                </a:rPr>
                <a:t>シルキーアッシュ柄（シート）</a:t>
              </a:r>
              <a:r>
                <a:rPr lang="en-US" altLang="ja-JP" sz="600" b="1" dirty="0">
                  <a:latin typeface="+mn-ea"/>
                </a:rPr>
                <a:t>〕</a:t>
              </a:r>
              <a:endParaRPr lang="ja-JP" altLang="en-US" sz="600" b="1" dirty="0">
                <a:latin typeface="+mn-ea"/>
              </a:endParaRPr>
            </a:p>
          </p:txBody>
        </p:sp>
      </p:grpSp>
      <p:grpSp>
        <p:nvGrpSpPr>
          <p:cNvPr id="63" name="グループ化 62">
            <a:extLst>
              <a:ext uri="{FF2B5EF4-FFF2-40B4-BE49-F238E27FC236}">
                <a16:creationId xmlns:a16="http://schemas.microsoft.com/office/drawing/2014/main" id="{EB94AC34-6C9F-5868-C9A5-1FEEB3403AB0}"/>
              </a:ext>
            </a:extLst>
          </p:cNvPr>
          <p:cNvGrpSpPr/>
          <p:nvPr/>
        </p:nvGrpSpPr>
        <p:grpSpPr>
          <a:xfrm>
            <a:off x="5092886" y="2319239"/>
            <a:ext cx="4564603" cy="1379366"/>
            <a:chOff x="5092886" y="2458462"/>
            <a:chExt cx="4564603" cy="1379366"/>
          </a:xfrm>
        </p:grpSpPr>
        <p:grpSp>
          <p:nvGrpSpPr>
            <p:cNvPr id="54" name="グループ化 53">
              <a:extLst>
                <a:ext uri="{FF2B5EF4-FFF2-40B4-BE49-F238E27FC236}">
                  <a16:creationId xmlns:a16="http://schemas.microsoft.com/office/drawing/2014/main" id="{50DF9B4C-00AC-DB08-0BC5-9BE611E57886}"/>
                </a:ext>
              </a:extLst>
            </p:cNvPr>
            <p:cNvGrpSpPr/>
            <p:nvPr/>
          </p:nvGrpSpPr>
          <p:grpSpPr>
            <a:xfrm>
              <a:off x="5101266" y="2463981"/>
              <a:ext cx="1443811" cy="421471"/>
              <a:chOff x="5101266" y="2526827"/>
              <a:chExt cx="1443811" cy="421471"/>
            </a:xfrm>
          </p:grpSpPr>
          <p:pic>
            <p:nvPicPr>
              <p:cNvPr id="207" name="Picture 6" descr="http://www2.panasonic.biz/es/sumai/gazou/bicon/CA151ABMY-PA0050011_0004.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rot="5400000">
                <a:off x="5658906" y="1969188"/>
                <a:ext cx="328532" cy="1443810"/>
              </a:xfrm>
              <a:prstGeom prst="rect">
                <a:avLst/>
              </a:prstGeom>
              <a:noFill/>
              <a:extLst>
                <a:ext uri="{909E8E84-426E-40DD-AFC4-6F175D3DCCD1}">
                  <a14:hiddenFill xmlns:a14="http://schemas.microsoft.com/office/drawing/2010/main">
                    <a:solidFill>
                      <a:srgbClr val="FFFFFF"/>
                    </a:solidFill>
                  </a14:hiddenFill>
                </a:ext>
              </a:extLst>
            </p:spPr>
          </p:pic>
          <p:sp>
            <p:nvSpPr>
              <p:cNvPr id="216" name="正方形/長方形 215"/>
              <p:cNvSpPr/>
              <p:nvPr/>
            </p:nvSpPr>
            <p:spPr>
              <a:xfrm>
                <a:off x="5101266" y="2855965"/>
                <a:ext cx="1438558" cy="9233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dirty="0">
                    <a:latin typeface="+mn-ea"/>
                  </a:rPr>
                  <a:t>チェリー柄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55" name="グループ化 54">
              <a:extLst>
                <a:ext uri="{FF2B5EF4-FFF2-40B4-BE49-F238E27FC236}">
                  <a16:creationId xmlns:a16="http://schemas.microsoft.com/office/drawing/2014/main" id="{7AABAD58-40E5-19D0-7D73-D27876FDAE96}"/>
                </a:ext>
              </a:extLst>
            </p:cNvPr>
            <p:cNvGrpSpPr/>
            <p:nvPr/>
          </p:nvGrpSpPr>
          <p:grpSpPr>
            <a:xfrm>
              <a:off x="6649009" y="2458467"/>
              <a:ext cx="1455488" cy="421465"/>
              <a:chOff x="6649009" y="2521313"/>
              <a:chExt cx="1455488" cy="421465"/>
            </a:xfrm>
          </p:grpSpPr>
          <p:pic>
            <p:nvPicPr>
              <p:cNvPr id="208" name="Picture 8" descr="http://www2.panasonic.biz/es/sumai/gazou/bicon/CA151ABMY-PA0050012_0003.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5400000">
                <a:off x="7218327" y="1963674"/>
                <a:ext cx="328531" cy="1443809"/>
              </a:xfrm>
              <a:prstGeom prst="rect">
                <a:avLst/>
              </a:prstGeom>
              <a:noFill/>
              <a:extLst>
                <a:ext uri="{909E8E84-426E-40DD-AFC4-6F175D3DCCD1}">
                  <a14:hiddenFill xmlns:a14="http://schemas.microsoft.com/office/drawing/2010/main">
                    <a:solidFill>
                      <a:srgbClr val="FFFFFF"/>
                    </a:solidFill>
                  </a14:hiddenFill>
                </a:ext>
              </a:extLst>
            </p:spPr>
          </p:pic>
          <p:sp>
            <p:nvSpPr>
              <p:cNvPr id="217" name="正方形/長方形 216"/>
              <p:cNvSpPr/>
              <p:nvPr/>
            </p:nvSpPr>
            <p:spPr>
              <a:xfrm>
                <a:off x="6649009" y="2850445"/>
                <a:ext cx="1455488" cy="92333"/>
              </a:xfrm>
              <a:prstGeom prst="rect">
                <a:avLst/>
              </a:prstGeom>
            </p:spPr>
            <p:txBody>
              <a:bodyPr wrap="square" lIns="0" tIns="0" rIns="0" bIns="0">
                <a:spAutoFit/>
              </a:bodyPr>
              <a:lstStyle/>
              <a:p>
                <a:r>
                  <a:rPr lang="ja-JP" altLang="en-US" sz="600" dirty="0">
                    <a:latin typeface="+mn-ea"/>
                  </a:rPr>
                  <a:t>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6" name="グループ化 55">
              <a:extLst>
                <a:ext uri="{FF2B5EF4-FFF2-40B4-BE49-F238E27FC236}">
                  <a16:creationId xmlns:a16="http://schemas.microsoft.com/office/drawing/2014/main" id="{26607114-6EFD-E0B7-3B04-5FB024473A87}"/>
                </a:ext>
              </a:extLst>
            </p:cNvPr>
            <p:cNvGrpSpPr/>
            <p:nvPr/>
          </p:nvGrpSpPr>
          <p:grpSpPr>
            <a:xfrm>
              <a:off x="8196182" y="2458462"/>
              <a:ext cx="1455155" cy="422065"/>
              <a:chOff x="8196182" y="2521308"/>
              <a:chExt cx="1455155" cy="422065"/>
            </a:xfrm>
          </p:grpSpPr>
          <p:pic>
            <p:nvPicPr>
              <p:cNvPr id="209" name="Picture 10" descr="http://www2.panasonic.biz/es/sumai/gazou/bicon/CA151ABMY-PA0050013_0001.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rot="5400000">
                <a:off x="8766552" y="1962864"/>
                <a:ext cx="326340" cy="1443228"/>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p:cNvSpPr/>
              <p:nvPr/>
            </p:nvSpPr>
            <p:spPr>
              <a:xfrm>
                <a:off x="8196182" y="2851040"/>
                <a:ext cx="1455155" cy="92333"/>
              </a:xfrm>
              <a:prstGeom prst="rect">
                <a:avLst/>
              </a:prstGeom>
            </p:spPr>
            <p:txBody>
              <a:bodyPr wrap="square" lIns="0" tIns="0" rIns="0" bIns="0">
                <a:spAutoFit/>
              </a:bodyPr>
              <a:lstStyle/>
              <a:p>
                <a:r>
                  <a:rPr lang="ja-JP" altLang="en-US" sz="600" dirty="0">
                    <a:latin typeface="+mn-ea"/>
                  </a:rPr>
                  <a:t>メープル柄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7" name="グループ化 56">
              <a:extLst>
                <a:ext uri="{FF2B5EF4-FFF2-40B4-BE49-F238E27FC236}">
                  <a16:creationId xmlns:a16="http://schemas.microsoft.com/office/drawing/2014/main" id="{DADA33F0-FAE3-7030-1015-A889C20EA6CA}"/>
                </a:ext>
              </a:extLst>
            </p:cNvPr>
            <p:cNvGrpSpPr/>
            <p:nvPr/>
          </p:nvGrpSpPr>
          <p:grpSpPr>
            <a:xfrm>
              <a:off x="5101269" y="2940303"/>
              <a:ext cx="1443810" cy="422065"/>
              <a:chOff x="5101269" y="3027196"/>
              <a:chExt cx="1443810" cy="422065"/>
            </a:xfrm>
          </p:grpSpPr>
          <p:pic>
            <p:nvPicPr>
              <p:cNvPr id="210" name="Picture 12" descr="http://www2.panasonic.biz/es/sumai/gazou/bicon/CA151ABMY-PA0050014_0001.jp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rot="5400000">
                <a:off x="5660004" y="2468461"/>
                <a:ext cx="326340" cy="1443810"/>
              </a:xfrm>
              <a:prstGeom prst="rect">
                <a:avLst/>
              </a:prstGeom>
              <a:noFill/>
              <a:extLst>
                <a:ext uri="{909E8E84-426E-40DD-AFC4-6F175D3DCCD1}">
                  <a14:hiddenFill xmlns:a14="http://schemas.microsoft.com/office/drawing/2010/main">
                    <a:solidFill>
                      <a:srgbClr val="FFFFFF"/>
                    </a:solidFill>
                  </a14:hiddenFill>
                </a:ext>
              </a:extLst>
            </p:spPr>
          </p:pic>
          <p:sp>
            <p:nvSpPr>
              <p:cNvPr id="219" name="正方形/長方形 218"/>
              <p:cNvSpPr/>
              <p:nvPr/>
            </p:nvSpPr>
            <p:spPr>
              <a:xfrm>
                <a:off x="5101269" y="3356928"/>
                <a:ext cx="1438362" cy="92333"/>
              </a:xfrm>
              <a:prstGeom prst="rect">
                <a:avLst/>
              </a:prstGeom>
            </p:spPr>
            <p:txBody>
              <a:bodyPr wrap="square" lIns="0" tIns="0" rIns="0" bIns="0">
                <a:spAutoFit/>
              </a:bodyPr>
              <a:lstStyle/>
              <a:p>
                <a:r>
                  <a:rPr lang="ja-JP" altLang="en-US" sz="600" dirty="0">
                    <a:latin typeface="+mn-ea"/>
                  </a:rPr>
                  <a:t>ホワイトオーク柄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9" name="グループ化 58">
              <a:extLst>
                <a:ext uri="{FF2B5EF4-FFF2-40B4-BE49-F238E27FC236}">
                  <a16:creationId xmlns:a16="http://schemas.microsoft.com/office/drawing/2014/main" id="{26C5A6C6-6480-8D92-F3D4-C664F28C3FCD}"/>
                </a:ext>
              </a:extLst>
            </p:cNvPr>
            <p:cNvGrpSpPr/>
            <p:nvPr/>
          </p:nvGrpSpPr>
          <p:grpSpPr>
            <a:xfrm>
              <a:off x="8210047" y="2934612"/>
              <a:ext cx="1447442" cy="417984"/>
              <a:chOff x="8210047" y="3021505"/>
              <a:chExt cx="1447442" cy="417984"/>
            </a:xfrm>
          </p:grpSpPr>
          <p:sp>
            <p:nvSpPr>
              <p:cNvPr id="50" name="正方形/長方形 49">
                <a:extLst>
                  <a:ext uri="{FF2B5EF4-FFF2-40B4-BE49-F238E27FC236}">
                    <a16:creationId xmlns:a16="http://schemas.microsoft.com/office/drawing/2014/main" id="{C58B3CFF-571B-21F8-F901-DF72B7CB92BC}"/>
                  </a:ext>
                </a:extLst>
              </p:cNvPr>
              <p:cNvSpPr/>
              <p:nvPr/>
            </p:nvSpPr>
            <p:spPr>
              <a:xfrm>
                <a:off x="8210047" y="3347156"/>
                <a:ext cx="1446744" cy="92333"/>
              </a:xfrm>
              <a:prstGeom prst="rect">
                <a:avLst/>
              </a:prstGeom>
            </p:spPr>
            <p:txBody>
              <a:bodyPr wrap="square" lIns="0" tIns="0" rIns="0" bIns="0">
                <a:spAutoFit/>
              </a:bodyPr>
              <a:lstStyle/>
              <a:p>
                <a:r>
                  <a:rPr lang="ja-JP" altLang="en-US" sz="600" dirty="0">
                    <a:latin typeface="+mn-ea"/>
                  </a:rPr>
                  <a:t>グレージュヒッコリー柄（シート）</a:t>
                </a:r>
              </a:p>
            </p:txBody>
          </p:sp>
          <p:pic>
            <p:nvPicPr>
              <p:cNvPr id="51" name="図 50">
                <a:extLst>
                  <a:ext uri="{FF2B5EF4-FFF2-40B4-BE49-F238E27FC236}">
                    <a16:creationId xmlns:a16="http://schemas.microsoft.com/office/drawing/2014/main" id="{7BB7864A-21FA-D5B7-A1A6-C3B193586F90}"/>
                  </a:ext>
                </a:extLst>
              </p:cNvPr>
              <p:cNvPicPr>
                <a:picLocks noChangeAspect="1"/>
              </p:cNvPicPr>
              <p:nvPr/>
            </p:nvPicPr>
            <p:blipFill>
              <a:blip r:embed="rId10"/>
              <a:stretch>
                <a:fillRect/>
              </a:stretch>
            </p:blipFill>
            <p:spPr>
              <a:xfrm>
                <a:off x="8210745" y="3021505"/>
                <a:ext cx="1446744" cy="327498"/>
              </a:xfrm>
              <a:prstGeom prst="rect">
                <a:avLst/>
              </a:prstGeom>
            </p:spPr>
          </p:pic>
        </p:grpSp>
        <p:pic>
          <p:nvPicPr>
            <p:cNvPr id="4100" name="Picture 4">
              <a:extLst>
                <a:ext uri="{FF2B5EF4-FFF2-40B4-BE49-F238E27FC236}">
                  <a16:creationId xmlns:a16="http://schemas.microsoft.com/office/drawing/2014/main" id="{49C8F94C-40E7-AEA4-1639-C9DAD3E57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53"/>
            <a:stretch>
              <a:fillRect/>
            </a:stretch>
          </p:blipFill>
          <p:spPr bwMode="auto">
            <a:xfrm>
              <a:off x="5092887" y="3412792"/>
              <a:ext cx="1446742" cy="32634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グループ化 57">
              <a:extLst>
                <a:ext uri="{FF2B5EF4-FFF2-40B4-BE49-F238E27FC236}">
                  <a16:creationId xmlns:a16="http://schemas.microsoft.com/office/drawing/2014/main" id="{4683C20E-D72C-0183-357C-8F5733E1CFF9}"/>
                </a:ext>
              </a:extLst>
            </p:cNvPr>
            <p:cNvGrpSpPr/>
            <p:nvPr/>
          </p:nvGrpSpPr>
          <p:grpSpPr>
            <a:xfrm>
              <a:off x="6660695" y="2936547"/>
              <a:ext cx="1446743" cy="416049"/>
              <a:chOff x="6660695" y="3023440"/>
              <a:chExt cx="1446743" cy="416049"/>
            </a:xfrm>
          </p:grpSpPr>
          <p:sp>
            <p:nvSpPr>
              <p:cNvPr id="84" name="正方形/長方形 83"/>
              <p:cNvSpPr/>
              <p:nvPr/>
            </p:nvSpPr>
            <p:spPr>
              <a:xfrm>
                <a:off x="6660695" y="3347156"/>
                <a:ext cx="1446743" cy="92333"/>
              </a:xfrm>
              <a:prstGeom prst="rect">
                <a:avLst/>
              </a:prstGeom>
            </p:spPr>
            <p:txBody>
              <a:bodyPr wrap="square" lIns="0" tIns="0" rIns="0" bIns="0">
                <a:spAutoFit/>
              </a:bodyPr>
              <a:lstStyle/>
              <a:p>
                <a:r>
                  <a:rPr lang="ja-JP" altLang="en-US" sz="600" dirty="0">
                    <a:latin typeface="+mn-ea"/>
                  </a:rPr>
                  <a:t>トープウォールナット柄（シート）</a:t>
                </a:r>
              </a:p>
            </p:txBody>
          </p:sp>
          <p:pic>
            <p:nvPicPr>
              <p:cNvPr id="53" name="Picture 2">
                <a:extLst>
                  <a:ext uri="{FF2B5EF4-FFF2-40B4-BE49-F238E27FC236}">
                    <a16:creationId xmlns:a16="http://schemas.microsoft.com/office/drawing/2014/main" id="{33227AEC-A109-B8A6-86D9-74ACA0231D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a:fillRect/>
              </a:stretch>
            </p:blipFill>
            <p:spPr bwMode="auto">
              <a:xfrm>
                <a:off x="6663068" y="3023440"/>
                <a:ext cx="1438149" cy="330096"/>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正方形/長方形 60">
              <a:extLst>
                <a:ext uri="{FF2B5EF4-FFF2-40B4-BE49-F238E27FC236}">
                  <a16:creationId xmlns:a16="http://schemas.microsoft.com/office/drawing/2014/main" id="{C5897C09-AF67-0975-94BC-91FFB3B8A36E}"/>
                </a:ext>
              </a:extLst>
            </p:cNvPr>
            <p:cNvSpPr/>
            <p:nvPr/>
          </p:nvSpPr>
          <p:spPr>
            <a:xfrm>
              <a:off x="5092886" y="3745495"/>
              <a:ext cx="1446743" cy="92333"/>
            </a:xfrm>
            <a:prstGeom prst="rect">
              <a:avLst/>
            </a:prstGeom>
          </p:spPr>
          <p:txBody>
            <a:bodyPr wrap="square" lIns="0" tIns="0" rIns="0" bIns="0">
              <a:spAutoFit/>
            </a:bodyPr>
            <a:lstStyle/>
            <a:p>
              <a:r>
                <a:rPr lang="ja-JP" altLang="en-US" sz="600" dirty="0">
                  <a:latin typeface="+mn-ea"/>
                </a:rPr>
                <a:t>シルキーアッシュ柄（シート）</a:t>
              </a:r>
            </a:p>
          </p:txBody>
        </p:sp>
      </p:grpSp>
      <p:grpSp>
        <p:nvGrpSpPr>
          <p:cNvPr id="4139" name="グループ化 4138">
            <a:extLst>
              <a:ext uri="{FF2B5EF4-FFF2-40B4-BE49-F238E27FC236}">
                <a16:creationId xmlns:a16="http://schemas.microsoft.com/office/drawing/2014/main" id="{08777D1F-1D4A-78E1-26D8-872CB8CE59D2}"/>
              </a:ext>
            </a:extLst>
          </p:cNvPr>
          <p:cNvGrpSpPr/>
          <p:nvPr/>
        </p:nvGrpSpPr>
        <p:grpSpPr>
          <a:xfrm>
            <a:off x="234186" y="4801519"/>
            <a:ext cx="2430321" cy="1735354"/>
            <a:chOff x="2581340" y="4801519"/>
            <a:chExt cx="2430321" cy="1735354"/>
          </a:xfrm>
        </p:grpSpPr>
        <p:sp>
          <p:nvSpPr>
            <p:cNvPr id="4140" name="正方形/長方形 4139">
              <a:extLst>
                <a:ext uri="{FF2B5EF4-FFF2-40B4-BE49-F238E27FC236}">
                  <a16:creationId xmlns:a16="http://schemas.microsoft.com/office/drawing/2014/main" id="{76D8EF75-E145-01DA-5253-D5A4AE07A720}"/>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小型犬の足腰に配慮した、すべりにくい表面仕上げ</a:t>
              </a:r>
            </a:p>
          </p:txBody>
        </p:sp>
        <p:cxnSp>
          <p:nvCxnSpPr>
            <p:cNvPr id="4141" name="直線コネクタ 4140">
              <a:extLst>
                <a:ext uri="{FF2B5EF4-FFF2-40B4-BE49-F238E27FC236}">
                  <a16:creationId xmlns:a16="http://schemas.microsoft.com/office/drawing/2014/main" id="{49250A7E-53D9-0942-4AC5-6FBDD2DB5E64}"/>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42" name="正方形/長方形 4141">
              <a:extLst>
                <a:ext uri="{FF2B5EF4-FFF2-40B4-BE49-F238E27FC236}">
                  <a16:creationId xmlns:a16="http://schemas.microsoft.com/office/drawing/2014/main" id="{95F3EEA7-1D5A-1365-BDBC-9120F3D1A868}"/>
                </a:ext>
              </a:extLst>
            </p:cNvPr>
            <p:cNvSpPr/>
            <p:nvPr/>
          </p:nvSpPr>
          <p:spPr>
            <a:xfrm>
              <a:off x="2616287" y="5196475"/>
              <a:ext cx="1054826" cy="861774"/>
            </a:xfrm>
            <a:prstGeom prst="rect">
              <a:avLst/>
            </a:prstGeom>
          </p:spPr>
          <p:txBody>
            <a:bodyPr wrap="square" lIns="0" tIns="0" rIns="0" bIns="0">
              <a:spAutoFit/>
            </a:bodyPr>
            <a:lstStyle/>
            <a:p>
              <a:r>
                <a:rPr lang="ja-JP" altLang="en-US" sz="700" dirty="0">
                  <a:latin typeface="+mn-ea"/>
                </a:rPr>
                <a:t>すべりにくい表面仕上げで、</a:t>
              </a:r>
            </a:p>
            <a:p>
              <a:r>
                <a:rPr lang="ja-JP" altLang="en-US" sz="700" dirty="0">
                  <a:latin typeface="+mn-ea"/>
                </a:rPr>
                <a:t>足腰への負担を軽減。</a:t>
              </a:r>
            </a:p>
            <a:p>
              <a:r>
                <a:rPr lang="ja-JP" altLang="en-US" sz="700" dirty="0">
                  <a:latin typeface="+mn-ea"/>
                </a:rPr>
                <a:t>お手入れもしやすいので、</a:t>
              </a:r>
            </a:p>
            <a:p>
              <a:r>
                <a:rPr lang="ja-JP" altLang="en-US" sz="700" dirty="0">
                  <a:latin typeface="+mn-ea"/>
                </a:rPr>
                <a:t>同じ空間でより快適に過ごせます。</a:t>
              </a:r>
              <a:endParaRPr lang="en-US" altLang="ja-JP" sz="700" dirty="0">
                <a:latin typeface="+mn-ea"/>
              </a:endParaRPr>
            </a:p>
            <a:p>
              <a:endParaRPr lang="en-US" altLang="ja-JP" sz="700" dirty="0">
                <a:latin typeface="+mn-ea"/>
              </a:endParaRPr>
            </a:p>
            <a:p>
              <a:r>
                <a:rPr lang="en-US" altLang="ja-JP" sz="700" dirty="0">
                  <a:latin typeface="+mn-ea"/>
                </a:rPr>
                <a:t>※</a:t>
              </a:r>
              <a:r>
                <a:rPr lang="ja-JP" altLang="en-US" sz="700" dirty="0">
                  <a:latin typeface="+mn-ea"/>
                </a:rPr>
                <a:t>小型犬とは、重さ</a:t>
              </a:r>
              <a:r>
                <a:rPr lang="en-US" altLang="ja-JP" sz="700" dirty="0">
                  <a:latin typeface="+mn-ea"/>
                </a:rPr>
                <a:t>10㎏</a:t>
              </a:r>
              <a:r>
                <a:rPr lang="ja-JP" altLang="en-US" sz="700" dirty="0">
                  <a:latin typeface="+mn-ea"/>
                </a:rPr>
                <a:t>以内のいぬのことを指します。</a:t>
              </a:r>
            </a:p>
          </p:txBody>
        </p:sp>
        <p:pic>
          <p:nvPicPr>
            <p:cNvPr id="4143" name="図 4142">
              <a:extLst>
                <a:ext uri="{FF2B5EF4-FFF2-40B4-BE49-F238E27FC236}">
                  <a16:creationId xmlns:a16="http://schemas.microsoft.com/office/drawing/2014/main" id="{6DA7D4D7-DA47-EB68-F089-1FA5A4621A73}"/>
                </a:ext>
              </a:extLst>
            </p:cNvPr>
            <p:cNvPicPr>
              <a:picLocks noChangeAspect="1"/>
            </p:cNvPicPr>
            <p:nvPr/>
          </p:nvPicPr>
          <p:blipFill>
            <a:blip r:embed="rId13"/>
            <a:srcRect l="27686" t="4095" r="25923"/>
            <a:stretch>
              <a:fillRect/>
            </a:stretch>
          </p:blipFill>
          <p:spPr>
            <a:xfrm>
              <a:off x="3743752" y="5011546"/>
              <a:ext cx="1133348" cy="1525327"/>
            </a:xfrm>
            <a:prstGeom prst="rect">
              <a:avLst/>
            </a:prstGeom>
          </p:spPr>
        </p:pic>
      </p:grpSp>
      <p:grpSp>
        <p:nvGrpSpPr>
          <p:cNvPr id="49" name="グループ化 48">
            <a:extLst>
              <a:ext uri="{FF2B5EF4-FFF2-40B4-BE49-F238E27FC236}">
                <a16:creationId xmlns:a16="http://schemas.microsoft.com/office/drawing/2014/main" id="{09E7BA7B-C021-F247-B34C-8BA742A2E171}"/>
              </a:ext>
            </a:extLst>
          </p:cNvPr>
          <p:cNvGrpSpPr/>
          <p:nvPr/>
        </p:nvGrpSpPr>
        <p:grpSpPr>
          <a:xfrm>
            <a:off x="4992700" y="3768615"/>
            <a:ext cx="3579291" cy="403863"/>
            <a:chOff x="4992700" y="3768615"/>
            <a:chExt cx="3579291" cy="403863"/>
          </a:xfrm>
        </p:grpSpPr>
        <p:pic>
          <p:nvPicPr>
            <p:cNvPr id="5" name="図 4">
              <a:extLst>
                <a:ext uri="{FF2B5EF4-FFF2-40B4-BE49-F238E27FC236}">
                  <a16:creationId xmlns:a16="http://schemas.microsoft.com/office/drawing/2014/main" id="{9A2C7957-1373-22D6-EEEE-5FA1386CDD6C}"/>
                </a:ext>
              </a:extLst>
            </p:cNvPr>
            <p:cNvPicPr>
              <a:picLocks noChangeAspect="1"/>
            </p:cNvPicPr>
            <p:nvPr/>
          </p:nvPicPr>
          <p:blipFill>
            <a:blip r:embed="rId14"/>
            <a:stretch>
              <a:fillRect/>
            </a:stretch>
          </p:blipFill>
          <p:spPr>
            <a:xfrm>
              <a:off x="4992700" y="3835880"/>
              <a:ext cx="261819" cy="288000"/>
            </a:xfrm>
            <a:prstGeom prst="rect">
              <a:avLst/>
            </a:prstGeom>
          </p:spPr>
        </p:pic>
        <p:pic>
          <p:nvPicPr>
            <p:cNvPr id="6" name="図 5">
              <a:extLst>
                <a:ext uri="{FF2B5EF4-FFF2-40B4-BE49-F238E27FC236}">
                  <a16:creationId xmlns:a16="http://schemas.microsoft.com/office/drawing/2014/main" id="{A56015CC-1DC0-78D6-20C0-CBE9BAE337AA}"/>
                </a:ext>
              </a:extLst>
            </p:cNvPr>
            <p:cNvPicPr>
              <a:picLocks noChangeAspect="1"/>
            </p:cNvPicPr>
            <p:nvPr/>
          </p:nvPicPr>
          <p:blipFill>
            <a:blip r:embed="rId15"/>
            <a:stretch>
              <a:fillRect/>
            </a:stretch>
          </p:blipFill>
          <p:spPr>
            <a:xfrm>
              <a:off x="5213690" y="3835880"/>
              <a:ext cx="261819" cy="288000"/>
            </a:xfrm>
            <a:prstGeom prst="rect">
              <a:avLst/>
            </a:prstGeom>
          </p:spPr>
        </p:pic>
        <p:pic>
          <p:nvPicPr>
            <p:cNvPr id="7" name="図 6">
              <a:extLst>
                <a:ext uri="{FF2B5EF4-FFF2-40B4-BE49-F238E27FC236}">
                  <a16:creationId xmlns:a16="http://schemas.microsoft.com/office/drawing/2014/main" id="{90A44D34-80F2-6F64-32B7-7CF99218B7F4}"/>
                </a:ext>
              </a:extLst>
            </p:cNvPr>
            <p:cNvPicPr>
              <a:picLocks noChangeAspect="1"/>
            </p:cNvPicPr>
            <p:nvPr/>
          </p:nvPicPr>
          <p:blipFill>
            <a:blip r:embed="rId16"/>
            <a:stretch>
              <a:fillRect/>
            </a:stretch>
          </p:blipFill>
          <p:spPr>
            <a:xfrm>
              <a:off x="5876660" y="3835880"/>
              <a:ext cx="261819" cy="288000"/>
            </a:xfrm>
            <a:prstGeom prst="rect">
              <a:avLst/>
            </a:prstGeom>
          </p:spPr>
        </p:pic>
        <p:pic>
          <p:nvPicPr>
            <p:cNvPr id="9" name="図 8">
              <a:extLst>
                <a:ext uri="{FF2B5EF4-FFF2-40B4-BE49-F238E27FC236}">
                  <a16:creationId xmlns:a16="http://schemas.microsoft.com/office/drawing/2014/main" id="{6D427E00-2589-8200-2648-20EC91CF60F4}"/>
                </a:ext>
              </a:extLst>
            </p:cNvPr>
            <p:cNvPicPr>
              <a:picLocks noChangeAspect="1"/>
            </p:cNvPicPr>
            <p:nvPr/>
          </p:nvPicPr>
          <p:blipFill>
            <a:blip r:embed="rId17"/>
            <a:stretch>
              <a:fillRect/>
            </a:stretch>
          </p:blipFill>
          <p:spPr>
            <a:xfrm>
              <a:off x="6097649" y="3835880"/>
              <a:ext cx="261819" cy="288000"/>
            </a:xfrm>
            <a:prstGeom prst="rect">
              <a:avLst/>
            </a:prstGeom>
          </p:spPr>
        </p:pic>
        <p:pic>
          <p:nvPicPr>
            <p:cNvPr id="11" name="図 10">
              <a:extLst>
                <a:ext uri="{FF2B5EF4-FFF2-40B4-BE49-F238E27FC236}">
                  <a16:creationId xmlns:a16="http://schemas.microsoft.com/office/drawing/2014/main" id="{BE91F406-7BAD-B8C4-EFDE-161E03EA2C48}"/>
                </a:ext>
              </a:extLst>
            </p:cNvPr>
            <p:cNvPicPr>
              <a:picLocks noChangeAspect="1"/>
            </p:cNvPicPr>
            <p:nvPr/>
          </p:nvPicPr>
          <p:blipFill>
            <a:blip r:embed="rId18"/>
            <a:stretch>
              <a:fillRect/>
            </a:stretch>
          </p:blipFill>
          <p:spPr>
            <a:xfrm>
              <a:off x="6318639" y="3835880"/>
              <a:ext cx="261819" cy="288000"/>
            </a:xfrm>
            <a:prstGeom prst="rect">
              <a:avLst/>
            </a:prstGeom>
          </p:spPr>
        </p:pic>
        <p:pic>
          <p:nvPicPr>
            <p:cNvPr id="12" name="図 11">
              <a:extLst>
                <a:ext uri="{FF2B5EF4-FFF2-40B4-BE49-F238E27FC236}">
                  <a16:creationId xmlns:a16="http://schemas.microsoft.com/office/drawing/2014/main" id="{0053263D-F5B5-F426-D05F-1AA22597A82A}"/>
                </a:ext>
              </a:extLst>
            </p:cNvPr>
            <p:cNvPicPr>
              <a:picLocks noChangeAspect="1"/>
            </p:cNvPicPr>
            <p:nvPr/>
          </p:nvPicPr>
          <p:blipFill>
            <a:blip r:embed="rId19"/>
            <a:stretch>
              <a:fillRect/>
            </a:stretch>
          </p:blipFill>
          <p:spPr>
            <a:xfrm>
              <a:off x="6539629" y="3835880"/>
              <a:ext cx="261819" cy="288000"/>
            </a:xfrm>
            <a:prstGeom prst="rect">
              <a:avLst/>
            </a:prstGeom>
          </p:spPr>
        </p:pic>
        <p:pic>
          <p:nvPicPr>
            <p:cNvPr id="13" name="図 12">
              <a:extLst>
                <a:ext uri="{FF2B5EF4-FFF2-40B4-BE49-F238E27FC236}">
                  <a16:creationId xmlns:a16="http://schemas.microsoft.com/office/drawing/2014/main" id="{A4E8E61A-7FBD-36D6-1913-6F5CA78DEC70}"/>
                </a:ext>
              </a:extLst>
            </p:cNvPr>
            <p:cNvPicPr>
              <a:picLocks noChangeAspect="1"/>
            </p:cNvPicPr>
            <p:nvPr/>
          </p:nvPicPr>
          <p:blipFill>
            <a:blip r:embed="rId20"/>
            <a:stretch>
              <a:fillRect/>
            </a:stretch>
          </p:blipFill>
          <p:spPr>
            <a:xfrm>
              <a:off x="6760619" y="3835880"/>
              <a:ext cx="261819" cy="288000"/>
            </a:xfrm>
            <a:prstGeom prst="rect">
              <a:avLst/>
            </a:prstGeom>
          </p:spPr>
        </p:pic>
        <p:pic>
          <p:nvPicPr>
            <p:cNvPr id="15" name="図 14">
              <a:extLst>
                <a:ext uri="{FF2B5EF4-FFF2-40B4-BE49-F238E27FC236}">
                  <a16:creationId xmlns:a16="http://schemas.microsoft.com/office/drawing/2014/main" id="{39581FEA-4FF9-B818-DBCD-0D649C3EBF89}"/>
                </a:ext>
              </a:extLst>
            </p:cNvPr>
            <p:cNvPicPr>
              <a:picLocks noChangeAspect="1"/>
            </p:cNvPicPr>
            <p:nvPr/>
          </p:nvPicPr>
          <p:blipFill>
            <a:blip r:embed="rId21"/>
            <a:stretch>
              <a:fillRect/>
            </a:stretch>
          </p:blipFill>
          <p:spPr>
            <a:xfrm>
              <a:off x="6981609" y="3835880"/>
              <a:ext cx="261819" cy="288000"/>
            </a:xfrm>
            <a:prstGeom prst="rect">
              <a:avLst/>
            </a:prstGeom>
          </p:spPr>
        </p:pic>
        <p:pic>
          <p:nvPicPr>
            <p:cNvPr id="18" name="図 17">
              <a:extLst>
                <a:ext uri="{FF2B5EF4-FFF2-40B4-BE49-F238E27FC236}">
                  <a16:creationId xmlns:a16="http://schemas.microsoft.com/office/drawing/2014/main" id="{C2DB5CF3-14B6-2CAD-5825-AD9618A83147}"/>
                </a:ext>
              </a:extLst>
            </p:cNvPr>
            <p:cNvPicPr>
              <a:picLocks noChangeAspect="1"/>
            </p:cNvPicPr>
            <p:nvPr/>
          </p:nvPicPr>
          <p:blipFill>
            <a:blip r:embed="rId22"/>
            <a:stretch>
              <a:fillRect/>
            </a:stretch>
          </p:blipFill>
          <p:spPr>
            <a:xfrm>
              <a:off x="7202599" y="3835880"/>
              <a:ext cx="261819" cy="288000"/>
            </a:xfrm>
            <a:prstGeom prst="rect">
              <a:avLst/>
            </a:prstGeom>
          </p:spPr>
        </p:pic>
        <p:pic>
          <p:nvPicPr>
            <p:cNvPr id="20" name="図 19">
              <a:extLst>
                <a:ext uri="{FF2B5EF4-FFF2-40B4-BE49-F238E27FC236}">
                  <a16:creationId xmlns:a16="http://schemas.microsoft.com/office/drawing/2014/main" id="{39ABC85A-A85B-D2C1-0BC3-50C43B19373B}"/>
                </a:ext>
              </a:extLst>
            </p:cNvPr>
            <p:cNvPicPr>
              <a:picLocks noChangeAspect="1"/>
            </p:cNvPicPr>
            <p:nvPr/>
          </p:nvPicPr>
          <p:blipFill>
            <a:blip r:embed="rId23"/>
            <a:stretch>
              <a:fillRect/>
            </a:stretch>
          </p:blipFill>
          <p:spPr>
            <a:xfrm>
              <a:off x="7423589" y="3835880"/>
              <a:ext cx="261819" cy="288000"/>
            </a:xfrm>
            <a:prstGeom prst="rect">
              <a:avLst/>
            </a:prstGeom>
          </p:spPr>
        </p:pic>
        <p:pic>
          <p:nvPicPr>
            <p:cNvPr id="21" name="図 20">
              <a:extLst>
                <a:ext uri="{FF2B5EF4-FFF2-40B4-BE49-F238E27FC236}">
                  <a16:creationId xmlns:a16="http://schemas.microsoft.com/office/drawing/2014/main" id="{A04CA5BB-C392-CA98-7114-F0FDEF8E88C5}"/>
                </a:ext>
              </a:extLst>
            </p:cNvPr>
            <p:cNvPicPr>
              <a:picLocks noChangeAspect="1"/>
            </p:cNvPicPr>
            <p:nvPr/>
          </p:nvPicPr>
          <p:blipFill>
            <a:blip r:embed="rId24"/>
            <a:stretch>
              <a:fillRect/>
            </a:stretch>
          </p:blipFill>
          <p:spPr>
            <a:xfrm>
              <a:off x="7644579" y="3835880"/>
              <a:ext cx="261819" cy="288000"/>
            </a:xfrm>
            <a:prstGeom prst="rect">
              <a:avLst/>
            </a:prstGeom>
          </p:spPr>
        </p:pic>
        <p:pic>
          <p:nvPicPr>
            <p:cNvPr id="22" name="図 21">
              <a:extLst>
                <a:ext uri="{FF2B5EF4-FFF2-40B4-BE49-F238E27FC236}">
                  <a16:creationId xmlns:a16="http://schemas.microsoft.com/office/drawing/2014/main" id="{E4D832DB-F794-DC3B-3D03-2E59A6E8D2D8}"/>
                </a:ext>
              </a:extLst>
            </p:cNvPr>
            <p:cNvPicPr>
              <a:picLocks noChangeAspect="1"/>
            </p:cNvPicPr>
            <p:nvPr/>
          </p:nvPicPr>
          <p:blipFill>
            <a:blip r:embed="rId25"/>
            <a:stretch>
              <a:fillRect/>
            </a:stretch>
          </p:blipFill>
          <p:spPr>
            <a:xfrm>
              <a:off x="7865569" y="3835880"/>
              <a:ext cx="261819" cy="288000"/>
            </a:xfrm>
            <a:prstGeom prst="rect">
              <a:avLst/>
            </a:prstGeom>
          </p:spPr>
        </p:pic>
        <p:sp>
          <p:nvSpPr>
            <p:cNvPr id="23" name="テキスト ボックス 22">
              <a:extLst>
                <a:ext uri="{FF2B5EF4-FFF2-40B4-BE49-F238E27FC236}">
                  <a16:creationId xmlns:a16="http://schemas.microsoft.com/office/drawing/2014/main" id="{E35681CF-C6FB-1724-D14C-E826836454FF}"/>
                </a:ext>
              </a:extLst>
            </p:cNvPr>
            <p:cNvSpPr txBox="1"/>
            <p:nvPr/>
          </p:nvSpPr>
          <p:spPr>
            <a:xfrm>
              <a:off x="7004506" y="376861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5" name="テキスト ボックス 24">
              <a:extLst>
                <a:ext uri="{FF2B5EF4-FFF2-40B4-BE49-F238E27FC236}">
                  <a16:creationId xmlns:a16="http://schemas.microsoft.com/office/drawing/2014/main" id="{3F2E034D-C811-0D61-4611-37BF18A373FA}"/>
                </a:ext>
              </a:extLst>
            </p:cNvPr>
            <p:cNvSpPr txBox="1"/>
            <p:nvPr/>
          </p:nvSpPr>
          <p:spPr>
            <a:xfrm>
              <a:off x="7225496" y="376861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6" name="正方形/長方形 25">
              <a:extLst>
                <a:ext uri="{FF2B5EF4-FFF2-40B4-BE49-F238E27FC236}">
                  <a16:creationId xmlns:a16="http://schemas.microsoft.com/office/drawing/2014/main" id="{2010B7C3-E6EA-4F17-0B65-392B8035C081}"/>
                </a:ext>
              </a:extLst>
            </p:cNvPr>
            <p:cNvSpPr/>
            <p:nvPr/>
          </p:nvSpPr>
          <p:spPr>
            <a:xfrm>
              <a:off x="5898509" y="4118617"/>
              <a:ext cx="230762" cy="53861"/>
            </a:xfrm>
            <a:prstGeom prst="rect">
              <a:avLst/>
            </a:prstGeom>
          </p:spPr>
          <p:txBody>
            <a:bodyPr wrap="square" lIns="0" tIns="0" rIns="0" bIns="0">
              <a:spAutoFit/>
            </a:bodyPr>
            <a:lstStyle/>
            <a:p>
              <a:pPr algn="r"/>
              <a:r>
                <a:rPr lang="en-US" altLang="ja-JP" sz="350" dirty="0">
                  <a:latin typeface="+mn-ea"/>
                </a:rPr>
                <a:t>※2 ※3※4</a:t>
              </a:r>
              <a:endParaRPr lang="ja-JP" altLang="en-US" sz="350" dirty="0">
                <a:latin typeface="+mn-ea"/>
              </a:endParaRPr>
            </a:p>
          </p:txBody>
        </p:sp>
        <p:sp>
          <p:nvSpPr>
            <p:cNvPr id="28" name="正方形/長方形 27">
              <a:extLst>
                <a:ext uri="{FF2B5EF4-FFF2-40B4-BE49-F238E27FC236}">
                  <a16:creationId xmlns:a16="http://schemas.microsoft.com/office/drawing/2014/main" id="{2D4E85C4-D0C1-F901-77DE-99CCD23DC6E5}"/>
                </a:ext>
              </a:extLst>
            </p:cNvPr>
            <p:cNvSpPr/>
            <p:nvPr/>
          </p:nvSpPr>
          <p:spPr>
            <a:xfrm>
              <a:off x="6129271" y="4118617"/>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32" name="正方形/長方形 31">
              <a:extLst>
                <a:ext uri="{FF2B5EF4-FFF2-40B4-BE49-F238E27FC236}">
                  <a16:creationId xmlns:a16="http://schemas.microsoft.com/office/drawing/2014/main" id="{4B9B8BD4-BADE-8170-2681-4BE88C7D52D0}"/>
                </a:ext>
              </a:extLst>
            </p:cNvPr>
            <p:cNvSpPr/>
            <p:nvPr/>
          </p:nvSpPr>
          <p:spPr>
            <a:xfrm>
              <a:off x="6570328" y="4118617"/>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35" name="正方形/長方形 34">
              <a:extLst>
                <a:ext uri="{FF2B5EF4-FFF2-40B4-BE49-F238E27FC236}">
                  <a16:creationId xmlns:a16="http://schemas.microsoft.com/office/drawing/2014/main" id="{025DD16C-41A7-F783-1454-D0EDABF64A8E}"/>
                </a:ext>
              </a:extLst>
            </p:cNvPr>
            <p:cNvSpPr/>
            <p:nvPr/>
          </p:nvSpPr>
          <p:spPr>
            <a:xfrm>
              <a:off x="6791151" y="4118617"/>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sp>
          <p:nvSpPr>
            <p:cNvPr id="36" name="正方形/長方形 35">
              <a:extLst>
                <a:ext uri="{FF2B5EF4-FFF2-40B4-BE49-F238E27FC236}">
                  <a16:creationId xmlns:a16="http://schemas.microsoft.com/office/drawing/2014/main" id="{D407DDFF-36F6-AEB0-85B4-E021A516C225}"/>
                </a:ext>
              </a:extLst>
            </p:cNvPr>
            <p:cNvSpPr/>
            <p:nvPr/>
          </p:nvSpPr>
          <p:spPr>
            <a:xfrm>
              <a:off x="7674688" y="4118617"/>
              <a:ext cx="206940" cy="53861"/>
            </a:xfrm>
            <a:prstGeom prst="rect">
              <a:avLst/>
            </a:prstGeom>
          </p:spPr>
          <p:txBody>
            <a:bodyPr wrap="square" lIns="0" tIns="0" rIns="0" bIns="0">
              <a:spAutoFit/>
            </a:bodyPr>
            <a:lstStyle/>
            <a:p>
              <a:pPr algn="r"/>
              <a:r>
                <a:rPr lang="en-US" altLang="ja-JP" sz="350" dirty="0">
                  <a:latin typeface="+mn-ea"/>
                </a:rPr>
                <a:t>※8</a:t>
              </a:r>
              <a:endParaRPr lang="ja-JP" altLang="en-US" sz="350" dirty="0">
                <a:latin typeface="+mn-ea"/>
              </a:endParaRPr>
            </a:p>
          </p:txBody>
        </p:sp>
        <p:sp>
          <p:nvSpPr>
            <p:cNvPr id="37" name="正方形/長方形 36">
              <a:extLst>
                <a:ext uri="{FF2B5EF4-FFF2-40B4-BE49-F238E27FC236}">
                  <a16:creationId xmlns:a16="http://schemas.microsoft.com/office/drawing/2014/main" id="{F71E8F69-89E5-2B5E-01E1-69416271C06C}"/>
                </a:ext>
              </a:extLst>
            </p:cNvPr>
            <p:cNvSpPr/>
            <p:nvPr/>
          </p:nvSpPr>
          <p:spPr>
            <a:xfrm>
              <a:off x="7894699" y="4118617"/>
              <a:ext cx="206940" cy="53861"/>
            </a:xfrm>
            <a:prstGeom prst="rect">
              <a:avLst/>
            </a:prstGeom>
          </p:spPr>
          <p:txBody>
            <a:bodyPr wrap="square" lIns="0" tIns="0" rIns="0" bIns="0">
              <a:spAutoFit/>
            </a:bodyPr>
            <a:lstStyle/>
            <a:p>
              <a:pPr algn="r"/>
              <a:r>
                <a:rPr lang="en-US" altLang="ja-JP" sz="350" dirty="0">
                  <a:latin typeface="+mn-ea"/>
                </a:rPr>
                <a:t>※3</a:t>
              </a:r>
              <a:endParaRPr lang="ja-JP" altLang="en-US" sz="350" dirty="0">
                <a:latin typeface="+mn-ea"/>
              </a:endParaRPr>
            </a:p>
          </p:txBody>
        </p:sp>
        <p:pic>
          <p:nvPicPr>
            <p:cNvPr id="38" name="図 37">
              <a:extLst>
                <a:ext uri="{FF2B5EF4-FFF2-40B4-BE49-F238E27FC236}">
                  <a16:creationId xmlns:a16="http://schemas.microsoft.com/office/drawing/2014/main" id="{6A8AB8D2-DE8B-DB93-D2FF-78029870BDE7}"/>
                </a:ext>
              </a:extLst>
            </p:cNvPr>
            <p:cNvPicPr>
              <a:picLocks noChangeAspect="1"/>
            </p:cNvPicPr>
            <p:nvPr/>
          </p:nvPicPr>
          <p:blipFill>
            <a:blip r:embed="rId26"/>
            <a:stretch>
              <a:fillRect/>
            </a:stretch>
          </p:blipFill>
          <p:spPr>
            <a:xfrm>
              <a:off x="5655670" y="3835880"/>
              <a:ext cx="261819" cy="288000"/>
            </a:xfrm>
            <a:prstGeom prst="rect">
              <a:avLst/>
            </a:prstGeom>
          </p:spPr>
        </p:pic>
        <p:pic>
          <p:nvPicPr>
            <p:cNvPr id="39" name="図 38">
              <a:extLst>
                <a:ext uri="{FF2B5EF4-FFF2-40B4-BE49-F238E27FC236}">
                  <a16:creationId xmlns:a16="http://schemas.microsoft.com/office/drawing/2014/main" id="{C103F0D9-BDD1-A630-3C79-81F071B014FF}"/>
                </a:ext>
              </a:extLst>
            </p:cNvPr>
            <p:cNvPicPr>
              <a:picLocks noChangeAspect="1"/>
            </p:cNvPicPr>
            <p:nvPr/>
          </p:nvPicPr>
          <p:blipFill>
            <a:blip r:embed="rId27"/>
            <a:stretch>
              <a:fillRect/>
            </a:stretch>
          </p:blipFill>
          <p:spPr>
            <a:xfrm>
              <a:off x="5434680" y="3835880"/>
              <a:ext cx="261818" cy="288000"/>
            </a:xfrm>
            <a:prstGeom prst="rect">
              <a:avLst/>
            </a:prstGeom>
          </p:spPr>
        </p:pic>
        <p:pic>
          <p:nvPicPr>
            <p:cNvPr id="40" name="図 39">
              <a:extLst>
                <a:ext uri="{FF2B5EF4-FFF2-40B4-BE49-F238E27FC236}">
                  <a16:creationId xmlns:a16="http://schemas.microsoft.com/office/drawing/2014/main" id="{47F874B8-87E1-3F44-4BA7-CA6E5767C4EC}"/>
                </a:ext>
              </a:extLst>
            </p:cNvPr>
            <p:cNvPicPr>
              <a:picLocks noChangeAspect="1"/>
            </p:cNvPicPr>
            <p:nvPr/>
          </p:nvPicPr>
          <p:blipFill>
            <a:blip r:embed="rId28"/>
            <a:stretch>
              <a:fillRect/>
            </a:stretch>
          </p:blipFill>
          <p:spPr>
            <a:xfrm>
              <a:off x="8307555" y="3835880"/>
              <a:ext cx="264436" cy="288000"/>
            </a:xfrm>
            <a:prstGeom prst="rect">
              <a:avLst/>
            </a:prstGeom>
          </p:spPr>
        </p:pic>
        <p:sp>
          <p:nvSpPr>
            <p:cNvPr id="41" name="正方形/長方形 40">
              <a:extLst>
                <a:ext uri="{FF2B5EF4-FFF2-40B4-BE49-F238E27FC236}">
                  <a16:creationId xmlns:a16="http://schemas.microsoft.com/office/drawing/2014/main" id="{C3544E4D-6ECF-85DE-038F-3DB2911875C1}"/>
                </a:ext>
              </a:extLst>
            </p:cNvPr>
            <p:cNvSpPr/>
            <p:nvPr/>
          </p:nvSpPr>
          <p:spPr>
            <a:xfrm>
              <a:off x="5678290" y="4118617"/>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42" name="正方形/長方形 41">
              <a:extLst>
                <a:ext uri="{FF2B5EF4-FFF2-40B4-BE49-F238E27FC236}">
                  <a16:creationId xmlns:a16="http://schemas.microsoft.com/office/drawing/2014/main" id="{C6CBE128-A0E2-DB67-45D4-BFA5710DEF5A}"/>
                </a:ext>
              </a:extLst>
            </p:cNvPr>
            <p:cNvSpPr/>
            <p:nvPr/>
          </p:nvSpPr>
          <p:spPr>
            <a:xfrm>
              <a:off x="7009048" y="4118617"/>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sp>
          <p:nvSpPr>
            <p:cNvPr id="45" name="正方形/長方形 44">
              <a:extLst>
                <a:ext uri="{FF2B5EF4-FFF2-40B4-BE49-F238E27FC236}">
                  <a16:creationId xmlns:a16="http://schemas.microsoft.com/office/drawing/2014/main" id="{EEAB7304-D8B7-1D98-0382-96FBEAAE1CAB}"/>
                </a:ext>
              </a:extLst>
            </p:cNvPr>
            <p:cNvSpPr/>
            <p:nvPr/>
          </p:nvSpPr>
          <p:spPr>
            <a:xfrm>
              <a:off x="8121540" y="4118617"/>
              <a:ext cx="206940" cy="53861"/>
            </a:xfrm>
            <a:prstGeom prst="rect">
              <a:avLst/>
            </a:prstGeom>
          </p:spPr>
          <p:txBody>
            <a:bodyPr wrap="square" lIns="0" tIns="0" rIns="0" bIns="0">
              <a:spAutoFit/>
            </a:bodyPr>
            <a:lstStyle/>
            <a:p>
              <a:pPr algn="r"/>
              <a:r>
                <a:rPr lang="en-US" altLang="ja-JP" sz="350" dirty="0">
                  <a:latin typeface="+mn-ea"/>
                </a:rPr>
                <a:t>※9</a:t>
              </a:r>
              <a:endParaRPr lang="ja-JP" altLang="en-US" sz="350" dirty="0">
                <a:latin typeface="+mn-ea"/>
              </a:endParaRPr>
            </a:p>
          </p:txBody>
        </p:sp>
        <p:pic>
          <p:nvPicPr>
            <p:cNvPr id="47" name="図 46">
              <a:extLst>
                <a:ext uri="{FF2B5EF4-FFF2-40B4-BE49-F238E27FC236}">
                  <a16:creationId xmlns:a16="http://schemas.microsoft.com/office/drawing/2014/main" id="{F8B8BE14-AE43-40B6-96F2-9214B0805B73}"/>
                </a:ext>
              </a:extLst>
            </p:cNvPr>
            <p:cNvPicPr>
              <a:picLocks noChangeAspect="1"/>
            </p:cNvPicPr>
            <p:nvPr/>
          </p:nvPicPr>
          <p:blipFill>
            <a:blip r:embed="rId29"/>
            <a:stretch>
              <a:fillRect/>
            </a:stretch>
          </p:blipFill>
          <p:spPr>
            <a:xfrm>
              <a:off x="8086559" y="3836653"/>
              <a:ext cx="261819" cy="288000"/>
            </a:xfrm>
            <a:prstGeom prst="rect">
              <a:avLst/>
            </a:prstGeom>
          </p:spPr>
        </p:pic>
      </p:grpSp>
      <p:grpSp>
        <p:nvGrpSpPr>
          <p:cNvPr id="4103" name="グループ化 4102">
            <a:extLst>
              <a:ext uri="{FF2B5EF4-FFF2-40B4-BE49-F238E27FC236}">
                <a16:creationId xmlns:a16="http://schemas.microsoft.com/office/drawing/2014/main" id="{02557311-9AFC-39BC-9D82-8D3A8A966468}"/>
              </a:ext>
            </a:extLst>
          </p:cNvPr>
          <p:cNvGrpSpPr/>
          <p:nvPr/>
        </p:nvGrpSpPr>
        <p:grpSpPr>
          <a:xfrm>
            <a:off x="2628088" y="4808679"/>
            <a:ext cx="2404258" cy="1735968"/>
            <a:chOff x="2628088" y="4808679"/>
            <a:chExt cx="2404258" cy="1735968"/>
          </a:xfrm>
        </p:grpSpPr>
        <p:grpSp>
          <p:nvGrpSpPr>
            <p:cNvPr id="4120" name="グループ化 4119">
              <a:extLst>
                <a:ext uri="{FF2B5EF4-FFF2-40B4-BE49-F238E27FC236}">
                  <a16:creationId xmlns:a16="http://schemas.microsoft.com/office/drawing/2014/main" id="{5CFD1A92-6476-86F8-691A-AA50D5D8D933}"/>
                </a:ext>
              </a:extLst>
            </p:cNvPr>
            <p:cNvGrpSpPr/>
            <p:nvPr/>
          </p:nvGrpSpPr>
          <p:grpSpPr>
            <a:xfrm>
              <a:off x="2628088" y="4808679"/>
              <a:ext cx="2404258" cy="696835"/>
              <a:chOff x="4975242" y="4808679"/>
              <a:chExt cx="2404258" cy="696835"/>
            </a:xfrm>
          </p:grpSpPr>
          <p:grpSp>
            <p:nvGrpSpPr>
              <p:cNvPr id="4121" name="グループ化 4120">
                <a:extLst>
                  <a:ext uri="{FF2B5EF4-FFF2-40B4-BE49-F238E27FC236}">
                    <a16:creationId xmlns:a16="http://schemas.microsoft.com/office/drawing/2014/main" id="{EDCE7E9C-3DB3-E579-7F8B-F8177A04CC64}"/>
                  </a:ext>
                </a:extLst>
              </p:cNvPr>
              <p:cNvGrpSpPr/>
              <p:nvPr/>
            </p:nvGrpSpPr>
            <p:grpSpPr>
              <a:xfrm>
                <a:off x="4975242" y="4808679"/>
                <a:ext cx="2404258" cy="137741"/>
                <a:chOff x="5136755" y="4808679"/>
                <a:chExt cx="2215604" cy="137741"/>
              </a:xfrm>
            </p:grpSpPr>
            <p:sp>
              <p:nvSpPr>
                <p:cNvPr id="4131" name="正方形/長方形 4130">
                  <a:extLst>
                    <a:ext uri="{FF2B5EF4-FFF2-40B4-BE49-F238E27FC236}">
                      <a16:creationId xmlns:a16="http://schemas.microsoft.com/office/drawing/2014/main" id="{02453C6D-2ED4-2F15-93C3-81D56B3C56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ひっかき傷に強く、食べこぼしなどもサッとキレイに。</a:t>
                  </a:r>
                </a:p>
              </p:txBody>
            </p:sp>
            <p:cxnSp>
              <p:nvCxnSpPr>
                <p:cNvPr id="4132" name="直線コネクタ 4131">
                  <a:extLst>
                    <a:ext uri="{FF2B5EF4-FFF2-40B4-BE49-F238E27FC236}">
                      <a16:creationId xmlns:a16="http://schemas.microsoft.com/office/drawing/2014/main" id="{3C5265E2-241E-48C9-FE04-8B82D425527D}"/>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126" name="正方形/長方形 4125">
                <a:extLst>
                  <a:ext uri="{FF2B5EF4-FFF2-40B4-BE49-F238E27FC236}">
                    <a16:creationId xmlns:a16="http://schemas.microsoft.com/office/drawing/2014/main" id="{8B49AF3E-CC34-FD88-4ABE-D7E47F74D70F}"/>
                  </a:ext>
                </a:extLst>
              </p:cNvPr>
              <p:cNvSpPr/>
              <p:nvPr/>
            </p:nvSpPr>
            <p:spPr>
              <a:xfrm>
                <a:off x="5038070" y="5182349"/>
                <a:ext cx="1137362" cy="323165"/>
              </a:xfrm>
              <a:prstGeom prst="rect">
                <a:avLst/>
              </a:prstGeom>
            </p:spPr>
            <p:txBody>
              <a:bodyPr wrap="square" lIns="0" tIns="0" rIns="0" bIns="0">
                <a:spAutoFit/>
              </a:bodyPr>
              <a:lstStyle/>
              <a:p>
                <a:r>
                  <a:rPr lang="ja-JP" altLang="en-US" sz="700" dirty="0">
                    <a:latin typeface="+mn-ea"/>
                  </a:rPr>
                  <a:t>傷・汚れに強い表面仕上げなので、お部屋の美しさも手軽にキープできます。</a:t>
                </a:r>
              </a:p>
            </p:txBody>
          </p:sp>
        </p:grpSp>
        <p:pic>
          <p:nvPicPr>
            <p:cNvPr id="4102" name="図 4101" descr="テーブル, 座る, 木製, 人 が含まれている画像&#10;&#10;AI 生成コンテンツは誤りを含む可能性があります。">
              <a:extLst>
                <a:ext uri="{FF2B5EF4-FFF2-40B4-BE49-F238E27FC236}">
                  <a16:creationId xmlns:a16="http://schemas.microsoft.com/office/drawing/2014/main" id="{A96E246A-7156-0DD9-8118-D24F0A4708DF}"/>
                </a:ext>
              </a:extLst>
            </p:cNvPr>
            <p:cNvPicPr>
              <a:picLocks noChangeAspect="1"/>
            </p:cNvPicPr>
            <p:nvPr/>
          </p:nvPicPr>
          <p:blipFill>
            <a:blip r:embed="rId30"/>
            <a:srcRect l="22275" t="2020" r="28644"/>
            <a:stretch>
              <a:fillRect/>
            </a:stretch>
          </p:blipFill>
          <p:spPr>
            <a:xfrm>
              <a:off x="3876954" y="5011546"/>
              <a:ext cx="1137363" cy="1533101"/>
            </a:xfrm>
            <a:prstGeom prst="rect">
              <a:avLst/>
            </a:prstGeom>
          </p:spPr>
        </p:pic>
      </p:grpSp>
      <p:pic>
        <p:nvPicPr>
          <p:cNvPr id="4108" name="図 4107" descr="床に寝そべる女性&#10;&#10;AI 生成コンテンツは誤りを含む可能性があります。">
            <a:extLst>
              <a:ext uri="{FF2B5EF4-FFF2-40B4-BE49-F238E27FC236}">
                <a16:creationId xmlns:a16="http://schemas.microsoft.com/office/drawing/2014/main" id="{2ABC08BF-7AF6-C1A7-79C9-AA5BA9E3C11B}"/>
              </a:ext>
            </a:extLst>
          </p:cNvPr>
          <p:cNvPicPr>
            <a:picLocks noChangeAspect="1"/>
          </p:cNvPicPr>
          <p:nvPr/>
        </p:nvPicPr>
        <p:blipFill rotWithShape="1">
          <a:blip r:embed="rId31"/>
          <a:srcRect l="7638" t="2393" r="34664" b="10882"/>
          <a:stretch>
            <a:fillRect/>
          </a:stretch>
        </p:blipFill>
        <p:spPr>
          <a:xfrm>
            <a:off x="208053" y="3572050"/>
            <a:ext cx="979940" cy="979940"/>
          </a:xfrm>
          <a:prstGeom prst="ellipse">
            <a:avLst/>
          </a:prstGeom>
          <a:solidFill>
            <a:schemeClr val="bg1">
              <a:lumMod val="85000"/>
            </a:schemeClr>
          </a:solidFill>
          <a:ln>
            <a:solidFill>
              <a:schemeClr val="bg1"/>
            </a:solidFill>
          </a:ln>
        </p:spPr>
      </p:pic>
      <p:grpSp>
        <p:nvGrpSpPr>
          <p:cNvPr id="4110" name="グループ化 4109">
            <a:extLst>
              <a:ext uri="{FF2B5EF4-FFF2-40B4-BE49-F238E27FC236}">
                <a16:creationId xmlns:a16="http://schemas.microsoft.com/office/drawing/2014/main" id="{6FB4E3FC-2763-3672-E418-E686D9401E46}"/>
              </a:ext>
            </a:extLst>
          </p:cNvPr>
          <p:cNvGrpSpPr/>
          <p:nvPr/>
        </p:nvGrpSpPr>
        <p:grpSpPr>
          <a:xfrm>
            <a:off x="5105735" y="4808679"/>
            <a:ext cx="2222491" cy="1728194"/>
            <a:chOff x="5105735" y="4808679"/>
            <a:chExt cx="2222491" cy="1728194"/>
          </a:xfrm>
        </p:grpSpPr>
        <p:grpSp>
          <p:nvGrpSpPr>
            <p:cNvPr id="4133" name="グループ化 4132">
              <a:extLst>
                <a:ext uri="{FF2B5EF4-FFF2-40B4-BE49-F238E27FC236}">
                  <a16:creationId xmlns:a16="http://schemas.microsoft.com/office/drawing/2014/main" id="{83936D58-6E81-E53B-002C-42D8244EEA90}"/>
                </a:ext>
              </a:extLst>
            </p:cNvPr>
            <p:cNvGrpSpPr/>
            <p:nvPr/>
          </p:nvGrpSpPr>
          <p:grpSpPr>
            <a:xfrm>
              <a:off x="5105735" y="4808679"/>
              <a:ext cx="2222491" cy="1728194"/>
              <a:chOff x="7452889" y="4808679"/>
              <a:chExt cx="2222491" cy="1728194"/>
            </a:xfrm>
          </p:grpSpPr>
          <p:sp>
            <p:nvSpPr>
              <p:cNvPr id="4134" name="正方形/長方形 4133">
                <a:extLst>
                  <a:ext uri="{FF2B5EF4-FFF2-40B4-BE49-F238E27FC236}">
                    <a16:creationId xmlns:a16="http://schemas.microsoft.com/office/drawing/2014/main" id="{462C547D-B984-6603-F13D-05E18CF3CA35}"/>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既存の床暖房システムに上貼りしても、あたたかさはそのまま。一緒に快適に過ごせます。</a:t>
                </a:r>
                <a:endParaRPr lang="en-US" altLang="ja-JP" sz="700" dirty="0">
                  <a:latin typeface="+mn-ea"/>
                </a:endParaRPr>
              </a:p>
            </p:txBody>
          </p:sp>
          <p:grpSp>
            <p:nvGrpSpPr>
              <p:cNvPr id="4135" name="グループ化 4134">
                <a:extLst>
                  <a:ext uri="{FF2B5EF4-FFF2-40B4-BE49-F238E27FC236}">
                    <a16:creationId xmlns:a16="http://schemas.microsoft.com/office/drawing/2014/main" id="{FDDFD50B-D40C-0902-F757-EFED4727AABF}"/>
                  </a:ext>
                </a:extLst>
              </p:cNvPr>
              <p:cNvGrpSpPr/>
              <p:nvPr/>
            </p:nvGrpSpPr>
            <p:grpSpPr>
              <a:xfrm>
                <a:off x="7452889" y="4808679"/>
                <a:ext cx="2215604" cy="137741"/>
                <a:chOff x="5136755" y="4808679"/>
                <a:chExt cx="2215604" cy="137741"/>
              </a:xfrm>
            </p:grpSpPr>
            <p:sp>
              <p:nvSpPr>
                <p:cNvPr id="4137" name="正方形/長方形 4136">
                  <a:extLst>
                    <a:ext uri="{FF2B5EF4-FFF2-40B4-BE49-F238E27FC236}">
                      <a16:creationId xmlns:a16="http://schemas.microsoft.com/office/drawing/2014/main" id="{194754AF-DD72-ACE0-4CD4-81DEFF1750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既存の床暖房システムに上貼り可能。</a:t>
                  </a:r>
                </a:p>
              </p:txBody>
            </p:sp>
            <p:cxnSp>
              <p:nvCxnSpPr>
                <p:cNvPr id="4138" name="直線コネクタ 4137">
                  <a:extLst>
                    <a:ext uri="{FF2B5EF4-FFF2-40B4-BE49-F238E27FC236}">
                      <a16:creationId xmlns:a16="http://schemas.microsoft.com/office/drawing/2014/main" id="{80D0D42D-390A-1710-92D9-AFAB8EBA7D18}"/>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pic>
            <p:nvPicPr>
              <p:cNvPr id="4136" name="図 4135">
                <a:extLst>
                  <a:ext uri="{FF2B5EF4-FFF2-40B4-BE49-F238E27FC236}">
                    <a16:creationId xmlns:a16="http://schemas.microsoft.com/office/drawing/2014/main" id="{F60A15D0-C696-4383-EC04-CA1ED0F5420E}"/>
                  </a:ext>
                </a:extLst>
              </p:cNvPr>
              <p:cNvPicPr>
                <a:picLocks noChangeAspect="1"/>
              </p:cNvPicPr>
              <p:nvPr/>
            </p:nvPicPr>
            <p:blipFill>
              <a:blip r:embed="rId32"/>
              <a:srcRect l="17220" r="34189"/>
              <a:stretch>
                <a:fillRect/>
              </a:stretch>
            </p:blipFill>
            <p:spPr>
              <a:xfrm>
                <a:off x="8538018" y="5013034"/>
                <a:ext cx="1137362" cy="1523839"/>
              </a:xfrm>
              <a:prstGeom prst="rect">
                <a:avLst/>
              </a:prstGeom>
            </p:spPr>
          </p:pic>
        </p:grpSp>
        <p:pic>
          <p:nvPicPr>
            <p:cNvPr id="4109" name="図 4108" descr="床に寝そべる女性&#10;&#10;AI 生成コンテンツは誤りを含む可能性があります。">
              <a:extLst>
                <a:ext uri="{FF2B5EF4-FFF2-40B4-BE49-F238E27FC236}">
                  <a16:creationId xmlns:a16="http://schemas.microsoft.com/office/drawing/2014/main" id="{6CFE8FC2-553C-0D90-27FE-96E72BEA75B7}"/>
                </a:ext>
              </a:extLst>
            </p:cNvPr>
            <p:cNvPicPr>
              <a:picLocks noChangeAspect="1"/>
            </p:cNvPicPr>
            <p:nvPr/>
          </p:nvPicPr>
          <p:blipFill rotWithShape="1">
            <a:blip r:embed="rId31"/>
            <a:srcRect l="7638" t="2393" r="34664" b="10882"/>
            <a:stretch>
              <a:fillRect/>
            </a:stretch>
          </p:blipFill>
          <p:spPr>
            <a:xfrm>
              <a:off x="6228558" y="6003308"/>
              <a:ext cx="532060" cy="532060"/>
            </a:xfrm>
            <a:prstGeom prst="ellipse">
              <a:avLst/>
            </a:prstGeom>
            <a:solidFill>
              <a:schemeClr val="bg1">
                <a:lumMod val="85000"/>
              </a:schemeClr>
            </a:solidFill>
            <a:ln>
              <a:solidFill>
                <a:schemeClr val="bg1"/>
              </a:solidFill>
            </a:ln>
          </p:spPr>
        </p:pic>
      </p:grpSp>
      <p:grpSp>
        <p:nvGrpSpPr>
          <p:cNvPr id="3" name="グループ化 2">
            <a:extLst>
              <a:ext uri="{FF2B5EF4-FFF2-40B4-BE49-F238E27FC236}">
                <a16:creationId xmlns:a16="http://schemas.microsoft.com/office/drawing/2014/main" id="{3A99021B-242B-360B-066E-D3DA10E9BFF2}"/>
              </a:ext>
            </a:extLst>
          </p:cNvPr>
          <p:cNvGrpSpPr/>
          <p:nvPr/>
        </p:nvGrpSpPr>
        <p:grpSpPr>
          <a:xfrm>
            <a:off x="7452890" y="4801519"/>
            <a:ext cx="2225869" cy="1773577"/>
            <a:chOff x="7452890" y="4801519"/>
            <a:chExt cx="2225869" cy="1773577"/>
          </a:xfrm>
        </p:grpSpPr>
        <p:sp>
          <p:nvSpPr>
            <p:cNvPr id="152" name="正方形/長方形 151">
              <a:extLst>
                <a:ext uri="{FF2B5EF4-FFF2-40B4-BE49-F238E27FC236}">
                  <a16:creationId xmlns:a16="http://schemas.microsoft.com/office/drawing/2014/main" id="{5D3B8427-CD33-B41F-F5C6-F56920A06E1C}"/>
                </a:ext>
              </a:extLst>
            </p:cNvPr>
            <p:cNvSpPr/>
            <p:nvPr/>
          </p:nvSpPr>
          <p:spPr>
            <a:xfrm>
              <a:off x="7452890" y="4801519"/>
              <a:ext cx="2225869" cy="1773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3" name="グループ化 152">
              <a:extLst>
                <a:ext uri="{FF2B5EF4-FFF2-40B4-BE49-F238E27FC236}">
                  <a16:creationId xmlns:a16="http://schemas.microsoft.com/office/drawing/2014/main" id="{346F2882-DB59-9BB4-4B6C-050E58191824}"/>
                </a:ext>
              </a:extLst>
            </p:cNvPr>
            <p:cNvGrpSpPr/>
            <p:nvPr/>
          </p:nvGrpSpPr>
          <p:grpSpPr>
            <a:xfrm>
              <a:off x="7498962" y="4856534"/>
              <a:ext cx="2146058" cy="864423"/>
              <a:chOff x="7498962" y="4856534"/>
              <a:chExt cx="2146058" cy="864423"/>
            </a:xfrm>
          </p:grpSpPr>
          <p:sp>
            <p:nvSpPr>
              <p:cNvPr id="154" name="正方形/長方形 153">
                <a:extLst>
                  <a:ext uri="{FF2B5EF4-FFF2-40B4-BE49-F238E27FC236}">
                    <a16:creationId xmlns:a16="http://schemas.microsoft.com/office/drawing/2014/main" id="{4FB0996A-AC5E-8911-8D04-3A5AE671B683}"/>
                  </a:ext>
                </a:extLst>
              </p:cNvPr>
              <p:cNvSpPr/>
              <p:nvPr/>
            </p:nvSpPr>
            <p:spPr>
              <a:xfrm>
                <a:off x="7514314" y="5182348"/>
                <a:ext cx="962113" cy="538609"/>
              </a:xfrm>
              <a:prstGeom prst="rect">
                <a:avLst/>
              </a:prstGeom>
            </p:spPr>
            <p:txBody>
              <a:bodyPr wrap="square" lIns="0" tIns="0" rIns="0" bIns="0">
                <a:spAutoFit/>
              </a:bodyPr>
              <a:lstStyle/>
              <a:p>
                <a:r>
                  <a:rPr lang="ja-JP" altLang="en-US" sz="700" dirty="0">
                    <a:latin typeface="+mn-ea"/>
                  </a:rPr>
                  <a:t>「耐熱」 は、施工時間優先で選べる「</a:t>
                </a:r>
                <a:r>
                  <a:rPr lang="en-US" altLang="ja-JP" sz="700" dirty="0">
                    <a:latin typeface="+mn-ea"/>
                  </a:rPr>
                  <a:t>1</a:t>
                </a:r>
                <a:r>
                  <a:rPr lang="ja-JP" altLang="en-US" sz="700" dirty="0">
                    <a:latin typeface="+mn-ea"/>
                  </a:rPr>
                  <a:t>ステップ施工」と、コスト優先で選べる「</a:t>
                </a:r>
                <a:r>
                  <a:rPr lang="en-US" altLang="ja-JP" sz="700" dirty="0">
                    <a:latin typeface="+mn-ea"/>
                  </a:rPr>
                  <a:t>2</a:t>
                </a:r>
                <a:r>
                  <a:rPr lang="ja-JP" altLang="en-US" sz="700" dirty="0">
                    <a:latin typeface="+mn-ea"/>
                  </a:rPr>
                  <a:t>ステップ施工」の</a:t>
                </a:r>
                <a:r>
                  <a:rPr lang="en-US" altLang="ja-JP" sz="700" dirty="0">
                    <a:latin typeface="+mn-ea"/>
                  </a:rPr>
                  <a:t>2</a:t>
                </a:r>
                <a:r>
                  <a:rPr lang="ja-JP" altLang="en-US" sz="700" dirty="0">
                    <a:latin typeface="+mn-ea"/>
                  </a:rPr>
                  <a:t>種類をご用意しています。</a:t>
                </a:r>
              </a:p>
            </p:txBody>
          </p:sp>
          <p:grpSp>
            <p:nvGrpSpPr>
              <p:cNvPr id="155" name="グループ化 154">
                <a:extLst>
                  <a:ext uri="{FF2B5EF4-FFF2-40B4-BE49-F238E27FC236}">
                    <a16:creationId xmlns:a16="http://schemas.microsoft.com/office/drawing/2014/main" id="{201FABD7-49A4-3B39-761D-AD394B44BEEE}"/>
                  </a:ext>
                </a:extLst>
              </p:cNvPr>
              <p:cNvGrpSpPr/>
              <p:nvPr/>
            </p:nvGrpSpPr>
            <p:grpSpPr>
              <a:xfrm>
                <a:off x="7498962" y="4856534"/>
                <a:ext cx="2146058" cy="137741"/>
                <a:chOff x="5182828" y="4856534"/>
                <a:chExt cx="2146058" cy="137741"/>
              </a:xfrm>
            </p:grpSpPr>
            <p:sp>
              <p:nvSpPr>
                <p:cNvPr id="156" name="正方形/長方形 155">
                  <a:extLst>
                    <a:ext uri="{FF2B5EF4-FFF2-40B4-BE49-F238E27FC236}">
                      <a16:creationId xmlns:a16="http://schemas.microsoft.com/office/drawing/2014/main" id="{E23653BA-F598-369D-44FB-2C23E1C4BA69}"/>
                    </a:ext>
                  </a:extLst>
                </p:cNvPr>
                <p:cNvSpPr/>
                <p:nvPr/>
              </p:nvSpPr>
              <p:spPr>
                <a:xfrm>
                  <a:off x="5198180" y="4856534"/>
                  <a:ext cx="2122554" cy="123111"/>
                </a:xfrm>
                <a:prstGeom prst="rect">
                  <a:avLst/>
                </a:prstGeom>
              </p:spPr>
              <p:txBody>
                <a:bodyPr wrap="square" lIns="0" tIns="0" rIns="0" bIns="0">
                  <a:spAutoFit/>
                </a:bodyPr>
                <a:lstStyle/>
                <a:p>
                  <a:r>
                    <a:rPr lang="ja-JP" altLang="en-US" sz="800" b="1" dirty="0">
                      <a:latin typeface="+mn-ea"/>
                    </a:rPr>
                    <a:t>施工時間とコストから選べるラインアップに。</a:t>
                  </a:r>
                </a:p>
              </p:txBody>
            </p:sp>
            <p:cxnSp>
              <p:nvCxnSpPr>
                <p:cNvPr id="157" name="直線コネクタ 156">
                  <a:extLst>
                    <a:ext uri="{FF2B5EF4-FFF2-40B4-BE49-F238E27FC236}">
                      <a16:creationId xmlns:a16="http://schemas.microsoft.com/office/drawing/2014/main" id="{5DB4F3B1-D889-E054-355E-60B415DB85B5}"/>
                    </a:ext>
                  </a:extLst>
                </p:cNvPr>
                <p:cNvCxnSpPr>
                  <a:cxnSpLocks/>
                </p:cNvCxnSpPr>
                <p:nvPr/>
              </p:nvCxnSpPr>
              <p:spPr>
                <a:xfrm>
                  <a:off x="5182828" y="4994275"/>
                  <a:ext cx="214605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 name="グループ化 3">
              <a:extLst>
                <a:ext uri="{FF2B5EF4-FFF2-40B4-BE49-F238E27FC236}">
                  <a16:creationId xmlns:a16="http://schemas.microsoft.com/office/drawing/2014/main" id="{83B91317-4EFF-3440-C384-D66502539118}"/>
                </a:ext>
              </a:extLst>
            </p:cNvPr>
            <p:cNvGrpSpPr/>
            <p:nvPr/>
          </p:nvGrpSpPr>
          <p:grpSpPr>
            <a:xfrm>
              <a:off x="8493161" y="5018300"/>
              <a:ext cx="1140908" cy="737135"/>
              <a:chOff x="8493161" y="5018300"/>
              <a:chExt cx="1140908" cy="737135"/>
            </a:xfrm>
          </p:grpSpPr>
          <p:pic>
            <p:nvPicPr>
              <p:cNvPr id="158" name="図 157" descr="床に座っている男性&#10;&#10;AI 生成コンテンツは誤りを含む可能性があります。">
                <a:extLst>
                  <a:ext uri="{FF2B5EF4-FFF2-40B4-BE49-F238E27FC236}">
                    <a16:creationId xmlns:a16="http://schemas.microsoft.com/office/drawing/2014/main" id="{265A787E-D574-AA79-2BA6-615C87F0BEEC}"/>
                  </a:ext>
                </a:extLst>
              </p:cNvPr>
              <p:cNvPicPr>
                <a:picLocks noChangeAspect="1"/>
              </p:cNvPicPr>
              <p:nvPr/>
            </p:nvPicPr>
            <p:blipFill>
              <a:blip r:embed="rId33"/>
              <a:srcRect l="20358" t="20298" r="10932" b="12730"/>
              <a:stretch>
                <a:fillRect/>
              </a:stretch>
            </p:blipFill>
            <p:spPr>
              <a:xfrm>
                <a:off x="8500474" y="5023387"/>
                <a:ext cx="1133595" cy="732048"/>
              </a:xfrm>
              <a:prstGeom prst="rect">
                <a:avLst/>
              </a:prstGeom>
            </p:spPr>
          </p:pic>
          <p:sp>
            <p:nvSpPr>
              <p:cNvPr id="159" name="正方形/長方形 158">
                <a:extLst>
                  <a:ext uri="{FF2B5EF4-FFF2-40B4-BE49-F238E27FC236}">
                    <a16:creationId xmlns:a16="http://schemas.microsoft.com/office/drawing/2014/main" id="{37027205-53C8-1297-A342-C391F14DA018}"/>
                  </a:ext>
                </a:extLst>
              </p:cNvPr>
              <p:cNvSpPr/>
              <p:nvPr/>
            </p:nvSpPr>
            <p:spPr>
              <a:xfrm>
                <a:off x="8500473" y="5018300"/>
                <a:ext cx="1133595" cy="1350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3" name="正方形/長方形 162">
                <a:extLst>
                  <a:ext uri="{FF2B5EF4-FFF2-40B4-BE49-F238E27FC236}">
                    <a16:creationId xmlns:a16="http://schemas.microsoft.com/office/drawing/2014/main" id="{48E15FCE-5277-31EB-AB75-BEA500E1DBEA}"/>
                  </a:ext>
                </a:extLst>
              </p:cNvPr>
              <p:cNvSpPr/>
              <p:nvPr/>
            </p:nvSpPr>
            <p:spPr>
              <a:xfrm>
                <a:off x="8493161" y="5028453"/>
                <a:ext cx="1140907" cy="107722"/>
              </a:xfrm>
              <a:prstGeom prst="rect">
                <a:avLst/>
              </a:prstGeom>
            </p:spPr>
            <p:txBody>
              <a:bodyPr wrap="square" lIns="0" tIns="0" rIns="0" bIns="0">
                <a:spAutoFit/>
              </a:bodyPr>
              <a:lstStyle/>
              <a:p>
                <a:pPr algn="ctr"/>
                <a:r>
                  <a:rPr lang="ja-JP" altLang="en-US" sz="600" dirty="0">
                    <a:latin typeface="+mn-ea"/>
                  </a:rPr>
                  <a:t>施工時間優先 </a:t>
                </a:r>
                <a:r>
                  <a:rPr lang="ja-JP" altLang="en-US" sz="700" dirty="0">
                    <a:latin typeface="+mn-ea"/>
                  </a:rPr>
                  <a:t>１ステップ施工</a:t>
                </a:r>
              </a:p>
            </p:txBody>
          </p:sp>
          <p:sp>
            <p:nvSpPr>
              <p:cNvPr id="165" name="正方形/長方形 164">
                <a:extLst>
                  <a:ext uri="{FF2B5EF4-FFF2-40B4-BE49-F238E27FC236}">
                    <a16:creationId xmlns:a16="http://schemas.microsoft.com/office/drawing/2014/main" id="{770E3A0B-6369-AA90-E280-AE086B9BC32C}"/>
                  </a:ext>
                </a:extLst>
              </p:cNvPr>
              <p:cNvSpPr/>
              <p:nvPr/>
            </p:nvSpPr>
            <p:spPr>
              <a:xfrm>
                <a:off x="8493161" y="5652155"/>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１</a:t>
                </a:r>
              </a:p>
            </p:txBody>
          </p:sp>
        </p:grpSp>
        <p:grpSp>
          <p:nvGrpSpPr>
            <p:cNvPr id="24" name="グループ化 23">
              <a:extLst>
                <a:ext uri="{FF2B5EF4-FFF2-40B4-BE49-F238E27FC236}">
                  <a16:creationId xmlns:a16="http://schemas.microsoft.com/office/drawing/2014/main" id="{32CF51EA-1E2C-C5BC-25A5-79C718CD3C8B}"/>
                </a:ext>
              </a:extLst>
            </p:cNvPr>
            <p:cNvGrpSpPr/>
            <p:nvPr/>
          </p:nvGrpSpPr>
          <p:grpSpPr>
            <a:xfrm>
              <a:off x="8493161" y="5796674"/>
              <a:ext cx="1140908" cy="745371"/>
              <a:chOff x="8493161" y="5796674"/>
              <a:chExt cx="1140908" cy="745371"/>
            </a:xfrm>
          </p:grpSpPr>
          <p:pic>
            <p:nvPicPr>
              <p:cNvPr id="160" name="図 159" descr="屋内, テーブル, 座る, 机 が含まれている画像&#10;&#10;AI 生成コンテンツは誤りを含む可能性があります。">
                <a:extLst>
                  <a:ext uri="{FF2B5EF4-FFF2-40B4-BE49-F238E27FC236}">
                    <a16:creationId xmlns:a16="http://schemas.microsoft.com/office/drawing/2014/main" id="{49FDAF1D-C6FC-27C8-B2EB-BF3B393E96B5}"/>
                  </a:ext>
                </a:extLst>
              </p:cNvPr>
              <p:cNvPicPr>
                <a:picLocks noChangeAspect="1"/>
              </p:cNvPicPr>
              <p:nvPr/>
            </p:nvPicPr>
            <p:blipFill>
              <a:blip r:embed="rId34"/>
              <a:srcRect r="68287" b="46314"/>
              <a:stretch>
                <a:fillRect/>
              </a:stretch>
            </p:blipFill>
            <p:spPr>
              <a:xfrm>
                <a:off x="8501469" y="5796676"/>
                <a:ext cx="587059" cy="745369"/>
              </a:xfrm>
              <a:prstGeom prst="rect">
                <a:avLst/>
              </a:prstGeom>
            </p:spPr>
          </p:pic>
          <p:pic>
            <p:nvPicPr>
              <p:cNvPr id="161" name="図 160" descr="屋内, テーブル, 座る, 食品 が含まれている画像&#10;&#10;AI 生成コンテンツは誤りを含む可能性があります。">
                <a:extLst>
                  <a:ext uri="{FF2B5EF4-FFF2-40B4-BE49-F238E27FC236}">
                    <a16:creationId xmlns:a16="http://schemas.microsoft.com/office/drawing/2014/main" id="{C6C53D97-BEF3-B5B5-F1B4-CC9510817100}"/>
                  </a:ext>
                </a:extLst>
              </p:cNvPr>
              <p:cNvPicPr>
                <a:picLocks noChangeAspect="1"/>
              </p:cNvPicPr>
              <p:nvPr/>
            </p:nvPicPr>
            <p:blipFill>
              <a:blip r:embed="rId35"/>
              <a:srcRect l="23717" r="22838"/>
              <a:stretch>
                <a:fillRect/>
              </a:stretch>
            </p:blipFill>
            <p:spPr>
              <a:xfrm>
                <a:off x="9097615" y="5796676"/>
                <a:ext cx="536454" cy="745369"/>
              </a:xfrm>
              <a:prstGeom prst="rect">
                <a:avLst/>
              </a:prstGeom>
            </p:spPr>
          </p:pic>
          <p:sp>
            <p:nvSpPr>
              <p:cNvPr id="162" name="正方形/長方形 161">
                <a:extLst>
                  <a:ext uri="{FF2B5EF4-FFF2-40B4-BE49-F238E27FC236}">
                    <a16:creationId xmlns:a16="http://schemas.microsoft.com/office/drawing/2014/main" id="{D730DEC2-7031-0BB1-FE31-8C924E1C1F0A}"/>
                  </a:ext>
                </a:extLst>
              </p:cNvPr>
              <p:cNvSpPr/>
              <p:nvPr/>
            </p:nvSpPr>
            <p:spPr>
              <a:xfrm>
                <a:off x="8500473" y="5796674"/>
                <a:ext cx="1133595" cy="1350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10FFB9F9-EC98-9A36-6880-611F986DB51C}"/>
                  </a:ext>
                </a:extLst>
              </p:cNvPr>
              <p:cNvSpPr/>
              <p:nvPr/>
            </p:nvSpPr>
            <p:spPr>
              <a:xfrm>
                <a:off x="8493161" y="5808713"/>
                <a:ext cx="1140907" cy="107722"/>
              </a:xfrm>
              <a:prstGeom prst="rect">
                <a:avLst/>
              </a:prstGeom>
            </p:spPr>
            <p:txBody>
              <a:bodyPr wrap="square" lIns="0" tIns="0" rIns="0" bIns="0">
                <a:spAutoFit/>
              </a:bodyPr>
              <a:lstStyle/>
              <a:p>
                <a:pPr algn="ctr"/>
                <a:r>
                  <a:rPr lang="ja-JP" altLang="en-US" sz="600" dirty="0">
                    <a:latin typeface="+mn-ea"/>
                  </a:rPr>
                  <a:t>コスト優先 </a:t>
                </a:r>
                <a:r>
                  <a:rPr lang="ja-JP" altLang="en-US" sz="700" dirty="0">
                    <a:latin typeface="+mn-ea"/>
                  </a:rPr>
                  <a:t>２ステップ施工</a:t>
                </a:r>
              </a:p>
            </p:txBody>
          </p:sp>
          <p:sp>
            <p:nvSpPr>
              <p:cNvPr id="166" name="正方形/長方形 165">
                <a:extLst>
                  <a:ext uri="{FF2B5EF4-FFF2-40B4-BE49-F238E27FC236}">
                    <a16:creationId xmlns:a16="http://schemas.microsoft.com/office/drawing/2014/main" id="{1C21D9B0-D823-B528-8777-9085E9F4F12B}"/>
                  </a:ext>
                </a:extLst>
              </p:cNvPr>
              <p:cNvSpPr/>
              <p:nvPr/>
            </p:nvSpPr>
            <p:spPr>
              <a:xfrm>
                <a:off x="8493161" y="6427640"/>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１</a:t>
                </a:r>
              </a:p>
            </p:txBody>
          </p:sp>
          <p:sp>
            <p:nvSpPr>
              <p:cNvPr id="167" name="正方形/長方形 166">
                <a:extLst>
                  <a:ext uri="{FF2B5EF4-FFF2-40B4-BE49-F238E27FC236}">
                    <a16:creationId xmlns:a16="http://schemas.microsoft.com/office/drawing/2014/main" id="{A2F80FFC-83F0-084B-22A5-BC49EC5DF41E}"/>
                  </a:ext>
                </a:extLst>
              </p:cNvPr>
              <p:cNvSpPr/>
              <p:nvPr/>
            </p:nvSpPr>
            <p:spPr>
              <a:xfrm>
                <a:off x="9096836" y="6427640"/>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２</a:t>
                </a:r>
              </a:p>
            </p:txBody>
          </p:sp>
          <p:grpSp>
            <p:nvGrpSpPr>
              <p:cNvPr id="43" name="グループ化 42">
                <a:extLst>
                  <a:ext uri="{FF2B5EF4-FFF2-40B4-BE49-F238E27FC236}">
                    <a16:creationId xmlns:a16="http://schemas.microsoft.com/office/drawing/2014/main" id="{D10A03C4-15F4-26CA-DDB1-9579A4A2F299}"/>
                  </a:ext>
                </a:extLst>
              </p:cNvPr>
              <p:cNvGrpSpPr/>
              <p:nvPr/>
            </p:nvGrpSpPr>
            <p:grpSpPr>
              <a:xfrm>
                <a:off x="9009969" y="6144881"/>
                <a:ext cx="173733" cy="173733"/>
                <a:chOff x="9048848" y="6193034"/>
                <a:chExt cx="87669" cy="87669"/>
              </a:xfrm>
            </p:grpSpPr>
            <p:sp>
              <p:nvSpPr>
                <p:cNvPr id="168" name="楕円 167">
                  <a:extLst>
                    <a:ext uri="{FF2B5EF4-FFF2-40B4-BE49-F238E27FC236}">
                      <a16:creationId xmlns:a16="http://schemas.microsoft.com/office/drawing/2014/main" id="{6187665B-1BD5-9341-C6C0-FB5034648F70}"/>
                    </a:ext>
                  </a:extLst>
                </p:cNvPr>
                <p:cNvSpPr/>
                <p:nvPr/>
              </p:nvSpPr>
              <p:spPr>
                <a:xfrm>
                  <a:off x="9048848" y="6193034"/>
                  <a:ext cx="87669" cy="87669"/>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二等辺三角形 168">
                  <a:extLst>
                    <a:ext uri="{FF2B5EF4-FFF2-40B4-BE49-F238E27FC236}">
                      <a16:creationId xmlns:a16="http://schemas.microsoft.com/office/drawing/2014/main" id="{B6312287-2CF5-B2C1-66C7-8B7C60B4275C}"/>
                    </a:ext>
                  </a:extLst>
                </p:cNvPr>
                <p:cNvSpPr/>
                <p:nvPr/>
              </p:nvSpPr>
              <p:spPr>
                <a:xfrm rot="5400000">
                  <a:off x="9075459" y="6215846"/>
                  <a:ext cx="53034" cy="45719"/>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pic>
        <p:nvPicPr>
          <p:cNvPr id="14" name="図 13">
            <a:extLst>
              <a:ext uri="{FF2B5EF4-FFF2-40B4-BE49-F238E27FC236}">
                <a16:creationId xmlns:a16="http://schemas.microsoft.com/office/drawing/2014/main" id="{E2031A71-33CA-A8D3-D8C0-CFEC93AA3DD0}"/>
              </a:ext>
            </a:extLst>
          </p:cNvPr>
          <p:cNvPicPr>
            <a:picLocks noChangeAspect="1"/>
          </p:cNvPicPr>
          <p:nvPr/>
        </p:nvPicPr>
        <p:blipFill>
          <a:blip r:embed="rId36"/>
          <a:stretch>
            <a:fillRect/>
          </a:stretch>
        </p:blipFill>
        <p:spPr>
          <a:xfrm>
            <a:off x="6628572" y="2787463"/>
            <a:ext cx="249805" cy="126767"/>
          </a:xfrm>
          <a:prstGeom prst="rect">
            <a:avLst/>
          </a:prstGeom>
        </p:spPr>
      </p:pic>
      <p:pic>
        <p:nvPicPr>
          <p:cNvPr id="44" name="図 43">
            <a:extLst>
              <a:ext uri="{FF2B5EF4-FFF2-40B4-BE49-F238E27FC236}">
                <a16:creationId xmlns:a16="http://schemas.microsoft.com/office/drawing/2014/main" id="{870D819F-6C8F-336E-3252-7291D00DC18F}"/>
              </a:ext>
            </a:extLst>
          </p:cNvPr>
          <p:cNvPicPr>
            <a:picLocks noChangeAspect="1"/>
          </p:cNvPicPr>
          <p:nvPr/>
        </p:nvPicPr>
        <p:blipFill>
          <a:blip r:embed="rId36"/>
          <a:stretch>
            <a:fillRect/>
          </a:stretch>
        </p:blipFill>
        <p:spPr>
          <a:xfrm>
            <a:off x="5058108" y="3262444"/>
            <a:ext cx="249805" cy="126767"/>
          </a:xfrm>
          <a:prstGeom prst="rect">
            <a:avLst/>
          </a:prstGeom>
        </p:spPr>
      </p:pic>
    </p:spTree>
    <p:extLst>
      <p:ext uri="{BB962C8B-B14F-4D97-AF65-F5344CB8AC3E}">
        <p14:creationId xmlns:p14="http://schemas.microsoft.com/office/powerpoint/2010/main" val="2931952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4">
            <a:extLst>
              <a:ext uri="{FF2B5EF4-FFF2-40B4-BE49-F238E27FC236}">
                <a16:creationId xmlns:a16="http://schemas.microsoft.com/office/drawing/2014/main" id="{A30047EA-44E0-9FCA-D2AE-F9EF238B4A5E}"/>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pic>
        <p:nvPicPr>
          <p:cNvPr id="48" name="図 47" descr="部屋に備えている数々の犬&#10;&#10;AI 生成コンテンツは誤りを含む可能性があります。">
            <a:extLst>
              <a:ext uri="{FF2B5EF4-FFF2-40B4-BE49-F238E27FC236}">
                <a16:creationId xmlns:a16="http://schemas.microsoft.com/office/drawing/2014/main" id="{DEFE57D5-82D4-1EE6-1937-42E69F8C03F5}"/>
              </a:ext>
            </a:extLst>
          </p:cNvPr>
          <p:cNvPicPr>
            <a:picLocks noChangeAspect="1"/>
          </p:cNvPicPr>
          <p:nvPr/>
        </p:nvPicPr>
        <p:blipFill>
          <a:blip r:embed="rId2"/>
          <a:srcRect l="16845" r="2983"/>
          <a:stretch>
            <a:fillRect/>
          </a:stretch>
        </p:blipFill>
        <p:spPr>
          <a:xfrm>
            <a:off x="144977" y="676584"/>
            <a:ext cx="4775644" cy="3972107"/>
          </a:xfrm>
          <a:prstGeom prst="rect">
            <a:avLst/>
          </a:prstGeom>
        </p:spPr>
      </p:pic>
      <p:sp>
        <p:nvSpPr>
          <p:cNvPr id="2" name="タイトル 1"/>
          <p:cNvSpPr>
            <a:spLocks noGrp="1"/>
          </p:cNvSpPr>
          <p:nvPr>
            <p:ph type="title"/>
          </p:nvPr>
        </p:nvSpPr>
        <p:spPr/>
        <p:txBody>
          <a:bodyPr>
            <a:normAutofit/>
          </a:body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防音直貼床材用 滑り配慮</a:t>
            </a:r>
            <a:r>
              <a:rPr lang="ja-JP" altLang="en-US" sz="1100" dirty="0">
                <a:latin typeface="+mn-ea"/>
                <a:ea typeface="+mn-ea"/>
              </a:rPr>
              <a:t> </a:t>
            </a:r>
            <a:r>
              <a:rPr lang="ja-JP" altLang="en-US" sz="1100" b="1" dirty="0">
                <a:latin typeface="+mn-ea"/>
                <a:ea typeface="+mn-ea"/>
              </a:rPr>
              <a:t>耐熱★</a:t>
            </a:r>
          </a:p>
        </p:txBody>
      </p:sp>
      <p:sp>
        <p:nvSpPr>
          <p:cNvPr id="8" name="タイトル 26">
            <a:extLst>
              <a:ext uri="{FF2B5EF4-FFF2-40B4-BE49-F238E27FC236}">
                <a16:creationId xmlns:a16="http://schemas.microsoft.com/office/drawing/2014/main" id="{3A4634F3-AC65-999E-25E2-46F346FD8A09}"/>
              </a:ext>
            </a:extLst>
          </p:cNvPr>
          <p:cNvSpPr txBox="1">
            <a:spLocks/>
          </p:cNvSpPr>
          <p:nvPr/>
        </p:nvSpPr>
        <p:spPr>
          <a:xfrm>
            <a:off x="-1" y="-283837"/>
            <a:ext cx="7563775"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防音直貼床材用 滑り配慮 耐熱</a:t>
            </a:r>
            <a:endParaRPr lang="ja-JP" altLang="en-US" sz="1100" b="1" dirty="0">
              <a:latin typeface="+mn-ea"/>
              <a:ea typeface="+mn-ea"/>
              <a:cs typeface="+mn-cs"/>
            </a:endParaRPr>
          </a:p>
        </p:txBody>
      </p:sp>
      <p:grpSp>
        <p:nvGrpSpPr>
          <p:cNvPr id="10" name="グループ化 9">
            <a:extLst>
              <a:ext uri="{FF2B5EF4-FFF2-40B4-BE49-F238E27FC236}">
                <a16:creationId xmlns:a16="http://schemas.microsoft.com/office/drawing/2014/main" id="{6AFB578F-3BD7-E532-4BB0-F6F8B879F6EF}"/>
              </a:ext>
            </a:extLst>
          </p:cNvPr>
          <p:cNvGrpSpPr/>
          <p:nvPr/>
        </p:nvGrpSpPr>
        <p:grpSpPr>
          <a:xfrm>
            <a:off x="4992700" y="683235"/>
            <a:ext cx="4773600" cy="1258141"/>
            <a:chOff x="4983718" y="683235"/>
            <a:chExt cx="4773600" cy="1342659"/>
          </a:xfrm>
        </p:grpSpPr>
        <p:sp>
          <p:nvSpPr>
            <p:cNvPr id="16" name="Rectangle 14">
              <a:extLst>
                <a:ext uri="{FF2B5EF4-FFF2-40B4-BE49-F238E27FC236}">
                  <a16:creationId xmlns:a16="http://schemas.microsoft.com/office/drawing/2014/main" id="{CB243AD2-4931-7821-7EB0-4B9E44EDDF90}"/>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7" name="正方形/長方形 16">
              <a:extLst>
                <a:ext uri="{FF2B5EF4-FFF2-40B4-BE49-F238E27FC236}">
                  <a16:creationId xmlns:a16="http://schemas.microsoft.com/office/drawing/2014/main" id="{CE626CA3-8FDE-95D4-7BF4-3BB6E2920793}"/>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9" name="正方形/長方形 18">
              <a:extLst>
                <a:ext uri="{FF2B5EF4-FFF2-40B4-BE49-F238E27FC236}">
                  <a16:creationId xmlns:a16="http://schemas.microsoft.com/office/drawing/2014/main" id="{FBBA6ED8-623E-7C0B-9BE8-44390C082C4D}"/>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sp>
        <p:nvSpPr>
          <p:cNvPr id="125" name="正方形/長方形 124">
            <a:extLst>
              <a:ext uri="{FF2B5EF4-FFF2-40B4-BE49-F238E27FC236}">
                <a16:creationId xmlns:a16="http://schemas.microsoft.com/office/drawing/2014/main" id="{E3AE91A7-4B41-E739-5A72-AB39F8F26473}"/>
              </a:ext>
            </a:extLst>
          </p:cNvPr>
          <p:cNvSpPr/>
          <p:nvPr/>
        </p:nvSpPr>
        <p:spPr>
          <a:xfrm>
            <a:off x="4992701" y="4189392"/>
            <a:ext cx="4773600" cy="430887"/>
          </a:xfrm>
          <a:prstGeom prst="rect">
            <a:avLst/>
          </a:prstGeom>
        </p:spPr>
        <p:txBody>
          <a:bodyPr wrap="square" lIns="0" tIns="0" rIns="0" bIns="0">
            <a:spAutoFit/>
          </a:bodyPr>
          <a:lstStyle/>
          <a:p>
            <a:r>
              <a:rPr lang="ja-JP" altLang="en-US" sz="400" dirty="0">
                <a:latin typeface="+mn-ea"/>
              </a:rPr>
              <a:t>●同じ柄でも光の加減により、色の見え方が異なる場合があります。●複数の柄パターンで、ムクの風合いと深みを表現します。施工時には仮並べを行い、部屋全体の色・柄のバランスをご確認ください。 </a:t>
            </a:r>
            <a:r>
              <a:rPr lang="en-US" altLang="ja-JP" sz="400" dirty="0">
                <a:latin typeface="+mn-ea"/>
              </a:rPr>
              <a:t>※1 </a:t>
            </a:r>
            <a:r>
              <a:rPr lang="ja-JP" altLang="en-US" sz="400" dirty="0">
                <a:latin typeface="+mn-ea"/>
              </a:rPr>
              <a:t>ご採用にあたっては、「木質床材・玄関框・床暖房・階段・手すり」カタログの滑り配慮仕様についてのご注意をご覧ください。 </a:t>
            </a:r>
            <a:r>
              <a:rPr lang="en-US" altLang="ja-JP" sz="400" dirty="0">
                <a:latin typeface="+mn-ea"/>
              </a:rPr>
              <a:t>※2 </a:t>
            </a:r>
            <a:r>
              <a:rPr lang="ja-JP" altLang="en-US" sz="400" dirty="0">
                <a:latin typeface="+mn-ea"/>
              </a:rPr>
              <a:t>一般の木質系床材に比べ、ペットの傷や汚れに配慮した床材となっておりますが、必ずしも傷や汚れがつかないというわけではありません。 </a:t>
            </a:r>
            <a:r>
              <a:rPr lang="en-US" altLang="ja-JP" sz="400" dirty="0">
                <a:latin typeface="+mn-ea"/>
              </a:rPr>
              <a:t>※3 </a:t>
            </a:r>
            <a:r>
              <a:rPr lang="ja-JP" altLang="en-US" sz="400" dirty="0">
                <a:latin typeface="+mn-ea"/>
              </a:rPr>
              <a:t>非耐熱のみ、洗面所・トイレなどへの施工時にはシリコンシーリングを施してください。 </a:t>
            </a:r>
            <a:r>
              <a:rPr lang="en-US" altLang="ja-JP" sz="400" dirty="0">
                <a:latin typeface="+mn-ea"/>
              </a:rPr>
              <a:t>※4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※5 </a:t>
            </a:r>
            <a:r>
              <a:rPr lang="ja-JP" altLang="en-US" sz="400" dirty="0">
                <a:latin typeface="+mn-ea"/>
              </a:rPr>
              <a:t>直貼床材に上貼り施工する場合は、車椅子対応の性能はございません。 </a:t>
            </a:r>
            <a:r>
              <a:rPr lang="en-US" altLang="ja-JP" sz="400" dirty="0">
                <a:latin typeface="+mn-ea"/>
              </a:rPr>
              <a:t>※6 </a:t>
            </a:r>
            <a:r>
              <a:rPr lang="ja-JP" altLang="en-US" sz="400" dirty="0">
                <a:latin typeface="+mn-ea"/>
              </a:rPr>
              <a:t>表面保護のためワックスもかけられますが、床材表面の塗膜性能は発揮できなくなります。</a:t>
            </a:r>
            <a:r>
              <a:rPr lang="en-US" altLang="ja-JP" sz="400" dirty="0">
                <a:latin typeface="+mn-ea"/>
              </a:rPr>
              <a:t>※7 </a:t>
            </a:r>
            <a:r>
              <a:rPr lang="ja-JP" altLang="en-US" sz="400" dirty="0">
                <a:latin typeface="+mn-ea"/>
              </a:rPr>
              <a:t>床材表面にはすべりに配慮するための微細な凹凸があるため、汚れを拭き取りづらく感じる場合がございます。 </a:t>
            </a:r>
            <a:r>
              <a:rPr lang="en-US" altLang="ja-JP" sz="400" dirty="0">
                <a:latin typeface="+mn-ea"/>
              </a:rPr>
              <a:t>※8 </a:t>
            </a:r>
            <a:r>
              <a:rPr lang="ja-JP" altLang="en-US" sz="400" dirty="0">
                <a:latin typeface="+mn-ea"/>
              </a:rPr>
              <a:t>球状及び金属製キャスターや、小径のキャスター付き家具はご使用をお避けください。へこみや傷が発生する場合があります。 </a:t>
            </a:r>
            <a:r>
              <a:rPr lang="en-US" altLang="ja-JP" sz="400" dirty="0">
                <a:latin typeface="+mn-ea"/>
              </a:rPr>
              <a:t>※9 </a:t>
            </a:r>
            <a:r>
              <a:rPr lang="ja-JP" altLang="en-US" sz="400" dirty="0">
                <a:latin typeface="+mn-ea"/>
              </a:rPr>
              <a:t>上貼り専用商品です。床暖房仕上げ材にはご使用いただけません。 </a:t>
            </a:r>
            <a:r>
              <a:rPr lang="en-US" altLang="ja-JP" sz="400" dirty="0">
                <a:latin typeface="+mn-ea"/>
              </a:rPr>
              <a:t>※ </a:t>
            </a:r>
            <a:r>
              <a:rPr lang="ja-JP" altLang="en-US" sz="400" dirty="0">
                <a:latin typeface="+mn-ea"/>
              </a:rPr>
              <a:t>表面に防滑処理を施しているため、画像と実物とで表情が異なる場合があります。 </a:t>
            </a:r>
            <a:r>
              <a:rPr lang="en-US" altLang="ja-JP" sz="400" dirty="0">
                <a:latin typeface="+mn-ea"/>
              </a:rPr>
              <a:t>※ </a:t>
            </a:r>
            <a:r>
              <a:rPr lang="ja-JP" altLang="en-US" sz="400" dirty="0">
                <a:latin typeface="+mn-ea"/>
              </a:rPr>
              <a:t>滑り配慮仕様の床材と、その他の床材・部材はすべり抵抗が異なるため、歩行する際にはつまづき・すべりに十分ご注意ください。</a:t>
            </a:r>
          </a:p>
        </p:txBody>
      </p:sp>
      <p:grpSp>
        <p:nvGrpSpPr>
          <p:cNvPr id="29" name="グループ化 28">
            <a:extLst>
              <a:ext uri="{FF2B5EF4-FFF2-40B4-BE49-F238E27FC236}">
                <a16:creationId xmlns:a16="http://schemas.microsoft.com/office/drawing/2014/main" id="{93DD4BD4-9AEA-0281-6849-5BD0FB7C26FD}"/>
              </a:ext>
            </a:extLst>
          </p:cNvPr>
          <p:cNvGrpSpPr/>
          <p:nvPr/>
        </p:nvGrpSpPr>
        <p:grpSpPr>
          <a:xfrm>
            <a:off x="8571992" y="3853254"/>
            <a:ext cx="909684" cy="264046"/>
            <a:chOff x="8571992" y="4112456"/>
            <a:chExt cx="909684" cy="264046"/>
          </a:xfrm>
        </p:grpSpPr>
        <p:pic>
          <p:nvPicPr>
            <p:cNvPr id="30" name="図 29">
              <a:extLst>
                <a:ext uri="{FF2B5EF4-FFF2-40B4-BE49-F238E27FC236}">
                  <a16:creationId xmlns:a16="http://schemas.microsoft.com/office/drawing/2014/main" id="{1C0DE6F3-4F2B-DB91-C048-7C94C7929753}"/>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31" name="図 30">
              <a:extLst>
                <a:ext uri="{FF2B5EF4-FFF2-40B4-BE49-F238E27FC236}">
                  <a16:creationId xmlns:a16="http://schemas.microsoft.com/office/drawing/2014/main" id="{9E0344AC-E5EF-171B-0687-02D0CC6D7299}"/>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34" name="図 33">
              <a:extLst>
                <a:ext uri="{FF2B5EF4-FFF2-40B4-BE49-F238E27FC236}">
                  <a16:creationId xmlns:a16="http://schemas.microsoft.com/office/drawing/2014/main" id="{07CE66DF-F139-6F0E-B004-B9B56EFE01F0}"/>
                </a:ext>
              </a:extLst>
            </p:cNvPr>
            <p:cNvPicPr>
              <a:picLocks noChangeAspect="1"/>
            </p:cNvPicPr>
            <p:nvPr/>
          </p:nvPicPr>
          <p:blipFill>
            <a:blip r:embed="rId5"/>
            <a:stretch>
              <a:fillRect/>
            </a:stretch>
          </p:blipFill>
          <p:spPr>
            <a:xfrm>
              <a:off x="8865061" y="4121032"/>
              <a:ext cx="256082" cy="216000"/>
            </a:xfrm>
            <a:prstGeom prst="rect">
              <a:avLst/>
            </a:prstGeom>
          </p:spPr>
        </p:pic>
      </p:grpSp>
      <p:grpSp>
        <p:nvGrpSpPr>
          <p:cNvPr id="132" name="グループ化 131"/>
          <p:cNvGrpSpPr/>
          <p:nvPr/>
        </p:nvGrpSpPr>
        <p:grpSpPr>
          <a:xfrm>
            <a:off x="4992700" y="1974414"/>
            <a:ext cx="4773600" cy="1800000"/>
            <a:chOff x="152316" y="704609"/>
            <a:chExt cx="4767263" cy="1789102"/>
          </a:xfrm>
        </p:grpSpPr>
        <p:sp>
          <p:nvSpPr>
            <p:cNvPr id="149" name="Rectangle 14"/>
            <p:cNvSpPr>
              <a:spLocks noChangeArrowheads="1"/>
            </p:cNvSpPr>
            <p:nvPr/>
          </p:nvSpPr>
          <p:spPr bwMode="auto">
            <a:xfrm>
              <a:off x="152316" y="704609"/>
              <a:ext cx="4767263" cy="1789102"/>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01267" y="2133892"/>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27" name="グループ化 26">
            <a:extLst>
              <a:ext uri="{FF2B5EF4-FFF2-40B4-BE49-F238E27FC236}">
                <a16:creationId xmlns:a16="http://schemas.microsoft.com/office/drawing/2014/main" id="{7085F81A-DC36-BAE0-A7F2-3701BE68554A}"/>
              </a:ext>
            </a:extLst>
          </p:cNvPr>
          <p:cNvGrpSpPr/>
          <p:nvPr/>
        </p:nvGrpSpPr>
        <p:grpSpPr>
          <a:xfrm>
            <a:off x="197208" y="728203"/>
            <a:ext cx="4700230" cy="3885191"/>
            <a:chOff x="197208" y="728203"/>
            <a:chExt cx="4700230" cy="3885191"/>
          </a:xfrm>
        </p:grpSpPr>
        <p:sp>
          <p:nvSpPr>
            <p:cNvPr id="99" name="Rectangle 4">
              <a:extLst>
                <a:ext uri="{FF2B5EF4-FFF2-40B4-BE49-F238E27FC236}">
                  <a16:creationId xmlns:a16="http://schemas.microsoft.com/office/drawing/2014/main" id="{EB372489-8455-95CA-62E5-1E27D9196DFE}"/>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effectLst/>
                  <a:uLnTx/>
                  <a:uFillTx/>
                  <a:latin typeface="+mn-ea"/>
                  <a:ea typeface="+mn-ea"/>
                </a:rPr>
                <a:t>※</a:t>
              </a:r>
              <a:r>
                <a:rPr kumimoji="1" lang="ja-JP" altLang="en-US" sz="500" b="0" i="0" u="none" strike="noStrike" kern="1200" cap="none" spc="0" normalizeH="0" baseline="0" noProof="0" dirty="0">
                  <a:ln>
                    <a:noFill/>
                  </a:ln>
                  <a:effectLst/>
                  <a:uLnTx/>
                  <a:uFillTx/>
                  <a:latin typeface="+mn-ea"/>
                  <a:ea typeface="+mn-ea"/>
                </a:rPr>
                <a:t>イメージ写真のため実際とは異なる場合がございます。</a:t>
              </a:r>
            </a:p>
          </p:txBody>
        </p:sp>
        <p:sp>
          <p:nvSpPr>
            <p:cNvPr id="100" name="正方形/長方形 99">
              <a:extLst>
                <a:ext uri="{FF2B5EF4-FFF2-40B4-BE49-F238E27FC236}">
                  <a16:creationId xmlns:a16="http://schemas.microsoft.com/office/drawing/2014/main" id="{F764DE0D-FC2F-7DA7-357A-F5951C04813F}"/>
                </a:ext>
              </a:extLst>
            </p:cNvPr>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01" name="正方形/長方形 100">
              <a:extLst>
                <a:ext uri="{FF2B5EF4-FFF2-40B4-BE49-F238E27FC236}">
                  <a16:creationId xmlns:a16="http://schemas.microsoft.com/office/drawing/2014/main" id="{8398697A-6316-88AE-9A12-E7D9D5532534}"/>
                </a:ext>
              </a:extLst>
            </p:cNvPr>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sp>
          <p:nvSpPr>
            <p:cNvPr id="103" name="正方形/長方形 102">
              <a:extLst>
                <a:ext uri="{FF2B5EF4-FFF2-40B4-BE49-F238E27FC236}">
                  <a16:creationId xmlns:a16="http://schemas.microsoft.com/office/drawing/2014/main" id="{B5A552DB-7923-EC19-72A1-333765CBC242}"/>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latin typeface="+mn-ea"/>
                </a:rPr>
                <a:t>〔</a:t>
              </a:r>
              <a:r>
                <a:rPr lang="ja-JP" altLang="en-US" sz="600" b="1" dirty="0">
                  <a:latin typeface="+mn-ea"/>
                </a:rPr>
                <a:t>シルキーアッシュ柄（シート）</a:t>
              </a:r>
              <a:r>
                <a:rPr lang="en-US" altLang="ja-JP" sz="600" b="1" dirty="0">
                  <a:latin typeface="+mn-ea"/>
                </a:rPr>
                <a:t>〕</a:t>
              </a:r>
              <a:endParaRPr lang="ja-JP" altLang="en-US" sz="600" b="1" dirty="0">
                <a:latin typeface="+mn-ea"/>
              </a:endParaRPr>
            </a:p>
          </p:txBody>
        </p:sp>
      </p:grpSp>
      <p:grpSp>
        <p:nvGrpSpPr>
          <p:cNvPr id="63" name="グループ化 62">
            <a:extLst>
              <a:ext uri="{FF2B5EF4-FFF2-40B4-BE49-F238E27FC236}">
                <a16:creationId xmlns:a16="http://schemas.microsoft.com/office/drawing/2014/main" id="{EB94AC34-6C9F-5868-C9A5-1FEEB3403AB0}"/>
              </a:ext>
            </a:extLst>
          </p:cNvPr>
          <p:cNvGrpSpPr/>
          <p:nvPr/>
        </p:nvGrpSpPr>
        <p:grpSpPr>
          <a:xfrm>
            <a:off x="5092886" y="2319239"/>
            <a:ext cx="4564603" cy="1379366"/>
            <a:chOff x="5092886" y="2458462"/>
            <a:chExt cx="4564603" cy="1379366"/>
          </a:xfrm>
        </p:grpSpPr>
        <p:grpSp>
          <p:nvGrpSpPr>
            <p:cNvPr id="54" name="グループ化 53">
              <a:extLst>
                <a:ext uri="{FF2B5EF4-FFF2-40B4-BE49-F238E27FC236}">
                  <a16:creationId xmlns:a16="http://schemas.microsoft.com/office/drawing/2014/main" id="{50DF9B4C-00AC-DB08-0BC5-9BE611E57886}"/>
                </a:ext>
              </a:extLst>
            </p:cNvPr>
            <p:cNvGrpSpPr/>
            <p:nvPr/>
          </p:nvGrpSpPr>
          <p:grpSpPr>
            <a:xfrm>
              <a:off x="5101266" y="2463981"/>
              <a:ext cx="1443811" cy="421471"/>
              <a:chOff x="5101266" y="2526827"/>
              <a:chExt cx="1443811" cy="421471"/>
            </a:xfrm>
          </p:grpSpPr>
          <p:pic>
            <p:nvPicPr>
              <p:cNvPr id="207" name="Picture 6" descr="http://www2.panasonic.biz/es/sumai/gazou/bicon/CA151ABMY-PA0050011_0004.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rot="5400000">
                <a:off x="5658906" y="1969188"/>
                <a:ext cx="328532" cy="1443810"/>
              </a:xfrm>
              <a:prstGeom prst="rect">
                <a:avLst/>
              </a:prstGeom>
              <a:noFill/>
              <a:extLst>
                <a:ext uri="{909E8E84-426E-40DD-AFC4-6F175D3DCCD1}">
                  <a14:hiddenFill xmlns:a14="http://schemas.microsoft.com/office/drawing/2010/main">
                    <a:solidFill>
                      <a:srgbClr val="FFFFFF"/>
                    </a:solidFill>
                  </a14:hiddenFill>
                </a:ext>
              </a:extLst>
            </p:spPr>
          </p:pic>
          <p:sp>
            <p:nvSpPr>
              <p:cNvPr id="216" name="正方形/長方形 215"/>
              <p:cNvSpPr/>
              <p:nvPr/>
            </p:nvSpPr>
            <p:spPr>
              <a:xfrm>
                <a:off x="5101266" y="2855965"/>
                <a:ext cx="1438558" cy="9233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600" dirty="0">
                    <a:latin typeface="+mn-ea"/>
                  </a:rPr>
                  <a:t>チェリー柄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55" name="グループ化 54">
              <a:extLst>
                <a:ext uri="{FF2B5EF4-FFF2-40B4-BE49-F238E27FC236}">
                  <a16:creationId xmlns:a16="http://schemas.microsoft.com/office/drawing/2014/main" id="{7AABAD58-40E5-19D0-7D73-D27876FDAE96}"/>
                </a:ext>
              </a:extLst>
            </p:cNvPr>
            <p:cNvGrpSpPr/>
            <p:nvPr/>
          </p:nvGrpSpPr>
          <p:grpSpPr>
            <a:xfrm>
              <a:off x="6649009" y="2458467"/>
              <a:ext cx="1455488" cy="421465"/>
              <a:chOff x="6649009" y="2521313"/>
              <a:chExt cx="1455488" cy="421465"/>
            </a:xfrm>
          </p:grpSpPr>
          <p:pic>
            <p:nvPicPr>
              <p:cNvPr id="208" name="Picture 8" descr="http://www2.panasonic.biz/es/sumai/gazou/bicon/CA151ABMY-PA0050012_0003.jpg"/>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rot="5400000">
                <a:off x="7218327" y="1963674"/>
                <a:ext cx="328531" cy="1443809"/>
              </a:xfrm>
              <a:prstGeom prst="rect">
                <a:avLst/>
              </a:prstGeom>
              <a:noFill/>
              <a:extLst>
                <a:ext uri="{909E8E84-426E-40DD-AFC4-6F175D3DCCD1}">
                  <a14:hiddenFill xmlns:a14="http://schemas.microsoft.com/office/drawing/2010/main">
                    <a:solidFill>
                      <a:srgbClr val="FFFFFF"/>
                    </a:solidFill>
                  </a14:hiddenFill>
                </a:ext>
              </a:extLst>
            </p:spPr>
          </p:pic>
          <p:sp>
            <p:nvSpPr>
              <p:cNvPr id="217" name="正方形/長方形 216"/>
              <p:cNvSpPr/>
              <p:nvPr/>
            </p:nvSpPr>
            <p:spPr>
              <a:xfrm>
                <a:off x="6649009" y="2850445"/>
                <a:ext cx="1455488" cy="92333"/>
              </a:xfrm>
              <a:prstGeom prst="rect">
                <a:avLst/>
              </a:prstGeom>
            </p:spPr>
            <p:txBody>
              <a:bodyPr wrap="square" lIns="0" tIns="0" rIns="0" bIns="0">
                <a:spAutoFit/>
              </a:bodyPr>
              <a:lstStyle/>
              <a:p>
                <a:r>
                  <a:rPr lang="ja-JP" altLang="en-US" sz="600" dirty="0">
                    <a:latin typeface="+mn-ea"/>
                  </a:rPr>
                  <a:t>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6" name="グループ化 55">
              <a:extLst>
                <a:ext uri="{FF2B5EF4-FFF2-40B4-BE49-F238E27FC236}">
                  <a16:creationId xmlns:a16="http://schemas.microsoft.com/office/drawing/2014/main" id="{26607114-6EFD-E0B7-3B04-5FB024473A87}"/>
                </a:ext>
              </a:extLst>
            </p:cNvPr>
            <p:cNvGrpSpPr/>
            <p:nvPr/>
          </p:nvGrpSpPr>
          <p:grpSpPr>
            <a:xfrm>
              <a:off x="8196182" y="2458462"/>
              <a:ext cx="1455155" cy="422065"/>
              <a:chOff x="8196182" y="2521308"/>
              <a:chExt cx="1455155" cy="422065"/>
            </a:xfrm>
          </p:grpSpPr>
          <p:pic>
            <p:nvPicPr>
              <p:cNvPr id="209" name="Picture 10" descr="http://www2.panasonic.biz/es/sumai/gazou/bicon/CA151ABMY-PA0050013_0001.jpg"/>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rot="5400000">
                <a:off x="8766552" y="1962864"/>
                <a:ext cx="326340" cy="1443228"/>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p:cNvSpPr/>
              <p:nvPr/>
            </p:nvSpPr>
            <p:spPr>
              <a:xfrm>
                <a:off x="8196182" y="2851040"/>
                <a:ext cx="1455155" cy="92333"/>
              </a:xfrm>
              <a:prstGeom prst="rect">
                <a:avLst/>
              </a:prstGeom>
            </p:spPr>
            <p:txBody>
              <a:bodyPr wrap="square" lIns="0" tIns="0" rIns="0" bIns="0">
                <a:spAutoFit/>
              </a:bodyPr>
              <a:lstStyle/>
              <a:p>
                <a:r>
                  <a:rPr lang="ja-JP" altLang="en-US" sz="600" dirty="0">
                    <a:latin typeface="+mn-ea"/>
                  </a:rPr>
                  <a:t>メープル柄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7" name="グループ化 56">
              <a:extLst>
                <a:ext uri="{FF2B5EF4-FFF2-40B4-BE49-F238E27FC236}">
                  <a16:creationId xmlns:a16="http://schemas.microsoft.com/office/drawing/2014/main" id="{DADA33F0-FAE3-7030-1015-A889C20EA6CA}"/>
                </a:ext>
              </a:extLst>
            </p:cNvPr>
            <p:cNvGrpSpPr/>
            <p:nvPr/>
          </p:nvGrpSpPr>
          <p:grpSpPr>
            <a:xfrm>
              <a:off x="5101269" y="2940303"/>
              <a:ext cx="1443810" cy="422065"/>
              <a:chOff x="5101269" y="3027196"/>
              <a:chExt cx="1443810" cy="422065"/>
            </a:xfrm>
          </p:grpSpPr>
          <p:pic>
            <p:nvPicPr>
              <p:cNvPr id="210" name="Picture 12" descr="http://www2.panasonic.biz/es/sumai/gazou/bicon/CA151ABMY-PA0050014_0001.jpg"/>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rot="5400000">
                <a:off x="5660004" y="2468461"/>
                <a:ext cx="326340" cy="1443810"/>
              </a:xfrm>
              <a:prstGeom prst="rect">
                <a:avLst/>
              </a:prstGeom>
              <a:noFill/>
              <a:extLst>
                <a:ext uri="{909E8E84-426E-40DD-AFC4-6F175D3DCCD1}">
                  <a14:hiddenFill xmlns:a14="http://schemas.microsoft.com/office/drawing/2010/main">
                    <a:solidFill>
                      <a:srgbClr val="FFFFFF"/>
                    </a:solidFill>
                  </a14:hiddenFill>
                </a:ext>
              </a:extLst>
            </p:spPr>
          </p:pic>
          <p:sp>
            <p:nvSpPr>
              <p:cNvPr id="219" name="正方形/長方形 218"/>
              <p:cNvSpPr/>
              <p:nvPr/>
            </p:nvSpPr>
            <p:spPr>
              <a:xfrm>
                <a:off x="5101269" y="3356928"/>
                <a:ext cx="1438362" cy="92333"/>
              </a:xfrm>
              <a:prstGeom prst="rect">
                <a:avLst/>
              </a:prstGeom>
            </p:spPr>
            <p:txBody>
              <a:bodyPr wrap="square" lIns="0" tIns="0" rIns="0" bIns="0">
                <a:spAutoFit/>
              </a:bodyPr>
              <a:lstStyle/>
              <a:p>
                <a:r>
                  <a:rPr lang="ja-JP" altLang="en-US" sz="600" dirty="0">
                    <a:latin typeface="+mn-ea"/>
                  </a:rPr>
                  <a:t>ホワイトオーク柄</a:t>
                </a:r>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 </a:t>
                </a:r>
                <a:r>
                  <a:rPr lang="ja-JP" altLang="en-US" sz="600" dirty="0">
                    <a:latin typeface="+mn-ea"/>
                  </a:rPr>
                  <a:t>（シート）</a:t>
                </a:r>
              </a:p>
            </p:txBody>
          </p:sp>
        </p:grpSp>
        <p:grpSp>
          <p:nvGrpSpPr>
            <p:cNvPr id="59" name="グループ化 58">
              <a:extLst>
                <a:ext uri="{FF2B5EF4-FFF2-40B4-BE49-F238E27FC236}">
                  <a16:creationId xmlns:a16="http://schemas.microsoft.com/office/drawing/2014/main" id="{26C5A6C6-6480-8D92-F3D4-C664F28C3FCD}"/>
                </a:ext>
              </a:extLst>
            </p:cNvPr>
            <p:cNvGrpSpPr/>
            <p:nvPr/>
          </p:nvGrpSpPr>
          <p:grpSpPr>
            <a:xfrm>
              <a:off x="8210047" y="2934612"/>
              <a:ext cx="1447442" cy="417984"/>
              <a:chOff x="8210047" y="3021505"/>
              <a:chExt cx="1447442" cy="417984"/>
            </a:xfrm>
          </p:grpSpPr>
          <p:sp>
            <p:nvSpPr>
              <p:cNvPr id="50" name="正方形/長方形 49">
                <a:extLst>
                  <a:ext uri="{FF2B5EF4-FFF2-40B4-BE49-F238E27FC236}">
                    <a16:creationId xmlns:a16="http://schemas.microsoft.com/office/drawing/2014/main" id="{C58B3CFF-571B-21F8-F901-DF72B7CB92BC}"/>
                  </a:ext>
                </a:extLst>
              </p:cNvPr>
              <p:cNvSpPr/>
              <p:nvPr/>
            </p:nvSpPr>
            <p:spPr>
              <a:xfrm>
                <a:off x="8210047" y="3347156"/>
                <a:ext cx="1446744" cy="92333"/>
              </a:xfrm>
              <a:prstGeom prst="rect">
                <a:avLst/>
              </a:prstGeom>
            </p:spPr>
            <p:txBody>
              <a:bodyPr wrap="square" lIns="0" tIns="0" rIns="0" bIns="0">
                <a:spAutoFit/>
              </a:bodyPr>
              <a:lstStyle/>
              <a:p>
                <a:r>
                  <a:rPr lang="ja-JP" altLang="en-US" sz="600" dirty="0">
                    <a:latin typeface="+mn-ea"/>
                  </a:rPr>
                  <a:t>グレージュヒッコリー柄（シート）</a:t>
                </a:r>
              </a:p>
            </p:txBody>
          </p:sp>
          <p:pic>
            <p:nvPicPr>
              <p:cNvPr id="51" name="図 50">
                <a:extLst>
                  <a:ext uri="{FF2B5EF4-FFF2-40B4-BE49-F238E27FC236}">
                    <a16:creationId xmlns:a16="http://schemas.microsoft.com/office/drawing/2014/main" id="{7BB7864A-21FA-D5B7-A1A6-C3B193586F90}"/>
                  </a:ext>
                </a:extLst>
              </p:cNvPr>
              <p:cNvPicPr>
                <a:picLocks noChangeAspect="1"/>
              </p:cNvPicPr>
              <p:nvPr/>
            </p:nvPicPr>
            <p:blipFill>
              <a:blip r:embed="rId10"/>
              <a:stretch>
                <a:fillRect/>
              </a:stretch>
            </p:blipFill>
            <p:spPr>
              <a:xfrm>
                <a:off x="8210745" y="3021505"/>
                <a:ext cx="1446744" cy="327498"/>
              </a:xfrm>
              <a:prstGeom prst="rect">
                <a:avLst/>
              </a:prstGeom>
            </p:spPr>
          </p:pic>
        </p:grpSp>
        <p:pic>
          <p:nvPicPr>
            <p:cNvPr id="4100" name="Picture 4">
              <a:extLst>
                <a:ext uri="{FF2B5EF4-FFF2-40B4-BE49-F238E27FC236}">
                  <a16:creationId xmlns:a16="http://schemas.microsoft.com/office/drawing/2014/main" id="{49C8F94C-40E7-AEA4-1639-C9DAD3E577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53"/>
            <a:stretch>
              <a:fillRect/>
            </a:stretch>
          </p:blipFill>
          <p:spPr bwMode="auto">
            <a:xfrm>
              <a:off x="5092887" y="3412792"/>
              <a:ext cx="1446742" cy="326340"/>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グループ化 57">
              <a:extLst>
                <a:ext uri="{FF2B5EF4-FFF2-40B4-BE49-F238E27FC236}">
                  <a16:creationId xmlns:a16="http://schemas.microsoft.com/office/drawing/2014/main" id="{4683C20E-D72C-0183-357C-8F5733E1CFF9}"/>
                </a:ext>
              </a:extLst>
            </p:cNvPr>
            <p:cNvGrpSpPr/>
            <p:nvPr/>
          </p:nvGrpSpPr>
          <p:grpSpPr>
            <a:xfrm>
              <a:off x="6660695" y="2936547"/>
              <a:ext cx="1446743" cy="416049"/>
              <a:chOff x="6660695" y="3023440"/>
              <a:chExt cx="1446743" cy="416049"/>
            </a:xfrm>
          </p:grpSpPr>
          <p:sp>
            <p:nvSpPr>
              <p:cNvPr id="84" name="正方形/長方形 83"/>
              <p:cNvSpPr/>
              <p:nvPr/>
            </p:nvSpPr>
            <p:spPr>
              <a:xfrm>
                <a:off x="6660695" y="3347156"/>
                <a:ext cx="1446743" cy="92333"/>
              </a:xfrm>
              <a:prstGeom prst="rect">
                <a:avLst/>
              </a:prstGeom>
            </p:spPr>
            <p:txBody>
              <a:bodyPr wrap="square" lIns="0" tIns="0" rIns="0" bIns="0">
                <a:spAutoFit/>
              </a:bodyPr>
              <a:lstStyle/>
              <a:p>
                <a:r>
                  <a:rPr lang="ja-JP" altLang="en-US" sz="600" dirty="0">
                    <a:latin typeface="+mn-ea"/>
                  </a:rPr>
                  <a:t>トープウォールナット柄（シート）</a:t>
                </a:r>
              </a:p>
            </p:txBody>
          </p:sp>
          <p:pic>
            <p:nvPicPr>
              <p:cNvPr id="53" name="Picture 2">
                <a:extLst>
                  <a:ext uri="{FF2B5EF4-FFF2-40B4-BE49-F238E27FC236}">
                    <a16:creationId xmlns:a16="http://schemas.microsoft.com/office/drawing/2014/main" id="{33227AEC-A109-B8A6-86D9-74ACA0231D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a:stretch>
                <a:fillRect/>
              </a:stretch>
            </p:blipFill>
            <p:spPr bwMode="auto">
              <a:xfrm>
                <a:off x="6663068" y="3023440"/>
                <a:ext cx="1438149" cy="330096"/>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正方形/長方形 60">
              <a:extLst>
                <a:ext uri="{FF2B5EF4-FFF2-40B4-BE49-F238E27FC236}">
                  <a16:creationId xmlns:a16="http://schemas.microsoft.com/office/drawing/2014/main" id="{C5897C09-AF67-0975-94BC-91FFB3B8A36E}"/>
                </a:ext>
              </a:extLst>
            </p:cNvPr>
            <p:cNvSpPr/>
            <p:nvPr/>
          </p:nvSpPr>
          <p:spPr>
            <a:xfrm>
              <a:off x="5092886" y="3745495"/>
              <a:ext cx="1446743" cy="92333"/>
            </a:xfrm>
            <a:prstGeom prst="rect">
              <a:avLst/>
            </a:prstGeom>
          </p:spPr>
          <p:txBody>
            <a:bodyPr wrap="square" lIns="0" tIns="0" rIns="0" bIns="0">
              <a:spAutoFit/>
            </a:bodyPr>
            <a:lstStyle/>
            <a:p>
              <a:r>
                <a:rPr lang="ja-JP" altLang="en-US" sz="600" dirty="0">
                  <a:latin typeface="+mn-ea"/>
                </a:rPr>
                <a:t>シルキーアッシュ柄（シート）</a:t>
              </a:r>
            </a:p>
          </p:txBody>
        </p:sp>
      </p:grpSp>
      <p:grpSp>
        <p:nvGrpSpPr>
          <p:cNvPr id="4139" name="グループ化 4138">
            <a:extLst>
              <a:ext uri="{FF2B5EF4-FFF2-40B4-BE49-F238E27FC236}">
                <a16:creationId xmlns:a16="http://schemas.microsoft.com/office/drawing/2014/main" id="{08777D1F-1D4A-78E1-26D8-872CB8CE59D2}"/>
              </a:ext>
            </a:extLst>
          </p:cNvPr>
          <p:cNvGrpSpPr/>
          <p:nvPr/>
        </p:nvGrpSpPr>
        <p:grpSpPr>
          <a:xfrm>
            <a:off x="234186" y="4801519"/>
            <a:ext cx="2430321" cy="1735354"/>
            <a:chOff x="2581340" y="4801519"/>
            <a:chExt cx="2430321" cy="1735354"/>
          </a:xfrm>
        </p:grpSpPr>
        <p:sp>
          <p:nvSpPr>
            <p:cNvPr id="4140" name="正方形/長方形 4139">
              <a:extLst>
                <a:ext uri="{FF2B5EF4-FFF2-40B4-BE49-F238E27FC236}">
                  <a16:creationId xmlns:a16="http://schemas.microsoft.com/office/drawing/2014/main" id="{76D8EF75-E145-01DA-5253-D5A4AE07A720}"/>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小型犬の足腰に配慮した、すべりにくい表面仕上げ</a:t>
              </a:r>
            </a:p>
          </p:txBody>
        </p:sp>
        <p:cxnSp>
          <p:nvCxnSpPr>
            <p:cNvPr id="4141" name="直線コネクタ 4140">
              <a:extLst>
                <a:ext uri="{FF2B5EF4-FFF2-40B4-BE49-F238E27FC236}">
                  <a16:creationId xmlns:a16="http://schemas.microsoft.com/office/drawing/2014/main" id="{49250A7E-53D9-0942-4AC5-6FBDD2DB5E64}"/>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42" name="正方形/長方形 4141">
              <a:extLst>
                <a:ext uri="{FF2B5EF4-FFF2-40B4-BE49-F238E27FC236}">
                  <a16:creationId xmlns:a16="http://schemas.microsoft.com/office/drawing/2014/main" id="{95F3EEA7-1D5A-1365-BDBC-9120F3D1A868}"/>
                </a:ext>
              </a:extLst>
            </p:cNvPr>
            <p:cNvSpPr/>
            <p:nvPr/>
          </p:nvSpPr>
          <p:spPr>
            <a:xfrm>
              <a:off x="2616287" y="5196475"/>
              <a:ext cx="1054826" cy="861774"/>
            </a:xfrm>
            <a:prstGeom prst="rect">
              <a:avLst/>
            </a:prstGeom>
          </p:spPr>
          <p:txBody>
            <a:bodyPr wrap="square" lIns="0" tIns="0" rIns="0" bIns="0">
              <a:spAutoFit/>
            </a:bodyPr>
            <a:lstStyle/>
            <a:p>
              <a:r>
                <a:rPr lang="ja-JP" altLang="en-US" sz="700" dirty="0">
                  <a:latin typeface="+mn-ea"/>
                </a:rPr>
                <a:t>すべりにくい表面仕上げで、</a:t>
              </a:r>
            </a:p>
            <a:p>
              <a:r>
                <a:rPr lang="ja-JP" altLang="en-US" sz="700" dirty="0">
                  <a:latin typeface="+mn-ea"/>
                </a:rPr>
                <a:t>足腰への負担を軽減。</a:t>
              </a:r>
            </a:p>
            <a:p>
              <a:r>
                <a:rPr lang="ja-JP" altLang="en-US" sz="700" dirty="0">
                  <a:latin typeface="+mn-ea"/>
                </a:rPr>
                <a:t>お手入れもしやすいので、</a:t>
              </a:r>
            </a:p>
            <a:p>
              <a:r>
                <a:rPr lang="ja-JP" altLang="en-US" sz="700" dirty="0">
                  <a:latin typeface="+mn-ea"/>
                </a:rPr>
                <a:t>同じ空間でより快適に過ごせます。</a:t>
              </a:r>
              <a:endParaRPr lang="en-US" altLang="ja-JP" sz="700" dirty="0">
                <a:latin typeface="+mn-ea"/>
              </a:endParaRPr>
            </a:p>
            <a:p>
              <a:endParaRPr lang="en-US" altLang="ja-JP" sz="700" dirty="0">
                <a:latin typeface="+mn-ea"/>
              </a:endParaRPr>
            </a:p>
            <a:p>
              <a:r>
                <a:rPr lang="en-US" altLang="ja-JP" sz="700" dirty="0">
                  <a:latin typeface="+mn-ea"/>
                </a:rPr>
                <a:t>※</a:t>
              </a:r>
              <a:r>
                <a:rPr lang="ja-JP" altLang="en-US" sz="700" dirty="0">
                  <a:latin typeface="+mn-ea"/>
                </a:rPr>
                <a:t>小型犬とは、重さ</a:t>
              </a:r>
              <a:r>
                <a:rPr lang="en-US" altLang="ja-JP" sz="700" dirty="0">
                  <a:latin typeface="+mn-ea"/>
                </a:rPr>
                <a:t>10㎏</a:t>
              </a:r>
              <a:r>
                <a:rPr lang="ja-JP" altLang="en-US" sz="700" dirty="0">
                  <a:latin typeface="+mn-ea"/>
                </a:rPr>
                <a:t>以内のいぬのことを指します。</a:t>
              </a:r>
            </a:p>
          </p:txBody>
        </p:sp>
        <p:pic>
          <p:nvPicPr>
            <p:cNvPr id="4143" name="図 4142">
              <a:extLst>
                <a:ext uri="{FF2B5EF4-FFF2-40B4-BE49-F238E27FC236}">
                  <a16:creationId xmlns:a16="http://schemas.microsoft.com/office/drawing/2014/main" id="{6DA7D4D7-DA47-EB68-F089-1FA5A4621A73}"/>
                </a:ext>
              </a:extLst>
            </p:cNvPr>
            <p:cNvPicPr>
              <a:picLocks noChangeAspect="1"/>
            </p:cNvPicPr>
            <p:nvPr/>
          </p:nvPicPr>
          <p:blipFill>
            <a:blip r:embed="rId13"/>
            <a:srcRect l="27686" t="4095" r="25923"/>
            <a:stretch>
              <a:fillRect/>
            </a:stretch>
          </p:blipFill>
          <p:spPr>
            <a:xfrm>
              <a:off x="3743752" y="5011546"/>
              <a:ext cx="1133348" cy="1525327"/>
            </a:xfrm>
            <a:prstGeom prst="rect">
              <a:avLst/>
            </a:prstGeom>
          </p:spPr>
        </p:pic>
      </p:grpSp>
      <p:grpSp>
        <p:nvGrpSpPr>
          <p:cNvPr id="49" name="グループ化 48">
            <a:extLst>
              <a:ext uri="{FF2B5EF4-FFF2-40B4-BE49-F238E27FC236}">
                <a16:creationId xmlns:a16="http://schemas.microsoft.com/office/drawing/2014/main" id="{09E7BA7B-C021-F247-B34C-8BA742A2E171}"/>
              </a:ext>
            </a:extLst>
          </p:cNvPr>
          <p:cNvGrpSpPr/>
          <p:nvPr/>
        </p:nvGrpSpPr>
        <p:grpSpPr>
          <a:xfrm>
            <a:off x="4992700" y="3768615"/>
            <a:ext cx="3579291" cy="403863"/>
            <a:chOff x="4992700" y="3768615"/>
            <a:chExt cx="3579291" cy="403863"/>
          </a:xfrm>
        </p:grpSpPr>
        <p:pic>
          <p:nvPicPr>
            <p:cNvPr id="5" name="図 4">
              <a:extLst>
                <a:ext uri="{FF2B5EF4-FFF2-40B4-BE49-F238E27FC236}">
                  <a16:creationId xmlns:a16="http://schemas.microsoft.com/office/drawing/2014/main" id="{9A2C7957-1373-22D6-EEEE-5FA1386CDD6C}"/>
                </a:ext>
              </a:extLst>
            </p:cNvPr>
            <p:cNvPicPr>
              <a:picLocks noChangeAspect="1"/>
            </p:cNvPicPr>
            <p:nvPr/>
          </p:nvPicPr>
          <p:blipFill>
            <a:blip r:embed="rId14"/>
            <a:stretch>
              <a:fillRect/>
            </a:stretch>
          </p:blipFill>
          <p:spPr>
            <a:xfrm>
              <a:off x="4992700" y="3835880"/>
              <a:ext cx="261819" cy="288000"/>
            </a:xfrm>
            <a:prstGeom prst="rect">
              <a:avLst/>
            </a:prstGeom>
          </p:spPr>
        </p:pic>
        <p:pic>
          <p:nvPicPr>
            <p:cNvPr id="6" name="図 5">
              <a:extLst>
                <a:ext uri="{FF2B5EF4-FFF2-40B4-BE49-F238E27FC236}">
                  <a16:creationId xmlns:a16="http://schemas.microsoft.com/office/drawing/2014/main" id="{A56015CC-1DC0-78D6-20C0-CBE9BAE337AA}"/>
                </a:ext>
              </a:extLst>
            </p:cNvPr>
            <p:cNvPicPr>
              <a:picLocks noChangeAspect="1"/>
            </p:cNvPicPr>
            <p:nvPr/>
          </p:nvPicPr>
          <p:blipFill>
            <a:blip r:embed="rId15"/>
            <a:stretch>
              <a:fillRect/>
            </a:stretch>
          </p:blipFill>
          <p:spPr>
            <a:xfrm>
              <a:off x="5213690" y="3835880"/>
              <a:ext cx="261819" cy="288000"/>
            </a:xfrm>
            <a:prstGeom prst="rect">
              <a:avLst/>
            </a:prstGeom>
          </p:spPr>
        </p:pic>
        <p:pic>
          <p:nvPicPr>
            <p:cNvPr id="7" name="図 6">
              <a:extLst>
                <a:ext uri="{FF2B5EF4-FFF2-40B4-BE49-F238E27FC236}">
                  <a16:creationId xmlns:a16="http://schemas.microsoft.com/office/drawing/2014/main" id="{90A44D34-80F2-6F64-32B7-7CF99218B7F4}"/>
                </a:ext>
              </a:extLst>
            </p:cNvPr>
            <p:cNvPicPr>
              <a:picLocks noChangeAspect="1"/>
            </p:cNvPicPr>
            <p:nvPr/>
          </p:nvPicPr>
          <p:blipFill>
            <a:blip r:embed="rId16"/>
            <a:stretch>
              <a:fillRect/>
            </a:stretch>
          </p:blipFill>
          <p:spPr>
            <a:xfrm>
              <a:off x="5876660" y="3835880"/>
              <a:ext cx="261819" cy="288000"/>
            </a:xfrm>
            <a:prstGeom prst="rect">
              <a:avLst/>
            </a:prstGeom>
          </p:spPr>
        </p:pic>
        <p:pic>
          <p:nvPicPr>
            <p:cNvPr id="9" name="図 8">
              <a:extLst>
                <a:ext uri="{FF2B5EF4-FFF2-40B4-BE49-F238E27FC236}">
                  <a16:creationId xmlns:a16="http://schemas.microsoft.com/office/drawing/2014/main" id="{6D427E00-2589-8200-2648-20EC91CF60F4}"/>
                </a:ext>
              </a:extLst>
            </p:cNvPr>
            <p:cNvPicPr>
              <a:picLocks noChangeAspect="1"/>
            </p:cNvPicPr>
            <p:nvPr/>
          </p:nvPicPr>
          <p:blipFill>
            <a:blip r:embed="rId17"/>
            <a:stretch>
              <a:fillRect/>
            </a:stretch>
          </p:blipFill>
          <p:spPr>
            <a:xfrm>
              <a:off x="6097649" y="3835880"/>
              <a:ext cx="261819" cy="288000"/>
            </a:xfrm>
            <a:prstGeom prst="rect">
              <a:avLst/>
            </a:prstGeom>
          </p:spPr>
        </p:pic>
        <p:pic>
          <p:nvPicPr>
            <p:cNvPr id="11" name="図 10">
              <a:extLst>
                <a:ext uri="{FF2B5EF4-FFF2-40B4-BE49-F238E27FC236}">
                  <a16:creationId xmlns:a16="http://schemas.microsoft.com/office/drawing/2014/main" id="{BE91F406-7BAD-B8C4-EFDE-161E03EA2C48}"/>
                </a:ext>
              </a:extLst>
            </p:cNvPr>
            <p:cNvPicPr>
              <a:picLocks noChangeAspect="1"/>
            </p:cNvPicPr>
            <p:nvPr/>
          </p:nvPicPr>
          <p:blipFill>
            <a:blip r:embed="rId18"/>
            <a:stretch>
              <a:fillRect/>
            </a:stretch>
          </p:blipFill>
          <p:spPr>
            <a:xfrm>
              <a:off x="6318639" y="3835880"/>
              <a:ext cx="261819" cy="288000"/>
            </a:xfrm>
            <a:prstGeom prst="rect">
              <a:avLst/>
            </a:prstGeom>
          </p:spPr>
        </p:pic>
        <p:pic>
          <p:nvPicPr>
            <p:cNvPr id="12" name="図 11">
              <a:extLst>
                <a:ext uri="{FF2B5EF4-FFF2-40B4-BE49-F238E27FC236}">
                  <a16:creationId xmlns:a16="http://schemas.microsoft.com/office/drawing/2014/main" id="{0053263D-F5B5-F426-D05F-1AA22597A82A}"/>
                </a:ext>
              </a:extLst>
            </p:cNvPr>
            <p:cNvPicPr>
              <a:picLocks noChangeAspect="1"/>
            </p:cNvPicPr>
            <p:nvPr/>
          </p:nvPicPr>
          <p:blipFill>
            <a:blip r:embed="rId19"/>
            <a:stretch>
              <a:fillRect/>
            </a:stretch>
          </p:blipFill>
          <p:spPr>
            <a:xfrm>
              <a:off x="6539629" y="3835880"/>
              <a:ext cx="261819" cy="288000"/>
            </a:xfrm>
            <a:prstGeom prst="rect">
              <a:avLst/>
            </a:prstGeom>
          </p:spPr>
        </p:pic>
        <p:pic>
          <p:nvPicPr>
            <p:cNvPr id="13" name="図 12">
              <a:extLst>
                <a:ext uri="{FF2B5EF4-FFF2-40B4-BE49-F238E27FC236}">
                  <a16:creationId xmlns:a16="http://schemas.microsoft.com/office/drawing/2014/main" id="{A4E8E61A-7FBD-36D6-1913-6F5CA78DEC70}"/>
                </a:ext>
              </a:extLst>
            </p:cNvPr>
            <p:cNvPicPr>
              <a:picLocks noChangeAspect="1"/>
            </p:cNvPicPr>
            <p:nvPr/>
          </p:nvPicPr>
          <p:blipFill>
            <a:blip r:embed="rId20"/>
            <a:stretch>
              <a:fillRect/>
            </a:stretch>
          </p:blipFill>
          <p:spPr>
            <a:xfrm>
              <a:off x="6760619" y="3835880"/>
              <a:ext cx="261819" cy="288000"/>
            </a:xfrm>
            <a:prstGeom prst="rect">
              <a:avLst/>
            </a:prstGeom>
          </p:spPr>
        </p:pic>
        <p:pic>
          <p:nvPicPr>
            <p:cNvPr id="15" name="図 14">
              <a:extLst>
                <a:ext uri="{FF2B5EF4-FFF2-40B4-BE49-F238E27FC236}">
                  <a16:creationId xmlns:a16="http://schemas.microsoft.com/office/drawing/2014/main" id="{39581FEA-4FF9-B818-DBCD-0D649C3EBF89}"/>
                </a:ext>
              </a:extLst>
            </p:cNvPr>
            <p:cNvPicPr>
              <a:picLocks noChangeAspect="1"/>
            </p:cNvPicPr>
            <p:nvPr/>
          </p:nvPicPr>
          <p:blipFill>
            <a:blip r:embed="rId21"/>
            <a:stretch>
              <a:fillRect/>
            </a:stretch>
          </p:blipFill>
          <p:spPr>
            <a:xfrm>
              <a:off x="6981609" y="3835880"/>
              <a:ext cx="261819" cy="288000"/>
            </a:xfrm>
            <a:prstGeom prst="rect">
              <a:avLst/>
            </a:prstGeom>
          </p:spPr>
        </p:pic>
        <p:pic>
          <p:nvPicPr>
            <p:cNvPr id="18" name="図 17">
              <a:extLst>
                <a:ext uri="{FF2B5EF4-FFF2-40B4-BE49-F238E27FC236}">
                  <a16:creationId xmlns:a16="http://schemas.microsoft.com/office/drawing/2014/main" id="{C2DB5CF3-14B6-2CAD-5825-AD9618A83147}"/>
                </a:ext>
              </a:extLst>
            </p:cNvPr>
            <p:cNvPicPr>
              <a:picLocks noChangeAspect="1"/>
            </p:cNvPicPr>
            <p:nvPr/>
          </p:nvPicPr>
          <p:blipFill>
            <a:blip r:embed="rId22"/>
            <a:stretch>
              <a:fillRect/>
            </a:stretch>
          </p:blipFill>
          <p:spPr>
            <a:xfrm>
              <a:off x="7202599" y="3835880"/>
              <a:ext cx="261819" cy="288000"/>
            </a:xfrm>
            <a:prstGeom prst="rect">
              <a:avLst/>
            </a:prstGeom>
          </p:spPr>
        </p:pic>
        <p:pic>
          <p:nvPicPr>
            <p:cNvPr id="20" name="図 19">
              <a:extLst>
                <a:ext uri="{FF2B5EF4-FFF2-40B4-BE49-F238E27FC236}">
                  <a16:creationId xmlns:a16="http://schemas.microsoft.com/office/drawing/2014/main" id="{39ABC85A-A85B-D2C1-0BC3-50C43B19373B}"/>
                </a:ext>
              </a:extLst>
            </p:cNvPr>
            <p:cNvPicPr>
              <a:picLocks noChangeAspect="1"/>
            </p:cNvPicPr>
            <p:nvPr/>
          </p:nvPicPr>
          <p:blipFill>
            <a:blip r:embed="rId23"/>
            <a:stretch>
              <a:fillRect/>
            </a:stretch>
          </p:blipFill>
          <p:spPr>
            <a:xfrm>
              <a:off x="7423589" y="3835880"/>
              <a:ext cx="261819" cy="288000"/>
            </a:xfrm>
            <a:prstGeom prst="rect">
              <a:avLst/>
            </a:prstGeom>
          </p:spPr>
        </p:pic>
        <p:pic>
          <p:nvPicPr>
            <p:cNvPr id="21" name="図 20">
              <a:extLst>
                <a:ext uri="{FF2B5EF4-FFF2-40B4-BE49-F238E27FC236}">
                  <a16:creationId xmlns:a16="http://schemas.microsoft.com/office/drawing/2014/main" id="{A04CA5BB-C392-CA98-7114-F0FDEF8E88C5}"/>
                </a:ext>
              </a:extLst>
            </p:cNvPr>
            <p:cNvPicPr>
              <a:picLocks noChangeAspect="1"/>
            </p:cNvPicPr>
            <p:nvPr/>
          </p:nvPicPr>
          <p:blipFill>
            <a:blip r:embed="rId24"/>
            <a:stretch>
              <a:fillRect/>
            </a:stretch>
          </p:blipFill>
          <p:spPr>
            <a:xfrm>
              <a:off x="7644579" y="3835880"/>
              <a:ext cx="261819" cy="288000"/>
            </a:xfrm>
            <a:prstGeom prst="rect">
              <a:avLst/>
            </a:prstGeom>
          </p:spPr>
        </p:pic>
        <p:pic>
          <p:nvPicPr>
            <p:cNvPr id="22" name="図 21">
              <a:extLst>
                <a:ext uri="{FF2B5EF4-FFF2-40B4-BE49-F238E27FC236}">
                  <a16:creationId xmlns:a16="http://schemas.microsoft.com/office/drawing/2014/main" id="{E4D832DB-F794-DC3B-3D03-2E59A6E8D2D8}"/>
                </a:ext>
              </a:extLst>
            </p:cNvPr>
            <p:cNvPicPr>
              <a:picLocks noChangeAspect="1"/>
            </p:cNvPicPr>
            <p:nvPr/>
          </p:nvPicPr>
          <p:blipFill>
            <a:blip r:embed="rId25"/>
            <a:stretch>
              <a:fillRect/>
            </a:stretch>
          </p:blipFill>
          <p:spPr>
            <a:xfrm>
              <a:off x="7865569" y="3835880"/>
              <a:ext cx="261819" cy="288000"/>
            </a:xfrm>
            <a:prstGeom prst="rect">
              <a:avLst/>
            </a:prstGeom>
          </p:spPr>
        </p:pic>
        <p:sp>
          <p:nvSpPr>
            <p:cNvPr id="23" name="テキスト ボックス 22">
              <a:extLst>
                <a:ext uri="{FF2B5EF4-FFF2-40B4-BE49-F238E27FC236}">
                  <a16:creationId xmlns:a16="http://schemas.microsoft.com/office/drawing/2014/main" id="{E35681CF-C6FB-1724-D14C-E826836454FF}"/>
                </a:ext>
              </a:extLst>
            </p:cNvPr>
            <p:cNvSpPr txBox="1"/>
            <p:nvPr/>
          </p:nvSpPr>
          <p:spPr>
            <a:xfrm>
              <a:off x="7004506" y="376861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5" name="テキスト ボックス 24">
              <a:extLst>
                <a:ext uri="{FF2B5EF4-FFF2-40B4-BE49-F238E27FC236}">
                  <a16:creationId xmlns:a16="http://schemas.microsoft.com/office/drawing/2014/main" id="{3F2E034D-C811-0D61-4611-37BF18A373FA}"/>
                </a:ext>
              </a:extLst>
            </p:cNvPr>
            <p:cNvSpPr txBox="1"/>
            <p:nvPr/>
          </p:nvSpPr>
          <p:spPr>
            <a:xfrm>
              <a:off x="7225496" y="3768615"/>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26" name="正方形/長方形 25">
              <a:extLst>
                <a:ext uri="{FF2B5EF4-FFF2-40B4-BE49-F238E27FC236}">
                  <a16:creationId xmlns:a16="http://schemas.microsoft.com/office/drawing/2014/main" id="{2010B7C3-E6EA-4F17-0B65-392B8035C081}"/>
                </a:ext>
              </a:extLst>
            </p:cNvPr>
            <p:cNvSpPr/>
            <p:nvPr/>
          </p:nvSpPr>
          <p:spPr>
            <a:xfrm>
              <a:off x="5898509" y="4118617"/>
              <a:ext cx="230762" cy="53861"/>
            </a:xfrm>
            <a:prstGeom prst="rect">
              <a:avLst/>
            </a:prstGeom>
          </p:spPr>
          <p:txBody>
            <a:bodyPr wrap="square" lIns="0" tIns="0" rIns="0" bIns="0">
              <a:spAutoFit/>
            </a:bodyPr>
            <a:lstStyle/>
            <a:p>
              <a:pPr algn="r"/>
              <a:r>
                <a:rPr lang="en-US" altLang="ja-JP" sz="350" dirty="0">
                  <a:latin typeface="+mn-ea"/>
                </a:rPr>
                <a:t>※2 ※3※4</a:t>
              </a:r>
              <a:endParaRPr lang="ja-JP" altLang="en-US" sz="350" dirty="0">
                <a:latin typeface="+mn-ea"/>
              </a:endParaRPr>
            </a:p>
          </p:txBody>
        </p:sp>
        <p:sp>
          <p:nvSpPr>
            <p:cNvPr id="28" name="正方形/長方形 27">
              <a:extLst>
                <a:ext uri="{FF2B5EF4-FFF2-40B4-BE49-F238E27FC236}">
                  <a16:creationId xmlns:a16="http://schemas.microsoft.com/office/drawing/2014/main" id="{2D4E85C4-D0C1-F901-77DE-99CCD23DC6E5}"/>
                </a:ext>
              </a:extLst>
            </p:cNvPr>
            <p:cNvSpPr/>
            <p:nvPr/>
          </p:nvSpPr>
          <p:spPr>
            <a:xfrm>
              <a:off x="6129271" y="4118617"/>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32" name="正方形/長方形 31">
              <a:extLst>
                <a:ext uri="{FF2B5EF4-FFF2-40B4-BE49-F238E27FC236}">
                  <a16:creationId xmlns:a16="http://schemas.microsoft.com/office/drawing/2014/main" id="{4B9B8BD4-BADE-8170-2681-4BE88C7D52D0}"/>
                </a:ext>
              </a:extLst>
            </p:cNvPr>
            <p:cNvSpPr/>
            <p:nvPr/>
          </p:nvSpPr>
          <p:spPr>
            <a:xfrm>
              <a:off x="6570328" y="4118617"/>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35" name="正方形/長方形 34">
              <a:extLst>
                <a:ext uri="{FF2B5EF4-FFF2-40B4-BE49-F238E27FC236}">
                  <a16:creationId xmlns:a16="http://schemas.microsoft.com/office/drawing/2014/main" id="{025DD16C-41A7-F783-1454-D0EDABF64A8E}"/>
                </a:ext>
              </a:extLst>
            </p:cNvPr>
            <p:cNvSpPr/>
            <p:nvPr/>
          </p:nvSpPr>
          <p:spPr>
            <a:xfrm>
              <a:off x="6791151" y="4118617"/>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sp>
          <p:nvSpPr>
            <p:cNvPr id="36" name="正方形/長方形 35">
              <a:extLst>
                <a:ext uri="{FF2B5EF4-FFF2-40B4-BE49-F238E27FC236}">
                  <a16:creationId xmlns:a16="http://schemas.microsoft.com/office/drawing/2014/main" id="{D407DDFF-36F6-AEB0-85B4-E021A516C225}"/>
                </a:ext>
              </a:extLst>
            </p:cNvPr>
            <p:cNvSpPr/>
            <p:nvPr/>
          </p:nvSpPr>
          <p:spPr>
            <a:xfrm>
              <a:off x="7674688" y="4118617"/>
              <a:ext cx="206940" cy="53861"/>
            </a:xfrm>
            <a:prstGeom prst="rect">
              <a:avLst/>
            </a:prstGeom>
          </p:spPr>
          <p:txBody>
            <a:bodyPr wrap="square" lIns="0" tIns="0" rIns="0" bIns="0">
              <a:spAutoFit/>
            </a:bodyPr>
            <a:lstStyle/>
            <a:p>
              <a:pPr algn="r"/>
              <a:r>
                <a:rPr lang="en-US" altLang="ja-JP" sz="350" dirty="0">
                  <a:latin typeface="+mn-ea"/>
                </a:rPr>
                <a:t>※8</a:t>
              </a:r>
              <a:endParaRPr lang="ja-JP" altLang="en-US" sz="350" dirty="0">
                <a:latin typeface="+mn-ea"/>
              </a:endParaRPr>
            </a:p>
          </p:txBody>
        </p:sp>
        <p:sp>
          <p:nvSpPr>
            <p:cNvPr id="37" name="正方形/長方形 36">
              <a:extLst>
                <a:ext uri="{FF2B5EF4-FFF2-40B4-BE49-F238E27FC236}">
                  <a16:creationId xmlns:a16="http://schemas.microsoft.com/office/drawing/2014/main" id="{F71E8F69-89E5-2B5E-01E1-69416271C06C}"/>
                </a:ext>
              </a:extLst>
            </p:cNvPr>
            <p:cNvSpPr/>
            <p:nvPr/>
          </p:nvSpPr>
          <p:spPr>
            <a:xfrm>
              <a:off x="7894699" y="4118617"/>
              <a:ext cx="206940" cy="53861"/>
            </a:xfrm>
            <a:prstGeom prst="rect">
              <a:avLst/>
            </a:prstGeom>
          </p:spPr>
          <p:txBody>
            <a:bodyPr wrap="square" lIns="0" tIns="0" rIns="0" bIns="0">
              <a:spAutoFit/>
            </a:bodyPr>
            <a:lstStyle/>
            <a:p>
              <a:pPr algn="r"/>
              <a:r>
                <a:rPr lang="en-US" altLang="ja-JP" sz="350" dirty="0">
                  <a:latin typeface="+mn-ea"/>
                </a:rPr>
                <a:t>※3</a:t>
              </a:r>
              <a:endParaRPr lang="ja-JP" altLang="en-US" sz="350" dirty="0">
                <a:latin typeface="+mn-ea"/>
              </a:endParaRPr>
            </a:p>
          </p:txBody>
        </p:sp>
        <p:pic>
          <p:nvPicPr>
            <p:cNvPr id="38" name="図 37">
              <a:extLst>
                <a:ext uri="{FF2B5EF4-FFF2-40B4-BE49-F238E27FC236}">
                  <a16:creationId xmlns:a16="http://schemas.microsoft.com/office/drawing/2014/main" id="{6A8AB8D2-DE8B-DB93-D2FF-78029870BDE7}"/>
                </a:ext>
              </a:extLst>
            </p:cNvPr>
            <p:cNvPicPr>
              <a:picLocks noChangeAspect="1"/>
            </p:cNvPicPr>
            <p:nvPr/>
          </p:nvPicPr>
          <p:blipFill>
            <a:blip r:embed="rId26"/>
            <a:stretch>
              <a:fillRect/>
            </a:stretch>
          </p:blipFill>
          <p:spPr>
            <a:xfrm>
              <a:off x="5655670" y="3835880"/>
              <a:ext cx="261819" cy="288000"/>
            </a:xfrm>
            <a:prstGeom prst="rect">
              <a:avLst/>
            </a:prstGeom>
          </p:spPr>
        </p:pic>
        <p:pic>
          <p:nvPicPr>
            <p:cNvPr id="39" name="図 38">
              <a:extLst>
                <a:ext uri="{FF2B5EF4-FFF2-40B4-BE49-F238E27FC236}">
                  <a16:creationId xmlns:a16="http://schemas.microsoft.com/office/drawing/2014/main" id="{C103F0D9-BDD1-A630-3C79-81F071B014FF}"/>
                </a:ext>
              </a:extLst>
            </p:cNvPr>
            <p:cNvPicPr>
              <a:picLocks noChangeAspect="1"/>
            </p:cNvPicPr>
            <p:nvPr/>
          </p:nvPicPr>
          <p:blipFill>
            <a:blip r:embed="rId27"/>
            <a:stretch>
              <a:fillRect/>
            </a:stretch>
          </p:blipFill>
          <p:spPr>
            <a:xfrm>
              <a:off x="5434680" y="3835880"/>
              <a:ext cx="261818" cy="288000"/>
            </a:xfrm>
            <a:prstGeom prst="rect">
              <a:avLst/>
            </a:prstGeom>
          </p:spPr>
        </p:pic>
        <p:pic>
          <p:nvPicPr>
            <p:cNvPr id="40" name="図 39">
              <a:extLst>
                <a:ext uri="{FF2B5EF4-FFF2-40B4-BE49-F238E27FC236}">
                  <a16:creationId xmlns:a16="http://schemas.microsoft.com/office/drawing/2014/main" id="{47F874B8-87E1-3F44-4BA7-CA6E5767C4EC}"/>
                </a:ext>
              </a:extLst>
            </p:cNvPr>
            <p:cNvPicPr>
              <a:picLocks noChangeAspect="1"/>
            </p:cNvPicPr>
            <p:nvPr/>
          </p:nvPicPr>
          <p:blipFill>
            <a:blip r:embed="rId28"/>
            <a:stretch>
              <a:fillRect/>
            </a:stretch>
          </p:blipFill>
          <p:spPr>
            <a:xfrm>
              <a:off x="8307555" y="3835880"/>
              <a:ext cx="264436" cy="288000"/>
            </a:xfrm>
            <a:prstGeom prst="rect">
              <a:avLst/>
            </a:prstGeom>
          </p:spPr>
        </p:pic>
        <p:sp>
          <p:nvSpPr>
            <p:cNvPr id="41" name="正方形/長方形 40">
              <a:extLst>
                <a:ext uri="{FF2B5EF4-FFF2-40B4-BE49-F238E27FC236}">
                  <a16:creationId xmlns:a16="http://schemas.microsoft.com/office/drawing/2014/main" id="{C3544E4D-6ECF-85DE-038F-3DB2911875C1}"/>
                </a:ext>
              </a:extLst>
            </p:cNvPr>
            <p:cNvSpPr/>
            <p:nvPr/>
          </p:nvSpPr>
          <p:spPr>
            <a:xfrm>
              <a:off x="5678290" y="4118617"/>
              <a:ext cx="206940" cy="53861"/>
            </a:xfrm>
            <a:prstGeom prst="rect">
              <a:avLst/>
            </a:prstGeom>
          </p:spPr>
          <p:txBody>
            <a:bodyPr wrap="square" lIns="0" tIns="0" rIns="0" bIns="0">
              <a:spAutoFit/>
            </a:bodyPr>
            <a:lstStyle/>
            <a:p>
              <a:pPr algn="r"/>
              <a:r>
                <a:rPr lang="en-US" altLang="ja-JP" sz="350" dirty="0">
                  <a:latin typeface="+mn-ea"/>
                </a:rPr>
                <a:t>※1</a:t>
              </a:r>
              <a:endParaRPr lang="ja-JP" altLang="en-US" sz="350" dirty="0">
                <a:latin typeface="+mn-ea"/>
              </a:endParaRPr>
            </a:p>
          </p:txBody>
        </p:sp>
        <p:sp>
          <p:nvSpPr>
            <p:cNvPr id="42" name="正方形/長方形 41">
              <a:extLst>
                <a:ext uri="{FF2B5EF4-FFF2-40B4-BE49-F238E27FC236}">
                  <a16:creationId xmlns:a16="http://schemas.microsoft.com/office/drawing/2014/main" id="{C6CBE128-A0E2-DB67-45D4-BFA5710DEF5A}"/>
                </a:ext>
              </a:extLst>
            </p:cNvPr>
            <p:cNvSpPr/>
            <p:nvPr/>
          </p:nvSpPr>
          <p:spPr>
            <a:xfrm>
              <a:off x="7009048" y="4118617"/>
              <a:ext cx="206940" cy="53861"/>
            </a:xfrm>
            <a:prstGeom prst="rect">
              <a:avLst/>
            </a:prstGeom>
          </p:spPr>
          <p:txBody>
            <a:bodyPr wrap="square" lIns="0" tIns="0" rIns="0" bIns="0">
              <a:spAutoFit/>
            </a:bodyPr>
            <a:lstStyle/>
            <a:p>
              <a:pPr algn="r"/>
              <a:r>
                <a:rPr lang="en-US" altLang="ja-JP" sz="350" dirty="0">
                  <a:latin typeface="+mn-ea"/>
                </a:rPr>
                <a:t>※7</a:t>
              </a:r>
              <a:endParaRPr lang="ja-JP" altLang="en-US" sz="350" dirty="0">
                <a:latin typeface="+mn-ea"/>
              </a:endParaRPr>
            </a:p>
          </p:txBody>
        </p:sp>
        <p:sp>
          <p:nvSpPr>
            <p:cNvPr id="45" name="正方形/長方形 44">
              <a:extLst>
                <a:ext uri="{FF2B5EF4-FFF2-40B4-BE49-F238E27FC236}">
                  <a16:creationId xmlns:a16="http://schemas.microsoft.com/office/drawing/2014/main" id="{EEAB7304-D8B7-1D98-0382-96FBEAAE1CAB}"/>
                </a:ext>
              </a:extLst>
            </p:cNvPr>
            <p:cNvSpPr/>
            <p:nvPr/>
          </p:nvSpPr>
          <p:spPr>
            <a:xfrm>
              <a:off x="8121540" y="4118617"/>
              <a:ext cx="206940" cy="53861"/>
            </a:xfrm>
            <a:prstGeom prst="rect">
              <a:avLst/>
            </a:prstGeom>
          </p:spPr>
          <p:txBody>
            <a:bodyPr wrap="square" lIns="0" tIns="0" rIns="0" bIns="0">
              <a:spAutoFit/>
            </a:bodyPr>
            <a:lstStyle/>
            <a:p>
              <a:pPr algn="r"/>
              <a:r>
                <a:rPr lang="en-US" altLang="ja-JP" sz="350" dirty="0">
                  <a:latin typeface="+mn-ea"/>
                </a:rPr>
                <a:t>※9</a:t>
              </a:r>
              <a:endParaRPr lang="ja-JP" altLang="en-US" sz="350" dirty="0">
                <a:latin typeface="+mn-ea"/>
              </a:endParaRPr>
            </a:p>
          </p:txBody>
        </p:sp>
        <p:pic>
          <p:nvPicPr>
            <p:cNvPr id="47" name="図 46">
              <a:extLst>
                <a:ext uri="{FF2B5EF4-FFF2-40B4-BE49-F238E27FC236}">
                  <a16:creationId xmlns:a16="http://schemas.microsoft.com/office/drawing/2014/main" id="{F8B8BE14-AE43-40B6-96F2-9214B0805B73}"/>
                </a:ext>
              </a:extLst>
            </p:cNvPr>
            <p:cNvPicPr>
              <a:picLocks noChangeAspect="1"/>
            </p:cNvPicPr>
            <p:nvPr/>
          </p:nvPicPr>
          <p:blipFill>
            <a:blip r:embed="rId29"/>
            <a:stretch>
              <a:fillRect/>
            </a:stretch>
          </p:blipFill>
          <p:spPr>
            <a:xfrm>
              <a:off x="8086559" y="3836653"/>
              <a:ext cx="261819" cy="288000"/>
            </a:xfrm>
            <a:prstGeom prst="rect">
              <a:avLst/>
            </a:prstGeom>
          </p:spPr>
        </p:pic>
      </p:grpSp>
      <p:grpSp>
        <p:nvGrpSpPr>
          <p:cNvPr id="4103" name="グループ化 4102">
            <a:extLst>
              <a:ext uri="{FF2B5EF4-FFF2-40B4-BE49-F238E27FC236}">
                <a16:creationId xmlns:a16="http://schemas.microsoft.com/office/drawing/2014/main" id="{02557311-9AFC-39BC-9D82-8D3A8A966468}"/>
              </a:ext>
            </a:extLst>
          </p:cNvPr>
          <p:cNvGrpSpPr/>
          <p:nvPr/>
        </p:nvGrpSpPr>
        <p:grpSpPr>
          <a:xfrm>
            <a:off x="2628088" y="4808679"/>
            <a:ext cx="2404258" cy="1735968"/>
            <a:chOff x="2628088" y="4808679"/>
            <a:chExt cx="2404258" cy="1735968"/>
          </a:xfrm>
        </p:grpSpPr>
        <p:grpSp>
          <p:nvGrpSpPr>
            <p:cNvPr id="4120" name="グループ化 4119">
              <a:extLst>
                <a:ext uri="{FF2B5EF4-FFF2-40B4-BE49-F238E27FC236}">
                  <a16:creationId xmlns:a16="http://schemas.microsoft.com/office/drawing/2014/main" id="{5CFD1A92-6476-86F8-691A-AA50D5D8D933}"/>
                </a:ext>
              </a:extLst>
            </p:cNvPr>
            <p:cNvGrpSpPr/>
            <p:nvPr/>
          </p:nvGrpSpPr>
          <p:grpSpPr>
            <a:xfrm>
              <a:off x="2628088" y="4808679"/>
              <a:ext cx="2404258" cy="696835"/>
              <a:chOff x="4975242" y="4808679"/>
              <a:chExt cx="2404258" cy="696835"/>
            </a:xfrm>
          </p:grpSpPr>
          <p:grpSp>
            <p:nvGrpSpPr>
              <p:cNvPr id="4121" name="グループ化 4120">
                <a:extLst>
                  <a:ext uri="{FF2B5EF4-FFF2-40B4-BE49-F238E27FC236}">
                    <a16:creationId xmlns:a16="http://schemas.microsoft.com/office/drawing/2014/main" id="{EDCE7E9C-3DB3-E579-7F8B-F8177A04CC64}"/>
                  </a:ext>
                </a:extLst>
              </p:cNvPr>
              <p:cNvGrpSpPr/>
              <p:nvPr/>
            </p:nvGrpSpPr>
            <p:grpSpPr>
              <a:xfrm>
                <a:off x="4975242" y="4808679"/>
                <a:ext cx="2404258" cy="137741"/>
                <a:chOff x="5136755" y="4808679"/>
                <a:chExt cx="2215604" cy="137741"/>
              </a:xfrm>
            </p:grpSpPr>
            <p:sp>
              <p:nvSpPr>
                <p:cNvPr id="4131" name="正方形/長方形 4130">
                  <a:extLst>
                    <a:ext uri="{FF2B5EF4-FFF2-40B4-BE49-F238E27FC236}">
                      <a16:creationId xmlns:a16="http://schemas.microsoft.com/office/drawing/2014/main" id="{02453C6D-2ED4-2F15-93C3-81D56B3C56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ひっかき傷に強く、食べこぼしなどもサッとキレイに。</a:t>
                  </a:r>
                </a:p>
              </p:txBody>
            </p:sp>
            <p:cxnSp>
              <p:nvCxnSpPr>
                <p:cNvPr id="4132" name="直線コネクタ 4131">
                  <a:extLst>
                    <a:ext uri="{FF2B5EF4-FFF2-40B4-BE49-F238E27FC236}">
                      <a16:creationId xmlns:a16="http://schemas.microsoft.com/office/drawing/2014/main" id="{3C5265E2-241E-48C9-FE04-8B82D425527D}"/>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4126" name="正方形/長方形 4125">
                <a:extLst>
                  <a:ext uri="{FF2B5EF4-FFF2-40B4-BE49-F238E27FC236}">
                    <a16:creationId xmlns:a16="http://schemas.microsoft.com/office/drawing/2014/main" id="{8B49AF3E-CC34-FD88-4ABE-D7E47F74D70F}"/>
                  </a:ext>
                </a:extLst>
              </p:cNvPr>
              <p:cNvSpPr/>
              <p:nvPr/>
            </p:nvSpPr>
            <p:spPr>
              <a:xfrm>
                <a:off x="5038070" y="5182349"/>
                <a:ext cx="1137362" cy="323165"/>
              </a:xfrm>
              <a:prstGeom prst="rect">
                <a:avLst/>
              </a:prstGeom>
            </p:spPr>
            <p:txBody>
              <a:bodyPr wrap="square" lIns="0" tIns="0" rIns="0" bIns="0">
                <a:spAutoFit/>
              </a:bodyPr>
              <a:lstStyle/>
              <a:p>
                <a:r>
                  <a:rPr lang="ja-JP" altLang="en-US" sz="700" dirty="0">
                    <a:latin typeface="+mn-ea"/>
                  </a:rPr>
                  <a:t>傷・汚れに強い表面仕上げなので、お部屋の美しさも手軽にキープできます。</a:t>
                </a:r>
              </a:p>
            </p:txBody>
          </p:sp>
        </p:grpSp>
        <p:pic>
          <p:nvPicPr>
            <p:cNvPr id="4102" name="図 4101" descr="テーブル, 座る, 木製, 人 が含まれている画像&#10;&#10;AI 生成コンテンツは誤りを含む可能性があります。">
              <a:extLst>
                <a:ext uri="{FF2B5EF4-FFF2-40B4-BE49-F238E27FC236}">
                  <a16:creationId xmlns:a16="http://schemas.microsoft.com/office/drawing/2014/main" id="{A96E246A-7156-0DD9-8118-D24F0A4708DF}"/>
                </a:ext>
              </a:extLst>
            </p:cNvPr>
            <p:cNvPicPr>
              <a:picLocks noChangeAspect="1"/>
            </p:cNvPicPr>
            <p:nvPr/>
          </p:nvPicPr>
          <p:blipFill>
            <a:blip r:embed="rId30"/>
            <a:srcRect l="22275" t="2020" r="28644"/>
            <a:stretch>
              <a:fillRect/>
            </a:stretch>
          </p:blipFill>
          <p:spPr>
            <a:xfrm>
              <a:off x="3876954" y="5011546"/>
              <a:ext cx="1137363" cy="1533101"/>
            </a:xfrm>
            <a:prstGeom prst="rect">
              <a:avLst/>
            </a:prstGeom>
          </p:spPr>
        </p:pic>
      </p:grpSp>
      <p:grpSp>
        <p:nvGrpSpPr>
          <p:cNvPr id="4112" name="グループ化 4111">
            <a:extLst>
              <a:ext uri="{FF2B5EF4-FFF2-40B4-BE49-F238E27FC236}">
                <a16:creationId xmlns:a16="http://schemas.microsoft.com/office/drawing/2014/main" id="{447F5F44-669B-3228-24ED-B439E21E7899}"/>
              </a:ext>
            </a:extLst>
          </p:cNvPr>
          <p:cNvGrpSpPr/>
          <p:nvPr/>
        </p:nvGrpSpPr>
        <p:grpSpPr>
          <a:xfrm>
            <a:off x="7452889" y="4808679"/>
            <a:ext cx="2215604" cy="1730729"/>
            <a:chOff x="7452889" y="4808679"/>
            <a:chExt cx="2215604" cy="1730729"/>
          </a:xfrm>
        </p:grpSpPr>
        <p:pic>
          <p:nvPicPr>
            <p:cNvPr id="4" name="Picture 2">
              <a:extLst>
                <a:ext uri="{FF2B5EF4-FFF2-40B4-BE49-F238E27FC236}">
                  <a16:creationId xmlns:a16="http://schemas.microsoft.com/office/drawing/2014/main" id="{5E64B0C8-9A41-49E3-F3B5-58216B24F6D7}"/>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a:stretch>
              <a:fillRect/>
            </a:stretch>
          </p:blipFill>
          <p:spPr bwMode="auto">
            <a:xfrm>
              <a:off x="8538018" y="5011548"/>
              <a:ext cx="1130475" cy="152786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グループ化 23">
              <a:extLst>
                <a:ext uri="{FF2B5EF4-FFF2-40B4-BE49-F238E27FC236}">
                  <a16:creationId xmlns:a16="http://schemas.microsoft.com/office/drawing/2014/main" id="{18EBB897-5218-6D00-430D-CCD23F237959}"/>
                </a:ext>
              </a:extLst>
            </p:cNvPr>
            <p:cNvGrpSpPr/>
            <p:nvPr/>
          </p:nvGrpSpPr>
          <p:grpSpPr>
            <a:xfrm>
              <a:off x="7452889" y="4808679"/>
              <a:ext cx="2215604" cy="696834"/>
              <a:chOff x="7452889" y="4808679"/>
              <a:chExt cx="2215604" cy="696834"/>
            </a:xfrm>
          </p:grpSpPr>
          <p:sp>
            <p:nvSpPr>
              <p:cNvPr id="43" name="正方形/長方形 42">
                <a:extLst>
                  <a:ext uri="{FF2B5EF4-FFF2-40B4-BE49-F238E27FC236}">
                    <a16:creationId xmlns:a16="http://schemas.microsoft.com/office/drawing/2014/main" id="{0D3B94EB-DA06-CBCA-D0A5-50DF4BF36CB8}"/>
                  </a:ext>
                </a:extLst>
              </p:cNvPr>
              <p:cNvSpPr/>
              <p:nvPr/>
            </p:nvSpPr>
            <p:spPr>
              <a:xfrm>
                <a:off x="7464418" y="5182348"/>
                <a:ext cx="1030080" cy="323165"/>
              </a:xfrm>
              <a:prstGeom prst="rect">
                <a:avLst/>
              </a:prstGeom>
            </p:spPr>
            <p:txBody>
              <a:bodyPr wrap="square" lIns="0" tIns="0" rIns="0" bIns="0">
                <a:spAutoFit/>
              </a:bodyPr>
              <a:lstStyle/>
              <a:p>
                <a:r>
                  <a:rPr lang="ja-JP" altLang="en-US" sz="700" dirty="0">
                    <a:latin typeface="+mn-ea"/>
                  </a:rPr>
                  <a:t>遮音性能を保ったまま、既存の防音直貼床材に上貼り施工が可能です、</a:t>
                </a:r>
                <a:endParaRPr lang="en-US" altLang="ja-JP" sz="700" dirty="0">
                  <a:latin typeface="+mn-ea"/>
                </a:endParaRPr>
              </a:p>
            </p:txBody>
          </p:sp>
          <p:grpSp>
            <p:nvGrpSpPr>
              <p:cNvPr id="44" name="グループ化 43">
                <a:extLst>
                  <a:ext uri="{FF2B5EF4-FFF2-40B4-BE49-F238E27FC236}">
                    <a16:creationId xmlns:a16="http://schemas.microsoft.com/office/drawing/2014/main" id="{666A02D4-0F68-F950-25E8-BFE52319A9C0}"/>
                  </a:ext>
                </a:extLst>
              </p:cNvPr>
              <p:cNvGrpSpPr/>
              <p:nvPr/>
            </p:nvGrpSpPr>
            <p:grpSpPr>
              <a:xfrm>
                <a:off x="7452889" y="4808679"/>
                <a:ext cx="2215604" cy="137741"/>
                <a:chOff x="5136755" y="4808679"/>
                <a:chExt cx="2215604" cy="137741"/>
              </a:xfrm>
            </p:grpSpPr>
            <p:sp>
              <p:nvSpPr>
                <p:cNvPr id="46" name="正方形/長方形 45">
                  <a:extLst>
                    <a:ext uri="{FF2B5EF4-FFF2-40B4-BE49-F238E27FC236}">
                      <a16:creationId xmlns:a16="http://schemas.microsoft.com/office/drawing/2014/main" id="{0B0EB28E-8A9F-898A-4853-42E86E70E510}"/>
                    </a:ext>
                  </a:extLst>
                </p:cNvPr>
                <p:cNvSpPr/>
                <p:nvPr/>
              </p:nvSpPr>
              <p:spPr>
                <a:xfrm>
                  <a:off x="5149215" y="4808679"/>
                  <a:ext cx="2203144" cy="123111"/>
                </a:xfrm>
                <a:prstGeom prst="rect">
                  <a:avLst/>
                </a:prstGeom>
              </p:spPr>
              <p:txBody>
                <a:bodyPr wrap="square" lIns="0" tIns="0" rIns="0" bIns="0">
                  <a:spAutoFit/>
                </a:bodyPr>
                <a:lstStyle/>
                <a:p>
                  <a:r>
                    <a:rPr lang="en-US" altLang="ja-JP" sz="800" b="1" dirty="0">
                      <a:latin typeface="+mn-ea"/>
                    </a:rPr>
                    <a:t>LL-45</a:t>
                  </a:r>
                  <a:r>
                    <a:rPr lang="ja-JP" altLang="en-US" sz="800" b="1" dirty="0">
                      <a:latin typeface="+mn-ea"/>
                    </a:rPr>
                    <a:t>の床材に上貼りしても遮音性を維持できます。</a:t>
                  </a:r>
                </a:p>
              </p:txBody>
            </p:sp>
            <p:cxnSp>
              <p:nvCxnSpPr>
                <p:cNvPr id="52" name="直線コネクタ 51">
                  <a:extLst>
                    <a:ext uri="{FF2B5EF4-FFF2-40B4-BE49-F238E27FC236}">
                      <a16:creationId xmlns:a16="http://schemas.microsoft.com/office/drawing/2014/main" id="{C1857EB6-85A3-BCB0-64D7-EF8F54DF8583}"/>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pic>
        <p:nvPicPr>
          <p:cNvPr id="60" name="Picture 2">
            <a:extLst>
              <a:ext uri="{FF2B5EF4-FFF2-40B4-BE49-F238E27FC236}">
                <a16:creationId xmlns:a16="http://schemas.microsoft.com/office/drawing/2014/main" id="{112C29AC-7685-6496-0B8E-A49E47084C74}"/>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a:stretch>
            <a:fillRect/>
          </a:stretch>
        </p:blipFill>
        <p:spPr bwMode="auto">
          <a:xfrm>
            <a:off x="213019" y="3572050"/>
            <a:ext cx="973594" cy="973594"/>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62" name="グループ化 61">
            <a:extLst>
              <a:ext uri="{FF2B5EF4-FFF2-40B4-BE49-F238E27FC236}">
                <a16:creationId xmlns:a16="http://schemas.microsoft.com/office/drawing/2014/main" id="{4BDD00CF-0D30-2FC4-FBA3-E74965953A1D}"/>
              </a:ext>
            </a:extLst>
          </p:cNvPr>
          <p:cNvGrpSpPr/>
          <p:nvPr/>
        </p:nvGrpSpPr>
        <p:grpSpPr>
          <a:xfrm>
            <a:off x="5105735" y="4808679"/>
            <a:ext cx="2222491" cy="1728194"/>
            <a:chOff x="5105735" y="4808679"/>
            <a:chExt cx="2222491" cy="1728194"/>
          </a:xfrm>
        </p:grpSpPr>
        <p:grpSp>
          <p:nvGrpSpPr>
            <p:cNvPr id="4101" name="グループ化 4100">
              <a:extLst>
                <a:ext uri="{FF2B5EF4-FFF2-40B4-BE49-F238E27FC236}">
                  <a16:creationId xmlns:a16="http://schemas.microsoft.com/office/drawing/2014/main" id="{455C32F1-C732-8F7E-2728-38C1F36B1959}"/>
                </a:ext>
              </a:extLst>
            </p:cNvPr>
            <p:cNvGrpSpPr/>
            <p:nvPr/>
          </p:nvGrpSpPr>
          <p:grpSpPr>
            <a:xfrm>
              <a:off x="5105735" y="4808679"/>
              <a:ext cx="2222491" cy="1728194"/>
              <a:chOff x="7452889" y="4808679"/>
              <a:chExt cx="2222491" cy="1728194"/>
            </a:xfrm>
          </p:grpSpPr>
          <p:sp>
            <p:nvSpPr>
              <p:cNvPr id="4107" name="正方形/長方形 4106">
                <a:extLst>
                  <a:ext uri="{FF2B5EF4-FFF2-40B4-BE49-F238E27FC236}">
                    <a16:creationId xmlns:a16="http://schemas.microsoft.com/office/drawing/2014/main" id="{3CD09DB3-D1C2-E795-FC8C-6966864403E1}"/>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既存の床暖房システムに上貼りしても、あたたかさはそのまま。一緒に快適に過ごせます。</a:t>
                </a:r>
                <a:endParaRPr lang="en-US" altLang="ja-JP" sz="700" dirty="0">
                  <a:latin typeface="+mn-ea"/>
                </a:endParaRPr>
              </a:p>
            </p:txBody>
          </p:sp>
          <p:grpSp>
            <p:nvGrpSpPr>
              <p:cNvPr id="4108" name="グループ化 4107">
                <a:extLst>
                  <a:ext uri="{FF2B5EF4-FFF2-40B4-BE49-F238E27FC236}">
                    <a16:creationId xmlns:a16="http://schemas.microsoft.com/office/drawing/2014/main" id="{D231C6A2-E973-39B2-18C1-58D09AF31FDD}"/>
                  </a:ext>
                </a:extLst>
              </p:cNvPr>
              <p:cNvGrpSpPr/>
              <p:nvPr/>
            </p:nvGrpSpPr>
            <p:grpSpPr>
              <a:xfrm>
                <a:off x="7452889" y="4808679"/>
                <a:ext cx="2215604" cy="137741"/>
                <a:chOff x="5136755" y="4808679"/>
                <a:chExt cx="2215604" cy="137741"/>
              </a:xfrm>
            </p:grpSpPr>
            <p:sp>
              <p:nvSpPr>
                <p:cNvPr id="4110" name="正方形/長方形 4109">
                  <a:extLst>
                    <a:ext uri="{FF2B5EF4-FFF2-40B4-BE49-F238E27FC236}">
                      <a16:creationId xmlns:a16="http://schemas.microsoft.com/office/drawing/2014/main" id="{99D5FC5A-5186-FD90-FAAC-570165240107}"/>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既存の床暖房システムに上貼り可能。</a:t>
                  </a:r>
                </a:p>
              </p:txBody>
            </p:sp>
            <p:cxnSp>
              <p:nvCxnSpPr>
                <p:cNvPr id="4111" name="直線コネクタ 4110">
                  <a:extLst>
                    <a:ext uri="{FF2B5EF4-FFF2-40B4-BE49-F238E27FC236}">
                      <a16:creationId xmlns:a16="http://schemas.microsoft.com/office/drawing/2014/main" id="{8AD06290-7D63-1A46-CF91-F98067309BA7}"/>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pic>
            <p:nvPicPr>
              <p:cNvPr id="4109" name="図 4108">
                <a:extLst>
                  <a:ext uri="{FF2B5EF4-FFF2-40B4-BE49-F238E27FC236}">
                    <a16:creationId xmlns:a16="http://schemas.microsoft.com/office/drawing/2014/main" id="{C10B739E-3E5C-BEC0-96F0-72BCD3CA3DFC}"/>
                  </a:ext>
                </a:extLst>
              </p:cNvPr>
              <p:cNvPicPr>
                <a:picLocks noChangeAspect="1"/>
              </p:cNvPicPr>
              <p:nvPr/>
            </p:nvPicPr>
            <p:blipFill>
              <a:blip r:embed="rId33"/>
              <a:srcRect l="17220" r="34189"/>
              <a:stretch>
                <a:fillRect/>
              </a:stretch>
            </p:blipFill>
            <p:spPr>
              <a:xfrm>
                <a:off x="8538018" y="5013034"/>
                <a:ext cx="1137362" cy="1523839"/>
              </a:xfrm>
              <a:prstGeom prst="rect">
                <a:avLst/>
              </a:prstGeom>
            </p:spPr>
          </p:pic>
        </p:grpSp>
        <p:pic>
          <p:nvPicPr>
            <p:cNvPr id="4105" name="図 4104" descr="床に寝そべる女性&#10;&#10;AI 生成コンテンツは誤りを含む可能性があります。">
              <a:extLst>
                <a:ext uri="{FF2B5EF4-FFF2-40B4-BE49-F238E27FC236}">
                  <a16:creationId xmlns:a16="http://schemas.microsoft.com/office/drawing/2014/main" id="{51B80CFB-843D-47C3-4541-38F8EF8FF4DC}"/>
                </a:ext>
              </a:extLst>
            </p:cNvPr>
            <p:cNvPicPr>
              <a:picLocks noChangeAspect="1"/>
            </p:cNvPicPr>
            <p:nvPr/>
          </p:nvPicPr>
          <p:blipFill rotWithShape="1">
            <a:blip r:embed="rId34"/>
            <a:srcRect l="7638" t="2393" r="34664" b="10882"/>
            <a:stretch>
              <a:fillRect/>
            </a:stretch>
          </p:blipFill>
          <p:spPr>
            <a:xfrm>
              <a:off x="6228558" y="6003308"/>
              <a:ext cx="532060" cy="532060"/>
            </a:xfrm>
            <a:prstGeom prst="ellipse">
              <a:avLst/>
            </a:prstGeom>
            <a:solidFill>
              <a:schemeClr val="bg1">
                <a:lumMod val="85000"/>
              </a:schemeClr>
            </a:solidFill>
            <a:ln>
              <a:solidFill>
                <a:schemeClr val="bg1"/>
              </a:solidFill>
            </a:ln>
          </p:spPr>
        </p:pic>
      </p:grpSp>
      <p:pic>
        <p:nvPicPr>
          <p:cNvPr id="3" name="図 2">
            <a:extLst>
              <a:ext uri="{FF2B5EF4-FFF2-40B4-BE49-F238E27FC236}">
                <a16:creationId xmlns:a16="http://schemas.microsoft.com/office/drawing/2014/main" id="{AF3AFB5C-028F-6860-AB1B-CDB4A9811419}"/>
              </a:ext>
            </a:extLst>
          </p:cNvPr>
          <p:cNvPicPr>
            <a:picLocks noChangeAspect="1"/>
          </p:cNvPicPr>
          <p:nvPr/>
        </p:nvPicPr>
        <p:blipFill>
          <a:blip r:embed="rId35"/>
          <a:stretch>
            <a:fillRect/>
          </a:stretch>
        </p:blipFill>
        <p:spPr>
          <a:xfrm>
            <a:off x="6628572" y="2787463"/>
            <a:ext cx="249805" cy="126767"/>
          </a:xfrm>
          <a:prstGeom prst="rect">
            <a:avLst/>
          </a:prstGeom>
        </p:spPr>
      </p:pic>
      <p:pic>
        <p:nvPicPr>
          <p:cNvPr id="14" name="図 13">
            <a:extLst>
              <a:ext uri="{FF2B5EF4-FFF2-40B4-BE49-F238E27FC236}">
                <a16:creationId xmlns:a16="http://schemas.microsoft.com/office/drawing/2014/main" id="{D170723B-97C1-12A3-0FAF-914239E09ED3}"/>
              </a:ext>
            </a:extLst>
          </p:cNvPr>
          <p:cNvPicPr>
            <a:picLocks noChangeAspect="1"/>
          </p:cNvPicPr>
          <p:nvPr/>
        </p:nvPicPr>
        <p:blipFill>
          <a:blip r:embed="rId35"/>
          <a:stretch>
            <a:fillRect/>
          </a:stretch>
        </p:blipFill>
        <p:spPr>
          <a:xfrm>
            <a:off x="5058108" y="3262444"/>
            <a:ext cx="249805" cy="126767"/>
          </a:xfrm>
          <a:prstGeom prst="rect">
            <a:avLst/>
          </a:prstGeom>
        </p:spPr>
      </p:pic>
    </p:spTree>
    <p:extLst>
      <p:ext uri="{BB962C8B-B14F-4D97-AF65-F5344CB8AC3E}">
        <p14:creationId xmlns:p14="http://schemas.microsoft.com/office/powerpoint/2010/main" val="2288224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73C2337-9F7D-7C78-07EC-B6412E9FF1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48683" y="683235"/>
            <a:ext cx="4775644" cy="3964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l"/>
            <a:r>
              <a:rPr lang="ja-JP" altLang="en-US" sz="1100" b="1" dirty="0">
                <a:solidFill>
                  <a:srgbClr val="FFFFFF"/>
                </a:solidFill>
                <a:latin typeface="+mn-ea"/>
                <a:ea typeface="+mn-ea"/>
              </a:rPr>
              <a:t>床材　</a:t>
            </a:r>
            <a:r>
              <a:rPr lang="en-US" altLang="ja-JP" sz="1100" b="1" dirty="0">
                <a:solidFill>
                  <a:srgbClr val="FFFFFF"/>
                </a:solidFill>
                <a:latin typeface="+mn-ea"/>
                <a:ea typeface="+mn-ea"/>
              </a:rPr>
              <a:t>1.5mm</a:t>
            </a:r>
            <a:r>
              <a:rPr lang="ja-JP" altLang="en-US" sz="1100" b="1" dirty="0">
                <a:solidFill>
                  <a:srgbClr val="FFFFFF"/>
                </a:solidFill>
                <a:latin typeface="+mn-ea"/>
                <a:ea typeface="+mn-ea"/>
              </a:rPr>
              <a:t>リフォームフローリング </a:t>
            </a:r>
            <a:r>
              <a:rPr lang="en-US" altLang="ja-JP" sz="1100" b="1" dirty="0">
                <a:solidFill>
                  <a:srgbClr val="FFFFFF"/>
                </a:solidFill>
                <a:latin typeface="+mn-ea"/>
                <a:ea typeface="+mn-ea"/>
              </a:rPr>
              <a:t>USUI-TA</a:t>
            </a:r>
            <a:r>
              <a:rPr lang="ja-JP" altLang="en-US" sz="1100" b="1" dirty="0">
                <a:solidFill>
                  <a:srgbClr val="FFFFFF"/>
                </a:solidFill>
                <a:latin typeface="+mn-ea"/>
                <a:ea typeface="+mn-ea"/>
              </a:rPr>
              <a:t>［ウスイータ］ 非耐熱</a:t>
            </a:r>
            <a:r>
              <a:rPr lang="ja-JP" altLang="en-US" sz="1100" dirty="0">
                <a:solidFill>
                  <a:srgbClr val="FFFFFF"/>
                </a:solidFill>
                <a:latin typeface="+mn-ea"/>
                <a:ea typeface="+mn-ea"/>
              </a:rPr>
              <a:t> ★</a:t>
            </a:r>
            <a:endParaRPr lang="ja-JP" altLang="en-US" sz="1100" b="1" dirty="0">
              <a:solidFill>
                <a:srgbClr val="FFFFFF"/>
              </a:solidFill>
              <a:latin typeface="+mn-ea"/>
              <a:ea typeface="+mn-ea"/>
            </a:endParaRPr>
          </a:p>
        </p:txBody>
      </p:sp>
      <p:grpSp>
        <p:nvGrpSpPr>
          <p:cNvPr id="4" name="グループ化 3">
            <a:extLst>
              <a:ext uri="{FF2B5EF4-FFF2-40B4-BE49-F238E27FC236}">
                <a16:creationId xmlns:a16="http://schemas.microsoft.com/office/drawing/2014/main" id="{9CAD1C41-7F5A-CD13-B460-5C29162A774E}"/>
              </a:ext>
            </a:extLst>
          </p:cNvPr>
          <p:cNvGrpSpPr/>
          <p:nvPr/>
        </p:nvGrpSpPr>
        <p:grpSpPr>
          <a:xfrm>
            <a:off x="209213" y="728203"/>
            <a:ext cx="833693" cy="192239"/>
            <a:chOff x="197208" y="728203"/>
            <a:chExt cx="833693" cy="192239"/>
          </a:xfrm>
        </p:grpSpPr>
        <p:sp>
          <p:nvSpPr>
            <p:cNvPr id="136" name="正方形/長方形 135"/>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7" name="正方形/長方形 136"/>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sp>
        <p:nvSpPr>
          <p:cNvPr id="9" name="タイトル 26">
            <a:extLst>
              <a:ext uri="{FF2B5EF4-FFF2-40B4-BE49-F238E27FC236}">
                <a16:creationId xmlns:a16="http://schemas.microsoft.com/office/drawing/2014/main" id="{F57046FB-F627-48A9-D8BF-40710BC21D5B}"/>
              </a:ext>
            </a:extLst>
          </p:cNvPr>
          <p:cNvSpPr txBox="1">
            <a:spLocks/>
          </p:cNvSpPr>
          <p:nvPr/>
        </p:nvSpPr>
        <p:spPr>
          <a:xfrm>
            <a:off x="0" y="-283837"/>
            <a:ext cx="5434680"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非耐熱</a:t>
            </a:r>
            <a:endParaRPr lang="ja-JP" altLang="en-US" sz="1100" b="1" dirty="0">
              <a:latin typeface="+mn-ea"/>
              <a:ea typeface="+mn-ea"/>
              <a:cs typeface="+mn-cs"/>
            </a:endParaRPr>
          </a:p>
        </p:txBody>
      </p:sp>
      <p:grpSp>
        <p:nvGrpSpPr>
          <p:cNvPr id="42" name="グループ化 41">
            <a:extLst>
              <a:ext uri="{FF2B5EF4-FFF2-40B4-BE49-F238E27FC236}">
                <a16:creationId xmlns:a16="http://schemas.microsoft.com/office/drawing/2014/main" id="{070C8B9A-847B-D790-1B48-C8416E36701C}"/>
              </a:ext>
            </a:extLst>
          </p:cNvPr>
          <p:cNvGrpSpPr/>
          <p:nvPr/>
        </p:nvGrpSpPr>
        <p:grpSpPr>
          <a:xfrm>
            <a:off x="8571992" y="4005897"/>
            <a:ext cx="909684" cy="264046"/>
            <a:chOff x="8571992" y="4112456"/>
            <a:chExt cx="909684" cy="264046"/>
          </a:xfrm>
        </p:grpSpPr>
        <p:pic>
          <p:nvPicPr>
            <p:cNvPr id="71" name="図 70">
              <a:extLst>
                <a:ext uri="{FF2B5EF4-FFF2-40B4-BE49-F238E27FC236}">
                  <a16:creationId xmlns:a16="http://schemas.microsoft.com/office/drawing/2014/main" id="{50BDF9B2-0841-1734-7747-F9A767E5EC95}"/>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70" name="図 69">
              <a:extLst>
                <a:ext uri="{FF2B5EF4-FFF2-40B4-BE49-F238E27FC236}">
                  <a16:creationId xmlns:a16="http://schemas.microsoft.com/office/drawing/2014/main" id="{7133A2E0-8348-8D1D-072D-1640F076AE81}"/>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29" name="図 28">
              <a:extLst>
                <a:ext uri="{FF2B5EF4-FFF2-40B4-BE49-F238E27FC236}">
                  <a16:creationId xmlns:a16="http://schemas.microsoft.com/office/drawing/2014/main" id="{A09BB1BA-0C45-FC4D-46AF-B9CED8F52FD3}"/>
                </a:ext>
              </a:extLst>
            </p:cNvPr>
            <p:cNvPicPr>
              <a:picLocks noChangeAspect="1"/>
            </p:cNvPicPr>
            <p:nvPr/>
          </p:nvPicPr>
          <p:blipFill>
            <a:blip r:embed="rId5"/>
            <a:stretch>
              <a:fillRect/>
            </a:stretch>
          </p:blipFill>
          <p:spPr>
            <a:xfrm>
              <a:off x="8865061" y="4121032"/>
              <a:ext cx="256082" cy="216000"/>
            </a:xfrm>
            <a:prstGeom prst="rect">
              <a:avLst/>
            </a:prstGeom>
          </p:spPr>
        </p:pic>
      </p:grpSp>
      <p:sp>
        <p:nvSpPr>
          <p:cNvPr id="200" name="正方形/長方形 199">
            <a:extLst>
              <a:ext uri="{FF2B5EF4-FFF2-40B4-BE49-F238E27FC236}">
                <a16:creationId xmlns:a16="http://schemas.microsoft.com/office/drawing/2014/main" id="{668327DB-7320-CADD-C360-2375EC80FD26}"/>
              </a:ext>
            </a:extLst>
          </p:cNvPr>
          <p:cNvSpPr/>
          <p:nvPr/>
        </p:nvSpPr>
        <p:spPr>
          <a:xfrm>
            <a:off x="4992701" y="4345548"/>
            <a:ext cx="4773600" cy="246221"/>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a:t>
            </a:r>
            <a:r>
              <a:rPr lang="en-US" altLang="ja-JP" sz="400" dirty="0">
                <a:latin typeface="+mn-ea"/>
              </a:rPr>
              <a:t>※1 </a:t>
            </a:r>
            <a:r>
              <a:rPr lang="ja-JP" altLang="en-US" sz="400" dirty="0">
                <a:latin typeface="+mn-ea"/>
              </a:rPr>
              <a:t>一般の木質系床材に比べ、ペットの汚れに配慮した床材となっておりますが、必ずしも汚れがつかないというわけではありません。 </a:t>
            </a:r>
            <a:r>
              <a:rPr lang="en-US" altLang="ja-JP" sz="400" dirty="0">
                <a:latin typeface="+mn-ea"/>
              </a:rPr>
              <a:t>※2 </a:t>
            </a:r>
            <a:r>
              <a:rPr lang="ja-JP" altLang="en-US" sz="400" dirty="0">
                <a:latin typeface="+mn-ea"/>
              </a:rPr>
              <a:t>非耐熱のみ、洗面所・トイレなどへの施工時にはシリコンシーリングを施してください。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直貼床材に上貼り施工する場合は、車椅子対応の性能はございません。 </a:t>
            </a:r>
            <a:r>
              <a:rPr lang="en-US" altLang="ja-JP" sz="400" dirty="0">
                <a:latin typeface="+mn-ea"/>
              </a:rPr>
              <a:t>※5 </a:t>
            </a:r>
            <a:r>
              <a:rPr lang="ja-JP" altLang="en-US" sz="400" dirty="0">
                <a:latin typeface="+mn-ea"/>
              </a:rPr>
              <a:t>表面保護のためワックスもかけられますが、床材表面の塗膜性能は発揮できなくなります。 </a:t>
            </a:r>
            <a:r>
              <a:rPr lang="en-US" altLang="ja-JP" sz="400" dirty="0">
                <a:latin typeface="+mn-ea"/>
              </a:rPr>
              <a:t>※6 </a:t>
            </a:r>
            <a:r>
              <a:rPr lang="ja-JP" altLang="en-US" sz="400" dirty="0">
                <a:latin typeface="+mn-ea"/>
              </a:rPr>
              <a:t>球状及び金属製キャスターや、小径のキャスター付き家具はご使用をお避けください。へこみや傷が発生する場合があります。</a:t>
            </a:r>
          </a:p>
        </p:txBody>
      </p:sp>
      <p:grpSp>
        <p:nvGrpSpPr>
          <p:cNvPr id="86" name="グループ化 85">
            <a:extLst>
              <a:ext uri="{FF2B5EF4-FFF2-40B4-BE49-F238E27FC236}">
                <a16:creationId xmlns:a16="http://schemas.microsoft.com/office/drawing/2014/main" id="{28F976D2-EF8E-9FDC-3458-D520306F0F40}"/>
              </a:ext>
            </a:extLst>
          </p:cNvPr>
          <p:cNvGrpSpPr/>
          <p:nvPr/>
        </p:nvGrpSpPr>
        <p:grpSpPr>
          <a:xfrm>
            <a:off x="4992700" y="3922080"/>
            <a:ext cx="3579291" cy="403863"/>
            <a:chOff x="4992700" y="4028639"/>
            <a:chExt cx="3579291" cy="403863"/>
          </a:xfrm>
        </p:grpSpPr>
        <p:pic>
          <p:nvPicPr>
            <p:cNvPr id="26" name="図 25">
              <a:extLst>
                <a:ext uri="{FF2B5EF4-FFF2-40B4-BE49-F238E27FC236}">
                  <a16:creationId xmlns:a16="http://schemas.microsoft.com/office/drawing/2014/main" id="{7DC68DC5-AC74-59F6-B01A-52C4F14A88E6}"/>
                </a:ext>
              </a:extLst>
            </p:cNvPr>
            <p:cNvPicPr>
              <a:picLocks noChangeAspect="1"/>
            </p:cNvPicPr>
            <p:nvPr/>
          </p:nvPicPr>
          <p:blipFill>
            <a:blip r:embed="rId6"/>
            <a:stretch>
              <a:fillRect/>
            </a:stretch>
          </p:blipFill>
          <p:spPr>
            <a:xfrm>
              <a:off x="5655670" y="4095904"/>
              <a:ext cx="261818" cy="288000"/>
            </a:xfrm>
            <a:prstGeom prst="rect">
              <a:avLst/>
            </a:prstGeom>
          </p:spPr>
        </p:pic>
        <p:pic>
          <p:nvPicPr>
            <p:cNvPr id="30" name="図 29">
              <a:extLst>
                <a:ext uri="{FF2B5EF4-FFF2-40B4-BE49-F238E27FC236}">
                  <a16:creationId xmlns:a16="http://schemas.microsoft.com/office/drawing/2014/main" id="{DB7EBD05-3498-DE91-865C-B65D25EF4DEB}"/>
                </a:ext>
              </a:extLst>
            </p:cNvPr>
            <p:cNvPicPr>
              <a:picLocks noChangeAspect="1"/>
            </p:cNvPicPr>
            <p:nvPr/>
          </p:nvPicPr>
          <p:blipFill>
            <a:blip r:embed="rId7"/>
            <a:stretch>
              <a:fillRect/>
            </a:stretch>
          </p:blipFill>
          <p:spPr>
            <a:xfrm>
              <a:off x="4992700" y="4095904"/>
              <a:ext cx="261819" cy="288000"/>
            </a:xfrm>
            <a:prstGeom prst="rect">
              <a:avLst/>
            </a:prstGeom>
          </p:spPr>
        </p:pic>
        <p:pic>
          <p:nvPicPr>
            <p:cNvPr id="31" name="図 30">
              <a:extLst>
                <a:ext uri="{FF2B5EF4-FFF2-40B4-BE49-F238E27FC236}">
                  <a16:creationId xmlns:a16="http://schemas.microsoft.com/office/drawing/2014/main" id="{92BBB56E-D992-D23D-651F-5BBE8CF85093}"/>
                </a:ext>
              </a:extLst>
            </p:cNvPr>
            <p:cNvPicPr>
              <a:picLocks noChangeAspect="1"/>
            </p:cNvPicPr>
            <p:nvPr/>
          </p:nvPicPr>
          <p:blipFill>
            <a:blip r:embed="rId8"/>
            <a:stretch>
              <a:fillRect/>
            </a:stretch>
          </p:blipFill>
          <p:spPr>
            <a:xfrm>
              <a:off x="5213690" y="4095904"/>
              <a:ext cx="261819" cy="288000"/>
            </a:xfrm>
            <a:prstGeom prst="rect">
              <a:avLst/>
            </a:prstGeom>
          </p:spPr>
        </p:pic>
        <p:pic>
          <p:nvPicPr>
            <p:cNvPr id="35" name="図 34">
              <a:extLst>
                <a:ext uri="{FF2B5EF4-FFF2-40B4-BE49-F238E27FC236}">
                  <a16:creationId xmlns:a16="http://schemas.microsoft.com/office/drawing/2014/main" id="{45333B51-A835-B05D-1090-38D89924348E}"/>
                </a:ext>
              </a:extLst>
            </p:cNvPr>
            <p:cNvPicPr>
              <a:picLocks noChangeAspect="1"/>
            </p:cNvPicPr>
            <p:nvPr/>
          </p:nvPicPr>
          <p:blipFill>
            <a:blip r:embed="rId9"/>
            <a:stretch>
              <a:fillRect/>
            </a:stretch>
          </p:blipFill>
          <p:spPr>
            <a:xfrm>
              <a:off x="5876660" y="4095904"/>
              <a:ext cx="261819" cy="288000"/>
            </a:xfrm>
            <a:prstGeom prst="rect">
              <a:avLst/>
            </a:prstGeom>
          </p:spPr>
        </p:pic>
        <p:pic>
          <p:nvPicPr>
            <p:cNvPr id="36" name="図 35">
              <a:extLst>
                <a:ext uri="{FF2B5EF4-FFF2-40B4-BE49-F238E27FC236}">
                  <a16:creationId xmlns:a16="http://schemas.microsoft.com/office/drawing/2014/main" id="{6776ABBF-372A-CEFB-C15C-1765E1825306}"/>
                </a:ext>
              </a:extLst>
            </p:cNvPr>
            <p:cNvPicPr>
              <a:picLocks noChangeAspect="1"/>
            </p:cNvPicPr>
            <p:nvPr/>
          </p:nvPicPr>
          <p:blipFill>
            <a:blip r:embed="rId10"/>
            <a:stretch>
              <a:fillRect/>
            </a:stretch>
          </p:blipFill>
          <p:spPr>
            <a:xfrm>
              <a:off x="6760619" y="4095904"/>
              <a:ext cx="261819" cy="288000"/>
            </a:xfrm>
            <a:prstGeom prst="rect">
              <a:avLst/>
            </a:prstGeom>
          </p:spPr>
        </p:pic>
        <p:pic>
          <p:nvPicPr>
            <p:cNvPr id="37" name="図 36">
              <a:extLst>
                <a:ext uri="{FF2B5EF4-FFF2-40B4-BE49-F238E27FC236}">
                  <a16:creationId xmlns:a16="http://schemas.microsoft.com/office/drawing/2014/main" id="{8E190020-44C4-B694-54E5-4CD43E28E6AA}"/>
                </a:ext>
              </a:extLst>
            </p:cNvPr>
            <p:cNvPicPr>
              <a:picLocks noChangeAspect="1"/>
            </p:cNvPicPr>
            <p:nvPr/>
          </p:nvPicPr>
          <p:blipFill>
            <a:blip r:embed="rId11"/>
            <a:stretch>
              <a:fillRect/>
            </a:stretch>
          </p:blipFill>
          <p:spPr>
            <a:xfrm>
              <a:off x="6981609" y="4095904"/>
              <a:ext cx="261819" cy="288000"/>
            </a:xfrm>
            <a:prstGeom prst="rect">
              <a:avLst/>
            </a:prstGeom>
          </p:spPr>
        </p:pic>
        <p:pic>
          <p:nvPicPr>
            <p:cNvPr id="38" name="図 37">
              <a:extLst>
                <a:ext uri="{FF2B5EF4-FFF2-40B4-BE49-F238E27FC236}">
                  <a16:creationId xmlns:a16="http://schemas.microsoft.com/office/drawing/2014/main" id="{9D01F388-A4D8-94E8-E903-789CA6C5DE9B}"/>
                </a:ext>
              </a:extLst>
            </p:cNvPr>
            <p:cNvPicPr>
              <a:picLocks noChangeAspect="1"/>
            </p:cNvPicPr>
            <p:nvPr/>
          </p:nvPicPr>
          <p:blipFill>
            <a:blip r:embed="rId12"/>
            <a:stretch>
              <a:fillRect/>
            </a:stretch>
          </p:blipFill>
          <p:spPr>
            <a:xfrm>
              <a:off x="7202599" y="4095904"/>
              <a:ext cx="261819" cy="288000"/>
            </a:xfrm>
            <a:prstGeom prst="rect">
              <a:avLst/>
            </a:prstGeom>
          </p:spPr>
        </p:pic>
        <p:pic>
          <p:nvPicPr>
            <p:cNvPr id="46" name="図 45">
              <a:extLst>
                <a:ext uri="{FF2B5EF4-FFF2-40B4-BE49-F238E27FC236}">
                  <a16:creationId xmlns:a16="http://schemas.microsoft.com/office/drawing/2014/main" id="{69E45D54-270A-4441-B8AE-2933011B5358}"/>
                </a:ext>
              </a:extLst>
            </p:cNvPr>
            <p:cNvPicPr>
              <a:picLocks noChangeAspect="1"/>
            </p:cNvPicPr>
            <p:nvPr/>
          </p:nvPicPr>
          <p:blipFill>
            <a:blip r:embed="rId13"/>
            <a:stretch>
              <a:fillRect/>
            </a:stretch>
          </p:blipFill>
          <p:spPr>
            <a:xfrm>
              <a:off x="7423589" y="4095904"/>
              <a:ext cx="261819" cy="288000"/>
            </a:xfrm>
            <a:prstGeom prst="rect">
              <a:avLst/>
            </a:prstGeom>
          </p:spPr>
        </p:pic>
        <p:pic>
          <p:nvPicPr>
            <p:cNvPr id="47" name="図 46">
              <a:extLst>
                <a:ext uri="{FF2B5EF4-FFF2-40B4-BE49-F238E27FC236}">
                  <a16:creationId xmlns:a16="http://schemas.microsoft.com/office/drawing/2014/main" id="{AD91CE67-DBFC-4B26-51D0-0BACAAD83B4E}"/>
                </a:ext>
              </a:extLst>
            </p:cNvPr>
            <p:cNvPicPr>
              <a:picLocks noChangeAspect="1"/>
            </p:cNvPicPr>
            <p:nvPr/>
          </p:nvPicPr>
          <p:blipFill>
            <a:blip r:embed="rId14"/>
            <a:stretch>
              <a:fillRect/>
            </a:stretch>
          </p:blipFill>
          <p:spPr>
            <a:xfrm>
              <a:off x="7644579" y="4095904"/>
              <a:ext cx="261819" cy="288000"/>
            </a:xfrm>
            <a:prstGeom prst="rect">
              <a:avLst/>
            </a:prstGeom>
          </p:spPr>
        </p:pic>
        <p:pic>
          <p:nvPicPr>
            <p:cNvPr id="48" name="図 47">
              <a:extLst>
                <a:ext uri="{FF2B5EF4-FFF2-40B4-BE49-F238E27FC236}">
                  <a16:creationId xmlns:a16="http://schemas.microsoft.com/office/drawing/2014/main" id="{0D8F280F-6C40-BE9F-35CD-CD41C3629D6F}"/>
                </a:ext>
              </a:extLst>
            </p:cNvPr>
            <p:cNvPicPr>
              <a:picLocks noChangeAspect="1"/>
            </p:cNvPicPr>
            <p:nvPr/>
          </p:nvPicPr>
          <p:blipFill>
            <a:blip r:embed="rId15"/>
            <a:stretch>
              <a:fillRect/>
            </a:stretch>
          </p:blipFill>
          <p:spPr>
            <a:xfrm>
              <a:off x="7865569" y="4095904"/>
              <a:ext cx="261819" cy="288000"/>
            </a:xfrm>
            <a:prstGeom prst="rect">
              <a:avLst/>
            </a:prstGeom>
          </p:spPr>
        </p:pic>
        <p:sp>
          <p:nvSpPr>
            <p:cNvPr id="50" name="テキスト ボックス 49">
              <a:extLst>
                <a:ext uri="{FF2B5EF4-FFF2-40B4-BE49-F238E27FC236}">
                  <a16:creationId xmlns:a16="http://schemas.microsoft.com/office/drawing/2014/main" id="{6B45416B-7063-FCAA-FED6-B8DF03FCA48B}"/>
                </a:ext>
              </a:extLst>
            </p:cNvPr>
            <p:cNvSpPr txBox="1"/>
            <p:nvPr/>
          </p:nvSpPr>
          <p:spPr>
            <a:xfrm>
              <a:off x="700450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1" name="テキスト ボックス 50">
              <a:extLst>
                <a:ext uri="{FF2B5EF4-FFF2-40B4-BE49-F238E27FC236}">
                  <a16:creationId xmlns:a16="http://schemas.microsoft.com/office/drawing/2014/main" id="{3A6CA37A-3B46-0189-ECF0-CF7D78982B4E}"/>
                </a:ext>
              </a:extLst>
            </p:cNvPr>
            <p:cNvSpPr txBox="1"/>
            <p:nvPr/>
          </p:nvSpPr>
          <p:spPr>
            <a:xfrm>
              <a:off x="7225496" y="4028639"/>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2" name="正方形/長方形 51">
              <a:extLst>
                <a:ext uri="{FF2B5EF4-FFF2-40B4-BE49-F238E27FC236}">
                  <a16:creationId xmlns:a16="http://schemas.microsoft.com/office/drawing/2014/main" id="{A2D35293-733A-224B-CE6A-4599D7226294}"/>
                </a:ext>
              </a:extLst>
            </p:cNvPr>
            <p:cNvSpPr/>
            <p:nvPr/>
          </p:nvSpPr>
          <p:spPr>
            <a:xfrm>
              <a:off x="5898509" y="4378641"/>
              <a:ext cx="230762" cy="53861"/>
            </a:xfrm>
            <a:prstGeom prst="rect">
              <a:avLst/>
            </a:prstGeom>
          </p:spPr>
          <p:txBody>
            <a:bodyPr wrap="square" lIns="0" tIns="0" rIns="0" bIns="0">
              <a:spAutoFit/>
            </a:bodyPr>
            <a:lstStyle/>
            <a:p>
              <a:pPr algn="r"/>
              <a:r>
                <a:rPr lang="en-US" altLang="ja-JP" sz="350" dirty="0">
                  <a:latin typeface="+mn-ea"/>
                </a:rPr>
                <a:t>※1 ※2 ※3</a:t>
              </a:r>
              <a:endParaRPr lang="ja-JP" altLang="en-US" sz="350" dirty="0">
                <a:latin typeface="+mn-ea"/>
              </a:endParaRPr>
            </a:p>
          </p:txBody>
        </p:sp>
        <p:sp>
          <p:nvSpPr>
            <p:cNvPr id="53" name="正方形/長方形 52">
              <a:extLst>
                <a:ext uri="{FF2B5EF4-FFF2-40B4-BE49-F238E27FC236}">
                  <a16:creationId xmlns:a16="http://schemas.microsoft.com/office/drawing/2014/main" id="{DE2BEF6B-55CB-1956-7A71-121CA2196991}"/>
                </a:ext>
              </a:extLst>
            </p:cNvPr>
            <p:cNvSpPr/>
            <p:nvPr/>
          </p:nvSpPr>
          <p:spPr>
            <a:xfrm>
              <a:off x="6791151" y="4378641"/>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54" name="正方形/長方形 53">
              <a:extLst>
                <a:ext uri="{FF2B5EF4-FFF2-40B4-BE49-F238E27FC236}">
                  <a16:creationId xmlns:a16="http://schemas.microsoft.com/office/drawing/2014/main" id="{D9A69314-555A-9CD9-2F25-296C6E25EF2F}"/>
                </a:ext>
              </a:extLst>
            </p:cNvPr>
            <p:cNvSpPr/>
            <p:nvPr/>
          </p:nvSpPr>
          <p:spPr>
            <a:xfrm>
              <a:off x="7674688" y="4378641"/>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56" name="図 55">
              <a:extLst>
                <a:ext uri="{FF2B5EF4-FFF2-40B4-BE49-F238E27FC236}">
                  <a16:creationId xmlns:a16="http://schemas.microsoft.com/office/drawing/2014/main" id="{145DF0B0-B4B7-E653-0B37-1F80D260D67C}"/>
                </a:ext>
              </a:extLst>
            </p:cNvPr>
            <p:cNvPicPr>
              <a:picLocks noChangeAspect="1"/>
            </p:cNvPicPr>
            <p:nvPr/>
          </p:nvPicPr>
          <p:blipFill>
            <a:blip r:embed="rId16"/>
            <a:stretch>
              <a:fillRect/>
            </a:stretch>
          </p:blipFill>
          <p:spPr>
            <a:xfrm>
              <a:off x="5434680" y="4095904"/>
              <a:ext cx="261818" cy="288000"/>
            </a:xfrm>
            <a:prstGeom prst="rect">
              <a:avLst/>
            </a:prstGeom>
          </p:spPr>
        </p:pic>
        <p:pic>
          <p:nvPicPr>
            <p:cNvPr id="57" name="図 56">
              <a:extLst>
                <a:ext uri="{FF2B5EF4-FFF2-40B4-BE49-F238E27FC236}">
                  <a16:creationId xmlns:a16="http://schemas.microsoft.com/office/drawing/2014/main" id="{2B111B58-686C-503E-B9D3-C3442C975808}"/>
                </a:ext>
              </a:extLst>
            </p:cNvPr>
            <p:cNvPicPr>
              <a:picLocks noChangeAspect="1"/>
            </p:cNvPicPr>
            <p:nvPr/>
          </p:nvPicPr>
          <p:blipFill>
            <a:blip r:embed="rId17"/>
            <a:stretch>
              <a:fillRect/>
            </a:stretch>
          </p:blipFill>
          <p:spPr>
            <a:xfrm>
              <a:off x="6318640" y="4095904"/>
              <a:ext cx="261818" cy="288000"/>
            </a:xfrm>
            <a:prstGeom prst="rect">
              <a:avLst/>
            </a:prstGeom>
          </p:spPr>
        </p:pic>
        <p:pic>
          <p:nvPicPr>
            <p:cNvPr id="58" name="図 57">
              <a:extLst>
                <a:ext uri="{FF2B5EF4-FFF2-40B4-BE49-F238E27FC236}">
                  <a16:creationId xmlns:a16="http://schemas.microsoft.com/office/drawing/2014/main" id="{2E89C2E1-0CB4-D35A-2139-B4634827ED6B}"/>
                </a:ext>
              </a:extLst>
            </p:cNvPr>
            <p:cNvPicPr>
              <a:picLocks noChangeAspect="1"/>
            </p:cNvPicPr>
            <p:nvPr/>
          </p:nvPicPr>
          <p:blipFill>
            <a:blip r:embed="rId18"/>
            <a:stretch>
              <a:fillRect/>
            </a:stretch>
          </p:blipFill>
          <p:spPr>
            <a:xfrm>
              <a:off x="8307555" y="4095904"/>
              <a:ext cx="264436" cy="288000"/>
            </a:xfrm>
            <a:prstGeom prst="rect">
              <a:avLst/>
            </a:prstGeom>
          </p:spPr>
        </p:pic>
        <p:pic>
          <p:nvPicPr>
            <p:cNvPr id="59" name="図 58">
              <a:extLst>
                <a:ext uri="{FF2B5EF4-FFF2-40B4-BE49-F238E27FC236}">
                  <a16:creationId xmlns:a16="http://schemas.microsoft.com/office/drawing/2014/main" id="{1B3D87EB-90B6-70D7-B63B-7FF927015301}"/>
                </a:ext>
              </a:extLst>
            </p:cNvPr>
            <p:cNvPicPr>
              <a:picLocks noChangeAspect="1"/>
            </p:cNvPicPr>
            <p:nvPr/>
          </p:nvPicPr>
          <p:blipFill>
            <a:blip r:embed="rId19"/>
            <a:stretch>
              <a:fillRect/>
            </a:stretch>
          </p:blipFill>
          <p:spPr>
            <a:xfrm>
              <a:off x="6097650" y="4095904"/>
              <a:ext cx="261818" cy="288000"/>
            </a:xfrm>
            <a:prstGeom prst="rect">
              <a:avLst/>
            </a:prstGeom>
          </p:spPr>
        </p:pic>
        <p:pic>
          <p:nvPicPr>
            <p:cNvPr id="34" name="図 33">
              <a:extLst>
                <a:ext uri="{FF2B5EF4-FFF2-40B4-BE49-F238E27FC236}">
                  <a16:creationId xmlns:a16="http://schemas.microsoft.com/office/drawing/2014/main" id="{3985D592-AFB0-8902-E265-0D42465683D2}"/>
                </a:ext>
              </a:extLst>
            </p:cNvPr>
            <p:cNvPicPr>
              <a:picLocks noChangeAspect="1"/>
            </p:cNvPicPr>
            <p:nvPr/>
          </p:nvPicPr>
          <p:blipFill>
            <a:blip r:embed="rId20"/>
            <a:stretch>
              <a:fillRect/>
            </a:stretch>
          </p:blipFill>
          <p:spPr>
            <a:xfrm>
              <a:off x="6539630" y="4095904"/>
              <a:ext cx="261819" cy="288000"/>
            </a:xfrm>
            <a:prstGeom prst="rect">
              <a:avLst/>
            </a:prstGeom>
          </p:spPr>
        </p:pic>
        <p:sp>
          <p:nvSpPr>
            <p:cNvPr id="83" name="正方形/長方形 82">
              <a:extLst>
                <a:ext uri="{FF2B5EF4-FFF2-40B4-BE49-F238E27FC236}">
                  <a16:creationId xmlns:a16="http://schemas.microsoft.com/office/drawing/2014/main" id="{DD512124-9BA9-003E-B9CE-4737B849B04C}"/>
                </a:ext>
              </a:extLst>
            </p:cNvPr>
            <p:cNvSpPr/>
            <p:nvPr/>
          </p:nvSpPr>
          <p:spPr>
            <a:xfrm>
              <a:off x="7894699" y="4378641"/>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pic>
          <p:nvPicPr>
            <p:cNvPr id="85" name="図 84">
              <a:extLst>
                <a:ext uri="{FF2B5EF4-FFF2-40B4-BE49-F238E27FC236}">
                  <a16:creationId xmlns:a16="http://schemas.microsoft.com/office/drawing/2014/main" id="{E99D8B45-525F-5E0A-BF22-6C3F72B779F0}"/>
                </a:ext>
              </a:extLst>
            </p:cNvPr>
            <p:cNvPicPr>
              <a:picLocks noChangeAspect="1"/>
            </p:cNvPicPr>
            <p:nvPr/>
          </p:nvPicPr>
          <p:blipFill>
            <a:blip r:embed="rId21"/>
            <a:stretch>
              <a:fillRect/>
            </a:stretch>
          </p:blipFill>
          <p:spPr>
            <a:xfrm>
              <a:off x="8086563" y="4095904"/>
              <a:ext cx="261818" cy="288000"/>
            </a:xfrm>
            <a:prstGeom prst="rect">
              <a:avLst/>
            </a:prstGeom>
          </p:spPr>
        </p:pic>
        <p:sp>
          <p:nvSpPr>
            <p:cNvPr id="129" name="正方形/長方形 128">
              <a:extLst>
                <a:ext uri="{FF2B5EF4-FFF2-40B4-BE49-F238E27FC236}">
                  <a16:creationId xmlns:a16="http://schemas.microsoft.com/office/drawing/2014/main" id="{EE129D34-6BF6-3D5A-FC1B-3BC62BC6090F}"/>
                </a:ext>
              </a:extLst>
            </p:cNvPr>
            <p:cNvSpPr/>
            <p:nvPr/>
          </p:nvSpPr>
          <p:spPr>
            <a:xfrm>
              <a:off x="6561478" y="4378641"/>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grpSp>
      <p:sp>
        <p:nvSpPr>
          <p:cNvPr id="61" name="Rectangle 4">
            <a:extLst>
              <a:ext uri="{FF2B5EF4-FFF2-40B4-BE49-F238E27FC236}">
                <a16:creationId xmlns:a16="http://schemas.microsoft.com/office/drawing/2014/main" id="{B201115B-9C1F-F81A-E57C-78B8228711EA}"/>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63" name="正方形/長方形 62">
            <a:extLst>
              <a:ext uri="{FF2B5EF4-FFF2-40B4-BE49-F238E27FC236}">
                <a16:creationId xmlns:a16="http://schemas.microsoft.com/office/drawing/2014/main" id="{EAF41F3C-1695-55D9-9FD8-8EC7D2E26A19}"/>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solidFill>
                  <a:schemeClr val="bg1"/>
                </a:solidFill>
                <a:latin typeface="+mn-ea"/>
              </a:rPr>
              <a:t>〔</a:t>
            </a:r>
            <a:r>
              <a:rPr lang="ja-JP" altLang="en-US" sz="600" b="1" dirty="0">
                <a:solidFill>
                  <a:schemeClr val="bg1"/>
                </a:solidFill>
                <a:latin typeface="+mn-ea"/>
              </a:rPr>
              <a:t>トープウォールナット柄（シート）</a:t>
            </a:r>
            <a:r>
              <a:rPr lang="en-US" altLang="ja-JP" sz="600" b="1" dirty="0">
                <a:solidFill>
                  <a:schemeClr val="bg1"/>
                </a:solidFill>
                <a:latin typeface="+mn-ea"/>
              </a:rPr>
              <a:t>〕</a:t>
            </a:r>
            <a:endParaRPr lang="ja-JP" altLang="en-US" sz="600" b="1" dirty="0">
              <a:solidFill>
                <a:schemeClr val="bg1"/>
              </a:solidFill>
              <a:latin typeface="+mn-ea"/>
            </a:endParaRPr>
          </a:p>
        </p:txBody>
      </p:sp>
      <p:sp>
        <p:nvSpPr>
          <p:cNvPr id="75" name="Rectangle 14">
            <a:extLst>
              <a:ext uri="{FF2B5EF4-FFF2-40B4-BE49-F238E27FC236}">
                <a16:creationId xmlns:a16="http://schemas.microsoft.com/office/drawing/2014/main" id="{C34006ED-9409-F923-6DAC-9DEC7C06DDE2}"/>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1" name="グループ化 10">
            <a:extLst>
              <a:ext uri="{FF2B5EF4-FFF2-40B4-BE49-F238E27FC236}">
                <a16:creationId xmlns:a16="http://schemas.microsoft.com/office/drawing/2014/main" id="{E1C12C05-1826-12BD-A523-C99369D0A5E4}"/>
              </a:ext>
            </a:extLst>
          </p:cNvPr>
          <p:cNvGrpSpPr/>
          <p:nvPr/>
        </p:nvGrpSpPr>
        <p:grpSpPr>
          <a:xfrm>
            <a:off x="4992700" y="1966272"/>
            <a:ext cx="4773600" cy="1944000"/>
            <a:chOff x="4992700" y="1966272"/>
            <a:chExt cx="4773600" cy="1944000"/>
          </a:xfrm>
        </p:grpSpPr>
        <p:grpSp>
          <p:nvGrpSpPr>
            <p:cNvPr id="132" name="グループ化 131"/>
            <p:cNvGrpSpPr/>
            <p:nvPr/>
          </p:nvGrpSpPr>
          <p:grpSpPr>
            <a:xfrm>
              <a:off x="4992700" y="1966272"/>
              <a:ext cx="4773600" cy="1944000"/>
              <a:chOff x="152316" y="704609"/>
              <a:chExt cx="4767263" cy="1932231"/>
            </a:xfrm>
          </p:grpSpPr>
          <p:sp>
            <p:nvSpPr>
              <p:cNvPr id="149" name="Rectangle 14"/>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50" name="Rectangle 24"/>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3" name="正方形/長方形 132"/>
            <p:cNvSpPr/>
            <p:nvPr/>
          </p:nvSpPr>
          <p:spPr>
            <a:xfrm>
              <a:off x="5106371" y="2126944"/>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10" name="グループ化 9">
              <a:extLst>
                <a:ext uri="{FF2B5EF4-FFF2-40B4-BE49-F238E27FC236}">
                  <a16:creationId xmlns:a16="http://schemas.microsoft.com/office/drawing/2014/main" id="{CEDE7367-8C57-E8D5-FBCA-D4662379F9A3}"/>
                </a:ext>
              </a:extLst>
            </p:cNvPr>
            <p:cNvGrpSpPr/>
            <p:nvPr/>
          </p:nvGrpSpPr>
          <p:grpSpPr>
            <a:xfrm>
              <a:off x="5099889" y="2328968"/>
              <a:ext cx="4561034" cy="1508518"/>
              <a:chOff x="5099889" y="2328968"/>
              <a:chExt cx="4561034" cy="1508518"/>
            </a:xfrm>
          </p:grpSpPr>
          <p:grpSp>
            <p:nvGrpSpPr>
              <p:cNvPr id="12" name="グループ化 11"/>
              <p:cNvGrpSpPr/>
              <p:nvPr/>
            </p:nvGrpSpPr>
            <p:grpSpPr>
              <a:xfrm>
                <a:off x="5102659" y="2442761"/>
                <a:ext cx="853408" cy="379210"/>
                <a:chOff x="5102672" y="3006346"/>
                <a:chExt cx="1452256" cy="555252"/>
              </a:xfrm>
            </p:grpSpPr>
            <p:pic>
              <p:nvPicPr>
                <p:cNvPr id="207" name="Picture 6" descr="http://www2.panasonic.biz/es/sumai/gazou/bicon/CA151ABMY-PA0050011_0004.jpg"/>
                <p:cNvPicPr>
                  <a:picLocks noChangeAspect="1" noChangeArrowheads="1"/>
                </p:cNvPicPr>
                <p:nvPr/>
              </p:nvPicPr>
              <p:blipFill rotWithShape="1">
                <a:blip r:embed="rId22">
                  <a:extLst>
                    <a:ext uri="{28A0092B-C50C-407E-A947-70E740481C1C}">
                      <a14:useLocalDpi xmlns:a14="http://schemas.microsoft.com/office/drawing/2010/main" val="0"/>
                    </a:ext>
                  </a:extLst>
                </a:blip>
                <a:srcRect/>
                <a:stretch/>
              </p:blipFill>
              <p:spPr bwMode="auto">
                <a:xfrm rot="5400000">
                  <a:off x="5686632" y="2422387"/>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216" name="正方形/長方形 215"/>
                <p:cNvSpPr/>
                <p:nvPr/>
              </p:nvSpPr>
              <p:spPr>
                <a:xfrm>
                  <a:off x="5102672" y="3291204"/>
                  <a:ext cx="1446972" cy="270394"/>
                </a:xfrm>
                <a:prstGeom prst="rect">
                  <a:avLst/>
                </a:prstGeom>
              </p:spPr>
              <p:txBody>
                <a:bodyPr wrap="square" lIns="0" tIns="0" rIns="0" bIns="0">
                  <a:spAutoFit/>
                </a:bodyPr>
                <a:lstStyle/>
                <a:p>
                  <a:r>
                    <a:rPr lang="ja-JP" altLang="en-US" sz="600" dirty="0">
                      <a:latin typeface="+mn-ea"/>
                    </a:rPr>
                    <a:t>チェリー柄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6" name="グループ化 5"/>
              <p:cNvGrpSpPr/>
              <p:nvPr/>
            </p:nvGrpSpPr>
            <p:grpSpPr>
              <a:xfrm>
                <a:off x="6017499" y="2439507"/>
                <a:ext cx="860310" cy="379209"/>
                <a:chOff x="6649998" y="2501549"/>
                <a:chExt cx="1464002" cy="555250"/>
              </a:xfrm>
            </p:grpSpPr>
            <p:pic>
              <p:nvPicPr>
                <p:cNvPr id="208" name="Picture 8" descr="http://www2.panasonic.biz/es/sumai/gazou/bicon/CA151ABMY-PA0050012_0003.jpg"/>
                <p:cNvPicPr>
                  <a:picLocks noChangeAspect="1" noChangeArrowheads="1"/>
                </p:cNvPicPr>
                <p:nvPr/>
              </p:nvPicPr>
              <p:blipFill rotWithShape="1">
                <a:blip r:embed="rId23">
                  <a:extLst>
                    <a:ext uri="{28A0092B-C50C-407E-A947-70E740481C1C}">
                      <a14:useLocalDpi xmlns:a14="http://schemas.microsoft.com/office/drawing/2010/main" val="0"/>
                    </a:ext>
                  </a:extLst>
                </a:blip>
                <a:srcRect/>
                <a:stretch/>
              </p:blipFill>
              <p:spPr bwMode="auto">
                <a:xfrm rot="5400000">
                  <a:off x="7245704" y="1917590"/>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217" name="正方形/長方形 216"/>
                <p:cNvSpPr/>
                <p:nvPr/>
              </p:nvSpPr>
              <p:spPr>
                <a:xfrm>
                  <a:off x="6649998" y="2786405"/>
                  <a:ext cx="1275978" cy="270394"/>
                </a:xfrm>
                <a:prstGeom prst="rect">
                  <a:avLst/>
                </a:prstGeom>
              </p:spPr>
              <p:txBody>
                <a:bodyPr wrap="square" lIns="0" tIns="0" rIns="0" bIns="0">
                  <a:spAutoFit/>
                </a:bodyPr>
                <a:lstStyle/>
                <a:p>
                  <a:r>
                    <a:rPr lang="ja-JP" altLang="en-US" sz="600" dirty="0">
                      <a:latin typeface="+mn-ea"/>
                    </a:rPr>
                    <a:t>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15" name="グループ化 14"/>
              <p:cNvGrpSpPr/>
              <p:nvPr/>
            </p:nvGrpSpPr>
            <p:grpSpPr>
              <a:xfrm>
                <a:off x="6932002" y="2439506"/>
                <a:ext cx="860112" cy="379564"/>
                <a:chOff x="6649998" y="3004330"/>
                <a:chExt cx="1463664" cy="555770"/>
              </a:xfrm>
            </p:grpSpPr>
            <p:pic>
              <p:nvPicPr>
                <p:cNvPr id="209" name="Picture 10" descr="http://www2.panasonic.biz/es/sumai/gazou/bicon/CA151ABMY-PA0050013_0001.jpg"/>
                <p:cNvPicPr>
                  <a:picLocks noChangeAspect="1" noChangeArrowheads="1"/>
                </p:cNvPicPr>
                <p:nvPr/>
              </p:nvPicPr>
              <p:blipFill rotWithShape="1">
                <a:blip r:embed="rId24">
                  <a:extLst>
                    <a:ext uri="{28A0092B-C50C-407E-A947-70E740481C1C}">
                      <a14:useLocalDpi xmlns:a14="http://schemas.microsoft.com/office/drawing/2010/main" val="0"/>
                    </a:ext>
                  </a:extLst>
                </a:blip>
                <a:srcRect/>
                <a:stretch/>
              </p:blipFill>
              <p:spPr bwMode="auto">
                <a:xfrm rot="5400000">
                  <a:off x="7246607" y="2419716"/>
                  <a:ext cx="282441" cy="1451669"/>
                </a:xfrm>
                <a:prstGeom prst="rect">
                  <a:avLst/>
                </a:prstGeom>
                <a:noFill/>
                <a:extLst>
                  <a:ext uri="{909E8E84-426E-40DD-AFC4-6F175D3DCCD1}">
                    <a14:hiddenFill xmlns:a14="http://schemas.microsoft.com/office/drawing/2010/main">
                      <a:solidFill>
                        <a:srgbClr val="FFFFFF"/>
                      </a:solidFill>
                    </a14:hiddenFill>
                  </a:ext>
                </a:extLst>
              </p:spPr>
            </p:pic>
            <p:sp>
              <p:nvSpPr>
                <p:cNvPr id="218" name="正方形/長方形 217"/>
                <p:cNvSpPr/>
                <p:nvPr/>
              </p:nvSpPr>
              <p:spPr>
                <a:xfrm>
                  <a:off x="6649998" y="3289706"/>
                  <a:ext cx="1331710" cy="270394"/>
                </a:xfrm>
                <a:prstGeom prst="rect">
                  <a:avLst/>
                </a:prstGeom>
              </p:spPr>
              <p:txBody>
                <a:bodyPr wrap="square" lIns="0" tIns="0" rIns="0" bIns="0">
                  <a:spAutoFit/>
                </a:bodyPr>
                <a:lstStyle/>
                <a:p>
                  <a:r>
                    <a:rPr lang="ja-JP" altLang="en-US" sz="600" dirty="0">
                      <a:latin typeface="+mn-ea"/>
                    </a:rPr>
                    <a:t>メープル柄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18" name="グループ化 17"/>
              <p:cNvGrpSpPr/>
              <p:nvPr/>
            </p:nvGrpSpPr>
            <p:grpSpPr>
              <a:xfrm>
                <a:off x="7863553" y="2433995"/>
                <a:ext cx="859564" cy="379564"/>
                <a:chOff x="5115930" y="3535918"/>
                <a:chExt cx="1462732" cy="555770"/>
              </a:xfrm>
            </p:grpSpPr>
            <p:pic>
              <p:nvPicPr>
                <p:cNvPr id="210" name="Picture 12" descr="http://www2.panasonic.biz/es/sumai/gazou/bicon/CA151ABMY-PA0050014_0001.jpg"/>
                <p:cNvPicPr>
                  <a:picLocks noChangeAspect="1" noChangeArrowheads="1"/>
                </p:cNvPicPr>
                <p:nvPr/>
              </p:nvPicPr>
              <p:blipFill rotWithShape="1">
                <a:blip r:embed="rId25">
                  <a:extLst>
                    <a:ext uri="{28A0092B-C50C-407E-A947-70E740481C1C}">
                      <a14:useLocalDpi xmlns:a14="http://schemas.microsoft.com/office/drawing/2010/main" val="0"/>
                    </a:ext>
                  </a:extLst>
                </a:blip>
                <a:srcRect/>
                <a:stretch/>
              </p:blipFill>
              <p:spPr bwMode="auto">
                <a:xfrm rot="5400000">
                  <a:off x="5700837"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219" name="正方形/長方形 218"/>
                <p:cNvSpPr/>
                <p:nvPr/>
              </p:nvSpPr>
              <p:spPr>
                <a:xfrm>
                  <a:off x="5115930" y="3821294"/>
                  <a:ext cx="1462732" cy="270394"/>
                </a:xfrm>
                <a:prstGeom prst="rect">
                  <a:avLst/>
                </a:prstGeom>
              </p:spPr>
              <p:txBody>
                <a:bodyPr wrap="square" lIns="0" tIns="0" rIns="0" bIns="0">
                  <a:spAutoFit/>
                </a:bodyPr>
                <a:lstStyle/>
                <a:p>
                  <a:r>
                    <a:rPr lang="ja-JP" altLang="en-US" sz="600" dirty="0">
                      <a:latin typeface="+mn-ea"/>
                    </a:rPr>
                    <a:t>ホワイトオーク柄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19" name="グループ化 18"/>
              <p:cNvGrpSpPr/>
              <p:nvPr/>
            </p:nvGrpSpPr>
            <p:grpSpPr>
              <a:xfrm>
                <a:off x="5102659" y="2892619"/>
                <a:ext cx="977276" cy="380649"/>
                <a:chOff x="6641945" y="3534327"/>
                <a:chExt cx="1663045" cy="557361"/>
              </a:xfrm>
            </p:grpSpPr>
            <p:sp>
              <p:nvSpPr>
                <p:cNvPr id="221" name="正方形/長方形 220"/>
                <p:cNvSpPr/>
                <p:nvPr/>
              </p:nvSpPr>
              <p:spPr>
                <a:xfrm>
                  <a:off x="6641945" y="3821293"/>
                  <a:ext cx="1663045" cy="270395"/>
                </a:xfrm>
                <a:prstGeom prst="rect">
                  <a:avLst/>
                </a:prstGeom>
              </p:spPr>
              <p:txBody>
                <a:bodyPr wrap="square" lIns="0" tIns="0" rIns="0" bIns="0">
                  <a:spAutoFit/>
                </a:bodyPr>
                <a:lstStyle/>
                <a:p>
                  <a:r>
                    <a:rPr lang="ja-JP" altLang="en-US" sz="600" dirty="0">
                      <a:latin typeface="+mn-ea"/>
                    </a:rPr>
                    <a:t>エイジドチェスナット柄</a:t>
                  </a:r>
                  <a:endParaRPr lang="en-US" altLang="ja-JP" sz="600" dirty="0">
                    <a:latin typeface="+mn-ea"/>
                  </a:endParaRPr>
                </a:p>
                <a:p>
                  <a:r>
                    <a:rPr lang="ja-JP" altLang="en-US" sz="600" dirty="0">
                      <a:latin typeface="+mn-ea"/>
                    </a:rPr>
                    <a:t>（シート）</a:t>
                  </a:r>
                </a:p>
              </p:txBody>
            </p:sp>
            <p:pic>
              <p:nvPicPr>
                <p:cNvPr id="3" name="図 2"/>
                <p:cNvPicPr>
                  <a:picLocks noChangeAspect="1"/>
                </p:cNvPicPr>
                <p:nvPr/>
              </p:nvPicPr>
              <p:blipFill rotWithShape="1">
                <a:blip r:embed="rId26">
                  <a:extLst>
                    <a:ext uri="{28A0092B-C50C-407E-A947-70E740481C1C}">
                      <a14:useLocalDpi xmlns:a14="http://schemas.microsoft.com/office/drawing/2010/main" val="0"/>
                    </a:ext>
                  </a:extLst>
                </a:blip>
                <a:srcRect t="-120"/>
                <a:stretch/>
              </p:blipFill>
              <p:spPr>
                <a:xfrm>
                  <a:off x="6661745" y="3534327"/>
                  <a:ext cx="1449544" cy="277990"/>
                </a:xfrm>
                <a:prstGeom prst="rect">
                  <a:avLst/>
                </a:prstGeom>
              </p:spPr>
            </p:pic>
          </p:grpSp>
          <p:grpSp>
            <p:nvGrpSpPr>
              <p:cNvPr id="8" name="グループ化 7"/>
              <p:cNvGrpSpPr/>
              <p:nvPr/>
            </p:nvGrpSpPr>
            <p:grpSpPr>
              <a:xfrm>
                <a:off x="6036794" y="2886767"/>
                <a:ext cx="877499" cy="378853"/>
                <a:chOff x="8217936" y="2500592"/>
                <a:chExt cx="1493252" cy="554731"/>
              </a:xfrm>
            </p:grpSpPr>
            <p:sp>
              <p:nvSpPr>
                <p:cNvPr id="222" name="正方形/長方形 221"/>
                <p:cNvSpPr/>
                <p:nvPr/>
              </p:nvSpPr>
              <p:spPr>
                <a:xfrm>
                  <a:off x="8220727" y="2784928"/>
                  <a:ext cx="1490461" cy="270395"/>
                </a:xfrm>
                <a:prstGeom prst="rect">
                  <a:avLst/>
                </a:prstGeom>
              </p:spPr>
              <p:txBody>
                <a:bodyPr wrap="square" lIns="0" tIns="0" rIns="0" bIns="0">
                  <a:spAutoFit/>
                </a:bodyPr>
                <a:lstStyle/>
                <a:p>
                  <a:r>
                    <a:rPr lang="ja-JP" altLang="en-US" sz="600" dirty="0">
                      <a:latin typeface="+mn-ea"/>
                    </a:rPr>
                    <a:t>カームチェリー柄</a:t>
                  </a:r>
                  <a:endParaRPr lang="en-US" altLang="ja-JP" sz="600" dirty="0">
                    <a:latin typeface="+mn-ea"/>
                  </a:endParaRPr>
                </a:p>
                <a:p>
                  <a:r>
                    <a:rPr lang="ja-JP" altLang="en-US" sz="600" dirty="0">
                      <a:latin typeface="+mn-ea"/>
                    </a:rPr>
                    <a:t>（シート）</a:t>
                  </a:r>
                </a:p>
              </p:txBody>
            </p:sp>
            <p:pic>
              <p:nvPicPr>
                <p:cNvPr id="120" name="図 119"/>
                <p:cNvPicPr>
                  <a:picLocks noChangeAspect="1"/>
                </p:cNvPicPr>
                <p:nvPr/>
              </p:nvPicPr>
              <p:blipFill rotWithShape="1">
                <a:blip r:embed="rId27">
                  <a:extLst>
                    <a:ext uri="{28A0092B-C50C-407E-A947-70E740481C1C}">
                      <a14:useLocalDpi xmlns:a14="http://schemas.microsoft.com/office/drawing/2010/main" val="0"/>
                    </a:ext>
                  </a:extLst>
                </a:blip>
                <a:srcRect/>
                <a:stretch/>
              </p:blipFill>
              <p:spPr>
                <a:xfrm>
                  <a:off x="8217936" y="2500592"/>
                  <a:ext cx="1448214" cy="282043"/>
                </a:xfrm>
                <a:prstGeom prst="rect">
                  <a:avLst/>
                </a:prstGeom>
              </p:spPr>
            </p:pic>
          </p:grpSp>
          <p:grpSp>
            <p:nvGrpSpPr>
              <p:cNvPr id="16" name="グループ化 15"/>
              <p:cNvGrpSpPr/>
              <p:nvPr/>
            </p:nvGrpSpPr>
            <p:grpSpPr>
              <a:xfrm>
                <a:off x="7873812" y="2890617"/>
                <a:ext cx="956622" cy="384916"/>
                <a:chOff x="8227508" y="3000299"/>
                <a:chExt cx="1627897" cy="563609"/>
              </a:xfrm>
            </p:grpSpPr>
            <p:sp>
              <p:nvSpPr>
                <p:cNvPr id="220" name="正方形/長方形 219"/>
                <p:cNvSpPr/>
                <p:nvPr/>
              </p:nvSpPr>
              <p:spPr>
                <a:xfrm>
                  <a:off x="8243728" y="3293513"/>
                  <a:ext cx="1611677" cy="270395"/>
                </a:xfrm>
                <a:prstGeom prst="rect">
                  <a:avLst/>
                </a:prstGeom>
              </p:spPr>
              <p:txBody>
                <a:bodyPr wrap="square" lIns="0" tIns="0" rIns="0" bIns="0">
                  <a:spAutoFit/>
                </a:bodyPr>
                <a:lstStyle/>
                <a:p>
                  <a:r>
                    <a:rPr lang="ja-JP" altLang="en-US" sz="600" dirty="0">
                      <a:latin typeface="+mn-ea"/>
                    </a:rPr>
                    <a:t>ウォッシュドオーク柄</a:t>
                  </a:r>
                  <a:endParaRPr lang="en-US" altLang="ja-JP" sz="600" dirty="0">
                    <a:latin typeface="+mn-ea"/>
                  </a:endParaRPr>
                </a:p>
                <a:p>
                  <a:r>
                    <a:rPr lang="ja-JP" altLang="en-US" sz="600" dirty="0">
                      <a:latin typeface="+mn-ea"/>
                    </a:rPr>
                    <a:t>（シート）</a:t>
                  </a:r>
                </a:p>
              </p:txBody>
            </p:sp>
            <p:pic>
              <p:nvPicPr>
                <p:cNvPr id="7" name="図 6"/>
                <p:cNvPicPr>
                  <a:picLocks noChangeAspect="1"/>
                </p:cNvPicPr>
                <p:nvPr/>
              </p:nvPicPr>
              <p:blipFill rotWithShape="1">
                <a:blip r:embed="rId28">
                  <a:extLst>
                    <a:ext uri="{28A0092B-C50C-407E-A947-70E740481C1C}">
                      <a14:useLocalDpi xmlns:a14="http://schemas.microsoft.com/office/drawing/2010/main" val="0"/>
                    </a:ext>
                  </a:extLst>
                </a:blip>
                <a:srcRect r="-1"/>
                <a:stretch/>
              </p:blipFill>
              <p:spPr>
                <a:xfrm>
                  <a:off x="8227508" y="3000299"/>
                  <a:ext cx="1440698" cy="285669"/>
                </a:xfrm>
                <a:prstGeom prst="rect">
                  <a:avLst/>
                </a:prstGeom>
              </p:spPr>
            </p:pic>
          </p:grpSp>
          <p:grpSp>
            <p:nvGrpSpPr>
              <p:cNvPr id="25" name="グループ化 24"/>
              <p:cNvGrpSpPr/>
              <p:nvPr/>
            </p:nvGrpSpPr>
            <p:grpSpPr>
              <a:xfrm>
                <a:off x="6950568" y="2890125"/>
                <a:ext cx="1000811" cy="377152"/>
                <a:chOff x="8228818" y="2999088"/>
                <a:chExt cx="1703095" cy="552240"/>
              </a:xfrm>
            </p:grpSpPr>
            <p:sp>
              <p:nvSpPr>
                <p:cNvPr id="84" name="正方形/長方形 83"/>
                <p:cNvSpPr/>
                <p:nvPr/>
              </p:nvSpPr>
              <p:spPr>
                <a:xfrm>
                  <a:off x="8228818" y="3280933"/>
                  <a:ext cx="1703095" cy="270395"/>
                </a:xfrm>
                <a:prstGeom prst="rect">
                  <a:avLst/>
                </a:prstGeom>
              </p:spPr>
              <p:txBody>
                <a:bodyPr wrap="square" lIns="0" tIns="0" rIns="0" bIns="0">
                  <a:spAutoFit/>
                </a:bodyPr>
                <a:lstStyle/>
                <a:p>
                  <a:r>
                    <a:rPr lang="ja-JP" altLang="en-US" sz="600" dirty="0">
                      <a:latin typeface="+mn-ea"/>
                    </a:rPr>
                    <a:t>グレージュヒッコリー柄</a:t>
                  </a:r>
                  <a:endParaRPr lang="en-US" altLang="ja-JP" sz="600" dirty="0">
                    <a:latin typeface="+mn-ea"/>
                  </a:endParaRPr>
                </a:p>
                <a:p>
                  <a:r>
                    <a:rPr lang="ja-JP" altLang="en-US" sz="600" dirty="0">
                      <a:latin typeface="+mn-ea"/>
                    </a:rPr>
                    <a:t>（シート）</a:t>
                  </a:r>
                </a:p>
              </p:txBody>
            </p:sp>
            <p:pic>
              <p:nvPicPr>
                <p:cNvPr id="23" name="図 22"/>
                <p:cNvPicPr>
                  <a:picLocks noChangeAspect="1"/>
                </p:cNvPicPr>
                <p:nvPr/>
              </p:nvPicPr>
              <p:blipFill>
                <a:blip r:embed="rId29"/>
                <a:stretch>
                  <a:fillRect/>
                </a:stretch>
              </p:blipFill>
              <p:spPr>
                <a:xfrm>
                  <a:off x="8229523" y="2999088"/>
                  <a:ext cx="1455205" cy="283444"/>
                </a:xfrm>
                <a:prstGeom prst="rect">
                  <a:avLst/>
                </a:prstGeom>
              </p:spPr>
            </p:pic>
          </p:grpSp>
          <p:grpSp>
            <p:nvGrpSpPr>
              <p:cNvPr id="33" name="グループ化 32">
                <a:extLst>
                  <a:ext uri="{FF2B5EF4-FFF2-40B4-BE49-F238E27FC236}">
                    <a16:creationId xmlns:a16="http://schemas.microsoft.com/office/drawing/2014/main" id="{E47D489C-260E-BFDD-6A7F-B8389A9559C2}"/>
                  </a:ext>
                </a:extLst>
              </p:cNvPr>
              <p:cNvGrpSpPr/>
              <p:nvPr/>
            </p:nvGrpSpPr>
            <p:grpSpPr>
              <a:xfrm>
                <a:off x="5099889" y="3350959"/>
                <a:ext cx="971343" cy="486527"/>
                <a:chOff x="8771450" y="3223420"/>
                <a:chExt cx="971343" cy="486527"/>
              </a:xfrm>
            </p:grpSpPr>
            <p:grpSp>
              <p:nvGrpSpPr>
                <p:cNvPr id="20" name="グループ化 19"/>
                <p:cNvGrpSpPr/>
                <p:nvPr/>
              </p:nvGrpSpPr>
              <p:grpSpPr>
                <a:xfrm>
                  <a:off x="8771450" y="3330383"/>
                  <a:ext cx="971343" cy="379564"/>
                  <a:chOff x="8224749" y="3535918"/>
                  <a:chExt cx="1652949" cy="555772"/>
                </a:xfrm>
              </p:grpSpPr>
              <p:pic>
                <p:nvPicPr>
                  <p:cNvPr id="104" name="Picture 16" descr="http://www2.panasonic.biz/es/sumai/gazou/bicon/CA151ABMY-PA0050015_0001.jpg"/>
                  <p:cNvPicPr>
                    <a:picLocks noChangeAspect="1" noChangeArrowheads="1"/>
                  </p:cNvPicPr>
                  <p:nvPr/>
                </p:nvPicPr>
                <p:blipFill rotWithShape="1">
                  <a:blip r:embed="rId30">
                    <a:extLst>
                      <a:ext uri="{28A0092B-C50C-407E-A947-70E740481C1C}">
                        <a14:useLocalDpi xmlns:a14="http://schemas.microsoft.com/office/drawing/2010/main" val="0"/>
                      </a:ext>
                    </a:extLst>
                  </a:blip>
                  <a:srcRect/>
                  <a:stretch/>
                </p:blipFill>
                <p:spPr bwMode="auto">
                  <a:xfrm rot="5400000">
                    <a:off x="8809656"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117" name="正方形/長方形 116"/>
                  <p:cNvSpPr/>
                  <p:nvPr/>
                </p:nvSpPr>
                <p:spPr>
                  <a:xfrm>
                    <a:off x="8233178" y="3821295"/>
                    <a:ext cx="1644520" cy="270395"/>
                  </a:xfrm>
                  <a:prstGeom prst="rect">
                    <a:avLst/>
                  </a:prstGeom>
                </p:spPr>
                <p:txBody>
                  <a:bodyPr wrap="square" lIns="0" tIns="0" rIns="0" bIns="0">
                    <a:spAutoFit/>
                  </a:bodyPr>
                  <a:lstStyle/>
                  <a:p>
                    <a:r>
                      <a:rPr lang="ja-JP" altLang="en-US" sz="600" dirty="0">
                        <a:latin typeface="+mn-ea"/>
                      </a:rPr>
                      <a:t>ホワイトオニックス柄</a:t>
                    </a:r>
                    <a:endParaRPr lang="en-US" altLang="ja-JP" sz="600" dirty="0">
                      <a:latin typeface="+mn-ea"/>
                    </a:endParaRPr>
                  </a:p>
                  <a:p>
                    <a:r>
                      <a:rPr lang="ja-JP" altLang="en-US" sz="600" dirty="0">
                        <a:latin typeface="+mn-ea"/>
                      </a:rPr>
                      <a:t>（シート）</a:t>
                    </a:r>
                  </a:p>
                </p:txBody>
              </p:sp>
            </p:grpSp>
            <p:sp>
              <p:nvSpPr>
                <p:cNvPr id="32" name="正方形/長方形 31">
                  <a:extLst>
                    <a:ext uri="{FF2B5EF4-FFF2-40B4-BE49-F238E27FC236}">
                      <a16:creationId xmlns:a16="http://schemas.microsoft.com/office/drawing/2014/main" id="{A6EB66AB-117F-BD59-173A-2132AA3F29E3}"/>
                    </a:ext>
                  </a:extLst>
                </p:cNvPr>
                <p:cNvSpPr/>
                <p:nvPr/>
              </p:nvSpPr>
              <p:spPr>
                <a:xfrm>
                  <a:off x="8771450" y="3223420"/>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石目柄</a:t>
                  </a:r>
                  <a:r>
                    <a:rPr lang="en-US" altLang="ja-JP" sz="600" b="1" dirty="0">
                      <a:latin typeface="+mn-ea"/>
                    </a:rPr>
                    <a:t>〕</a:t>
                  </a:r>
                  <a:endParaRPr lang="ja-JP" altLang="en-US" sz="600" b="1" dirty="0">
                    <a:latin typeface="+mn-ea"/>
                  </a:endParaRPr>
                </a:p>
              </p:txBody>
            </p:sp>
          </p:grpSp>
          <p:sp>
            <p:nvSpPr>
              <p:cNvPr id="44" name="正方形/長方形 43">
                <a:extLst>
                  <a:ext uri="{FF2B5EF4-FFF2-40B4-BE49-F238E27FC236}">
                    <a16:creationId xmlns:a16="http://schemas.microsoft.com/office/drawing/2014/main" id="{64ACFB96-C37E-1A57-A193-3C65710AB3BD}"/>
                  </a:ext>
                </a:extLst>
              </p:cNvPr>
              <p:cNvSpPr/>
              <p:nvPr/>
            </p:nvSpPr>
            <p:spPr>
              <a:xfrm>
                <a:off x="5106371" y="2328968"/>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木目柄</a:t>
                </a:r>
                <a:r>
                  <a:rPr lang="en-US" altLang="ja-JP" sz="600" b="1" dirty="0">
                    <a:latin typeface="+mn-ea"/>
                  </a:rPr>
                  <a:t>〕</a:t>
                </a:r>
                <a:endParaRPr lang="ja-JP" altLang="en-US" sz="600" b="1" dirty="0">
                  <a:latin typeface="+mn-ea"/>
                </a:endParaRPr>
              </a:p>
            </p:txBody>
          </p:sp>
          <p:grpSp>
            <p:nvGrpSpPr>
              <p:cNvPr id="115" name="グループ化 114">
                <a:extLst>
                  <a:ext uri="{FF2B5EF4-FFF2-40B4-BE49-F238E27FC236}">
                    <a16:creationId xmlns:a16="http://schemas.microsoft.com/office/drawing/2014/main" id="{6802DB75-90B7-2DD8-5C38-02E0AA7B4CBA}"/>
                  </a:ext>
                </a:extLst>
              </p:cNvPr>
              <p:cNvGrpSpPr/>
              <p:nvPr/>
            </p:nvGrpSpPr>
            <p:grpSpPr>
              <a:xfrm>
                <a:off x="8802830" y="2436562"/>
                <a:ext cx="858093" cy="376451"/>
                <a:chOff x="5105033" y="3029281"/>
                <a:chExt cx="1448389" cy="635418"/>
              </a:xfrm>
            </p:grpSpPr>
            <p:sp>
              <p:nvSpPr>
                <p:cNvPr id="111" name="正方形/長方形 110">
                  <a:extLst>
                    <a:ext uri="{FF2B5EF4-FFF2-40B4-BE49-F238E27FC236}">
                      <a16:creationId xmlns:a16="http://schemas.microsoft.com/office/drawing/2014/main" id="{A34B967D-F035-697F-AFA8-13BAE4751D83}"/>
                    </a:ext>
                  </a:extLst>
                </p:cNvPr>
                <p:cNvSpPr/>
                <p:nvPr/>
              </p:nvSpPr>
              <p:spPr>
                <a:xfrm>
                  <a:off x="5106679" y="3352998"/>
                  <a:ext cx="1446743" cy="311701"/>
                </a:xfrm>
                <a:prstGeom prst="rect">
                  <a:avLst/>
                </a:prstGeom>
              </p:spPr>
              <p:txBody>
                <a:bodyPr wrap="square" lIns="0" tIns="0" rIns="0" bIns="0">
                  <a:spAutoFit/>
                </a:bodyPr>
                <a:lstStyle/>
                <a:p>
                  <a:r>
                    <a:rPr lang="ja-JP" altLang="en-US" sz="600" dirty="0">
                      <a:latin typeface="+mn-ea"/>
                    </a:rPr>
                    <a:t>トープウォールナット柄（</a:t>
                  </a:r>
                  <a:r>
                    <a:rPr lang="ja-JP" altLang="en-US" sz="600">
                      <a:latin typeface="+mn-ea"/>
                    </a:rPr>
                    <a:t>シート）</a:t>
                  </a:r>
                  <a:endParaRPr lang="ja-JP" altLang="en-US" sz="600" dirty="0">
                    <a:latin typeface="+mn-ea"/>
                  </a:endParaRPr>
                </a:p>
              </p:txBody>
            </p:sp>
            <p:pic>
              <p:nvPicPr>
                <p:cNvPr id="112" name="Picture 2">
                  <a:extLst>
                    <a:ext uri="{FF2B5EF4-FFF2-40B4-BE49-F238E27FC236}">
                      <a16:creationId xmlns:a16="http://schemas.microsoft.com/office/drawing/2014/main" id="{4A4998A2-249E-F5D2-2211-43322FE79DA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1"/>
                <a:stretch>
                  <a:fillRect/>
                </a:stretch>
              </p:blipFill>
              <p:spPr bwMode="auto">
                <a:xfrm>
                  <a:off x="5105033" y="3029281"/>
                  <a:ext cx="1438150" cy="308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グループ化 126">
                <a:extLst>
                  <a:ext uri="{FF2B5EF4-FFF2-40B4-BE49-F238E27FC236}">
                    <a16:creationId xmlns:a16="http://schemas.microsoft.com/office/drawing/2014/main" id="{AC03243D-B415-D94F-D575-956A52965E65}"/>
                  </a:ext>
                </a:extLst>
              </p:cNvPr>
              <p:cNvGrpSpPr/>
              <p:nvPr/>
            </p:nvGrpSpPr>
            <p:grpSpPr>
              <a:xfrm>
                <a:off x="8804419" y="2898666"/>
                <a:ext cx="848847" cy="379871"/>
                <a:chOff x="5092887" y="3425335"/>
                <a:chExt cx="1446746" cy="647438"/>
              </a:xfrm>
            </p:grpSpPr>
            <p:pic>
              <p:nvPicPr>
                <p:cNvPr id="121" name="Picture 4">
                  <a:extLst>
                    <a:ext uri="{FF2B5EF4-FFF2-40B4-BE49-F238E27FC236}">
                      <a16:creationId xmlns:a16="http://schemas.microsoft.com/office/drawing/2014/main" id="{3458CB90-B174-2F64-1DC6-6D0B8CD51688}"/>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b="-253"/>
                <a:stretch>
                  <a:fillRect/>
                </a:stretch>
              </p:blipFill>
              <p:spPr bwMode="auto">
                <a:xfrm>
                  <a:off x="5092887" y="3425335"/>
                  <a:ext cx="1446742" cy="326340"/>
                </a:xfrm>
                <a:prstGeom prst="rect">
                  <a:avLst/>
                </a:prstGeom>
                <a:noFill/>
                <a:extLst>
                  <a:ext uri="{909E8E84-426E-40DD-AFC4-6F175D3DCCD1}">
                    <a14:hiddenFill xmlns:a14="http://schemas.microsoft.com/office/drawing/2010/main">
                      <a:solidFill>
                        <a:srgbClr val="FFFFFF"/>
                      </a:solidFill>
                    </a14:hiddenFill>
                  </a:ext>
                </a:extLst>
              </p:spPr>
            </p:pic>
            <p:sp>
              <p:nvSpPr>
                <p:cNvPr id="123" name="正方形/長方形 122">
                  <a:extLst>
                    <a:ext uri="{FF2B5EF4-FFF2-40B4-BE49-F238E27FC236}">
                      <a16:creationId xmlns:a16="http://schemas.microsoft.com/office/drawing/2014/main" id="{0548D4B3-1375-BEF4-5B3A-2482109A625E}"/>
                    </a:ext>
                  </a:extLst>
                </p:cNvPr>
                <p:cNvSpPr/>
                <p:nvPr/>
              </p:nvSpPr>
              <p:spPr>
                <a:xfrm>
                  <a:off x="5092889" y="3758035"/>
                  <a:ext cx="1446744" cy="314738"/>
                </a:xfrm>
                <a:prstGeom prst="rect">
                  <a:avLst/>
                </a:prstGeom>
              </p:spPr>
              <p:txBody>
                <a:bodyPr wrap="square" lIns="0" tIns="0" rIns="0" bIns="0">
                  <a:spAutoFit/>
                </a:bodyPr>
                <a:lstStyle/>
                <a:p>
                  <a:r>
                    <a:rPr lang="ja-JP" altLang="en-US" sz="600" dirty="0">
                      <a:latin typeface="+mn-ea"/>
                    </a:rPr>
                    <a:t>シルキーアッシュ柄</a:t>
                  </a:r>
                  <a:endParaRPr lang="en-US" altLang="ja-JP" sz="600" dirty="0">
                    <a:latin typeface="+mn-ea"/>
                  </a:endParaRPr>
                </a:p>
                <a:p>
                  <a:r>
                    <a:rPr lang="ja-JP" altLang="en-US" sz="600" dirty="0">
                      <a:latin typeface="+mn-ea"/>
                    </a:rPr>
                    <a:t>（シート）</a:t>
                  </a:r>
                </a:p>
              </p:txBody>
            </p:sp>
          </p:grpSp>
        </p:grpSp>
      </p:grpSp>
      <p:grpSp>
        <p:nvGrpSpPr>
          <p:cNvPr id="130" name="グループ化 129">
            <a:extLst>
              <a:ext uri="{FF2B5EF4-FFF2-40B4-BE49-F238E27FC236}">
                <a16:creationId xmlns:a16="http://schemas.microsoft.com/office/drawing/2014/main" id="{9E955866-266C-4447-DA66-939865AF7360}"/>
              </a:ext>
            </a:extLst>
          </p:cNvPr>
          <p:cNvGrpSpPr/>
          <p:nvPr/>
        </p:nvGrpSpPr>
        <p:grpSpPr>
          <a:xfrm>
            <a:off x="4992700" y="683235"/>
            <a:ext cx="4773600" cy="1258141"/>
            <a:chOff x="4983718" y="683235"/>
            <a:chExt cx="4773600" cy="1342659"/>
          </a:xfrm>
        </p:grpSpPr>
        <p:sp>
          <p:nvSpPr>
            <p:cNvPr id="131" name="Rectangle 14">
              <a:extLst>
                <a:ext uri="{FF2B5EF4-FFF2-40B4-BE49-F238E27FC236}">
                  <a16:creationId xmlns:a16="http://schemas.microsoft.com/office/drawing/2014/main" id="{605E4F41-380E-690F-3BFD-E7B28BDBECE7}"/>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34" name="正方形/長方形 133">
              <a:extLst>
                <a:ext uri="{FF2B5EF4-FFF2-40B4-BE49-F238E27FC236}">
                  <a16:creationId xmlns:a16="http://schemas.microsoft.com/office/drawing/2014/main" id="{1523B190-B279-F4FA-B22A-BC2CB600475B}"/>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35" name="正方形/長方形 134">
              <a:extLst>
                <a:ext uri="{FF2B5EF4-FFF2-40B4-BE49-F238E27FC236}">
                  <a16:creationId xmlns:a16="http://schemas.microsoft.com/office/drawing/2014/main" id="{57A1930F-CE50-5296-69B8-C3A00E0F6296}"/>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grpSp>
        <p:nvGrpSpPr>
          <p:cNvPr id="27" name="グループ化 26">
            <a:extLst>
              <a:ext uri="{FF2B5EF4-FFF2-40B4-BE49-F238E27FC236}">
                <a16:creationId xmlns:a16="http://schemas.microsoft.com/office/drawing/2014/main" id="{710D8B66-832C-B697-2A46-2E71E6B773C7}"/>
              </a:ext>
            </a:extLst>
          </p:cNvPr>
          <p:cNvGrpSpPr/>
          <p:nvPr/>
        </p:nvGrpSpPr>
        <p:grpSpPr>
          <a:xfrm>
            <a:off x="1245353" y="4801519"/>
            <a:ext cx="7466867" cy="1735354"/>
            <a:chOff x="1245353" y="4801519"/>
            <a:chExt cx="7466867" cy="1735354"/>
          </a:xfrm>
        </p:grpSpPr>
        <p:grpSp>
          <p:nvGrpSpPr>
            <p:cNvPr id="144" name="グループ化 143">
              <a:extLst>
                <a:ext uri="{FF2B5EF4-FFF2-40B4-BE49-F238E27FC236}">
                  <a16:creationId xmlns:a16="http://schemas.microsoft.com/office/drawing/2014/main" id="{F6C75E2D-71F9-5A7B-9924-66D340637469}"/>
                </a:ext>
              </a:extLst>
            </p:cNvPr>
            <p:cNvGrpSpPr/>
            <p:nvPr/>
          </p:nvGrpSpPr>
          <p:grpSpPr>
            <a:xfrm>
              <a:off x="3838227" y="4801519"/>
              <a:ext cx="2430321" cy="1735354"/>
              <a:chOff x="1444285" y="4801519"/>
              <a:chExt cx="2430321" cy="1735354"/>
            </a:xfrm>
          </p:grpSpPr>
          <p:grpSp>
            <p:nvGrpSpPr>
              <p:cNvPr id="89" name="グループ化 88">
                <a:extLst>
                  <a:ext uri="{FF2B5EF4-FFF2-40B4-BE49-F238E27FC236}">
                    <a16:creationId xmlns:a16="http://schemas.microsoft.com/office/drawing/2014/main" id="{10D94C23-C87F-1556-FD30-36FEC5F95674}"/>
                  </a:ext>
                </a:extLst>
              </p:cNvPr>
              <p:cNvGrpSpPr/>
              <p:nvPr/>
            </p:nvGrpSpPr>
            <p:grpSpPr>
              <a:xfrm>
                <a:off x="1444285" y="4801519"/>
                <a:ext cx="2430321" cy="1735354"/>
                <a:chOff x="2581340" y="4801519"/>
                <a:chExt cx="2430321" cy="1735354"/>
              </a:xfrm>
            </p:grpSpPr>
            <p:sp>
              <p:nvSpPr>
                <p:cNvPr id="90" name="正方形/長方形 89">
                  <a:extLst>
                    <a:ext uri="{FF2B5EF4-FFF2-40B4-BE49-F238E27FC236}">
                      <a16:creationId xmlns:a16="http://schemas.microsoft.com/office/drawing/2014/main" id="{B1EB926D-F391-7016-7A54-9FDAC592813B}"/>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抗菌・抗ウイルス加工で衛生面への配慮も可能。</a:t>
                  </a:r>
                </a:p>
              </p:txBody>
            </p:sp>
            <p:cxnSp>
              <p:nvCxnSpPr>
                <p:cNvPr id="91" name="直線コネクタ 90">
                  <a:extLst>
                    <a:ext uri="{FF2B5EF4-FFF2-40B4-BE49-F238E27FC236}">
                      <a16:creationId xmlns:a16="http://schemas.microsoft.com/office/drawing/2014/main" id="{48C3F0CC-9FFD-8E88-168A-36B3AA7C853A}"/>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BD7A23B7-0CC0-A9D0-9C01-8C65AB67B312}"/>
                    </a:ext>
                  </a:extLst>
                </p:cNvPr>
                <p:cNvSpPr/>
                <p:nvPr/>
              </p:nvSpPr>
              <p:spPr>
                <a:xfrm>
                  <a:off x="2626594" y="5182348"/>
                  <a:ext cx="1054826" cy="323165"/>
                </a:xfrm>
                <a:prstGeom prst="rect">
                  <a:avLst/>
                </a:prstGeom>
              </p:spPr>
              <p:txBody>
                <a:bodyPr wrap="square" lIns="0" tIns="0" rIns="0" bIns="0">
                  <a:spAutoFit/>
                </a:bodyPr>
                <a:lstStyle/>
                <a:p>
                  <a:r>
                    <a:rPr lang="ja-JP" altLang="en-US" sz="700" dirty="0">
                      <a:latin typeface="+mn-ea"/>
                    </a:rPr>
                    <a:t>小さなお子様やご高齢の方が過ごすお部屋にうれしい機能です。</a:t>
                  </a:r>
                </a:p>
              </p:txBody>
            </p:sp>
            <p:pic>
              <p:nvPicPr>
                <p:cNvPr id="93" name="図 92">
                  <a:extLst>
                    <a:ext uri="{FF2B5EF4-FFF2-40B4-BE49-F238E27FC236}">
                      <a16:creationId xmlns:a16="http://schemas.microsoft.com/office/drawing/2014/main" id="{8FD45A85-2E2E-058F-9484-34577A1E4B2F}"/>
                    </a:ext>
                  </a:extLst>
                </p:cNvPr>
                <p:cNvPicPr>
                  <a:picLocks noChangeAspect="1"/>
                </p:cNvPicPr>
                <p:nvPr/>
              </p:nvPicPr>
              <p:blipFill>
                <a:blip r:embed="rId33"/>
                <a:srcRect l="27686" t="4095" r="25923"/>
                <a:stretch>
                  <a:fillRect/>
                </a:stretch>
              </p:blipFill>
              <p:spPr>
                <a:xfrm>
                  <a:off x="3743752" y="5011546"/>
                  <a:ext cx="1133348" cy="1525327"/>
                </a:xfrm>
                <a:prstGeom prst="rect">
                  <a:avLst/>
                </a:prstGeom>
              </p:spPr>
            </p:pic>
          </p:grpSp>
          <p:sp>
            <p:nvSpPr>
              <p:cNvPr id="138" name="正方形/長方形 137">
                <a:extLst>
                  <a:ext uri="{FF2B5EF4-FFF2-40B4-BE49-F238E27FC236}">
                    <a16:creationId xmlns:a16="http://schemas.microsoft.com/office/drawing/2014/main" id="{30A05F84-9D3D-0925-3352-618E6A1CA3B5}"/>
                  </a:ext>
                </a:extLst>
              </p:cNvPr>
              <p:cNvSpPr/>
              <p:nvPr/>
            </p:nvSpPr>
            <p:spPr>
              <a:xfrm>
                <a:off x="2606698" y="5011546"/>
                <a:ext cx="1133348" cy="1523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n-ea"/>
                </a:endParaRPr>
              </a:p>
            </p:txBody>
          </p:sp>
          <p:pic>
            <p:nvPicPr>
              <p:cNvPr id="139" name="図 138">
                <a:extLst>
                  <a:ext uri="{FF2B5EF4-FFF2-40B4-BE49-F238E27FC236}">
                    <a16:creationId xmlns:a16="http://schemas.microsoft.com/office/drawing/2014/main" id="{7D2CE312-FC4D-8E9A-B032-41489F9DB7C6}"/>
                  </a:ext>
                </a:extLst>
              </p:cNvPr>
              <p:cNvPicPr>
                <a:picLocks noChangeAspect="1"/>
              </p:cNvPicPr>
              <p:nvPr/>
            </p:nvPicPr>
            <p:blipFill>
              <a:blip r:embed="rId34"/>
              <a:stretch>
                <a:fillRect/>
              </a:stretch>
            </p:blipFill>
            <p:spPr>
              <a:xfrm>
                <a:off x="2798305" y="5098273"/>
                <a:ext cx="772688" cy="658736"/>
              </a:xfrm>
              <a:prstGeom prst="rect">
                <a:avLst/>
              </a:prstGeom>
            </p:spPr>
          </p:pic>
          <p:pic>
            <p:nvPicPr>
              <p:cNvPr id="140" name="図 139">
                <a:extLst>
                  <a:ext uri="{FF2B5EF4-FFF2-40B4-BE49-F238E27FC236}">
                    <a16:creationId xmlns:a16="http://schemas.microsoft.com/office/drawing/2014/main" id="{62CCD790-8B0D-6588-9F79-633B0F7BB984}"/>
                  </a:ext>
                </a:extLst>
              </p:cNvPr>
              <p:cNvPicPr>
                <a:picLocks noChangeAspect="1"/>
              </p:cNvPicPr>
              <p:nvPr/>
            </p:nvPicPr>
            <p:blipFill>
              <a:blip r:embed="rId35"/>
              <a:stretch>
                <a:fillRect/>
              </a:stretch>
            </p:blipFill>
            <p:spPr>
              <a:xfrm>
                <a:off x="2803608" y="5715493"/>
                <a:ext cx="772688" cy="658736"/>
              </a:xfrm>
              <a:prstGeom prst="rect">
                <a:avLst/>
              </a:prstGeom>
            </p:spPr>
          </p:pic>
        </p:grpSp>
        <p:grpSp>
          <p:nvGrpSpPr>
            <p:cNvPr id="145" name="グループ化 144">
              <a:extLst>
                <a:ext uri="{FF2B5EF4-FFF2-40B4-BE49-F238E27FC236}">
                  <a16:creationId xmlns:a16="http://schemas.microsoft.com/office/drawing/2014/main" id="{B0BD9025-B977-164B-2C70-C8E57CEF750F}"/>
                </a:ext>
              </a:extLst>
            </p:cNvPr>
            <p:cNvGrpSpPr/>
            <p:nvPr/>
          </p:nvGrpSpPr>
          <p:grpSpPr>
            <a:xfrm>
              <a:off x="6486939" y="4808679"/>
              <a:ext cx="2225281" cy="1726706"/>
              <a:chOff x="6315834" y="4808679"/>
              <a:chExt cx="2225281" cy="1726706"/>
            </a:xfrm>
          </p:grpSpPr>
          <p:grpSp>
            <p:nvGrpSpPr>
              <p:cNvPr id="79" name="グループ化 78">
                <a:extLst>
                  <a:ext uri="{FF2B5EF4-FFF2-40B4-BE49-F238E27FC236}">
                    <a16:creationId xmlns:a16="http://schemas.microsoft.com/office/drawing/2014/main" id="{DAD3E057-A759-5117-98CE-2CFE1780D49B}"/>
                  </a:ext>
                </a:extLst>
              </p:cNvPr>
              <p:cNvGrpSpPr/>
              <p:nvPr/>
            </p:nvGrpSpPr>
            <p:grpSpPr>
              <a:xfrm>
                <a:off x="6315834" y="4808679"/>
                <a:ext cx="2215604" cy="804556"/>
                <a:chOff x="7452889" y="4808679"/>
                <a:chExt cx="2215604" cy="804556"/>
              </a:xfrm>
            </p:grpSpPr>
            <p:sp>
              <p:nvSpPr>
                <p:cNvPr id="80" name="正方形/長方形 79">
                  <a:extLst>
                    <a:ext uri="{FF2B5EF4-FFF2-40B4-BE49-F238E27FC236}">
                      <a16:creationId xmlns:a16="http://schemas.microsoft.com/office/drawing/2014/main" id="{00C415CB-1A72-1022-706C-1341810CCC0B}"/>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床と同じ色柄で施工できるので、統一感ある空間づくりが可能です。ペットの傷・汚れ対策にも。</a:t>
                  </a:r>
                  <a:endParaRPr lang="en-US" altLang="ja-JP" sz="700" dirty="0">
                    <a:latin typeface="+mn-ea"/>
                  </a:endParaRPr>
                </a:p>
              </p:txBody>
            </p:sp>
            <p:grpSp>
              <p:nvGrpSpPr>
                <p:cNvPr id="81" name="グループ化 80">
                  <a:extLst>
                    <a:ext uri="{FF2B5EF4-FFF2-40B4-BE49-F238E27FC236}">
                      <a16:creationId xmlns:a16="http://schemas.microsoft.com/office/drawing/2014/main" id="{F4F239F4-B61F-EE2D-EA8A-9163BE30B9B8}"/>
                    </a:ext>
                  </a:extLst>
                </p:cNvPr>
                <p:cNvGrpSpPr/>
                <p:nvPr/>
              </p:nvGrpSpPr>
              <p:grpSpPr>
                <a:xfrm>
                  <a:off x="7452889" y="4808679"/>
                  <a:ext cx="2215604" cy="137741"/>
                  <a:chOff x="5136755" y="4808679"/>
                  <a:chExt cx="2215604" cy="137741"/>
                </a:xfrm>
              </p:grpSpPr>
              <p:sp>
                <p:nvSpPr>
                  <p:cNvPr id="87" name="正方形/長方形 86">
                    <a:extLst>
                      <a:ext uri="{FF2B5EF4-FFF2-40B4-BE49-F238E27FC236}">
                        <a16:creationId xmlns:a16="http://schemas.microsoft.com/office/drawing/2014/main" id="{0FE3F033-B0BE-1F84-1B8E-D3681DBB277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壁面やキッチン腰壁に施工可能。</a:t>
                    </a:r>
                  </a:p>
                </p:txBody>
              </p:sp>
              <p:cxnSp>
                <p:nvCxnSpPr>
                  <p:cNvPr id="88" name="直線コネクタ 87">
                    <a:extLst>
                      <a:ext uri="{FF2B5EF4-FFF2-40B4-BE49-F238E27FC236}">
                        <a16:creationId xmlns:a16="http://schemas.microsoft.com/office/drawing/2014/main" id="{38BDBC51-4353-040B-33EF-881B17B4AF06}"/>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pic>
            <p:nvPicPr>
              <p:cNvPr id="142" name="Picture 2">
                <a:extLst>
                  <a:ext uri="{FF2B5EF4-FFF2-40B4-BE49-F238E27FC236}">
                    <a16:creationId xmlns:a16="http://schemas.microsoft.com/office/drawing/2014/main" id="{BD49CFE2-3BC1-C8E7-52EC-22AD8F01D47B}"/>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a:stretch>
                <a:fillRect/>
              </a:stretch>
            </p:blipFill>
            <p:spPr bwMode="auto">
              <a:xfrm>
                <a:off x="7403753" y="5011546"/>
                <a:ext cx="1137362" cy="152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グループ化 12">
              <a:extLst>
                <a:ext uri="{FF2B5EF4-FFF2-40B4-BE49-F238E27FC236}">
                  <a16:creationId xmlns:a16="http://schemas.microsoft.com/office/drawing/2014/main" id="{D383AAED-9EA6-770B-D083-C8789AD11209}"/>
                </a:ext>
              </a:extLst>
            </p:cNvPr>
            <p:cNvGrpSpPr/>
            <p:nvPr/>
          </p:nvGrpSpPr>
          <p:grpSpPr>
            <a:xfrm>
              <a:off x="1245353" y="4801519"/>
              <a:ext cx="2289693" cy="1733861"/>
              <a:chOff x="234186" y="4801519"/>
              <a:chExt cx="2289693" cy="1733861"/>
            </a:xfrm>
          </p:grpSpPr>
          <p:pic>
            <p:nvPicPr>
              <p:cNvPr id="14" name="Picture 6" descr="http://www2.panasonic.biz/es/sumai/gazou/bicon/CA151ABGK-PA0050522.jpg">
                <a:extLst>
                  <a:ext uri="{FF2B5EF4-FFF2-40B4-BE49-F238E27FC236}">
                    <a16:creationId xmlns:a16="http://schemas.microsoft.com/office/drawing/2014/main" id="{AAEAF056-1A5D-DF51-1142-703C9444B71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a:stretch>
                <a:fillRect/>
              </a:stretch>
            </p:blipFill>
            <p:spPr bwMode="auto">
              <a:xfrm>
                <a:off x="1390531" y="5067585"/>
                <a:ext cx="1133348" cy="146779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910A5B4A-6890-2F6A-5A6F-11C98CCA2E8E}"/>
                  </a:ext>
                </a:extLst>
              </p:cNvPr>
              <p:cNvSpPr/>
              <p:nvPr/>
            </p:nvSpPr>
            <p:spPr>
              <a:xfrm>
                <a:off x="269133" y="4801519"/>
                <a:ext cx="2249117" cy="123111"/>
              </a:xfrm>
              <a:prstGeom prst="rect">
                <a:avLst/>
              </a:prstGeom>
            </p:spPr>
            <p:txBody>
              <a:bodyPr wrap="square" lIns="0" tIns="0" rIns="0" bIns="0">
                <a:spAutoFit/>
              </a:bodyPr>
              <a:lstStyle/>
              <a:p>
                <a:r>
                  <a:rPr lang="ja-JP" altLang="en-US" sz="800" b="1" dirty="0">
                    <a:latin typeface="+mn-ea"/>
                  </a:rPr>
                  <a:t>既存の床に上から貼るだけの住みながらリフォーム</a:t>
                </a:r>
              </a:p>
            </p:txBody>
          </p:sp>
          <p:cxnSp>
            <p:nvCxnSpPr>
              <p:cNvPr id="21" name="直線コネクタ 20">
                <a:extLst>
                  <a:ext uri="{FF2B5EF4-FFF2-40B4-BE49-F238E27FC236}">
                    <a16:creationId xmlns:a16="http://schemas.microsoft.com/office/drawing/2014/main" id="{58426AFA-10C8-3CD5-AF16-BBF92B78093A}"/>
                  </a:ext>
                </a:extLst>
              </p:cNvPr>
              <p:cNvCxnSpPr/>
              <p:nvPr/>
            </p:nvCxnSpPr>
            <p:spPr>
              <a:xfrm>
                <a:off x="234186" y="4946420"/>
                <a:ext cx="2289693"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1995B7BD-A36B-4027-147B-472C2BDAE8EC}"/>
                  </a:ext>
                </a:extLst>
              </p:cNvPr>
              <p:cNvSpPr/>
              <p:nvPr/>
            </p:nvSpPr>
            <p:spPr>
              <a:xfrm>
                <a:off x="269134" y="5182349"/>
                <a:ext cx="1032002" cy="630942"/>
              </a:xfrm>
              <a:prstGeom prst="rect">
                <a:avLst/>
              </a:prstGeom>
            </p:spPr>
            <p:txBody>
              <a:bodyPr wrap="square" lIns="0" tIns="0" rIns="0" bIns="0">
                <a:spAutoFit/>
              </a:bodyPr>
              <a:lstStyle/>
              <a:p>
                <a:r>
                  <a:rPr lang="ja-JP" altLang="en-US" sz="700" dirty="0">
                    <a:latin typeface="+mn-ea"/>
                  </a:rPr>
                  <a:t>両面テープだけで施工可能。今お住まいのお部屋の床の上から重ね貼りするだけなので、張り替え施工に比べて工期を短縮できます。</a:t>
                </a:r>
                <a:endParaRPr lang="en-US" altLang="ja-JP" sz="700" dirty="0">
                  <a:latin typeface="+mn-ea"/>
                </a:endParaRPr>
              </a:p>
              <a:p>
                <a:endParaRPr lang="en-US" altLang="ja-JP" sz="600" dirty="0">
                  <a:latin typeface="+mn-ea"/>
                </a:endParaRPr>
              </a:p>
            </p:txBody>
          </p:sp>
        </p:grpSp>
      </p:grpSp>
      <p:pic>
        <p:nvPicPr>
          <p:cNvPr id="43" name="図 42">
            <a:extLst>
              <a:ext uri="{FF2B5EF4-FFF2-40B4-BE49-F238E27FC236}">
                <a16:creationId xmlns:a16="http://schemas.microsoft.com/office/drawing/2014/main" id="{95D38F00-92BF-F4F3-AAC4-583FFE10CB93}"/>
              </a:ext>
            </a:extLst>
          </p:cNvPr>
          <p:cNvPicPr>
            <a:picLocks noChangeAspect="1"/>
          </p:cNvPicPr>
          <p:nvPr/>
        </p:nvPicPr>
        <p:blipFill>
          <a:blip r:embed="rId38"/>
          <a:stretch>
            <a:fillRect/>
          </a:stretch>
        </p:blipFill>
        <p:spPr>
          <a:xfrm>
            <a:off x="8770238" y="2425712"/>
            <a:ext cx="249805" cy="126767"/>
          </a:xfrm>
          <a:prstGeom prst="rect">
            <a:avLst/>
          </a:prstGeom>
        </p:spPr>
      </p:pic>
      <p:pic>
        <p:nvPicPr>
          <p:cNvPr id="45" name="図 44">
            <a:extLst>
              <a:ext uri="{FF2B5EF4-FFF2-40B4-BE49-F238E27FC236}">
                <a16:creationId xmlns:a16="http://schemas.microsoft.com/office/drawing/2014/main" id="{A5E889B5-30D5-9D59-6D80-00916B68712E}"/>
              </a:ext>
            </a:extLst>
          </p:cNvPr>
          <p:cNvPicPr>
            <a:picLocks noChangeAspect="1"/>
          </p:cNvPicPr>
          <p:nvPr/>
        </p:nvPicPr>
        <p:blipFill>
          <a:blip r:embed="rId38"/>
          <a:stretch>
            <a:fillRect/>
          </a:stretch>
        </p:blipFill>
        <p:spPr>
          <a:xfrm>
            <a:off x="8770238" y="2888556"/>
            <a:ext cx="249805" cy="126767"/>
          </a:xfrm>
          <a:prstGeom prst="rect">
            <a:avLst/>
          </a:prstGeom>
        </p:spPr>
      </p:pic>
    </p:spTree>
    <p:extLst>
      <p:ext uri="{BB962C8B-B14F-4D97-AF65-F5344CB8AC3E}">
        <p14:creationId xmlns:p14="http://schemas.microsoft.com/office/powerpoint/2010/main" val="68328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73C2337-9F7D-7C78-07EC-B6412E9FF1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48683" y="683235"/>
            <a:ext cx="4775644" cy="3964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l"/>
            <a:r>
              <a:rPr lang="ja-JP" altLang="en-US" sz="1100" b="1" dirty="0">
                <a:solidFill>
                  <a:srgbClr val="FFFFFF"/>
                </a:solidFill>
                <a:latin typeface="+mn-ea"/>
                <a:ea typeface="+mn-ea"/>
              </a:rPr>
              <a:t>床材　</a:t>
            </a:r>
            <a:r>
              <a:rPr lang="en-US" altLang="ja-JP" sz="1100" b="1" dirty="0">
                <a:solidFill>
                  <a:srgbClr val="FFFFFF"/>
                </a:solidFill>
                <a:latin typeface="+mn-ea"/>
                <a:ea typeface="+mn-ea"/>
              </a:rPr>
              <a:t>1.5mm</a:t>
            </a:r>
            <a:r>
              <a:rPr lang="ja-JP" altLang="en-US" sz="1100" b="1" dirty="0">
                <a:solidFill>
                  <a:srgbClr val="FFFFFF"/>
                </a:solidFill>
                <a:latin typeface="+mn-ea"/>
                <a:ea typeface="+mn-ea"/>
              </a:rPr>
              <a:t>リフォームフローリング </a:t>
            </a:r>
            <a:r>
              <a:rPr lang="en-US" altLang="ja-JP" sz="1100" b="1" dirty="0">
                <a:solidFill>
                  <a:srgbClr val="FFFFFF"/>
                </a:solidFill>
                <a:latin typeface="+mn-ea"/>
                <a:ea typeface="+mn-ea"/>
              </a:rPr>
              <a:t>USUI-TA</a:t>
            </a:r>
            <a:r>
              <a:rPr lang="ja-JP" altLang="en-US" sz="1100" b="1" dirty="0">
                <a:solidFill>
                  <a:srgbClr val="FFFFFF"/>
                </a:solidFill>
                <a:latin typeface="+mn-ea"/>
                <a:ea typeface="+mn-ea"/>
              </a:rPr>
              <a:t>［ウスイータ］ 耐熱</a:t>
            </a:r>
            <a:r>
              <a:rPr lang="ja-JP" altLang="en-US" sz="1100" dirty="0">
                <a:solidFill>
                  <a:srgbClr val="FFFFFF"/>
                </a:solidFill>
                <a:latin typeface="+mn-ea"/>
                <a:ea typeface="+mn-ea"/>
              </a:rPr>
              <a:t> ★</a:t>
            </a:r>
            <a:endParaRPr lang="ja-JP" altLang="en-US" sz="1100" b="1" dirty="0">
              <a:solidFill>
                <a:srgbClr val="FFFFFF"/>
              </a:solidFill>
              <a:latin typeface="+mn-ea"/>
              <a:ea typeface="+mn-ea"/>
            </a:endParaRPr>
          </a:p>
        </p:txBody>
      </p:sp>
      <p:grpSp>
        <p:nvGrpSpPr>
          <p:cNvPr id="4" name="グループ化 3">
            <a:extLst>
              <a:ext uri="{FF2B5EF4-FFF2-40B4-BE49-F238E27FC236}">
                <a16:creationId xmlns:a16="http://schemas.microsoft.com/office/drawing/2014/main" id="{9CAD1C41-7F5A-CD13-B460-5C29162A774E}"/>
              </a:ext>
            </a:extLst>
          </p:cNvPr>
          <p:cNvGrpSpPr/>
          <p:nvPr/>
        </p:nvGrpSpPr>
        <p:grpSpPr>
          <a:xfrm>
            <a:off x="209213" y="728203"/>
            <a:ext cx="833693" cy="192239"/>
            <a:chOff x="197208" y="728203"/>
            <a:chExt cx="833693" cy="192239"/>
          </a:xfrm>
        </p:grpSpPr>
        <p:sp>
          <p:nvSpPr>
            <p:cNvPr id="136" name="正方形/長方形 135"/>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7" name="正方形/長方形 136"/>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sp>
        <p:nvSpPr>
          <p:cNvPr id="9" name="タイトル 26">
            <a:extLst>
              <a:ext uri="{FF2B5EF4-FFF2-40B4-BE49-F238E27FC236}">
                <a16:creationId xmlns:a16="http://schemas.microsoft.com/office/drawing/2014/main" id="{F57046FB-F627-48A9-D8BF-40710BC21D5B}"/>
              </a:ext>
            </a:extLst>
          </p:cNvPr>
          <p:cNvSpPr txBox="1">
            <a:spLocks/>
          </p:cNvSpPr>
          <p:nvPr/>
        </p:nvSpPr>
        <p:spPr>
          <a:xfrm>
            <a:off x="0" y="-283837"/>
            <a:ext cx="5434680"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耐熱</a:t>
            </a:r>
            <a:endParaRPr lang="ja-JP" altLang="en-US" sz="1100" b="1" dirty="0">
              <a:latin typeface="+mn-ea"/>
              <a:ea typeface="+mn-ea"/>
              <a:cs typeface="+mn-cs"/>
            </a:endParaRPr>
          </a:p>
        </p:txBody>
      </p:sp>
      <p:grpSp>
        <p:nvGrpSpPr>
          <p:cNvPr id="42" name="グループ化 41">
            <a:extLst>
              <a:ext uri="{FF2B5EF4-FFF2-40B4-BE49-F238E27FC236}">
                <a16:creationId xmlns:a16="http://schemas.microsoft.com/office/drawing/2014/main" id="{070C8B9A-847B-D790-1B48-C8416E36701C}"/>
              </a:ext>
            </a:extLst>
          </p:cNvPr>
          <p:cNvGrpSpPr/>
          <p:nvPr/>
        </p:nvGrpSpPr>
        <p:grpSpPr>
          <a:xfrm>
            <a:off x="8571992" y="4005897"/>
            <a:ext cx="909684" cy="264046"/>
            <a:chOff x="8571992" y="4112456"/>
            <a:chExt cx="909684" cy="264046"/>
          </a:xfrm>
        </p:grpSpPr>
        <p:pic>
          <p:nvPicPr>
            <p:cNvPr id="71" name="図 70">
              <a:extLst>
                <a:ext uri="{FF2B5EF4-FFF2-40B4-BE49-F238E27FC236}">
                  <a16:creationId xmlns:a16="http://schemas.microsoft.com/office/drawing/2014/main" id="{50BDF9B2-0841-1734-7747-F9A767E5EC95}"/>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70" name="図 69">
              <a:extLst>
                <a:ext uri="{FF2B5EF4-FFF2-40B4-BE49-F238E27FC236}">
                  <a16:creationId xmlns:a16="http://schemas.microsoft.com/office/drawing/2014/main" id="{7133A2E0-8348-8D1D-072D-1640F076AE81}"/>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29" name="図 28">
              <a:extLst>
                <a:ext uri="{FF2B5EF4-FFF2-40B4-BE49-F238E27FC236}">
                  <a16:creationId xmlns:a16="http://schemas.microsoft.com/office/drawing/2014/main" id="{A09BB1BA-0C45-FC4D-46AF-B9CED8F52FD3}"/>
                </a:ext>
              </a:extLst>
            </p:cNvPr>
            <p:cNvPicPr>
              <a:picLocks noChangeAspect="1"/>
            </p:cNvPicPr>
            <p:nvPr/>
          </p:nvPicPr>
          <p:blipFill>
            <a:blip r:embed="rId5"/>
            <a:stretch>
              <a:fillRect/>
            </a:stretch>
          </p:blipFill>
          <p:spPr>
            <a:xfrm>
              <a:off x="8865061" y="4121032"/>
              <a:ext cx="256082" cy="216000"/>
            </a:xfrm>
            <a:prstGeom prst="rect">
              <a:avLst/>
            </a:prstGeom>
          </p:spPr>
        </p:pic>
      </p:grpSp>
      <p:sp>
        <p:nvSpPr>
          <p:cNvPr id="200" name="正方形/長方形 199">
            <a:extLst>
              <a:ext uri="{FF2B5EF4-FFF2-40B4-BE49-F238E27FC236}">
                <a16:creationId xmlns:a16="http://schemas.microsoft.com/office/drawing/2014/main" id="{668327DB-7320-CADD-C360-2375EC80FD26}"/>
              </a:ext>
            </a:extLst>
          </p:cNvPr>
          <p:cNvSpPr/>
          <p:nvPr/>
        </p:nvSpPr>
        <p:spPr>
          <a:xfrm>
            <a:off x="4992701" y="4345548"/>
            <a:ext cx="4773600" cy="307777"/>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a:t>
            </a:r>
            <a:r>
              <a:rPr lang="en-US" altLang="ja-JP" sz="400" dirty="0">
                <a:latin typeface="+mn-ea"/>
              </a:rPr>
              <a:t>※1 </a:t>
            </a:r>
            <a:r>
              <a:rPr lang="ja-JP" altLang="en-US" sz="400" dirty="0">
                <a:latin typeface="+mn-ea"/>
              </a:rPr>
              <a:t>一般の木質系床材に比べ、ペットの汚れに配慮した床材となっておりますが、必ずしも汚れがつかないというわけではありません。 </a:t>
            </a:r>
            <a:r>
              <a:rPr lang="en-US" altLang="ja-JP" sz="400" dirty="0">
                <a:latin typeface="+mn-ea"/>
              </a:rPr>
              <a:t>※2 </a:t>
            </a:r>
            <a:r>
              <a:rPr lang="ja-JP" altLang="en-US" sz="400" dirty="0">
                <a:latin typeface="+mn-ea"/>
              </a:rPr>
              <a:t>非耐熱のみ、洗面所・トイレなどへの施工時にはシリコンシーリングを施してください。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直貼床材に上貼り施工する場合は、車椅子対応の性能はございません。 </a:t>
            </a:r>
            <a:r>
              <a:rPr lang="en-US" altLang="ja-JP" sz="400" dirty="0">
                <a:latin typeface="+mn-ea"/>
              </a:rPr>
              <a:t>※5 </a:t>
            </a:r>
            <a:r>
              <a:rPr lang="ja-JP" altLang="en-US" sz="400" dirty="0">
                <a:latin typeface="+mn-ea"/>
              </a:rPr>
              <a:t>表面保護のためワックスもかけられますが、床材表面の塗膜性能は発揮できなくなります。 </a:t>
            </a:r>
            <a:r>
              <a:rPr lang="en-US" altLang="ja-JP" sz="400" dirty="0">
                <a:latin typeface="+mn-ea"/>
              </a:rPr>
              <a:t>※6 </a:t>
            </a:r>
            <a:r>
              <a:rPr lang="ja-JP" altLang="en-US" sz="400" dirty="0">
                <a:latin typeface="+mn-ea"/>
              </a:rPr>
              <a:t>球状及び金属製キャスターや、小径のキャスター付き家具はご使用をお避けください。へこみや傷が発生する場合があります。</a:t>
            </a:r>
            <a:r>
              <a:rPr lang="en-US" altLang="ja-JP" sz="400" dirty="0">
                <a:latin typeface="+mn-ea"/>
              </a:rPr>
              <a:t>※7 </a:t>
            </a:r>
            <a:r>
              <a:rPr lang="ja-JP" altLang="en-US" sz="400" dirty="0">
                <a:latin typeface="+mn-ea"/>
              </a:rPr>
              <a:t>非耐熱は除く。上貼り専用商品です。床暖房仕上げ材にはご使用いただけません。</a:t>
            </a:r>
          </a:p>
        </p:txBody>
      </p:sp>
      <p:sp>
        <p:nvSpPr>
          <p:cNvPr id="61" name="Rectangle 4">
            <a:extLst>
              <a:ext uri="{FF2B5EF4-FFF2-40B4-BE49-F238E27FC236}">
                <a16:creationId xmlns:a16="http://schemas.microsoft.com/office/drawing/2014/main" id="{B201115B-9C1F-F81A-E57C-78B8228711EA}"/>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63" name="正方形/長方形 62">
            <a:extLst>
              <a:ext uri="{FF2B5EF4-FFF2-40B4-BE49-F238E27FC236}">
                <a16:creationId xmlns:a16="http://schemas.microsoft.com/office/drawing/2014/main" id="{EAF41F3C-1695-55D9-9FD8-8EC7D2E26A19}"/>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solidFill>
                  <a:schemeClr val="bg1"/>
                </a:solidFill>
                <a:latin typeface="+mn-ea"/>
              </a:rPr>
              <a:t>〔</a:t>
            </a:r>
            <a:r>
              <a:rPr lang="ja-JP" altLang="en-US" sz="600" b="1" dirty="0">
                <a:solidFill>
                  <a:schemeClr val="bg1"/>
                </a:solidFill>
                <a:latin typeface="+mn-ea"/>
              </a:rPr>
              <a:t>トープウォールナット柄（シート）</a:t>
            </a:r>
            <a:r>
              <a:rPr lang="en-US" altLang="ja-JP" sz="600" b="1" dirty="0">
                <a:solidFill>
                  <a:schemeClr val="bg1"/>
                </a:solidFill>
                <a:latin typeface="+mn-ea"/>
              </a:rPr>
              <a:t>〕</a:t>
            </a:r>
            <a:endParaRPr lang="ja-JP" altLang="en-US" sz="600" b="1" dirty="0">
              <a:solidFill>
                <a:schemeClr val="bg1"/>
              </a:solidFill>
              <a:latin typeface="+mn-ea"/>
            </a:endParaRPr>
          </a:p>
        </p:txBody>
      </p:sp>
      <p:sp>
        <p:nvSpPr>
          <p:cNvPr id="75" name="Rectangle 14">
            <a:extLst>
              <a:ext uri="{FF2B5EF4-FFF2-40B4-BE49-F238E27FC236}">
                <a16:creationId xmlns:a16="http://schemas.microsoft.com/office/drawing/2014/main" id="{C34006ED-9409-F923-6DAC-9DEC7C06DDE2}"/>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30" name="グループ化 129">
            <a:extLst>
              <a:ext uri="{FF2B5EF4-FFF2-40B4-BE49-F238E27FC236}">
                <a16:creationId xmlns:a16="http://schemas.microsoft.com/office/drawing/2014/main" id="{9E955866-266C-4447-DA66-939865AF7360}"/>
              </a:ext>
            </a:extLst>
          </p:cNvPr>
          <p:cNvGrpSpPr/>
          <p:nvPr/>
        </p:nvGrpSpPr>
        <p:grpSpPr>
          <a:xfrm>
            <a:off x="4992700" y="683235"/>
            <a:ext cx="4773600" cy="1258141"/>
            <a:chOff x="4983718" y="683235"/>
            <a:chExt cx="4773600" cy="1342659"/>
          </a:xfrm>
        </p:grpSpPr>
        <p:sp>
          <p:nvSpPr>
            <p:cNvPr id="131" name="Rectangle 14">
              <a:extLst>
                <a:ext uri="{FF2B5EF4-FFF2-40B4-BE49-F238E27FC236}">
                  <a16:creationId xmlns:a16="http://schemas.microsoft.com/office/drawing/2014/main" id="{605E4F41-380E-690F-3BFD-E7B28BDBECE7}"/>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34" name="正方形/長方形 133">
              <a:extLst>
                <a:ext uri="{FF2B5EF4-FFF2-40B4-BE49-F238E27FC236}">
                  <a16:creationId xmlns:a16="http://schemas.microsoft.com/office/drawing/2014/main" id="{1523B190-B279-F4FA-B22A-BC2CB600475B}"/>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35" name="正方形/長方形 134">
              <a:extLst>
                <a:ext uri="{FF2B5EF4-FFF2-40B4-BE49-F238E27FC236}">
                  <a16:creationId xmlns:a16="http://schemas.microsoft.com/office/drawing/2014/main" id="{57A1930F-CE50-5296-69B8-C3A00E0F6296}"/>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grpSp>
        <p:nvGrpSpPr>
          <p:cNvPr id="144" name="グループ化 143">
            <a:extLst>
              <a:ext uri="{FF2B5EF4-FFF2-40B4-BE49-F238E27FC236}">
                <a16:creationId xmlns:a16="http://schemas.microsoft.com/office/drawing/2014/main" id="{F6C75E2D-71F9-5A7B-9924-66D340637469}"/>
              </a:ext>
            </a:extLst>
          </p:cNvPr>
          <p:cNvGrpSpPr/>
          <p:nvPr/>
        </p:nvGrpSpPr>
        <p:grpSpPr>
          <a:xfrm>
            <a:off x="271931" y="4809139"/>
            <a:ext cx="2430321" cy="1735354"/>
            <a:chOff x="1444285" y="4801519"/>
            <a:chExt cx="2430321" cy="1735354"/>
          </a:xfrm>
        </p:grpSpPr>
        <p:grpSp>
          <p:nvGrpSpPr>
            <p:cNvPr id="89" name="グループ化 88">
              <a:extLst>
                <a:ext uri="{FF2B5EF4-FFF2-40B4-BE49-F238E27FC236}">
                  <a16:creationId xmlns:a16="http://schemas.microsoft.com/office/drawing/2014/main" id="{10D94C23-C87F-1556-FD30-36FEC5F95674}"/>
                </a:ext>
              </a:extLst>
            </p:cNvPr>
            <p:cNvGrpSpPr/>
            <p:nvPr/>
          </p:nvGrpSpPr>
          <p:grpSpPr>
            <a:xfrm>
              <a:off x="1444285" y="4801519"/>
              <a:ext cx="2430321" cy="1735354"/>
              <a:chOff x="2581340" y="4801519"/>
              <a:chExt cx="2430321" cy="1735354"/>
            </a:xfrm>
          </p:grpSpPr>
          <p:sp>
            <p:nvSpPr>
              <p:cNvPr id="90" name="正方形/長方形 89">
                <a:extLst>
                  <a:ext uri="{FF2B5EF4-FFF2-40B4-BE49-F238E27FC236}">
                    <a16:creationId xmlns:a16="http://schemas.microsoft.com/office/drawing/2014/main" id="{B1EB926D-F391-7016-7A54-9FDAC592813B}"/>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抗菌・抗ウイルス加工で衛生面への配慮も可能。</a:t>
                </a:r>
              </a:p>
            </p:txBody>
          </p:sp>
          <p:cxnSp>
            <p:nvCxnSpPr>
              <p:cNvPr id="91" name="直線コネクタ 90">
                <a:extLst>
                  <a:ext uri="{FF2B5EF4-FFF2-40B4-BE49-F238E27FC236}">
                    <a16:creationId xmlns:a16="http://schemas.microsoft.com/office/drawing/2014/main" id="{48C3F0CC-9FFD-8E88-168A-36B3AA7C853A}"/>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BD7A23B7-0CC0-A9D0-9C01-8C65AB67B312}"/>
                  </a:ext>
                </a:extLst>
              </p:cNvPr>
              <p:cNvSpPr/>
              <p:nvPr/>
            </p:nvSpPr>
            <p:spPr>
              <a:xfrm>
                <a:off x="2626594" y="5182348"/>
                <a:ext cx="1054826" cy="323165"/>
              </a:xfrm>
              <a:prstGeom prst="rect">
                <a:avLst/>
              </a:prstGeom>
            </p:spPr>
            <p:txBody>
              <a:bodyPr wrap="square" lIns="0" tIns="0" rIns="0" bIns="0">
                <a:spAutoFit/>
              </a:bodyPr>
              <a:lstStyle/>
              <a:p>
                <a:r>
                  <a:rPr lang="ja-JP" altLang="en-US" sz="700" dirty="0">
                    <a:latin typeface="+mn-ea"/>
                  </a:rPr>
                  <a:t>小さなお子様やご高齢の方が過ごすお部屋にうれしい機能です。</a:t>
                </a:r>
              </a:p>
            </p:txBody>
          </p:sp>
          <p:pic>
            <p:nvPicPr>
              <p:cNvPr id="93" name="図 92">
                <a:extLst>
                  <a:ext uri="{FF2B5EF4-FFF2-40B4-BE49-F238E27FC236}">
                    <a16:creationId xmlns:a16="http://schemas.microsoft.com/office/drawing/2014/main" id="{8FD45A85-2E2E-058F-9484-34577A1E4B2F}"/>
                  </a:ext>
                </a:extLst>
              </p:cNvPr>
              <p:cNvPicPr>
                <a:picLocks noChangeAspect="1"/>
              </p:cNvPicPr>
              <p:nvPr/>
            </p:nvPicPr>
            <p:blipFill>
              <a:blip r:embed="rId6"/>
              <a:srcRect l="27686" t="4095" r="25923"/>
              <a:stretch>
                <a:fillRect/>
              </a:stretch>
            </p:blipFill>
            <p:spPr>
              <a:xfrm>
                <a:off x="3743752" y="5011546"/>
                <a:ext cx="1133348" cy="1525327"/>
              </a:xfrm>
              <a:prstGeom prst="rect">
                <a:avLst/>
              </a:prstGeom>
            </p:spPr>
          </p:pic>
        </p:grpSp>
        <p:sp>
          <p:nvSpPr>
            <p:cNvPr id="138" name="正方形/長方形 137">
              <a:extLst>
                <a:ext uri="{FF2B5EF4-FFF2-40B4-BE49-F238E27FC236}">
                  <a16:creationId xmlns:a16="http://schemas.microsoft.com/office/drawing/2014/main" id="{30A05F84-9D3D-0925-3352-618E6A1CA3B5}"/>
                </a:ext>
              </a:extLst>
            </p:cNvPr>
            <p:cNvSpPr/>
            <p:nvPr/>
          </p:nvSpPr>
          <p:spPr>
            <a:xfrm>
              <a:off x="2606698" y="5011546"/>
              <a:ext cx="1133348" cy="1523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n-ea"/>
              </a:endParaRPr>
            </a:p>
          </p:txBody>
        </p:sp>
        <p:pic>
          <p:nvPicPr>
            <p:cNvPr id="139" name="図 138">
              <a:extLst>
                <a:ext uri="{FF2B5EF4-FFF2-40B4-BE49-F238E27FC236}">
                  <a16:creationId xmlns:a16="http://schemas.microsoft.com/office/drawing/2014/main" id="{7D2CE312-FC4D-8E9A-B032-41489F9DB7C6}"/>
                </a:ext>
              </a:extLst>
            </p:cNvPr>
            <p:cNvPicPr>
              <a:picLocks noChangeAspect="1"/>
            </p:cNvPicPr>
            <p:nvPr/>
          </p:nvPicPr>
          <p:blipFill>
            <a:blip r:embed="rId7"/>
            <a:stretch>
              <a:fillRect/>
            </a:stretch>
          </p:blipFill>
          <p:spPr>
            <a:xfrm>
              <a:off x="2798305" y="5098273"/>
              <a:ext cx="772688" cy="658736"/>
            </a:xfrm>
            <a:prstGeom prst="rect">
              <a:avLst/>
            </a:prstGeom>
          </p:spPr>
        </p:pic>
        <p:pic>
          <p:nvPicPr>
            <p:cNvPr id="140" name="図 139">
              <a:extLst>
                <a:ext uri="{FF2B5EF4-FFF2-40B4-BE49-F238E27FC236}">
                  <a16:creationId xmlns:a16="http://schemas.microsoft.com/office/drawing/2014/main" id="{62CCD790-8B0D-6588-9F79-633B0F7BB984}"/>
                </a:ext>
              </a:extLst>
            </p:cNvPr>
            <p:cNvPicPr>
              <a:picLocks noChangeAspect="1"/>
            </p:cNvPicPr>
            <p:nvPr/>
          </p:nvPicPr>
          <p:blipFill>
            <a:blip r:embed="rId8"/>
            <a:stretch>
              <a:fillRect/>
            </a:stretch>
          </p:blipFill>
          <p:spPr>
            <a:xfrm>
              <a:off x="2803608" y="5715493"/>
              <a:ext cx="772688" cy="658736"/>
            </a:xfrm>
            <a:prstGeom prst="rect">
              <a:avLst/>
            </a:prstGeom>
          </p:spPr>
        </p:pic>
      </p:grpSp>
      <p:grpSp>
        <p:nvGrpSpPr>
          <p:cNvPr id="145" name="グループ化 144">
            <a:extLst>
              <a:ext uri="{FF2B5EF4-FFF2-40B4-BE49-F238E27FC236}">
                <a16:creationId xmlns:a16="http://schemas.microsoft.com/office/drawing/2014/main" id="{B0BD9025-B977-164B-2C70-C8E57CEF750F}"/>
              </a:ext>
            </a:extLst>
          </p:cNvPr>
          <p:cNvGrpSpPr/>
          <p:nvPr/>
        </p:nvGrpSpPr>
        <p:grpSpPr>
          <a:xfrm>
            <a:off x="5157518" y="4808679"/>
            <a:ext cx="2225281" cy="1726706"/>
            <a:chOff x="6315834" y="4808679"/>
            <a:chExt cx="2225281" cy="1726706"/>
          </a:xfrm>
        </p:grpSpPr>
        <p:grpSp>
          <p:nvGrpSpPr>
            <p:cNvPr id="79" name="グループ化 78">
              <a:extLst>
                <a:ext uri="{FF2B5EF4-FFF2-40B4-BE49-F238E27FC236}">
                  <a16:creationId xmlns:a16="http://schemas.microsoft.com/office/drawing/2014/main" id="{DAD3E057-A759-5117-98CE-2CFE1780D49B}"/>
                </a:ext>
              </a:extLst>
            </p:cNvPr>
            <p:cNvGrpSpPr/>
            <p:nvPr/>
          </p:nvGrpSpPr>
          <p:grpSpPr>
            <a:xfrm>
              <a:off x="6315834" y="4808679"/>
              <a:ext cx="2215604" cy="804556"/>
              <a:chOff x="7452889" y="4808679"/>
              <a:chExt cx="2215604" cy="804556"/>
            </a:xfrm>
          </p:grpSpPr>
          <p:sp>
            <p:nvSpPr>
              <p:cNvPr id="80" name="正方形/長方形 79">
                <a:extLst>
                  <a:ext uri="{FF2B5EF4-FFF2-40B4-BE49-F238E27FC236}">
                    <a16:creationId xmlns:a16="http://schemas.microsoft.com/office/drawing/2014/main" id="{00C415CB-1A72-1022-706C-1341810CCC0B}"/>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床と同じ色柄で施工できるので、統一感ある空間づくりが可能です。ペットの傷・汚れ対策にも。</a:t>
                </a:r>
                <a:endParaRPr lang="en-US" altLang="ja-JP" sz="700" dirty="0">
                  <a:latin typeface="+mn-ea"/>
                </a:endParaRPr>
              </a:p>
            </p:txBody>
          </p:sp>
          <p:grpSp>
            <p:nvGrpSpPr>
              <p:cNvPr id="81" name="グループ化 80">
                <a:extLst>
                  <a:ext uri="{FF2B5EF4-FFF2-40B4-BE49-F238E27FC236}">
                    <a16:creationId xmlns:a16="http://schemas.microsoft.com/office/drawing/2014/main" id="{F4F239F4-B61F-EE2D-EA8A-9163BE30B9B8}"/>
                  </a:ext>
                </a:extLst>
              </p:cNvPr>
              <p:cNvGrpSpPr/>
              <p:nvPr/>
            </p:nvGrpSpPr>
            <p:grpSpPr>
              <a:xfrm>
                <a:off x="7452889" y="4808679"/>
                <a:ext cx="2215604" cy="137741"/>
                <a:chOff x="5136755" y="4808679"/>
                <a:chExt cx="2215604" cy="137741"/>
              </a:xfrm>
            </p:grpSpPr>
            <p:sp>
              <p:nvSpPr>
                <p:cNvPr id="87" name="正方形/長方形 86">
                  <a:extLst>
                    <a:ext uri="{FF2B5EF4-FFF2-40B4-BE49-F238E27FC236}">
                      <a16:creationId xmlns:a16="http://schemas.microsoft.com/office/drawing/2014/main" id="{0FE3F033-B0BE-1F84-1B8E-D3681DBB277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壁面やキッチン腰壁に施工可能。</a:t>
                  </a:r>
                </a:p>
              </p:txBody>
            </p:sp>
            <p:cxnSp>
              <p:nvCxnSpPr>
                <p:cNvPr id="88" name="直線コネクタ 87">
                  <a:extLst>
                    <a:ext uri="{FF2B5EF4-FFF2-40B4-BE49-F238E27FC236}">
                      <a16:creationId xmlns:a16="http://schemas.microsoft.com/office/drawing/2014/main" id="{38BDBC51-4353-040B-33EF-881B17B4AF06}"/>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pic>
          <p:nvPicPr>
            <p:cNvPr id="142" name="Picture 2">
              <a:extLst>
                <a:ext uri="{FF2B5EF4-FFF2-40B4-BE49-F238E27FC236}">
                  <a16:creationId xmlns:a16="http://schemas.microsoft.com/office/drawing/2014/main" id="{BD49CFE2-3BC1-C8E7-52EC-22AD8F01D4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a:fillRect/>
            </a:stretch>
          </p:blipFill>
          <p:spPr bwMode="auto">
            <a:xfrm>
              <a:off x="7403753" y="5011546"/>
              <a:ext cx="1137362" cy="152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グループ化 150">
            <a:extLst>
              <a:ext uri="{FF2B5EF4-FFF2-40B4-BE49-F238E27FC236}">
                <a16:creationId xmlns:a16="http://schemas.microsoft.com/office/drawing/2014/main" id="{D4628DBB-E4B3-5BC1-3A8C-B586C3994BA9}"/>
              </a:ext>
            </a:extLst>
          </p:cNvPr>
          <p:cNvGrpSpPr/>
          <p:nvPr/>
        </p:nvGrpSpPr>
        <p:grpSpPr>
          <a:xfrm>
            <a:off x="4992700" y="3922080"/>
            <a:ext cx="3579291" cy="403863"/>
            <a:chOff x="4992700" y="3922080"/>
            <a:chExt cx="3579291" cy="403863"/>
          </a:xfrm>
        </p:grpSpPr>
        <p:pic>
          <p:nvPicPr>
            <p:cNvPr id="26" name="図 25">
              <a:extLst>
                <a:ext uri="{FF2B5EF4-FFF2-40B4-BE49-F238E27FC236}">
                  <a16:creationId xmlns:a16="http://schemas.microsoft.com/office/drawing/2014/main" id="{7DC68DC5-AC74-59F6-B01A-52C4F14A88E6}"/>
                </a:ext>
              </a:extLst>
            </p:cNvPr>
            <p:cNvPicPr>
              <a:picLocks noChangeAspect="1"/>
            </p:cNvPicPr>
            <p:nvPr/>
          </p:nvPicPr>
          <p:blipFill>
            <a:blip r:embed="rId10"/>
            <a:stretch>
              <a:fillRect/>
            </a:stretch>
          </p:blipFill>
          <p:spPr>
            <a:xfrm>
              <a:off x="5655670" y="3989345"/>
              <a:ext cx="261818" cy="288000"/>
            </a:xfrm>
            <a:prstGeom prst="rect">
              <a:avLst/>
            </a:prstGeom>
          </p:spPr>
        </p:pic>
        <p:pic>
          <p:nvPicPr>
            <p:cNvPr id="30" name="図 29">
              <a:extLst>
                <a:ext uri="{FF2B5EF4-FFF2-40B4-BE49-F238E27FC236}">
                  <a16:creationId xmlns:a16="http://schemas.microsoft.com/office/drawing/2014/main" id="{DB7EBD05-3498-DE91-865C-B65D25EF4DEB}"/>
                </a:ext>
              </a:extLst>
            </p:cNvPr>
            <p:cNvPicPr>
              <a:picLocks noChangeAspect="1"/>
            </p:cNvPicPr>
            <p:nvPr/>
          </p:nvPicPr>
          <p:blipFill>
            <a:blip r:embed="rId11"/>
            <a:stretch>
              <a:fillRect/>
            </a:stretch>
          </p:blipFill>
          <p:spPr>
            <a:xfrm>
              <a:off x="4992700" y="3989345"/>
              <a:ext cx="261819" cy="288000"/>
            </a:xfrm>
            <a:prstGeom prst="rect">
              <a:avLst/>
            </a:prstGeom>
          </p:spPr>
        </p:pic>
        <p:pic>
          <p:nvPicPr>
            <p:cNvPr id="31" name="図 30">
              <a:extLst>
                <a:ext uri="{FF2B5EF4-FFF2-40B4-BE49-F238E27FC236}">
                  <a16:creationId xmlns:a16="http://schemas.microsoft.com/office/drawing/2014/main" id="{92BBB56E-D992-D23D-651F-5BBE8CF85093}"/>
                </a:ext>
              </a:extLst>
            </p:cNvPr>
            <p:cNvPicPr>
              <a:picLocks noChangeAspect="1"/>
            </p:cNvPicPr>
            <p:nvPr/>
          </p:nvPicPr>
          <p:blipFill>
            <a:blip r:embed="rId12"/>
            <a:stretch>
              <a:fillRect/>
            </a:stretch>
          </p:blipFill>
          <p:spPr>
            <a:xfrm>
              <a:off x="5213690" y="3989345"/>
              <a:ext cx="261819" cy="288000"/>
            </a:xfrm>
            <a:prstGeom prst="rect">
              <a:avLst/>
            </a:prstGeom>
          </p:spPr>
        </p:pic>
        <p:pic>
          <p:nvPicPr>
            <p:cNvPr id="35" name="図 34">
              <a:extLst>
                <a:ext uri="{FF2B5EF4-FFF2-40B4-BE49-F238E27FC236}">
                  <a16:creationId xmlns:a16="http://schemas.microsoft.com/office/drawing/2014/main" id="{45333B51-A835-B05D-1090-38D89924348E}"/>
                </a:ext>
              </a:extLst>
            </p:cNvPr>
            <p:cNvPicPr>
              <a:picLocks noChangeAspect="1"/>
            </p:cNvPicPr>
            <p:nvPr/>
          </p:nvPicPr>
          <p:blipFill>
            <a:blip r:embed="rId13"/>
            <a:stretch>
              <a:fillRect/>
            </a:stretch>
          </p:blipFill>
          <p:spPr>
            <a:xfrm>
              <a:off x="5876660" y="3989345"/>
              <a:ext cx="261819" cy="288000"/>
            </a:xfrm>
            <a:prstGeom prst="rect">
              <a:avLst/>
            </a:prstGeom>
          </p:spPr>
        </p:pic>
        <p:pic>
          <p:nvPicPr>
            <p:cNvPr id="36" name="図 35">
              <a:extLst>
                <a:ext uri="{FF2B5EF4-FFF2-40B4-BE49-F238E27FC236}">
                  <a16:creationId xmlns:a16="http://schemas.microsoft.com/office/drawing/2014/main" id="{6776ABBF-372A-CEFB-C15C-1765E1825306}"/>
                </a:ext>
              </a:extLst>
            </p:cNvPr>
            <p:cNvPicPr>
              <a:picLocks noChangeAspect="1"/>
            </p:cNvPicPr>
            <p:nvPr/>
          </p:nvPicPr>
          <p:blipFill>
            <a:blip r:embed="rId14"/>
            <a:stretch>
              <a:fillRect/>
            </a:stretch>
          </p:blipFill>
          <p:spPr>
            <a:xfrm>
              <a:off x="6760619" y="3989345"/>
              <a:ext cx="261819" cy="288000"/>
            </a:xfrm>
            <a:prstGeom prst="rect">
              <a:avLst/>
            </a:prstGeom>
          </p:spPr>
        </p:pic>
        <p:pic>
          <p:nvPicPr>
            <p:cNvPr id="37" name="図 36">
              <a:extLst>
                <a:ext uri="{FF2B5EF4-FFF2-40B4-BE49-F238E27FC236}">
                  <a16:creationId xmlns:a16="http://schemas.microsoft.com/office/drawing/2014/main" id="{8E190020-44C4-B694-54E5-4CD43E28E6AA}"/>
                </a:ext>
              </a:extLst>
            </p:cNvPr>
            <p:cNvPicPr>
              <a:picLocks noChangeAspect="1"/>
            </p:cNvPicPr>
            <p:nvPr/>
          </p:nvPicPr>
          <p:blipFill>
            <a:blip r:embed="rId15"/>
            <a:stretch>
              <a:fillRect/>
            </a:stretch>
          </p:blipFill>
          <p:spPr>
            <a:xfrm>
              <a:off x="6981609" y="3989345"/>
              <a:ext cx="261819" cy="288000"/>
            </a:xfrm>
            <a:prstGeom prst="rect">
              <a:avLst/>
            </a:prstGeom>
          </p:spPr>
        </p:pic>
        <p:pic>
          <p:nvPicPr>
            <p:cNvPr id="38" name="図 37">
              <a:extLst>
                <a:ext uri="{FF2B5EF4-FFF2-40B4-BE49-F238E27FC236}">
                  <a16:creationId xmlns:a16="http://schemas.microsoft.com/office/drawing/2014/main" id="{9D01F388-A4D8-94E8-E903-789CA6C5DE9B}"/>
                </a:ext>
              </a:extLst>
            </p:cNvPr>
            <p:cNvPicPr>
              <a:picLocks noChangeAspect="1"/>
            </p:cNvPicPr>
            <p:nvPr/>
          </p:nvPicPr>
          <p:blipFill>
            <a:blip r:embed="rId16"/>
            <a:stretch>
              <a:fillRect/>
            </a:stretch>
          </p:blipFill>
          <p:spPr>
            <a:xfrm>
              <a:off x="7202599" y="3989345"/>
              <a:ext cx="261819" cy="288000"/>
            </a:xfrm>
            <a:prstGeom prst="rect">
              <a:avLst/>
            </a:prstGeom>
          </p:spPr>
        </p:pic>
        <p:pic>
          <p:nvPicPr>
            <p:cNvPr id="46" name="図 45">
              <a:extLst>
                <a:ext uri="{FF2B5EF4-FFF2-40B4-BE49-F238E27FC236}">
                  <a16:creationId xmlns:a16="http://schemas.microsoft.com/office/drawing/2014/main" id="{69E45D54-270A-4441-B8AE-2933011B5358}"/>
                </a:ext>
              </a:extLst>
            </p:cNvPr>
            <p:cNvPicPr>
              <a:picLocks noChangeAspect="1"/>
            </p:cNvPicPr>
            <p:nvPr/>
          </p:nvPicPr>
          <p:blipFill>
            <a:blip r:embed="rId17"/>
            <a:stretch>
              <a:fillRect/>
            </a:stretch>
          </p:blipFill>
          <p:spPr>
            <a:xfrm>
              <a:off x="7423589" y="3989345"/>
              <a:ext cx="261819" cy="288000"/>
            </a:xfrm>
            <a:prstGeom prst="rect">
              <a:avLst/>
            </a:prstGeom>
          </p:spPr>
        </p:pic>
        <p:pic>
          <p:nvPicPr>
            <p:cNvPr id="47" name="図 46">
              <a:extLst>
                <a:ext uri="{FF2B5EF4-FFF2-40B4-BE49-F238E27FC236}">
                  <a16:creationId xmlns:a16="http://schemas.microsoft.com/office/drawing/2014/main" id="{AD91CE67-DBFC-4B26-51D0-0BACAAD83B4E}"/>
                </a:ext>
              </a:extLst>
            </p:cNvPr>
            <p:cNvPicPr>
              <a:picLocks noChangeAspect="1"/>
            </p:cNvPicPr>
            <p:nvPr/>
          </p:nvPicPr>
          <p:blipFill>
            <a:blip r:embed="rId18"/>
            <a:stretch>
              <a:fillRect/>
            </a:stretch>
          </p:blipFill>
          <p:spPr>
            <a:xfrm>
              <a:off x="7644579" y="3989345"/>
              <a:ext cx="261819" cy="288000"/>
            </a:xfrm>
            <a:prstGeom prst="rect">
              <a:avLst/>
            </a:prstGeom>
          </p:spPr>
        </p:pic>
        <p:pic>
          <p:nvPicPr>
            <p:cNvPr id="48" name="図 47">
              <a:extLst>
                <a:ext uri="{FF2B5EF4-FFF2-40B4-BE49-F238E27FC236}">
                  <a16:creationId xmlns:a16="http://schemas.microsoft.com/office/drawing/2014/main" id="{0D8F280F-6C40-BE9F-35CD-CD41C3629D6F}"/>
                </a:ext>
              </a:extLst>
            </p:cNvPr>
            <p:cNvPicPr>
              <a:picLocks noChangeAspect="1"/>
            </p:cNvPicPr>
            <p:nvPr/>
          </p:nvPicPr>
          <p:blipFill>
            <a:blip r:embed="rId19"/>
            <a:stretch>
              <a:fillRect/>
            </a:stretch>
          </p:blipFill>
          <p:spPr>
            <a:xfrm>
              <a:off x="7865569" y="3989345"/>
              <a:ext cx="261819" cy="288000"/>
            </a:xfrm>
            <a:prstGeom prst="rect">
              <a:avLst/>
            </a:prstGeom>
          </p:spPr>
        </p:pic>
        <p:sp>
          <p:nvSpPr>
            <p:cNvPr id="50" name="テキスト ボックス 49">
              <a:extLst>
                <a:ext uri="{FF2B5EF4-FFF2-40B4-BE49-F238E27FC236}">
                  <a16:creationId xmlns:a16="http://schemas.microsoft.com/office/drawing/2014/main" id="{6B45416B-7063-FCAA-FED6-B8DF03FCA48B}"/>
                </a:ext>
              </a:extLst>
            </p:cNvPr>
            <p:cNvSpPr txBox="1"/>
            <p:nvPr/>
          </p:nvSpPr>
          <p:spPr>
            <a:xfrm>
              <a:off x="7004506" y="392208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1" name="テキスト ボックス 50">
              <a:extLst>
                <a:ext uri="{FF2B5EF4-FFF2-40B4-BE49-F238E27FC236}">
                  <a16:creationId xmlns:a16="http://schemas.microsoft.com/office/drawing/2014/main" id="{3A6CA37A-3B46-0189-ECF0-CF7D78982B4E}"/>
                </a:ext>
              </a:extLst>
            </p:cNvPr>
            <p:cNvSpPr txBox="1"/>
            <p:nvPr/>
          </p:nvSpPr>
          <p:spPr>
            <a:xfrm>
              <a:off x="7225496" y="392208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2" name="正方形/長方形 51">
              <a:extLst>
                <a:ext uri="{FF2B5EF4-FFF2-40B4-BE49-F238E27FC236}">
                  <a16:creationId xmlns:a16="http://schemas.microsoft.com/office/drawing/2014/main" id="{A2D35293-733A-224B-CE6A-4599D7226294}"/>
                </a:ext>
              </a:extLst>
            </p:cNvPr>
            <p:cNvSpPr/>
            <p:nvPr/>
          </p:nvSpPr>
          <p:spPr>
            <a:xfrm>
              <a:off x="5898509" y="4272082"/>
              <a:ext cx="230762" cy="53861"/>
            </a:xfrm>
            <a:prstGeom prst="rect">
              <a:avLst/>
            </a:prstGeom>
          </p:spPr>
          <p:txBody>
            <a:bodyPr wrap="square" lIns="0" tIns="0" rIns="0" bIns="0">
              <a:spAutoFit/>
            </a:bodyPr>
            <a:lstStyle/>
            <a:p>
              <a:pPr algn="r"/>
              <a:r>
                <a:rPr lang="en-US" altLang="ja-JP" sz="350" dirty="0">
                  <a:latin typeface="+mn-ea"/>
                </a:rPr>
                <a:t>※1 ※2 ※3</a:t>
              </a:r>
              <a:endParaRPr lang="ja-JP" altLang="en-US" sz="350" dirty="0">
                <a:latin typeface="+mn-ea"/>
              </a:endParaRPr>
            </a:p>
          </p:txBody>
        </p:sp>
        <p:sp>
          <p:nvSpPr>
            <p:cNvPr id="53" name="正方形/長方形 52">
              <a:extLst>
                <a:ext uri="{FF2B5EF4-FFF2-40B4-BE49-F238E27FC236}">
                  <a16:creationId xmlns:a16="http://schemas.microsoft.com/office/drawing/2014/main" id="{DE2BEF6B-55CB-1956-7A71-121CA2196991}"/>
                </a:ext>
              </a:extLst>
            </p:cNvPr>
            <p:cNvSpPr/>
            <p:nvPr/>
          </p:nvSpPr>
          <p:spPr>
            <a:xfrm>
              <a:off x="6791151" y="4272082"/>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54" name="正方形/長方形 53">
              <a:extLst>
                <a:ext uri="{FF2B5EF4-FFF2-40B4-BE49-F238E27FC236}">
                  <a16:creationId xmlns:a16="http://schemas.microsoft.com/office/drawing/2014/main" id="{D9A69314-555A-9CD9-2F25-296C6E25EF2F}"/>
                </a:ext>
              </a:extLst>
            </p:cNvPr>
            <p:cNvSpPr/>
            <p:nvPr/>
          </p:nvSpPr>
          <p:spPr>
            <a:xfrm>
              <a:off x="7674688" y="4272082"/>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56" name="図 55">
              <a:extLst>
                <a:ext uri="{FF2B5EF4-FFF2-40B4-BE49-F238E27FC236}">
                  <a16:creationId xmlns:a16="http://schemas.microsoft.com/office/drawing/2014/main" id="{145DF0B0-B4B7-E653-0B37-1F80D260D67C}"/>
                </a:ext>
              </a:extLst>
            </p:cNvPr>
            <p:cNvPicPr>
              <a:picLocks noChangeAspect="1"/>
            </p:cNvPicPr>
            <p:nvPr/>
          </p:nvPicPr>
          <p:blipFill>
            <a:blip r:embed="rId20"/>
            <a:stretch>
              <a:fillRect/>
            </a:stretch>
          </p:blipFill>
          <p:spPr>
            <a:xfrm>
              <a:off x="5434680" y="3989345"/>
              <a:ext cx="261818" cy="288000"/>
            </a:xfrm>
            <a:prstGeom prst="rect">
              <a:avLst/>
            </a:prstGeom>
          </p:spPr>
        </p:pic>
        <p:pic>
          <p:nvPicPr>
            <p:cNvPr id="57" name="図 56">
              <a:extLst>
                <a:ext uri="{FF2B5EF4-FFF2-40B4-BE49-F238E27FC236}">
                  <a16:creationId xmlns:a16="http://schemas.microsoft.com/office/drawing/2014/main" id="{2B111B58-686C-503E-B9D3-C3442C975808}"/>
                </a:ext>
              </a:extLst>
            </p:cNvPr>
            <p:cNvPicPr>
              <a:picLocks noChangeAspect="1"/>
            </p:cNvPicPr>
            <p:nvPr/>
          </p:nvPicPr>
          <p:blipFill>
            <a:blip r:embed="rId21"/>
            <a:stretch>
              <a:fillRect/>
            </a:stretch>
          </p:blipFill>
          <p:spPr>
            <a:xfrm>
              <a:off x="6318640" y="3989345"/>
              <a:ext cx="261818" cy="288000"/>
            </a:xfrm>
            <a:prstGeom prst="rect">
              <a:avLst/>
            </a:prstGeom>
          </p:spPr>
        </p:pic>
        <p:pic>
          <p:nvPicPr>
            <p:cNvPr id="58" name="図 57">
              <a:extLst>
                <a:ext uri="{FF2B5EF4-FFF2-40B4-BE49-F238E27FC236}">
                  <a16:creationId xmlns:a16="http://schemas.microsoft.com/office/drawing/2014/main" id="{2E89C2E1-0CB4-D35A-2139-B4634827ED6B}"/>
                </a:ext>
              </a:extLst>
            </p:cNvPr>
            <p:cNvPicPr>
              <a:picLocks noChangeAspect="1"/>
            </p:cNvPicPr>
            <p:nvPr/>
          </p:nvPicPr>
          <p:blipFill>
            <a:blip r:embed="rId22"/>
            <a:stretch>
              <a:fillRect/>
            </a:stretch>
          </p:blipFill>
          <p:spPr>
            <a:xfrm>
              <a:off x="8307555" y="3989345"/>
              <a:ext cx="264436" cy="288000"/>
            </a:xfrm>
            <a:prstGeom prst="rect">
              <a:avLst/>
            </a:prstGeom>
          </p:spPr>
        </p:pic>
        <p:pic>
          <p:nvPicPr>
            <p:cNvPr id="59" name="図 58">
              <a:extLst>
                <a:ext uri="{FF2B5EF4-FFF2-40B4-BE49-F238E27FC236}">
                  <a16:creationId xmlns:a16="http://schemas.microsoft.com/office/drawing/2014/main" id="{1B3D87EB-90B6-70D7-B63B-7FF927015301}"/>
                </a:ext>
              </a:extLst>
            </p:cNvPr>
            <p:cNvPicPr>
              <a:picLocks noChangeAspect="1"/>
            </p:cNvPicPr>
            <p:nvPr/>
          </p:nvPicPr>
          <p:blipFill>
            <a:blip r:embed="rId23"/>
            <a:stretch>
              <a:fillRect/>
            </a:stretch>
          </p:blipFill>
          <p:spPr>
            <a:xfrm>
              <a:off x="6097650" y="3989345"/>
              <a:ext cx="261818" cy="288000"/>
            </a:xfrm>
            <a:prstGeom prst="rect">
              <a:avLst/>
            </a:prstGeom>
          </p:spPr>
        </p:pic>
        <p:pic>
          <p:nvPicPr>
            <p:cNvPr id="34" name="図 33">
              <a:extLst>
                <a:ext uri="{FF2B5EF4-FFF2-40B4-BE49-F238E27FC236}">
                  <a16:creationId xmlns:a16="http://schemas.microsoft.com/office/drawing/2014/main" id="{3985D592-AFB0-8902-E265-0D42465683D2}"/>
                </a:ext>
              </a:extLst>
            </p:cNvPr>
            <p:cNvPicPr>
              <a:picLocks noChangeAspect="1"/>
            </p:cNvPicPr>
            <p:nvPr/>
          </p:nvPicPr>
          <p:blipFill>
            <a:blip r:embed="rId24"/>
            <a:stretch>
              <a:fillRect/>
            </a:stretch>
          </p:blipFill>
          <p:spPr>
            <a:xfrm>
              <a:off x="6539630" y="3989345"/>
              <a:ext cx="261819" cy="288000"/>
            </a:xfrm>
            <a:prstGeom prst="rect">
              <a:avLst/>
            </a:prstGeom>
          </p:spPr>
        </p:pic>
        <p:sp>
          <p:nvSpPr>
            <p:cNvPr id="83" name="正方形/長方形 82">
              <a:extLst>
                <a:ext uri="{FF2B5EF4-FFF2-40B4-BE49-F238E27FC236}">
                  <a16:creationId xmlns:a16="http://schemas.microsoft.com/office/drawing/2014/main" id="{DD512124-9BA9-003E-B9CE-4737B849B04C}"/>
                </a:ext>
              </a:extLst>
            </p:cNvPr>
            <p:cNvSpPr/>
            <p:nvPr/>
          </p:nvSpPr>
          <p:spPr>
            <a:xfrm>
              <a:off x="7894699" y="4272082"/>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29" name="正方形/長方形 128">
              <a:extLst>
                <a:ext uri="{FF2B5EF4-FFF2-40B4-BE49-F238E27FC236}">
                  <a16:creationId xmlns:a16="http://schemas.microsoft.com/office/drawing/2014/main" id="{EE129D34-6BF6-3D5A-FC1B-3BC62BC6090F}"/>
                </a:ext>
              </a:extLst>
            </p:cNvPr>
            <p:cNvSpPr/>
            <p:nvPr/>
          </p:nvSpPr>
          <p:spPr>
            <a:xfrm>
              <a:off x="6561478" y="4272082"/>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pic>
          <p:nvPicPr>
            <p:cNvPr id="148" name="図 147">
              <a:extLst>
                <a:ext uri="{FF2B5EF4-FFF2-40B4-BE49-F238E27FC236}">
                  <a16:creationId xmlns:a16="http://schemas.microsoft.com/office/drawing/2014/main" id="{A75E5476-4325-D1C2-CC75-8DFC27BD7B31}"/>
                </a:ext>
              </a:extLst>
            </p:cNvPr>
            <p:cNvPicPr>
              <a:picLocks noChangeAspect="1"/>
            </p:cNvPicPr>
            <p:nvPr/>
          </p:nvPicPr>
          <p:blipFill>
            <a:blip r:embed="rId25"/>
            <a:stretch>
              <a:fillRect/>
            </a:stretch>
          </p:blipFill>
          <p:spPr>
            <a:xfrm>
              <a:off x="8086559" y="3991233"/>
              <a:ext cx="261819" cy="288000"/>
            </a:xfrm>
            <a:prstGeom prst="rect">
              <a:avLst/>
            </a:prstGeom>
          </p:spPr>
        </p:pic>
      </p:grpSp>
      <p:grpSp>
        <p:nvGrpSpPr>
          <p:cNvPr id="14" name="グループ化 13">
            <a:extLst>
              <a:ext uri="{FF2B5EF4-FFF2-40B4-BE49-F238E27FC236}">
                <a16:creationId xmlns:a16="http://schemas.microsoft.com/office/drawing/2014/main" id="{3A99021B-242B-360B-066E-D3DA10E9BFF2}"/>
              </a:ext>
            </a:extLst>
          </p:cNvPr>
          <p:cNvGrpSpPr/>
          <p:nvPr/>
        </p:nvGrpSpPr>
        <p:grpSpPr>
          <a:xfrm>
            <a:off x="7452890" y="4801519"/>
            <a:ext cx="2225869" cy="1773577"/>
            <a:chOff x="7452890" y="4801519"/>
            <a:chExt cx="2225869" cy="1773577"/>
          </a:xfrm>
        </p:grpSpPr>
        <p:sp>
          <p:nvSpPr>
            <p:cNvPr id="152" name="正方形/長方形 151">
              <a:extLst>
                <a:ext uri="{FF2B5EF4-FFF2-40B4-BE49-F238E27FC236}">
                  <a16:creationId xmlns:a16="http://schemas.microsoft.com/office/drawing/2014/main" id="{5D3B8427-CD33-B41F-F5C6-F56920A06E1C}"/>
                </a:ext>
              </a:extLst>
            </p:cNvPr>
            <p:cNvSpPr/>
            <p:nvPr/>
          </p:nvSpPr>
          <p:spPr>
            <a:xfrm>
              <a:off x="7452890" y="4801519"/>
              <a:ext cx="2225869" cy="1773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3" name="グループ化 152">
              <a:extLst>
                <a:ext uri="{FF2B5EF4-FFF2-40B4-BE49-F238E27FC236}">
                  <a16:creationId xmlns:a16="http://schemas.microsoft.com/office/drawing/2014/main" id="{346F2882-DB59-9BB4-4B6C-050E58191824}"/>
                </a:ext>
              </a:extLst>
            </p:cNvPr>
            <p:cNvGrpSpPr/>
            <p:nvPr/>
          </p:nvGrpSpPr>
          <p:grpSpPr>
            <a:xfrm>
              <a:off x="7498962" y="4856534"/>
              <a:ext cx="2146058" cy="864423"/>
              <a:chOff x="7498962" y="4856534"/>
              <a:chExt cx="2146058" cy="864423"/>
            </a:xfrm>
          </p:grpSpPr>
          <p:sp>
            <p:nvSpPr>
              <p:cNvPr id="154" name="正方形/長方形 153">
                <a:extLst>
                  <a:ext uri="{FF2B5EF4-FFF2-40B4-BE49-F238E27FC236}">
                    <a16:creationId xmlns:a16="http://schemas.microsoft.com/office/drawing/2014/main" id="{4FB0996A-AC5E-8911-8D04-3A5AE671B683}"/>
                  </a:ext>
                </a:extLst>
              </p:cNvPr>
              <p:cNvSpPr/>
              <p:nvPr/>
            </p:nvSpPr>
            <p:spPr>
              <a:xfrm>
                <a:off x="7514314" y="5182348"/>
                <a:ext cx="962113" cy="538609"/>
              </a:xfrm>
              <a:prstGeom prst="rect">
                <a:avLst/>
              </a:prstGeom>
            </p:spPr>
            <p:txBody>
              <a:bodyPr wrap="square" lIns="0" tIns="0" rIns="0" bIns="0">
                <a:spAutoFit/>
              </a:bodyPr>
              <a:lstStyle/>
              <a:p>
                <a:r>
                  <a:rPr lang="ja-JP" altLang="en-US" sz="700" dirty="0">
                    <a:latin typeface="+mn-ea"/>
                  </a:rPr>
                  <a:t>「耐熱」 は、施工時間優先で選べる「</a:t>
                </a:r>
                <a:r>
                  <a:rPr lang="en-US" altLang="ja-JP" sz="700" dirty="0">
                    <a:latin typeface="+mn-ea"/>
                  </a:rPr>
                  <a:t>1</a:t>
                </a:r>
                <a:r>
                  <a:rPr lang="ja-JP" altLang="en-US" sz="700" dirty="0">
                    <a:latin typeface="+mn-ea"/>
                  </a:rPr>
                  <a:t>ステップ施工」と、コスト優先で選べる「</a:t>
                </a:r>
                <a:r>
                  <a:rPr lang="en-US" altLang="ja-JP" sz="700" dirty="0">
                    <a:latin typeface="+mn-ea"/>
                  </a:rPr>
                  <a:t>2</a:t>
                </a:r>
                <a:r>
                  <a:rPr lang="ja-JP" altLang="en-US" sz="700" dirty="0">
                    <a:latin typeface="+mn-ea"/>
                  </a:rPr>
                  <a:t>ステップ施工」の</a:t>
                </a:r>
                <a:r>
                  <a:rPr lang="en-US" altLang="ja-JP" sz="700" dirty="0">
                    <a:latin typeface="+mn-ea"/>
                  </a:rPr>
                  <a:t>2</a:t>
                </a:r>
                <a:r>
                  <a:rPr lang="ja-JP" altLang="en-US" sz="700" dirty="0">
                    <a:latin typeface="+mn-ea"/>
                  </a:rPr>
                  <a:t>種類をご用意しています。</a:t>
                </a:r>
              </a:p>
            </p:txBody>
          </p:sp>
          <p:grpSp>
            <p:nvGrpSpPr>
              <p:cNvPr id="155" name="グループ化 154">
                <a:extLst>
                  <a:ext uri="{FF2B5EF4-FFF2-40B4-BE49-F238E27FC236}">
                    <a16:creationId xmlns:a16="http://schemas.microsoft.com/office/drawing/2014/main" id="{201FABD7-49A4-3B39-761D-AD394B44BEEE}"/>
                  </a:ext>
                </a:extLst>
              </p:cNvPr>
              <p:cNvGrpSpPr/>
              <p:nvPr/>
            </p:nvGrpSpPr>
            <p:grpSpPr>
              <a:xfrm>
                <a:off x="7498962" y="4856534"/>
                <a:ext cx="2146058" cy="137741"/>
                <a:chOff x="5182828" y="4856534"/>
                <a:chExt cx="2146058" cy="137741"/>
              </a:xfrm>
            </p:grpSpPr>
            <p:sp>
              <p:nvSpPr>
                <p:cNvPr id="156" name="正方形/長方形 155">
                  <a:extLst>
                    <a:ext uri="{FF2B5EF4-FFF2-40B4-BE49-F238E27FC236}">
                      <a16:creationId xmlns:a16="http://schemas.microsoft.com/office/drawing/2014/main" id="{E23653BA-F598-369D-44FB-2C23E1C4BA69}"/>
                    </a:ext>
                  </a:extLst>
                </p:cNvPr>
                <p:cNvSpPr/>
                <p:nvPr/>
              </p:nvSpPr>
              <p:spPr>
                <a:xfrm>
                  <a:off x="5198180" y="4856534"/>
                  <a:ext cx="2122554" cy="123111"/>
                </a:xfrm>
                <a:prstGeom prst="rect">
                  <a:avLst/>
                </a:prstGeom>
              </p:spPr>
              <p:txBody>
                <a:bodyPr wrap="square" lIns="0" tIns="0" rIns="0" bIns="0">
                  <a:spAutoFit/>
                </a:bodyPr>
                <a:lstStyle/>
                <a:p>
                  <a:r>
                    <a:rPr lang="ja-JP" altLang="en-US" sz="800" b="1" dirty="0">
                      <a:latin typeface="+mn-ea"/>
                    </a:rPr>
                    <a:t>施工時間とコストから選べるラインアップに。</a:t>
                  </a:r>
                </a:p>
              </p:txBody>
            </p:sp>
            <p:cxnSp>
              <p:nvCxnSpPr>
                <p:cNvPr id="157" name="直線コネクタ 156">
                  <a:extLst>
                    <a:ext uri="{FF2B5EF4-FFF2-40B4-BE49-F238E27FC236}">
                      <a16:creationId xmlns:a16="http://schemas.microsoft.com/office/drawing/2014/main" id="{5DB4F3B1-D889-E054-355E-60B415DB85B5}"/>
                    </a:ext>
                  </a:extLst>
                </p:cNvPr>
                <p:cNvCxnSpPr>
                  <a:cxnSpLocks/>
                </p:cNvCxnSpPr>
                <p:nvPr/>
              </p:nvCxnSpPr>
              <p:spPr>
                <a:xfrm>
                  <a:off x="5182828" y="4994275"/>
                  <a:ext cx="2146058"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3" name="グループ化 12">
              <a:extLst>
                <a:ext uri="{FF2B5EF4-FFF2-40B4-BE49-F238E27FC236}">
                  <a16:creationId xmlns:a16="http://schemas.microsoft.com/office/drawing/2014/main" id="{83B91317-4EFF-3440-C384-D66502539118}"/>
                </a:ext>
              </a:extLst>
            </p:cNvPr>
            <p:cNvGrpSpPr/>
            <p:nvPr/>
          </p:nvGrpSpPr>
          <p:grpSpPr>
            <a:xfrm>
              <a:off x="8493161" y="5018300"/>
              <a:ext cx="1140908" cy="737135"/>
              <a:chOff x="8493161" y="5018300"/>
              <a:chExt cx="1140908" cy="737135"/>
            </a:xfrm>
          </p:grpSpPr>
          <p:pic>
            <p:nvPicPr>
              <p:cNvPr id="158" name="図 157" descr="床に座っている男性&#10;&#10;AI 生成コンテンツは誤りを含む可能性があります。">
                <a:extLst>
                  <a:ext uri="{FF2B5EF4-FFF2-40B4-BE49-F238E27FC236}">
                    <a16:creationId xmlns:a16="http://schemas.microsoft.com/office/drawing/2014/main" id="{265A787E-D574-AA79-2BA6-615C87F0BEEC}"/>
                  </a:ext>
                </a:extLst>
              </p:cNvPr>
              <p:cNvPicPr>
                <a:picLocks noChangeAspect="1"/>
              </p:cNvPicPr>
              <p:nvPr/>
            </p:nvPicPr>
            <p:blipFill>
              <a:blip r:embed="rId26"/>
              <a:srcRect l="20358" t="20298" r="10932" b="12730"/>
              <a:stretch>
                <a:fillRect/>
              </a:stretch>
            </p:blipFill>
            <p:spPr>
              <a:xfrm>
                <a:off x="8500474" y="5023387"/>
                <a:ext cx="1133595" cy="732048"/>
              </a:xfrm>
              <a:prstGeom prst="rect">
                <a:avLst/>
              </a:prstGeom>
            </p:spPr>
          </p:pic>
          <p:sp>
            <p:nvSpPr>
              <p:cNvPr id="159" name="正方形/長方形 158">
                <a:extLst>
                  <a:ext uri="{FF2B5EF4-FFF2-40B4-BE49-F238E27FC236}">
                    <a16:creationId xmlns:a16="http://schemas.microsoft.com/office/drawing/2014/main" id="{37027205-53C8-1297-A342-C391F14DA018}"/>
                  </a:ext>
                </a:extLst>
              </p:cNvPr>
              <p:cNvSpPr/>
              <p:nvPr/>
            </p:nvSpPr>
            <p:spPr>
              <a:xfrm>
                <a:off x="8500473" y="5018300"/>
                <a:ext cx="1133595" cy="1350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3" name="正方形/長方形 162">
                <a:extLst>
                  <a:ext uri="{FF2B5EF4-FFF2-40B4-BE49-F238E27FC236}">
                    <a16:creationId xmlns:a16="http://schemas.microsoft.com/office/drawing/2014/main" id="{48E15FCE-5277-31EB-AB75-BEA500E1DBEA}"/>
                  </a:ext>
                </a:extLst>
              </p:cNvPr>
              <p:cNvSpPr/>
              <p:nvPr/>
            </p:nvSpPr>
            <p:spPr>
              <a:xfrm>
                <a:off x="8493161" y="5028453"/>
                <a:ext cx="1140907" cy="107722"/>
              </a:xfrm>
              <a:prstGeom prst="rect">
                <a:avLst/>
              </a:prstGeom>
            </p:spPr>
            <p:txBody>
              <a:bodyPr wrap="square" lIns="0" tIns="0" rIns="0" bIns="0">
                <a:spAutoFit/>
              </a:bodyPr>
              <a:lstStyle/>
              <a:p>
                <a:pPr algn="ctr"/>
                <a:r>
                  <a:rPr lang="ja-JP" altLang="en-US" sz="600" dirty="0">
                    <a:latin typeface="+mn-ea"/>
                  </a:rPr>
                  <a:t>施工時間優先 </a:t>
                </a:r>
                <a:r>
                  <a:rPr lang="ja-JP" altLang="en-US" sz="700" dirty="0">
                    <a:latin typeface="+mn-ea"/>
                  </a:rPr>
                  <a:t>１ステップ施工</a:t>
                </a:r>
              </a:p>
            </p:txBody>
          </p:sp>
          <p:sp>
            <p:nvSpPr>
              <p:cNvPr id="165" name="正方形/長方形 164">
                <a:extLst>
                  <a:ext uri="{FF2B5EF4-FFF2-40B4-BE49-F238E27FC236}">
                    <a16:creationId xmlns:a16="http://schemas.microsoft.com/office/drawing/2014/main" id="{770E3A0B-6369-AA90-E280-AE086B9BC32C}"/>
                  </a:ext>
                </a:extLst>
              </p:cNvPr>
              <p:cNvSpPr/>
              <p:nvPr/>
            </p:nvSpPr>
            <p:spPr>
              <a:xfrm>
                <a:off x="8493161" y="5652155"/>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１</a:t>
                </a:r>
              </a:p>
            </p:txBody>
          </p:sp>
        </p:grpSp>
        <p:grpSp>
          <p:nvGrpSpPr>
            <p:cNvPr id="11" name="グループ化 10">
              <a:extLst>
                <a:ext uri="{FF2B5EF4-FFF2-40B4-BE49-F238E27FC236}">
                  <a16:creationId xmlns:a16="http://schemas.microsoft.com/office/drawing/2014/main" id="{32CF51EA-1E2C-C5BC-25A5-79C718CD3C8B}"/>
                </a:ext>
              </a:extLst>
            </p:cNvPr>
            <p:cNvGrpSpPr/>
            <p:nvPr/>
          </p:nvGrpSpPr>
          <p:grpSpPr>
            <a:xfrm>
              <a:off x="8493161" y="5796674"/>
              <a:ext cx="1140908" cy="745371"/>
              <a:chOff x="8493161" y="5796674"/>
              <a:chExt cx="1140908" cy="745371"/>
            </a:xfrm>
          </p:grpSpPr>
          <p:pic>
            <p:nvPicPr>
              <p:cNvPr id="160" name="図 159" descr="屋内, テーブル, 座る, 机 が含まれている画像&#10;&#10;AI 生成コンテンツは誤りを含む可能性があります。">
                <a:extLst>
                  <a:ext uri="{FF2B5EF4-FFF2-40B4-BE49-F238E27FC236}">
                    <a16:creationId xmlns:a16="http://schemas.microsoft.com/office/drawing/2014/main" id="{49FDAF1D-C6FC-27C8-B2EB-BF3B393E96B5}"/>
                  </a:ext>
                </a:extLst>
              </p:cNvPr>
              <p:cNvPicPr>
                <a:picLocks noChangeAspect="1"/>
              </p:cNvPicPr>
              <p:nvPr/>
            </p:nvPicPr>
            <p:blipFill>
              <a:blip r:embed="rId27"/>
              <a:srcRect r="68287" b="46314"/>
              <a:stretch>
                <a:fillRect/>
              </a:stretch>
            </p:blipFill>
            <p:spPr>
              <a:xfrm>
                <a:off x="8501469" y="5796676"/>
                <a:ext cx="587059" cy="745369"/>
              </a:xfrm>
              <a:prstGeom prst="rect">
                <a:avLst/>
              </a:prstGeom>
            </p:spPr>
          </p:pic>
          <p:pic>
            <p:nvPicPr>
              <p:cNvPr id="161" name="図 160" descr="屋内, テーブル, 座る, 食品 が含まれている画像&#10;&#10;AI 生成コンテンツは誤りを含む可能性があります。">
                <a:extLst>
                  <a:ext uri="{FF2B5EF4-FFF2-40B4-BE49-F238E27FC236}">
                    <a16:creationId xmlns:a16="http://schemas.microsoft.com/office/drawing/2014/main" id="{C6C53D97-BEF3-B5B5-F1B4-CC9510817100}"/>
                  </a:ext>
                </a:extLst>
              </p:cNvPr>
              <p:cNvPicPr>
                <a:picLocks noChangeAspect="1"/>
              </p:cNvPicPr>
              <p:nvPr/>
            </p:nvPicPr>
            <p:blipFill>
              <a:blip r:embed="rId28"/>
              <a:srcRect l="23717" r="22838"/>
              <a:stretch>
                <a:fillRect/>
              </a:stretch>
            </p:blipFill>
            <p:spPr>
              <a:xfrm>
                <a:off x="9097615" y="5796676"/>
                <a:ext cx="536454" cy="745369"/>
              </a:xfrm>
              <a:prstGeom prst="rect">
                <a:avLst/>
              </a:prstGeom>
            </p:spPr>
          </p:pic>
          <p:sp>
            <p:nvSpPr>
              <p:cNvPr id="162" name="正方形/長方形 161">
                <a:extLst>
                  <a:ext uri="{FF2B5EF4-FFF2-40B4-BE49-F238E27FC236}">
                    <a16:creationId xmlns:a16="http://schemas.microsoft.com/office/drawing/2014/main" id="{D730DEC2-7031-0BB1-FE31-8C924E1C1F0A}"/>
                  </a:ext>
                </a:extLst>
              </p:cNvPr>
              <p:cNvSpPr/>
              <p:nvPr/>
            </p:nvSpPr>
            <p:spPr>
              <a:xfrm>
                <a:off x="8500473" y="5796674"/>
                <a:ext cx="1133595" cy="1350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10FFB9F9-EC98-9A36-6880-611F986DB51C}"/>
                  </a:ext>
                </a:extLst>
              </p:cNvPr>
              <p:cNvSpPr/>
              <p:nvPr/>
            </p:nvSpPr>
            <p:spPr>
              <a:xfrm>
                <a:off x="8493161" y="5808713"/>
                <a:ext cx="1140907" cy="107722"/>
              </a:xfrm>
              <a:prstGeom prst="rect">
                <a:avLst/>
              </a:prstGeom>
            </p:spPr>
            <p:txBody>
              <a:bodyPr wrap="square" lIns="0" tIns="0" rIns="0" bIns="0">
                <a:spAutoFit/>
              </a:bodyPr>
              <a:lstStyle/>
              <a:p>
                <a:pPr algn="ctr"/>
                <a:r>
                  <a:rPr lang="ja-JP" altLang="en-US" sz="600" dirty="0">
                    <a:latin typeface="+mn-ea"/>
                  </a:rPr>
                  <a:t>コスト優先 </a:t>
                </a:r>
                <a:r>
                  <a:rPr lang="ja-JP" altLang="en-US" sz="700" dirty="0">
                    <a:latin typeface="+mn-ea"/>
                  </a:rPr>
                  <a:t>２ステップ施工</a:t>
                </a:r>
              </a:p>
            </p:txBody>
          </p:sp>
          <p:sp>
            <p:nvSpPr>
              <p:cNvPr id="166" name="正方形/長方形 165">
                <a:extLst>
                  <a:ext uri="{FF2B5EF4-FFF2-40B4-BE49-F238E27FC236}">
                    <a16:creationId xmlns:a16="http://schemas.microsoft.com/office/drawing/2014/main" id="{1C21D9B0-D823-B528-8777-9085E9F4F12B}"/>
                  </a:ext>
                </a:extLst>
              </p:cNvPr>
              <p:cNvSpPr/>
              <p:nvPr/>
            </p:nvSpPr>
            <p:spPr>
              <a:xfrm>
                <a:off x="8493161" y="6427640"/>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１</a:t>
                </a:r>
              </a:p>
            </p:txBody>
          </p:sp>
          <p:sp>
            <p:nvSpPr>
              <p:cNvPr id="167" name="正方形/長方形 166">
                <a:extLst>
                  <a:ext uri="{FF2B5EF4-FFF2-40B4-BE49-F238E27FC236}">
                    <a16:creationId xmlns:a16="http://schemas.microsoft.com/office/drawing/2014/main" id="{A2F80FFC-83F0-084B-22A5-BC49EC5DF41E}"/>
                  </a:ext>
                </a:extLst>
              </p:cNvPr>
              <p:cNvSpPr/>
              <p:nvPr/>
            </p:nvSpPr>
            <p:spPr>
              <a:xfrm>
                <a:off x="9096836" y="6427640"/>
                <a:ext cx="334523" cy="92333"/>
              </a:xfrm>
              <a:prstGeom prst="rect">
                <a:avLst/>
              </a:prstGeom>
            </p:spPr>
            <p:txBody>
              <a:bodyPr wrap="square" lIns="0" tIns="0" rIns="0" bIns="0">
                <a:spAutoFit/>
              </a:bodyPr>
              <a:lstStyle/>
              <a:p>
                <a:pPr algn="ctr"/>
                <a:r>
                  <a:rPr lang="en-US" altLang="ja-JP" sz="600" dirty="0">
                    <a:solidFill>
                      <a:schemeClr val="bg1"/>
                    </a:solidFill>
                    <a:latin typeface="+mn-ea"/>
                  </a:rPr>
                  <a:t>STEP</a:t>
                </a:r>
                <a:r>
                  <a:rPr lang="ja-JP" altLang="en-US" sz="600" dirty="0">
                    <a:solidFill>
                      <a:schemeClr val="bg1"/>
                    </a:solidFill>
                    <a:latin typeface="+mn-ea"/>
                  </a:rPr>
                  <a:t>２</a:t>
                </a:r>
              </a:p>
            </p:txBody>
          </p:sp>
          <p:grpSp>
            <p:nvGrpSpPr>
              <p:cNvPr id="10" name="グループ化 9">
                <a:extLst>
                  <a:ext uri="{FF2B5EF4-FFF2-40B4-BE49-F238E27FC236}">
                    <a16:creationId xmlns:a16="http://schemas.microsoft.com/office/drawing/2014/main" id="{D10A03C4-15F4-26CA-DDB1-9579A4A2F299}"/>
                  </a:ext>
                </a:extLst>
              </p:cNvPr>
              <p:cNvGrpSpPr/>
              <p:nvPr/>
            </p:nvGrpSpPr>
            <p:grpSpPr>
              <a:xfrm>
                <a:off x="9009969" y="6144881"/>
                <a:ext cx="173733" cy="173733"/>
                <a:chOff x="9048848" y="6193034"/>
                <a:chExt cx="87669" cy="87669"/>
              </a:xfrm>
            </p:grpSpPr>
            <p:sp>
              <p:nvSpPr>
                <p:cNvPr id="168" name="楕円 167">
                  <a:extLst>
                    <a:ext uri="{FF2B5EF4-FFF2-40B4-BE49-F238E27FC236}">
                      <a16:creationId xmlns:a16="http://schemas.microsoft.com/office/drawing/2014/main" id="{6187665B-1BD5-9341-C6C0-FB5034648F70}"/>
                    </a:ext>
                  </a:extLst>
                </p:cNvPr>
                <p:cNvSpPr/>
                <p:nvPr/>
              </p:nvSpPr>
              <p:spPr>
                <a:xfrm>
                  <a:off x="9048848" y="6193034"/>
                  <a:ext cx="87669" cy="87669"/>
                </a:xfrm>
                <a:prstGeom prst="ellipse">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二等辺三角形 168">
                  <a:extLst>
                    <a:ext uri="{FF2B5EF4-FFF2-40B4-BE49-F238E27FC236}">
                      <a16:creationId xmlns:a16="http://schemas.microsoft.com/office/drawing/2014/main" id="{B6312287-2CF5-B2C1-66C7-8B7C60B4275C}"/>
                    </a:ext>
                  </a:extLst>
                </p:cNvPr>
                <p:cNvSpPr/>
                <p:nvPr/>
              </p:nvSpPr>
              <p:spPr>
                <a:xfrm rot="5400000">
                  <a:off x="9075459" y="6215846"/>
                  <a:ext cx="53034" cy="45719"/>
                </a:xfrm>
                <a:prstGeom prst="triangle">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21" name="グループ化 20">
            <a:extLst>
              <a:ext uri="{FF2B5EF4-FFF2-40B4-BE49-F238E27FC236}">
                <a16:creationId xmlns:a16="http://schemas.microsoft.com/office/drawing/2014/main" id="{113B578B-7D1A-8509-C69C-D5961FDB68A8}"/>
              </a:ext>
            </a:extLst>
          </p:cNvPr>
          <p:cNvGrpSpPr/>
          <p:nvPr/>
        </p:nvGrpSpPr>
        <p:grpSpPr>
          <a:xfrm>
            <a:off x="2676713" y="4808679"/>
            <a:ext cx="2404259" cy="1733366"/>
            <a:chOff x="2702113" y="4808679"/>
            <a:chExt cx="2404259" cy="1733366"/>
          </a:xfrm>
        </p:grpSpPr>
        <p:grpSp>
          <p:nvGrpSpPr>
            <p:cNvPr id="101" name="グループ化 100">
              <a:extLst>
                <a:ext uri="{FF2B5EF4-FFF2-40B4-BE49-F238E27FC236}">
                  <a16:creationId xmlns:a16="http://schemas.microsoft.com/office/drawing/2014/main" id="{9396BE2B-284D-591E-A8FB-E3F1997CCA20}"/>
                </a:ext>
              </a:extLst>
            </p:cNvPr>
            <p:cNvGrpSpPr/>
            <p:nvPr/>
          </p:nvGrpSpPr>
          <p:grpSpPr>
            <a:xfrm>
              <a:off x="2702113" y="4808679"/>
              <a:ext cx="2404258" cy="696835"/>
              <a:chOff x="4975242" y="4808679"/>
              <a:chExt cx="2404258" cy="696835"/>
            </a:xfrm>
          </p:grpSpPr>
          <p:grpSp>
            <p:nvGrpSpPr>
              <p:cNvPr id="106" name="グループ化 105">
                <a:extLst>
                  <a:ext uri="{FF2B5EF4-FFF2-40B4-BE49-F238E27FC236}">
                    <a16:creationId xmlns:a16="http://schemas.microsoft.com/office/drawing/2014/main" id="{55686C20-7803-AC92-D850-CCC6A5A3CECF}"/>
                  </a:ext>
                </a:extLst>
              </p:cNvPr>
              <p:cNvGrpSpPr/>
              <p:nvPr/>
            </p:nvGrpSpPr>
            <p:grpSpPr>
              <a:xfrm>
                <a:off x="4975242" y="4808679"/>
                <a:ext cx="2404258" cy="137741"/>
                <a:chOff x="5136755" y="4808679"/>
                <a:chExt cx="2215604" cy="137741"/>
              </a:xfrm>
            </p:grpSpPr>
            <p:sp>
              <p:nvSpPr>
                <p:cNvPr id="108" name="正方形/長方形 107">
                  <a:extLst>
                    <a:ext uri="{FF2B5EF4-FFF2-40B4-BE49-F238E27FC236}">
                      <a16:creationId xmlns:a16="http://schemas.microsoft.com/office/drawing/2014/main" id="{6BF6066C-F703-CF1B-076C-BF44F39520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既存床暖房に上貼り可能。あたたかさそのままで快適。</a:t>
                  </a:r>
                </a:p>
              </p:txBody>
            </p:sp>
            <p:cxnSp>
              <p:nvCxnSpPr>
                <p:cNvPr id="109" name="直線コネクタ 108">
                  <a:extLst>
                    <a:ext uri="{FF2B5EF4-FFF2-40B4-BE49-F238E27FC236}">
                      <a16:creationId xmlns:a16="http://schemas.microsoft.com/office/drawing/2014/main" id="{E121FE5F-7B18-6E23-850F-E433F4815451}"/>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7" name="正方形/長方形 106">
                <a:extLst>
                  <a:ext uri="{FF2B5EF4-FFF2-40B4-BE49-F238E27FC236}">
                    <a16:creationId xmlns:a16="http://schemas.microsoft.com/office/drawing/2014/main" id="{78A9C360-6DAB-A636-7032-507ABB4D589B}"/>
                  </a:ext>
                </a:extLst>
              </p:cNvPr>
              <p:cNvSpPr/>
              <p:nvPr/>
            </p:nvSpPr>
            <p:spPr>
              <a:xfrm>
                <a:off x="5038070" y="5182349"/>
                <a:ext cx="1137362" cy="323165"/>
              </a:xfrm>
              <a:prstGeom prst="rect">
                <a:avLst/>
              </a:prstGeom>
            </p:spPr>
            <p:txBody>
              <a:bodyPr wrap="square" lIns="0" tIns="0" rIns="0" bIns="0">
                <a:spAutoFit/>
              </a:bodyPr>
              <a:lstStyle/>
              <a:p>
                <a:r>
                  <a:rPr lang="ja-JP" altLang="en-US" sz="700" dirty="0">
                    <a:latin typeface="+mn-ea"/>
                  </a:rPr>
                  <a:t>既存の床暖房システムに上貼りしても、あたたかさはそのままです。</a:t>
                </a:r>
              </a:p>
            </p:txBody>
          </p:sp>
        </p:grpSp>
        <p:pic>
          <p:nvPicPr>
            <p:cNvPr id="17" name="図 16" descr="床に寝そべる女性&#10;&#10;AI 生成コンテンツは誤りを含む可能性があります。">
              <a:extLst>
                <a:ext uri="{FF2B5EF4-FFF2-40B4-BE49-F238E27FC236}">
                  <a16:creationId xmlns:a16="http://schemas.microsoft.com/office/drawing/2014/main" id="{FFB81D6F-1FC0-BCEF-9BDF-3C730F982E08}"/>
                </a:ext>
              </a:extLst>
            </p:cNvPr>
            <p:cNvPicPr>
              <a:picLocks noChangeAspect="1"/>
            </p:cNvPicPr>
            <p:nvPr/>
          </p:nvPicPr>
          <p:blipFill>
            <a:blip r:embed="rId29"/>
            <a:srcRect l="13337" r="36748"/>
            <a:stretch>
              <a:fillRect/>
            </a:stretch>
          </p:blipFill>
          <p:spPr>
            <a:xfrm>
              <a:off x="3956728" y="5009703"/>
              <a:ext cx="1149644" cy="1532342"/>
            </a:xfrm>
            <a:prstGeom prst="rect">
              <a:avLst/>
            </a:prstGeom>
          </p:spPr>
        </p:pic>
      </p:grpSp>
      <p:pic>
        <p:nvPicPr>
          <p:cNvPr id="22" name="図 21" descr="床に寝そべる女性&#10;&#10;AI 生成コンテンツは誤りを含む可能性があります。">
            <a:extLst>
              <a:ext uri="{FF2B5EF4-FFF2-40B4-BE49-F238E27FC236}">
                <a16:creationId xmlns:a16="http://schemas.microsoft.com/office/drawing/2014/main" id="{C97FB9AC-6CBF-6355-299A-A2FD8B65FC1F}"/>
              </a:ext>
            </a:extLst>
          </p:cNvPr>
          <p:cNvPicPr>
            <a:picLocks noChangeAspect="1"/>
          </p:cNvPicPr>
          <p:nvPr/>
        </p:nvPicPr>
        <p:blipFill rotWithShape="1">
          <a:blip r:embed="rId29"/>
          <a:srcRect l="7638" t="2393" r="34664" b="10882"/>
          <a:stretch>
            <a:fillRect/>
          </a:stretch>
        </p:blipFill>
        <p:spPr>
          <a:xfrm>
            <a:off x="208053" y="3572050"/>
            <a:ext cx="979940" cy="979940"/>
          </a:xfrm>
          <a:prstGeom prst="ellipse">
            <a:avLst/>
          </a:prstGeom>
          <a:solidFill>
            <a:schemeClr val="bg1">
              <a:lumMod val="85000"/>
            </a:schemeClr>
          </a:solidFill>
          <a:ln>
            <a:solidFill>
              <a:schemeClr val="bg1"/>
            </a:solidFill>
          </a:ln>
        </p:spPr>
      </p:pic>
      <p:grpSp>
        <p:nvGrpSpPr>
          <p:cNvPr id="27" name="グループ化 26">
            <a:extLst>
              <a:ext uri="{FF2B5EF4-FFF2-40B4-BE49-F238E27FC236}">
                <a16:creationId xmlns:a16="http://schemas.microsoft.com/office/drawing/2014/main" id="{46A5E16C-D3CB-EF0C-8A55-DFBADAA35187}"/>
              </a:ext>
            </a:extLst>
          </p:cNvPr>
          <p:cNvGrpSpPr/>
          <p:nvPr/>
        </p:nvGrpSpPr>
        <p:grpSpPr>
          <a:xfrm>
            <a:off x="4992700" y="1966272"/>
            <a:ext cx="4773600" cy="1944000"/>
            <a:chOff x="4992700" y="1966272"/>
            <a:chExt cx="4773600" cy="1944000"/>
          </a:xfrm>
        </p:grpSpPr>
        <p:grpSp>
          <p:nvGrpSpPr>
            <p:cNvPr id="28" name="グループ化 27">
              <a:extLst>
                <a:ext uri="{FF2B5EF4-FFF2-40B4-BE49-F238E27FC236}">
                  <a16:creationId xmlns:a16="http://schemas.microsoft.com/office/drawing/2014/main" id="{9AFA3A98-2B77-4DAB-DDFF-7686F65B2C8C}"/>
                </a:ext>
              </a:extLst>
            </p:cNvPr>
            <p:cNvGrpSpPr/>
            <p:nvPr/>
          </p:nvGrpSpPr>
          <p:grpSpPr>
            <a:xfrm>
              <a:off x="4992700" y="1966272"/>
              <a:ext cx="4773600" cy="1944000"/>
              <a:chOff x="152316" y="704609"/>
              <a:chExt cx="4767263" cy="1932231"/>
            </a:xfrm>
          </p:grpSpPr>
          <p:sp>
            <p:nvSpPr>
              <p:cNvPr id="118" name="Rectangle 14">
                <a:extLst>
                  <a:ext uri="{FF2B5EF4-FFF2-40B4-BE49-F238E27FC236}">
                    <a16:creationId xmlns:a16="http://schemas.microsoft.com/office/drawing/2014/main" id="{7FDEF93C-23AE-A88A-12B4-EB49F2004C49}"/>
                  </a:ext>
                </a:extLst>
              </p:cNvPr>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19" name="Rectangle 24">
                <a:extLst>
                  <a:ext uri="{FF2B5EF4-FFF2-40B4-BE49-F238E27FC236}">
                    <a16:creationId xmlns:a16="http://schemas.microsoft.com/office/drawing/2014/main" id="{AD0C9AD4-ED2B-534F-B50E-FE43DF71F158}"/>
                  </a:ext>
                </a:extLst>
              </p:cNvPr>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39" name="正方形/長方形 38">
              <a:extLst>
                <a:ext uri="{FF2B5EF4-FFF2-40B4-BE49-F238E27FC236}">
                  <a16:creationId xmlns:a16="http://schemas.microsoft.com/office/drawing/2014/main" id="{F89DF181-5A0D-391D-CA5D-DC13644CACB5}"/>
                </a:ext>
              </a:extLst>
            </p:cNvPr>
            <p:cNvSpPr/>
            <p:nvPr/>
          </p:nvSpPr>
          <p:spPr>
            <a:xfrm>
              <a:off x="5106371" y="2126944"/>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40" name="グループ化 39">
              <a:extLst>
                <a:ext uri="{FF2B5EF4-FFF2-40B4-BE49-F238E27FC236}">
                  <a16:creationId xmlns:a16="http://schemas.microsoft.com/office/drawing/2014/main" id="{40EDC499-1057-8907-A837-91AE5931D4B0}"/>
                </a:ext>
              </a:extLst>
            </p:cNvPr>
            <p:cNvGrpSpPr/>
            <p:nvPr/>
          </p:nvGrpSpPr>
          <p:grpSpPr>
            <a:xfrm>
              <a:off x="5099889" y="2328968"/>
              <a:ext cx="4561034" cy="1508518"/>
              <a:chOff x="5099889" y="2328968"/>
              <a:chExt cx="4561034" cy="1508518"/>
            </a:xfrm>
          </p:grpSpPr>
          <p:grpSp>
            <p:nvGrpSpPr>
              <p:cNvPr id="41" name="グループ化 40">
                <a:extLst>
                  <a:ext uri="{FF2B5EF4-FFF2-40B4-BE49-F238E27FC236}">
                    <a16:creationId xmlns:a16="http://schemas.microsoft.com/office/drawing/2014/main" id="{C83B6D49-1E7F-20A0-B916-32C8ED7A6CEF}"/>
                  </a:ext>
                </a:extLst>
              </p:cNvPr>
              <p:cNvGrpSpPr/>
              <p:nvPr/>
            </p:nvGrpSpPr>
            <p:grpSpPr>
              <a:xfrm>
                <a:off x="5102659" y="2442761"/>
                <a:ext cx="853408" cy="379210"/>
                <a:chOff x="5102672" y="3006346"/>
                <a:chExt cx="1452256" cy="555252"/>
              </a:xfrm>
            </p:grpSpPr>
            <p:pic>
              <p:nvPicPr>
                <p:cNvPr id="114" name="Picture 6" descr="http://www2.panasonic.biz/es/sumai/gazou/bicon/CA151ABMY-PA0050011_0004.jpg">
                  <a:extLst>
                    <a:ext uri="{FF2B5EF4-FFF2-40B4-BE49-F238E27FC236}">
                      <a16:creationId xmlns:a16="http://schemas.microsoft.com/office/drawing/2014/main" id="{A346415E-0371-72D8-EE6C-739B818B2FC6}"/>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a:stretch/>
              </p:blipFill>
              <p:spPr bwMode="auto">
                <a:xfrm rot="5400000">
                  <a:off x="5686632" y="2422387"/>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116" name="正方形/長方形 115">
                  <a:extLst>
                    <a:ext uri="{FF2B5EF4-FFF2-40B4-BE49-F238E27FC236}">
                      <a16:creationId xmlns:a16="http://schemas.microsoft.com/office/drawing/2014/main" id="{91B99DC0-6660-4BA4-F65C-25780B9887C5}"/>
                    </a:ext>
                  </a:extLst>
                </p:cNvPr>
                <p:cNvSpPr/>
                <p:nvPr/>
              </p:nvSpPr>
              <p:spPr>
                <a:xfrm>
                  <a:off x="5102672" y="3291204"/>
                  <a:ext cx="1446972" cy="270394"/>
                </a:xfrm>
                <a:prstGeom prst="rect">
                  <a:avLst/>
                </a:prstGeom>
              </p:spPr>
              <p:txBody>
                <a:bodyPr wrap="square" lIns="0" tIns="0" rIns="0" bIns="0">
                  <a:spAutoFit/>
                </a:bodyPr>
                <a:lstStyle/>
                <a:p>
                  <a:r>
                    <a:rPr lang="ja-JP" altLang="en-US" sz="600" dirty="0">
                      <a:latin typeface="+mn-ea"/>
                    </a:rPr>
                    <a:t>チェリー柄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43" name="グループ化 42">
                <a:extLst>
                  <a:ext uri="{FF2B5EF4-FFF2-40B4-BE49-F238E27FC236}">
                    <a16:creationId xmlns:a16="http://schemas.microsoft.com/office/drawing/2014/main" id="{A2894526-DBA9-D744-7F7E-442E34565CCC}"/>
                  </a:ext>
                </a:extLst>
              </p:cNvPr>
              <p:cNvGrpSpPr/>
              <p:nvPr/>
            </p:nvGrpSpPr>
            <p:grpSpPr>
              <a:xfrm>
                <a:off x="6017499" y="2439507"/>
                <a:ext cx="860310" cy="379209"/>
                <a:chOff x="6649998" y="2501549"/>
                <a:chExt cx="1464002" cy="555250"/>
              </a:xfrm>
            </p:grpSpPr>
            <p:pic>
              <p:nvPicPr>
                <p:cNvPr id="110" name="Picture 8" descr="http://www2.panasonic.biz/es/sumai/gazou/bicon/CA151ABMY-PA0050012_0003.jpg">
                  <a:extLst>
                    <a:ext uri="{FF2B5EF4-FFF2-40B4-BE49-F238E27FC236}">
                      <a16:creationId xmlns:a16="http://schemas.microsoft.com/office/drawing/2014/main" id="{23AF3CBC-1233-0C49-30C9-EEBAA02332E1}"/>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a:stretch/>
              </p:blipFill>
              <p:spPr bwMode="auto">
                <a:xfrm rot="5400000">
                  <a:off x="7245704" y="1917590"/>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113" name="正方形/長方形 112">
                  <a:extLst>
                    <a:ext uri="{FF2B5EF4-FFF2-40B4-BE49-F238E27FC236}">
                      <a16:creationId xmlns:a16="http://schemas.microsoft.com/office/drawing/2014/main" id="{DFA1F20C-B72B-54AB-E7D6-C77BB0193BDB}"/>
                    </a:ext>
                  </a:extLst>
                </p:cNvPr>
                <p:cNvSpPr/>
                <p:nvPr/>
              </p:nvSpPr>
              <p:spPr>
                <a:xfrm>
                  <a:off x="6649998" y="2786405"/>
                  <a:ext cx="1275978" cy="270394"/>
                </a:xfrm>
                <a:prstGeom prst="rect">
                  <a:avLst/>
                </a:prstGeom>
              </p:spPr>
              <p:txBody>
                <a:bodyPr wrap="square" lIns="0" tIns="0" rIns="0" bIns="0">
                  <a:spAutoFit/>
                </a:bodyPr>
                <a:lstStyle/>
                <a:p>
                  <a:r>
                    <a:rPr lang="ja-JP" altLang="en-US" sz="600" dirty="0">
                      <a:latin typeface="+mn-ea"/>
                    </a:rPr>
                    <a:t>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45" name="グループ化 44">
                <a:extLst>
                  <a:ext uri="{FF2B5EF4-FFF2-40B4-BE49-F238E27FC236}">
                    <a16:creationId xmlns:a16="http://schemas.microsoft.com/office/drawing/2014/main" id="{848164B6-36B3-B62B-058B-BC28802352BE}"/>
                  </a:ext>
                </a:extLst>
              </p:cNvPr>
              <p:cNvGrpSpPr/>
              <p:nvPr/>
            </p:nvGrpSpPr>
            <p:grpSpPr>
              <a:xfrm>
                <a:off x="6932002" y="2439506"/>
                <a:ext cx="860112" cy="379564"/>
                <a:chOff x="6649998" y="3004330"/>
                <a:chExt cx="1463664" cy="555770"/>
              </a:xfrm>
            </p:grpSpPr>
            <p:pic>
              <p:nvPicPr>
                <p:cNvPr id="103" name="Picture 10" descr="http://www2.panasonic.biz/es/sumai/gazou/bicon/CA151ABMY-PA0050013_0001.jpg">
                  <a:extLst>
                    <a:ext uri="{FF2B5EF4-FFF2-40B4-BE49-F238E27FC236}">
                      <a16:creationId xmlns:a16="http://schemas.microsoft.com/office/drawing/2014/main" id="{F352F0C1-5EC5-6A2F-0C14-8CFFBD43E84D}"/>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a:stretch/>
              </p:blipFill>
              <p:spPr bwMode="auto">
                <a:xfrm rot="5400000">
                  <a:off x="7246607" y="2419716"/>
                  <a:ext cx="282441" cy="1451669"/>
                </a:xfrm>
                <a:prstGeom prst="rect">
                  <a:avLst/>
                </a:prstGeom>
                <a:noFill/>
                <a:extLst>
                  <a:ext uri="{909E8E84-426E-40DD-AFC4-6F175D3DCCD1}">
                    <a14:hiddenFill xmlns:a14="http://schemas.microsoft.com/office/drawing/2010/main">
                      <a:solidFill>
                        <a:srgbClr val="FFFFFF"/>
                      </a:solidFill>
                    </a14:hiddenFill>
                  </a:ext>
                </a:extLst>
              </p:spPr>
            </p:pic>
            <p:sp>
              <p:nvSpPr>
                <p:cNvPr id="105" name="正方形/長方形 104">
                  <a:extLst>
                    <a:ext uri="{FF2B5EF4-FFF2-40B4-BE49-F238E27FC236}">
                      <a16:creationId xmlns:a16="http://schemas.microsoft.com/office/drawing/2014/main" id="{9D7AA133-B77C-22A6-68F4-3136F6B2CDE5}"/>
                    </a:ext>
                  </a:extLst>
                </p:cNvPr>
                <p:cNvSpPr/>
                <p:nvPr/>
              </p:nvSpPr>
              <p:spPr>
                <a:xfrm>
                  <a:off x="6649998" y="3289706"/>
                  <a:ext cx="1331710" cy="270394"/>
                </a:xfrm>
                <a:prstGeom prst="rect">
                  <a:avLst/>
                </a:prstGeom>
              </p:spPr>
              <p:txBody>
                <a:bodyPr wrap="square" lIns="0" tIns="0" rIns="0" bIns="0">
                  <a:spAutoFit/>
                </a:bodyPr>
                <a:lstStyle/>
                <a:p>
                  <a:r>
                    <a:rPr lang="ja-JP" altLang="en-US" sz="600" dirty="0">
                      <a:latin typeface="+mn-ea"/>
                    </a:rPr>
                    <a:t>メープル柄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49" name="グループ化 48">
                <a:extLst>
                  <a:ext uri="{FF2B5EF4-FFF2-40B4-BE49-F238E27FC236}">
                    <a16:creationId xmlns:a16="http://schemas.microsoft.com/office/drawing/2014/main" id="{1384169F-C87E-CA9F-9848-2901B6B365C1}"/>
                  </a:ext>
                </a:extLst>
              </p:cNvPr>
              <p:cNvGrpSpPr/>
              <p:nvPr/>
            </p:nvGrpSpPr>
            <p:grpSpPr>
              <a:xfrm>
                <a:off x="7863553" y="2433995"/>
                <a:ext cx="859564" cy="379564"/>
                <a:chOff x="5115930" y="3535918"/>
                <a:chExt cx="1462732" cy="555770"/>
              </a:xfrm>
            </p:grpSpPr>
            <p:pic>
              <p:nvPicPr>
                <p:cNvPr id="100" name="Picture 12" descr="http://www2.panasonic.biz/es/sumai/gazou/bicon/CA151ABMY-PA0050014_0001.jpg">
                  <a:extLst>
                    <a:ext uri="{FF2B5EF4-FFF2-40B4-BE49-F238E27FC236}">
                      <a16:creationId xmlns:a16="http://schemas.microsoft.com/office/drawing/2014/main" id="{919A2FEB-38DC-12F6-3AE1-928A2087C06C}"/>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a:stretch/>
              </p:blipFill>
              <p:spPr bwMode="auto">
                <a:xfrm rot="5400000">
                  <a:off x="5700837"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102" name="正方形/長方形 101">
                  <a:extLst>
                    <a:ext uri="{FF2B5EF4-FFF2-40B4-BE49-F238E27FC236}">
                      <a16:creationId xmlns:a16="http://schemas.microsoft.com/office/drawing/2014/main" id="{AACB06C7-A137-0BEF-CCD5-2105FA5140CC}"/>
                    </a:ext>
                  </a:extLst>
                </p:cNvPr>
                <p:cNvSpPr/>
                <p:nvPr/>
              </p:nvSpPr>
              <p:spPr>
                <a:xfrm>
                  <a:off x="5115930" y="3821294"/>
                  <a:ext cx="1462732" cy="270394"/>
                </a:xfrm>
                <a:prstGeom prst="rect">
                  <a:avLst/>
                </a:prstGeom>
              </p:spPr>
              <p:txBody>
                <a:bodyPr wrap="square" lIns="0" tIns="0" rIns="0" bIns="0">
                  <a:spAutoFit/>
                </a:bodyPr>
                <a:lstStyle/>
                <a:p>
                  <a:r>
                    <a:rPr lang="ja-JP" altLang="en-US" sz="600" dirty="0">
                      <a:latin typeface="+mn-ea"/>
                    </a:rPr>
                    <a:t>ホワイトオーク柄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55" name="グループ化 54">
                <a:extLst>
                  <a:ext uri="{FF2B5EF4-FFF2-40B4-BE49-F238E27FC236}">
                    <a16:creationId xmlns:a16="http://schemas.microsoft.com/office/drawing/2014/main" id="{E82A85F3-1685-3259-E991-B35AF904D296}"/>
                  </a:ext>
                </a:extLst>
              </p:cNvPr>
              <p:cNvGrpSpPr/>
              <p:nvPr/>
            </p:nvGrpSpPr>
            <p:grpSpPr>
              <a:xfrm>
                <a:off x="5102659" y="2892619"/>
                <a:ext cx="977276" cy="380649"/>
                <a:chOff x="6641945" y="3534327"/>
                <a:chExt cx="1663045" cy="557361"/>
              </a:xfrm>
            </p:grpSpPr>
            <p:sp>
              <p:nvSpPr>
                <p:cNvPr id="98" name="正方形/長方形 97">
                  <a:extLst>
                    <a:ext uri="{FF2B5EF4-FFF2-40B4-BE49-F238E27FC236}">
                      <a16:creationId xmlns:a16="http://schemas.microsoft.com/office/drawing/2014/main" id="{3FC12435-AF5A-E562-D5C4-FFA1CFA95C12}"/>
                    </a:ext>
                  </a:extLst>
                </p:cNvPr>
                <p:cNvSpPr/>
                <p:nvPr/>
              </p:nvSpPr>
              <p:spPr>
                <a:xfrm>
                  <a:off x="6641945" y="3821293"/>
                  <a:ext cx="1663045" cy="270395"/>
                </a:xfrm>
                <a:prstGeom prst="rect">
                  <a:avLst/>
                </a:prstGeom>
              </p:spPr>
              <p:txBody>
                <a:bodyPr wrap="square" lIns="0" tIns="0" rIns="0" bIns="0">
                  <a:spAutoFit/>
                </a:bodyPr>
                <a:lstStyle/>
                <a:p>
                  <a:r>
                    <a:rPr lang="ja-JP" altLang="en-US" sz="600" dirty="0">
                      <a:latin typeface="+mn-ea"/>
                    </a:rPr>
                    <a:t>エイジドチェスナット柄</a:t>
                  </a:r>
                  <a:endParaRPr lang="en-US" altLang="ja-JP" sz="600" dirty="0">
                    <a:latin typeface="+mn-ea"/>
                  </a:endParaRPr>
                </a:p>
                <a:p>
                  <a:r>
                    <a:rPr lang="ja-JP" altLang="en-US" sz="600" dirty="0">
                      <a:latin typeface="+mn-ea"/>
                    </a:rPr>
                    <a:t>（シート）</a:t>
                  </a:r>
                </a:p>
              </p:txBody>
            </p:sp>
            <p:pic>
              <p:nvPicPr>
                <p:cNvPr id="99" name="図 98">
                  <a:extLst>
                    <a:ext uri="{FF2B5EF4-FFF2-40B4-BE49-F238E27FC236}">
                      <a16:creationId xmlns:a16="http://schemas.microsoft.com/office/drawing/2014/main" id="{56898124-E7D7-402E-ACE4-F75CBF5553D9}"/>
                    </a:ext>
                  </a:extLst>
                </p:cNvPr>
                <p:cNvPicPr>
                  <a:picLocks noChangeAspect="1"/>
                </p:cNvPicPr>
                <p:nvPr/>
              </p:nvPicPr>
              <p:blipFill rotWithShape="1">
                <a:blip r:embed="rId34">
                  <a:extLst>
                    <a:ext uri="{28A0092B-C50C-407E-A947-70E740481C1C}">
                      <a14:useLocalDpi xmlns:a14="http://schemas.microsoft.com/office/drawing/2010/main" val="0"/>
                    </a:ext>
                  </a:extLst>
                </a:blip>
                <a:srcRect t="-120"/>
                <a:stretch/>
              </p:blipFill>
              <p:spPr>
                <a:xfrm>
                  <a:off x="6661745" y="3534327"/>
                  <a:ext cx="1449544" cy="277990"/>
                </a:xfrm>
                <a:prstGeom prst="rect">
                  <a:avLst/>
                </a:prstGeom>
              </p:spPr>
            </p:pic>
          </p:grpSp>
          <p:grpSp>
            <p:nvGrpSpPr>
              <p:cNvPr id="60" name="グループ化 59">
                <a:extLst>
                  <a:ext uri="{FF2B5EF4-FFF2-40B4-BE49-F238E27FC236}">
                    <a16:creationId xmlns:a16="http://schemas.microsoft.com/office/drawing/2014/main" id="{C75820E9-4C60-0636-76D5-D2A8F457704E}"/>
                  </a:ext>
                </a:extLst>
              </p:cNvPr>
              <p:cNvGrpSpPr/>
              <p:nvPr/>
            </p:nvGrpSpPr>
            <p:grpSpPr>
              <a:xfrm>
                <a:off x="6036794" y="2886767"/>
                <a:ext cx="877499" cy="378853"/>
                <a:chOff x="8217936" y="2500592"/>
                <a:chExt cx="1493252" cy="554731"/>
              </a:xfrm>
            </p:grpSpPr>
            <p:sp>
              <p:nvSpPr>
                <p:cNvPr id="96" name="正方形/長方形 95">
                  <a:extLst>
                    <a:ext uri="{FF2B5EF4-FFF2-40B4-BE49-F238E27FC236}">
                      <a16:creationId xmlns:a16="http://schemas.microsoft.com/office/drawing/2014/main" id="{94FC2847-529D-38EA-5ACA-4FED137D5C85}"/>
                    </a:ext>
                  </a:extLst>
                </p:cNvPr>
                <p:cNvSpPr/>
                <p:nvPr/>
              </p:nvSpPr>
              <p:spPr>
                <a:xfrm>
                  <a:off x="8220727" y="2784928"/>
                  <a:ext cx="1490461" cy="270395"/>
                </a:xfrm>
                <a:prstGeom prst="rect">
                  <a:avLst/>
                </a:prstGeom>
              </p:spPr>
              <p:txBody>
                <a:bodyPr wrap="square" lIns="0" tIns="0" rIns="0" bIns="0">
                  <a:spAutoFit/>
                </a:bodyPr>
                <a:lstStyle/>
                <a:p>
                  <a:r>
                    <a:rPr lang="ja-JP" altLang="en-US" sz="600" dirty="0">
                      <a:latin typeface="+mn-ea"/>
                    </a:rPr>
                    <a:t>カームチェリー柄</a:t>
                  </a:r>
                  <a:endParaRPr lang="en-US" altLang="ja-JP" sz="600" dirty="0">
                    <a:latin typeface="+mn-ea"/>
                  </a:endParaRPr>
                </a:p>
                <a:p>
                  <a:r>
                    <a:rPr lang="ja-JP" altLang="en-US" sz="600" dirty="0">
                      <a:latin typeface="+mn-ea"/>
                    </a:rPr>
                    <a:t>（シート）</a:t>
                  </a:r>
                </a:p>
              </p:txBody>
            </p:sp>
            <p:pic>
              <p:nvPicPr>
                <p:cNvPr id="97" name="図 96">
                  <a:extLst>
                    <a:ext uri="{FF2B5EF4-FFF2-40B4-BE49-F238E27FC236}">
                      <a16:creationId xmlns:a16="http://schemas.microsoft.com/office/drawing/2014/main" id="{6EC831A3-6B47-B31A-9D0C-7FE8217C3360}"/>
                    </a:ext>
                  </a:extLst>
                </p:cNvPr>
                <p:cNvPicPr>
                  <a:picLocks noChangeAspect="1"/>
                </p:cNvPicPr>
                <p:nvPr/>
              </p:nvPicPr>
              <p:blipFill rotWithShape="1">
                <a:blip r:embed="rId35">
                  <a:extLst>
                    <a:ext uri="{28A0092B-C50C-407E-A947-70E740481C1C}">
                      <a14:useLocalDpi xmlns:a14="http://schemas.microsoft.com/office/drawing/2010/main" val="0"/>
                    </a:ext>
                  </a:extLst>
                </a:blip>
                <a:srcRect/>
                <a:stretch/>
              </p:blipFill>
              <p:spPr>
                <a:xfrm>
                  <a:off x="8217936" y="2500592"/>
                  <a:ext cx="1448214" cy="282043"/>
                </a:xfrm>
                <a:prstGeom prst="rect">
                  <a:avLst/>
                </a:prstGeom>
              </p:spPr>
            </p:pic>
          </p:grpSp>
          <p:grpSp>
            <p:nvGrpSpPr>
              <p:cNvPr id="62" name="グループ化 61">
                <a:extLst>
                  <a:ext uri="{FF2B5EF4-FFF2-40B4-BE49-F238E27FC236}">
                    <a16:creationId xmlns:a16="http://schemas.microsoft.com/office/drawing/2014/main" id="{CB3EDFA9-C055-3B1C-FD49-66E7C3530422}"/>
                  </a:ext>
                </a:extLst>
              </p:cNvPr>
              <p:cNvGrpSpPr/>
              <p:nvPr/>
            </p:nvGrpSpPr>
            <p:grpSpPr>
              <a:xfrm>
                <a:off x="7873812" y="2890617"/>
                <a:ext cx="956622" cy="384916"/>
                <a:chOff x="8227508" y="3000299"/>
                <a:chExt cx="1627897" cy="563609"/>
              </a:xfrm>
            </p:grpSpPr>
            <p:sp>
              <p:nvSpPr>
                <p:cNvPr id="94" name="正方形/長方形 93">
                  <a:extLst>
                    <a:ext uri="{FF2B5EF4-FFF2-40B4-BE49-F238E27FC236}">
                      <a16:creationId xmlns:a16="http://schemas.microsoft.com/office/drawing/2014/main" id="{8D108E6A-0865-A77A-D201-1FF08F24557C}"/>
                    </a:ext>
                  </a:extLst>
                </p:cNvPr>
                <p:cNvSpPr/>
                <p:nvPr/>
              </p:nvSpPr>
              <p:spPr>
                <a:xfrm>
                  <a:off x="8243728" y="3293513"/>
                  <a:ext cx="1611677" cy="270395"/>
                </a:xfrm>
                <a:prstGeom prst="rect">
                  <a:avLst/>
                </a:prstGeom>
              </p:spPr>
              <p:txBody>
                <a:bodyPr wrap="square" lIns="0" tIns="0" rIns="0" bIns="0">
                  <a:spAutoFit/>
                </a:bodyPr>
                <a:lstStyle/>
                <a:p>
                  <a:r>
                    <a:rPr lang="ja-JP" altLang="en-US" sz="600" dirty="0">
                      <a:latin typeface="+mn-ea"/>
                    </a:rPr>
                    <a:t>ウォッシュドオーク柄</a:t>
                  </a:r>
                  <a:endParaRPr lang="en-US" altLang="ja-JP" sz="600" dirty="0">
                    <a:latin typeface="+mn-ea"/>
                  </a:endParaRPr>
                </a:p>
                <a:p>
                  <a:r>
                    <a:rPr lang="ja-JP" altLang="en-US" sz="600" dirty="0">
                      <a:latin typeface="+mn-ea"/>
                    </a:rPr>
                    <a:t>（シート）</a:t>
                  </a:r>
                </a:p>
              </p:txBody>
            </p:sp>
            <p:pic>
              <p:nvPicPr>
                <p:cNvPr id="95" name="図 94">
                  <a:extLst>
                    <a:ext uri="{FF2B5EF4-FFF2-40B4-BE49-F238E27FC236}">
                      <a16:creationId xmlns:a16="http://schemas.microsoft.com/office/drawing/2014/main" id="{44FE9D5D-283D-4E8A-87A9-C5EADE122C1F}"/>
                    </a:ext>
                  </a:extLst>
                </p:cNvPr>
                <p:cNvPicPr>
                  <a:picLocks noChangeAspect="1"/>
                </p:cNvPicPr>
                <p:nvPr/>
              </p:nvPicPr>
              <p:blipFill rotWithShape="1">
                <a:blip r:embed="rId36">
                  <a:extLst>
                    <a:ext uri="{28A0092B-C50C-407E-A947-70E740481C1C}">
                      <a14:useLocalDpi xmlns:a14="http://schemas.microsoft.com/office/drawing/2010/main" val="0"/>
                    </a:ext>
                  </a:extLst>
                </a:blip>
                <a:srcRect r="-1"/>
                <a:stretch/>
              </p:blipFill>
              <p:spPr>
                <a:xfrm>
                  <a:off x="8227508" y="3000299"/>
                  <a:ext cx="1440698" cy="285669"/>
                </a:xfrm>
                <a:prstGeom prst="rect">
                  <a:avLst/>
                </a:prstGeom>
              </p:spPr>
            </p:pic>
          </p:grpSp>
          <p:grpSp>
            <p:nvGrpSpPr>
              <p:cNvPr id="64" name="グループ化 63">
                <a:extLst>
                  <a:ext uri="{FF2B5EF4-FFF2-40B4-BE49-F238E27FC236}">
                    <a16:creationId xmlns:a16="http://schemas.microsoft.com/office/drawing/2014/main" id="{5CFCB66F-3E6B-0D86-799D-5E248E3E27A4}"/>
                  </a:ext>
                </a:extLst>
              </p:cNvPr>
              <p:cNvGrpSpPr/>
              <p:nvPr/>
            </p:nvGrpSpPr>
            <p:grpSpPr>
              <a:xfrm>
                <a:off x="6950568" y="2890125"/>
                <a:ext cx="1000811" cy="377152"/>
                <a:chOff x="8228818" y="2999088"/>
                <a:chExt cx="1703095" cy="552240"/>
              </a:xfrm>
            </p:grpSpPr>
            <p:sp>
              <p:nvSpPr>
                <p:cNvPr id="85" name="正方形/長方形 84">
                  <a:extLst>
                    <a:ext uri="{FF2B5EF4-FFF2-40B4-BE49-F238E27FC236}">
                      <a16:creationId xmlns:a16="http://schemas.microsoft.com/office/drawing/2014/main" id="{B0BB31F3-A5AE-27FE-938E-63B50F040C6A}"/>
                    </a:ext>
                  </a:extLst>
                </p:cNvPr>
                <p:cNvSpPr/>
                <p:nvPr/>
              </p:nvSpPr>
              <p:spPr>
                <a:xfrm>
                  <a:off x="8228818" y="3280933"/>
                  <a:ext cx="1703095" cy="270395"/>
                </a:xfrm>
                <a:prstGeom prst="rect">
                  <a:avLst/>
                </a:prstGeom>
              </p:spPr>
              <p:txBody>
                <a:bodyPr wrap="square" lIns="0" tIns="0" rIns="0" bIns="0">
                  <a:spAutoFit/>
                </a:bodyPr>
                <a:lstStyle/>
                <a:p>
                  <a:r>
                    <a:rPr lang="ja-JP" altLang="en-US" sz="600" dirty="0">
                      <a:latin typeface="+mn-ea"/>
                    </a:rPr>
                    <a:t>グレージュヒッコリー柄</a:t>
                  </a:r>
                  <a:endParaRPr lang="en-US" altLang="ja-JP" sz="600" dirty="0">
                    <a:latin typeface="+mn-ea"/>
                  </a:endParaRPr>
                </a:p>
                <a:p>
                  <a:r>
                    <a:rPr lang="ja-JP" altLang="en-US" sz="600" dirty="0">
                      <a:latin typeface="+mn-ea"/>
                    </a:rPr>
                    <a:t>（シート）</a:t>
                  </a:r>
                </a:p>
              </p:txBody>
            </p:sp>
            <p:pic>
              <p:nvPicPr>
                <p:cNvPr id="86" name="図 85">
                  <a:extLst>
                    <a:ext uri="{FF2B5EF4-FFF2-40B4-BE49-F238E27FC236}">
                      <a16:creationId xmlns:a16="http://schemas.microsoft.com/office/drawing/2014/main" id="{119239BD-3C84-383B-D201-A2D0DF7E0FA7}"/>
                    </a:ext>
                  </a:extLst>
                </p:cNvPr>
                <p:cNvPicPr>
                  <a:picLocks noChangeAspect="1"/>
                </p:cNvPicPr>
                <p:nvPr/>
              </p:nvPicPr>
              <p:blipFill>
                <a:blip r:embed="rId37"/>
                <a:stretch>
                  <a:fillRect/>
                </a:stretch>
              </p:blipFill>
              <p:spPr>
                <a:xfrm>
                  <a:off x="8229523" y="2999088"/>
                  <a:ext cx="1455205" cy="283444"/>
                </a:xfrm>
                <a:prstGeom prst="rect">
                  <a:avLst/>
                </a:prstGeom>
              </p:spPr>
            </p:pic>
          </p:grpSp>
          <p:grpSp>
            <p:nvGrpSpPr>
              <p:cNvPr id="65" name="グループ化 64">
                <a:extLst>
                  <a:ext uri="{FF2B5EF4-FFF2-40B4-BE49-F238E27FC236}">
                    <a16:creationId xmlns:a16="http://schemas.microsoft.com/office/drawing/2014/main" id="{B52ED8EF-5E93-4B51-BF54-2C3E2A594554}"/>
                  </a:ext>
                </a:extLst>
              </p:cNvPr>
              <p:cNvGrpSpPr/>
              <p:nvPr/>
            </p:nvGrpSpPr>
            <p:grpSpPr>
              <a:xfrm>
                <a:off x="5099889" y="3350959"/>
                <a:ext cx="971343" cy="486527"/>
                <a:chOff x="8771450" y="3223420"/>
                <a:chExt cx="971343" cy="486527"/>
              </a:xfrm>
            </p:grpSpPr>
            <p:grpSp>
              <p:nvGrpSpPr>
                <p:cNvPr id="76" name="グループ化 75">
                  <a:extLst>
                    <a:ext uri="{FF2B5EF4-FFF2-40B4-BE49-F238E27FC236}">
                      <a16:creationId xmlns:a16="http://schemas.microsoft.com/office/drawing/2014/main" id="{5047D57B-4E50-1067-E300-3F87BB9F792D}"/>
                    </a:ext>
                  </a:extLst>
                </p:cNvPr>
                <p:cNvGrpSpPr/>
                <p:nvPr/>
              </p:nvGrpSpPr>
              <p:grpSpPr>
                <a:xfrm>
                  <a:off x="8771450" y="3330383"/>
                  <a:ext cx="971343" cy="379564"/>
                  <a:chOff x="8224749" y="3535918"/>
                  <a:chExt cx="1652949" cy="555772"/>
                </a:xfrm>
              </p:grpSpPr>
              <p:pic>
                <p:nvPicPr>
                  <p:cNvPr id="78" name="Picture 16" descr="http://www2.panasonic.biz/es/sumai/gazou/bicon/CA151ABMY-PA0050015_0001.jpg">
                    <a:extLst>
                      <a:ext uri="{FF2B5EF4-FFF2-40B4-BE49-F238E27FC236}">
                        <a16:creationId xmlns:a16="http://schemas.microsoft.com/office/drawing/2014/main" id="{D736BC1D-9BB5-DFDB-B1DF-8C29D2BA5920}"/>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a:stretch/>
                </p:blipFill>
                <p:spPr bwMode="auto">
                  <a:xfrm rot="5400000">
                    <a:off x="8809656"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82" name="正方形/長方形 81">
                    <a:extLst>
                      <a:ext uri="{FF2B5EF4-FFF2-40B4-BE49-F238E27FC236}">
                        <a16:creationId xmlns:a16="http://schemas.microsoft.com/office/drawing/2014/main" id="{B528D68F-1B7F-F4C7-7211-1F2D6D6DB368}"/>
                      </a:ext>
                    </a:extLst>
                  </p:cNvPr>
                  <p:cNvSpPr/>
                  <p:nvPr/>
                </p:nvSpPr>
                <p:spPr>
                  <a:xfrm>
                    <a:off x="8233178" y="3821295"/>
                    <a:ext cx="1644520" cy="270395"/>
                  </a:xfrm>
                  <a:prstGeom prst="rect">
                    <a:avLst/>
                  </a:prstGeom>
                </p:spPr>
                <p:txBody>
                  <a:bodyPr wrap="square" lIns="0" tIns="0" rIns="0" bIns="0">
                    <a:spAutoFit/>
                  </a:bodyPr>
                  <a:lstStyle/>
                  <a:p>
                    <a:r>
                      <a:rPr lang="ja-JP" altLang="en-US" sz="600" dirty="0">
                        <a:latin typeface="+mn-ea"/>
                      </a:rPr>
                      <a:t>ホワイトオニックス柄</a:t>
                    </a:r>
                    <a:endParaRPr lang="en-US" altLang="ja-JP" sz="600" dirty="0">
                      <a:latin typeface="+mn-ea"/>
                    </a:endParaRPr>
                  </a:p>
                  <a:p>
                    <a:r>
                      <a:rPr lang="ja-JP" altLang="en-US" sz="600" dirty="0">
                        <a:latin typeface="+mn-ea"/>
                      </a:rPr>
                      <a:t>（シート）</a:t>
                    </a:r>
                  </a:p>
                </p:txBody>
              </p:sp>
            </p:grpSp>
            <p:sp>
              <p:nvSpPr>
                <p:cNvPr id="77" name="正方形/長方形 76">
                  <a:extLst>
                    <a:ext uri="{FF2B5EF4-FFF2-40B4-BE49-F238E27FC236}">
                      <a16:creationId xmlns:a16="http://schemas.microsoft.com/office/drawing/2014/main" id="{98BA788B-382E-93D5-0E54-B160E920C878}"/>
                    </a:ext>
                  </a:extLst>
                </p:cNvPr>
                <p:cNvSpPr/>
                <p:nvPr/>
              </p:nvSpPr>
              <p:spPr>
                <a:xfrm>
                  <a:off x="8771450" y="3223420"/>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石目柄</a:t>
                  </a:r>
                  <a:r>
                    <a:rPr lang="en-US" altLang="ja-JP" sz="600" b="1" dirty="0">
                      <a:latin typeface="+mn-ea"/>
                    </a:rPr>
                    <a:t>〕</a:t>
                  </a:r>
                  <a:endParaRPr lang="ja-JP" altLang="en-US" sz="600" b="1" dirty="0">
                    <a:latin typeface="+mn-ea"/>
                  </a:endParaRPr>
                </a:p>
              </p:txBody>
            </p:sp>
          </p:grpSp>
          <p:sp>
            <p:nvSpPr>
              <p:cNvPr id="66" name="正方形/長方形 65">
                <a:extLst>
                  <a:ext uri="{FF2B5EF4-FFF2-40B4-BE49-F238E27FC236}">
                    <a16:creationId xmlns:a16="http://schemas.microsoft.com/office/drawing/2014/main" id="{2B9013CE-C595-1FD2-DC11-1217D49CBD26}"/>
                  </a:ext>
                </a:extLst>
              </p:cNvPr>
              <p:cNvSpPr/>
              <p:nvPr/>
            </p:nvSpPr>
            <p:spPr>
              <a:xfrm>
                <a:off x="5106371" y="2328968"/>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木目柄</a:t>
                </a:r>
                <a:r>
                  <a:rPr lang="en-US" altLang="ja-JP" sz="600" b="1" dirty="0">
                    <a:latin typeface="+mn-ea"/>
                  </a:rPr>
                  <a:t>〕</a:t>
                </a:r>
                <a:endParaRPr lang="ja-JP" altLang="en-US" sz="600" b="1" dirty="0">
                  <a:latin typeface="+mn-ea"/>
                </a:endParaRPr>
              </a:p>
            </p:txBody>
          </p:sp>
          <p:grpSp>
            <p:nvGrpSpPr>
              <p:cNvPr id="67" name="グループ化 66">
                <a:extLst>
                  <a:ext uri="{FF2B5EF4-FFF2-40B4-BE49-F238E27FC236}">
                    <a16:creationId xmlns:a16="http://schemas.microsoft.com/office/drawing/2014/main" id="{951178DB-73A3-298A-EFF6-58D8F062E0CD}"/>
                  </a:ext>
                </a:extLst>
              </p:cNvPr>
              <p:cNvGrpSpPr/>
              <p:nvPr/>
            </p:nvGrpSpPr>
            <p:grpSpPr>
              <a:xfrm>
                <a:off x="8802830" y="2436562"/>
                <a:ext cx="858093" cy="376451"/>
                <a:chOff x="5105033" y="3029281"/>
                <a:chExt cx="1448389" cy="635418"/>
              </a:xfrm>
            </p:grpSpPr>
            <p:sp>
              <p:nvSpPr>
                <p:cNvPr id="73" name="正方形/長方形 72">
                  <a:extLst>
                    <a:ext uri="{FF2B5EF4-FFF2-40B4-BE49-F238E27FC236}">
                      <a16:creationId xmlns:a16="http://schemas.microsoft.com/office/drawing/2014/main" id="{654BE6DC-0E87-1584-8C14-CEAE7DD1BFA2}"/>
                    </a:ext>
                  </a:extLst>
                </p:cNvPr>
                <p:cNvSpPr/>
                <p:nvPr/>
              </p:nvSpPr>
              <p:spPr>
                <a:xfrm>
                  <a:off x="5106679" y="3352998"/>
                  <a:ext cx="1446743" cy="311701"/>
                </a:xfrm>
                <a:prstGeom prst="rect">
                  <a:avLst/>
                </a:prstGeom>
              </p:spPr>
              <p:txBody>
                <a:bodyPr wrap="square" lIns="0" tIns="0" rIns="0" bIns="0">
                  <a:spAutoFit/>
                </a:bodyPr>
                <a:lstStyle/>
                <a:p>
                  <a:r>
                    <a:rPr lang="ja-JP" altLang="en-US" sz="600" dirty="0">
                      <a:latin typeface="+mn-ea"/>
                    </a:rPr>
                    <a:t>トープウォールナット柄（</a:t>
                  </a:r>
                  <a:r>
                    <a:rPr lang="ja-JP" altLang="en-US" sz="600">
                      <a:latin typeface="+mn-ea"/>
                    </a:rPr>
                    <a:t>シート）</a:t>
                  </a:r>
                  <a:endParaRPr lang="ja-JP" altLang="en-US" sz="600" dirty="0">
                    <a:latin typeface="+mn-ea"/>
                  </a:endParaRPr>
                </a:p>
              </p:txBody>
            </p:sp>
            <p:pic>
              <p:nvPicPr>
                <p:cNvPr id="74" name="Picture 2">
                  <a:extLst>
                    <a:ext uri="{FF2B5EF4-FFF2-40B4-BE49-F238E27FC236}">
                      <a16:creationId xmlns:a16="http://schemas.microsoft.com/office/drawing/2014/main" id="{1EEBD6DD-4FEF-B4BE-D6C8-0574970FD7F0}"/>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t="-1"/>
                <a:stretch>
                  <a:fillRect/>
                </a:stretch>
              </p:blipFill>
              <p:spPr bwMode="auto">
                <a:xfrm>
                  <a:off x="5105033" y="3029281"/>
                  <a:ext cx="1438150" cy="308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グループ化 67">
                <a:extLst>
                  <a:ext uri="{FF2B5EF4-FFF2-40B4-BE49-F238E27FC236}">
                    <a16:creationId xmlns:a16="http://schemas.microsoft.com/office/drawing/2014/main" id="{CFC30919-7349-EEAC-0E99-033499DF5663}"/>
                  </a:ext>
                </a:extLst>
              </p:cNvPr>
              <p:cNvGrpSpPr/>
              <p:nvPr/>
            </p:nvGrpSpPr>
            <p:grpSpPr>
              <a:xfrm>
                <a:off x="8804419" y="2898666"/>
                <a:ext cx="848847" cy="379871"/>
                <a:chOff x="5092887" y="3425335"/>
                <a:chExt cx="1446746" cy="647438"/>
              </a:xfrm>
            </p:grpSpPr>
            <p:pic>
              <p:nvPicPr>
                <p:cNvPr id="69" name="Picture 4">
                  <a:extLst>
                    <a:ext uri="{FF2B5EF4-FFF2-40B4-BE49-F238E27FC236}">
                      <a16:creationId xmlns:a16="http://schemas.microsoft.com/office/drawing/2014/main" id="{9B0FD152-83D1-604F-E87D-282AE090D958}"/>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b="-253"/>
                <a:stretch>
                  <a:fillRect/>
                </a:stretch>
              </p:blipFill>
              <p:spPr bwMode="auto">
                <a:xfrm>
                  <a:off x="5092887" y="3425335"/>
                  <a:ext cx="1446742" cy="326340"/>
                </a:xfrm>
                <a:prstGeom prst="rect">
                  <a:avLst/>
                </a:prstGeom>
                <a:noFill/>
                <a:extLst>
                  <a:ext uri="{909E8E84-426E-40DD-AFC4-6F175D3DCCD1}">
                    <a14:hiddenFill xmlns:a14="http://schemas.microsoft.com/office/drawing/2010/main">
                      <a:solidFill>
                        <a:srgbClr val="FFFFFF"/>
                      </a:solidFill>
                    </a14:hiddenFill>
                  </a:ext>
                </a:extLst>
              </p:spPr>
            </p:pic>
            <p:sp>
              <p:nvSpPr>
                <p:cNvPr id="72" name="正方形/長方形 71">
                  <a:extLst>
                    <a:ext uri="{FF2B5EF4-FFF2-40B4-BE49-F238E27FC236}">
                      <a16:creationId xmlns:a16="http://schemas.microsoft.com/office/drawing/2014/main" id="{DF462DD0-0DAE-62D4-843A-A7AB342FF004}"/>
                    </a:ext>
                  </a:extLst>
                </p:cNvPr>
                <p:cNvSpPr/>
                <p:nvPr/>
              </p:nvSpPr>
              <p:spPr>
                <a:xfrm>
                  <a:off x="5092889" y="3758035"/>
                  <a:ext cx="1446744" cy="314738"/>
                </a:xfrm>
                <a:prstGeom prst="rect">
                  <a:avLst/>
                </a:prstGeom>
              </p:spPr>
              <p:txBody>
                <a:bodyPr wrap="square" lIns="0" tIns="0" rIns="0" bIns="0">
                  <a:spAutoFit/>
                </a:bodyPr>
                <a:lstStyle/>
                <a:p>
                  <a:r>
                    <a:rPr lang="ja-JP" altLang="en-US" sz="600" dirty="0">
                      <a:latin typeface="+mn-ea"/>
                    </a:rPr>
                    <a:t>シルキーアッシュ柄</a:t>
                  </a:r>
                  <a:endParaRPr lang="en-US" altLang="ja-JP" sz="600" dirty="0">
                    <a:latin typeface="+mn-ea"/>
                  </a:endParaRPr>
                </a:p>
                <a:p>
                  <a:r>
                    <a:rPr lang="ja-JP" altLang="en-US" sz="600" dirty="0">
                      <a:latin typeface="+mn-ea"/>
                    </a:rPr>
                    <a:t>（シート）</a:t>
                  </a:r>
                </a:p>
              </p:txBody>
            </p:sp>
          </p:grpSp>
        </p:grpSp>
      </p:grpSp>
      <p:pic>
        <p:nvPicPr>
          <p:cNvPr id="3" name="図 2">
            <a:extLst>
              <a:ext uri="{FF2B5EF4-FFF2-40B4-BE49-F238E27FC236}">
                <a16:creationId xmlns:a16="http://schemas.microsoft.com/office/drawing/2014/main" id="{8DEF5DAE-3921-22D6-48D5-603A3515428A}"/>
              </a:ext>
            </a:extLst>
          </p:cNvPr>
          <p:cNvPicPr>
            <a:picLocks noChangeAspect="1"/>
          </p:cNvPicPr>
          <p:nvPr/>
        </p:nvPicPr>
        <p:blipFill>
          <a:blip r:embed="rId41"/>
          <a:stretch>
            <a:fillRect/>
          </a:stretch>
        </p:blipFill>
        <p:spPr>
          <a:xfrm>
            <a:off x="8770238" y="2425712"/>
            <a:ext cx="249805" cy="126767"/>
          </a:xfrm>
          <a:prstGeom prst="rect">
            <a:avLst/>
          </a:prstGeom>
        </p:spPr>
      </p:pic>
      <p:pic>
        <p:nvPicPr>
          <p:cNvPr id="5" name="図 4">
            <a:extLst>
              <a:ext uri="{FF2B5EF4-FFF2-40B4-BE49-F238E27FC236}">
                <a16:creationId xmlns:a16="http://schemas.microsoft.com/office/drawing/2014/main" id="{DABAA04C-2EFE-F0BE-4BFA-6E03B1D1751C}"/>
              </a:ext>
            </a:extLst>
          </p:cNvPr>
          <p:cNvPicPr>
            <a:picLocks noChangeAspect="1"/>
          </p:cNvPicPr>
          <p:nvPr/>
        </p:nvPicPr>
        <p:blipFill>
          <a:blip r:embed="rId41"/>
          <a:stretch>
            <a:fillRect/>
          </a:stretch>
        </p:blipFill>
        <p:spPr>
          <a:xfrm>
            <a:off x="8770238" y="2888556"/>
            <a:ext cx="249805" cy="126767"/>
          </a:xfrm>
          <a:prstGeom prst="rect">
            <a:avLst/>
          </a:prstGeom>
        </p:spPr>
      </p:pic>
    </p:spTree>
    <p:extLst>
      <p:ext uri="{BB962C8B-B14F-4D97-AF65-F5344CB8AC3E}">
        <p14:creationId xmlns:p14="http://schemas.microsoft.com/office/powerpoint/2010/main" val="19224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73C2337-9F7D-7C78-07EC-B6412E9FF1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a:fillRect/>
          </a:stretch>
        </p:blipFill>
        <p:spPr bwMode="auto">
          <a:xfrm>
            <a:off x="148683" y="683235"/>
            <a:ext cx="4775644" cy="396496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a:bodyPr>
          <a:lstStyle/>
          <a:p>
            <a:pPr algn="l"/>
            <a:r>
              <a:rPr lang="ja-JP" altLang="en-US" sz="1100" b="1" dirty="0">
                <a:solidFill>
                  <a:srgbClr val="FFFFFF"/>
                </a:solidFill>
                <a:latin typeface="+mn-ea"/>
                <a:ea typeface="+mn-ea"/>
              </a:rPr>
              <a:t>床材　</a:t>
            </a:r>
            <a:r>
              <a:rPr lang="en-US" altLang="ja-JP" sz="1100" b="1" dirty="0">
                <a:solidFill>
                  <a:srgbClr val="FFFFFF"/>
                </a:solidFill>
                <a:latin typeface="+mn-ea"/>
                <a:ea typeface="+mn-ea"/>
              </a:rPr>
              <a:t>1.5mm</a:t>
            </a:r>
            <a:r>
              <a:rPr lang="ja-JP" altLang="en-US" sz="1100" b="1" dirty="0">
                <a:solidFill>
                  <a:srgbClr val="FFFFFF"/>
                </a:solidFill>
                <a:latin typeface="+mn-ea"/>
                <a:ea typeface="+mn-ea"/>
              </a:rPr>
              <a:t>リフォームフローリング </a:t>
            </a:r>
            <a:r>
              <a:rPr lang="en-US" altLang="ja-JP" sz="1100" b="1" dirty="0">
                <a:solidFill>
                  <a:srgbClr val="FFFFFF"/>
                </a:solidFill>
                <a:latin typeface="+mn-ea"/>
                <a:ea typeface="+mn-ea"/>
              </a:rPr>
              <a:t>USUI-TA</a:t>
            </a:r>
            <a:r>
              <a:rPr lang="ja-JP" altLang="en-US" sz="1100" b="1" dirty="0">
                <a:solidFill>
                  <a:srgbClr val="FFFFFF"/>
                </a:solidFill>
                <a:latin typeface="+mn-ea"/>
                <a:ea typeface="+mn-ea"/>
              </a:rPr>
              <a:t>［ウスイータ］ </a:t>
            </a:r>
            <a:r>
              <a:rPr lang="ja-JP" altLang="en-US" sz="1100" dirty="0">
                <a:solidFill>
                  <a:srgbClr val="FFFFFF"/>
                </a:solidFill>
                <a:latin typeface="+mn-ea"/>
                <a:ea typeface="+mn-ea"/>
              </a:rPr>
              <a:t>防音直貼床材用 </a:t>
            </a:r>
            <a:r>
              <a:rPr lang="ja-JP" altLang="en-US" sz="1100" b="1" dirty="0">
                <a:solidFill>
                  <a:srgbClr val="FFFFFF"/>
                </a:solidFill>
                <a:latin typeface="+mn-ea"/>
                <a:ea typeface="+mn-ea"/>
              </a:rPr>
              <a:t>耐熱</a:t>
            </a:r>
            <a:r>
              <a:rPr lang="ja-JP" altLang="en-US" sz="1100" dirty="0">
                <a:solidFill>
                  <a:srgbClr val="FFFFFF"/>
                </a:solidFill>
                <a:latin typeface="+mn-ea"/>
                <a:ea typeface="+mn-ea"/>
              </a:rPr>
              <a:t> ★</a:t>
            </a:r>
            <a:endParaRPr lang="ja-JP" altLang="en-US" sz="1100" b="1" dirty="0">
              <a:solidFill>
                <a:srgbClr val="FFFFFF"/>
              </a:solidFill>
              <a:latin typeface="+mn-ea"/>
              <a:ea typeface="+mn-ea"/>
            </a:endParaRPr>
          </a:p>
        </p:txBody>
      </p:sp>
      <p:grpSp>
        <p:nvGrpSpPr>
          <p:cNvPr id="4" name="グループ化 3">
            <a:extLst>
              <a:ext uri="{FF2B5EF4-FFF2-40B4-BE49-F238E27FC236}">
                <a16:creationId xmlns:a16="http://schemas.microsoft.com/office/drawing/2014/main" id="{9CAD1C41-7F5A-CD13-B460-5C29162A774E}"/>
              </a:ext>
            </a:extLst>
          </p:cNvPr>
          <p:cNvGrpSpPr/>
          <p:nvPr/>
        </p:nvGrpSpPr>
        <p:grpSpPr>
          <a:xfrm>
            <a:off x="209213" y="728203"/>
            <a:ext cx="833693" cy="192239"/>
            <a:chOff x="197208" y="728203"/>
            <a:chExt cx="833693" cy="192239"/>
          </a:xfrm>
        </p:grpSpPr>
        <p:sp>
          <p:nvSpPr>
            <p:cNvPr id="136" name="正方形/長方形 135"/>
            <p:cNvSpPr/>
            <p:nvPr/>
          </p:nvSpPr>
          <p:spPr>
            <a:xfrm>
              <a:off x="197208" y="728203"/>
              <a:ext cx="833693" cy="192239"/>
            </a:xfrm>
            <a:prstGeom prst="rect">
              <a:avLst/>
            </a:prstGeom>
            <a:solidFill>
              <a:srgbClr val="FFFFFF"/>
            </a:solidFill>
            <a:ln w="31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37" name="正方形/長方形 136"/>
            <p:cNvSpPr/>
            <p:nvPr/>
          </p:nvSpPr>
          <p:spPr>
            <a:xfrm>
              <a:off x="269133" y="755073"/>
              <a:ext cx="689843" cy="138499"/>
            </a:xfrm>
            <a:prstGeom prst="rect">
              <a:avLst/>
            </a:prstGeom>
            <a:noFill/>
            <a:ln>
              <a:noFill/>
            </a:ln>
          </p:spPr>
          <p:txBody>
            <a:bodyPr wrap="square" lIns="0" tIns="0" rIns="0" bIns="0">
              <a:spAutoFit/>
            </a:bodyPr>
            <a:lstStyle/>
            <a:p>
              <a:pPr algn="ctr"/>
              <a:r>
                <a:rPr lang="ja-JP" altLang="en-US" sz="900" b="1" dirty="0">
                  <a:solidFill>
                    <a:srgbClr val="000000"/>
                  </a:solidFill>
                  <a:latin typeface="+mn-ea"/>
                </a:rPr>
                <a:t>リフォーム後</a:t>
              </a:r>
            </a:p>
          </p:txBody>
        </p:sp>
      </p:grpSp>
      <p:sp>
        <p:nvSpPr>
          <p:cNvPr id="9" name="タイトル 26">
            <a:extLst>
              <a:ext uri="{FF2B5EF4-FFF2-40B4-BE49-F238E27FC236}">
                <a16:creationId xmlns:a16="http://schemas.microsoft.com/office/drawing/2014/main" id="{F57046FB-F627-48A9-D8BF-40710BC21D5B}"/>
              </a:ext>
            </a:extLst>
          </p:cNvPr>
          <p:cNvSpPr txBox="1">
            <a:spLocks/>
          </p:cNvSpPr>
          <p:nvPr/>
        </p:nvSpPr>
        <p:spPr>
          <a:xfrm>
            <a:off x="0" y="-283837"/>
            <a:ext cx="5434680" cy="2700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100" b="1" dirty="0">
                <a:latin typeface="+mn-ea"/>
                <a:ea typeface="+mn-ea"/>
              </a:rPr>
              <a:t>床材　</a:t>
            </a:r>
            <a:r>
              <a:rPr lang="en-US" altLang="ja-JP" sz="1100" b="1" dirty="0">
                <a:latin typeface="+mn-ea"/>
                <a:ea typeface="+mn-ea"/>
              </a:rPr>
              <a:t>1.5mm</a:t>
            </a:r>
            <a:r>
              <a:rPr lang="ja-JP" altLang="en-US" sz="1100" b="1" dirty="0">
                <a:latin typeface="+mn-ea"/>
                <a:ea typeface="+mn-ea"/>
              </a:rPr>
              <a:t>リフォームフローリング </a:t>
            </a:r>
            <a:r>
              <a:rPr lang="en-US" altLang="ja-JP" sz="1100" b="1" dirty="0">
                <a:latin typeface="+mn-ea"/>
                <a:ea typeface="+mn-ea"/>
              </a:rPr>
              <a:t>USUI-TA</a:t>
            </a:r>
            <a:r>
              <a:rPr lang="ja-JP" altLang="en-US" sz="1100" b="1" dirty="0">
                <a:latin typeface="+mn-ea"/>
                <a:ea typeface="+mn-ea"/>
              </a:rPr>
              <a:t>［ウスイータ］ 防音直貼床材用 耐熱 </a:t>
            </a:r>
            <a:endParaRPr lang="ja-JP" altLang="en-US" sz="1100" b="1" dirty="0">
              <a:latin typeface="+mn-ea"/>
              <a:ea typeface="+mn-ea"/>
              <a:cs typeface="+mn-cs"/>
            </a:endParaRPr>
          </a:p>
        </p:txBody>
      </p:sp>
      <p:grpSp>
        <p:nvGrpSpPr>
          <p:cNvPr id="42" name="グループ化 41">
            <a:extLst>
              <a:ext uri="{FF2B5EF4-FFF2-40B4-BE49-F238E27FC236}">
                <a16:creationId xmlns:a16="http://schemas.microsoft.com/office/drawing/2014/main" id="{070C8B9A-847B-D790-1B48-C8416E36701C}"/>
              </a:ext>
            </a:extLst>
          </p:cNvPr>
          <p:cNvGrpSpPr/>
          <p:nvPr/>
        </p:nvGrpSpPr>
        <p:grpSpPr>
          <a:xfrm>
            <a:off x="8571992" y="4005897"/>
            <a:ext cx="909684" cy="264046"/>
            <a:chOff x="8571992" y="4112456"/>
            <a:chExt cx="909684" cy="264046"/>
          </a:xfrm>
        </p:grpSpPr>
        <p:pic>
          <p:nvPicPr>
            <p:cNvPr id="71" name="図 70">
              <a:extLst>
                <a:ext uri="{FF2B5EF4-FFF2-40B4-BE49-F238E27FC236}">
                  <a16:creationId xmlns:a16="http://schemas.microsoft.com/office/drawing/2014/main" id="{50BDF9B2-0841-1734-7747-F9A767E5EC95}"/>
                </a:ext>
              </a:extLst>
            </p:cNvPr>
            <p:cNvPicPr>
              <a:picLocks noChangeAspect="1"/>
            </p:cNvPicPr>
            <p:nvPr/>
          </p:nvPicPr>
          <p:blipFill>
            <a:blip r:embed="rId3"/>
            <a:stretch>
              <a:fillRect/>
            </a:stretch>
          </p:blipFill>
          <p:spPr>
            <a:xfrm>
              <a:off x="8571992" y="4119425"/>
              <a:ext cx="258298" cy="217607"/>
            </a:xfrm>
            <a:prstGeom prst="rect">
              <a:avLst/>
            </a:prstGeom>
          </p:spPr>
        </p:pic>
        <p:pic>
          <p:nvPicPr>
            <p:cNvPr id="70" name="図 69">
              <a:extLst>
                <a:ext uri="{FF2B5EF4-FFF2-40B4-BE49-F238E27FC236}">
                  <a16:creationId xmlns:a16="http://schemas.microsoft.com/office/drawing/2014/main" id="{7133A2E0-8348-8D1D-072D-1640F076AE81}"/>
                </a:ext>
              </a:extLst>
            </p:cNvPr>
            <p:cNvPicPr>
              <a:picLocks noChangeAspect="1"/>
            </p:cNvPicPr>
            <p:nvPr/>
          </p:nvPicPr>
          <p:blipFill>
            <a:blip r:embed="rId4"/>
            <a:stretch>
              <a:fillRect/>
            </a:stretch>
          </p:blipFill>
          <p:spPr>
            <a:xfrm>
              <a:off x="9169414" y="4112456"/>
              <a:ext cx="312262" cy="264046"/>
            </a:xfrm>
            <a:prstGeom prst="rect">
              <a:avLst/>
            </a:prstGeom>
          </p:spPr>
        </p:pic>
        <p:pic>
          <p:nvPicPr>
            <p:cNvPr id="29" name="図 28">
              <a:extLst>
                <a:ext uri="{FF2B5EF4-FFF2-40B4-BE49-F238E27FC236}">
                  <a16:creationId xmlns:a16="http://schemas.microsoft.com/office/drawing/2014/main" id="{A09BB1BA-0C45-FC4D-46AF-B9CED8F52FD3}"/>
                </a:ext>
              </a:extLst>
            </p:cNvPr>
            <p:cNvPicPr>
              <a:picLocks noChangeAspect="1"/>
            </p:cNvPicPr>
            <p:nvPr/>
          </p:nvPicPr>
          <p:blipFill>
            <a:blip r:embed="rId5"/>
            <a:stretch>
              <a:fillRect/>
            </a:stretch>
          </p:blipFill>
          <p:spPr>
            <a:xfrm>
              <a:off x="8865061" y="4121032"/>
              <a:ext cx="256082" cy="216000"/>
            </a:xfrm>
            <a:prstGeom prst="rect">
              <a:avLst/>
            </a:prstGeom>
          </p:spPr>
        </p:pic>
      </p:grpSp>
      <p:sp>
        <p:nvSpPr>
          <p:cNvPr id="200" name="正方形/長方形 199">
            <a:extLst>
              <a:ext uri="{FF2B5EF4-FFF2-40B4-BE49-F238E27FC236}">
                <a16:creationId xmlns:a16="http://schemas.microsoft.com/office/drawing/2014/main" id="{668327DB-7320-CADD-C360-2375EC80FD26}"/>
              </a:ext>
            </a:extLst>
          </p:cNvPr>
          <p:cNvSpPr/>
          <p:nvPr/>
        </p:nvSpPr>
        <p:spPr>
          <a:xfrm>
            <a:off x="4992701" y="4345548"/>
            <a:ext cx="4773600" cy="307777"/>
          </a:xfrm>
          <a:prstGeom prst="rect">
            <a:avLst/>
          </a:prstGeom>
        </p:spPr>
        <p:txBody>
          <a:bodyPr wrap="square" lIns="0" tIns="0" rIns="0" bIns="0">
            <a:spAutoFit/>
          </a:bodyPr>
          <a:lstStyle/>
          <a:p>
            <a:r>
              <a:rPr lang="ja-JP" altLang="en-US" sz="400" dirty="0">
                <a:latin typeface="+mn-ea"/>
              </a:rPr>
              <a:t>●複数の柄パターンで、ムクの風合いと深みを表現します。施工時には仮並べを行い、部屋全体の色・柄のバランスをご確認ください。 ●同じ柄でも光の加減により、色の見え方が異なる場合があります。 </a:t>
            </a:r>
            <a:r>
              <a:rPr lang="en-US" altLang="ja-JP" sz="400" dirty="0">
                <a:latin typeface="+mn-ea"/>
              </a:rPr>
              <a:t>※1 </a:t>
            </a:r>
            <a:r>
              <a:rPr lang="ja-JP" altLang="en-US" sz="400" dirty="0">
                <a:latin typeface="+mn-ea"/>
              </a:rPr>
              <a:t>一般の木質系床材に比べ、ペットの汚れに配慮した床材となっておりますが、必ずしも汚れがつかないというわけではありません。 </a:t>
            </a:r>
            <a:r>
              <a:rPr lang="en-US" altLang="ja-JP" sz="400" dirty="0">
                <a:latin typeface="+mn-ea"/>
              </a:rPr>
              <a:t>※2 </a:t>
            </a:r>
            <a:r>
              <a:rPr lang="ja-JP" altLang="en-US" sz="400" dirty="0">
                <a:latin typeface="+mn-ea"/>
              </a:rPr>
              <a:t>非耐熱のみ、洗面所・トイレなどへの施工時にはシリコンシーリングを施してください。 </a:t>
            </a:r>
            <a:r>
              <a:rPr lang="en-US" altLang="ja-JP" sz="400" dirty="0">
                <a:latin typeface="+mn-ea"/>
              </a:rPr>
              <a:t>※3 </a:t>
            </a:r>
            <a:r>
              <a:rPr lang="ja-JP" altLang="en-US" sz="400" dirty="0">
                <a:latin typeface="+mn-ea"/>
              </a:rPr>
              <a:t>ペットの排泄物などを放置すると変色や膨れなど不具合の原因となるため、すぐに拭き取ってください。 </a:t>
            </a:r>
            <a:r>
              <a:rPr lang="en-US" altLang="ja-JP" sz="400" dirty="0">
                <a:latin typeface="+mn-ea"/>
              </a:rPr>
              <a:t>※4 </a:t>
            </a:r>
            <a:r>
              <a:rPr lang="ja-JP" altLang="en-US" sz="400" dirty="0">
                <a:latin typeface="+mn-ea"/>
              </a:rPr>
              <a:t>直貼床材に上貼り施工する場合は、車椅子対応の性能はございません。 </a:t>
            </a:r>
            <a:r>
              <a:rPr lang="en-US" altLang="ja-JP" sz="400" dirty="0">
                <a:latin typeface="+mn-ea"/>
              </a:rPr>
              <a:t>※5 </a:t>
            </a:r>
            <a:r>
              <a:rPr lang="ja-JP" altLang="en-US" sz="400" dirty="0">
                <a:latin typeface="+mn-ea"/>
              </a:rPr>
              <a:t>表面保護のためワックスもかけられますが、床材表面の塗膜性能は発揮できなくなります。 </a:t>
            </a:r>
            <a:r>
              <a:rPr lang="en-US" altLang="ja-JP" sz="400" dirty="0">
                <a:latin typeface="+mn-ea"/>
              </a:rPr>
              <a:t>※6 </a:t>
            </a:r>
            <a:r>
              <a:rPr lang="ja-JP" altLang="en-US" sz="400" dirty="0">
                <a:latin typeface="+mn-ea"/>
              </a:rPr>
              <a:t>球状及び金属製キャスターや、小径のキャスター付き家具はご使用をお避けください。へこみや傷が発生する場合があります。</a:t>
            </a:r>
            <a:r>
              <a:rPr lang="en-US" altLang="ja-JP" sz="400" dirty="0">
                <a:latin typeface="+mn-ea"/>
              </a:rPr>
              <a:t>※7 </a:t>
            </a:r>
            <a:r>
              <a:rPr lang="ja-JP" altLang="en-US" sz="400" dirty="0">
                <a:latin typeface="+mn-ea"/>
              </a:rPr>
              <a:t>非耐熱は除く。上貼り専用商品です。床暖房仕上げ材にはご使用いただけません。</a:t>
            </a:r>
          </a:p>
        </p:txBody>
      </p:sp>
      <p:sp>
        <p:nvSpPr>
          <p:cNvPr id="61" name="Rectangle 4">
            <a:extLst>
              <a:ext uri="{FF2B5EF4-FFF2-40B4-BE49-F238E27FC236}">
                <a16:creationId xmlns:a16="http://schemas.microsoft.com/office/drawing/2014/main" id="{B201115B-9C1F-F81A-E57C-78B8228711EA}"/>
              </a:ext>
            </a:extLst>
          </p:cNvPr>
          <p:cNvSpPr>
            <a:spLocks noChangeArrowheads="1"/>
          </p:cNvSpPr>
          <p:nvPr/>
        </p:nvSpPr>
        <p:spPr bwMode="auto">
          <a:xfrm>
            <a:off x="3367088" y="4537194"/>
            <a:ext cx="15303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ja-JP"/>
            </a:defPPr>
            <a:lvl1pPr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1pPr>
            <a:lvl2pPr marL="4572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2pPr>
            <a:lvl3pPr marL="9144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3pPr>
            <a:lvl4pPr marL="13716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4pPr>
            <a:lvl5pPr marL="1828800" algn="ctr" rtl="0" fontAlgn="base">
              <a:spcBef>
                <a:spcPct val="50000"/>
              </a:spcBef>
              <a:spcAft>
                <a:spcPct val="0"/>
              </a:spcAft>
              <a:defRPr kumimoji="1" sz="800" b="1" kern="1200">
                <a:solidFill>
                  <a:schemeClr val="tx1"/>
                </a:solidFill>
                <a:latin typeface="Arial" charset="0"/>
                <a:ea typeface="ＭＳ Ｐゴシック" pitchFamily="50" charset="-128"/>
                <a:cs typeface="+mn-cs"/>
              </a:defRPr>
            </a:lvl5pPr>
            <a:lvl6pPr marL="2286000" algn="l" defTabSz="914400" rtl="0" eaLnBrk="1" latinLnBrk="0" hangingPunct="1">
              <a:defRPr kumimoji="1" sz="800" b="1" kern="1200">
                <a:solidFill>
                  <a:schemeClr val="tx1"/>
                </a:solidFill>
                <a:latin typeface="Arial" charset="0"/>
                <a:ea typeface="ＭＳ Ｐゴシック" pitchFamily="50" charset="-128"/>
                <a:cs typeface="+mn-cs"/>
              </a:defRPr>
            </a:lvl6pPr>
            <a:lvl7pPr marL="2743200" algn="l" defTabSz="914400" rtl="0" eaLnBrk="1" latinLnBrk="0" hangingPunct="1">
              <a:defRPr kumimoji="1" sz="800" b="1" kern="1200">
                <a:solidFill>
                  <a:schemeClr val="tx1"/>
                </a:solidFill>
                <a:latin typeface="Arial" charset="0"/>
                <a:ea typeface="ＭＳ Ｐゴシック" pitchFamily="50" charset="-128"/>
                <a:cs typeface="+mn-cs"/>
              </a:defRPr>
            </a:lvl7pPr>
            <a:lvl8pPr marL="3200400" algn="l" defTabSz="914400" rtl="0" eaLnBrk="1" latinLnBrk="0" hangingPunct="1">
              <a:defRPr kumimoji="1" sz="800" b="1" kern="1200">
                <a:solidFill>
                  <a:schemeClr val="tx1"/>
                </a:solidFill>
                <a:latin typeface="Arial" charset="0"/>
                <a:ea typeface="ＭＳ Ｐゴシック" pitchFamily="50" charset="-128"/>
                <a:cs typeface="+mn-cs"/>
              </a:defRPr>
            </a:lvl8pPr>
            <a:lvl9pPr marL="3657600" algn="l" defTabSz="914400" rtl="0" eaLnBrk="1" latinLnBrk="0" hangingPunct="1">
              <a:defRPr kumimoji="1" sz="800" b="1" kern="1200">
                <a:solidFill>
                  <a:schemeClr val="tx1"/>
                </a:solidFill>
                <a:latin typeface="Arial" charset="0"/>
                <a:ea typeface="ＭＳ Ｐゴシック" pitchFamily="50"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500" b="0" i="0" u="none" strike="noStrike" kern="1200" cap="none" spc="0" normalizeH="0" baseline="0" noProof="0" dirty="0">
                <a:ln>
                  <a:noFill/>
                </a:ln>
                <a:solidFill>
                  <a:schemeClr val="bg1"/>
                </a:solidFill>
                <a:effectLst/>
                <a:uLnTx/>
                <a:uFillTx/>
                <a:latin typeface="+mn-ea"/>
                <a:ea typeface="+mn-ea"/>
              </a:rPr>
              <a:t>※</a:t>
            </a:r>
            <a:r>
              <a:rPr kumimoji="1" lang="ja-JP" altLang="en-US" sz="500" b="0" i="0" u="none" strike="noStrike" kern="1200" cap="none" spc="0" normalizeH="0" baseline="0" noProof="0" dirty="0">
                <a:ln>
                  <a:noFill/>
                </a:ln>
                <a:solidFill>
                  <a:schemeClr val="bg1"/>
                </a:solidFill>
                <a:effectLst/>
                <a:uLnTx/>
                <a:uFillTx/>
                <a:latin typeface="+mn-ea"/>
                <a:ea typeface="+mn-ea"/>
              </a:rPr>
              <a:t>イメージ写真のため実際とは異なる場合がございます。</a:t>
            </a:r>
          </a:p>
        </p:txBody>
      </p:sp>
      <p:sp>
        <p:nvSpPr>
          <p:cNvPr id="63" name="正方形/長方形 62">
            <a:extLst>
              <a:ext uri="{FF2B5EF4-FFF2-40B4-BE49-F238E27FC236}">
                <a16:creationId xmlns:a16="http://schemas.microsoft.com/office/drawing/2014/main" id="{EAF41F3C-1695-55D9-9FD8-8EC7D2E26A19}"/>
              </a:ext>
            </a:extLst>
          </p:cNvPr>
          <p:cNvSpPr/>
          <p:nvPr/>
        </p:nvSpPr>
        <p:spPr>
          <a:xfrm>
            <a:off x="3649543" y="4415566"/>
            <a:ext cx="1247895" cy="92333"/>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600" b="1" dirty="0">
                <a:solidFill>
                  <a:schemeClr val="bg1"/>
                </a:solidFill>
                <a:latin typeface="+mn-ea"/>
              </a:rPr>
              <a:t>〔</a:t>
            </a:r>
            <a:r>
              <a:rPr lang="ja-JP" altLang="en-US" sz="600" b="1" dirty="0">
                <a:solidFill>
                  <a:schemeClr val="bg1"/>
                </a:solidFill>
                <a:latin typeface="+mn-ea"/>
              </a:rPr>
              <a:t>トープウォールナット柄（シート）</a:t>
            </a:r>
            <a:r>
              <a:rPr lang="en-US" altLang="ja-JP" sz="600" b="1" dirty="0">
                <a:solidFill>
                  <a:schemeClr val="bg1"/>
                </a:solidFill>
                <a:latin typeface="+mn-ea"/>
              </a:rPr>
              <a:t>〕</a:t>
            </a:r>
            <a:endParaRPr lang="ja-JP" altLang="en-US" sz="600" b="1" dirty="0">
              <a:solidFill>
                <a:schemeClr val="bg1"/>
              </a:solidFill>
              <a:latin typeface="+mn-ea"/>
            </a:endParaRPr>
          </a:p>
        </p:txBody>
      </p:sp>
      <p:sp>
        <p:nvSpPr>
          <p:cNvPr id="75" name="Rectangle 14">
            <a:extLst>
              <a:ext uri="{FF2B5EF4-FFF2-40B4-BE49-F238E27FC236}">
                <a16:creationId xmlns:a16="http://schemas.microsoft.com/office/drawing/2014/main" id="{C34006ED-9409-F923-6DAC-9DEC7C06DDE2}"/>
              </a:ext>
            </a:extLst>
          </p:cNvPr>
          <p:cNvSpPr>
            <a:spLocks noChangeArrowheads="1"/>
          </p:cNvSpPr>
          <p:nvPr/>
        </p:nvSpPr>
        <p:spPr bwMode="auto">
          <a:xfrm>
            <a:off x="148683" y="4727418"/>
            <a:ext cx="9617617" cy="1943616"/>
          </a:xfrm>
          <a:prstGeom prst="rect">
            <a:avLst/>
          </a:prstGeom>
          <a:solidFill>
            <a:srgbClr val="CCCC00">
              <a:alpha val="16078"/>
            </a:srgbClr>
          </a:solidFill>
          <a:ln w="6350">
            <a:solidFill>
              <a:srgbClr val="FFFFE7"/>
            </a:solidFill>
            <a:miter lim="800000"/>
            <a:headEnd/>
            <a:tailEnd/>
          </a:ln>
          <a:effectLst/>
        </p:spPr>
        <p:txBody>
          <a:bodyPr wrap="none" anchor="ctr"/>
          <a:lstStyle/>
          <a:p>
            <a:pPr algn="ctr"/>
            <a:endParaRPr lang="ja-JP" altLang="en-US" sz="1200" dirty="0">
              <a:solidFill>
                <a:srgbClr val="009999"/>
              </a:solidFill>
              <a:latin typeface="+mn-ea"/>
            </a:endParaRPr>
          </a:p>
        </p:txBody>
      </p:sp>
      <p:grpSp>
        <p:nvGrpSpPr>
          <p:cNvPr id="130" name="グループ化 129">
            <a:extLst>
              <a:ext uri="{FF2B5EF4-FFF2-40B4-BE49-F238E27FC236}">
                <a16:creationId xmlns:a16="http://schemas.microsoft.com/office/drawing/2014/main" id="{9E955866-266C-4447-DA66-939865AF7360}"/>
              </a:ext>
            </a:extLst>
          </p:cNvPr>
          <p:cNvGrpSpPr/>
          <p:nvPr/>
        </p:nvGrpSpPr>
        <p:grpSpPr>
          <a:xfrm>
            <a:off x="4992700" y="683235"/>
            <a:ext cx="4773600" cy="1258141"/>
            <a:chOff x="4983718" y="683235"/>
            <a:chExt cx="4773600" cy="1342659"/>
          </a:xfrm>
        </p:grpSpPr>
        <p:sp>
          <p:nvSpPr>
            <p:cNvPr id="131" name="Rectangle 14">
              <a:extLst>
                <a:ext uri="{FF2B5EF4-FFF2-40B4-BE49-F238E27FC236}">
                  <a16:creationId xmlns:a16="http://schemas.microsoft.com/office/drawing/2014/main" id="{605E4F41-380E-690F-3BFD-E7B28BDBECE7}"/>
                </a:ext>
              </a:extLst>
            </p:cNvPr>
            <p:cNvSpPr>
              <a:spLocks noChangeArrowheads="1"/>
            </p:cNvSpPr>
            <p:nvPr/>
          </p:nvSpPr>
          <p:spPr bwMode="auto">
            <a:xfrm>
              <a:off x="4983718" y="683235"/>
              <a:ext cx="4773600" cy="1342659"/>
            </a:xfrm>
            <a:prstGeom prst="rect">
              <a:avLst/>
            </a:prstGeom>
            <a:solidFill>
              <a:srgbClr val="336699"/>
            </a:solidFill>
            <a:ln w="6350">
              <a:noFill/>
              <a:miter lim="800000"/>
              <a:headEnd/>
              <a:tailEnd/>
            </a:ln>
            <a:effectLst/>
          </p:spPr>
          <p:txBody>
            <a:bodyPr wrap="none" anchor="ctr"/>
            <a:lstStyle/>
            <a:p>
              <a:pPr algn="ctr"/>
              <a:endParaRPr lang="ja-JP" altLang="en-US" sz="1200" dirty="0">
                <a:latin typeface="+mn-ea"/>
              </a:endParaRPr>
            </a:p>
          </p:txBody>
        </p:sp>
        <p:sp>
          <p:nvSpPr>
            <p:cNvPr id="134" name="正方形/長方形 133">
              <a:extLst>
                <a:ext uri="{FF2B5EF4-FFF2-40B4-BE49-F238E27FC236}">
                  <a16:creationId xmlns:a16="http://schemas.microsoft.com/office/drawing/2014/main" id="{1523B190-B279-F4FA-B22A-BC2CB600475B}"/>
                </a:ext>
              </a:extLst>
            </p:cNvPr>
            <p:cNvSpPr/>
            <p:nvPr/>
          </p:nvSpPr>
          <p:spPr>
            <a:xfrm>
              <a:off x="7460043" y="1200676"/>
              <a:ext cx="1752857" cy="307777"/>
            </a:xfrm>
            <a:prstGeom prst="rect">
              <a:avLst/>
            </a:prstGeom>
          </p:spPr>
          <p:txBody>
            <a:bodyPr wrap="square" lIns="0" tIns="0" rIns="0" bIns="0">
              <a:spAutoFit/>
            </a:bodyPr>
            <a:lstStyle/>
            <a:p>
              <a:pPr algn="ctr"/>
              <a:r>
                <a:rPr lang="ja-JP" altLang="en-US" sz="1000" dirty="0">
                  <a:solidFill>
                    <a:srgbClr val="FFFFFF"/>
                  </a:solidFill>
                  <a:latin typeface="+mn-ea"/>
                </a:rPr>
                <a:t>美術品のように、理想の</a:t>
              </a:r>
            </a:p>
            <a:p>
              <a:pPr algn="ctr"/>
              <a:r>
                <a:rPr lang="ja-JP" altLang="en-US" sz="1000" dirty="0">
                  <a:solidFill>
                    <a:srgbClr val="FFFFFF"/>
                  </a:solidFill>
                  <a:latin typeface="+mn-ea"/>
                </a:rPr>
                <a:t>木目や色を追求しました。</a:t>
              </a:r>
            </a:p>
          </p:txBody>
        </p:sp>
        <p:sp>
          <p:nvSpPr>
            <p:cNvPr id="135" name="正方形/長方形 134">
              <a:extLst>
                <a:ext uri="{FF2B5EF4-FFF2-40B4-BE49-F238E27FC236}">
                  <a16:creationId xmlns:a16="http://schemas.microsoft.com/office/drawing/2014/main" id="{57A1930F-CE50-5296-69B8-C3A00E0F6296}"/>
                </a:ext>
              </a:extLst>
            </p:cNvPr>
            <p:cNvSpPr/>
            <p:nvPr/>
          </p:nvSpPr>
          <p:spPr>
            <a:xfrm>
              <a:off x="5479490" y="1243365"/>
              <a:ext cx="1512169" cy="215444"/>
            </a:xfrm>
            <a:prstGeom prst="rect">
              <a:avLst/>
            </a:prstGeom>
          </p:spPr>
          <p:txBody>
            <a:bodyPr wrap="square" lIns="0" tIns="0" rIns="0" bIns="0">
              <a:spAutoFit/>
            </a:bodyPr>
            <a:lstStyle/>
            <a:p>
              <a:pPr algn="ctr"/>
              <a:r>
                <a:rPr lang="ja-JP" altLang="en-US" sz="1400" b="1" dirty="0">
                  <a:solidFill>
                    <a:srgbClr val="FFFFFF"/>
                  </a:solidFill>
                  <a:latin typeface="+mn-ea"/>
                </a:rPr>
                <a:t>高意匠シート仕上げ</a:t>
              </a:r>
            </a:p>
          </p:txBody>
        </p:sp>
      </p:grpSp>
      <p:grpSp>
        <p:nvGrpSpPr>
          <p:cNvPr id="144" name="グループ化 143">
            <a:extLst>
              <a:ext uri="{FF2B5EF4-FFF2-40B4-BE49-F238E27FC236}">
                <a16:creationId xmlns:a16="http://schemas.microsoft.com/office/drawing/2014/main" id="{F6C75E2D-71F9-5A7B-9924-66D340637469}"/>
              </a:ext>
            </a:extLst>
          </p:cNvPr>
          <p:cNvGrpSpPr/>
          <p:nvPr/>
        </p:nvGrpSpPr>
        <p:grpSpPr>
          <a:xfrm>
            <a:off x="271931" y="4801519"/>
            <a:ext cx="2430321" cy="1735354"/>
            <a:chOff x="1444285" y="4801519"/>
            <a:chExt cx="2430321" cy="1735354"/>
          </a:xfrm>
        </p:grpSpPr>
        <p:grpSp>
          <p:nvGrpSpPr>
            <p:cNvPr id="89" name="グループ化 88">
              <a:extLst>
                <a:ext uri="{FF2B5EF4-FFF2-40B4-BE49-F238E27FC236}">
                  <a16:creationId xmlns:a16="http://schemas.microsoft.com/office/drawing/2014/main" id="{10D94C23-C87F-1556-FD30-36FEC5F95674}"/>
                </a:ext>
              </a:extLst>
            </p:cNvPr>
            <p:cNvGrpSpPr/>
            <p:nvPr/>
          </p:nvGrpSpPr>
          <p:grpSpPr>
            <a:xfrm>
              <a:off x="1444285" y="4801519"/>
              <a:ext cx="2430321" cy="1735354"/>
              <a:chOff x="2581340" y="4801519"/>
              <a:chExt cx="2430321" cy="1735354"/>
            </a:xfrm>
          </p:grpSpPr>
          <p:sp>
            <p:nvSpPr>
              <p:cNvPr id="90" name="正方形/長方形 89">
                <a:extLst>
                  <a:ext uri="{FF2B5EF4-FFF2-40B4-BE49-F238E27FC236}">
                    <a16:creationId xmlns:a16="http://schemas.microsoft.com/office/drawing/2014/main" id="{B1EB926D-F391-7016-7A54-9FDAC592813B}"/>
                  </a:ext>
                </a:extLst>
              </p:cNvPr>
              <p:cNvSpPr/>
              <p:nvPr/>
            </p:nvSpPr>
            <p:spPr>
              <a:xfrm>
                <a:off x="2616287" y="4801519"/>
                <a:ext cx="2395374" cy="123111"/>
              </a:xfrm>
              <a:prstGeom prst="rect">
                <a:avLst/>
              </a:prstGeom>
            </p:spPr>
            <p:txBody>
              <a:bodyPr wrap="square" lIns="0" tIns="0" rIns="0" bIns="0">
                <a:spAutoFit/>
              </a:bodyPr>
              <a:lstStyle/>
              <a:p>
                <a:r>
                  <a:rPr lang="ja-JP" altLang="en-US" sz="800" b="1" dirty="0">
                    <a:latin typeface="+mn-ea"/>
                  </a:rPr>
                  <a:t>抗菌・抗ウイルス加工で衛生面への配慮も可能。</a:t>
                </a:r>
              </a:p>
            </p:txBody>
          </p:sp>
          <p:cxnSp>
            <p:nvCxnSpPr>
              <p:cNvPr id="91" name="直線コネクタ 90">
                <a:extLst>
                  <a:ext uri="{FF2B5EF4-FFF2-40B4-BE49-F238E27FC236}">
                    <a16:creationId xmlns:a16="http://schemas.microsoft.com/office/drawing/2014/main" id="{48C3F0CC-9FFD-8E88-168A-36B3AA7C853A}"/>
                  </a:ext>
                </a:extLst>
              </p:cNvPr>
              <p:cNvCxnSpPr>
                <a:cxnSpLocks/>
              </p:cNvCxnSpPr>
              <p:nvPr/>
            </p:nvCxnSpPr>
            <p:spPr>
              <a:xfrm>
                <a:off x="2581340" y="4946420"/>
                <a:ext cx="232482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BD7A23B7-0CC0-A9D0-9C01-8C65AB67B312}"/>
                  </a:ext>
                </a:extLst>
              </p:cNvPr>
              <p:cNvSpPr/>
              <p:nvPr/>
            </p:nvSpPr>
            <p:spPr>
              <a:xfrm>
                <a:off x="2626594" y="5182348"/>
                <a:ext cx="1054826" cy="323165"/>
              </a:xfrm>
              <a:prstGeom prst="rect">
                <a:avLst/>
              </a:prstGeom>
            </p:spPr>
            <p:txBody>
              <a:bodyPr wrap="square" lIns="0" tIns="0" rIns="0" bIns="0">
                <a:spAutoFit/>
              </a:bodyPr>
              <a:lstStyle/>
              <a:p>
                <a:r>
                  <a:rPr lang="ja-JP" altLang="en-US" sz="700" dirty="0">
                    <a:latin typeface="+mn-ea"/>
                  </a:rPr>
                  <a:t>小さなお子様やご高齢の方が過ごすお部屋にうれしい機能です。</a:t>
                </a:r>
              </a:p>
            </p:txBody>
          </p:sp>
          <p:pic>
            <p:nvPicPr>
              <p:cNvPr id="93" name="図 92">
                <a:extLst>
                  <a:ext uri="{FF2B5EF4-FFF2-40B4-BE49-F238E27FC236}">
                    <a16:creationId xmlns:a16="http://schemas.microsoft.com/office/drawing/2014/main" id="{8FD45A85-2E2E-058F-9484-34577A1E4B2F}"/>
                  </a:ext>
                </a:extLst>
              </p:cNvPr>
              <p:cNvPicPr>
                <a:picLocks noChangeAspect="1"/>
              </p:cNvPicPr>
              <p:nvPr/>
            </p:nvPicPr>
            <p:blipFill>
              <a:blip r:embed="rId6"/>
              <a:srcRect l="27686" t="4095" r="25923"/>
              <a:stretch>
                <a:fillRect/>
              </a:stretch>
            </p:blipFill>
            <p:spPr>
              <a:xfrm>
                <a:off x="3743752" y="5011546"/>
                <a:ext cx="1133348" cy="1525327"/>
              </a:xfrm>
              <a:prstGeom prst="rect">
                <a:avLst/>
              </a:prstGeom>
            </p:spPr>
          </p:pic>
        </p:grpSp>
        <p:sp>
          <p:nvSpPr>
            <p:cNvPr id="138" name="正方形/長方形 137">
              <a:extLst>
                <a:ext uri="{FF2B5EF4-FFF2-40B4-BE49-F238E27FC236}">
                  <a16:creationId xmlns:a16="http://schemas.microsoft.com/office/drawing/2014/main" id="{30A05F84-9D3D-0925-3352-618E6A1CA3B5}"/>
                </a:ext>
              </a:extLst>
            </p:cNvPr>
            <p:cNvSpPr/>
            <p:nvPr/>
          </p:nvSpPr>
          <p:spPr>
            <a:xfrm>
              <a:off x="2606698" y="5011546"/>
              <a:ext cx="1133348" cy="1523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latin typeface="+mn-ea"/>
              </a:endParaRPr>
            </a:p>
          </p:txBody>
        </p:sp>
        <p:pic>
          <p:nvPicPr>
            <p:cNvPr id="139" name="図 138">
              <a:extLst>
                <a:ext uri="{FF2B5EF4-FFF2-40B4-BE49-F238E27FC236}">
                  <a16:creationId xmlns:a16="http://schemas.microsoft.com/office/drawing/2014/main" id="{7D2CE312-FC4D-8E9A-B032-41489F9DB7C6}"/>
                </a:ext>
              </a:extLst>
            </p:cNvPr>
            <p:cNvPicPr>
              <a:picLocks noChangeAspect="1"/>
            </p:cNvPicPr>
            <p:nvPr/>
          </p:nvPicPr>
          <p:blipFill>
            <a:blip r:embed="rId7"/>
            <a:stretch>
              <a:fillRect/>
            </a:stretch>
          </p:blipFill>
          <p:spPr>
            <a:xfrm>
              <a:off x="2798305" y="5098273"/>
              <a:ext cx="772688" cy="658736"/>
            </a:xfrm>
            <a:prstGeom prst="rect">
              <a:avLst/>
            </a:prstGeom>
          </p:spPr>
        </p:pic>
        <p:pic>
          <p:nvPicPr>
            <p:cNvPr id="140" name="図 139">
              <a:extLst>
                <a:ext uri="{FF2B5EF4-FFF2-40B4-BE49-F238E27FC236}">
                  <a16:creationId xmlns:a16="http://schemas.microsoft.com/office/drawing/2014/main" id="{62CCD790-8B0D-6588-9F79-633B0F7BB984}"/>
                </a:ext>
              </a:extLst>
            </p:cNvPr>
            <p:cNvPicPr>
              <a:picLocks noChangeAspect="1"/>
            </p:cNvPicPr>
            <p:nvPr/>
          </p:nvPicPr>
          <p:blipFill>
            <a:blip r:embed="rId8"/>
            <a:stretch>
              <a:fillRect/>
            </a:stretch>
          </p:blipFill>
          <p:spPr>
            <a:xfrm>
              <a:off x="2803608" y="5715493"/>
              <a:ext cx="772688" cy="658736"/>
            </a:xfrm>
            <a:prstGeom prst="rect">
              <a:avLst/>
            </a:prstGeom>
          </p:spPr>
        </p:pic>
      </p:grpSp>
      <p:grpSp>
        <p:nvGrpSpPr>
          <p:cNvPr id="145" name="グループ化 144">
            <a:extLst>
              <a:ext uri="{FF2B5EF4-FFF2-40B4-BE49-F238E27FC236}">
                <a16:creationId xmlns:a16="http://schemas.microsoft.com/office/drawing/2014/main" id="{B0BD9025-B977-164B-2C70-C8E57CEF750F}"/>
              </a:ext>
            </a:extLst>
          </p:cNvPr>
          <p:cNvGrpSpPr/>
          <p:nvPr/>
        </p:nvGrpSpPr>
        <p:grpSpPr>
          <a:xfrm>
            <a:off x="5157518" y="4808679"/>
            <a:ext cx="2225281" cy="1726706"/>
            <a:chOff x="6315834" y="4808679"/>
            <a:chExt cx="2225281" cy="1726706"/>
          </a:xfrm>
        </p:grpSpPr>
        <p:grpSp>
          <p:nvGrpSpPr>
            <p:cNvPr id="79" name="グループ化 78">
              <a:extLst>
                <a:ext uri="{FF2B5EF4-FFF2-40B4-BE49-F238E27FC236}">
                  <a16:creationId xmlns:a16="http://schemas.microsoft.com/office/drawing/2014/main" id="{DAD3E057-A759-5117-98CE-2CFE1780D49B}"/>
                </a:ext>
              </a:extLst>
            </p:cNvPr>
            <p:cNvGrpSpPr/>
            <p:nvPr/>
          </p:nvGrpSpPr>
          <p:grpSpPr>
            <a:xfrm>
              <a:off x="6315834" y="4808679"/>
              <a:ext cx="2215604" cy="804556"/>
              <a:chOff x="7452889" y="4808679"/>
              <a:chExt cx="2215604" cy="804556"/>
            </a:xfrm>
          </p:grpSpPr>
          <p:sp>
            <p:nvSpPr>
              <p:cNvPr id="80" name="正方形/長方形 79">
                <a:extLst>
                  <a:ext uri="{FF2B5EF4-FFF2-40B4-BE49-F238E27FC236}">
                    <a16:creationId xmlns:a16="http://schemas.microsoft.com/office/drawing/2014/main" id="{00C415CB-1A72-1022-706C-1341810CCC0B}"/>
                  </a:ext>
                </a:extLst>
              </p:cNvPr>
              <p:cNvSpPr/>
              <p:nvPr/>
            </p:nvSpPr>
            <p:spPr>
              <a:xfrm>
                <a:off x="7452890" y="5182348"/>
                <a:ext cx="962113" cy="430887"/>
              </a:xfrm>
              <a:prstGeom prst="rect">
                <a:avLst/>
              </a:prstGeom>
            </p:spPr>
            <p:txBody>
              <a:bodyPr wrap="square" lIns="0" tIns="0" rIns="0" bIns="0">
                <a:spAutoFit/>
              </a:bodyPr>
              <a:lstStyle/>
              <a:p>
                <a:r>
                  <a:rPr lang="ja-JP" altLang="en-US" sz="700" dirty="0">
                    <a:latin typeface="+mn-ea"/>
                  </a:rPr>
                  <a:t>床と同じ色柄で施工できるので、統一感ある空間づくりが可能です。ペットの傷・汚れ対策にも。</a:t>
                </a:r>
                <a:endParaRPr lang="en-US" altLang="ja-JP" sz="700" dirty="0">
                  <a:latin typeface="+mn-ea"/>
                </a:endParaRPr>
              </a:p>
            </p:txBody>
          </p:sp>
          <p:grpSp>
            <p:nvGrpSpPr>
              <p:cNvPr id="81" name="グループ化 80">
                <a:extLst>
                  <a:ext uri="{FF2B5EF4-FFF2-40B4-BE49-F238E27FC236}">
                    <a16:creationId xmlns:a16="http://schemas.microsoft.com/office/drawing/2014/main" id="{F4F239F4-B61F-EE2D-EA8A-9163BE30B9B8}"/>
                  </a:ext>
                </a:extLst>
              </p:cNvPr>
              <p:cNvGrpSpPr/>
              <p:nvPr/>
            </p:nvGrpSpPr>
            <p:grpSpPr>
              <a:xfrm>
                <a:off x="7452889" y="4808679"/>
                <a:ext cx="2215604" cy="137741"/>
                <a:chOff x="5136755" y="4808679"/>
                <a:chExt cx="2215604" cy="137741"/>
              </a:xfrm>
            </p:grpSpPr>
            <p:sp>
              <p:nvSpPr>
                <p:cNvPr id="87" name="正方形/長方形 86">
                  <a:extLst>
                    <a:ext uri="{FF2B5EF4-FFF2-40B4-BE49-F238E27FC236}">
                      <a16:creationId xmlns:a16="http://schemas.microsoft.com/office/drawing/2014/main" id="{0FE3F033-B0BE-1F84-1B8E-D3681DBB277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壁面やキッチン腰壁に施工可能。</a:t>
                  </a:r>
                </a:p>
              </p:txBody>
            </p:sp>
            <p:cxnSp>
              <p:nvCxnSpPr>
                <p:cNvPr id="88" name="直線コネクタ 87">
                  <a:extLst>
                    <a:ext uri="{FF2B5EF4-FFF2-40B4-BE49-F238E27FC236}">
                      <a16:creationId xmlns:a16="http://schemas.microsoft.com/office/drawing/2014/main" id="{38BDBC51-4353-040B-33EF-881B17B4AF06}"/>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pic>
          <p:nvPicPr>
            <p:cNvPr id="142" name="Picture 2">
              <a:extLst>
                <a:ext uri="{FF2B5EF4-FFF2-40B4-BE49-F238E27FC236}">
                  <a16:creationId xmlns:a16="http://schemas.microsoft.com/office/drawing/2014/main" id="{BD49CFE2-3BC1-C8E7-52EC-22AD8F01D47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a:fillRect/>
            </a:stretch>
          </p:blipFill>
          <p:spPr bwMode="auto">
            <a:xfrm>
              <a:off x="7403753" y="5011546"/>
              <a:ext cx="1137362" cy="15238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1" name="グループ化 150">
            <a:extLst>
              <a:ext uri="{FF2B5EF4-FFF2-40B4-BE49-F238E27FC236}">
                <a16:creationId xmlns:a16="http://schemas.microsoft.com/office/drawing/2014/main" id="{D4628DBB-E4B3-5BC1-3A8C-B586C3994BA9}"/>
              </a:ext>
            </a:extLst>
          </p:cNvPr>
          <p:cNvGrpSpPr/>
          <p:nvPr/>
        </p:nvGrpSpPr>
        <p:grpSpPr>
          <a:xfrm>
            <a:off x="4992700" y="3922080"/>
            <a:ext cx="3579291" cy="403863"/>
            <a:chOff x="4992700" y="3922080"/>
            <a:chExt cx="3579291" cy="403863"/>
          </a:xfrm>
        </p:grpSpPr>
        <p:pic>
          <p:nvPicPr>
            <p:cNvPr id="26" name="図 25">
              <a:extLst>
                <a:ext uri="{FF2B5EF4-FFF2-40B4-BE49-F238E27FC236}">
                  <a16:creationId xmlns:a16="http://schemas.microsoft.com/office/drawing/2014/main" id="{7DC68DC5-AC74-59F6-B01A-52C4F14A88E6}"/>
                </a:ext>
              </a:extLst>
            </p:cNvPr>
            <p:cNvPicPr>
              <a:picLocks noChangeAspect="1"/>
            </p:cNvPicPr>
            <p:nvPr/>
          </p:nvPicPr>
          <p:blipFill>
            <a:blip r:embed="rId10"/>
            <a:stretch>
              <a:fillRect/>
            </a:stretch>
          </p:blipFill>
          <p:spPr>
            <a:xfrm>
              <a:off x="5655670" y="3989345"/>
              <a:ext cx="261818" cy="288000"/>
            </a:xfrm>
            <a:prstGeom prst="rect">
              <a:avLst/>
            </a:prstGeom>
          </p:spPr>
        </p:pic>
        <p:pic>
          <p:nvPicPr>
            <p:cNvPr id="30" name="図 29">
              <a:extLst>
                <a:ext uri="{FF2B5EF4-FFF2-40B4-BE49-F238E27FC236}">
                  <a16:creationId xmlns:a16="http://schemas.microsoft.com/office/drawing/2014/main" id="{DB7EBD05-3498-DE91-865C-B65D25EF4DEB}"/>
                </a:ext>
              </a:extLst>
            </p:cNvPr>
            <p:cNvPicPr>
              <a:picLocks noChangeAspect="1"/>
            </p:cNvPicPr>
            <p:nvPr/>
          </p:nvPicPr>
          <p:blipFill>
            <a:blip r:embed="rId11"/>
            <a:stretch>
              <a:fillRect/>
            </a:stretch>
          </p:blipFill>
          <p:spPr>
            <a:xfrm>
              <a:off x="4992700" y="3989345"/>
              <a:ext cx="261819" cy="288000"/>
            </a:xfrm>
            <a:prstGeom prst="rect">
              <a:avLst/>
            </a:prstGeom>
          </p:spPr>
        </p:pic>
        <p:pic>
          <p:nvPicPr>
            <p:cNvPr id="31" name="図 30">
              <a:extLst>
                <a:ext uri="{FF2B5EF4-FFF2-40B4-BE49-F238E27FC236}">
                  <a16:creationId xmlns:a16="http://schemas.microsoft.com/office/drawing/2014/main" id="{92BBB56E-D992-D23D-651F-5BBE8CF85093}"/>
                </a:ext>
              </a:extLst>
            </p:cNvPr>
            <p:cNvPicPr>
              <a:picLocks noChangeAspect="1"/>
            </p:cNvPicPr>
            <p:nvPr/>
          </p:nvPicPr>
          <p:blipFill>
            <a:blip r:embed="rId12"/>
            <a:stretch>
              <a:fillRect/>
            </a:stretch>
          </p:blipFill>
          <p:spPr>
            <a:xfrm>
              <a:off x="5213690" y="3989345"/>
              <a:ext cx="261819" cy="288000"/>
            </a:xfrm>
            <a:prstGeom prst="rect">
              <a:avLst/>
            </a:prstGeom>
          </p:spPr>
        </p:pic>
        <p:pic>
          <p:nvPicPr>
            <p:cNvPr id="35" name="図 34">
              <a:extLst>
                <a:ext uri="{FF2B5EF4-FFF2-40B4-BE49-F238E27FC236}">
                  <a16:creationId xmlns:a16="http://schemas.microsoft.com/office/drawing/2014/main" id="{45333B51-A835-B05D-1090-38D89924348E}"/>
                </a:ext>
              </a:extLst>
            </p:cNvPr>
            <p:cNvPicPr>
              <a:picLocks noChangeAspect="1"/>
            </p:cNvPicPr>
            <p:nvPr/>
          </p:nvPicPr>
          <p:blipFill>
            <a:blip r:embed="rId13"/>
            <a:stretch>
              <a:fillRect/>
            </a:stretch>
          </p:blipFill>
          <p:spPr>
            <a:xfrm>
              <a:off x="5876660" y="3989345"/>
              <a:ext cx="261819" cy="288000"/>
            </a:xfrm>
            <a:prstGeom prst="rect">
              <a:avLst/>
            </a:prstGeom>
          </p:spPr>
        </p:pic>
        <p:pic>
          <p:nvPicPr>
            <p:cNvPr id="36" name="図 35">
              <a:extLst>
                <a:ext uri="{FF2B5EF4-FFF2-40B4-BE49-F238E27FC236}">
                  <a16:creationId xmlns:a16="http://schemas.microsoft.com/office/drawing/2014/main" id="{6776ABBF-372A-CEFB-C15C-1765E1825306}"/>
                </a:ext>
              </a:extLst>
            </p:cNvPr>
            <p:cNvPicPr>
              <a:picLocks noChangeAspect="1"/>
            </p:cNvPicPr>
            <p:nvPr/>
          </p:nvPicPr>
          <p:blipFill>
            <a:blip r:embed="rId14"/>
            <a:stretch>
              <a:fillRect/>
            </a:stretch>
          </p:blipFill>
          <p:spPr>
            <a:xfrm>
              <a:off x="6760619" y="3989345"/>
              <a:ext cx="261819" cy="288000"/>
            </a:xfrm>
            <a:prstGeom prst="rect">
              <a:avLst/>
            </a:prstGeom>
          </p:spPr>
        </p:pic>
        <p:pic>
          <p:nvPicPr>
            <p:cNvPr id="37" name="図 36">
              <a:extLst>
                <a:ext uri="{FF2B5EF4-FFF2-40B4-BE49-F238E27FC236}">
                  <a16:creationId xmlns:a16="http://schemas.microsoft.com/office/drawing/2014/main" id="{8E190020-44C4-B694-54E5-4CD43E28E6AA}"/>
                </a:ext>
              </a:extLst>
            </p:cNvPr>
            <p:cNvPicPr>
              <a:picLocks noChangeAspect="1"/>
            </p:cNvPicPr>
            <p:nvPr/>
          </p:nvPicPr>
          <p:blipFill>
            <a:blip r:embed="rId15"/>
            <a:stretch>
              <a:fillRect/>
            </a:stretch>
          </p:blipFill>
          <p:spPr>
            <a:xfrm>
              <a:off x="6981609" y="3989345"/>
              <a:ext cx="261819" cy="288000"/>
            </a:xfrm>
            <a:prstGeom prst="rect">
              <a:avLst/>
            </a:prstGeom>
          </p:spPr>
        </p:pic>
        <p:pic>
          <p:nvPicPr>
            <p:cNvPr id="38" name="図 37">
              <a:extLst>
                <a:ext uri="{FF2B5EF4-FFF2-40B4-BE49-F238E27FC236}">
                  <a16:creationId xmlns:a16="http://schemas.microsoft.com/office/drawing/2014/main" id="{9D01F388-A4D8-94E8-E903-789CA6C5DE9B}"/>
                </a:ext>
              </a:extLst>
            </p:cNvPr>
            <p:cNvPicPr>
              <a:picLocks noChangeAspect="1"/>
            </p:cNvPicPr>
            <p:nvPr/>
          </p:nvPicPr>
          <p:blipFill>
            <a:blip r:embed="rId16"/>
            <a:stretch>
              <a:fillRect/>
            </a:stretch>
          </p:blipFill>
          <p:spPr>
            <a:xfrm>
              <a:off x="7202599" y="3989345"/>
              <a:ext cx="261819" cy="288000"/>
            </a:xfrm>
            <a:prstGeom prst="rect">
              <a:avLst/>
            </a:prstGeom>
          </p:spPr>
        </p:pic>
        <p:pic>
          <p:nvPicPr>
            <p:cNvPr id="46" name="図 45">
              <a:extLst>
                <a:ext uri="{FF2B5EF4-FFF2-40B4-BE49-F238E27FC236}">
                  <a16:creationId xmlns:a16="http://schemas.microsoft.com/office/drawing/2014/main" id="{69E45D54-270A-4441-B8AE-2933011B5358}"/>
                </a:ext>
              </a:extLst>
            </p:cNvPr>
            <p:cNvPicPr>
              <a:picLocks noChangeAspect="1"/>
            </p:cNvPicPr>
            <p:nvPr/>
          </p:nvPicPr>
          <p:blipFill>
            <a:blip r:embed="rId17"/>
            <a:stretch>
              <a:fillRect/>
            </a:stretch>
          </p:blipFill>
          <p:spPr>
            <a:xfrm>
              <a:off x="7423589" y="3989345"/>
              <a:ext cx="261819" cy="288000"/>
            </a:xfrm>
            <a:prstGeom prst="rect">
              <a:avLst/>
            </a:prstGeom>
          </p:spPr>
        </p:pic>
        <p:pic>
          <p:nvPicPr>
            <p:cNvPr id="47" name="図 46">
              <a:extLst>
                <a:ext uri="{FF2B5EF4-FFF2-40B4-BE49-F238E27FC236}">
                  <a16:creationId xmlns:a16="http://schemas.microsoft.com/office/drawing/2014/main" id="{AD91CE67-DBFC-4B26-51D0-0BACAAD83B4E}"/>
                </a:ext>
              </a:extLst>
            </p:cNvPr>
            <p:cNvPicPr>
              <a:picLocks noChangeAspect="1"/>
            </p:cNvPicPr>
            <p:nvPr/>
          </p:nvPicPr>
          <p:blipFill>
            <a:blip r:embed="rId18"/>
            <a:stretch>
              <a:fillRect/>
            </a:stretch>
          </p:blipFill>
          <p:spPr>
            <a:xfrm>
              <a:off x="7644579" y="3989345"/>
              <a:ext cx="261819" cy="288000"/>
            </a:xfrm>
            <a:prstGeom prst="rect">
              <a:avLst/>
            </a:prstGeom>
          </p:spPr>
        </p:pic>
        <p:pic>
          <p:nvPicPr>
            <p:cNvPr id="48" name="図 47">
              <a:extLst>
                <a:ext uri="{FF2B5EF4-FFF2-40B4-BE49-F238E27FC236}">
                  <a16:creationId xmlns:a16="http://schemas.microsoft.com/office/drawing/2014/main" id="{0D8F280F-6C40-BE9F-35CD-CD41C3629D6F}"/>
                </a:ext>
              </a:extLst>
            </p:cNvPr>
            <p:cNvPicPr>
              <a:picLocks noChangeAspect="1"/>
            </p:cNvPicPr>
            <p:nvPr/>
          </p:nvPicPr>
          <p:blipFill>
            <a:blip r:embed="rId19"/>
            <a:stretch>
              <a:fillRect/>
            </a:stretch>
          </p:blipFill>
          <p:spPr>
            <a:xfrm>
              <a:off x="7865569" y="3989345"/>
              <a:ext cx="261819" cy="288000"/>
            </a:xfrm>
            <a:prstGeom prst="rect">
              <a:avLst/>
            </a:prstGeom>
          </p:spPr>
        </p:pic>
        <p:sp>
          <p:nvSpPr>
            <p:cNvPr id="50" name="テキスト ボックス 49">
              <a:extLst>
                <a:ext uri="{FF2B5EF4-FFF2-40B4-BE49-F238E27FC236}">
                  <a16:creationId xmlns:a16="http://schemas.microsoft.com/office/drawing/2014/main" id="{6B45416B-7063-FCAA-FED6-B8DF03FCA48B}"/>
                </a:ext>
              </a:extLst>
            </p:cNvPr>
            <p:cNvSpPr txBox="1"/>
            <p:nvPr/>
          </p:nvSpPr>
          <p:spPr>
            <a:xfrm>
              <a:off x="7004506" y="392208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1" name="テキスト ボックス 50">
              <a:extLst>
                <a:ext uri="{FF2B5EF4-FFF2-40B4-BE49-F238E27FC236}">
                  <a16:creationId xmlns:a16="http://schemas.microsoft.com/office/drawing/2014/main" id="{3A6CA37A-3B46-0189-ECF0-CF7D78982B4E}"/>
                </a:ext>
              </a:extLst>
            </p:cNvPr>
            <p:cNvSpPr txBox="1"/>
            <p:nvPr/>
          </p:nvSpPr>
          <p:spPr>
            <a:xfrm>
              <a:off x="7225496" y="3922080"/>
              <a:ext cx="216024" cy="84639"/>
            </a:xfrm>
            <a:prstGeom prst="rect">
              <a:avLst/>
            </a:prstGeom>
            <a:noFill/>
          </p:spPr>
          <p:txBody>
            <a:bodyPr wrap="square" lIns="0" tIns="0" rIns="0" bIns="0" rtlCol="0">
              <a:spAutoFit/>
            </a:bodyPr>
            <a:lstStyle/>
            <a:p>
              <a:pPr algn="ctr"/>
              <a:r>
                <a:rPr kumimoji="1" lang="ja-JP" altLang="en-US" sz="550" kern="0" spc="-70" dirty="0">
                  <a:solidFill>
                    <a:srgbClr val="542400"/>
                  </a:solidFill>
                  <a:latin typeface="+mn-ea"/>
                </a:rPr>
                <a:t>★★</a:t>
              </a:r>
            </a:p>
          </p:txBody>
        </p:sp>
        <p:sp>
          <p:nvSpPr>
            <p:cNvPr id="52" name="正方形/長方形 51">
              <a:extLst>
                <a:ext uri="{FF2B5EF4-FFF2-40B4-BE49-F238E27FC236}">
                  <a16:creationId xmlns:a16="http://schemas.microsoft.com/office/drawing/2014/main" id="{A2D35293-733A-224B-CE6A-4599D7226294}"/>
                </a:ext>
              </a:extLst>
            </p:cNvPr>
            <p:cNvSpPr/>
            <p:nvPr/>
          </p:nvSpPr>
          <p:spPr>
            <a:xfrm>
              <a:off x="5898509" y="4272082"/>
              <a:ext cx="230762" cy="53861"/>
            </a:xfrm>
            <a:prstGeom prst="rect">
              <a:avLst/>
            </a:prstGeom>
          </p:spPr>
          <p:txBody>
            <a:bodyPr wrap="square" lIns="0" tIns="0" rIns="0" bIns="0">
              <a:spAutoFit/>
            </a:bodyPr>
            <a:lstStyle/>
            <a:p>
              <a:pPr algn="r"/>
              <a:r>
                <a:rPr lang="en-US" altLang="ja-JP" sz="350" dirty="0">
                  <a:latin typeface="+mn-ea"/>
                </a:rPr>
                <a:t>※1 ※2 ※3</a:t>
              </a:r>
              <a:endParaRPr lang="ja-JP" altLang="en-US" sz="350" dirty="0">
                <a:latin typeface="+mn-ea"/>
              </a:endParaRPr>
            </a:p>
          </p:txBody>
        </p:sp>
        <p:sp>
          <p:nvSpPr>
            <p:cNvPr id="53" name="正方形/長方形 52">
              <a:extLst>
                <a:ext uri="{FF2B5EF4-FFF2-40B4-BE49-F238E27FC236}">
                  <a16:creationId xmlns:a16="http://schemas.microsoft.com/office/drawing/2014/main" id="{DE2BEF6B-55CB-1956-7A71-121CA2196991}"/>
                </a:ext>
              </a:extLst>
            </p:cNvPr>
            <p:cNvSpPr/>
            <p:nvPr/>
          </p:nvSpPr>
          <p:spPr>
            <a:xfrm>
              <a:off x="6791151" y="4272082"/>
              <a:ext cx="206940" cy="53861"/>
            </a:xfrm>
            <a:prstGeom prst="rect">
              <a:avLst/>
            </a:prstGeom>
          </p:spPr>
          <p:txBody>
            <a:bodyPr wrap="square" lIns="0" tIns="0" rIns="0" bIns="0">
              <a:spAutoFit/>
            </a:bodyPr>
            <a:lstStyle/>
            <a:p>
              <a:pPr algn="r"/>
              <a:r>
                <a:rPr lang="en-US" altLang="ja-JP" sz="350" dirty="0">
                  <a:latin typeface="+mn-ea"/>
                </a:rPr>
                <a:t>※5</a:t>
              </a:r>
              <a:endParaRPr lang="ja-JP" altLang="en-US" sz="350" dirty="0">
                <a:latin typeface="+mn-ea"/>
              </a:endParaRPr>
            </a:p>
          </p:txBody>
        </p:sp>
        <p:sp>
          <p:nvSpPr>
            <p:cNvPr id="54" name="正方形/長方形 53">
              <a:extLst>
                <a:ext uri="{FF2B5EF4-FFF2-40B4-BE49-F238E27FC236}">
                  <a16:creationId xmlns:a16="http://schemas.microsoft.com/office/drawing/2014/main" id="{D9A69314-555A-9CD9-2F25-296C6E25EF2F}"/>
                </a:ext>
              </a:extLst>
            </p:cNvPr>
            <p:cNvSpPr/>
            <p:nvPr/>
          </p:nvSpPr>
          <p:spPr>
            <a:xfrm>
              <a:off x="7674688" y="4272082"/>
              <a:ext cx="206940" cy="53861"/>
            </a:xfrm>
            <a:prstGeom prst="rect">
              <a:avLst/>
            </a:prstGeom>
          </p:spPr>
          <p:txBody>
            <a:bodyPr wrap="square" lIns="0" tIns="0" rIns="0" bIns="0">
              <a:spAutoFit/>
            </a:bodyPr>
            <a:lstStyle/>
            <a:p>
              <a:pPr algn="r"/>
              <a:r>
                <a:rPr lang="en-US" altLang="ja-JP" sz="350" dirty="0">
                  <a:latin typeface="+mn-ea"/>
                </a:rPr>
                <a:t>※6</a:t>
              </a:r>
              <a:endParaRPr lang="ja-JP" altLang="en-US" sz="350" dirty="0">
                <a:latin typeface="+mn-ea"/>
              </a:endParaRPr>
            </a:p>
          </p:txBody>
        </p:sp>
        <p:pic>
          <p:nvPicPr>
            <p:cNvPr id="56" name="図 55">
              <a:extLst>
                <a:ext uri="{FF2B5EF4-FFF2-40B4-BE49-F238E27FC236}">
                  <a16:creationId xmlns:a16="http://schemas.microsoft.com/office/drawing/2014/main" id="{145DF0B0-B4B7-E653-0B37-1F80D260D67C}"/>
                </a:ext>
              </a:extLst>
            </p:cNvPr>
            <p:cNvPicPr>
              <a:picLocks noChangeAspect="1"/>
            </p:cNvPicPr>
            <p:nvPr/>
          </p:nvPicPr>
          <p:blipFill>
            <a:blip r:embed="rId20"/>
            <a:stretch>
              <a:fillRect/>
            </a:stretch>
          </p:blipFill>
          <p:spPr>
            <a:xfrm>
              <a:off x="5434680" y="3989345"/>
              <a:ext cx="261818" cy="288000"/>
            </a:xfrm>
            <a:prstGeom prst="rect">
              <a:avLst/>
            </a:prstGeom>
          </p:spPr>
        </p:pic>
        <p:pic>
          <p:nvPicPr>
            <p:cNvPr id="57" name="図 56">
              <a:extLst>
                <a:ext uri="{FF2B5EF4-FFF2-40B4-BE49-F238E27FC236}">
                  <a16:creationId xmlns:a16="http://schemas.microsoft.com/office/drawing/2014/main" id="{2B111B58-686C-503E-B9D3-C3442C975808}"/>
                </a:ext>
              </a:extLst>
            </p:cNvPr>
            <p:cNvPicPr>
              <a:picLocks noChangeAspect="1"/>
            </p:cNvPicPr>
            <p:nvPr/>
          </p:nvPicPr>
          <p:blipFill>
            <a:blip r:embed="rId21"/>
            <a:stretch>
              <a:fillRect/>
            </a:stretch>
          </p:blipFill>
          <p:spPr>
            <a:xfrm>
              <a:off x="6318640" y="3989345"/>
              <a:ext cx="261818" cy="288000"/>
            </a:xfrm>
            <a:prstGeom prst="rect">
              <a:avLst/>
            </a:prstGeom>
          </p:spPr>
        </p:pic>
        <p:pic>
          <p:nvPicPr>
            <p:cNvPr id="58" name="図 57">
              <a:extLst>
                <a:ext uri="{FF2B5EF4-FFF2-40B4-BE49-F238E27FC236}">
                  <a16:creationId xmlns:a16="http://schemas.microsoft.com/office/drawing/2014/main" id="{2E89C2E1-0CB4-D35A-2139-B4634827ED6B}"/>
                </a:ext>
              </a:extLst>
            </p:cNvPr>
            <p:cNvPicPr>
              <a:picLocks noChangeAspect="1"/>
            </p:cNvPicPr>
            <p:nvPr/>
          </p:nvPicPr>
          <p:blipFill>
            <a:blip r:embed="rId22"/>
            <a:stretch>
              <a:fillRect/>
            </a:stretch>
          </p:blipFill>
          <p:spPr>
            <a:xfrm>
              <a:off x="8307555" y="3989345"/>
              <a:ext cx="264436" cy="288000"/>
            </a:xfrm>
            <a:prstGeom prst="rect">
              <a:avLst/>
            </a:prstGeom>
          </p:spPr>
        </p:pic>
        <p:pic>
          <p:nvPicPr>
            <p:cNvPr id="59" name="図 58">
              <a:extLst>
                <a:ext uri="{FF2B5EF4-FFF2-40B4-BE49-F238E27FC236}">
                  <a16:creationId xmlns:a16="http://schemas.microsoft.com/office/drawing/2014/main" id="{1B3D87EB-90B6-70D7-B63B-7FF927015301}"/>
                </a:ext>
              </a:extLst>
            </p:cNvPr>
            <p:cNvPicPr>
              <a:picLocks noChangeAspect="1"/>
            </p:cNvPicPr>
            <p:nvPr/>
          </p:nvPicPr>
          <p:blipFill>
            <a:blip r:embed="rId23"/>
            <a:stretch>
              <a:fillRect/>
            </a:stretch>
          </p:blipFill>
          <p:spPr>
            <a:xfrm>
              <a:off x="6097650" y="3989345"/>
              <a:ext cx="261818" cy="288000"/>
            </a:xfrm>
            <a:prstGeom prst="rect">
              <a:avLst/>
            </a:prstGeom>
          </p:spPr>
        </p:pic>
        <p:pic>
          <p:nvPicPr>
            <p:cNvPr id="34" name="図 33">
              <a:extLst>
                <a:ext uri="{FF2B5EF4-FFF2-40B4-BE49-F238E27FC236}">
                  <a16:creationId xmlns:a16="http://schemas.microsoft.com/office/drawing/2014/main" id="{3985D592-AFB0-8902-E265-0D42465683D2}"/>
                </a:ext>
              </a:extLst>
            </p:cNvPr>
            <p:cNvPicPr>
              <a:picLocks noChangeAspect="1"/>
            </p:cNvPicPr>
            <p:nvPr/>
          </p:nvPicPr>
          <p:blipFill>
            <a:blip r:embed="rId24"/>
            <a:stretch>
              <a:fillRect/>
            </a:stretch>
          </p:blipFill>
          <p:spPr>
            <a:xfrm>
              <a:off x="6539630" y="3989345"/>
              <a:ext cx="261819" cy="288000"/>
            </a:xfrm>
            <a:prstGeom prst="rect">
              <a:avLst/>
            </a:prstGeom>
          </p:spPr>
        </p:pic>
        <p:sp>
          <p:nvSpPr>
            <p:cNvPr id="83" name="正方形/長方形 82">
              <a:extLst>
                <a:ext uri="{FF2B5EF4-FFF2-40B4-BE49-F238E27FC236}">
                  <a16:creationId xmlns:a16="http://schemas.microsoft.com/office/drawing/2014/main" id="{DD512124-9BA9-003E-B9CE-4737B849B04C}"/>
                </a:ext>
              </a:extLst>
            </p:cNvPr>
            <p:cNvSpPr/>
            <p:nvPr/>
          </p:nvSpPr>
          <p:spPr>
            <a:xfrm>
              <a:off x="7894699" y="4272082"/>
              <a:ext cx="206940" cy="53861"/>
            </a:xfrm>
            <a:prstGeom prst="rect">
              <a:avLst/>
            </a:prstGeom>
          </p:spPr>
          <p:txBody>
            <a:bodyPr wrap="square" lIns="0" tIns="0" rIns="0" bIns="0">
              <a:spAutoFit/>
            </a:bodyPr>
            <a:lstStyle/>
            <a:p>
              <a:pPr algn="r"/>
              <a:r>
                <a:rPr lang="en-US" altLang="ja-JP" sz="350" dirty="0">
                  <a:latin typeface="+mn-ea"/>
                </a:rPr>
                <a:t>※2</a:t>
              </a:r>
              <a:endParaRPr lang="ja-JP" altLang="en-US" sz="350" dirty="0">
                <a:latin typeface="+mn-ea"/>
              </a:endParaRPr>
            </a:p>
          </p:txBody>
        </p:sp>
        <p:sp>
          <p:nvSpPr>
            <p:cNvPr id="129" name="正方形/長方形 128">
              <a:extLst>
                <a:ext uri="{FF2B5EF4-FFF2-40B4-BE49-F238E27FC236}">
                  <a16:creationId xmlns:a16="http://schemas.microsoft.com/office/drawing/2014/main" id="{EE129D34-6BF6-3D5A-FC1B-3BC62BC6090F}"/>
                </a:ext>
              </a:extLst>
            </p:cNvPr>
            <p:cNvSpPr/>
            <p:nvPr/>
          </p:nvSpPr>
          <p:spPr>
            <a:xfrm>
              <a:off x="6561478" y="4272082"/>
              <a:ext cx="206940" cy="53861"/>
            </a:xfrm>
            <a:prstGeom prst="rect">
              <a:avLst/>
            </a:prstGeom>
          </p:spPr>
          <p:txBody>
            <a:bodyPr wrap="square" lIns="0" tIns="0" rIns="0" bIns="0">
              <a:spAutoFit/>
            </a:bodyPr>
            <a:lstStyle/>
            <a:p>
              <a:pPr algn="r"/>
              <a:r>
                <a:rPr lang="en-US" altLang="ja-JP" sz="350" dirty="0">
                  <a:latin typeface="+mn-ea"/>
                </a:rPr>
                <a:t>※4</a:t>
              </a:r>
              <a:endParaRPr lang="ja-JP" altLang="en-US" sz="350" dirty="0">
                <a:latin typeface="+mn-ea"/>
              </a:endParaRPr>
            </a:p>
          </p:txBody>
        </p:sp>
        <p:pic>
          <p:nvPicPr>
            <p:cNvPr id="148" name="図 147">
              <a:extLst>
                <a:ext uri="{FF2B5EF4-FFF2-40B4-BE49-F238E27FC236}">
                  <a16:creationId xmlns:a16="http://schemas.microsoft.com/office/drawing/2014/main" id="{A75E5476-4325-D1C2-CC75-8DFC27BD7B31}"/>
                </a:ext>
              </a:extLst>
            </p:cNvPr>
            <p:cNvPicPr>
              <a:picLocks noChangeAspect="1"/>
            </p:cNvPicPr>
            <p:nvPr/>
          </p:nvPicPr>
          <p:blipFill>
            <a:blip r:embed="rId25"/>
            <a:stretch>
              <a:fillRect/>
            </a:stretch>
          </p:blipFill>
          <p:spPr>
            <a:xfrm>
              <a:off x="8086559" y="3991233"/>
              <a:ext cx="261819" cy="288000"/>
            </a:xfrm>
            <a:prstGeom prst="rect">
              <a:avLst/>
            </a:prstGeom>
          </p:spPr>
        </p:pic>
      </p:grpSp>
      <p:pic>
        <p:nvPicPr>
          <p:cNvPr id="171" name="Picture 2">
            <a:extLst>
              <a:ext uri="{FF2B5EF4-FFF2-40B4-BE49-F238E27FC236}">
                <a16:creationId xmlns:a16="http://schemas.microsoft.com/office/drawing/2014/main" id="{4E385106-D6F1-8ED8-1C4A-C5530DE269E1}"/>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a:stretch>
            <a:fillRect/>
          </a:stretch>
        </p:blipFill>
        <p:spPr bwMode="auto">
          <a:xfrm>
            <a:off x="8538018" y="5011548"/>
            <a:ext cx="1130475" cy="1527860"/>
          </a:xfrm>
          <a:prstGeom prst="rect">
            <a:avLst/>
          </a:prstGeom>
          <a:noFill/>
          <a:extLst>
            <a:ext uri="{909E8E84-426E-40DD-AFC4-6F175D3DCCD1}">
              <a14:hiddenFill xmlns:a14="http://schemas.microsoft.com/office/drawing/2010/main">
                <a:solidFill>
                  <a:srgbClr val="FFFFFF"/>
                </a:solidFill>
              </a14:hiddenFill>
            </a:ext>
          </a:extLst>
        </p:spPr>
      </p:pic>
      <p:grpSp>
        <p:nvGrpSpPr>
          <p:cNvPr id="172" name="グループ化 171">
            <a:extLst>
              <a:ext uri="{FF2B5EF4-FFF2-40B4-BE49-F238E27FC236}">
                <a16:creationId xmlns:a16="http://schemas.microsoft.com/office/drawing/2014/main" id="{B78B45EA-D7F3-078B-ACF7-9D5E1D3E6BBC}"/>
              </a:ext>
            </a:extLst>
          </p:cNvPr>
          <p:cNvGrpSpPr/>
          <p:nvPr/>
        </p:nvGrpSpPr>
        <p:grpSpPr>
          <a:xfrm>
            <a:off x="7452889" y="4808679"/>
            <a:ext cx="2215604" cy="696834"/>
            <a:chOff x="7452889" y="4808679"/>
            <a:chExt cx="2215604" cy="696834"/>
          </a:xfrm>
        </p:grpSpPr>
        <p:sp>
          <p:nvSpPr>
            <p:cNvPr id="173" name="正方形/長方形 172">
              <a:extLst>
                <a:ext uri="{FF2B5EF4-FFF2-40B4-BE49-F238E27FC236}">
                  <a16:creationId xmlns:a16="http://schemas.microsoft.com/office/drawing/2014/main" id="{013596F1-25FE-1F67-430E-A6993106805E}"/>
                </a:ext>
              </a:extLst>
            </p:cNvPr>
            <p:cNvSpPr/>
            <p:nvPr/>
          </p:nvSpPr>
          <p:spPr>
            <a:xfrm>
              <a:off x="7464418" y="5182348"/>
              <a:ext cx="1030080" cy="323165"/>
            </a:xfrm>
            <a:prstGeom prst="rect">
              <a:avLst/>
            </a:prstGeom>
          </p:spPr>
          <p:txBody>
            <a:bodyPr wrap="square" lIns="0" tIns="0" rIns="0" bIns="0">
              <a:spAutoFit/>
            </a:bodyPr>
            <a:lstStyle/>
            <a:p>
              <a:r>
                <a:rPr lang="ja-JP" altLang="en-US" sz="700" dirty="0">
                  <a:latin typeface="+mn-ea"/>
                </a:rPr>
                <a:t>遮音性能を保ったまま、既存の防音直貼床材に上貼り施工が可能です、</a:t>
              </a:r>
              <a:endParaRPr lang="en-US" altLang="ja-JP" sz="700" dirty="0">
                <a:latin typeface="+mn-ea"/>
              </a:endParaRPr>
            </a:p>
          </p:txBody>
        </p:sp>
        <p:grpSp>
          <p:nvGrpSpPr>
            <p:cNvPr id="174" name="グループ化 173">
              <a:extLst>
                <a:ext uri="{FF2B5EF4-FFF2-40B4-BE49-F238E27FC236}">
                  <a16:creationId xmlns:a16="http://schemas.microsoft.com/office/drawing/2014/main" id="{B5B7BF5A-3D80-55C1-6BD7-51B1703751B8}"/>
                </a:ext>
              </a:extLst>
            </p:cNvPr>
            <p:cNvGrpSpPr/>
            <p:nvPr/>
          </p:nvGrpSpPr>
          <p:grpSpPr>
            <a:xfrm>
              <a:off x="7452889" y="4808679"/>
              <a:ext cx="2215604" cy="137741"/>
              <a:chOff x="5136755" y="4808679"/>
              <a:chExt cx="2215604" cy="137741"/>
            </a:xfrm>
          </p:grpSpPr>
          <p:sp>
            <p:nvSpPr>
              <p:cNvPr id="175" name="正方形/長方形 174">
                <a:extLst>
                  <a:ext uri="{FF2B5EF4-FFF2-40B4-BE49-F238E27FC236}">
                    <a16:creationId xmlns:a16="http://schemas.microsoft.com/office/drawing/2014/main" id="{0AE5E5FE-11C3-F76B-5F65-1DCEF838B21E}"/>
                  </a:ext>
                </a:extLst>
              </p:cNvPr>
              <p:cNvSpPr/>
              <p:nvPr/>
            </p:nvSpPr>
            <p:spPr>
              <a:xfrm>
                <a:off x="5149215" y="4808679"/>
                <a:ext cx="2203144" cy="123111"/>
              </a:xfrm>
              <a:prstGeom prst="rect">
                <a:avLst/>
              </a:prstGeom>
            </p:spPr>
            <p:txBody>
              <a:bodyPr wrap="square" lIns="0" tIns="0" rIns="0" bIns="0">
                <a:spAutoFit/>
              </a:bodyPr>
              <a:lstStyle/>
              <a:p>
                <a:r>
                  <a:rPr lang="en-US" altLang="ja-JP" sz="800" b="1" dirty="0">
                    <a:latin typeface="+mn-ea"/>
                  </a:rPr>
                  <a:t>LL-45</a:t>
                </a:r>
                <a:r>
                  <a:rPr lang="ja-JP" altLang="en-US" sz="800" b="1" dirty="0">
                    <a:latin typeface="+mn-ea"/>
                  </a:rPr>
                  <a:t>の床材に上貼りしても遮音性を維持できます。</a:t>
                </a:r>
              </a:p>
            </p:txBody>
          </p:sp>
          <p:cxnSp>
            <p:nvCxnSpPr>
              <p:cNvPr id="176" name="直線コネクタ 175">
                <a:extLst>
                  <a:ext uri="{FF2B5EF4-FFF2-40B4-BE49-F238E27FC236}">
                    <a16:creationId xmlns:a16="http://schemas.microsoft.com/office/drawing/2014/main" id="{E4C5035F-B8F8-C6B8-DB53-1182FA183D84}"/>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179" name="グループ化 178">
            <a:extLst>
              <a:ext uri="{FF2B5EF4-FFF2-40B4-BE49-F238E27FC236}">
                <a16:creationId xmlns:a16="http://schemas.microsoft.com/office/drawing/2014/main" id="{14E842E0-5E3A-5638-3137-0CE9582D1073}"/>
              </a:ext>
            </a:extLst>
          </p:cNvPr>
          <p:cNvGrpSpPr/>
          <p:nvPr/>
        </p:nvGrpSpPr>
        <p:grpSpPr>
          <a:xfrm>
            <a:off x="2676713" y="4808679"/>
            <a:ext cx="2404259" cy="1733366"/>
            <a:chOff x="2702113" y="4808679"/>
            <a:chExt cx="2404259" cy="1733366"/>
          </a:xfrm>
        </p:grpSpPr>
        <p:grpSp>
          <p:nvGrpSpPr>
            <p:cNvPr id="101" name="グループ化 100">
              <a:extLst>
                <a:ext uri="{FF2B5EF4-FFF2-40B4-BE49-F238E27FC236}">
                  <a16:creationId xmlns:a16="http://schemas.microsoft.com/office/drawing/2014/main" id="{9396BE2B-284D-591E-A8FB-E3F1997CCA20}"/>
                </a:ext>
              </a:extLst>
            </p:cNvPr>
            <p:cNvGrpSpPr/>
            <p:nvPr/>
          </p:nvGrpSpPr>
          <p:grpSpPr>
            <a:xfrm>
              <a:off x="2702113" y="4808679"/>
              <a:ext cx="2404258" cy="696835"/>
              <a:chOff x="4975242" y="4808679"/>
              <a:chExt cx="2404258" cy="696835"/>
            </a:xfrm>
          </p:grpSpPr>
          <p:grpSp>
            <p:nvGrpSpPr>
              <p:cNvPr id="106" name="グループ化 105">
                <a:extLst>
                  <a:ext uri="{FF2B5EF4-FFF2-40B4-BE49-F238E27FC236}">
                    <a16:creationId xmlns:a16="http://schemas.microsoft.com/office/drawing/2014/main" id="{55686C20-7803-AC92-D850-CCC6A5A3CECF}"/>
                  </a:ext>
                </a:extLst>
              </p:cNvPr>
              <p:cNvGrpSpPr/>
              <p:nvPr/>
            </p:nvGrpSpPr>
            <p:grpSpPr>
              <a:xfrm>
                <a:off x="4975242" y="4808679"/>
                <a:ext cx="2404258" cy="137741"/>
                <a:chOff x="5136755" y="4808679"/>
                <a:chExt cx="2215604" cy="137741"/>
              </a:xfrm>
            </p:grpSpPr>
            <p:sp>
              <p:nvSpPr>
                <p:cNvPr id="108" name="正方形/長方形 107">
                  <a:extLst>
                    <a:ext uri="{FF2B5EF4-FFF2-40B4-BE49-F238E27FC236}">
                      <a16:creationId xmlns:a16="http://schemas.microsoft.com/office/drawing/2014/main" id="{6BF6066C-F703-CF1B-076C-BF44F3952042}"/>
                    </a:ext>
                  </a:extLst>
                </p:cNvPr>
                <p:cNvSpPr/>
                <p:nvPr/>
              </p:nvSpPr>
              <p:spPr>
                <a:xfrm>
                  <a:off x="5149215" y="4808679"/>
                  <a:ext cx="2203144" cy="123111"/>
                </a:xfrm>
                <a:prstGeom prst="rect">
                  <a:avLst/>
                </a:prstGeom>
              </p:spPr>
              <p:txBody>
                <a:bodyPr wrap="square" lIns="0" tIns="0" rIns="0" bIns="0">
                  <a:spAutoFit/>
                </a:bodyPr>
                <a:lstStyle/>
                <a:p>
                  <a:r>
                    <a:rPr lang="ja-JP" altLang="en-US" sz="800" b="1" dirty="0">
                      <a:latin typeface="+mn-ea"/>
                    </a:rPr>
                    <a:t>既存床暖房に上貼り可能。あたたかさそのままで快適。</a:t>
                  </a:r>
                </a:p>
              </p:txBody>
            </p:sp>
            <p:cxnSp>
              <p:nvCxnSpPr>
                <p:cNvPr id="109" name="直線コネクタ 108">
                  <a:extLst>
                    <a:ext uri="{FF2B5EF4-FFF2-40B4-BE49-F238E27FC236}">
                      <a16:creationId xmlns:a16="http://schemas.microsoft.com/office/drawing/2014/main" id="{E121FE5F-7B18-6E23-850F-E433F4815451}"/>
                    </a:ext>
                  </a:extLst>
                </p:cNvPr>
                <p:cNvCxnSpPr/>
                <p:nvPr/>
              </p:nvCxnSpPr>
              <p:spPr>
                <a:xfrm>
                  <a:off x="5136755" y="4946420"/>
                  <a:ext cx="2215604"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07" name="正方形/長方形 106">
                <a:extLst>
                  <a:ext uri="{FF2B5EF4-FFF2-40B4-BE49-F238E27FC236}">
                    <a16:creationId xmlns:a16="http://schemas.microsoft.com/office/drawing/2014/main" id="{78A9C360-6DAB-A636-7032-507ABB4D589B}"/>
                  </a:ext>
                </a:extLst>
              </p:cNvPr>
              <p:cNvSpPr/>
              <p:nvPr/>
            </p:nvSpPr>
            <p:spPr>
              <a:xfrm>
                <a:off x="5038070" y="5182349"/>
                <a:ext cx="1137362" cy="323165"/>
              </a:xfrm>
              <a:prstGeom prst="rect">
                <a:avLst/>
              </a:prstGeom>
            </p:spPr>
            <p:txBody>
              <a:bodyPr wrap="square" lIns="0" tIns="0" rIns="0" bIns="0">
                <a:spAutoFit/>
              </a:bodyPr>
              <a:lstStyle/>
              <a:p>
                <a:r>
                  <a:rPr lang="ja-JP" altLang="en-US" sz="700" dirty="0">
                    <a:latin typeface="+mn-ea"/>
                  </a:rPr>
                  <a:t>既存の床暖房システムに上貼りしても、あたたかさはそのままです。</a:t>
                </a:r>
              </a:p>
            </p:txBody>
          </p:sp>
        </p:grpSp>
        <p:pic>
          <p:nvPicPr>
            <p:cNvPr id="178" name="図 177" descr="床に寝そべる女性&#10;&#10;AI 生成コンテンツは誤りを含む可能性があります。">
              <a:extLst>
                <a:ext uri="{FF2B5EF4-FFF2-40B4-BE49-F238E27FC236}">
                  <a16:creationId xmlns:a16="http://schemas.microsoft.com/office/drawing/2014/main" id="{7CC52650-D966-D974-15D9-D4BA3FB9F7A5}"/>
                </a:ext>
              </a:extLst>
            </p:cNvPr>
            <p:cNvPicPr>
              <a:picLocks noChangeAspect="1"/>
            </p:cNvPicPr>
            <p:nvPr/>
          </p:nvPicPr>
          <p:blipFill>
            <a:blip r:embed="rId27"/>
            <a:srcRect l="13337" r="36748"/>
            <a:stretch>
              <a:fillRect/>
            </a:stretch>
          </p:blipFill>
          <p:spPr>
            <a:xfrm>
              <a:off x="3956728" y="5009703"/>
              <a:ext cx="1149644" cy="1532342"/>
            </a:xfrm>
            <a:prstGeom prst="rect">
              <a:avLst/>
            </a:prstGeom>
          </p:spPr>
        </p:pic>
      </p:grpSp>
      <p:pic>
        <p:nvPicPr>
          <p:cNvPr id="180" name="Picture 2">
            <a:extLst>
              <a:ext uri="{FF2B5EF4-FFF2-40B4-BE49-F238E27FC236}">
                <a16:creationId xmlns:a16="http://schemas.microsoft.com/office/drawing/2014/main" id="{3EC7E4B7-779F-451C-DBB8-E3F00698130C}"/>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a:stretch>
            <a:fillRect/>
          </a:stretch>
        </p:blipFill>
        <p:spPr bwMode="auto">
          <a:xfrm>
            <a:off x="213019" y="3572050"/>
            <a:ext cx="973594" cy="973594"/>
          </a:xfrm>
          <a:prstGeom prst="ellipse">
            <a:avLst/>
          </a:prstGeom>
          <a:noFill/>
          <a:ln>
            <a:solidFill>
              <a:schemeClr val="bg1"/>
            </a:solidFill>
          </a:ln>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094F8097-6B1C-0D43-CF27-9F5639D55A7A}"/>
              </a:ext>
            </a:extLst>
          </p:cNvPr>
          <p:cNvGrpSpPr/>
          <p:nvPr/>
        </p:nvGrpSpPr>
        <p:grpSpPr>
          <a:xfrm>
            <a:off x="4992700" y="1966272"/>
            <a:ext cx="4773600" cy="1944000"/>
            <a:chOff x="4992700" y="1966272"/>
            <a:chExt cx="4773600" cy="1944000"/>
          </a:xfrm>
        </p:grpSpPr>
        <p:grpSp>
          <p:nvGrpSpPr>
            <p:cNvPr id="11" name="グループ化 10">
              <a:extLst>
                <a:ext uri="{FF2B5EF4-FFF2-40B4-BE49-F238E27FC236}">
                  <a16:creationId xmlns:a16="http://schemas.microsoft.com/office/drawing/2014/main" id="{15D2944B-B969-FA2A-1122-019A789C829D}"/>
                </a:ext>
              </a:extLst>
            </p:cNvPr>
            <p:cNvGrpSpPr/>
            <p:nvPr/>
          </p:nvGrpSpPr>
          <p:grpSpPr>
            <a:xfrm>
              <a:off x="4992700" y="1966272"/>
              <a:ext cx="4773600" cy="1944000"/>
              <a:chOff x="152316" y="704609"/>
              <a:chExt cx="4767263" cy="1932231"/>
            </a:xfrm>
          </p:grpSpPr>
          <p:sp>
            <p:nvSpPr>
              <p:cNvPr id="100" name="Rectangle 14">
                <a:extLst>
                  <a:ext uri="{FF2B5EF4-FFF2-40B4-BE49-F238E27FC236}">
                    <a16:creationId xmlns:a16="http://schemas.microsoft.com/office/drawing/2014/main" id="{562DAA78-776A-3B2F-67B4-BC9E4805A0F3}"/>
                  </a:ext>
                </a:extLst>
              </p:cNvPr>
              <p:cNvSpPr>
                <a:spLocks noChangeArrowheads="1"/>
              </p:cNvSpPr>
              <p:nvPr/>
            </p:nvSpPr>
            <p:spPr bwMode="auto">
              <a:xfrm>
                <a:off x="152316" y="704609"/>
                <a:ext cx="4767263" cy="1932231"/>
              </a:xfrm>
              <a:prstGeom prst="rect">
                <a:avLst/>
              </a:prstGeom>
              <a:noFill/>
              <a:ln w="6350">
                <a:solidFill>
                  <a:srgbClr val="4D4D4D"/>
                </a:solidFill>
                <a:miter lim="800000"/>
                <a:headEnd/>
                <a:tailEnd/>
              </a:ln>
              <a:effectLst/>
              <a:extLst>
                <a:ext uri="{909E8E84-426E-40DD-AFC4-6F175D3DCCD1}">
                  <a14:hiddenFill xmlns:a14="http://schemas.microsoft.com/office/drawing/2010/main">
                    <a:solidFill>
                      <a:srgbClr val="EAEAEA"/>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en-US" sz="1200" dirty="0">
                  <a:latin typeface="+mn-ea"/>
                </a:endParaRPr>
              </a:p>
            </p:txBody>
          </p:sp>
          <p:sp>
            <p:nvSpPr>
              <p:cNvPr id="102" name="Rectangle 24">
                <a:extLst>
                  <a:ext uri="{FF2B5EF4-FFF2-40B4-BE49-F238E27FC236}">
                    <a16:creationId xmlns:a16="http://schemas.microsoft.com/office/drawing/2014/main" id="{07A18539-169E-A529-B1D9-6B57DEB67F26}"/>
                  </a:ext>
                </a:extLst>
              </p:cNvPr>
              <p:cNvSpPr>
                <a:spLocks noChangeArrowheads="1"/>
              </p:cNvSpPr>
              <p:nvPr/>
            </p:nvSpPr>
            <p:spPr bwMode="auto">
              <a:xfrm>
                <a:off x="152316" y="704611"/>
                <a:ext cx="4767263" cy="126000"/>
              </a:xfrm>
              <a:prstGeom prst="rect">
                <a:avLst/>
              </a:prstGeom>
              <a:solidFill>
                <a:srgbClr val="4D4D4D"/>
              </a:solidFill>
              <a:ln w="6350">
                <a:solidFill>
                  <a:srgbClr val="4D4D4D"/>
                </a:solidFill>
                <a:miter lim="800000"/>
                <a:headEnd/>
                <a:tailEnd/>
              </a:ln>
              <a:effectLst/>
            </p:spPr>
            <p:txBody>
              <a:bodyPr wrap="none" tIns="0" rIns="0" bIns="0" anchor="ctr"/>
              <a:lstStyle/>
              <a:p>
                <a:r>
                  <a:rPr lang="ja-JP" altLang="en-US" sz="800" dirty="0">
                    <a:solidFill>
                      <a:schemeClr val="bg1"/>
                    </a:solidFill>
                    <a:latin typeface="+mn-ea"/>
                  </a:rPr>
                  <a:t>カラーバリエーション</a:t>
                </a:r>
                <a:endParaRPr lang="en-US" altLang="ja-JP" sz="800" dirty="0">
                  <a:solidFill>
                    <a:schemeClr val="bg1"/>
                  </a:solidFill>
                  <a:latin typeface="+mn-ea"/>
                </a:endParaRPr>
              </a:p>
            </p:txBody>
          </p:sp>
        </p:grpSp>
        <p:sp>
          <p:nvSpPr>
            <p:cNvPr id="13" name="正方形/長方形 12">
              <a:extLst>
                <a:ext uri="{FF2B5EF4-FFF2-40B4-BE49-F238E27FC236}">
                  <a16:creationId xmlns:a16="http://schemas.microsoft.com/office/drawing/2014/main" id="{1EF9A229-07D6-5D17-D353-B0D182B2197C}"/>
                </a:ext>
              </a:extLst>
            </p:cNvPr>
            <p:cNvSpPr/>
            <p:nvPr/>
          </p:nvSpPr>
          <p:spPr>
            <a:xfrm>
              <a:off x="5106371" y="2126944"/>
              <a:ext cx="4497680" cy="138499"/>
            </a:xfrm>
            <a:prstGeom prst="rect">
              <a:avLst/>
            </a:prstGeom>
          </p:spPr>
          <p:txBody>
            <a:bodyPr wrap="square" lIns="0" tIns="0" rIns="0" bIns="0">
              <a:spAutoFit/>
            </a:bodyPr>
            <a:lstStyle/>
            <a:p>
              <a:r>
                <a:rPr lang="ja-JP" altLang="en-US" sz="900" b="1" dirty="0">
                  <a:latin typeface="+mn-ea"/>
                </a:rPr>
                <a:t>軽くて、薄くて、しかも省施工、上から貼るだけのかんたんリフォーム専用床材です。</a:t>
              </a:r>
            </a:p>
          </p:txBody>
        </p:sp>
        <p:grpSp>
          <p:nvGrpSpPr>
            <p:cNvPr id="14" name="グループ化 13">
              <a:extLst>
                <a:ext uri="{FF2B5EF4-FFF2-40B4-BE49-F238E27FC236}">
                  <a16:creationId xmlns:a16="http://schemas.microsoft.com/office/drawing/2014/main" id="{3A37037F-6805-B9D5-1D0A-DA0C8811C885}"/>
                </a:ext>
              </a:extLst>
            </p:cNvPr>
            <p:cNvGrpSpPr/>
            <p:nvPr/>
          </p:nvGrpSpPr>
          <p:grpSpPr>
            <a:xfrm>
              <a:off x="5099889" y="2328968"/>
              <a:ext cx="4561034" cy="1508518"/>
              <a:chOff x="5099889" y="2328968"/>
              <a:chExt cx="4561034" cy="1508518"/>
            </a:xfrm>
          </p:grpSpPr>
          <p:grpSp>
            <p:nvGrpSpPr>
              <p:cNvPr id="17" name="グループ化 16">
                <a:extLst>
                  <a:ext uri="{FF2B5EF4-FFF2-40B4-BE49-F238E27FC236}">
                    <a16:creationId xmlns:a16="http://schemas.microsoft.com/office/drawing/2014/main" id="{478FFCF0-C207-3B81-7D22-1ADE6098EDE8}"/>
                  </a:ext>
                </a:extLst>
              </p:cNvPr>
              <p:cNvGrpSpPr/>
              <p:nvPr/>
            </p:nvGrpSpPr>
            <p:grpSpPr>
              <a:xfrm>
                <a:off x="5102659" y="2442761"/>
                <a:ext cx="853408" cy="379210"/>
                <a:chOff x="5102672" y="3006346"/>
                <a:chExt cx="1452256" cy="555252"/>
              </a:xfrm>
            </p:grpSpPr>
            <p:pic>
              <p:nvPicPr>
                <p:cNvPr id="98" name="Picture 6" descr="http://www2.panasonic.biz/es/sumai/gazou/bicon/CA151ABMY-PA0050011_0004.jpg">
                  <a:extLst>
                    <a:ext uri="{FF2B5EF4-FFF2-40B4-BE49-F238E27FC236}">
                      <a16:creationId xmlns:a16="http://schemas.microsoft.com/office/drawing/2014/main" id="{4BD88EB9-7061-4E0C-CDE8-AF0880283F41}"/>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a:stretch/>
              </p:blipFill>
              <p:spPr bwMode="auto">
                <a:xfrm rot="5400000">
                  <a:off x="5686632" y="2422387"/>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99" name="正方形/長方形 98">
                  <a:extLst>
                    <a:ext uri="{FF2B5EF4-FFF2-40B4-BE49-F238E27FC236}">
                      <a16:creationId xmlns:a16="http://schemas.microsoft.com/office/drawing/2014/main" id="{9FB09FFF-87BA-EA41-97BC-A0192193AC73}"/>
                    </a:ext>
                  </a:extLst>
                </p:cNvPr>
                <p:cNvSpPr/>
                <p:nvPr/>
              </p:nvSpPr>
              <p:spPr>
                <a:xfrm>
                  <a:off x="5102672" y="3291204"/>
                  <a:ext cx="1446972" cy="270394"/>
                </a:xfrm>
                <a:prstGeom prst="rect">
                  <a:avLst/>
                </a:prstGeom>
              </p:spPr>
              <p:txBody>
                <a:bodyPr wrap="square" lIns="0" tIns="0" rIns="0" bIns="0">
                  <a:spAutoFit/>
                </a:bodyPr>
                <a:lstStyle/>
                <a:p>
                  <a:r>
                    <a:rPr lang="ja-JP" altLang="en-US" sz="600" dirty="0">
                      <a:latin typeface="+mn-ea"/>
                    </a:rPr>
                    <a:t>チェリー柄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21" name="グループ化 20">
                <a:extLst>
                  <a:ext uri="{FF2B5EF4-FFF2-40B4-BE49-F238E27FC236}">
                    <a16:creationId xmlns:a16="http://schemas.microsoft.com/office/drawing/2014/main" id="{F0E8CE47-4331-3CA8-27D2-6A46FAD658CE}"/>
                  </a:ext>
                </a:extLst>
              </p:cNvPr>
              <p:cNvGrpSpPr/>
              <p:nvPr/>
            </p:nvGrpSpPr>
            <p:grpSpPr>
              <a:xfrm>
                <a:off x="6017499" y="2439507"/>
                <a:ext cx="860310" cy="379209"/>
                <a:chOff x="6649998" y="2501549"/>
                <a:chExt cx="1464002" cy="555250"/>
              </a:xfrm>
            </p:grpSpPr>
            <p:pic>
              <p:nvPicPr>
                <p:cNvPr id="96" name="Picture 8" descr="http://www2.panasonic.biz/es/sumai/gazou/bicon/CA151ABMY-PA0050012_0003.jpg">
                  <a:extLst>
                    <a:ext uri="{FF2B5EF4-FFF2-40B4-BE49-F238E27FC236}">
                      <a16:creationId xmlns:a16="http://schemas.microsoft.com/office/drawing/2014/main" id="{2CE8607F-116D-FF83-BD26-D65AAF2B800C}"/>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a:stretch/>
              </p:blipFill>
              <p:spPr bwMode="auto">
                <a:xfrm rot="5400000">
                  <a:off x="7245704" y="1917590"/>
                  <a:ext cx="284337" cy="1452255"/>
                </a:xfrm>
                <a:prstGeom prst="rect">
                  <a:avLst/>
                </a:prstGeom>
                <a:noFill/>
                <a:extLst>
                  <a:ext uri="{909E8E84-426E-40DD-AFC4-6F175D3DCCD1}">
                    <a14:hiddenFill xmlns:a14="http://schemas.microsoft.com/office/drawing/2010/main">
                      <a:solidFill>
                        <a:srgbClr val="FFFFFF"/>
                      </a:solidFill>
                    </a14:hiddenFill>
                  </a:ext>
                </a:extLst>
              </p:spPr>
            </p:pic>
            <p:sp>
              <p:nvSpPr>
                <p:cNvPr id="97" name="正方形/長方形 96">
                  <a:extLst>
                    <a:ext uri="{FF2B5EF4-FFF2-40B4-BE49-F238E27FC236}">
                      <a16:creationId xmlns:a16="http://schemas.microsoft.com/office/drawing/2014/main" id="{30AD3A06-FD3C-99DF-38E3-A0F6FCFD9797}"/>
                    </a:ext>
                  </a:extLst>
                </p:cNvPr>
                <p:cNvSpPr/>
                <p:nvPr/>
              </p:nvSpPr>
              <p:spPr>
                <a:xfrm>
                  <a:off x="6649998" y="2786405"/>
                  <a:ext cx="1275978" cy="270394"/>
                </a:xfrm>
                <a:prstGeom prst="rect">
                  <a:avLst/>
                </a:prstGeom>
              </p:spPr>
              <p:txBody>
                <a:bodyPr wrap="square" lIns="0" tIns="0" rIns="0" bIns="0">
                  <a:spAutoFit/>
                </a:bodyPr>
                <a:lstStyle/>
                <a:p>
                  <a:r>
                    <a:rPr lang="ja-JP" altLang="en-US" sz="600" dirty="0">
                      <a:latin typeface="+mn-ea"/>
                    </a:rPr>
                    <a:t>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22" name="グループ化 21">
                <a:extLst>
                  <a:ext uri="{FF2B5EF4-FFF2-40B4-BE49-F238E27FC236}">
                    <a16:creationId xmlns:a16="http://schemas.microsoft.com/office/drawing/2014/main" id="{E979960D-8B78-0EB0-A579-7721A5D91868}"/>
                  </a:ext>
                </a:extLst>
              </p:cNvPr>
              <p:cNvGrpSpPr/>
              <p:nvPr/>
            </p:nvGrpSpPr>
            <p:grpSpPr>
              <a:xfrm>
                <a:off x="6932002" y="2439506"/>
                <a:ext cx="860112" cy="379564"/>
                <a:chOff x="6649998" y="3004330"/>
                <a:chExt cx="1463664" cy="555770"/>
              </a:xfrm>
            </p:grpSpPr>
            <p:pic>
              <p:nvPicPr>
                <p:cNvPr id="94" name="Picture 10" descr="http://www2.panasonic.biz/es/sumai/gazou/bicon/CA151ABMY-PA0050013_0001.jpg">
                  <a:extLst>
                    <a:ext uri="{FF2B5EF4-FFF2-40B4-BE49-F238E27FC236}">
                      <a16:creationId xmlns:a16="http://schemas.microsoft.com/office/drawing/2014/main" id="{CFC89777-C5D9-0AD0-981F-892030C3B508}"/>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a:stretch/>
              </p:blipFill>
              <p:spPr bwMode="auto">
                <a:xfrm rot="5400000">
                  <a:off x="7246607" y="2419716"/>
                  <a:ext cx="282441" cy="1451669"/>
                </a:xfrm>
                <a:prstGeom prst="rect">
                  <a:avLst/>
                </a:prstGeom>
                <a:noFill/>
                <a:extLst>
                  <a:ext uri="{909E8E84-426E-40DD-AFC4-6F175D3DCCD1}">
                    <a14:hiddenFill xmlns:a14="http://schemas.microsoft.com/office/drawing/2010/main">
                      <a:solidFill>
                        <a:srgbClr val="FFFFFF"/>
                      </a:solidFill>
                    </a14:hiddenFill>
                  </a:ext>
                </a:extLst>
              </p:spPr>
            </p:pic>
            <p:sp>
              <p:nvSpPr>
                <p:cNvPr id="95" name="正方形/長方形 94">
                  <a:extLst>
                    <a:ext uri="{FF2B5EF4-FFF2-40B4-BE49-F238E27FC236}">
                      <a16:creationId xmlns:a16="http://schemas.microsoft.com/office/drawing/2014/main" id="{077342F1-81B9-5E11-8F7F-CCE89E54FBC2}"/>
                    </a:ext>
                  </a:extLst>
                </p:cNvPr>
                <p:cNvSpPr/>
                <p:nvPr/>
              </p:nvSpPr>
              <p:spPr>
                <a:xfrm>
                  <a:off x="6649998" y="3289706"/>
                  <a:ext cx="1331710" cy="270394"/>
                </a:xfrm>
                <a:prstGeom prst="rect">
                  <a:avLst/>
                </a:prstGeom>
              </p:spPr>
              <p:txBody>
                <a:bodyPr wrap="square" lIns="0" tIns="0" rIns="0" bIns="0">
                  <a:spAutoFit/>
                </a:bodyPr>
                <a:lstStyle/>
                <a:p>
                  <a:r>
                    <a:rPr lang="ja-JP" altLang="en-US" sz="600" dirty="0">
                      <a:latin typeface="+mn-ea"/>
                    </a:rPr>
                    <a:t>メープル柄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24" name="グループ化 23">
                <a:extLst>
                  <a:ext uri="{FF2B5EF4-FFF2-40B4-BE49-F238E27FC236}">
                    <a16:creationId xmlns:a16="http://schemas.microsoft.com/office/drawing/2014/main" id="{BA8C1D43-474C-3492-A438-D6708D13B3B0}"/>
                  </a:ext>
                </a:extLst>
              </p:cNvPr>
              <p:cNvGrpSpPr/>
              <p:nvPr/>
            </p:nvGrpSpPr>
            <p:grpSpPr>
              <a:xfrm>
                <a:off x="7863553" y="2433995"/>
                <a:ext cx="859564" cy="379564"/>
                <a:chOff x="5115930" y="3535918"/>
                <a:chExt cx="1462732" cy="555770"/>
              </a:xfrm>
            </p:grpSpPr>
            <p:pic>
              <p:nvPicPr>
                <p:cNvPr id="85" name="Picture 12" descr="http://www2.panasonic.biz/es/sumai/gazou/bicon/CA151ABMY-PA0050014_0001.jpg">
                  <a:extLst>
                    <a:ext uri="{FF2B5EF4-FFF2-40B4-BE49-F238E27FC236}">
                      <a16:creationId xmlns:a16="http://schemas.microsoft.com/office/drawing/2014/main" id="{BBE6E33F-9E6C-86A7-0493-644C83D312AD}"/>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a:stretch/>
              </p:blipFill>
              <p:spPr bwMode="auto">
                <a:xfrm rot="5400000">
                  <a:off x="5700837"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86" name="正方形/長方形 85">
                  <a:extLst>
                    <a:ext uri="{FF2B5EF4-FFF2-40B4-BE49-F238E27FC236}">
                      <a16:creationId xmlns:a16="http://schemas.microsoft.com/office/drawing/2014/main" id="{01370DCA-7CCA-EBE3-E3FF-64798F5509A5}"/>
                    </a:ext>
                  </a:extLst>
                </p:cNvPr>
                <p:cNvSpPr/>
                <p:nvPr/>
              </p:nvSpPr>
              <p:spPr>
                <a:xfrm>
                  <a:off x="5115930" y="3821294"/>
                  <a:ext cx="1462732" cy="270394"/>
                </a:xfrm>
                <a:prstGeom prst="rect">
                  <a:avLst/>
                </a:prstGeom>
              </p:spPr>
              <p:txBody>
                <a:bodyPr wrap="square" lIns="0" tIns="0" rIns="0" bIns="0">
                  <a:spAutoFit/>
                </a:bodyPr>
                <a:lstStyle/>
                <a:p>
                  <a:r>
                    <a:rPr lang="ja-JP" altLang="en-US" sz="600" dirty="0">
                      <a:latin typeface="+mn-ea"/>
                    </a:rPr>
                    <a:t>ホワイトオーク柄</a:t>
                  </a:r>
                  <a:endParaRPr lang="en-US" altLang="ja-JP" sz="600" dirty="0">
                    <a:latin typeface="+mn-ea"/>
                  </a:endParaRPr>
                </a:p>
                <a:p>
                  <a:r>
                    <a:rPr kumimoji="1" lang="ja-JP" altLang="en-US" sz="600" b="0" i="0" u="none" strike="noStrike" kern="1200" cap="none" spc="0" normalizeH="0" baseline="0" noProof="0" dirty="0">
                      <a:ln>
                        <a:noFill/>
                      </a:ln>
                      <a:solidFill>
                        <a:prstClr val="black"/>
                      </a:solidFill>
                      <a:effectLst/>
                      <a:uLnTx/>
                      <a:uFillTx/>
                      <a:latin typeface="ＭＳ Ｐゴシック"/>
                      <a:ea typeface="ＭＳ Ｐゴシック"/>
                      <a:cs typeface="+mn-cs"/>
                    </a:rPr>
                    <a:t>（ラスティック）</a:t>
                  </a:r>
                  <a:r>
                    <a:rPr lang="ja-JP" altLang="en-US" sz="600" dirty="0">
                      <a:latin typeface="+mn-ea"/>
                    </a:rPr>
                    <a:t>（シート）</a:t>
                  </a:r>
                </a:p>
              </p:txBody>
            </p:sp>
          </p:grpSp>
          <p:grpSp>
            <p:nvGrpSpPr>
              <p:cNvPr id="27" name="グループ化 26">
                <a:extLst>
                  <a:ext uri="{FF2B5EF4-FFF2-40B4-BE49-F238E27FC236}">
                    <a16:creationId xmlns:a16="http://schemas.microsoft.com/office/drawing/2014/main" id="{7AA4346C-D607-F9A1-DE1D-323599A9C71B}"/>
                  </a:ext>
                </a:extLst>
              </p:cNvPr>
              <p:cNvGrpSpPr/>
              <p:nvPr/>
            </p:nvGrpSpPr>
            <p:grpSpPr>
              <a:xfrm>
                <a:off x="5102659" y="2892619"/>
                <a:ext cx="977276" cy="380649"/>
                <a:chOff x="6641945" y="3534327"/>
                <a:chExt cx="1663045" cy="557361"/>
              </a:xfrm>
            </p:grpSpPr>
            <p:sp>
              <p:nvSpPr>
                <p:cNvPr id="78" name="正方形/長方形 77">
                  <a:extLst>
                    <a:ext uri="{FF2B5EF4-FFF2-40B4-BE49-F238E27FC236}">
                      <a16:creationId xmlns:a16="http://schemas.microsoft.com/office/drawing/2014/main" id="{FB38E56D-751E-7BF7-D823-08E716867422}"/>
                    </a:ext>
                  </a:extLst>
                </p:cNvPr>
                <p:cNvSpPr/>
                <p:nvPr/>
              </p:nvSpPr>
              <p:spPr>
                <a:xfrm>
                  <a:off x="6641945" y="3821293"/>
                  <a:ext cx="1663045" cy="270395"/>
                </a:xfrm>
                <a:prstGeom prst="rect">
                  <a:avLst/>
                </a:prstGeom>
              </p:spPr>
              <p:txBody>
                <a:bodyPr wrap="square" lIns="0" tIns="0" rIns="0" bIns="0">
                  <a:spAutoFit/>
                </a:bodyPr>
                <a:lstStyle/>
                <a:p>
                  <a:r>
                    <a:rPr lang="ja-JP" altLang="en-US" sz="600" dirty="0">
                      <a:latin typeface="+mn-ea"/>
                    </a:rPr>
                    <a:t>エイジドチェスナット柄</a:t>
                  </a:r>
                  <a:endParaRPr lang="en-US" altLang="ja-JP" sz="600" dirty="0">
                    <a:latin typeface="+mn-ea"/>
                  </a:endParaRPr>
                </a:p>
                <a:p>
                  <a:r>
                    <a:rPr lang="ja-JP" altLang="en-US" sz="600" dirty="0">
                      <a:latin typeface="+mn-ea"/>
                    </a:rPr>
                    <a:t>（シート）</a:t>
                  </a:r>
                </a:p>
              </p:txBody>
            </p:sp>
            <p:pic>
              <p:nvPicPr>
                <p:cNvPr id="82" name="図 81">
                  <a:extLst>
                    <a:ext uri="{FF2B5EF4-FFF2-40B4-BE49-F238E27FC236}">
                      <a16:creationId xmlns:a16="http://schemas.microsoft.com/office/drawing/2014/main" id="{F09AA78A-CCCC-74D3-63AF-868C744B32F9}"/>
                    </a:ext>
                  </a:extLst>
                </p:cNvPr>
                <p:cNvPicPr>
                  <a:picLocks noChangeAspect="1"/>
                </p:cNvPicPr>
                <p:nvPr/>
              </p:nvPicPr>
              <p:blipFill rotWithShape="1">
                <a:blip r:embed="rId33">
                  <a:extLst>
                    <a:ext uri="{28A0092B-C50C-407E-A947-70E740481C1C}">
                      <a14:useLocalDpi xmlns:a14="http://schemas.microsoft.com/office/drawing/2010/main" val="0"/>
                    </a:ext>
                  </a:extLst>
                </a:blip>
                <a:srcRect t="-120"/>
                <a:stretch/>
              </p:blipFill>
              <p:spPr>
                <a:xfrm>
                  <a:off x="6661745" y="3534327"/>
                  <a:ext cx="1449544" cy="277990"/>
                </a:xfrm>
                <a:prstGeom prst="rect">
                  <a:avLst/>
                </a:prstGeom>
              </p:spPr>
            </p:pic>
          </p:grpSp>
          <p:grpSp>
            <p:nvGrpSpPr>
              <p:cNvPr id="28" name="グループ化 27">
                <a:extLst>
                  <a:ext uri="{FF2B5EF4-FFF2-40B4-BE49-F238E27FC236}">
                    <a16:creationId xmlns:a16="http://schemas.microsoft.com/office/drawing/2014/main" id="{04305EDD-D0BB-91E5-94BF-7B1F42240112}"/>
                  </a:ext>
                </a:extLst>
              </p:cNvPr>
              <p:cNvGrpSpPr/>
              <p:nvPr/>
            </p:nvGrpSpPr>
            <p:grpSpPr>
              <a:xfrm>
                <a:off x="6036794" y="2886767"/>
                <a:ext cx="877499" cy="378853"/>
                <a:chOff x="8217936" y="2500592"/>
                <a:chExt cx="1493252" cy="554731"/>
              </a:xfrm>
            </p:grpSpPr>
            <p:sp>
              <p:nvSpPr>
                <p:cNvPr id="76" name="正方形/長方形 75">
                  <a:extLst>
                    <a:ext uri="{FF2B5EF4-FFF2-40B4-BE49-F238E27FC236}">
                      <a16:creationId xmlns:a16="http://schemas.microsoft.com/office/drawing/2014/main" id="{FD086630-0C7D-5A90-5E0A-DC4E844B14B3}"/>
                    </a:ext>
                  </a:extLst>
                </p:cNvPr>
                <p:cNvSpPr/>
                <p:nvPr/>
              </p:nvSpPr>
              <p:spPr>
                <a:xfrm>
                  <a:off x="8220727" y="2784928"/>
                  <a:ext cx="1490461" cy="270395"/>
                </a:xfrm>
                <a:prstGeom prst="rect">
                  <a:avLst/>
                </a:prstGeom>
              </p:spPr>
              <p:txBody>
                <a:bodyPr wrap="square" lIns="0" tIns="0" rIns="0" bIns="0">
                  <a:spAutoFit/>
                </a:bodyPr>
                <a:lstStyle/>
                <a:p>
                  <a:r>
                    <a:rPr lang="ja-JP" altLang="en-US" sz="600" dirty="0">
                      <a:latin typeface="+mn-ea"/>
                    </a:rPr>
                    <a:t>カームチェリー柄</a:t>
                  </a:r>
                  <a:endParaRPr lang="en-US" altLang="ja-JP" sz="600" dirty="0">
                    <a:latin typeface="+mn-ea"/>
                  </a:endParaRPr>
                </a:p>
                <a:p>
                  <a:r>
                    <a:rPr lang="ja-JP" altLang="en-US" sz="600" dirty="0">
                      <a:latin typeface="+mn-ea"/>
                    </a:rPr>
                    <a:t>（シート）</a:t>
                  </a:r>
                </a:p>
              </p:txBody>
            </p:sp>
            <p:pic>
              <p:nvPicPr>
                <p:cNvPr id="77" name="図 76">
                  <a:extLst>
                    <a:ext uri="{FF2B5EF4-FFF2-40B4-BE49-F238E27FC236}">
                      <a16:creationId xmlns:a16="http://schemas.microsoft.com/office/drawing/2014/main" id="{2D548E3D-48B6-02D0-5CFB-1D287E91804C}"/>
                    </a:ext>
                  </a:extLst>
                </p:cNvPr>
                <p:cNvPicPr>
                  <a:picLocks noChangeAspect="1"/>
                </p:cNvPicPr>
                <p:nvPr/>
              </p:nvPicPr>
              <p:blipFill rotWithShape="1">
                <a:blip r:embed="rId34">
                  <a:extLst>
                    <a:ext uri="{28A0092B-C50C-407E-A947-70E740481C1C}">
                      <a14:useLocalDpi xmlns:a14="http://schemas.microsoft.com/office/drawing/2010/main" val="0"/>
                    </a:ext>
                  </a:extLst>
                </a:blip>
                <a:srcRect/>
                <a:stretch/>
              </p:blipFill>
              <p:spPr>
                <a:xfrm>
                  <a:off x="8217936" y="2500592"/>
                  <a:ext cx="1448214" cy="282043"/>
                </a:xfrm>
                <a:prstGeom prst="rect">
                  <a:avLst/>
                </a:prstGeom>
              </p:spPr>
            </p:pic>
          </p:grpSp>
          <p:grpSp>
            <p:nvGrpSpPr>
              <p:cNvPr id="39" name="グループ化 38">
                <a:extLst>
                  <a:ext uri="{FF2B5EF4-FFF2-40B4-BE49-F238E27FC236}">
                    <a16:creationId xmlns:a16="http://schemas.microsoft.com/office/drawing/2014/main" id="{320561C1-16AF-74F9-A0B3-EBC859289469}"/>
                  </a:ext>
                </a:extLst>
              </p:cNvPr>
              <p:cNvGrpSpPr/>
              <p:nvPr/>
            </p:nvGrpSpPr>
            <p:grpSpPr>
              <a:xfrm>
                <a:off x="7873812" y="2890617"/>
                <a:ext cx="956622" cy="384916"/>
                <a:chOff x="8227508" y="3000299"/>
                <a:chExt cx="1627897" cy="563609"/>
              </a:xfrm>
            </p:grpSpPr>
            <p:sp>
              <p:nvSpPr>
                <p:cNvPr id="73" name="正方形/長方形 72">
                  <a:extLst>
                    <a:ext uri="{FF2B5EF4-FFF2-40B4-BE49-F238E27FC236}">
                      <a16:creationId xmlns:a16="http://schemas.microsoft.com/office/drawing/2014/main" id="{8F8976B6-8950-B9D4-AA62-1ACA5127092B}"/>
                    </a:ext>
                  </a:extLst>
                </p:cNvPr>
                <p:cNvSpPr/>
                <p:nvPr/>
              </p:nvSpPr>
              <p:spPr>
                <a:xfrm>
                  <a:off x="8243728" y="3293513"/>
                  <a:ext cx="1611677" cy="270395"/>
                </a:xfrm>
                <a:prstGeom prst="rect">
                  <a:avLst/>
                </a:prstGeom>
              </p:spPr>
              <p:txBody>
                <a:bodyPr wrap="square" lIns="0" tIns="0" rIns="0" bIns="0">
                  <a:spAutoFit/>
                </a:bodyPr>
                <a:lstStyle/>
                <a:p>
                  <a:r>
                    <a:rPr lang="ja-JP" altLang="en-US" sz="600" dirty="0">
                      <a:latin typeface="+mn-ea"/>
                    </a:rPr>
                    <a:t>ウォッシュドオーク柄</a:t>
                  </a:r>
                  <a:endParaRPr lang="en-US" altLang="ja-JP" sz="600" dirty="0">
                    <a:latin typeface="+mn-ea"/>
                  </a:endParaRPr>
                </a:p>
                <a:p>
                  <a:r>
                    <a:rPr lang="ja-JP" altLang="en-US" sz="600" dirty="0">
                      <a:latin typeface="+mn-ea"/>
                    </a:rPr>
                    <a:t>（シート）</a:t>
                  </a:r>
                </a:p>
              </p:txBody>
            </p:sp>
            <p:pic>
              <p:nvPicPr>
                <p:cNvPr id="74" name="図 73">
                  <a:extLst>
                    <a:ext uri="{FF2B5EF4-FFF2-40B4-BE49-F238E27FC236}">
                      <a16:creationId xmlns:a16="http://schemas.microsoft.com/office/drawing/2014/main" id="{EB7E2FB5-7B75-D01C-6CFC-CA88037F8D13}"/>
                    </a:ext>
                  </a:extLst>
                </p:cNvPr>
                <p:cNvPicPr>
                  <a:picLocks noChangeAspect="1"/>
                </p:cNvPicPr>
                <p:nvPr/>
              </p:nvPicPr>
              <p:blipFill rotWithShape="1">
                <a:blip r:embed="rId35">
                  <a:extLst>
                    <a:ext uri="{28A0092B-C50C-407E-A947-70E740481C1C}">
                      <a14:useLocalDpi xmlns:a14="http://schemas.microsoft.com/office/drawing/2010/main" val="0"/>
                    </a:ext>
                  </a:extLst>
                </a:blip>
                <a:srcRect r="-1"/>
                <a:stretch/>
              </p:blipFill>
              <p:spPr>
                <a:xfrm>
                  <a:off x="8227508" y="3000299"/>
                  <a:ext cx="1440698" cy="285669"/>
                </a:xfrm>
                <a:prstGeom prst="rect">
                  <a:avLst/>
                </a:prstGeom>
              </p:spPr>
            </p:pic>
          </p:grpSp>
          <p:grpSp>
            <p:nvGrpSpPr>
              <p:cNvPr id="40" name="グループ化 39">
                <a:extLst>
                  <a:ext uri="{FF2B5EF4-FFF2-40B4-BE49-F238E27FC236}">
                    <a16:creationId xmlns:a16="http://schemas.microsoft.com/office/drawing/2014/main" id="{81FF3AAF-9694-47E2-8FEC-D7A6B13BB67A}"/>
                  </a:ext>
                </a:extLst>
              </p:cNvPr>
              <p:cNvGrpSpPr/>
              <p:nvPr/>
            </p:nvGrpSpPr>
            <p:grpSpPr>
              <a:xfrm>
                <a:off x="6950568" y="2890125"/>
                <a:ext cx="1000811" cy="377152"/>
                <a:chOff x="8228818" y="2999088"/>
                <a:chExt cx="1703095" cy="552240"/>
              </a:xfrm>
            </p:grpSpPr>
            <p:sp>
              <p:nvSpPr>
                <p:cNvPr id="69" name="正方形/長方形 68">
                  <a:extLst>
                    <a:ext uri="{FF2B5EF4-FFF2-40B4-BE49-F238E27FC236}">
                      <a16:creationId xmlns:a16="http://schemas.microsoft.com/office/drawing/2014/main" id="{DE0E6E47-59B2-6C22-59DB-CA6DDFBBD2BB}"/>
                    </a:ext>
                  </a:extLst>
                </p:cNvPr>
                <p:cNvSpPr/>
                <p:nvPr/>
              </p:nvSpPr>
              <p:spPr>
                <a:xfrm>
                  <a:off x="8228818" y="3280933"/>
                  <a:ext cx="1703095" cy="270395"/>
                </a:xfrm>
                <a:prstGeom prst="rect">
                  <a:avLst/>
                </a:prstGeom>
              </p:spPr>
              <p:txBody>
                <a:bodyPr wrap="square" lIns="0" tIns="0" rIns="0" bIns="0">
                  <a:spAutoFit/>
                </a:bodyPr>
                <a:lstStyle/>
                <a:p>
                  <a:r>
                    <a:rPr lang="ja-JP" altLang="en-US" sz="600" dirty="0">
                      <a:latin typeface="+mn-ea"/>
                    </a:rPr>
                    <a:t>グレージュヒッコリー柄</a:t>
                  </a:r>
                  <a:endParaRPr lang="en-US" altLang="ja-JP" sz="600" dirty="0">
                    <a:latin typeface="+mn-ea"/>
                  </a:endParaRPr>
                </a:p>
                <a:p>
                  <a:r>
                    <a:rPr lang="ja-JP" altLang="en-US" sz="600" dirty="0">
                      <a:latin typeface="+mn-ea"/>
                    </a:rPr>
                    <a:t>（シート）</a:t>
                  </a:r>
                </a:p>
              </p:txBody>
            </p:sp>
            <p:pic>
              <p:nvPicPr>
                <p:cNvPr id="72" name="図 71">
                  <a:extLst>
                    <a:ext uri="{FF2B5EF4-FFF2-40B4-BE49-F238E27FC236}">
                      <a16:creationId xmlns:a16="http://schemas.microsoft.com/office/drawing/2014/main" id="{4D063C09-782F-E441-D053-894195C0C6A5}"/>
                    </a:ext>
                  </a:extLst>
                </p:cNvPr>
                <p:cNvPicPr>
                  <a:picLocks noChangeAspect="1"/>
                </p:cNvPicPr>
                <p:nvPr/>
              </p:nvPicPr>
              <p:blipFill>
                <a:blip r:embed="rId36"/>
                <a:stretch>
                  <a:fillRect/>
                </a:stretch>
              </p:blipFill>
              <p:spPr>
                <a:xfrm>
                  <a:off x="8229523" y="2999088"/>
                  <a:ext cx="1455205" cy="283444"/>
                </a:xfrm>
                <a:prstGeom prst="rect">
                  <a:avLst/>
                </a:prstGeom>
              </p:spPr>
            </p:pic>
          </p:grpSp>
          <p:grpSp>
            <p:nvGrpSpPr>
              <p:cNvPr id="41" name="グループ化 40">
                <a:extLst>
                  <a:ext uri="{FF2B5EF4-FFF2-40B4-BE49-F238E27FC236}">
                    <a16:creationId xmlns:a16="http://schemas.microsoft.com/office/drawing/2014/main" id="{846CAB1B-8DB7-AF4B-D12B-2B4599A9710E}"/>
                  </a:ext>
                </a:extLst>
              </p:cNvPr>
              <p:cNvGrpSpPr/>
              <p:nvPr/>
            </p:nvGrpSpPr>
            <p:grpSpPr>
              <a:xfrm>
                <a:off x="5099889" y="3350959"/>
                <a:ext cx="971343" cy="486527"/>
                <a:chOff x="8771450" y="3223420"/>
                <a:chExt cx="971343" cy="486527"/>
              </a:xfrm>
            </p:grpSpPr>
            <p:grpSp>
              <p:nvGrpSpPr>
                <p:cNvPr id="65" name="グループ化 64">
                  <a:extLst>
                    <a:ext uri="{FF2B5EF4-FFF2-40B4-BE49-F238E27FC236}">
                      <a16:creationId xmlns:a16="http://schemas.microsoft.com/office/drawing/2014/main" id="{76E4BC9B-F3A5-15D2-5A02-A1A8EC2E362F}"/>
                    </a:ext>
                  </a:extLst>
                </p:cNvPr>
                <p:cNvGrpSpPr/>
                <p:nvPr/>
              </p:nvGrpSpPr>
              <p:grpSpPr>
                <a:xfrm>
                  <a:off x="8771450" y="3330383"/>
                  <a:ext cx="971343" cy="379564"/>
                  <a:chOff x="8224749" y="3535918"/>
                  <a:chExt cx="1652949" cy="555772"/>
                </a:xfrm>
              </p:grpSpPr>
              <p:pic>
                <p:nvPicPr>
                  <p:cNvPr id="67" name="Picture 16" descr="http://www2.panasonic.biz/es/sumai/gazou/bicon/CA151ABMY-PA0050015_0001.jpg">
                    <a:extLst>
                      <a:ext uri="{FF2B5EF4-FFF2-40B4-BE49-F238E27FC236}">
                        <a16:creationId xmlns:a16="http://schemas.microsoft.com/office/drawing/2014/main" id="{052AC793-C779-A708-7DA4-F75D0883796D}"/>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a:stretch/>
                </p:blipFill>
                <p:spPr bwMode="auto">
                  <a:xfrm rot="5400000">
                    <a:off x="8809656" y="2951011"/>
                    <a:ext cx="282441" cy="1452255"/>
                  </a:xfrm>
                  <a:prstGeom prst="rect">
                    <a:avLst/>
                  </a:prstGeom>
                  <a:noFill/>
                  <a:extLst>
                    <a:ext uri="{909E8E84-426E-40DD-AFC4-6F175D3DCCD1}">
                      <a14:hiddenFill xmlns:a14="http://schemas.microsoft.com/office/drawing/2010/main">
                        <a:solidFill>
                          <a:srgbClr val="FFFFFF"/>
                        </a:solidFill>
                      </a14:hiddenFill>
                    </a:ext>
                  </a:extLst>
                </p:spPr>
              </p:pic>
              <p:sp>
                <p:nvSpPr>
                  <p:cNvPr id="68" name="正方形/長方形 67">
                    <a:extLst>
                      <a:ext uri="{FF2B5EF4-FFF2-40B4-BE49-F238E27FC236}">
                        <a16:creationId xmlns:a16="http://schemas.microsoft.com/office/drawing/2014/main" id="{5C7F2AC6-8FEC-69C3-CF95-7228B0E5C1B2}"/>
                      </a:ext>
                    </a:extLst>
                  </p:cNvPr>
                  <p:cNvSpPr/>
                  <p:nvPr/>
                </p:nvSpPr>
                <p:spPr>
                  <a:xfrm>
                    <a:off x="8233178" y="3821295"/>
                    <a:ext cx="1644520" cy="270395"/>
                  </a:xfrm>
                  <a:prstGeom prst="rect">
                    <a:avLst/>
                  </a:prstGeom>
                </p:spPr>
                <p:txBody>
                  <a:bodyPr wrap="square" lIns="0" tIns="0" rIns="0" bIns="0">
                    <a:spAutoFit/>
                  </a:bodyPr>
                  <a:lstStyle/>
                  <a:p>
                    <a:r>
                      <a:rPr lang="ja-JP" altLang="en-US" sz="600" dirty="0">
                        <a:latin typeface="+mn-ea"/>
                      </a:rPr>
                      <a:t>ホワイトオニックス柄</a:t>
                    </a:r>
                    <a:endParaRPr lang="en-US" altLang="ja-JP" sz="600" dirty="0">
                      <a:latin typeface="+mn-ea"/>
                    </a:endParaRPr>
                  </a:p>
                  <a:p>
                    <a:r>
                      <a:rPr lang="ja-JP" altLang="en-US" sz="600" dirty="0">
                        <a:latin typeface="+mn-ea"/>
                      </a:rPr>
                      <a:t>（シート）</a:t>
                    </a:r>
                  </a:p>
                </p:txBody>
              </p:sp>
            </p:grpSp>
            <p:sp>
              <p:nvSpPr>
                <p:cNvPr id="66" name="正方形/長方形 65">
                  <a:extLst>
                    <a:ext uri="{FF2B5EF4-FFF2-40B4-BE49-F238E27FC236}">
                      <a16:creationId xmlns:a16="http://schemas.microsoft.com/office/drawing/2014/main" id="{A9DB0601-38FF-7D4F-5F98-C5C199D869C7}"/>
                    </a:ext>
                  </a:extLst>
                </p:cNvPr>
                <p:cNvSpPr/>
                <p:nvPr/>
              </p:nvSpPr>
              <p:spPr>
                <a:xfrm>
                  <a:off x="8771450" y="3223420"/>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石目柄</a:t>
                  </a:r>
                  <a:r>
                    <a:rPr lang="en-US" altLang="ja-JP" sz="600" b="1" dirty="0">
                      <a:latin typeface="+mn-ea"/>
                    </a:rPr>
                    <a:t>〕</a:t>
                  </a:r>
                  <a:endParaRPr lang="ja-JP" altLang="en-US" sz="600" b="1" dirty="0">
                    <a:latin typeface="+mn-ea"/>
                  </a:endParaRPr>
                </a:p>
              </p:txBody>
            </p:sp>
          </p:grpSp>
          <p:sp>
            <p:nvSpPr>
              <p:cNvPr id="43" name="正方形/長方形 42">
                <a:extLst>
                  <a:ext uri="{FF2B5EF4-FFF2-40B4-BE49-F238E27FC236}">
                    <a16:creationId xmlns:a16="http://schemas.microsoft.com/office/drawing/2014/main" id="{9028B314-8FCA-72F9-C496-CD4C0D7258A8}"/>
                  </a:ext>
                </a:extLst>
              </p:cNvPr>
              <p:cNvSpPr/>
              <p:nvPr/>
            </p:nvSpPr>
            <p:spPr>
              <a:xfrm>
                <a:off x="5106371" y="2328968"/>
                <a:ext cx="853407" cy="92333"/>
              </a:xfrm>
              <a:prstGeom prst="rect">
                <a:avLst/>
              </a:prstGeom>
            </p:spPr>
            <p:txBody>
              <a:bodyPr wrap="square" lIns="0" tIns="0" rIns="0" bIns="0">
                <a:spAutoFit/>
              </a:bodyPr>
              <a:lstStyle/>
              <a:p>
                <a:r>
                  <a:rPr lang="en-US" altLang="ja-JP" sz="600" b="1" dirty="0">
                    <a:latin typeface="+mn-ea"/>
                  </a:rPr>
                  <a:t>〔</a:t>
                </a:r>
                <a:r>
                  <a:rPr lang="ja-JP" altLang="en-US" sz="600" b="1" dirty="0">
                    <a:latin typeface="+mn-ea"/>
                  </a:rPr>
                  <a:t>木目柄</a:t>
                </a:r>
                <a:r>
                  <a:rPr lang="en-US" altLang="ja-JP" sz="600" b="1" dirty="0">
                    <a:latin typeface="+mn-ea"/>
                  </a:rPr>
                  <a:t>〕</a:t>
                </a:r>
                <a:endParaRPr lang="ja-JP" altLang="en-US" sz="600" b="1" dirty="0">
                  <a:latin typeface="+mn-ea"/>
                </a:endParaRPr>
              </a:p>
            </p:txBody>
          </p:sp>
          <p:grpSp>
            <p:nvGrpSpPr>
              <p:cNvPr id="45" name="グループ化 44">
                <a:extLst>
                  <a:ext uri="{FF2B5EF4-FFF2-40B4-BE49-F238E27FC236}">
                    <a16:creationId xmlns:a16="http://schemas.microsoft.com/office/drawing/2014/main" id="{3B3BEE5A-EA5E-0CB7-A3A6-B72EF2D2E060}"/>
                  </a:ext>
                </a:extLst>
              </p:cNvPr>
              <p:cNvGrpSpPr/>
              <p:nvPr/>
            </p:nvGrpSpPr>
            <p:grpSpPr>
              <a:xfrm>
                <a:off x="8802830" y="2436562"/>
                <a:ext cx="858093" cy="376451"/>
                <a:chOff x="5105033" y="3029281"/>
                <a:chExt cx="1448389" cy="635418"/>
              </a:xfrm>
            </p:grpSpPr>
            <p:sp>
              <p:nvSpPr>
                <p:cNvPr id="62" name="正方形/長方形 61">
                  <a:extLst>
                    <a:ext uri="{FF2B5EF4-FFF2-40B4-BE49-F238E27FC236}">
                      <a16:creationId xmlns:a16="http://schemas.microsoft.com/office/drawing/2014/main" id="{FEB7D380-22D0-7D2A-292D-79836AE48479}"/>
                    </a:ext>
                  </a:extLst>
                </p:cNvPr>
                <p:cNvSpPr/>
                <p:nvPr/>
              </p:nvSpPr>
              <p:spPr>
                <a:xfrm>
                  <a:off x="5106679" y="3352998"/>
                  <a:ext cx="1446743" cy="311701"/>
                </a:xfrm>
                <a:prstGeom prst="rect">
                  <a:avLst/>
                </a:prstGeom>
              </p:spPr>
              <p:txBody>
                <a:bodyPr wrap="square" lIns="0" tIns="0" rIns="0" bIns="0">
                  <a:spAutoFit/>
                </a:bodyPr>
                <a:lstStyle/>
                <a:p>
                  <a:r>
                    <a:rPr lang="ja-JP" altLang="en-US" sz="600" dirty="0">
                      <a:latin typeface="+mn-ea"/>
                    </a:rPr>
                    <a:t>トープウォールナット柄（</a:t>
                  </a:r>
                  <a:r>
                    <a:rPr lang="ja-JP" altLang="en-US" sz="600">
                      <a:latin typeface="+mn-ea"/>
                    </a:rPr>
                    <a:t>シート）</a:t>
                  </a:r>
                  <a:endParaRPr lang="ja-JP" altLang="en-US" sz="600" dirty="0">
                    <a:latin typeface="+mn-ea"/>
                  </a:endParaRPr>
                </a:p>
              </p:txBody>
            </p:sp>
            <p:pic>
              <p:nvPicPr>
                <p:cNvPr id="64" name="Picture 2">
                  <a:extLst>
                    <a:ext uri="{FF2B5EF4-FFF2-40B4-BE49-F238E27FC236}">
                      <a16:creationId xmlns:a16="http://schemas.microsoft.com/office/drawing/2014/main" id="{32A8099A-BA13-51F4-FCED-56F36C713121}"/>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t="-1"/>
                <a:stretch>
                  <a:fillRect/>
                </a:stretch>
              </p:blipFill>
              <p:spPr bwMode="auto">
                <a:xfrm>
                  <a:off x="5105033" y="3029281"/>
                  <a:ext cx="1438150" cy="308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グループ化 48">
                <a:extLst>
                  <a:ext uri="{FF2B5EF4-FFF2-40B4-BE49-F238E27FC236}">
                    <a16:creationId xmlns:a16="http://schemas.microsoft.com/office/drawing/2014/main" id="{977F8447-A7F8-0B8D-96FA-03F445789254}"/>
                  </a:ext>
                </a:extLst>
              </p:cNvPr>
              <p:cNvGrpSpPr/>
              <p:nvPr/>
            </p:nvGrpSpPr>
            <p:grpSpPr>
              <a:xfrm>
                <a:off x="8804419" y="2898666"/>
                <a:ext cx="848847" cy="379871"/>
                <a:chOff x="5092887" y="3425335"/>
                <a:chExt cx="1446746" cy="647438"/>
              </a:xfrm>
            </p:grpSpPr>
            <p:pic>
              <p:nvPicPr>
                <p:cNvPr id="55" name="Picture 4">
                  <a:extLst>
                    <a:ext uri="{FF2B5EF4-FFF2-40B4-BE49-F238E27FC236}">
                      <a16:creationId xmlns:a16="http://schemas.microsoft.com/office/drawing/2014/main" id="{351699CC-7B87-645B-B20E-4496EE04EBB2}"/>
                    </a:ext>
                  </a:extLst>
                </p:cNvPr>
                <p:cNvPicPr>
                  <a:picLocks noChangeAspect="1" noChangeArrowheads="1"/>
                </p:cNvPicPr>
                <p:nvPr/>
              </p:nvPicPr>
              <p:blipFill rotWithShape="1">
                <a:blip r:embed="rId39">
                  <a:extLst>
                    <a:ext uri="{28A0092B-C50C-407E-A947-70E740481C1C}">
                      <a14:useLocalDpi xmlns:a14="http://schemas.microsoft.com/office/drawing/2010/main" val="0"/>
                    </a:ext>
                  </a:extLst>
                </a:blip>
                <a:srcRect b="-253"/>
                <a:stretch>
                  <a:fillRect/>
                </a:stretch>
              </p:blipFill>
              <p:spPr bwMode="auto">
                <a:xfrm>
                  <a:off x="5092887" y="3425335"/>
                  <a:ext cx="1446742" cy="326340"/>
                </a:xfrm>
                <a:prstGeom prst="rect">
                  <a:avLst/>
                </a:prstGeom>
                <a:noFill/>
                <a:extLst>
                  <a:ext uri="{909E8E84-426E-40DD-AFC4-6F175D3DCCD1}">
                    <a14:hiddenFill xmlns:a14="http://schemas.microsoft.com/office/drawing/2010/main">
                      <a:solidFill>
                        <a:srgbClr val="FFFFFF"/>
                      </a:solidFill>
                    </a14:hiddenFill>
                  </a:ext>
                </a:extLst>
              </p:spPr>
            </p:pic>
            <p:sp>
              <p:nvSpPr>
                <p:cNvPr id="60" name="正方形/長方形 59">
                  <a:extLst>
                    <a:ext uri="{FF2B5EF4-FFF2-40B4-BE49-F238E27FC236}">
                      <a16:creationId xmlns:a16="http://schemas.microsoft.com/office/drawing/2014/main" id="{593B2F7F-0969-ECEA-4537-7F3CA660B04F}"/>
                    </a:ext>
                  </a:extLst>
                </p:cNvPr>
                <p:cNvSpPr/>
                <p:nvPr/>
              </p:nvSpPr>
              <p:spPr>
                <a:xfrm>
                  <a:off x="5092889" y="3758035"/>
                  <a:ext cx="1446744" cy="314738"/>
                </a:xfrm>
                <a:prstGeom prst="rect">
                  <a:avLst/>
                </a:prstGeom>
              </p:spPr>
              <p:txBody>
                <a:bodyPr wrap="square" lIns="0" tIns="0" rIns="0" bIns="0">
                  <a:spAutoFit/>
                </a:bodyPr>
                <a:lstStyle/>
                <a:p>
                  <a:r>
                    <a:rPr lang="ja-JP" altLang="en-US" sz="600" dirty="0">
                      <a:latin typeface="+mn-ea"/>
                    </a:rPr>
                    <a:t>シルキーアッシュ柄</a:t>
                  </a:r>
                  <a:endParaRPr lang="en-US" altLang="ja-JP" sz="600" dirty="0">
                    <a:latin typeface="+mn-ea"/>
                  </a:endParaRPr>
                </a:p>
                <a:p>
                  <a:r>
                    <a:rPr lang="ja-JP" altLang="en-US" sz="600" dirty="0">
                      <a:latin typeface="+mn-ea"/>
                    </a:rPr>
                    <a:t>（シート）</a:t>
                  </a:r>
                </a:p>
              </p:txBody>
            </p:sp>
          </p:grpSp>
        </p:grpSp>
      </p:grpSp>
      <p:pic>
        <p:nvPicPr>
          <p:cNvPr id="3" name="図 2">
            <a:extLst>
              <a:ext uri="{FF2B5EF4-FFF2-40B4-BE49-F238E27FC236}">
                <a16:creationId xmlns:a16="http://schemas.microsoft.com/office/drawing/2014/main" id="{CE727CD7-BCE4-65B7-25F2-BAB62618FFBC}"/>
              </a:ext>
            </a:extLst>
          </p:cNvPr>
          <p:cNvPicPr>
            <a:picLocks noChangeAspect="1"/>
          </p:cNvPicPr>
          <p:nvPr/>
        </p:nvPicPr>
        <p:blipFill>
          <a:blip r:embed="rId40"/>
          <a:stretch>
            <a:fillRect/>
          </a:stretch>
        </p:blipFill>
        <p:spPr>
          <a:xfrm>
            <a:off x="8770238" y="2425712"/>
            <a:ext cx="249805" cy="126767"/>
          </a:xfrm>
          <a:prstGeom prst="rect">
            <a:avLst/>
          </a:prstGeom>
        </p:spPr>
      </p:pic>
      <p:pic>
        <p:nvPicPr>
          <p:cNvPr id="5" name="図 4">
            <a:extLst>
              <a:ext uri="{FF2B5EF4-FFF2-40B4-BE49-F238E27FC236}">
                <a16:creationId xmlns:a16="http://schemas.microsoft.com/office/drawing/2014/main" id="{1AD5EA44-3164-30DD-1CF3-835F68E15637}"/>
              </a:ext>
            </a:extLst>
          </p:cNvPr>
          <p:cNvPicPr>
            <a:picLocks noChangeAspect="1"/>
          </p:cNvPicPr>
          <p:nvPr/>
        </p:nvPicPr>
        <p:blipFill>
          <a:blip r:embed="rId40"/>
          <a:stretch>
            <a:fillRect/>
          </a:stretch>
        </p:blipFill>
        <p:spPr>
          <a:xfrm>
            <a:off x="8770238" y="2888556"/>
            <a:ext cx="249805" cy="126767"/>
          </a:xfrm>
          <a:prstGeom prst="rect">
            <a:avLst/>
          </a:prstGeom>
        </p:spPr>
      </p:pic>
    </p:spTree>
    <p:extLst>
      <p:ext uri="{BB962C8B-B14F-4D97-AF65-F5344CB8AC3E}">
        <p14:creationId xmlns:p14="http://schemas.microsoft.com/office/powerpoint/2010/main" val="345081160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5514</Words>
  <Application>Microsoft Office PowerPoint</Application>
  <PresentationFormat>A4 210 x 297 mm</PresentationFormat>
  <Paragraphs>468</Paragraphs>
  <Slides>11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11</vt:i4>
      </vt:variant>
    </vt:vector>
  </HeadingPairs>
  <TitlesOfParts>
    <vt:vector size="15" baseType="lpstr">
      <vt:lpstr>ＭＳ Ｐゴシック</vt:lpstr>
      <vt:lpstr>Arial</vt:lpstr>
      <vt:lpstr>Calibri</vt:lpstr>
      <vt:lpstr>Office テーマ</vt:lpstr>
      <vt:lpstr>1.5mmリフォームフローリング USUI-TA［ウスイータ］シリーズ</vt:lpstr>
      <vt:lpstr>床材　1.5mmリフォームフローリング USUI-TA［ウスイータ］ 広幅 耐熱★</vt:lpstr>
      <vt:lpstr>床材　1.5mmリフォームフローリング USUI-TA［ウスイータ］ 広幅 防音直貼床材用 耐熱★</vt:lpstr>
      <vt:lpstr>床材　1.5mmリフォームフローリング USUI-TA［ウスイータ］ 滑り配慮 非耐熱★</vt:lpstr>
      <vt:lpstr>床材　1.5mmリフォームフローリング USUI-TA［ウスイータ］ 滑り配慮 耐熱★</vt:lpstr>
      <vt:lpstr>床材　1.5mmリフォームフローリング USUI-TA［ウスイータ］ 防音直貼床材用 滑り配慮 耐熱★</vt:lpstr>
      <vt:lpstr>床材　1.5mmリフォームフローリング USUI-TA［ウスイータ］ 非耐熱 ★</vt:lpstr>
      <vt:lpstr>床材　1.5mmリフォームフローリング USUI-TA［ウスイータ］ 耐熱 ★</vt:lpstr>
      <vt:lpstr>床材　1.5mmリフォームフローリング USUI-TA［ウスイータ］ 防音直貼床材用 耐熱 ★</vt:lpstr>
      <vt:lpstr>床材　６mmリフォームフロアー ナチュラルウッドタイプ ★</vt:lpstr>
      <vt:lpstr>床材　６mmリフォームフロアー Ａ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2026-01-28T13:27:50Z</dcterms:created>
  <dcterms:modified xsi:type="dcterms:W3CDTF">2026-02-18T08:34:46Z</dcterms:modified>
</cp:coreProperties>
</file>