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66" r:id="rId6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83034C5-1311-4B28-BFD0-35A7AACB13D6}">
          <p14:sldIdLst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81F"/>
    <a:srgbClr val="D9D9D9"/>
    <a:srgbClr val="F4F4F4"/>
    <a:srgbClr val="364FA0"/>
    <a:srgbClr val="000000"/>
    <a:srgbClr val="D4CBC6"/>
    <a:srgbClr val="7C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5" autoAdjust="0"/>
    <p:restoredTop sz="94660"/>
  </p:normalViewPr>
  <p:slideViewPr>
    <p:cSldViewPr snapToGrid="0">
      <p:cViewPr>
        <p:scale>
          <a:sx n="50" d="100"/>
          <a:sy n="50" d="100"/>
        </p:scale>
        <p:origin x="84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13872" y="10418311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/>
              <a:t>2024.10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0795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12716" rtl="0" eaLnBrk="1" latinLnBrk="0" hangingPunct="1">
        <a:lnSpc>
          <a:spcPct val="90000"/>
        </a:lnSpc>
        <a:spcBef>
          <a:spcPct val="0"/>
        </a:spcBef>
        <a:buNone/>
        <a:defRPr kumimoji="1"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179" indent="-178179" algn="l" defTabSz="712716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3453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0896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254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612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F6F508C-869E-D875-6390-AF1B2333E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2211" r="35195" b="30588"/>
          <a:stretch/>
        </p:blipFill>
        <p:spPr bwMode="auto">
          <a:xfrm>
            <a:off x="380526" y="6852592"/>
            <a:ext cx="2182956" cy="13583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F7C95-05DC-5D6E-CDF3-34F897376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406" r="-17241" b="756"/>
          <a:stretch/>
        </p:blipFill>
        <p:spPr bwMode="auto">
          <a:xfrm>
            <a:off x="2615676" y="6840028"/>
            <a:ext cx="2303614" cy="1370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 descr="屋内, テーブル, 暮らし, 部屋 が含まれている画像&#10;&#10;自動的に生成された説明">
            <a:extLst>
              <a:ext uri="{FF2B5EF4-FFF2-40B4-BE49-F238E27FC236}">
                <a16:creationId xmlns:a16="http://schemas.microsoft.com/office/drawing/2014/main" id="{3366DC03-3CA4-374A-B3CA-7175661EE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t="16855" r="17738" b="16445"/>
          <a:stretch/>
        </p:blipFill>
        <p:spPr>
          <a:xfrm>
            <a:off x="4996193" y="6841663"/>
            <a:ext cx="2207436" cy="13729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 descr="屋内, テーブル, 暮らし, 部屋 が含まれている画像&#10;&#10;自動的に生成された説明">
            <a:extLst>
              <a:ext uri="{FF2B5EF4-FFF2-40B4-BE49-F238E27FC236}">
                <a16:creationId xmlns:a16="http://schemas.microsoft.com/office/drawing/2014/main" id="{BDB59972-54CF-A1FA-478F-7A81677D6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14723" r="1457" b="15198"/>
          <a:stretch/>
        </p:blipFill>
        <p:spPr>
          <a:xfrm>
            <a:off x="-11723" y="-47644"/>
            <a:ext cx="7571397" cy="412510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187963" y="9575324"/>
            <a:ext cx="1082348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</a:rPr>
              <a:t>貴社名ご記入欄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4E3FFF69-A35D-3C19-D137-C86C5174FD7E}"/>
              </a:ext>
            </a:extLst>
          </p:cNvPr>
          <p:cNvCxnSpPr>
            <a:cxnSpLocks/>
          </p:cNvCxnSpPr>
          <p:nvPr/>
        </p:nvCxnSpPr>
        <p:spPr>
          <a:xfrm>
            <a:off x="402770" y="3174578"/>
            <a:ext cx="5308273" cy="0"/>
          </a:xfrm>
          <a:prstGeom prst="line">
            <a:avLst/>
          </a:prstGeom>
          <a:ln w="184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099BDAD-937A-7CFD-E346-78E65797D513}"/>
              </a:ext>
            </a:extLst>
          </p:cNvPr>
          <p:cNvCxnSpPr>
            <a:cxnSpLocks/>
          </p:cNvCxnSpPr>
          <p:nvPr/>
        </p:nvCxnSpPr>
        <p:spPr>
          <a:xfrm>
            <a:off x="717095" y="3792875"/>
            <a:ext cx="5041494" cy="0"/>
          </a:xfrm>
          <a:prstGeom prst="line">
            <a:avLst/>
          </a:prstGeom>
          <a:ln w="184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グループ化 106"/>
          <p:cNvGrpSpPr/>
          <p:nvPr/>
        </p:nvGrpSpPr>
        <p:grpSpPr>
          <a:xfrm>
            <a:off x="303062" y="2624450"/>
            <a:ext cx="5519461" cy="1283686"/>
            <a:chOff x="5483954" y="2761306"/>
            <a:chExt cx="5519461" cy="1283686"/>
          </a:xfrm>
        </p:grpSpPr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 rot="2402">
              <a:off x="5483954" y="2761307"/>
              <a:ext cx="5519460" cy="12836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ja-JP" altLang="en-US" sz="32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家族の“つながり”に注目し</a:t>
              </a:r>
            </a:p>
            <a:p>
              <a:pPr>
                <a:lnSpc>
                  <a:spcPts val="5000"/>
                </a:lnSpc>
              </a:pPr>
              <a:r>
                <a:rPr lang="ja-JP" altLang="en-US" sz="32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もっと心地よいリビングに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 rot="2402">
              <a:off x="5483955" y="2761306"/>
              <a:ext cx="5519460" cy="12836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ja-JP" altLang="en-US" sz="32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家族の“つながり”に注目し</a:t>
              </a:r>
            </a:p>
            <a:p>
              <a:pPr>
                <a:lnSpc>
                  <a:spcPts val="5000"/>
                </a:lnSpc>
              </a:pPr>
              <a:r>
                <a:rPr lang="ja-JP" altLang="en-US" sz="32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もっと心地よいリビングに</a:t>
              </a:r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402770" y="2257437"/>
            <a:ext cx="2494435" cy="400612"/>
            <a:chOff x="-1476788" y="2588242"/>
            <a:chExt cx="2494435" cy="400612"/>
          </a:xfrm>
        </p:grpSpPr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>
              <a:off x="-1475343" y="2588744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ln w="31750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絆を育む空間づくり</a:t>
              </a:r>
              <a:endParaRPr kumimoji="1" lang="ja-JP" altLang="en-US" sz="3200" dirty="0">
                <a:ln w="317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>
              <a:off x="-1476788" y="2588242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ln w="2540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絆を育む空間づくり</a:t>
              </a:r>
              <a:endParaRPr kumimoji="1" lang="ja-JP" altLang="en-US" sz="3200" dirty="0">
                <a:ln w="2540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E94C9FF-07E5-98F3-498F-E0FCCEA74FC2}"/>
              </a:ext>
            </a:extLst>
          </p:cNvPr>
          <p:cNvGrpSpPr/>
          <p:nvPr/>
        </p:nvGrpSpPr>
        <p:grpSpPr>
          <a:xfrm>
            <a:off x="3728167" y="4277480"/>
            <a:ext cx="3532653" cy="1488551"/>
            <a:chOff x="3779838" y="5040656"/>
            <a:chExt cx="3532653" cy="1488551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C7F67E5-62FC-678D-F3D9-DFDB2A2B8388}"/>
                </a:ext>
              </a:extLst>
            </p:cNvPr>
            <p:cNvSpPr txBox="1"/>
            <p:nvPr/>
          </p:nvSpPr>
          <p:spPr>
            <a:xfrm>
              <a:off x="3779838" y="5763613"/>
              <a:ext cx="3532652" cy="76559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000" b="1" dirty="0"/>
                <a:t>リビングは、家族の中心となる大切な場所。 リフォームをお考えなら、“開放感”と“プライベート感” を目的に合わせて使い分けるのがおすすめです。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F00672F-76BC-792C-5343-1EF4C1BB7357}"/>
                </a:ext>
              </a:extLst>
            </p:cNvPr>
            <p:cNvSpPr txBox="1"/>
            <p:nvPr/>
          </p:nvSpPr>
          <p:spPr>
            <a:xfrm>
              <a:off x="3870879" y="5040656"/>
              <a:ext cx="3441612" cy="71173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400" b="1" u="sng" dirty="0"/>
                <a:t>ドア・間仕切りをうまく活用して</a:t>
              </a:r>
              <a:endParaRPr lang="en-US" altLang="ja-JP" sz="1400" b="1" u="sng" dirty="0"/>
            </a:p>
            <a:p>
              <a:pPr>
                <a:lnSpc>
                  <a:spcPct val="150000"/>
                </a:lnSpc>
              </a:pPr>
              <a:r>
                <a:rPr lang="ja-JP" altLang="en-US" sz="1400" b="1" u="sng" dirty="0"/>
                <a:t>家族みんなが快適な住まいづくりを</a:t>
              </a:r>
            </a:p>
          </p:txBody>
        </p:sp>
      </p:grp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1C941CBE-C6FF-ADD4-53BD-DFBD3F8E7B05}"/>
              </a:ext>
            </a:extLst>
          </p:cNvPr>
          <p:cNvSpPr txBox="1"/>
          <p:nvPr/>
        </p:nvSpPr>
        <p:spPr>
          <a:xfrm>
            <a:off x="340397" y="6422344"/>
            <a:ext cx="6872876" cy="3885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400" b="1" dirty="0"/>
              <a:t>“家族のつながり”をコントロールする、おすすめリフォームアイディア</a:t>
            </a:r>
            <a:endParaRPr lang="en-US" altLang="ja-JP" sz="1400" b="1" dirty="0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2A86BF09-7C74-8FF3-F59F-CEA8AFE30360}"/>
              </a:ext>
            </a:extLst>
          </p:cNvPr>
          <p:cNvSpPr txBox="1"/>
          <p:nvPr/>
        </p:nvSpPr>
        <p:spPr>
          <a:xfrm>
            <a:off x="266700" y="8219401"/>
            <a:ext cx="2323317" cy="4148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/>
              <a:t>ドアに袖ガラスをつければ、扉を閉めていても</a:t>
            </a:r>
            <a:endParaRPr lang="en-US" altLang="ja-JP" sz="800" b="1" dirty="0"/>
          </a:p>
          <a:p>
            <a:pPr>
              <a:lnSpc>
                <a:spcPts val="1320"/>
              </a:lnSpc>
            </a:pPr>
            <a:r>
              <a:rPr lang="ja-JP" altLang="en-US" sz="800" b="1" dirty="0"/>
              <a:t>「ただいま」「おかえり」を感じられます。</a:t>
            </a:r>
            <a:endParaRPr lang="en-US" altLang="ja-JP" sz="800" b="1" dirty="0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34E015D-C803-E9D7-B0C7-A0B5B04B60CB}"/>
              </a:ext>
            </a:extLst>
          </p:cNvPr>
          <p:cNvSpPr txBox="1"/>
          <p:nvPr/>
        </p:nvSpPr>
        <p:spPr>
          <a:xfrm>
            <a:off x="2660240" y="8221413"/>
            <a:ext cx="2243617" cy="4148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/>
              <a:t>くつろぐ人も、勉強などに集中したい人も。</a:t>
            </a:r>
            <a:endParaRPr lang="en-US" altLang="ja-JP" sz="800" b="1" dirty="0"/>
          </a:p>
          <a:p>
            <a:pPr>
              <a:lnSpc>
                <a:spcPts val="1320"/>
              </a:lnSpc>
            </a:pPr>
            <a:r>
              <a:rPr lang="ja-JP" altLang="en-US" sz="800" b="1" dirty="0"/>
              <a:t>引戸で仕切って誰もが快適に過ごせる</a:t>
            </a:r>
            <a:r>
              <a:rPr lang="en-US" altLang="ja-JP" sz="800" b="1" dirty="0"/>
              <a:t>LDK</a:t>
            </a:r>
            <a:r>
              <a:rPr lang="ja-JP" altLang="en-US" sz="800" b="1" dirty="0"/>
              <a:t>に。</a:t>
            </a:r>
            <a:endParaRPr lang="en-US" altLang="ja-JP" sz="800" b="1" dirty="0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E297CFB6-99E2-C5BA-4F5B-32C1610B48FB}"/>
              </a:ext>
            </a:extLst>
          </p:cNvPr>
          <p:cNvSpPr txBox="1"/>
          <p:nvPr/>
        </p:nvSpPr>
        <p:spPr>
          <a:xfrm>
            <a:off x="5017206" y="8221413"/>
            <a:ext cx="2200492" cy="4148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/>
              <a:t>デスクスペースなど、一角だけを間仕切り。</a:t>
            </a:r>
            <a:endParaRPr lang="en-US" altLang="ja-JP" sz="800" b="1" dirty="0"/>
          </a:p>
          <a:p>
            <a:pPr>
              <a:lnSpc>
                <a:spcPts val="1320"/>
              </a:lnSpc>
            </a:pPr>
            <a:r>
              <a:rPr lang="ja-JP" altLang="en-US" sz="800" b="1" dirty="0"/>
              <a:t>家族ともゆるく繋がって作業ができます。</a:t>
            </a:r>
            <a:endParaRPr lang="en-US" altLang="ja-JP" sz="800" b="1" dirty="0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F87AAD6-2301-1661-E499-A687EB52A6C6}"/>
              </a:ext>
            </a:extLst>
          </p:cNvPr>
          <p:cNvGrpSpPr/>
          <p:nvPr/>
        </p:nvGrpSpPr>
        <p:grpSpPr>
          <a:xfrm>
            <a:off x="2026056" y="6874491"/>
            <a:ext cx="505267" cy="200055"/>
            <a:chOff x="332036" y="7326531"/>
            <a:chExt cx="505267" cy="200055"/>
          </a:xfrm>
        </p:grpSpPr>
        <p:sp>
          <p:nvSpPr>
            <p:cNvPr id="114" name="吹き出し: 四角形 113">
              <a:extLst>
                <a:ext uri="{FF2B5EF4-FFF2-40B4-BE49-F238E27FC236}">
                  <a16:creationId xmlns:a16="http://schemas.microsoft.com/office/drawing/2014/main" id="{7778A305-23D9-363A-6190-B1B0680E7D51}"/>
                </a:ext>
              </a:extLst>
            </p:cNvPr>
            <p:cNvSpPr/>
            <p:nvPr/>
          </p:nvSpPr>
          <p:spPr>
            <a:xfrm>
              <a:off x="340397" y="7350873"/>
              <a:ext cx="488546" cy="151373"/>
            </a:xfrm>
            <a:prstGeom prst="wedgeRectCallout">
              <a:avLst>
                <a:gd name="adj1" fmla="val -43647"/>
                <a:gd name="adj2" fmla="val 11562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/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1DC8B579-0068-F26F-3955-FFDC1C67BC91}"/>
                </a:ext>
              </a:extLst>
            </p:cNvPr>
            <p:cNvSpPr txBox="1"/>
            <p:nvPr/>
          </p:nvSpPr>
          <p:spPr>
            <a:xfrm>
              <a:off x="332036" y="7326531"/>
              <a:ext cx="50526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700" b="1" dirty="0"/>
                <a:t>Check</a:t>
              </a:r>
              <a:r>
                <a:rPr lang="en-US" altLang="ja-JP" sz="700" b="1" dirty="0"/>
                <a:t>!</a:t>
              </a:r>
              <a:endParaRPr kumimoji="1" lang="ja-JP" altLang="en-US" sz="700" b="1" dirty="0"/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90FEE62C-A6A3-BAB6-BD32-945EB1288E33}"/>
              </a:ext>
            </a:extLst>
          </p:cNvPr>
          <p:cNvGrpSpPr/>
          <p:nvPr/>
        </p:nvGrpSpPr>
        <p:grpSpPr>
          <a:xfrm>
            <a:off x="6686160" y="6863032"/>
            <a:ext cx="505267" cy="200055"/>
            <a:chOff x="5429495" y="7600960"/>
            <a:chExt cx="505267" cy="200055"/>
          </a:xfrm>
        </p:grpSpPr>
        <p:sp>
          <p:nvSpPr>
            <p:cNvPr id="116" name="吹き出し: 四角形 115">
              <a:extLst>
                <a:ext uri="{FF2B5EF4-FFF2-40B4-BE49-F238E27FC236}">
                  <a16:creationId xmlns:a16="http://schemas.microsoft.com/office/drawing/2014/main" id="{6ECF0A00-A9E4-FB84-1267-CD02064D5BF5}"/>
                </a:ext>
              </a:extLst>
            </p:cNvPr>
            <p:cNvSpPr/>
            <p:nvPr/>
          </p:nvSpPr>
          <p:spPr>
            <a:xfrm>
              <a:off x="5437526" y="7629320"/>
              <a:ext cx="488546" cy="143336"/>
            </a:xfrm>
            <a:prstGeom prst="wedgeRectCallout">
              <a:avLst>
                <a:gd name="adj1" fmla="val -37823"/>
                <a:gd name="adj2" fmla="val 98915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/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BB8DBB4D-06C6-C177-D788-7091CA2DD114}"/>
                </a:ext>
              </a:extLst>
            </p:cNvPr>
            <p:cNvSpPr txBox="1"/>
            <p:nvPr/>
          </p:nvSpPr>
          <p:spPr>
            <a:xfrm>
              <a:off x="5429495" y="7600960"/>
              <a:ext cx="50526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700" b="1" dirty="0"/>
                <a:t>Check</a:t>
              </a:r>
              <a:r>
                <a:rPr lang="en-US" altLang="ja-JP" sz="700" b="1" dirty="0"/>
                <a:t>!</a:t>
              </a:r>
              <a:endParaRPr kumimoji="1" lang="ja-JP" altLang="en-US" sz="700" b="1" dirty="0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53BCAF9-92A6-C033-4797-6339A4667E0B}"/>
              </a:ext>
            </a:extLst>
          </p:cNvPr>
          <p:cNvGrpSpPr/>
          <p:nvPr/>
        </p:nvGrpSpPr>
        <p:grpSpPr>
          <a:xfrm>
            <a:off x="4409634" y="6863032"/>
            <a:ext cx="505268" cy="200055"/>
            <a:chOff x="4166746" y="6874697"/>
            <a:chExt cx="505268" cy="200055"/>
          </a:xfrm>
        </p:grpSpPr>
        <p:sp>
          <p:nvSpPr>
            <p:cNvPr id="120" name="吹き出し: 四角形 119">
              <a:extLst>
                <a:ext uri="{FF2B5EF4-FFF2-40B4-BE49-F238E27FC236}">
                  <a16:creationId xmlns:a16="http://schemas.microsoft.com/office/drawing/2014/main" id="{C4BA59A1-7065-8498-8E65-A478B3C8F655}"/>
                </a:ext>
              </a:extLst>
            </p:cNvPr>
            <p:cNvSpPr/>
            <p:nvPr/>
          </p:nvSpPr>
          <p:spPr>
            <a:xfrm>
              <a:off x="4166746" y="6894050"/>
              <a:ext cx="488546" cy="162287"/>
            </a:xfrm>
            <a:prstGeom prst="wedgeRectCallout">
              <a:avLst>
                <a:gd name="adj1" fmla="val -41413"/>
                <a:gd name="adj2" fmla="val 101736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CC140B44-E0F5-1618-36DB-D8DEB8742483}"/>
                </a:ext>
              </a:extLst>
            </p:cNvPr>
            <p:cNvSpPr txBox="1"/>
            <p:nvPr/>
          </p:nvSpPr>
          <p:spPr>
            <a:xfrm>
              <a:off x="4166747" y="6874697"/>
              <a:ext cx="50526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700" b="1" dirty="0"/>
                <a:t>Check</a:t>
              </a:r>
              <a:r>
                <a:rPr lang="en-US" altLang="ja-JP" sz="700" b="1" dirty="0"/>
                <a:t>!</a:t>
              </a:r>
              <a:endParaRPr kumimoji="1" lang="ja-JP" altLang="en-US" sz="700" b="1" dirty="0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298E7D6-CF7E-5230-0371-0C2063007E22}"/>
              </a:ext>
            </a:extLst>
          </p:cNvPr>
          <p:cNvGrpSpPr/>
          <p:nvPr/>
        </p:nvGrpSpPr>
        <p:grpSpPr>
          <a:xfrm>
            <a:off x="2684537" y="6863032"/>
            <a:ext cx="1256660" cy="259046"/>
            <a:chOff x="2657994" y="6915419"/>
            <a:chExt cx="1256660" cy="259046"/>
          </a:xfrm>
        </p:grpSpPr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8CF51A7F-DB21-7BE1-A674-5A7697486A07}"/>
                </a:ext>
              </a:extLst>
            </p:cNvPr>
            <p:cNvSpPr/>
            <p:nvPr/>
          </p:nvSpPr>
          <p:spPr>
            <a:xfrm>
              <a:off x="2657994" y="6915419"/>
              <a:ext cx="1256660" cy="259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B86D8639-E055-4210-550D-9A092FE93A40}"/>
                </a:ext>
              </a:extLst>
            </p:cNvPr>
            <p:cNvSpPr txBox="1"/>
            <p:nvPr/>
          </p:nvSpPr>
          <p:spPr>
            <a:xfrm>
              <a:off x="2695256" y="6918779"/>
              <a:ext cx="1219398" cy="2481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ja-JP" altLang="en-US" sz="800" b="1" dirty="0"/>
                <a:t>リビング </a:t>
              </a:r>
              <a:r>
                <a:rPr lang="en-US" altLang="ja-JP" sz="800" b="1" dirty="0"/>
                <a:t>‐ </a:t>
              </a:r>
              <a:r>
                <a:rPr lang="ja-JP" altLang="en-US" sz="800" b="1" dirty="0"/>
                <a:t>ダイニング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C762E47-7801-73BE-4808-40B5D3950129}"/>
              </a:ext>
            </a:extLst>
          </p:cNvPr>
          <p:cNvGrpSpPr/>
          <p:nvPr/>
        </p:nvGrpSpPr>
        <p:grpSpPr>
          <a:xfrm>
            <a:off x="5032446" y="6863032"/>
            <a:ext cx="1256660" cy="259046"/>
            <a:chOff x="2657994" y="6915419"/>
            <a:chExt cx="1256660" cy="259046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0D3721C0-711E-E40D-39E2-EDE98FB14B9E}"/>
                </a:ext>
              </a:extLst>
            </p:cNvPr>
            <p:cNvSpPr/>
            <p:nvPr/>
          </p:nvSpPr>
          <p:spPr>
            <a:xfrm>
              <a:off x="2657994" y="6915419"/>
              <a:ext cx="1256660" cy="259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DEFBA37-56FD-7AC3-3344-2ED5999CEC7C}"/>
                </a:ext>
              </a:extLst>
            </p:cNvPr>
            <p:cNvSpPr txBox="1"/>
            <p:nvPr/>
          </p:nvSpPr>
          <p:spPr>
            <a:xfrm>
              <a:off x="2695256" y="6918779"/>
              <a:ext cx="1219398" cy="2481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ja-JP" altLang="en-US" sz="800" b="1" dirty="0"/>
                <a:t>リビング </a:t>
              </a:r>
              <a:r>
                <a:rPr lang="en-US" altLang="ja-JP" sz="800" b="1" dirty="0"/>
                <a:t>‐ </a:t>
              </a:r>
              <a:r>
                <a:rPr lang="ja-JP" altLang="en-US" sz="800" b="1" dirty="0"/>
                <a:t>ダイニング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446BC99-BA81-A8C5-ADC6-C88625C21204}"/>
              </a:ext>
            </a:extLst>
          </p:cNvPr>
          <p:cNvGrpSpPr/>
          <p:nvPr/>
        </p:nvGrpSpPr>
        <p:grpSpPr>
          <a:xfrm>
            <a:off x="392605" y="6863032"/>
            <a:ext cx="1256660" cy="259046"/>
            <a:chOff x="2657994" y="6915419"/>
            <a:chExt cx="1256660" cy="259046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15A06D4F-B752-327A-8042-AFCBBE48A00F}"/>
                </a:ext>
              </a:extLst>
            </p:cNvPr>
            <p:cNvSpPr/>
            <p:nvPr/>
          </p:nvSpPr>
          <p:spPr>
            <a:xfrm>
              <a:off x="2657994" y="6915419"/>
              <a:ext cx="1256660" cy="259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C43DA6C-BFF2-5E5B-0FE0-6F6763F7E874}"/>
                </a:ext>
              </a:extLst>
            </p:cNvPr>
            <p:cNvSpPr txBox="1"/>
            <p:nvPr/>
          </p:nvSpPr>
          <p:spPr>
            <a:xfrm>
              <a:off x="2695256" y="6918779"/>
              <a:ext cx="1219398" cy="2481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ja-JP" altLang="en-US" sz="800" b="1" dirty="0"/>
                <a:t>リビング </a:t>
              </a:r>
              <a:r>
                <a:rPr lang="en-US" altLang="ja-JP" sz="800" b="1" dirty="0"/>
                <a:t>‐ </a:t>
              </a:r>
              <a:r>
                <a:rPr lang="ja-JP" altLang="en-US" sz="800" b="1" dirty="0"/>
                <a:t>玄関</a:t>
              </a:r>
            </a:p>
          </p:txBody>
        </p:sp>
      </p:grpSp>
      <p:pic>
        <p:nvPicPr>
          <p:cNvPr id="37" name="Picture 10">
            <a:extLst>
              <a:ext uri="{FF2B5EF4-FFF2-40B4-BE49-F238E27FC236}">
                <a16:creationId xmlns:a16="http://schemas.microsoft.com/office/drawing/2014/main" id="{293EF61E-41E8-5FDE-52F5-DD8002270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" b="14487"/>
          <a:stretch/>
        </p:blipFill>
        <p:spPr bwMode="auto">
          <a:xfrm>
            <a:off x="375000" y="4277181"/>
            <a:ext cx="3326186" cy="194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C260DD5-4B38-04F0-6968-A9BCAD0027C0}"/>
              </a:ext>
            </a:extLst>
          </p:cNvPr>
          <p:cNvGrpSpPr/>
          <p:nvPr/>
        </p:nvGrpSpPr>
        <p:grpSpPr>
          <a:xfrm>
            <a:off x="884974" y="4383013"/>
            <a:ext cx="505267" cy="200055"/>
            <a:chOff x="5429495" y="7600960"/>
            <a:chExt cx="505267" cy="200055"/>
          </a:xfrm>
        </p:grpSpPr>
        <p:sp>
          <p:nvSpPr>
            <p:cNvPr id="39" name="吹き出し: 四角形 38">
              <a:extLst>
                <a:ext uri="{FF2B5EF4-FFF2-40B4-BE49-F238E27FC236}">
                  <a16:creationId xmlns:a16="http://schemas.microsoft.com/office/drawing/2014/main" id="{A6B44916-744E-175F-903B-9200F9F78750}"/>
                </a:ext>
              </a:extLst>
            </p:cNvPr>
            <p:cNvSpPr/>
            <p:nvPr/>
          </p:nvSpPr>
          <p:spPr>
            <a:xfrm>
              <a:off x="5437526" y="7629320"/>
              <a:ext cx="488546" cy="143336"/>
            </a:xfrm>
            <a:prstGeom prst="wedgeRectCallout">
              <a:avLst>
                <a:gd name="adj1" fmla="val 44713"/>
                <a:gd name="adj2" fmla="val 103345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0504C5C-C22D-F713-237A-2763F45F8E35}"/>
                </a:ext>
              </a:extLst>
            </p:cNvPr>
            <p:cNvSpPr txBox="1"/>
            <p:nvPr/>
          </p:nvSpPr>
          <p:spPr>
            <a:xfrm>
              <a:off x="5429495" y="7600960"/>
              <a:ext cx="50526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700" b="1" dirty="0"/>
                <a:t>Check</a:t>
              </a:r>
              <a:r>
                <a:rPr lang="en-US" altLang="ja-JP" sz="700" b="1" dirty="0"/>
                <a:t>!</a:t>
              </a:r>
              <a:endParaRPr kumimoji="1" lang="ja-JP" altLang="en-US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895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79F7CAF-254E-2FEE-841F-D2100A2979B5}"/>
              </a:ext>
            </a:extLst>
          </p:cNvPr>
          <p:cNvSpPr/>
          <p:nvPr/>
        </p:nvSpPr>
        <p:spPr>
          <a:xfrm>
            <a:off x="0" y="3344"/>
            <a:ext cx="7559675" cy="99428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5C0B3-6B5D-88DF-6417-9573674FE57F}"/>
              </a:ext>
            </a:extLst>
          </p:cNvPr>
          <p:cNvSpPr txBox="1"/>
          <p:nvPr/>
        </p:nvSpPr>
        <p:spPr>
          <a:xfrm>
            <a:off x="427827" y="37354"/>
            <a:ext cx="5267472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1400" b="1" dirty="0"/>
              <a:t>パナソニックなら、デザイン・色柄も豊富にラインアップ</a:t>
            </a:r>
            <a:endParaRPr lang="en-US" altLang="ja-JP" sz="1400" b="1" dirty="0"/>
          </a:p>
          <a:p>
            <a:pPr>
              <a:lnSpc>
                <a:spcPts val="3200"/>
              </a:lnSpc>
            </a:pPr>
            <a:r>
              <a:rPr lang="ja-JP" altLang="en-US" sz="2100" b="1" dirty="0"/>
              <a:t>ドア・間仕切りのおすすめ商品をご紹介</a:t>
            </a:r>
            <a:endParaRPr lang="en-US" altLang="ja-JP" sz="2100" b="1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4CDA066-2D6F-2C16-E19D-E6017F326285}"/>
              </a:ext>
            </a:extLst>
          </p:cNvPr>
          <p:cNvSpPr/>
          <p:nvPr/>
        </p:nvSpPr>
        <p:spPr>
          <a:xfrm>
            <a:off x="413161" y="7820760"/>
            <a:ext cx="6728709" cy="23376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337ABE8-260A-3AC9-6B82-C88EEE7669F0}"/>
              </a:ext>
            </a:extLst>
          </p:cNvPr>
          <p:cNvGrpSpPr/>
          <p:nvPr/>
        </p:nvGrpSpPr>
        <p:grpSpPr>
          <a:xfrm>
            <a:off x="394909" y="7853409"/>
            <a:ext cx="6765213" cy="456300"/>
            <a:chOff x="409576" y="7957767"/>
            <a:chExt cx="6765213" cy="456300"/>
          </a:xfrm>
        </p:grpSpPr>
        <p:sp>
          <p:nvSpPr>
            <p:cNvPr id="1150" name="角丸四角形 4">
              <a:extLst>
                <a:ext uri="{FF2B5EF4-FFF2-40B4-BE49-F238E27FC236}">
                  <a16:creationId xmlns:a16="http://schemas.microsoft.com/office/drawing/2014/main" id="{83BA3E06-B762-79C5-03B6-6615E31DF500}"/>
                </a:ext>
              </a:extLst>
            </p:cNvPr>
            <p:cNvSpPr/>
            <p:nvPr/>
          </p:nvSpPr>
          <p:spPr>
            <a:xfrm>
              <a:off x="557579" y="8044026"/>
              <a:ext cx="6444516" cy="3700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151" name="テキスト ボックス 34">
              <a:extLst>
                <a:ext uri="{FF2B5EF4-FFF2-40B4-BE49-F238E27FC236}">
                  <a16:creationId xmlns:a16="http://schemas.microsoft.com/office/drawing/2014/main" id="{CD6BB8BD-D200-53AC-78D0-D3A83947919A}"/>
                </a:ext>
              </a:extLst>
            </p:cNvPr>
            <p:cNvSpPr txBox="1"/>
            <p:nvPr/>
          </p:nvSpPr>
          <p:spPr>
            <a:xfrm>
              <a:off x="1697599" y="8094121"/>
              <a:ext cx="547719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200" b="1" dirty="0"/>
                <a:t>間仕切り活用のアイディアも多数掲載「プラスワンスペース</a:t>
              </a:r>
              <a:r>
                <a:rPr lang="en-US" altLang="ja-JP" sz="1200" b="1" dirty="0"/>
                <a:t>100</a:t>
              </a:r>
              <a:r>
                <a:rPr lang="ja-JP" altLang="en-US" sz="1200" b="1" dirty="0"/>
                <a:t>プラン集」</a:t>
              </a:r>
              <a:endParaRPr lang="en-US" altLang="ja-JP" sz="1200" b="1" dirty="0"/>
            </a:p>
          </p:txBody>
        </p:sp>
        <p:sp>
          <p:nvSpPr>
            <p:cNvPr id="32" name="テキスト ボックス 35">
              <a:extLst>
                <a:ext uri="{FF2B5EF4-FFF2-40B4-BE49-F238E27FC236}">
                  <a16:creationId xmlns:a16="http://schemas.microsoft.com/office/drawing/2014/main" id="{A232CBEC-CA99-7C91-64AD-5532A38254BB}"/>
                </a:ext>
              </a:extLst>
            </p:cNvPr>
            <p:cNvSpPr txBox="1"/>
            <p:nvPr/>
          </p:nvSpPr>
          <p:spPr>
            <a:xfrm>
              <a:off x="409576" y="7957767"/>
              <a:ext cx="1115610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200"/>
                </a:lnSpc>
              </a:pPr>
              <a:r>
                <a:rPr lang="en-US" altLang="ja-JP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CHECK</a:t>
              </a:r>
              <a:endPara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DEC07DCA-0A61-ECCF-9B4D-16FA2DD0B92C}"/>
                </a:ext>
              </a:extLst>
            </p:cNvPr>
            <p:cNvGrpSpPr/>
            <p:nvPr/>
          </p:nvGrpSpPr>
          <p:grpSpPr>
            <a:xfrm>
              <a:off x="1354548" y="8122602"/>
              <a:ext cx="343051" cy="213360"/>
              <a:chOff x="1586638" y="8107120"/>
              <a:chExt cx="343051" cy="213360"/>
            </a:xfrm>
          </p:grpSpPr>
          <p:sp>
            <p:nvSpPr>
              <p:cNvPr id="47" name="山形 5">
                <a:extLst>
                  <a:ext uri="{FF2B5EF4-FFF2-40B4-BE49-F238E27FC236}">
                    <a16:creationId xmlns:a16="http://schemas.microsoft.com/office/drawing/2014/main" id="{018CB4D8-6905-5E3C-90E8-C032D35323AF}"/>
                  </a:ext>
                </a:extLst>
              </p:cNvPr>
              <p:cNvSpPr/>
              <p:nvPr/>
            </p:nvSpPr>
            <p:spPr>
              <a:xfrm>
                <a:off x="1586638" y="8107120"/>
                <a:ext cx="125730" cy="213360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山形 34">
                <a:extLst>
                  <a:ext uri="{FF2B5EF4-FFF2-40B4-BE49-F238E27FC236}">
                    <a16:creationId xmlns:a16="http://schemas.microsoft.com/office/drawing/2014/main" id="{EBC53375-1128-3069-2C44-9D8769ED82FE}"/>
                  </a:ext>
                </a:extLst>
              </p:cNvPr>
              <p:cNvSpPr/>
              <p:nvPr/>
            </p:nvSpPr>
            <p:spPr>
              <a:xfrm>
                <a:off x="1695947" y="8107120"/>
                <a:ext cx="125730" cy="213360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山形 41">
                <a:extLst>
                  <a:ext uri="{FF2B5EF4-FFF2-40B4-BE49-F238E27FC236}">
                    <a16:creationId xmlns:a16="http://schemas.microsoft.com/office/drawing/2014/main" id="{5B88233B-0B14-02C3-2C54-5AEC3336449A}"/>
                  </a:ext>
                </a:extLst>
              </p:cNvPr>
              <p:cNvSpPr/>
              <p:nvPr/>
            </p:nvSpPr>
            <p:spPr>
              <a:xfrm>
                <a:off x="1803959" y="8107120"/>
                <a:ext cx="125730" cy="213360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テキスト ボックス 42">
            <a:extLst>
              <a:ext uri="{FF2B5EF4-FFF2-40B4-BE49-F238E27FC236}">
                <a16:creationId xmlns:a16="http://schemas.microsoft.com/office/drawing/2014/main" id="{CD127D1D-2198-D776-0AA1-638098E84683}"/>
              </a:ext>
            </a:extLst>
          </p:cNvPr>
          <p:cNvSpPr txBox="1"/>
          <p:nvPr/>
        </p:nvSpPr>
        <p:spPr>
          <a:xfrm>
            <a:off x="3756922" y="8399930"/>
            <a:ext cx="3230506" cy="99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1000" dirty="0"/>
              <a:t>「しきり窓」「キュビオス」など、様々な商品を使った“間仕切り活用”のアイディアも。暮らし方を</a:t>
            </a:r>
            <a:endParaRPr lang="en-US" altLang="ja-JP" sz="1000" dirty="0"/>
          </a:p>
          <a:p>
            <a:pPr>
              <a:lnSpc>
                <a:spcPct val="150000"/>
              </a:lnSpc>
            </a:pPr>
            <a:r>
              <a:rPr lang="ja-JP" altLang="en-US" sz="1000" dirty="0"/>
              <a:t>軸にした多彩なプランがあるので、お部屋づくりやリフォーム検討時のヒントに活用いただけます。</a:t>
            </a:r>
            <a:endParaRPr lang="en-US" altLang="ja-JP" sz="1000" dirty="0"/>
          </a:p>
        </p:txBody>
      </p:sp>
      <p:sp>
        <p:nvSpPr>
          <p:cNvPr id="14" name="テキスト ボックス 43">
            <a:extLst>
              <a:ext uri="{FF2B5EF4-FFF2-40B4-BE49-F238E27FC236}">
                <a16:creationId xmlns:a16="http://schemas.microsoft.com/office/drawing/2014/main" id="{68CA85C5-6EF3-7643-F330-7C46F8551E47}"/>
              </a:ext>
            </a:extLst>
          </p:cNvPr>
          <p:cNvSpPr txBox="1"/>
          <p:nvPr/>
        </p:nvSpPr>
        <p:spPr>
          <a:xfrm>
            <a:off x="4994286" y="9600465"/>
            <a:ext cx="1423775" cy="40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700" b="1" dirty="0"/>
              <a:t>WEB</a:t>
            </a:r>
            <a:r>
              <a:rPr lang="ja-JP" altLang="en-US" sz="700" b="1" dirty="0"/>
              <a:t>カタログのチェックは</a:t>
            </a:r>
            <a:endParaRPr lang="en-US" altLang="ja-JP" sz="700" b="1" dirty="0"/>
          </a:p>
          <a:p>
            <a:pPr algn="r">
              <a:lnSpc>
                <a:spcPct val="150000"/>
              </a:lnSpc>
            </a:pPr>
            <a:r>
              <a:rPr lang="ja-JP" altLang="en-US" sz="700" b="1" dirty="0"/>
              <a:t>こちらから</a:t>
            </a:r>
          </a:p>
        </p:txBody>
      </p:sp>
      <p:sp>
        <p:nvSpPr>
          <p:cNvPr id="16" name="テキスト ボックス 25">
            <a:extLst>
              <a:ext uri="{FF2B5EF4-FFF2-40B4-BE49-F238E27FC236}">
                <a16:creationId xmlns:a16="http://schemas.microsoft.com/office/drawing/2014/main" id="{3949C20F-142D-61CB-13F6-E26AB6AED978}"/>
              </a:ext>
            </a:extLst>
          </p:cNvPr>
          <p:cNvSpPr txBox="1"/>
          <p:nvPr/>
        </p:nvSpPr>
        <p:spPr>
          <a:xfrm>
            <a:off x="3756922" y="1572890"/>
            <a:ext cx="3399658" cy="9964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1000" dirty="0"/>
              <a:t>ノイズレスで洗練されたデザインが魅力の「ベリティスプラスレーベル」は、オプションで袖ガラスを設置可能。</a:t>
            </a:r>
            <a:r>
              <a:rPr lang="en-US" altLang="ja-JP" sz="1000" dirty="0"/>
              <a:t>7</a:t>
            </a:r>
            <a:r>
              <a:rPr lang="ja-JP" altLang="en-US" sz="1000" dirty="0"/>
              <a:t>種類のドアデザインと、</a:t>
            </a:r>
            <a:r>
              <a:rPr lang="en-US" altLang="ja-JP" sz="1000" dirty="0"/>
              <a:t>15</a:t>
            </a:r>
            <a:r>
              <a:rPr lang="ja-JP" altLang="en-US" sz="1000" dirty="0"/>
              <a:t>種類のカラーを組み合わせ、お部屋にピッタリのドアがプランできます。</a:t>
            </a:r>
            <a:endParaRPr lang="en-US" altLang="ja-JP" sz="1000" dirty="0"/>
          </a:p>
        </p:txBody>
      </p:sp>
      <p:sp>
        <p:nvSpPr>
          <p:cNvPr id="19" name="テキスト ボックス 26">
            <a:extLst>
              <a:ext uri="{FF2B5EF4-FFF2-40B4-BE49-F238E27FC236}">
                <a16:creationId xmlns:a16="http://schemas.microsoft.com/office/drawing/2014/main" id="{26AE4C81-1198-E007-036E-72FDCC316AA3}"/>
              </a:ext>
            </a:extLst>
          </p:cNvPr>
          <p:cNvSpPr txBox="1"/>
          <p:nvPr/>
        </p:nvSpPr>
        <p:spPr>
          <a:xfrm>
            <a:off x="3756921" y="1369802"/>
            <a:ext cx="3512233" cy="2712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ja-JP" altLang="en-US" sz="1400" b="1" u="sng" dirty="0"/>
              <a:t>内装ドア「ベリティス プラスレーベル」</a:t>
            </a:r>
            <a:endParaRPr lang="en-US" altLang="ja-JP" sz="1400" b="1" u="sng" dirty="0"/>
          </a:p>
        </p:txBody>
      </p:sp>
      <p:sp>
        <p:nvSpPr>
          <p:cNvPr id="25" name="テキスト ボックス 27">
            <a:extLst>
              <a:ext uri="{FF2B5EF4-FFF2-40B4-BE49-F238E27FC236}">
                <a16:creationId xmlns:a16="http://schemas.microsoft.com/office/drawing/2014/main" id="{EADFD676-698C-56E2-0128-B0D2FD44BFB2}"/>
              </a:ext>
            </a:extLst>
          </p:cNvPr>
          <p:cNvSpPr txBox="1"/>
          <p:nvPr/>
        </p:nvSpPr>
        <p:spPr>
          <a:xfrm>
            <a:off x="3756922" y="3928826"/>
            <a:ext cx="3399658" cy="9964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1000" dirty="0"/>
              <a:t>天井いっぱいの大きなドアで、空間全体をスッキリと間仕切り可能。普段は開けておいて</a:t>
            </a:r>
            <a:r>
              <a:rPr lang="en-US" altLang="ja-JP" sz="1000" dirty="0"/>
              <a:t>1</a:t>
            </a:r>
            <a:r>
              <a:rPr lang="ja-JP" altLang="en-US" sz="1000" dirty="0"/>
              <a:t>つの空間として使い、急な来客時には閉じるなど、柔軟性のある空間づくりが可能です。</a:t>
            </a:r>
            <a:endParaRPr lang="en-US" altLang="ja-JP" sz="1000" dirty="0"/>
          </a:p>
        </p:txBody>
      </p:sp>
      <p:sp>
        <p:nvSpPr>
          <p:cNvPr id="27" name="テキスト ボックス 29">
            <a:extLst>
              <a:ext uri="{FF2B5EF4-FFF2-40B4-BE49-F238E27FC236}">
                <a16:creationId xmlns:a16="http://schemas.microsoft.com/office/drawing/2014/main" id="{C6266652-8806-7F1A-5918-0B576BDC7412}"/>
              </a:ext>
            </a:extLst>
          </p:cNvPr>
          <p:cNvSpPr txBox="1"/>
          <p:nvPr/>
        </p:nvSpPr>
        <p:spPr>
          <a:xfrm>
            <a:off x="3756921" y="3725739"/>
            <a:ext cx="3512233" cy="2712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ja-JP" altLang="en-US" sz="1400" b="1" u="sng" dirty="0"/>
              <a:t>上吊り引き戸</a:t>
            </a:r>
            <a:endParaRPr lang="en-US" altLang="ja-JP" sz="1400" b="1" u="sng" dirty="0"/>
          </a:p>
        </p:txBody>
      </p:sp>
      <p:sp>
        <p:nvSpPr>
          <p:cNvPr id="1126" name="テキスト ボックス 66">
            <a:extLst>
              <a:ext uri="{FF2B5EF4-FFF2-40B4-BE49-F238E27FC236}">
                <a16:creationId xmlns:a16="http://schemas.microsoft.com/office/drawing/2014/main" id="{FA070000-A662-DB2E-56C3-8ABFC77872C6}"/>
              </a:ext>
            </a:extLst>
          </p:cNvPr>
          <p:cNvSpPr txBox="1"/>
          <p:nvPr/>
        </p:nvSpPr>
        <p:spPr>
          <a:xfrm>
            <a:off x="3756922" y="1075160"/>
            <a:ext cx="3399658" cy="3039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1000" b="1" dirty="0"/>
              <a:t>袖ガラス付きのドアがプランできる</a:t>
            </a:r>
            <a:endParaRPr lang="en-US" altLang="ja-JP" sz="1000" b="1" dirty="0"/>
          </a:p>
        </p:txBody>
      </p:sp>
      <p:sp>
        <p:nvSpPr>
          <p:cNvPr id="1127" name="テキスト ボックス 67">
            <a:extLst>
              <a:ext uri="{FF2B5EF4-FFF2-40B4-BE49-F238E27FC236}">
                <a16:creationId xmlns:a16="http://schemas.microsoft.com/office/drawing/2014/main" id="{7DC5C8B8-0B02-0CF9-3FEB-9C3B011C6B5D}"/>
              </a:ext>
            </a:extLst>
          </p:cNvPr>
          <p:cNvSpPr txBox="1"/>
          <p:nvPr/>
        </p:nvSpPr>
        <p:spPr>
          <a:xfrm>
            <a:off x="3756922" y="3431096"/>
            <a:ext cx="3399658" cy="3039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1000" b="1" dirty="0"/>
              <a:t>垂れ壁なしで、空間をすっきり仕切れる</a:t>
            </a:r>
            <a:endParaRPr lang="en-US" altLang="ja-JP" sz="1000" b="1" dirty="0"/>
          </a:p>
        </p:txBody>
      </p:sp>
      <p:sp>
        <p:nvSpPr>
          <p:cNvPr id="57" name="テキスト ボックス 27">
            <a:extLst>
              <a:ext uri="{FF2B5EF4-FFF2-40B4-BE49-F238E27FC236}">
                <a16:creationId xmlns:a16="http://schemas.microsoft.com/office/drawing/2014/main" id="{D33CE92E-FECD-A207-F4DA-9875D3CC0F57}"/>
              </a:ext>
            </a:extLst>
          </p:cNvPr>
          <p:cNvSpPr txBox="1"/>
          <p:nvPr/>
        </p:nvSpPr>
        <p:spPr>
          <a:xfrm>
            <a:off x="3756922" y="6207971"/>
            <a:ext cx="3399658" cy="9964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1000" dirty="0"/>
              <a:t>半透明のガラスで、空間の開放感を損ねることなく空間を仕切れます。枠部分のカラーバリエーションが豊富で、ドアやフローリング、収納などとの統一感のあるコーディネイトが可能です。</a:t>
            </a:r>
            <a:endParaRPr lang="en-US" altLang="ja-JP" sz="1000" dirty="0"/>
          </a:p>
        </p:txBody>
      </p:sp>
      <p:sp>
        <p:nvSpPr>
          <p:cNvPr id="59" name="テキスト ボックス 29">
            <a:extLst>
              <a:ext uri="{FF2B5EF4-FFF2-40B4-BE49-F238E27FC236}">
                <a16:creationId xmlns:a16="http://schemas.microsoft.com/office/drawing/2014/main" id="{EF34697A-1218-791C-E6CE-D2A7D4BB278B}"/>
              </a:ext>
            </a:extLst>
          </p:cNvPr>
          <p:cNvSpPr txBox="1"/>
          <p:nvPr/>
        </p:nvSpPr>
        <p:spPr>
          <a:xfrm>
            <a:off x="3756921" y="6004884"/>
            <a:ext cx="3512233" cy="2712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ja-JP" altLang="en-US" sz="1400" b="1" u="sng" dirty="0"/>
              <a:t>固定ガラスパネル</a:t>
            </a:r>
            <a:endParaRPr lang="en-US" altLang="ja-JP" sz="1400" b="1" u="sng" dirty="0"/>
          </a:p>
        </p:txBody>
      </p:sp>
      <p:sp>
        <p:nvSpPr>
          <p:cNvPr id="61" name="テキスト ボックス 67">
            <a:extLst>
              <a:ext uri="{FF2B5EF4-FFF2-40B4-BE49-F238E27FC236}">
                <a16:creationId xmlns:a16="http://schemas.microsoft.com/office/drawing/2014/main" id="{A8AB4E9C-3C54-2B38-1EEC-38289A4F9E73}"/>
              </a:ext>
            </a:extLst>
          </p:cNvPr>
          <p:cNvSpPr txBox="1"/>
          <p:nvPr/>
        </p:nvSpPr>
        <p:spPr>
          <a:xfrm>
            <a:off x="3756922" y="5710241"/>
            <a:ext cx="3399658" cy="3039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1000" b="1" dirty="0"/>
              <a:t>お部屋の一角を、ピンポイントで仕切れる</a:t>
            </a:r>
            <a:endParaRPr lang="en-US" altLang="ja-JP" sz="1000" b="1" dirty="0"/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81F00B16-0BE1-2BD7-95B4-62AF076F2796}"/>
              </a:ext>
            </a:extLst>
          </p:cNvPr>
          <p:cNvSpPr/>
          <p:nvPr/>
        </p:nvSpPr>
        <p:spPr>
          <a:xfrm>
            <a:off x="588363" y="8411971"/>
            <a:ext cx="3092250" cy="1633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48" name="グループ化 2047">
            <a:extLst>
              <a:ext uri="{FF2B5EF4-FFF2-40B4-BE49-F238E27FC236}">
                <a16:creationId xmlns:a16="http://schemas.microsoft.com/office/drawing/2014/main" id="{A23F4FC7-2AC2-E8C1-DB67-7C6CECED4B91}"/>
              </a:ext>
            </a:extLst>
          </p:cNvPr>
          <p:cNvGrpSpPr/>
          <p:nvPr/>
        </p:nvGrpSpPr>
        <p:grpSpPr>
          <a:xfrm>
            <a:off x="878361" y="8504243"/>
            <a:ext cx="2525232" cy="1441580"/>
            <a:chOff x="745147" y="8515640"/>
            <a:chExt cx="2525232" cy="1441580"/>
          </a:xfrm>
        </p:grpSpPr>
        <p:pic>
          <p:nvPicPr>
            <p:cNvPr id="306" name="図 305">
              <a:extLst>
                <a:ext uri="{FF2B5EF4-FFF2-40B4-BE49-F238E27FC236}">
                  <a16:creationId xmlns:a16="http://schemas.microsoft.com/office/drawing/2014/main" id="{2A842FAB-F816-771B-1370-48F0F71CD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3894" y="8953927"/>
              <a:ext cx="1416485" cy="10032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19" name="図 318">
              <a:extLst>
                <a:ext uri="{FF2B5EF4-FFF2-40B4-BE49-F238E27FC236}">
                  <a16:creationId xmlns:a16="http://schemas.microsoft.com/office/drawing/2014/main" id="{ACD6801F-8B25-395D-1AE1-B2199B8C0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9834"/>
            <a:stretch/>
          </p:blipFill>
          <p:spPr>
            <a:xfrm>
              <a:off x="745147" y="8515640"/>
              <a:ext cx="1032438" cy="14415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051" name="Picture 6">
            <a:extLst>
              <a:ext uri="{FF2B5EF4-FFF2-40B4-BE49-F238E27FC236}">
                <a16:creationId xmlns:a16="http://schemas.microsoft.com/office/drawing/2014/main" id="{67F24C78-6900-0D30-F112-EB4122B3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95" y="946850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グループ化 2056">
            <a:extLst>
              <a:ext uri="{FF2B5EF4-FFF2-40B4-BE49-F238E27FC236}">
                <a16:creationId xmlns:a16="http://schemas.microsoft.com/office/drawing/2014/main" id="{758CEB7A-25E2-F721-3290-4156283989E5}"/>
              </a:ext>
            </a:extLst>
          </p:cNvPr>
          <p:cNvGrpSpPr/>
          <p:nvPr/>
        </p:nvGrpSpPr>
        <p:grpSpPr>
          <a:xfrm>
            <a:off x="5613401" y="171018"/>
            <a:ext cx="1538615" cy="684613"/>
            <a:chOff x="5613401" y="171018"/>
            <a:chExt cx="1538615" cy="684613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00522FD5-F7CA-01F2-E2FB-195166CBC384}"/>
                </a:ext>
              </a:extLst>
            </p:cNvPr>
            <p:cNvSpPr txBox="1"/>
            <p:nvPr/>
          </p:nvSpPr>
          <p:spPr>
            <a:xfrm>
              <a:off x="5613401" y="218679"/>
              <a:ext cx="840654" cy="563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メイリオ"/>
                  <a:ea typeface="メイリオ"/>
                  <a:cs typeface="+mn-cs"/>
                </a:rPr>
                <a:t>パナソニックの</a:t>
              </a:r>
              <a:endParaRPr kumimoji="1" lang="en-US" altLang="ja-JP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dirty="0">
                  <a:latin typeface="メイリオ"/>
                  <a:ea typeface="メイリオ"/>
                </a:rPr>
                <a:t>ドアについて</a:t>
              </a:r>
              <a:endParaRPr lang="en-US" altLang="ja-JP" sz="700" b="1" dirty="0">
                <a:latin typeface="メイリオ"/>
                <a:ea typeface="メイリオ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メイリオ"/>
                  <a:ea typeface="メイリオ"/>
                  <a:cs typeface="+mn-cs"/>
                </a:rPr>
                <a:t>詳細はこちら</a:t>
              </a:r>
              <a:endParaRPr kumimoji="1" lang="en-US" altLang="ja-JP" sz="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pic>
          <p:nvPicPr>
            <p:cNvPr id="2055" name="Picture 12">
              <a:extLst>
                <a:ext uri="{FF2B5EF4-FFF2-40B4-BE49-F238E27FC236}">
                  <a16:creationId xmlns:a16="http://schemas.microsoft.com/office/drawing/2014/main" id="{DE99385A-B4F1-D61E-FDE3-718329358F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03" y="171018"/>
              <a:ext cx="684613" cy="684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3" name="図 2062" descr="屋内, テーブル, 暮らし, 部屋 が含まれている画像&#10;&#10;自動的に生成された説明">
            <a:extLst>
              <a:ext uri="{FF2B5EF4-FFF2-40B4-BE49-F238E27FC236}">
                <a16:creationId xmlns:a16="http://schemas.microsoft.com/office/drawing/2014/main" id="{62E80D5E-B8AB-DE3F-1B30-44A2F3BB28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16391" r="11720" b="15265"/>
          <a:stretch/>
        </p:blipFill>
        <p:spPr>
          <a:xfrm>
            <a:off x="442101" y="5695898"/>
            <a:ext cx="3199461" cy="1900577"/>
          </a:xfrm>
          <a:prstGeom prst="rect">
            <a:avLst/>
          </a:prstGeom>
        </p:spPr>
      </p:pic>
      <p:pic>
        <p:nvPicPr>
          <p:cNvPr id="2064" name="Picture 6">
            <a:extLst>
              <a:ext uri="{FF2B5EF4-FFF2-40B4-BE49-F238E27FC236}">
                <a16:creationId xmlns:a16="http://schemas.microsoft.com/office/drawing/2014/main" id="{EE4FCE4D-0132-897D-3751-1978FF8C7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t="16010" r="8800" b="10291"/>
          <a:stretch/>
        </p:blipFill>
        <p:spPr bwMode="auto">
          <a:xfrm>
            <a:off x="442101" y="1128957"/>
            <a:ext cx="3199461" cy="190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6FEC380-E90F-8F67-A4E8-C6A405CD37E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533" b="7268"/>
          <a:stretch/>
        </p:blipFill>
        <p:spPr>
          <a:xfrm>
            <a:off x="442100" y="3441080"/>
            <a:ext cx="3199461" cy="18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89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3E0A3D33-E7EC-4C52-A0B4-79A718557481}" vid="{4D30E487-3AC7-4276-83EF-5A2B84D4167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CD2FBCBC1B24A4CAC0BE4C74FFF1029" ma:contentTypeVersion="16" ma:contentTypeDescription="新しいドキュメントを作成します。" ma:contentTypeScope="" ma:versionID="73c1e65b81a48e881bdcd06db9822b83">
  <xsd:schema xmlns:xsd="http://www.w3.org/2001/XMLSchema" xmlns:xs="http://www.w3.org/2001/XMLSchema" xmlns:p="http://schemas.microsoft.com/office/2006/metadata/properties" xmlns:ns2="740151c3-cbc2-4a6a-b8f5-c7245eb9de5d" xmlns:ns3="507e9f54-a93f-44b1-beb0-821c61aa5389" targetNamespace="http://schemas.microsoft.com/office/2006/metadata/properties" ma:root="true" ma:fieldsID="7f4393d84250bbe7dde5d2de277096b2" ns2:_="" ns3:_="">
    <xsd:import namespace="740151c3-cbc2-4a6a-b8f5-c7245eb9de5d"/>
    <xsd:import namespace="507e9f54-a93f-44b1-beb0-821c61aa53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_x65e5__x6642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151c3-cbc2-4a6a-b8f5-c7245eb9d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12a35578-c673-4478-9490-9f1749c7fc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65e5__x6642_" ma:index="23" nillable="true" ma:displayName="日時" ma:format="DateTime" ma:internalName="_x65e5__x6642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e9f54-a93f-44b1-beb0-821c61aa538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8386e6-daa3-4034-a660-d86354e323c6}" ma:internalName="TaxCatchAll" ma:showField="CatchAllData" ma:web="507e9f54-a93f-44b1-beb0-821c61aa53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0151c3-cbc2-4a6a-b8f5-c7245eb9de5d">
      <Terms xmlns="http://schemas.microsoft.com/office/infopath/2007/PartnerControls"/>
    </lcf76f155ced4ddcb4097134ff3c332f>
    <TaxCatchAll xmlns="507e9f54-a93f-44b1-beb0-821c61aa5389" xsi:nil="true"/>
    <_x65e5__x6642_ xmlns="740151c3-cbc2-4a6a-b8f5-c7245eb9de5d" xsi:nil="true"/>
  </documentManagement>
</p:properties>
</file>

<file path=customXml/itemProps1.xml><?xml version="1.0" encoding="utf-8"?>
<ds:datastoreItem xmlns:ds="http://schemas.openxmlformats.org/officeDocument/2006/customXml" ds:itemID="{6088447E-6C5A-41CB-891D-42E9D2D120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6CA2D8-6995-4299-BB56-583F0B110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0151c3-cbc2-4a6a-b8f5-c7245eb9de5d"/>
    <ds:schemaRef ds:uri="507e9f54-a93f-44b1-beb0-821c61aa53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7B4C51-3A20-4457-95EC-51A5EE4B8848}">
  <ds:schemaRefs>
    <ds:schemaRef ds:uri="http://purl.org/dc/elements/1.1/"/>
    <ds:schemaRef ds:uri="507e9f54-a93f-44b1-beb0-821c61aa538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40151c3-cbc2-4a6a-b8f5-c7245eb9de5d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タテ</Template>
  <TotalTime>4280</TotalTime>
  <Words>422</Words>
  <Application>Microsoft Office PowerPoint</Application>
  <PresentationFormat>ユーザー設定</PresentationFormat>
  <Paragraphs>44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HGS創英角ｺﾞｼｯｸUB</vt:lpstr>
      <vt:lpstr>メイリオ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sawano</dc:creator>
  <cp:lastModifiedBy>山口 稜</cp:lastModifiedBy>
  <cp:revision>46</cp:revision>
  <cp:lastPrinted>2024-07-30T01:04:09Z</cp:lastPrinted>
  <dcterms:created xsi:type="dcterms:W3CDTF">2022-05-16T05:01:30Z</dcterms:created>
  <dcterms:modified xsi:type="dcterms:W3CDTF">2024-10-29T23:41:56Z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0x010100BCD2FBCBC1B24A4CAC0BE4C74FFF1029</vt:lpwstr>
  </property>
  <property fmtid="{D5CDD505-2E9C-101B-9397-08002B2CF9AE}" pid="3" name="MediaServiceImageTags">
    <vt:lpwstr/>
  </property>
</Properties>
</file>