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61" r:id="rId5"/>
    <p:sldId id="264" r:id="rId6"/>
  </p:sldIdLst>
  <p:sldSz cx="7559675" cy="10691813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既定のセクション" id="{C6909E26-A4FE-4BF4-AEF2-3C0B51A9435B}">
          <p14:sldIdLst>
            <p14:sldId id="261"/>
            <p14:sldId id="264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ECE0"/>
    <a:srgbClr val="C6CACD"/>
    <a:srgbClr val="C9BFB3"/>
    <a:srgbClr val="A8ABB2"/>
    <a:srgbClr val="B3C6C2"/>
    <a:srgbClr val="9DABA8"/>
    <a:srgbClr val="E9D5BC"/>
    <a:srgbClr val="1A494F"/>
    <a:srgbClr val="D9D9D9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6479" autoAdjust="0"/>
    <p:restoredTop sz="94660"/>
  </p:normalViewPr>
  <p:slideViewPr>
    <p:cSldViewPr snapToGrid="0">
      <p:cViewPr>
        <p:scale>
          <a:sx n="75" d="100"/>
          <a:sy n="75" d="100"/>
        </p:scale>
        <p:origin x="2462" y="-8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 userDrawn="1"/>
        </p:nvSpPr>
        <p:spPr>
          <a:xfrm>
            <a:off x="313872" y="10418311"/>
            <a:ext cx="564578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800" b="1" dirty="0"/>
              <a:t>2024.8</a:t>
            </a:r>
            <a:endParaRPr kumimoji="1" lang="ja-JP" altLang="en-US" sz="800" b="1" dirty="0"/>
          </a:p>
        </p:txBody>
      </p:sp>
    </p:spTree>
    <p:extLst>
      <p:ext uri="{BB962C8B-B14F-4D97-AF65-F5344CB8AC3E}">
        <p14:creationId xmlns:p14="http://schemas.microsoft.com/office/powerpoint/2010/main" val="32079568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367" userDrawn="1">
          <p15:clr>
            <a:srgbClr val="FBAE40"/>
          </p15:clr>
        </p15:guide>
        <p15:guide id="2" pos="2381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974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712716" rtl="0" eaLnBrk="1" latinLnBrk="0" hangingPunct="1">
        <a:lnSpc>
          <a:spcPct val="90000"/>
        </a:lnSpc>
        <a:spcBef>
          <a:spcPct val="0"/>
        </a:spcBef>
        <a:buNone/>
        <a:defRPr kumimoji="1" sz="342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8179" indent="-178179" algn="l" defTabSz="712716" rtl="0" eaLnBrk="1" latinLnBrk="0" hangingPunct="1">
        <a:lnSpc>
          <a:spcPct val="90000"/>
        </a:lnSpc>
        <a:spcBef>
          <a:spcPts val="779"/>
        </a:spcBef>
        <a:buFont typeface="Arial" panose="020B0604020202020204" pitchFamily="34" charset="0"/>
        <a:buChar char="•"/>
        <a:defRPr kumimoji="1" sz="2182" kern="1200">
          <a:solidFill>
            <a:schemeClr val="tx1"/>
          </a:solidFill>
          <a:latin typeface="+mn-lt"/>
          <a:ea typeface="+mn-ea"/>
          <a:cs typeface="+mn-cs"/>
        </a:defRPr>
      </a:lvl1pPr>
      <a:lvl2pPr marL="534537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871" kern="1200">
          <a:solidFill>
            <a:schemeClr val="tx1"/>
          </a:solidFill>
          <a:latin typeface="+mn-lt"/>
          <a:ea typeface="+mn-ea"/>
          <a:cs typeface="+mn-cs"/>
        </a:defRPr>
      </a:lvl2pPr>
      <a:lvl3pPr marL="890896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559" kern="1200">
          <a:solidFill>
            <a:schemeClr val="tx1"/>
          </a:solidFill>
          <a:latin typeface="+mn-lt"/>
          <a:ea typeface="+mn-ea"/>
          <a:cs typeface="+mn-cs"/>
        </a:defRPr>
      </a:lvl3pPr>
      <a:lvl4pPr marL="1247254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603612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959971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316329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672687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3029045" indent="-178179" algn="l" defTabSz="712716" rtl="0" eaLnBrk="1" latinLnBrk="0" hangingPunct="1">
        <a:lnSpc>
          <a:spcPct val="90000"/>
        </a:lnSpc>
        <a:spcBef>
          <a:spcPts val="390"/>
        </a:spcBef>
        <a:buFont typeface="Arial" panose="020B0604020202020204" pitchFamily="34" charset="0"/>
        <a:buChar char="•"/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1pPr>
      <a:lvl2pPr marL="356359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2pPr>
      <a:lvl3pPr marL="712716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3pPr>
      <a:lvl4pPr marL="1069075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4pPr>
      <a:lvl5pPr marL="1425433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5pPr>
      <a:lvl6pPr marL="1781792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6pPr>
      <a:lvl7pPr marL="2138149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7pPr>
      <a:lvl8pPr marL="2494508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8pPr>
      <a:lvl9pPr marL="2850866" algn="l" defTabSz="712716" rtl="0" eaLnBrk="1" latinLnBrk="0" hangingPunct="1">
        <a:defRPr kumimoji="1" sz="140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11" Type="http://schemas.openxmlformats.org/officeDocument/2006/relationships/image" Target="../media/image15.jpeg"/><Relationship Id="rId5" Type="http://schemas.openxmlformats.org/officeDocument/2006/relationships/image" Target="../media/image9.jpeg"/><Relationship Id="rId15" Type="http://schemas.openxmlformats.org/officeDocument/2006/relationships/image" Target="../media/image19.png"/><Relationship Id="rId10" Type="http://schemas.openxmlformats.org/officeDocument/2006/relationships/image" Target="../media/image14.jpeg"/><Relationship Id="rId4" Type="http://schemas.openxmlformats.org/officeDocument/2006/relationships/image" Target="../media/image8.jpeg"/><Relationship Id="rId9" Type="http://schemas.openxmlformats.org/officeDocument/2006/relationships/image" Target="../media/image13.jpeg"/><Relationship Id="rId1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9" name="正方形/長方形 2058">
            <a:extLst>
              <a:ext uri="{FF2B5EF4-FFF2-40B4-BE49-F238E27FC236}">
                <a16:creationId xmlns:a16="http://schemas.microsoft.com/office/drawing/2014/main" id="{06127376-E861-81B0-6A8D-2AFCB9F81E21}"/>
              </a:ext>
            </a:extLst>
          </p:cNvPr>
          <p:cNvSpPr/>
          <p:nvPr/>
        </p:nvSpPr>
        <p:spPr>
          <a:xfrm>
            <a:off x="0" y="0"/>
            <a:ext cx="7559675" cy="4114248"/>
          </a:xfrm>
          <a:prstGeom prst="rect">
            <a:avLst/>
          </a:prstGeom>
          <a:solidFill>
            <a:srgbClr val="F0E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3187963" y="9495693"/>
            <a:ext cx="1082348" cy="246221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</p:spPr>
        <p:txBody>
          <a:bodyPr wrap="none" rtlCol="0">
            <a:spAutoFit/>
          </a:bodyPr>
          <a:lstStyle/>
          <a:p>
            <a:pPr algn="ctr"/>
            <a:r>
              <a:rPr lang="ja-JP" altLang="en-US" sz="1000" b="1" dirty="0">
                <a:solidFill>
                  <a:schemeClr val="bg1"/>
                </a:solidFill>
              </a:rPr>
              <a:t>貴社名ご記入欄</a:t>
            </a:r>
            <a:endParaRPr kumimoji="1" lang="ja-JP" altLang="en-US" sz="1000" b="1" dirty="0">
              <a:solidFill>
                <a:schemeClr val="bg1"/>
              </a:solidFill>
            </a:endParaRPr>
          </a:p>
        </p:txBody>
      </p:sp>
      <p:sp>
        <p:nvSpPr>
          <p:cNvPr id="2058" name="テキスト ボックス 2057">
            <a:extLst>
              <a:ext uri="{FF2B5EF4-FFF2-40B4-BE49-F238E27FC236}">
                <a16:creationId xmlns:a16="http://schemas.microsoft.com/office/drawing/2014/main" id="{A3028B29-A8B1-0341-5309-1827FFC20B86}"/>
              </a:ext>
            </a:extLst>
          </p:cNvPr>
          <p:cNvSpPr txBox="1"/>
          <p:nvPr/>
        </p:nvSpPr>
        <p:spPr>
          <a:xfrm>
            <a:off x="1310380" y="6369166"/>
            <a:ext cx="4835574" cy="3885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b="1" u="sng" dirty="0"/>
              <a:t>ディテールにこだわれば、可能性はさらに広がります</a:t>
            </a:r>
            <a:endParaRPr lang="en-US" altLang="ja-JP" sz="1400" b="1" u="sng" dirty="0"/>
          </a:p>
        </p:txBody>
      </p:sp>
      <p:grpSp>
        <p:nvGrpSpPr>
          <p:cNvPr id="2060" name="グループ化 2059">
            <a:extLst>
              <a:ext uri="{FF2B5EF4-FFF2-40B4-BE49-F238E27FC236}">
                <a16:creationId xmlns:a16="http://schemas.microsoft.com/office/drawing/2014/main" id="{B237D24F-9551-2952-8B5E-9000B4287616}"/>
              </a:ext>
            </a:extLst>
          </p:cNvPr>
          <p:cNvGrpSpPr/>
          <p:nvPr/>
        </p:nvGrpSpPr>
        <p:grpSpPr>
          <a:xfrm>
            <a:off x="3728167" y="4286803"/>
            <a:ext cx="3532653" cy="1488551"/>
            <a:chOff x="3779838" y="5040656"/>
            <a:chExt cx="3532653" cy="1488551"/>
          </a:xfrm>
        </p:grpSpPr>
        <p:sp>
          <p:nvSpPr>
            <p:cNvPr id="2061" name="テキスト ボックス 2060">
              <a:extLst>
                <a:ext uri="{FF2B5EF4-FFF2-40B4-BE49-F238E27FC236}">
                  <a16:creationId xmlns:a16="http://schemas.microsoft.com/office/drawing/2014/main" id="{49CB8B8C-DDF7-E1C1-61F3-EA67277DA90E}"/>
                </a:ext>
              </a:extLst>
            </p:cNvPr>
            <p:cNvSpPr txBox="1"/>
            <p:nvPr/>
          </p:nvSpPr>
          <p:spPr>
            <a:xfrm>
              <a:off x="3779838" y="5763613"/>
              <a:ext cx="3532652" cy="76559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000" dirty="0"/>
                <a:t>ドアの色味によって、空間の印象は大きく変わります。</a:t>
              </a:r>
              <a:endParaRPr lang="en-US" altLang="ja-JP" sz="1000" dirty="0"/>
            </a:p>
            <a:p>
              <a:pPr>
                <a:lnSpc>
                  <a:spcPct val="150000"/>
                </a:lnSpc>
              </a:pPr>
              <a:r>
                <a:rPr lang="ja-JP" altLang="en-US" sz="1000" dirty="0"/>
                <a:t>市販の塗料でドアをペイントすれば、より自分好みのお部屋を実現できます。</a:t>
              </a:r>
            </a:p>
          </p:txBody>
        </p:sp>
        <p:sp>
          <p:nvSpPr>
            <p:cNvPr id="2062" name="テキスト ボックス 2061">
              <a:extLst>
                <a:ext uri="{FF2B5EF4-FFF2-40B4-BE49-F238E27FC236}">
                  <a16:creationId xmlns:a16="http://schemas.microsoft.com/office/drawing/2014/main" id="{69A27F0F-A4D1-A51E-511C-892457AB9479}"/>
                </a:ext>
              </a:extLst>
            </p:cNvPr>
            <p:cNvSpPr txBox="1"/>
            <p:nvPr/>
          </p:nvSpPr>
          <p:spPr>
            <a:xfrm>
              <a:off x="3870879" y="5040656"/>
              <a:ext cx="3441612" cy="711733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400" b="1" u="sng" dirty="0"/>
                <a:t>個性的な空間づくりをしたいなら</a:t>
              </a:r>
              <a:endParaRPr lang="en-US" altLang="ja-JP" sz="1400" b="1" u="sng" dirty="0"/>
            </a:p>
            <a:p>
              <a:pPr>
                <a:lnSpc>
                  <a:spcPct val="150000"/>
                </a:lnSpc>
              </a:pPr>
              <a:r>
                <a:rPr lang="ja-JP" altLang="en-US" sz="1400" b="1" u="sng" dirty="0"/>
                <a:t>“塗れるドア”がおすすめ</a:t>
              </a:r>
            </a:p>
          </p:txBody>
        </p:sp>
      </p:grpSp>
      <p:sp>
        <p:nvSpPr>
          <p:cNvPr id="2063" name="テキスト ボックス 2062">
            <a:extLst>
              <a:ext uri="{FF2B5EF4-FFF2-40B4-BE49-F238E27FC236}">
                <a16:creationId xmlns:a16="http://schemas.microsoft.com/office/drawing/2014/main" id="{870B912A-247D-783B-9638-F850125E7F18}"/>
              </a:ext>
            </a:extLst>
          </p:cNvPr>
          <p:cNvSpPr txBox="1"/>
          <p:nvPr/>
        </p:nvSpPr>
        <p:spPr>
          <a:xfrm>
            <a:off x="2122760" y="7181947"/>
            <a:ext cx="1605408" cy="7482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800" dirty="0"/>
              <a:t>複数の色を使ったり、様々な道具を使ったり。自分で塗るからこそ、自由な発想でオリジナリティを追求できます。</a:t>
            </a:r>
            <a:endParaRPr lang="en-US" altLang="ja-JP" sz="800" dirty="0"/>
          </a:p>
        </p:txBody>
      </p:sp>
      <p:sp>
        <p:nvSpPr>
          <p:cNvPr id="39" name="テキスト ボックス 38">
            <a:extLst>
              <a:ext uri="{FF2B5EF4-FFF2-40B4-BE49-F238E27FC236}">
                <a16:creationId xmlns:a16="http://schemas.microsoft.com/office/drawing/2014/main" id="{A266B082-5ACC-19EF-11A9-BA0EDD5F1ACA}"/>
              </a:ext>
            </a:extLst>
          </p:cNvPr>
          <p:cNvSpPr txBox="1"/>
          <p:nvPr/>
        </p:nvSpPr>
        <p:spPr>
          <a:xfrm>
            <a:off x="5600286" y="7183959"/>
            <a:ext cx="1659107" cy="7482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800" dirty="0"/>
              <a:t>採光部を大きく取ったり、真鍮製のハンドルを使ったり。あなただけのお気に入りの組み合わせを探してみませんか。</a:t>
            </a:r>
            <a:endParaRPr lang="en-US" altLang="ja-JP" sz="800" dirty="0"/>
          </a:p>
        </p:txBody>
      </p:sp>
      <p:sp>
        <p:nvSpPr>
          <p:cNvPr id="47" name="テキスト ボックス 46">
            <a:extLst>
              <a:ext uri="{FF2B5EF4-FFF2-40B4-BE49-F238E27FC236}">
                <a16:creationId xmlns:a16="http://schemas.microsoft.com/office/drawing/2014/main" id="{927A05ED-0F99-001F-D281-E4E24C0C3052}"/>
              </a:ext>
            </a:extLst>
          </p:cNvPr>
          <p:cNvSpPr txBox="1"/>
          <p:nvPr/>
        </p:nvSpPr>
        <p:spPr>
          <a:xfrm>
            <a:off x="6112343" y="6368555"/>
            <a:ext cx="1261965" cy="4148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800" b="1" u="sng" dirty="0"/>
              <a:t>ウラ面で詳しく</a:t>
            </a:r>
            <a:endParaRPr lang="en-US" altLang="ja-JP" sz="800" b="1" u="sng" dirty="0"/>
          </a:p>
          <a:p>
            <a:pPr>
              <a:lnSpc>
                <a:spcPts val="1320"/>
              </a:lnSpc>
            </a:pPr>
            <a:r>
              <a:rPr lang="ja-JP" altLang="en-US" sz="800" b="1" u="sng" dirty="0"/>
              <a:t>ご紹介しています</a:t>
            </a:r>
            <a:endParaRPr lang="en-US" altLang="ja-JP" sz="800" b="1" u="sng" dirty="0"/>
          </a:p>
        </p:txBody>
      </p:sp>
      <p:cxnSp>
        <p:nvCxnSpPr>
          <p:cNvPr id="48" name="直線コネクタ 47">
            <a:extLst>
              <a:ext uri="{FF2B5EF4-FFF2-40B4-BE49-F238E27FC236}">
                <a16:creationId xmlns:a16="http://schemas.microsoft.com/office/drawing/2014/main" id="{C2411C78-F753-55D7-4C39-B3FFBEBBA2CC}"/>
              </a:ext>
            </a:extLst>
          </p:cNvPr>
          <p:cNvCxnSpPr>
            <a:cxnSpLocks/>
          </p:cNvCxnSpPr>
          <p:nvPr/>
        </p:nvCxnSpPr>
        <p:spPr>
          <a:xfrm>
            <a:off x="6112343" y="6427324"/>
            <a:ext cx="0" cy="297319"/>
          </a:xfrm>
          <a:prstGeom prst="line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70" name="テキスト ボックス 2069">
            <a:extLst>
              <a:ext uri="{FF2B5EF4-FFF2-40B4-BE49-F238E27FC236}">
                <a16:creationId xmlns:a16="http://schemas.microsoft.com/office/drawing/2014/main" id="{40848505-E5DA-A6F6-4FC3-8096565571CB}"/>
              </a:ext>
            </a:extLst>
          </p:cNvPr>
          <p:cNvSpPr txBox="1"/>
          <p:nvPr/>
        </p:nvSpPr>
        <p:spPr>
          <a:xfrm>
            <a:off x="281391" y="6369166"/>
            <a:ext cx="1165940" cy="38856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400" b="1" dirty="0"/>
              <a:t>＼さらに／</a:t>
            </a:r>
            <a:endParaRPr lang="en-US" altLang="ja-JP" sz="1400" b="1" dirty="0"/>
          </a:p>
        </p:txBody>
      </p:sp>
      <p:sp>
        <p:nvSpPr>
          <p:cNvPr id="2072" name="テキスト ボックス 2071">
            <a:extLst>
              <a:ext uri="{FF2B5EF4-FFF2-40B4-BE49-F238E27FC236}">
                <a16:creationId xmlns:a16="http://schemas.microsoft.com/office/drawing/2014/main" id="{57C351AD-AA0E-C612-FA97-DB5027C11CEE}"/>
              </a:ext>
            </a:extLst>
          </p:cNvPr>
          <p:cNvSpPr txBox="1"/>
          <p:nvPr/>
        </p:nvSpPr>
        <p:spPr>
          <a:xfrm>
            <a:off x="2122760" y="6963619"/>
            <a:ext cx="1605408" cy="2635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1100" b="1" dirty="0"/>
              <a:t>塗り方</a:t>
            </a:r>
            <a:endParaRPr lang="en-US" altLang="ja-JP" sz="1100" b="1" dirty="0"/>
          </a:p>
        </p:txBody>
      </p:sp>
      <p:sp>
        <p:nvSpPr>
          <p:cNvPr id="2073" name="テキスト ボックス 2072">
            <a:extLst>
              <a:ext uri="{FF2B5EF4-FFF2-40B4-BE49-F238E27FC236}">
                <a16:creationId xmlns:a16="http://schemas.microsoft.com/office/drawing/2014/main" id="{EBC989E7-87A8-F7A5-23AC-2FA719F956B0}"/>
              </a:ext>
            </a:extLst>
          </p:cNvPr>
          <p:cNvSpPr txBox="1"/>
          <p:nvPr/>
        </p:nvSpPr>
        <p:spPr>
          <a:xfrm>
            <a:off x="5594548" y="6963619"/>
            <a:ext cx="1752706" cy="2635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1100" b="1" dirty="0"/>
              <a:t>ドアデザイン・ハンドル</a:t>
            </a:r>
            <a:endParaRPr lang="en-US" altLang="ja-JP" sz="1100" b="1" dirty="0"/>
          </a:p>
        </p:txBody>
      </p:sp>
      <p:grpSp>
        <p:nvGrpSpPr>
          <p:cNvPr id="2078" name="グループ化 2077">
            <a:extLst>
              <a:ext uri="{FF2B5EF4-FFF2-40B4-BE49-F238E27FC236}">
                <a16:creationId xmlns:a16="http://schemas.microsoft.com/office/drawing/2014/main" id="{C99BFFE4-F08C-FF1B-49EA-2B18478966E7}"/>
              </a:ext>
            </a:extLst>
          </p:cNvPr>
          <p:cNvGrpSpPr/>
          <p:nvPr/>
        </p:nvGrpSpPr>
        <p:grpSpPr>
          <a:xfrm>
            <a:off x="373514" y="4292606"/>
            <a:ext cx="3319178" cy="1931812"/>
            <a:chOff x="-61540" y="2822575"/>
            <a:chExt cx="8671016" cy="5046663"/>
          </a:xfrm>
        </p:grpSpPr>
        <p:pic>
          <p:nvPicPr>
            <p:cNvPr id="32" name="Picture 6">
              <a:extLst>
                <a:ext uri="{FF2B5EF4-FFF2-40B4-BE49-F238E27FC236}">
                  <a16:creationId xmlns:a16="http://schemas.microsoft.com/office/drawing/2014/main" id="{C8628487-B6B3-F7D5-709C-54A186B1F1E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625" r="32058"/>
            <a:stretch/>
          </p:blipFill>
          <p:spPr bwMode="auto">
            <a:xfrm>
              <a:off x="-61540" y="2822575"/>
              <a:ext cx="3803804" cy="5046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8">
              <a:extLst>
                <a:ext uri="{FF2B5EF4-FFF2-40B4-BE49-F238E27FC236}">
                  <a16:creationId xmlns:a16="http://schemas.microsoft.com/office/drawing/2014/main" id="{5E3D92AC-1B4C-41B3-AB64-905CCBC6C6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913" r="30770"/>
            <a:stretch/>
          </p:blipFill>
          <p:spPr bwMode="auto">
            <a:xfrm>
              <a:off x="4805672" y="2822575"/>
              <a:ext cx="3803804" cy="50466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119" name="図 2118">
            <a:extLst>
              <a:ext uri="{FF2B5EF4-FFF2-40B4-BE49-F238E27FC236}">
                <a16:creationId xmlns:a16="http://schemas.microsoft.com/office/drawing/2014/main" id="{FFAA0C55-38E9-6AF0-E6C9-08BF2ECE8FF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3134" b="14502"/>
          <a:stretch/>
        </p:blipFill>
        <p:spPr>
          <a:xfrm>
            <a:off x="-1" y="-25114"/>
            <a:ext cx="7559675" cy="4122890"/>
          </a:xfrm>
          <a:prstGeom prst="rect">
            <a:avLst/>
          </a:prstGeom>
        </p:spPr>
      </p:pic>
      <p:sp>
        <p:nvSpPr>
          <p:cNvPr id="34" name="二等辺三角形 33">
            <a:extLst>
              <a:ext uri="{FF2B5EF4-FFF2-40B4-BE49-F238E27FC236}">
                <a16:creationId xmlns:a16="http://schemas.microsoft.com/office/drawing/2014/main" id="{6B5DEA9B-3706-A467-937C-C40CB5CC9F09}"/>
              </a:ext>
            </a:extLst>
          </p:cNvPr>
          <p:cNvSpPr/>
          <p:nvPr/>
        </p:nvSpPr>
        <p:spPr>
          <a:xfrm rot="5400000">
            <a:off x="1796827" y="5148688"/>
            <a:ext cx="502057" cy="239964"/>
          </a:xfrm>
          <a:prstGeom prst="triangl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2" name="直線コネクタ 21">
            <a:extLst>
              <a:ext uri="{FF2B5EF4-FFF2-40B4-BE49-F238E27FC236}">
                <a16:creationId xmlns:a16="http://schemas.microsoft.com/office/drawing/2014/main" id="{DA6ED39E-F5F3-01A2-C1CA-DDEEFA042C28}"/>
              </a:ext>
            </a:extLst>
          </p:cNvPr>
          <p:cNvCxnSpPr>
            <a:cxnSpLocks/>
          </p:cNvCxnSpPr>
          <p:nvPr/>
        </p:nvCxnSpPr>
        <p:spPr>
          <a:xfrm>
            <a:off x="2328360" y="1964046"/>
            <a:ext cx="3875709" cy="0"/>
          </a:xfrm>
          <a:prstGeom prst="line">
            <a:avLst/>
          </a:prstGeom>
          <a:ln w="184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線コネクタ 22">
            <a:extLst>
              <a:ext uri="{FF2B5EF4-FFF2-40B4-BE49-F238E27FC236}">
                <a16:creationId xmlns:a16="http://schemas.microsoft.com/office/drawing/2014/main" id="{9F086E82-5AE6-E53D-6523-50B9EEDBAA6D}"/>
              </a:ext>
            </a:extLst>
          </p:cNvPr>
          <p:cNvCxnSpPr>
            <a:cxnSpLocks/>
          </p:cNvCxnSpPr>
          <p:nvPr/>
        </p:nvCxnSpPr>
        <p:spPr>
          <a:xfrm>
            <a:off x="2299949" y="2498805"/>
            <a:ext cx="5065046" cy="0"/>
          </a:xfrm>
          <a:prstGeom prst="line">
            <a:avLst/>
          </a:prstGeom>
          <a:ln w="18415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54" name="正方形/長方形 2053">
            <a:extLst>
              <a:ext uri="{FF2B5EF4-FFF2-40B4-BE49-F238E27FC236}">
                <a16:creationId xmlns:a16="http://schemas.microsoft.com/office/drawing/2014/main" id="{C3F4D430-2C2F-B816-FB5F-CEB13D1C5087}"/>
              </a:ext>
            </a:extLst>
          </p:cNvPr>
          <p:cNvSpPr/>
          <p:nvPr/>
        </p:nvSpPr>
        <p:spPr>
          <a:xfrm>
            <a:off x="412615" y="4327881"/>
            <a:ext cx="618993" cy="262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24" name="グループ化 23">
            <a:extLst>
              <a:ext uri="{FF2B5EF4-FFF2-40B4-BE49-F238E27FC236}">
                <a16:creationId xmlns:a16="http://schemas.microsoft.com/office/drawing/2014/main" id="{0B0A5F9A-D58D-90BD-99B7-FFAE56E9D753}"/>
              </a:ext>
            </a:extLst>
          </p:cNvPr>
          <p:cNvGrpSpPr/>
          <p:nvPr/>
        </p:nvGrpSpPr>
        <p:grpSpPr>
          <a:xfrm>
            <a:off x="332953" y="1662811"/>
            <a:ext cx="2031325" cy="774489"/>
            <a:chOff x="-4129544" y="2575300"/>
            <a:chExt cx="2031325" cy="774489"/>
          </a:xfrm>
        </p:grpSpPr>
        <p:sp>
          <p:nvSpPr>
            <p:cNvPr id="25" name="テキスト ボックス 24">
              <a:extLst>
                <a:ext uri="{FF2B5EF4-FFF2-40B4-BE49-F238E27FC236}">
                  <a16:creationId xmlns:a16="http://schemas.microsoft.com/office/drawing/2014/main" id="{7680A71F-8BBD-2979-1ECD-0FE77FD46C27}"/>
                </a:ext>
              </a:extLst>
            </p:cNvPr>
            <p:cNvSpPr txBox="1"/>
            <p:nvPr/>
          </p:nvSpPr>
          <p:spPr>
            <a:xfrm>
              <a:off x="-4129544" y="2575300"/>
              <a:ext cx="2031325" cy="773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ja-JP" altLang="en-US" sz="1600" dirty="0">
                  <a:ln w="31750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お部屋に合わせて</a:t>
              </a:r>
              <a:endParaRPr lang="en-US" altLang="ja-JP" sz="1600" dirty="0">
                <a:ln w="31750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lang="ja-JP" altLang="en-US" sz="1600" dirty="0">
                  <a:ln w="31750">
                    <a:solidFill>
                      <a:schemeClr val="bg1"/>
                    </a:solidFill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自分好みにぺイント</a:t>
              </a:r>
            </a:p>
          </p:txBody>
        </p:sp>
        <p:sp>
          <p:nvSpPr>
            <p:cNvPr id="26" name="テキスト ボックス 25">
              <a:extLst>
                <a:ext uri="{FF2B5EF4-FFF2-40B4-BE49-F238E27FC236}">
                  <a16:creationId xmlns:a16="http://schemas.microsoft.com/office/drawing/2014/main" id="{EA326DBD-8C24-FD1E-1FBB-9EE98EC75F0A}"/>
                </a:ext>
              </a:extLst>
            </p:cNvPr>
            <p:cNvSpPr txBox="1"/>
            <p:nvPr/>
          </p:nvSpPr>
          <p:spPr>
            <a:xfrm>
              <a:off x="-4129544" y="2576500"/>
              <a:ext cx="2031325" cy="77328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kumimoji="1" lang="ja-JP" altLang="en-US" sz="1600" dirty="0">
                  <a:ln w="25400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お部屋に合わせて</a:t>
              </a:r>
              <a:endParaRPr kumimoji="1" lang="en-US" altLang="ja-JP" sz="1600" dirty="0">
                <a:ln w="25400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  <a:p>
              <a:pPr>
                <a:lnSpc>
                  <a:spcPct val="150000"/>
                </a:lnSpc>
              </a:pPr>
              <a:r>
                <a:rPr kumimoji="1" lang="ja-JP" altLang="en-US" sz="1600" dirty="0">
                  <a:ln w="25400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自分好みにぺイン</a:t>
              </a:r>
              <a:r>
                <a:rPr lang="ja-JP" altLang="en-US" sz="1600" dirty="0">
                  <a:ln w="25400">
                    <a:noFill/>
                    <a:prstDash val="solid"/>
                  </a:ln>
                  <a:solidFill>
                    <a:schemeClr val="tx1">
                      <a:lumMod val="85000"/>
                      <a:lumOff val="15000"/>
                    </a:schemeClr>
                  </a:solidFill>
                  <a:latin typeface="HGS創英角ｺﾞｼｯｸUB" panose="020B0900000000000000" pitchFamily="50" charset="-128"/>
                  <a:ea typeface="HGS創英角ｺﾞｼｯｸUB" panose="020B0900000000000000" pitchFamily="50" charset="-128"/>
                </a:rPr>
                <a:t>ト</a:t>
              </a:r>
              <a:endParaRPr kumimoji="1" lang="ja-JP" altLang="en-US" sz="2400" dirty="0">
                <a:ln w="25400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endParaRPr>
            </a:p>
          </p:txBody>
        </p:sp>
      </p:grp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FF433016-175F-BDBE-A3BB-A7E66C77ADAF}"/>
              </a:ext>
            </a:extLst>
          </p:cNvPr>
          <p:cNvSpPr txBox="1"/>
          <p:nvPr/>
        </p:nvSpPr>
        <p:spPr>
          <a:xfrm rot="2402">
            <a:off x="2300326" y="2015911"/>
            <a:ext cx="510909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n w="69850">
                  <a:solidFill>
                    <a:schemeClr val="bg1"/>
                  </a:solidFill>
                  <a:prstDash val="solid"/>
                </a:ln>
                <a:solidFill>
                  <a:srgbClr val="000000"/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もっとわたしらしいお部屋</a:t>
            </a:r>
          </a:p>
        </p:txBody>
      </p:sp>
      <p:sp>
        <p:nvSpPr>
          <p:cNvPr id="2053" name="テキスト ボックス 2052">
            <a:extLst>
              <a:ext uri="{FF2B5EF4-FFF2-40B4-BE49-F238E27FC236}">
                <a16:creationId xmlns:a16="http://schemas.microsoft.com/office/drawing/2014/main" id="{032F155B-2F93-5B9B-351A-E8F84049AAE0}"/>
              </a:ext>
            </a:extLst>
          </p:cNvPr>
          <p:cNvSpPr txBox="1"/>
          <p:nvPr/>
        </p:nvSpPr>
        <p:spPr>
          <a:xfrm>
            <a:off x="412614" y="4303660"/>
            <a:ext cx="618993" cy="2827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900" b="1" dirty="0"/>
              <a:t>Before</a:t>
            </a:r>
            <a:endParaRPr lang="ja-JP" altLang="en-US" sz="900" b="1" dirty="0"/>
          </a:p>
        </p:txBody>
      </p:sp>
      <p:sp>
        <p:nvSpPr>
          <p:cNvPr id="2055" name="正方形/長方形 2054">
            <a:extLst>
              <a:ext uri="{FF2B5EF4-FFF2-40B4-BE49-F238E27FC236}">
                <a16:creationId xmlns:a16="http://schemas.microsoft.com/office/drawing/2014/main" id="{83FE6E56-678D-04D1-2190-608E198C493F}"/>
              </a:ext>
            </a:extLst>
          </p:cNvPr>
          <p:cNvSpPr/>
          <p:nvPr/>
        </p:nvSpPr>
        <p:spPr>
          <a:xfrm>
            <a:off x="2269991" y="4327881"/>
            <a:ext cx="618993" cy="2628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57" name="テキスト ボックス 2056">
            <a:extLst>
              <a:ext uri="{FF2B5EF4-FFF2-40B4-BE49-F238E27FC236}">
                <a16:creationId xmlns:a16="http://schemas.microsoft.com/office/drawing/2014/main" id="{54B804E7-0473-52AD-323E-5D181B6F953D}"/>
              </a:ext>
            </a:extLst>
          </p:cNvPr>
          <p:cNvSpPr txBox="1"/>
          <p:nvPr/>
        </p:nvSpPr>
        <p:spPr>
          <a:xfrm>
            <a:off x="2269990" y="4303660"/>
            <a:ext cx="618993" cy="28277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ja-JP" sz="900" b="1" dirty="0"/>
              <a:t>After</a:t>
            </a:r>
            <a:endParaRPr lang="ja-JP" altLang="en-US" sz="900" b="1" dirty="0"/>
          </a:p>
        </p:txBody>
      </p:sp>
      <p:sp>
        <p:nvSpPr>
          <p:cNvPr id="2084" name="テキスト ボックス 2083">
            <a:extLst>
              <a:ext uri="{FF2B5EF4-FFF2-40B4-BE49-F238E27FC236}">
                <a16:creationId xmlns:a16="http://schemas.microsoft.com/office/drawing/2014/main" id="{D11AEC4E-F14B-D296-C732-1A5D7E11F061}"/>
              </a:ext>
            </a:extLst>
          </p:cNvPr>
          <p:cNvSpPr txBox="1"/>
          <p:nvPr/>
        </p:nvSpPr>
        <p:spPr>
          <a:xfrm rot="2402">
            <a:off x="2300325" y="2007496"/>
            <a:ext cx="5109091" cy="584775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r>
              <a:rPr lang="ja-JP" altLang="en-US" sz="3200" dirty="0">
                <a:ln w="0">
                  <a:noFill/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latin typeface="HGS創英角ｺﾞｼｯｸUB" panose="020B0900000000000000" pitchFamily="50" charset="-128"/>
                <a:ea typeface="HGS創英角ｺﾞｼｯｸUB" panose="020B0900000000000000" pitchFamily="50" charset="-128"/>
              </a:rPr>
              <a:t>もっとわたしらしいお部屋</a:t>
            </a:r>
          </a:p>
        </p:txBody>
      </p:sp>
      <p:grpSp>
        <p:nvGrpSpPr>
          <p:cNvPr id="2137" name="グループ化 2136">
            <a:extLst>
              <a:ext uri="{FF2B5EF4-FFF2-40B4-BE49-F238E27FC236}">
                <a16:creationId xmlns:a16="http://schemas.microsoft.com/office/drawing/2014/main" id="{814D7616-2803-06FA-033F-BF27DB13AEA2}"/>
              </a:ext>
            </a:extLst>
          </p:cNvPr>
          <p:cNvGrpSpPr/>
          <p:nvPr/>
        </p:nvGrpSpPr>
        <p:grpSpPr>
          <a:xfrm>
            <a:off x="2004011" y="1438180"/>
            <a:ext cx="4284466" cy="640692"/>
            <a:chOff x="1829572" y="1455851"/>
            <a:chExt cx="4284466" cy="640692"/>
          </a:xfrm>
        </p:grpSpPr>
        <p:sp>
          <p:nvSpPr>
            <p:cNvPr id="2127" name="テキスト ボックス 2126">
              <a:extLst>
                <a:ext uri="{FF2B5EF4-FFF2-40B4-BE49-F238E27FC236}">
                  <a16:creationId xmlns:a16="http://schemas.microsoft.com/office/drawing/2014/main" id="{28530D8E-107B-F00B-6BE9-41D75576F027}"/>
                </a:ext>
              </a:extLst>
            </p:cNvPr>
            <p:cNvSpPr txBox="1"/>
            <p:nvPr/>
          </p:nvSpPr>
          <p:spPr>
            <a:xfrm>
              <a:off x="1829573" y="1458676"/>
              <a:ext cx="339007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0" i="0" u="none" strike="noStrike" kern="1200" cap="none" spc="0" normalizeH="0" baseline="0" noProof="0" dirty="0">
                  <a:ln w="69850">
                    <a:solidFill>
                      <a:prstClr val="white"/>
                    </a:solidFill>
                    <a:prstDash val="solid"/>
                  </a:ln>
                  <a:solidFill>
                    <a:srgbClr val="000000"/>
                  </a:solidFill>
                  <a:effectLst/>
                  <a:uLnTx/>
                  <a:uFillTx/>
                  <a:latin typeface="HGS創英角ｺﾞｼｯｸUB" panose="020B0900000000000000" pitchFamily="50" charset="-128"/>
                  <a:ea typeface="HGS創英角ｺﾞｼｯｸUB" panose="020B0900000000000000" pitchFamily="50" charset="-128"/>
                  <a:cs typeface="+mn-cs"/>
                </a:rPr>
                <a:t>“塗れるドア”</a:t>
              </a:r>
            </a:p>
          </p:txBody>
        </p:sp>
        <p:sp>
          <p:nvSpPr>
            <p:cNvPr id="2131" name="テキスト ボックス 2130">
              <a:extLst>
                <a:ext uri="{FF2B5EF4-FFF2-40B4-BE49-F238E27FC236}">
                  <a16:creationId xmlns:a16="http://schemas.microsoft.com/office/drawing/2014/main" id="{FF00FAB1-678D-CFE4-9CF6-1B7C883C18A6}"/>
                </a:ext>
              </a:extLst>
            </p:cNvPr>
            <p:cNvSpPr txBox="1"/>
            <p:nvPr/>
          </p:nvSpPr>
          <p:spPr>
            <a:xfrm>
              <a:off x="4540707" y="1625446"/>
              <a:ext cx="1488923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2400" b="0" i="0" u="none" strike="noStrike" kern="1200" cap="none" spc="0" normalizeH="0" baseline="0" noProof="0" dirty="0">
                  <a:ln w="69850">
                    <a:solidFill>
                      <a:prstClr val="white"/>
                    </a:solidFill>
                    <a:prstDash val="solid"/>
                  </a:ln>
                  <a:solidFill>
                    <a:srgbClr val="000000"/>
                  </a:solidFill>
                  <a:effectLst/>
                  <a:uLnTx/>
                  <a:uFillTx/>
                  <a:latin typeface="HGS創英角ｺﾞｼｯｸUB" panose="020B0900000000000000" pitchFamily="50" charset="-128"/>
                  <a:ea typeface="HGS創英角ｺﾞｼｯｸUB" panose="020B0900000000000000" pitchFamily="50" charset="-128"/>
                  <a:cs typeface="+mn-cs"/>
                </a:rPr>
                <a:t>で叶える</a:t>
              </a:r>
              <a:endParaRPr lang="ja-JP" altLang="en-US" sz="1400" dirty="0"/>
            </a:p>
          </p:txBody>
        </p:sp>
        <p:sp>
          <p:nvSpPr>
            <p:cNvPr id="2135" name="テキスト ボックス 2134">
              <a:extLst>
                <a:ext uri="{FF2B5EF4-FFF2-40B4-BE49-F238E27FC236}">
                  <a16:creationId xmlns:a16="http://schemas.microsoft.com/office/drawing/2014/main" id="{E8A6CB18-65D1-6A68-F626-E96B9BEA2D5F}"/>
                </a:ext>
              </a:extLst>
            </p:cNvPr>
            <p:cNvSpPr txBox="1"/>
            <p:nvPr/>
          </p:nvSpPr>
          <p:spPr>
            <a:xfrm>
              <a:off x="4540706" y="1634878"/>
              <a:ext cx="1573332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kumimoji="1" lang="ja-JP" altLang="en-US" sz="2400" b="0" i="0" u="none" strike="noStrike" kern="1200" cap="none" spc="0" normalizeH="0" baseline="0" noProof="0" dirty="0">
                  <a:ln w="0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HGS創英角ｺﾞｼｯｸUB" panose="020B0900000000000000" pitchFamily="50" charset="-128"/>
                  <a:ea typeface="HGS創英角ｺﾞｼｯｸUB" panose="020B0900000000000000" pitchFamily="50" charset="-128"/>
                  <a:cs typeface="+mn-cs"/>
                </a:rPr>
                <a:t>で叶える</a:t>
              </a:r>
              <a:endParaRPr lang="ja-JP" altLang="en-US" sz="1400" dirty="0"/>
            </a:p>
          </p:txBody>
        </p:sp>
        <p:sp>
          <p:nvSpPr>
            <p:cNvPr id="2136" name="テキスト ボックス 2135">
              <a:extLst>
                <a:ext uri="{FF2B5EF4-FFF2-40B4-BE49-F238E27FC236}">
                  <a16:creationId xmlns:a16="http://schemas.microsoft.com/office/drawing/2014/main" id="{09B466D0-30B2-D25B-1F0B-1ED1403BD889}"/>
                </a:ext>
              </a:extLst>
            </p:cNvPr>
            <p:cNvSpPr txBox="1"/>
            <p:nvPr/>
          </p:nvSpPr>
          <p:spPr>
            <a:xfrm>
              <a:off x="1829572" y="1455851"/>
              <a:ext cx="3148214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1" lang="ja-JP" altLang="en-US" sz="3200" b="0" i="0" u="none" strike="noStrike" kern="1200" cap="none" spc="0" normalizeH="0" baseline="0" noProof="0" dirty="0">
                  <a:ln w="0">
                    <a:noFill/>
                    <a:prstDash val="solid"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HGS創英角ｺﾞｼｯｸUB" panose="020B0900000000000000" pitchFamily="50" charset="-128"/>
                  <a:ea typeface="HGS創英角ｺﾞｼｯｸUB" panose="020B0900000000000000" pitchFamily="50" charset="-128"/>
                  <a:cs typeface="+mn-cs"/>
                </a:rPr>
                <a:t>“塗れるドア”</a:t>
              </a:r>
              <a:endParaRPr kumimoji="1" lang="en-US" altLang="ja-JP" sz="3200" b="0" i="0" u="none" strike="noStrike" kern="1200" cap="none" spc="0" normalizeH="0" baseline="0" noProof="0" dirty="0">
                <a:ln w="0">
                  <a:noFill/>
                  <a:prstDash val="solid"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HGS創英角ｺﾞｼｯｸUB" panose="020B0900000000000000" pitchFamily="50" charset="-128"/>
                <a:ea typeface="HGS創英角ｺﾞｼｯｸUB" panose="020B0900000000000000" pitchFamily="50" charset="-128"/>
                <a:cs typeface="+mn-cs"/>
              </a:endParaRPr>
            </a:p>
          </p:txBody>
        </p:sp>
      </p:grpSp>
      <p:pic>
        <p:nvPicPr>
          <p:cNvPr id="13" name="図 12">
            <a:extLst>
              <a:ext uri="{FF2B5EF4-FFF2-40B4-BE49-F238E27FC236}">
                <a16:creationId xmlns:a16="http://schemas.microsoft.com/office/drawing/2014/main" id="{CBBF0F4F-7AA6-46A3-9E87-113805FC6B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714" y="6839361"/>
            <a:ext cx="1749704" cy="1280271"/>
          </a:xfrm>
          <a:prstGeom prst="rect">
            <a:avLst/>
          </a:prstGeom>
        </p:spPr>
      </p:pic>
      <p:pic>
        <p:nvPicPr>
          <p:cNvPr id="2049" name="図 2048">
            <a:extLst>
              <a:ext uri="{FF2B5EF4-FFF2-40B4-BE49-F238E27FC236}">
                <a16:creationId xmlns:a16="http://schemas.microsoft.com/office/drawing/2014/main" id="{C083B13C-C0A0-42EF-2ABE-265B611B2F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57995" y="6828164"/>
            <a:ext cx="1761897" cy="1292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45663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正方形/長方形 85">
            <a:extLst>
              <a:ext uri="{FF2B5EF4-FFF2-40B4-BE49-F238E27FC236}">
                <a16:creationId xmlns:a16="http://schemas.microsoft.com/office/drawing/2014/main" id="{EC553891-F7B8-401A-5CDA-6361B4BA19E3}"/>
              </a:ext>
            </a:extLst>
          </p:cNvPr>
          <p:cNvSpPr/>
          <p:nvPr/>
        </p:nvSpPr>
        <p:spPr>
          <a:xfrm>
            <a:off x="430612" y="7740807"/>
            <a:ext cx="6720706" cy="219269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dirty="0"/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54E61B50-DAB3-A439-2B14-AA91CE50C29C}"/>
              </a:ext>
            </a:extLst>
          </p:cNvPr>
          <p:cNvSpPr/>
          <p:nvPr/>
        </p:nvSpPr>
        <p:spPr>
          <a:xfrm>
            <a:off x="0" y="3344"/>
            <a:ext cx="7559675" cy="994287"/>
          </a:xfrm>
          <a:prstGeom prst="rect">
            <a:avLst/>
          </a:prstGeom>
          <a:solidFill>
            <a:srgbClr val="F0EC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77" name="テキスト ボックス 1176">
            <a:extLst>
              <a:ext uri="{FF2B5EF4-FFF2-40B4-BE49-F238E27FC236}">
                <a16:creationId xmlns:a16="http://schemas.microsoft.com/office/drawing/2014/main" id="{E118AD31-2228-2D4A-04B0-4DCD298AE4D6}"/>
              </a:ext>
            </a:extLst>
          </p:cNvPr>
          <p:cNvSpPr txBox="1"/>
          <p:nvPr/>
        </p:nvSpPr>
        <p:spPr>
          <a:xfrm>
            <a:off x="423635" y="37354"/>
            <a:ext cx="6728990" cy="8951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3200"/>
              </a:lnSpc>
            </a:pPr>
            <a:r>
              <a:rPr lang="ja-JP" altLang="en-US" sz="1200" b="1" dirty="0"/>
              <a:t>細部にもこだわって、“あなたらしさ”をとことん追求</a:t>
            </a:r>
            <a:endParaRPr lang="en-US" altLang="ja-JP" sz="1200" b="1" dirty="0"/>
          </a:p>
          <a:p>
            <a:pPr algn="ctr">
              <a:lnSpc>
                <a:spcPts val="3200"/>
              </a:lnSpc>
            </a:pPr>
            <a:r>
              <a:rPr lang="ja-JP" altLang="en-US" sz="2200" b="1" dirty="0"/>
              <a:t>もっと個性を演出する、おすすめポイント</a:t>
            </a:r>
            <a:endParaRPr lang="en-US" altLang="ja-JP" sz="2200" b="1" dirty="0"/>
          </a:p>
        </p:txBody>
      </p:sp>
      <p:grpSp>
        <p:nvGrpSpPr>
          <p:cNvPr id="1178" name="グループ化 1177">
            <a:extLst>
              <a:ext uri="{FF2B5EF4-FFF2-40B4-BE49-F238E27FC236}">
                <a16:creationId xmlns:a16="http://schemas.microsoft.com/office/drawing/2014/main" id="{5666C4FA-7F4F-2B9F-27D4-E1307369A6C4}"/>
              </a:ext>
            </a:extLst>
          </p:cNvPr>
          <p:cNvGrpSpPr/>
          <p:nvPr/>
        </p:nvGrpSpPr>
        <p:grpSpPr>
          <a:xfrm>
            <a:off x="2939514" y="10016266"/>
            <a:ext cx="4218667" cy="307947"/>
            <a:chOff x="2288680" y="7185920"/>
            <a:chExt cx="4924304" cy="359455"/>
          </a:xfrm>
        </p:grpSpPr>
        <p:sp>
          <p:nvSpPr>
            <p:cNvPr id="1179" name="テキスト ボックス 1178">
              <a:extLst>
                <a:ext uri="{FF2B5EF4-FFF2-40B4-BE49-F238E27FC236}">
                  <a16:creationId xmlns:a16="http://schemas.microsoft.com/office/drawing/2014/main" id="{F1247179-1A0B-A806-15CC-CE2DED17CCA3}"/>
                </a:ext>
              </a:extLst>
            </p:cNvPr>
            <p:cNvSpPr txBox="1"/>
            <p:nvPr/>
          </p:nvSpPr>
          <p:spPr>
            <a:xfrm>
              <a:off x="2288680" y="7209698"/>
              <a:ext cx="2377008" cy="294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ja-JP" altLang="en-US" sz="900" b="1" u="sng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もっと「内装ドア」を知りたい方は</a:t>
              </a:r>
            </a:p>
          </p:txBody>
        </p:sp>
        <p:sp>
          <p:nvSpPr>
            <p:cNvPr id="1182" name="フリーフォーム 300">
              <a:extLst>
                <a:ext uri="{FF2B5EF4-FFF2-40B4-BE49-F238E27FC236}">
                  <a16:creationId xmlns:a16="http://schemas.microsoft.com/office/drawing/2014/main" id="{6BC2E255-C0E4-80D2-5FAD-A07DBB9D9105}"/>
                </a:ext>
              </a:extLst>
            </p:cNvPr>
            <p:cNvSpPr/>
            <p:nvPr/>
          </p:nvSpPr>
          <p:spPr>
            <a:xfrm>
              <a:off x="6536056" y="7210425"/>
              <a:ext cx="619125" cy="238125"/>
            </a:xfrm>
            <a:custGeom>
              <a:avLst/>
              <a:gdLst>
                <a:gd name="connsiteX0" fmla="*/ 0 w 619125"/>
                <a:gd name="connsiteY0" fmla="*/ 0 h 238125"/>
                <a:gd name="connsiteX1" fmla="*/ 579437 w 619125"/>
                <a:gd name="connsiteY1" fmla="*/ 0 h 238125"/>
                <a:gd name="connsiteX2" fmla="*/ 619125 w 619125"/>
                <a:gd name="connsiteY2" fmla="*/ 39688 h 238125"/>
                <a:gd name="connsiteX3" fmla="*/ 619125 w 619125"/>
                <a:gd name="connsiteY3" fmla="*/ 198437 h 238125"/>
                <a:gd name="connsiteX4" fmla="*/ 579437 w 619125"/>
                <a:gd name="connsiteY4" fmla="*/ 238125 h 238125"/>
                <a:gd name="connsiteX5" fmla="*/ 0 w 619125"/>
                <a:gd name="connsiteY5" fmla="*/ 238125 h 238125"/>
                <a:gd name="connsiteX6" fmla="*/ 0 w 619125"/>
                <a:gd name="connsiteY6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9125" h="238125">
                  <a:moveTo>
                    <a:pt x="0" y="0"/>
                  </a:moveTo>
                  <a:lnTo>
                    <a:pt x="579437" y="0"/>
                  </a:lnTo>
                  <a:cubicBezTo>
                    <a:pt x="601356" y="0"/>
                    <a:pt x="619125" y="17769"/>
                    <a:pt x="619125" y="39688"/>
                  </a:cubicBezTo>
                  <a:lnTo>
                    <a:pt x="619125" y="198437"/>
                  </a:lnTo>
                  <a:cubicBezTo>
                    <a:pt x="619125" y="220356"/>
                    <a:pt x="601356" y="238125"/>
                    <a:pt x="579437" y="238125"/>
                  </a:cubicBezTo>
                  <a:lnTo>
                    <a:pt x="0" y="2381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2" name="フリーフォーム 301">
              <a:extLst>
                <a:ext uri="{FF2B5EF4-FFF2-40B4-BE49-F238E27FC236}">
                  <a16:creationId xmlns:a16="http://schemas.microsoft.com/office/drawing/2014/main" id="{AC76BD04-6A28-F59B-57EA-1C4BF273B87C}"/>
                </a:ext>
              </a:extLst>
            </p:cNvPr>
            <p:cNvSpPr/>
            <p:nvPr/>
          </p:nvSpPr>
          <p:spPr>
            <a:xfrm>
              <a:off x="4658156" y="7210425"/>
              <a:ext cx="1877899" cy="238125"/>
            </a:xfrm>
            <a:custGeom>
              <a:avLst/>
              <a:gdLst>
                <a:gd name="connsiteX0" fmla="*/ 39688 w 1409700"/>
                <a:gd name="connsiteY0" fmla="*/ 0 h 238125"/>
                <a:gd name="connsiteX1" fmla="*/ 1409700 w 1409700"/>
                <a:gd name="connsiteY1" fmla="*/ 0 h 238125"/>
                <a:gd name="connsiteX2" fmla="*/ 1409700 w 1409700"/>
                <a:gd name="connsiteY2" fmla="*/ 238125 h 238125"/>
                <a:gd name="connsiteX3" fmla="*/ 39688 w 1409700"/>
                <a:gd name="connsiteY3" fmla="*/ 238125 h 238125"/>
                <a:gd name="connsiteX4" fmla="*/ 0 w 1409700"/>
                <a:gd name="connsiteY4" fmla="*/ 198437 h 238125"/>
                <a:gd name="connsiteX5" fmla="*/ 0 w 1409700"/>
                <a:gd name="connsiteY5" fmla="*/ 39688 h 238125"/>
                <a:gd name="connsiteX6" fmla="*/ 39688 w 1409700"/>
                <a:gd name="connsiteY6" fmla="*/ 0 h 2381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9700" h="238125">
                  <a:moveTo>
                    <a:pt x="39688" y="0"/>
                  </a:moveTo>
                  <a:lnTo>
                    <a:pt x="1409700" y="0"/>
                  </a:lnTo>
                  <a:lnTo>
                    <a:pt x="1409700" y="238125"/>
                  </a:lnTo>
                  <a:lnTo>
                    <a:pt x="39688" y="238125"/>
                  </a:lnTo>
                  <a:cubicBezTo>
                    <a:pt x="17769" y="238125"/>
                    <a:pt x="0" y="220356"/>
                    <a:pt x="0" y="198437"/>
                  </a:cubicBezTo>
                  <a:lnTo>
                    <a:pt x="0" y="39688"/>
                  </a:lnTo>
                  <a:cubicBezTo>
                    <a:pt x="0" y="17769"/>
                    <a:pt x="17769" y="0"/>
                    <a:pt x="39688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4" name="テキスト ボックス 2053">
              <a:extLst>
                <a:ext uri="{FF2B5EF4-FFF2-40B4-BE49-F238E27FC236}">
                  <a16:creationId xmlns:a16="http://schemas.microsoft.com/office/drawing/2014/main" id="{5A55E3D4-164F-9E3A-7E03-991E3F155D00}"/>
                </a:ext>
              </a:extLst>
            </p:cNvPr>
            <p:cNvSpPr txBox="1"/>
            <p:nvPr/>
          </p:nvSpPr>
          <p:spPr>
            <a:xfrm>
              <a:off x="6592153" y="7204664"/>
              <a:ext cx="620177" cy="2590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ja-JP" altLang="en-US" sz="1100" b="1" dirty="0">
                  <a:solidFill>
                    <a:schemeClr val="bg1"/>
                  </a:solidFill>
                </a:rPr>
                <a:t>検索</a:t>
              </a:r>
            </a:p>
          </p:txBody>
        </p:sp>
        <p:sp>
          <p:nvSpPr>
            <p:cNvPr id="2055" name="フリーフォーム 303">
              <a:extLst>
                <a:ext uri="{FF2B5EF4-FFF2-40B4-BE49-F238E27FC236}">
                  <a16:creationId xmlns:a16="http://schemas.microsoft.com/office/drawing/2014/main" id="{878F2D43-B76E-4153-3534-6F39BF84FD99}"/>
                </a:ext>
              </a:extLst>
            </p:cNvPr>
            <p:cNvSpPr/>
            <p:nvPr/>
          </p:nvSpPr>
          <p:spPr>
            <a:xfrm rot="19203946">
              <a:off x="7022585" y="7310176"/>
              <a:ext cx="190399" cy="235199"/>
            </a:xfrm>
            <a:custGeom>
              <a:avLst/>
              <a:gdLst>
                <a:gd name="connsiteX0" fmla="*/ 194310 w 388620"/>
                <a:gd name="connsiteY0" fmla="*/ 0 h 480060"/>
                <a:gd name="connsiteX1" fmla="*/ 388620 w 388620"/>
                <a:gd name="connsiteY1" fmla="*/ 480060 h 480060"/>
                <a:gd name="connsiteX2" fmla="*/ 372449 w 388620"/>
                <a:gd name="connsiteY2" fmla="*/ 480060 h 480060"/>
                <a:gd name="connsiteX3" fmla="*/ 194310 w 388620"/>
                <a:gd name="connsiteY3" fmla="*/ 396118 h 480060"/>
                <a:gd name="connsiteX4" fmla="*/ 16171 w 388620"/>
                <a:gd name="connsiteY4" fmla="*/ 480060 h 480060"/>
                <a:gd name="connsiteX5" fmla="*/ 0 w 388620"/>
                <a:gd name="connsiteY5" fmla="*/ 480060 h 480060"/>
                <a:gd name="connsiteX6" fmla="*/ 194310 w 388620"/>
                <a:gd name="connsiteY6" fmla="*/ 0 h 480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88620" h="480060">
                  <a:moveTo>
                    <a:pt x="194310" y="0"/>
                  </a:moveTo>
                  <a:lnTo>
                    <a:pt x="388620" y="480060"/>
                  </a:lnTo>
                  <a:lnTo>
                    <a:pt x="372449" y="480060"/>
                  </a:lnTo>
                  <a:lnTo>
                    <a:pt x="194310" y="396118"/>
                  </a:lnTo>
                  <a:lnTo>
                    <a:pt x="16171" y="480060"/>
                  </a:lnTo>
                  <a:lnTo>
                    <a:pt x="0" y="480060"/>
                  </a:lnTo>
                  <a:lnTo>
                    <a:pt x="194310" y="0"/>
                  </a:lnTo>
                  <a:close/>
                </a:path>
              </a:pathLst>
            </a:custGeom>
            <a:solidFill>
              <a:schemeClr val="tx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2056" name="テキスト ボックス 2055">
              <a:extLst>
                <a:ext uri="{FF2B5EF4-FFF2-40B4-BE49-F238E27FC236}">
                  <a16:creationId xmlns:a16="http://schemas.microsoft.com/office/drawing/2014/main" id="{5DE29D68-5A44-C410-0A46-6C62BB9C0884}"/>
                </a:ext>
              </a:extLst>
            </p:cNvPr>
            <p:cNvSpPr txBox="1"/>
            <p:nvPr/>
          </p:nvSpPr>
          <p:spPr>
            <a:xfrm>
              <a:off x="4658156" y="7185920"/>
              <a:ext cx="1891087" cy="2941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ts val="1320"/>
                </a:lnSpc>
              </a:pPr>
              <a:r>
                <a:rPr kumimoji="1" lang="ja-JP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パナソニック　</a:t>
              </a:r>
              <a:r>
                <a:rPr lang="ja-JP" altLang="en-US" sz="9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ベリティス</a:t>
              </a:r>
              <a:endParaRPr kumimoji="1" lang="ja-JP" altLang="en-US" sz="9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1176" name="正方形/長方形 1175">
            <a:extLst>
              <a:ext uri="{FF2B5EF4-FFF2-40B4-BE49-F238E27FC236}">
                <a16:creationId xmlns:a16="http://schemas.microsoft.com/office/drawing/2014/main" id="{9967B361-52A2-189B-A458-D8669268718B}"/>
              </a:ext>
            </a:extLst>
          </p:cNvPr>
          <p:cNvSpPr/>
          <p:nvPr/>
        </p:nvSpPr>
        <p:spPr>
          <a:xfrm>
            <a:off x="514909" y="7806345"/>
            <a:ext cx="6536190" cy="2795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127" name="テキスト ボックス 1126">
            <a:extLst>
              <a:ext uri="{FF2B5EF4-FFF2-40B4-BE49-F238E27FC236}">
                <a16:creationId xmlns:a16="http://schemas.microsoft.com/office/drawing/2014/main" id="{1914EA36-71E9-637F-C1AB-68610FAD934B}"/>
              </a:ext>
            </a:extLst>
          </p:cNvPr>
          <p:cNvSpPr txBox="1"/>
          <p:nvPr/>
        </p:nvSpPr>
        <p:spPr>
          <a:xfrm>
            <a:off x="444881" y="4248736"/>
            <a:ext cx="1584000" cy="4148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800" dirty="0"/>
              <a:t>専用塗料で“ひび割れ”を表現。</a:t>
            </a:r>
            <a:endParaRPr lang="en-US" altLang="ja-JP" sz="800" dirty="0"/>
          </a:p>
          <a:p>
            <a:pPr>
              <a:lnSpc>
                <a:spcPts val="1320"/>
              </a:lnSpc>
            </a:pPr>
            <a:r>
              <a:rPr lang="ja-JP" altLang="en-US" sz="800" dirty="0"/>
              <a:t>ヴィンテージ感が楽しめます。</a:t>
            </a:r>
            <a:endParaRPr lang="en-US" altLang="ja-JP" sz="800" dirty="0"/>
          </a:p>
        </p:txBody>
      </p:sp>
      <p:sp>
        <p:nvSpPr>
          <p:cNvPr id="1129" name="テキスト ボックス 1128">
            <a:extLst>
              <a:ext uri="{FF2B5EF4-FFF2-40B4-BE49-F238E27FC236}">
                <a16:creationId xmlns:a16="http://schemas.microsoft.com/office/drawing/2014/main" id="{C049B70A-A270-C9C1-3473-ACD1DABFAAB0}"/>
              </a:ext>
            </a:extLst>
          </p:cNvPr>
          <p:cNvSpPr txBox="1"/>
          <p:nvPr/>
        </p:nvSpPr>
        <p:spPr>
          <a:xfrm>
            <a:off x="2155604" y="4262118"/>
            <a:ext cx="1584000" cy="4148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800" dirty="0"/>
              <a:t>上下で色を変えることで、</a:t>
            </a:r>
            <a:endParaRPr lang="en-US" altLang="ja-JP" sz="800" dirty="0"/>
          </a:p>
          <a:p>
            <a:pPr>
              <a:lnSpc>
                <a:spcPts val="1320"/>
              </a:lnSpc>
            </a:pPr>
            <a:r>
              <a:rPr lang="ja-JP" altLang="en-US" sz="800" dirty="0"/>
              <a:t>お互いの個性が際立ちます。</a:t>
            </a:r>
            <a:endParaRPr lang="en-US" altLang="ja-JP" sz="800" dirty="0"/>
          </a:p>
        </p:txBody>
      </p:sp>
      <p:sp>
        <p:nvSpPr>
          <p:cNvPr id="1131" name="テキスト ボックス 1130">
            <a:extLst>
              <a:ext uri="{FF2B5EF4-FFF2-40B4-BE49-F238E27FC236}">
                <a16:creationId xmlns:a16="http://schemas.microsoft.com/office/drawing/2014/main" id="{2E3D4BC0-F9D9-CE61-0B3A-E937098CF54E}"/>
              </a:ext>
            </a:extLst>
          </p:cNvPr>
          <p:cNvSpPr txBox="1"/>
          <p:nvPr/>
        </p:nvSpPr>
        <p:spPr>
          <a:xfrm>
            <a:off x="3867963" y="4285940"/>
            <a:ext cx="1584000" cy="4148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800" dirty="0"/>
              <a:t>同じ色を塗り重ねれば、</a:t>
            </a:r>
            <a:endParaRPr lang="en-US" altLang="ja-JP" sz="800" dirty="0"/>
          </a:p>
          <a:p>
            <a:pPr>
              <a:lnSpc>
                <a:spcPts val="1320"/>
              </a:lnSpc>
            </a:pPr>
            <a:r>
              <a:rPr lang="ja-JP" altLang="en-US" sz="800" dirty="0"/>
              <a:t>立体感のある仕上がりに。</a:t>
            </a:r>
            <a:endParaRPr lang="en-US" altLang="ja-JP" sz="800" dirty="0"/>
          </a:p>
        </p:txBody>
      </p:sp>
      <p:sp>
        <p:nvSpPr>
          <p:cNvPr id="1133" name="テキスト ボックス 1132">
            <a:extLst>
              <a:ext uri="{FF2B5EF4-FFF2-40B4-BE49-F238E27FC236}">
                <a16:creationId xmlns:a16="http://schemas.microsoft.com/office/drawing/2014/main" id="{8BC94EBB-5B76-66F4-6B10-BC89AB9D2D04}"/>
              </a:ext>
            </a:extLst>
          </p:cNvPr>
          <p:cNvSpPr txBox="1"/>
          <p:nvPr/>
        </p:nvSpPr>
        <p:spPr>
          <a:xfrm>
            <a:off x="5576699" y="4253049"/>
            <a:ext cx="1584000" cy="4148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800" dirty="0">
                <a:solidFill>
                  <a:sysClr val="windowText" lastClr="000000"/>
                </a:solidFill>
              </a:rPr>
              <a:t>使う道具も工夫すれば、</a:t>
            </a:r>
            <a:endParaRPr lang="en-US" altLang="ja-JP" sz="800" dirty="0">
              <a:solidFill>
                <a:sysClr val="windowText" lastClr="000000"/>
              </a:solidFill>
            </a:endParaRPr>
          </a:p>
          <a:p>
            <a:pPr>
              <a:lnSpc>
                <a:spcPts val="1320"/>
              </a:lnSpc>
            </a:pPr>
            <a:r>
              <a:rPr lang="ja-JP" altLang="en-US" sz="800" dirty="0">
                <a:solidFill>
                  <a:sysClr val="windowText" lastClr="000000"/>
                </a:solidFill>
              </a:rPr>
              <a:t>重厚な印象も表現できます。</a:t>
            </a:r>
            <a:endParaRPr lang="en-US" altLang="ja-JP" sz="800" dirty="0">
              <a:solidFill>
                <a:sysClr val="windowText" lastClr="000000"/>
              </a:solidFill>
            </a:endParaRPr>
          </a:p>
        </p:txBody>
      </p:sp>
      <p:sp>
        <p:nvSpPr>
          <p:cNvPr id="1135" name="テキスト ボックス 1134">
            <a:extLst>
              <a:ext uri="{FF2B5EF4-FFF2-40B4-BE49-F238E27FC236}">
                <a16:creationId xmlns:a16="http://schemas.microsoft.com/office/drawing/2014/main" id="{98DD1E61-A99C-398C-353C-4197B214AEFA}"/>
              </a:ext>
            </a:extLst>
          </p:cNvPr>
          <p:cNvSpPr txBox="1"/>
          <p:nvPr/>
        </p:nvSpPr>
        <p:spPr>
          <a:xfrm>
            <a:off x="2066816" y="8217014"/>
            <a:ext cx="1670439" cy="4257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1000" b="1" dirty="0"/>
              <a:t>豊富なデザインから</a:t>
            </a:r>
            <a:endParaRPr lang="en-US" altLang="ja-JP" sz="1000" b="1" dirty="0"/>
          </a:p>
          <a:p>
            <a:pPr>
              <a:lnSpc>
                <a:spcPts val="1320"/>
              </a:lnSpc>
            </a:pPr>
            <a:r>
              <a:rPr lang="ja-JP" altLang="en-US" sz="1000" b="1" dirty="0"/>
              <a:t>“塗れるドア”を選べます。</a:t>
            </a:r>
            <a:endParaRPr lang="en-US" altLang="ja-JP" sz="1000" b="1" dirty="0"/>
          </a:p>
        </p:txBody>
      </p:sp>
      <p:sp>
        <p:nvSpPr>
          <p:cNvPr id="1136" name="テキスト ボックス 1135">
            <a:extLst>
              <a:ext uri="{FF2B5EF4-FFF2-40B4-BE49-F238E27FC236}">
                <a16:creationId xmlns:a16="http://schemas.microsoft.com/office/drawing/2014/main" id="{62DEF1B4-C109-7402-FE2C-FC2357853399}"/>
              </a:ext>
            </a:extLst>
          </p:cNvPr>
          <p:cNvSpPr txBox="1"/>
          <p:nvPr/>
        </p:nvSpPr>
        <p:spPr>
          <a:xfrm>
            <a:off x="5383981" y="8217181"/>
            <a:ext cx="1670440" cy="42639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1000" b="1" dirty="0"/>
              <a:t>豊富なハンドルから</a:t>
            </a:r>
            <a:endParaRPr lang="en-US" altLang="ja-JP" sz="1000" b="1" dirty="0"/>
          </a:p>
          <a:p>
            <a:pPr>
              <a:lnSpc>
                <a:spcPts val="1320"/>
              </a:lnSpc>
            </a:pPr>
            <a:r>
              <a:rPr lang="ja-JP" altLang="en-US" sz="1000" b="1" dirty="0"/>
              <a:t>お気に入りをチョイス。</a:t>
            </a:r>
            <a:endParaRPr lang="en-US" altLang="ja-JP" sz="1000" b="1" dirty="0"/>
          </a:p>
        </p:txBody>
      </p:sp>
      <p:sp>
        <p:nvSpPr>
          <p:cNvPr id="1137" name="テキスト ボックス 1136">
            <a:extLst>
              <a:ext uri="{FF2B5EF4-FFF2-40B4-BE49-F238E27FC236}">
                <a16:creationId xmlns:a16="http://schemas.microsoft.com/office/drawing/2014/main" id="{6049A019-FA7D-E888-1CF8-420A20F6AFB9}"/>
              </a:ext>
            </a:extLst>
          </p:cNvPr>
          <p:cNvSpPr txBox="1"/>
          <p:nvPr/>
        </p:nvSpPr>
        <p:spPr>
          <a:xfrm>
            <a:off x="2079443" y="8614455"/>
            <a:ext cx="1605409" cy="748282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800" dirty="0"/>
              <a:t>採光部やパネル部分・ガラスの種類の異なるドアデザインを多数ラインアップ。引戸への変更も可能です。</a:t>
            </a:r>
            <a:endParaRPr lang="en-US" altLang="ja-JP" sz="800" dirty="0"/>
          </a:p>
        </p:txBody>
      </p:sp>
      <p:sp>
        <p:nvSpPr>
          <p:cNvPr id="1138" name="テキスト ボックス 1137">
            <a:extLst>
              <a:ext uri="{FF2B5EF4-FFF2-40B4-BE49-F238E27FC236}">
                <a16:creationId xmlns:a16="http://schemas.microsoft.com/office/drawing/2014/main" id="{5AA82D9A-E8D4-55B1-F9B1-B92FB54D7399}"/>
              </a:ext>
            </a:extLst>
          </p:cNvPr>
          <p:cNvSpPr txBox="1"/>
          <p:nvPr/>
        </p:nvSpPr>
        <p:spPr>
          <a:xfrm>
            <a:off x="5394274" y="8614455"/>
            <a:ext cx="1605409" cy="58156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800" dirty="0"/>
              <a:t>スタンダードな形状のものからヴィンテージ感のあるデザインまで幅広く揃っています。</a:t>
            </a:r>
            <a:endParaRPr lang="en-US" altLang="ja-JP" sz="800" dirty="0"/>
          </a:p>
        </p:txBody>
      </p:sp>
      <p:grpSp>
        <p:nvGrpSpPr>
          <p:cNvPr id="88" name="グループ化 87">
            <a:extLst>
              <a:ext uri="{FF2B5EF4-FFF2-40B4-BE49-F238E27FC236}">
                <a16:creationId xmlns:a16="http://schemas.microsoft.com/office/drawing/2014/main" id="{B0AF4E93-BBC7-374C-7FB6-2E2CC87184CB}"/>
              </a:ext>
            </a:extLst>
          </p:cNvPr>
          <p:cNvGrpSpPr/>
          <p:nvPr/>
        </p:nvGrpSpPr>
        <p:grpSpPr>
          <a:xfrm>
            <a:off x="514909" y="8237646"/>
            <a:ext cx="1556565" cy="1240691"/>
            <a:chOff x="558552" y="5731272"/>
            <a:chExt cx="1556565" cy="1240691"/>
          </a:xfrm>
        </p:grpSpPr>
        <p:sp>
          <p:nvSpPr>
            <p:cNvPr id="1167" name="正方形/長方形 1166">
              <a:extLst>
                <a:ext uri="{FF2B5EF4-FFF2-40B4-BE49-F238E27FC236}">
                  <a16:creationId xmlns:a16="http://schemas.microsoft.com/office/drawing/2014/main" id="{6D431908-6C3E-84A1-DB77-086DAD30B66E}"/>
                </a:ext>
              </a:extLst>
            </p:cNvPr>
            <p:cNvSpPr/>
            <p:nvPr/>
          </p:nvSpPr>
          <p:spPr>
            <a:xfrm>
              <a:off x="558552" y="5731272"/>
              <a:ext cx="1556565" cy="1240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grpSp>
          <p:nvGrpSpPr>
            <p:cNvPr id="1158" name="グループ化 1157">
              <a:extLst>
                <a:ext uri="{FF2B5EF4-FFF2-40B4-BE49-F238E27FC236}">
                  <a16:creationId xmlns:a16="http://schemas.microsoft.com/office/drawing/2014/main" id="{43CF2674-EFAC-8E24-7612-F78E08DB6FD9}"/>
                </a:ext>
              </a:extLst>
            </p:cNvPr>
            <p:cNvGrpSpPr/>
            <p:nvPr/>
          </p:nvGrpSpPr>
          <p:grpSpPr>
            <a:xfrm>
              <a:off x="704949" y="5754162"/>
              <a:ext cx="1254552" cy="1195931"/>
              <a:chOff x="4825979" y="4274613"/>
              <a:chExt cx="937235" cy="893440"/>
            </a:xfrm>
          </p:grpSpPr>
          <p:grpSp>
            <p:nvGrpSpPr>
              <p:cNvPr id="1159" name="グループ化 1158">
                <a:extLst>
                  <a:ext uri="{FF2B5EF4-FFF2-40B4-BE49-F238E27FC236}">
                    <a16:creationId xmlns:a16="http://schemas.microsoft.com/office/drawing/2014/main" id="{7CB3ED16-54B3-E6E9-918E-0A5E6B392DC3}"/>
                  </a:ext>
                </a:extLst>
              </p:cNvPr>
              <p:cNvGrpSpPr/>
              <p:nvPr/>
            </p:nvGrpSpPr>
            <p:grpSpPr>
              <a:xfrm>
                <a:off x="4828107" y="4274613"/>
                <a:ext cx="935107" cy="886851"/>
                <a:chOff x="4813369" y="4231813"/>
                <a:chExt cx="935107" cy="886851"/>
              </a:xfrm>
            </p:grpSpPr>
            <p:pic>
              <p:nvPicPr>
                <p:cNvPr id="1161" name="図 1160">
                  <a:extLst>
                    <a:ext uri="{FF2B5EF4-FFF2-40B4-BE49-F238E27FC236}">
                      <a16:creationId xmlns:a16="http://schemas.microsoft.com/office/drawing/2014/main" id="{3E64E47F-D694-E7DC-883E-3456B7AE37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-1" r="19156" b="54635"/>
                <a:stretch/>
              </p:blipFill>
              <p:spPr>
                <a:xfrm>
                  <a:off x="4813369" y="4231813"/>
                  <a:ext cx="773303" cy="430093"/>
                </a:xfrm>
                <a:prstGeom prst="rect">
                  <a:avLst/>
                </a:prstGeom>
              </p:spPr>
            </p:pic>
            <p:pic>
              <p:nvPicPr>
                <p:cNvPr id="1162" name="図 1161">
                  <a:extLst>
                    <a:ext uri="{FF2B5EF4-FFF2-40B4-BE49-F238E27FC236}">
                      <a16:creationId xmlns:a16="http://schemas.microsoft.com/office/drawing/2014/main" id="{2FEDA95D-AF7B-D988-D29B-912E43D770A8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80876" r="-61722" b="51206"/>
                <a:stretch/>
              </p:blipFill>
              <p:spPr>
                <a:xfrm>
                  <a:off x="4818429" y="4656061"/>
                  <a:ext cx="773303" cy="462603"/>
                </a:xfrm>
                <a:prstGeom prst="rect">
                  <a:avLst/>
                </a:prstGeom>
              </p:spPr>
            </p:pic>
            <p:pic>
              <p:nvPicPr>
                <p:cNvPr id="1163" name="図 1162">
                  <a:extLst>
                    <a:ext uri="{FF2B5EF4-FFF2-40B4-BE49-F238E27FC236}">
                      <a16:creationId xmlns:a16="http://schemas.microsoft.com/office/drawing/2014/main" id="{67211C0F-8B5B-038C-335D-748DD12C7D3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-414" t="48400" r="41252" b="2806"/>
                <a:stretch/>
              </p:blipFill>
              <p:spPr>
                <a:xfrm>
                  <a:off x="4996725" y="4654565"/>
                  <a:ext cx="565894" cy="462603"/>
                </a:xfrm>
                <a:prstGeom prst="rect">
                  <a:avLst/>
                </a:prstGeom>
              </p:spPr>
            </p:pic>
            <p:pic>
              <p:nvPicPr>
                <p:cNvPr id="1165" name="図 1164">
                  <a:extLst>
                    <a:ext uri="{FF2B5EF4-FFF2-40B4-BE49-F238E27FC236}">
                      <a16:creationId xmlns:a16="http://schemas.microsoft.com/office/drawing/2014/main" id="{773A5E82-3EB6-01EE-E89F-E09DE086C66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60255" t="48400" r="21104" b="7670"/>
                <a:stretch/>
              </p:blipFill>
              <p:spPr>
                <a:xfrm>
                  <a:off x="5569488" y="4238614"/>
                  <a:ext cx="178298" cy="416489"/>
                </a:xfrm>
                <a:prstGeom prst="rect">
                  <a:avLst/>
                </a:prstGeom>
              </p:spPr>
            </p:pic>
            <p:pic>
              <p:nvPicPr>
                <p:cNvPr id="1166" name="図 1165">
                  <a:extLst>
                    <a:ext uri="{FF2B5EF4-FFF2-40B4-BE49-F238E27FC236}">
                      <a16:creationId xmlns:a16="http://schemas.microsoft.com/office/drawing/2014/main" id="{261A2D46-E3A3-B4D8-6832-498A000F294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 rotWithShape="1">
                <a:blip r:embed="rId2"/>
                <a:srcRect l="81302" t="49163" r="720" b="6907"/>
                <a:stretch/>
              </p:blipFill>
              <p:spPr>
                <a:xfrm>
                  <a:off x="5576504" y="4669664"/>
                  <a:ext cx="171972" cy="416490"/>
                </a:xfrm>
                <a:prstGeom prst="rect">
                  <a:avLst/>
                </a:prstGeom>
              </p:spPr>
            </p:pic>
          </p:grpSp>
          <p:sp>
            <p:nvSpPr>
              <p:cNvPr id="1160" name="正方形/長方形 1159">
                <a:extLst>
                  <a:ext uri="{FF2B5EF4-FFF2-40B4-BE49-F238E27FC236}">
                    <a16:creationId xmlns:a16="http://schemas.microsoft.com/office/drawing/2014/main" id="{92159D2F-4F71-9238-1187-A9BF4E91315F}"/>
                  </a:ext>
                </a:extLst>
              </p:cNvPr>
              <p:cNvSpPr/>
              <p:nvPr/>
            </p:nvSpPr>
            <p:spPr>
              <a:xfrm>
                <a:off x="4825979" y="5113854"/>
                <a:ext cx="733329" cy="54199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</p:grpSp>
      </p:grpSp>
      <p:grpSp>
        <p:nvGrpSpPr>
          <p:cNvPr id="22" name="グループ化 21">
            <a:extLst>
              <a:ext uri="{FF2B5EF4-FFF2-40B4-BE49-F238E27FC236}">
                <a16:creationId xmlns:a16="http://schemas.microsoft.com/office/drawing/2014/main" id="{2B1C8378-DA9A-A299-0E39-07F4B48B066B}"/>
              </a:ext>
            </a:extLst>
          </p:cNvPr>
          <p:cNvGrpSpPr/>
          <p:nvPr/>
        </p:nvGrpSpPr>
        <p:grpSpPr>
          <a:xfrm>
            <a:off x="3823505" y="8237646"/>
            <a:ext cx="1556565" cy="1240691"/>
            <a:chOff x="3723963" y="8295887"/>
            <a:chExt cx="1556565" cy="1240691"/>
          </a:xfrm>
        </p:grpSpPr>
        <p:sp>
          <p:nvSpPr>
            <p:cNvPr id="1172" name="正方形/長方形 1171">
              <a:extLst>
                <a:ext uri="{FF2B5EF4-FFF2-40B4-BE49-F238E27FC236}">
                  <a16:creationId xmlns:a16="http://schemas.microsoft.com/office/drawing/2014/main" id="{E28E8EED-3B42-BB63-BFDA-DE91D46F77CE}"/>
                </a:ext>
              </a:extLst>
            </p:cNvPr>
            <p:cNvSpPr/>
            <p:nvPr/>
          </p:nvSpPr>
          <p:spPr>
            <a:xfrm>
              <a:off x="3723963" y="8295887"/>
              <a:ext cx="1556565" cy="124069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/>
            </a:p>
          </p:txBody>
        </p:sp>
        <p:grpSp>
          <p:nvGrpSpPr>
            <p:cNvPr id="21" name="グループ化 20">
              <a:extLst>
                <a:ext uri="{FF2B5EF4-FFF2-40B4-BE49-F238E27FC236}">
                  <a16:creationId xmlns:a16="http://schemas.microsoft.com/office/drawing/2014/main" id="{E10161C4-5E62-9B50-771D-9431A44B92F7}"/>
                </a:ext>
              </a:extLst>
            </p:cNvPr>
            <p:cNvGrpSpPr/>
            <p:nvPr/>
          </p:nvGrpSpPr>
          <p:grpSpPr>
            <a:xfrm>
              <a:off x="3867963" y="8389864"/>
              <a:ext cx="1277334" cy="1016928"/>
              <a:chOff x="3807236" y="8341506"/>
              <a:chExt cx="1427437" cy="1136430"/>
            </a:xfrm>
          </p:grpSpPr>
          <p:pic>
            <p:nvPicPr>
              <p:cNvPr id="1168" name="Picture 4">
                <a:extLst>
                  <a:ext uri="{FF2B5EF4-FFF2-40B4-BE49-F238E27FC236}">
                    <a16:creationId xmlns:a16="http://schemas.microsoft.com/office/drawing/2014/main" id="{A83C4C28-D539-E5AF-A61F-F79728132E6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853414" y="9105063"/>
                <a:ext cx="381259" cy="37287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69" name="Picture 6">
                <a:extLst>
                  <a:ext uri="{FF2B5EF4-FFF2-40B4-BE49-F238E27FC236}">
                    <a16:creationId xmlns:a16="http://schemas.microsoft.com/office/drawing/2014/main" id="{D0CA2010-2375-0F52-11F6-6FD7EC2457D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23102" y="8355179"/>
                <a:ext cx="275373" cy="719809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0" name="Picture 8">
                <a:extLst>
                  <a:ext uri="{FF2B5EF4-FFF2-40B4-BE49-F238E27FC236}">
                    <a16:creationId xmlns:a16="http://schemas.microsoft.com/office/drawing/2014/main" id="{CFDA2FA0-6892-95EA-334C-1A3CE5C77B8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17951" y="8341506"/>
                <a:ext cx="933332" cy="3277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8" name="Picture 10">
                <a:extLst>
                  <a:ext uri="{FF2B5EF4-FFF2-40B4-BE49-F238E27FC236}">
                    <a16:creationId xmlns:a16="http://schemas.microsoft.com/office/drawing/2014/main" id="{FBCBC02D-1EFD-C47E-491E-5020C95A16F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9940" y="8709930"/>
                <a:ext cx="933331" cy="364943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173" name="Picture 12">
                <a:extLst>
                  <a:ext uri="{FF2B5EF4-FFF2-40B4-BE49-F238E27FC236}">
                    <a16:creationId xmlns:a16="http://schemas.microsoft.com/office/drawing/2014/main" id="{6BB89FA8-C7DE-4A6E-02A5-21B307337EA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7236" y="9133752"/>
                <a:ext cx="944045" cy="34316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</p:grpSp>
      <p:sp>
        <p:nvSpPr>
          <p:cNvPr id="1174" name="テキスト ボックス 1173">
            <a:extLst>
              <a:ext uri="{FF2B5EF4-FFF2-40B4-BE49-F238E27FC236}">
                <a16:creationId xmlns:a16="http://schemas.microsoft.com/office/drawing/2014/main" id="{47E0D162-E3AE-A3B4-A598-43B825CD8063}"/>
              </a:ext>
            </a:extLst>
          </p:cNvPr>
          <p:cNvSpPr txBox="1"/>
          <p:nvPr/>
        </p:nvSpPr>
        <p:spPr>
          <a:xfrm>
            <a:off x="408356" y="9629339"/>
            <a:ext cx="6744499" cy="24814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algn="r">
              <a:lnSpc>
                <a:spcPts val="1320"/>
              </a:lnSpc>
            </a:pPr>
            <a:r>
              <a:rPr lang="en-US" altLang="ja-JP" sz="700" b="1" dirty="0"/>
              <a:t>※</a:t>
            </a:r>
            <a:r>
              <a:rPr lang="ja-JP" altLang="en-US" sz="700" b="1" dirty="0"/>
              <a:t>市販塗料による塗装ができるのは「ワイルドオーク柄（塗装対応）」のみです。</a:t>
            </a:r>
            <a:endParaRPr lang="en-US" altLang="ja-JP" sz="900" b="1" dirty="0"/>
          </a:p>
        </p:txBody>
      </p:sp>
      <p:sp>
        <p:nvSpPr>
          <p:cNvPr id="1126" name="テキスト ボックス 1125">
            <a:extLst>
              <a:ext uri="{FF2B5EF4-FFF2-40B4-BE49-F238E27FC236}">
                <a16:creationId xmlns:a16="http://schemas.microsoft.com/office/drawing/2014/main" id="{155D92C2-3515-EB21-EA0D-8935228D57AA}"/>
              </a:ext>
            </a:extLst>
          </p:cNvPr>
          <p:cNvSpPr txBox="1"/>
          <p:nvPr/>
        </p:nvSpPr>
        <p:spPr>
          <a:xfrm>
            <a:off x="445093" y="4049962"/>
            <a:ext cx="1585322" cy="2635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1100" b="1" u="sng" dirty="0"/>
              <a:t>クラッキング塗装</a:t>
            </a:r>
            <a:endParaRPr lang="en-US" altLang="ja-JP" sz="1100" b="1" u="sng" dirty="0"/>
          </a:p>
        </p:txBody>
      </p:sp>
      <p:sp>
        <p:nvSpPr>
          <p:cNvPr id="1139" name="テキスト ボックス 1138">
            <a:extLst>
              <a:ext uri="{FF2B5EF4-FFF2-40B4-BE49-F238E27FC236}">
                <a16:creationId xmlns:a16="http://schemas.microsoft.com/office/drawing/2014/main" id="{F7E39F5D-6D54-4803-A8E7-73F36396C2BA}"/>
              </a:ext>
            </a:extLst>
          </p:cNvPr>
          <p:cNvSpPr txBox="1"/>
          <p:nvPr/>
        </p:nvSpPr>
        <p:spPr>
          <a:xfrm>
            <a:off x="2153472" y="4049962"/>
            <a:ext cx="1584000" cy="2635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1100" b="1" u="sng" dirty="0"/>
              <a:t>２トーン塗り</a:t>
            </a:r>
            <a:endParaRPr lang="en-US" altLang="ja-JP" sz="1100" b="1" u="sng" dirty="0"/>
          </a:p>
        </p:txBody>
      </p:sp>
      <p:sp>
        <p:nvSpPr>
          <p:cNvPr id="1141" name="テキスト ボックス 1140">
            <a:extLst>
              <a:ext uri="{FF2B5EF4-FFF2-40B4-BE49-F238E27FC236}">
                <a16:creationId xmlns:a16="http://schemas.microsoft.com/office/drawing/2014/main" id="{164FAA59-4842-777B-3309-8FB815035D2A}"/>
              </a:ext>
            </a:extLst>
          </p:cNvPr>
          <p:cNvSpPr txBox="1"/>
          <p:nvPr/>
        </p:nvSpPr>
        <p:spPr>
          <a:xfrm>
            <a:off x="3867963" y="4049962"/>
            <a:ext cx="1584000" cy="2635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1100" b="1" u="sng" dirty="0"/>
              <a:t>多層塗り</a:t>
            </a:r>
            <a:endParaRPr lang="en-US" altLang="ja-JP" sz="1100" b="1" u="sng" dirty="0"/>
          </a:p>
        </p:txBody>
      </p:sp>
      <p:sp>
        <p:nvSpPr>
          <p:cNvPr id="1142" name="テキスト ボックス 1141">
            <a:extLst>
              <a:ext uri="{FF2B5EF4-FFF2-40B4-BE49-F238E27FC236}">
                <a16:creationId xmlns:a16="http://schemas.microsoft.com/office/drawing/2014/main" id="{A5CE4341-B743-6537-8D08-AA8BB3006846}"/>
              </a:ext>
            </a:extLst>
          </p:cNvPr>
          <p:cNvSpPr txBox="1"/>
          <p:nvPr/>
        </p:nvSpPr>
        <p:spPr>
          <a:xfrm>
            <a:off x="5576699" y="4049962"/>
            <a:ext cx="1584000" cy="263534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1100" b="1" u="sng" dirty="0"/>
              <a:t>アイアンペイント</a:t>
            </a:r>
            <a:endParaRPr lang="en-US" altLang="ja-JP" sz="1100" b="1" u="sng" dirty="0"/>
          </a:p>
        </p:txBody>
      </p:sp>
      <p:sp>
        <p:nvSpPr>
          <p:cNvPr id="1145" name="テキスト ボックス 1144">
            <a:extLst>
              <a:ext uri="{FF2B5EF4-FFF2-40B4-BE49-F238E27FC236}">
                <a16:creationId xmlns:a16="http://schemas.microsoft.com/office/drawing/2014/main" id="{B2D58764-2B2E-02BD-156C-1D7693BF9F27}"/>
              </a:ext>
            </a:extLst>
          </p:cNvPr>
          <p:cNvSpPr txBox="1"/>
          <p:nvPr/>
        </p:nvSpPr>
        <p:spPr>
          <a:xfrm>
            <a:off x="431450" y="1179838"/>
            <a:ext cx="1101768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ja-JP" altLang="en-US" sz="1200" b="1" dirty="0"/>
              <a:t>ポイント１</a:t>
            </a:r>
            <a:endParaRPr lang="en-US" altLang="ja-JP" sz="1200" b="1" dirty="0"/>
          </a:p>
        </p:txBody>
      </p:sp>
      <p:sp>
        <p:nvSpPr>
          <p:cNvPr id="1149" name="テキスト ボックス 1148">
            <a:extLst>
              <a:ext uri="{FF2B5EF4-FFF2-40B4-BE49-F238E27FC236}">
                <a16:creationId xmlns:a16="http://schemas.microsoft.com/office/drawing/2014/main" id="{E1E648FF-B0F6-5591-DD55-8BF887E0B810}"/>
              </a:ext>
            </a:extLst>
          </p:cNvPr>
          <p:cNvSpPr txBox="1"/>
          <p:nvPr/>
        </p:nvSpPr>
        <p:spPr>
          <a:xfrm>
            <a:off x="1583349" y="1137084"/>
            <a:ext cx="55679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ja-JP" altLang="en-US" b="1" dirty="0"/>
              <a:t>ユニークな塗装方法にチャレンジ</a:t>
            </a:r>
            <a:endParaRPr lang="en-US" altLang="ja-JP" b="1" dirty="0"/>
          </a:p>
        </p:txBody>
      </p:sp>
      <p:sp>
        <p:nvSpPr>
          <p:cNvPr id="1153" name="テキスト ボックス 1152">
            <a:extLst>
              <a:ext uri="{FF2B5EF4-FFF2-40B4-BE49-F238E27FC236}">
                <a16:creationId xmlns:a16="http://schemas.microsoft.com/office/drawing/2014/main" id="{3A01D42B-6AE0-CFAC-5EB2-3429123776B6}"/>
              </a:ext>
            </a:extLst>
          </p:cNvPr>
          <p:cNvSpPr txBox="1"/>
          <p:nvPr/>
        </p:nvSpPr>
        <p:spPr>
          <a:xfrm>
            <a:off x="431450" y="5016317"/>
            <a:ext cx="1101768" cy="276999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lIns="91440" tIns="45720" rIns="91440" bIns="45720" rtlCol="0" anchor="ctr">
            <a:spAutoFit/>
          </a:bodyPr>
          <a:lstStyle/>
          <a:p>
            <a:pPr algn="ctr"/>
            <a:r>
              <a:rPr lang="ja-JP" altLang="en-US" sz="1200" b="1" dirty="0"/>
              <a:t>ポイント２</a:t>
            </a:r>
            <a:endParaRPr lang="en-US" altLang="ja-JP" sz="1200" b="1" dirty="0"/>
          </a:p>
        </p:txBody>
      </p:sp>
      <p:sp>
        <p:nvSpPr>
          <p:cNvPr id="1171" name="テキスト ボックス 1170">
            <a:extLst>
              <a:ext uri="{FF2B5EF4-FFF2-40B4-BE49-F238E27FC236}">
                <a16:creationId xmlns:a16="http://schemas.microsoft.com/office/drawing/2014/main" id="{1542480B-6455-B5E4-7E13-DC86132215B2}"/>
              </a:ext>
            </a:extLst>
          </p:cNvPr>
          <p:cNvSpPr txBox="1"/>
          <p:nvPr/>
        </p:nvSpPr>
        <p:spPr>
          <a:xfrm>
            <a:off x="408355" y="1465975"/>
            <a:ext cx="6742963" cy="3039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000" b="1" dirty="0"/>
              <a:t>使用する塗料や道具、塗り方まで自由に決められるので、アイディア次第で可能性がぐんと広がります。</a:t>
            </a:r>
            <a:endParaRPr lang="en-US" altLang="ja-JP" sz="1000" b="1" dirty="0"/>
          </a:p>
        </p:txBody>
      </p:sp>
      <p:sp>
        <p:nvSpPr>
          <p:cNvPr id="1103" name="テキスト ボックス 1102">
            <a:extLst>
              <a:ext uri="{FF2B5EF4-FFF2-40B4-BE49-F238E27FC236}">
                <a16:creationId xmlns:a16="http://schemas.microsoft.com/office/drawing/2014/main" id="{05DCCB3B-4D6B-3484-C66A-C2258E0F04DF}"/>
              </a:ext>
            </a:extLst>
          </p:cNvPr>
          <p:cNvSpPr txBox="1"/>
          <p:nvPr/>
        </p:nvSpPr>
        <p:spPr>
          <a:xfrm>
            <a:off x="408355" y="5320675"/>
            <a:ext cx="6742963" cy="303929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ja-JP" altLang="en-US" sz="1000" b="1" dirty="0"/>
              <a:t>お部屋の用途やインテリアテイストに合わせて選べば、よりあなたの暮らしにピッタリのドアになります。</a:t>
            </a:r>
            <a:endParaRPr lang="en-US" altLang="ja-JP" sz="1000" b="1" dirty="0"/>
          </a:p>
        </p:txBody>
      </p:sp>
      <p:sp>
        <p:nvSpPr>
          <p:cNvPr id="1105" name="テキスト ボックス 1104">
            <a:extLst>
              <a:ext uri="{FF2B5EF4-FFF2-40B4-BE49-F238E27FC236}">
                <a16:creationId xmlns:a16="http://schemas.microsoft.com/office/drawing/2014/main" id="{63DF17C2-BAD3-DDED-EFE9-5B7016B75595}"/>
              </a:ext>
            </a:extLst>
          </p:cNvPr>
          <p:cNvSpPr txBox="1"/>
          <p:nvPr/>
        </p:nvSpPr>
        <p:spPr>
          <a:xfrm>
            <a:off x="444881" y="7251691"/>
            <a:ext cx="2212402" cy="4148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800" dirty="0"/>
              <a:t>採光部の装飾性が高いものを選べば、他のインテリアに負けない存在感のあるドアに。</a:t>
            </a:r>
            <a:endParaRPr lang="en-US" altLang="ja-JP" sz="800" dirty="0"/>
          </a:p>
        </p:txBody>
      </p:sp>
      <p:sp>
        <p:nvSpPr>
          <p:cNvPr id="1107" name="テキスト ボックス 1106">
            <a:extLst>
              <a:ext uri="{FF2B5EF4-FFF2-40B4-BE49-F238E27FC236}">
                <a16:creationId xmlns:a16="http://schemas.microsoft.com/office/drawing/2014/main" id="{FD4FAC8E-A4D5-FCAD-6A4D-DEAD14B8248A}"/>
              </a:ext>
            </a:extLst>
          </p:cNvPr>
          <p:cNvSpPr txBox="1"/>
          <p:nvPr/>
        </p:nvSpPr>
        <p:spPr>
          <a:xfrm>
            <a:off x="2706188" y="7251691"/>
            <a:ext cx="2189122" cy="4148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800" dirty="0"/>
              <a:t>チェッカーガラスなら、光を取り入れつつ</a:t>
            </a:r>
            <a:endParaRPr lang="en-US" altLang="ja-JP" sz="800" dirty="0"/>
          </a:p>
          <a:p>
            <a:pPr>
              <a:lnSpc>
                <a:spcPts val="1320"/>
              </a:lnSpc>
            </a:pPr>
            <a:r>
              <a:rPr lang="ja-JP" altLang="en-US" sz="800" dirty="0"/>
              <a:t>お部屋</a:t>
            </a:r>
            <a:r>
              <a:rPr lang="ja-JP" altLang="en-US" sz="800"/>
              <a:t>のプライバシーもしっかり確保。</a:t>
            </a:r>
            <a:endParaRPr lang="en-US" altLang="ja-JP" sz="800" dirty="0"/>
          </a:p>
        </p:txBody>
      </p:sp>
      <p:sp>
        <p:nvSpPr>
          <p:cNvPr id="1108" name="テキスト ボックス 1107">
            <a:extLst>
              <a:ext uri="{FF2B5EF4-FFF2-40B4-BE49-F238E27FC236}">
                <a16:creationId xmlns:a16="http://schemas.microsoft.com/office/drawing/2014/main" id="{44220E8F-A354-47AC-FD61-C572E4EE2622}"/>
              </a:ext>
            </a:extLst>
          </p:cNvPr>
          <p:cNvSpPr txBox="1"/>
          <p:nvPr/>
        </p:nvSpPr>
        <p:spPr>
          <a:xfrm>
            <a:off x="4956354" y="7251691"/>
            <a:ext cx="2235395" cy="414857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ts val="1320"/>
              </a:lnSpc>
            </a:pPr>
            <a:r>
              <a:rPr lang="ja-JP" altLang="en-US" sz="800" dirty="0"/>
              <a:t>真鍮色とアンティークデザインを駆使すれば、ヴィンテージ感をより引き立てられます。</a:t>
            </a:r>
            <a:endParaRPr lang="en-US" altLang="ja-JP" sz="800" dirty="0"/>
          </a:p>
        </p:txBody>
      </p:sp>
      <p:sp>
        <p:nvSpPr>
          <p:cNvPr id="1109" name="テキスト ボックス 1108">
            <a:extLst>
              <a:ext uri="{FF2B5EF4-FFF2-40B4-BE49-F238E27FC236}">
                <a16:creationId xmlns:a16="http://schemas.microsoft.com/office/drawing/2014/main" id="{5ED3D62A-DA24-160D-5998-BD312B28590C}"/>
              </a:ext>
            </a:extLst>
          </p:cNvPr>
          <p:cNvSpPr txBox="1"/>
          <p:nvPr/>
        </p:nvSpPr>
        <p:spPr>
          <a:xfrm>
            <a:off x="1583349" y="4967548"/>
            <a:ext cx="5567968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r>
              <a:rPr lang="ja-JP" altLang="en-US" b="1" dirty="0"/>
              <a:t>ドアデザイン・ハンドルにもこだわりを</a:t>
            </a:r>
            <a:endParaRPr lang="en-US" altLang="ja-JP" b="1" dirty="0"/>
          </a:p>
        </p:txBody>
      </p:sp>
      <p:cxnSp>
        <p:nvCxnSpPr>
          <p:cNvPr id="1112" name="直線コネクタ 1111">
            <a:extLst>
              <a:ext uri="{FF2B5EF4-FFF2-40B4-BE49-F238E27FC236}">
                <a16:creationId xmlns:a16="http://schemas.microsoft.com/office/drawing/2014/main" id="{3606F100-EBBF-8888-4906-D7064D0CAC9F}"/>
              </a:ext>
            </a:extLst>
          </p:cNvPr>
          <p:cNvCxnSpPr/>
          <p:nvPr/>
        </p:nvCxnSpPr>
        <p:spPr>
          <a:xfrm>
            <a:off x="431450" y="4841875"/>
            <a:ext cx="6729249" cy="0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3" name="テキスト ボックス 1112">
            <a:extLst>
              <a:ext uri="{FF2B5EF4-FFF2-40B4-BE49-F238E27FC236}">
                <a16:creationId xmlns:a16="http://schemas.microsoft.com/office/drawing/2014/main" id="{A9EEACCB-A6E1-F406-C0AA-CDBC37CDCA4B}"/>
              </a:ext>
            </a:extLst>
          </p:cNvPr>
          <p:cNvSpPr txBox="1"/>
          <p:nvPr/>
        </p:nvSpPr>
        <p:spPr>
          <a:xfrm>
            <a:off x="430611" y="7816616"/>
            <a:ext cx="6720706" cy="2904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500"/>
              </a:lnSpc>
            </a:pPr>
            <a:r>
              <a:rPr lang="ja-JP" altLang="en-US" sz="1200" b="1" dirty="0"/>
              <a:t>こだわってドアを選ぶなら</a:t>
            </a:r>
            <a:r>
              <a:rPr lang="ja-JP" altLang="en-US" sz="1400" b="1" dirty="0"/>
              <a:t>「ベリティス クラフトレーベル」がおすすめ</a:t>
            </a:r>
            <a:endParaRPr lang="en-US" altLang="ja-JP" sz="1400" b="1" dirty="0"/>
          </a:p>
        </p:txBody>
      </p:sp>
      <p:grpSp>
        <p:nvGrpSpPr>
          <p:cNvPr id="11" name="グループ化 10">
            <a:extLst>
              <a:ext uri="{FF2B5EF4-FFF2-40B4-BE49-F238E27FC236}">
                <a16:creationId xmlns:a16="http://schemas.microsoft.com/office/drawing/2014/main" id="{51E04757-40FC-69BD-BC1A-F3D175013728}"/>
              </a:ext>
            </a:extLst>
          </p:cNvPr>
          <p:cNvGrpSpPr/>
          <p:nvPr/>
        </p:nvGrpSpPr>
        <p:grpSpPr>
          <a:xfrm>
            <a:off x="439076" y="5688969"/>
            <a:ext cx="6712241" cy="1585575"/>
            <a:chOff x="10770997" y="-216242"/>
            <a:chExt cx="24268969" cy="5732850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631471B8-7176-6564-CD4C-E308B4759AEB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953" t="20241" r="9912" b="24505"/>
            <a:stretch/>
          </p:blipFill>
          <p:spPr bwMode="auto">
            <a:xfrm>
              <a:off x="18937397" y="-200593"/>
              <a:ext cx="7970093" cy="57093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Picture 4">
              <a:extLst>
                <a:ext uri="{FF2B5EF4-FFF2-40B4-BE49-F238E27FC236}">
                  <a16:creationId xmlns:a16="http://schemas.microsoft.com/office/drawing/2014/main" id="{75B7BACF-FE30-E4AA-CD7B-FAD45F203A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178" t="7287" r="15428" b="8504"/>
            <a:stretch/>
          </p:blipFill>
          <p:spPr bwMode="auto">
            <a:xfrm>
              <a:off x="10770997" y="-216242"/>
              <a:ext cx="8002149" cy="57328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5" name="Picture 6">
              <a:extLst>
                <a:ext uri="{FF2B5EF4-FFF2-40B4-BE49-F238E27FC236}">
                  <a16:creationId xmlns:a16="http://schemas.microsoft.com/office/drawing/2014/main" id="{1729059A-7608-DB03-E30A-A7E8C8EB7AF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553" t="8690" b="16352"/>
            <a:stretch/>
          </p:blipFill>
          <p:spPr bwMode="auto">
            <a:xfrm>
              <a:off x="27076223" y="-216238"/>
              <a:ext cx="7963743" cy="57328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6" name="グループ化 15">
            <a:extLst>
              <a:ext uri="{FF2B5EF4-FFF2-40B4-BE49-F238E27FC236}">
                <a16:creationId xmlns:a16="http://schemas.microsoft.com/office/drawing/2014/main" id="{F31570D9-BD61-889F-DB38-882A3FEE21E0}"/>
              </a:ext>
            </a:extLst>
          </p:cNvPr>
          <p:cNvGrpSpPr/>
          <p:nvPr/>
        </p:nvGrpSpPr>
        <p:grpSpPr>
          <a:xfrm>
            <a:off x="5657795" y="5810374"/>
            <a:ext cx="1443431" cy="949755"/>
            <a:chOff x="5657795" y="5854824"/>
            <a:chExt cx="1443431" cy="949755"/>
          </a:xfrm>
        </p:grpSpPr>
        <p:sp>
          <p:nvSpPr>
            <p:cNvPr id="17" name="楕円 16">
              <a:extLst>
                <a:ext uri="{FF2B5EF4-FFF2-40B4-BE49-F238E27FC236}">
                  <a16:creationId xmlns:a16="http://schemas.microsoft.com/office/drawing/2014/main" id="{FD78147E-CEF1-4C78-3A23-00A6747766BD}"/>
                </a:ext>
              </a:extLst>
            </p:cNvPr>
            <p:cNvSpPr/>
            <p:nvPr/>
          </p:nvSpPr>
          <p:spPr>
            <a:xfrm>
              <a:off x="5657795" y="6572463"/>
              <a:ext cx="232116" cy="232116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cxnSp>
          <p:nvCxnSpPr>
            <p:cNvPr id="18" name="直線コネクタ 17">
              <a:extLst>
                <a:ext uri="{FF2B5EF4-FFF2-40B4-BE49-F238E27FC236}">
                  <a16:creationId xmlns:a16="http://schemas.microsoft.com/office/drawing/2014/main" id="{1DB9EBC1-595A-AF90-08D9-12FF32358701}"/>
                </a:ext>
              </a:extLst>
            </p:cNvPr>
            <p:cNvCxnSpPr>
              <a:cxnSpLocks/>
              <a:endCxn id="17" idx="6"/>
            </p:cNvCxnSpPr>
            <p:nvPr/>
          </p:nvCxnSpPr>
          <p:spPr>
            <a:xfrm flipH="1">
              <a:off x="5889911" y="6344660"/>
              <a:ext cx="601377" cy="343861"/>
            </a:xfrm>
            <a:prstGeom prst="line">
              <a:avLst/>
            </a:prstGeom>
            <a:ln w="19050">
              <a:solidFill>
                <a:srgbClr val="FFC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9" name="Picture 10">
              <a:extLst>
                <a:ext uri="{FF2B5EF4-FFF2-40B4-BE49-F238E27FC236}">
                  <a16:creationId xmlns:a16="http://schemas.microsoft.com/office/drawing/2014/main" id="{C3BB961D-0695-BEA9-5764-29F70F086F7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782" t="20119" r="32222" b="6417"/>
            <a:stretch/>
          </p:blipFill>
          <p:spPr bwMode="auto">
            <a:xfrm>
              <a:off x="6366951" y="5854824"/>
              <a:ext cx="734275" cy="734275"/>
            </a:xfrm>
            <a:prstGeom prst="ellipse">
              <a:avLst/>
            </a:prstGeom>
            <a:noFill/>
            <a:ln w="19050">
              <a:solidFill>
                <a:srgbClr val="FFC00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134" name="図 1133">
            <a:extLst>
              <a:ext uri="{FF2B5EF4-FFF2-40B4-BE49-F238E27FC236}">
                <a16:creationId xmlns:a16="http://schemas.microsoft.com/office/drawing/2014/main" id="{E9491ACB-009E-7834-FA0A-B922277C58EC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31647" y="1844771"/>
            <a:ext cx="1365622" cy="2078916"/>
          </a:xfrm>
          <a:prstGeom prst="rect">
            <a:avLst/>
          </a:prstGeom>
        </p:spPr>
      </p:pic>
      <p:pic>
        <p:nvPicPr>
          <p:cNvPr id="1148" name="図 1147">
            <a:extLst>
              <a:ext uri="{FF2B5EF4-FFF2-40B4-BE49-F238E27FC236}">
                <a16:creationId xmlns:a16="http://schemas.microsoft.com/office/drawing/2014/main" id="{6BE91AF2-6D1A-6B07-1068-F853671081AF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2150957" y="1837613"/>
            <a:ext cx="1383912" cy="2078916"/>
          </a:xfrm>
          <a:prstGeom prst="rect">
            <a:avLst/>
          </a:prstGeom>
        </p:spPr>
      </p:pic>
      <p:pic>
        <p:nvPicPr>
          <p:cNvPr id="2053" name="図 2052">
            <a:extLst>
              <a:ext uri="{FF2B5EF4-FFF2-40B4-BE49-F238E27FC236}">
                <a16:creationId xmlns:a16="http://schemas.microsoft.com/office/drawing/2014/main" id="{32D235EA-A0FB-F21E-5AB1-F9094CD6F0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925060" y="1838674"/>
            <a:ext cx="1365622" cy="2085013"/>
          </a:xfrm>
          <a:prstGeom prst="rect">
            <a:avLst/>
          </a:prstGeom>
        </p:spPr>
      </p:pic>
      <p:pic>
        <p:nvPicPr>
          <p:cNvPr id="2061" name="図 2060">
            <a:extLst>
              <a:ext uri="{FF2B5EF4-FFF2-40B4-BE49-F238E27FC236}">
                <a16:creationId xmlns:a16="http://schemas.microsoft.com/office/drawing/2014/main" id="{2E7E23BA-075B-38F1-CEF1-7C52D4F5E8F9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621191" y="1844771"/>
            <a:ext cx="1377815" cy="2078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453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ユーザー定義 3">
      <a:majorFont>
        <a:latin typeface="メイリオ"/>
        <a:ea typeface="メイリオ"/>
        <a:cs typeface=""/>
      </a:majorFont>
      <a:minorFont>
        <a:latin typeface="メイリオ"/>
        <a:ea typeface="メイリオ"/>
        <a:cs typeface="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/>
        </a:solidFill>
        <a:ln>
          <a:solidFill>
            <a:schemeClr val="tx1"/>
          </a:solidFill>
        </a:ln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9525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プレゼンテーション1" id="{3E0A3D33-E7EC-4C52-A0B4-79A718557481}" vid="{4D30E487-3AC7-4276-83EF-5A2B84D41671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BCD2FBCBC1B24A4CAC0BE4C74FFF1029" ma:contentTypeVersion="16" ma:contentTypeDescription="新しいドキュメントを作成します。" ma:contentTypeScope="" ma:versionID="73c1e65b81a48e881bdcd06db9822b83">
  <xsd:schema xmlns:xsd="http://www.w3.org/2001/XMLSchema" xmlns:xs="http://www.w3.org/2001/XMLSchema" xmlns:p="http://schemas.microsoft.com/office/2006/metadata/properties" xmlns:ns2="740151c3-cbc2-4a6a-b8f5-c7245eb9de5d" xmlns:ns3="507e9f54-a93f-44b1-beb0-821c61aa5389" targetNamespace="http://schemas.microsoft.com/office/2006/metadata/properties" ma:root="true" ma:fieldsID="7f4393d84250bbe7dde5d2de277096b2" ns2:_="" ns3:_="">
    <xsd:import namespace="740151c3-cbc2-4a6a-b8f5-c7245eb9de5d"/>
    <xsd:import namespace="507e9f54-a93f-44b1-beb0-821c61aa538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  <xsd:element ref="ns2:_x65e5__x6642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40151c3-cbc2-4a6a-b8f5-c7245eb9de5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2" nillable="true" ma:taxonomy="true" ma:internalName="lcf76f155ced4ddcb4097134ff3c332f" ma:taxonomyFieldName="MediaServiceImageTags" ma:displayName="画像タグ" ma:readOnly="false" ma:fieldId="{5cf76f15-5ced-4ddc-b409-7134ff3c332f}" ma:taxonomyMulti="true" ma:sspId="12a35578-c673-4478-9490-9f1749c7fc4d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_x65e5__x6642_" ma:index="23" nillable="true" ma:displayName="日時" ma:format="DateTime" ma:internalName="_x65e5__x6642_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07e9f54-a93f-44b1-beb0-821c61aa5389" elementFormDefault="qualified">
    <xsd:import namespace="http://schemas.microsoft.com/office/2006/documentManagement/types"/>
    <xsd:import namespace="http://schemas.microsoft.com/office/infopath/2007/PartnerControls"/>
    <xsd:element name="TaxCatchAll" ma:index="13" nillable="true" ma:displayName="Taxonomy Catch All Column" ma:hidden="true" ma:list="{6c8386e6-daa3-4034-a660-d86354e323c6}" ma:internalName="TaxCatchAll" ma:showField="CatchAllData" ma:web="507e9f54-a93f-44b1-beb0-821c61aa53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7" nillable="true" ma:displayName="共有相手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共有相手の詳細情報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40151c3-cbc2-4a6a-b8f5-c7245eb9de5d">
      <Terms xmlns="http://schemas.microsoft.com/office/infopath/2007/PartnerControls"/>
    </lcf76f155ced4ddcb4097134ff3c332f>
    <TaxCatchAll xmlns="507e9f54-a93f-44b1-beb0-821c61aa5389" xsi:nil="true"/>
    <_x65e5__x6642_ xmlns="740151c3-cbc2-4a6a-b8f5-c7245eb9de5d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C0D5B36-B392-4272-BF80-89F367A7D8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40151c3-cbc2-4a6a-b8f5-c7245eb9de5d"/>
    <ds:schemaRef ds:uri="507e9f54-a93f-44b1-beb0-821c61aa538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E6F3092-E27E-478F-B8E9-2EC05B9C1E44}">
  <ds:schemaRefs>
    <ds:schemaRef ds:uri="http://schemas.microsoft.com/office/2006/metadata/properties"/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740151c3-cbc2-4a6a-b8f5-c7245eb9de5d"/>
    <ds:schemaRef ds:uri="507e9f54-a93f-44b1-beb0-821c61aa538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D43EE9E-9937-4C3B-BD45-7AB7900650D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タテ</Template>
  <TotalTime>15108</TotalTime>
  <Words>437</Words>
  <Application>Microsoft Office PowerPoint</Application>
  <PresentationFormat>ユーザー設定</PresentationFormat>
  <Paragraphs>60</Paragraphs>
  <Slides>2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5" baseType="lpstr">
      <vt:lpstr>HGS創英角ｺﾞｼｯｸUB</vt:lpstr>
      <vt:lpstr>Arial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sawano</dc:creator>
  <cp:lastModifiedBy>山口 稜</cp:lastModifiedBy>
  <cp:revision>392</cp:revision>
  <cp:lastPrinted>2024-05-22T04:12:16Z</cp:lastPrinted>
  <dcterms:created xsi:type="dcterms:W3CDTF">2022-05-16T05:01:30Z</dcterms:created>
  <dcterms:modified xsi:type="dcterms:W3CDTF">2024-08-29T05:13:59Z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0x010100BCD2FBCBC1B24A4CAC0BE4C74FFF1029</vt:lpwstr>
  </property>
  <property fmtid="{D5CDD505-2E9C-101B-9397-08002B2CF9AE}" pid="3" name="MediaServiceImageTags">
    <vt:lpwstr/>
  </property>
</Properties>
</file>