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1"/>
  </p:sldMasterIdLst>
  <p:notesMasterIdLst>
    <p:notesMasterId r:id="rId9"/>
  </p:notesMasterIdLst>
  <p:sldIdLst>
    <p:sldId id="295" r:id="rId2"/>
    <p:sldId id="299" r:id="rId3"/>
    <p:sldId id="296" r:id="rId4"/>
    <p:sldId id="297" r:id="rId5"/>
    <p:sldId id="300" r:id="rId6"/>
    <p:sldId id="293" r:id="rId7"/>
    <p:sldId id="294" r:id="rId8"/>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CCC00"/>
    <a:srgbClr val="003399"/>
    <a:srgbClr val="000000"/>
    <a:srgbClr val="B2B2B2"/>
    <a:srgbClr val="663300"/>
    <a:srgbClr val="336699"/>
    <a:srgbClr val="666699"/>
    <a:srgbClr val="000066"/>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18" autoAdjust="0"/>
    <p:restoredTop sz="86591" autoAdjust="0"/>
  </p:normalViewPr>
  <p:slideViewPr>
    <p:cSldViewPr snapToGrid="0">
      <p:cViewPr>
        <p:scale>
          <a:sx n="100" d="100"/>
          <a:sy n="100" d="100"/>
        </p:scale>
        <p:origin x="1866" y="342"/>
      </p:cViewPr>
      <p:guideLst/>
    </p:cSldViewPr>
  </p:slideViewPr>
  <p:outlineViewPr>
    <p:cViewPr>
      <p:scale>
        <a:sx n="33" d="100"/>
        <a:sy n="33" d="100"/>
      </p:scale>
      <p:origin x="0" y="0"/>
    </p:cViewPr>
  </p:outlineViewPr>
  <p:notesTextViewPr>
    <p:cViewPr>
      <p:scale>
        <a:sx n="150" d="100"/>
        <a:sy n="150" d="100"/>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49787" cy="496967"/>
          </a:xfrm>
          <a:prstGeom prst="rect">
            <a:avLst/>
          </a:prstGeom>
        </p:spPr>
        <p:txBody>
          <a:bodyPr vert="horz" lIns="92197" tIns="46100" rIns="92197" bIns="4610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3" y="2"/>
            <a:ext cx="2949787" cy="496967"/>
          </a:xfrm>
          <a:prstGeom prst="rect">
            <a:avLst/>
          </a:prstGeom>
        </p:spPr>
        <p:txBody>
          <a:bodyPr vert="horz" lIns="92197" tIns="46100" rIns="92197" bIns="46100" rtlCol="0"/>
          <a:lstStyle>
            <a:lvl1pPr algn="r">
              <a:defRPr sz="1200"/>
            </a:lvl1pPr>
          </a:lstStyle>
          <a:p>
            <a:fld id="{DAF5A4EA-ABC5-46D7-98EC-B4E28E5C09D7}" type="datetimeFigureOut">
              <a:rPr kumimoji="1" lang="ja-JP" altLang="en-US" smtClean="0"/>
              <a:t>2025/1/16</a:t>
            </a:fld>
            <a:endParaRPr kumimoji="1" lang="ja-JP" altLang="en-US"/>
          </a:p>
        </p:txBody>
      </p:sp>
      <p:sp>
        <p:nvSpPr>
          <p:cNvPr id="4" name="スライド イメージ プレースホルダー 3"/>
          <p:cNvSpPr>
            <a:spLocks noGrp="1" noRot="1" noChangeAspect="1"/>
          </p:cNvSpPr>
          <p:nvPr>
            <p:ph type="sldImg" idx="2"/>
          </p:nvPr>
        </p:nvSpPr>
        <p:spPr>
          <a:xfrm>
            <a:off x="711200" y="744538"/>
            <a:ext cx="5384800" cy="3729037"/>
          </a:xfrm>
          <a:prstGeom prst="rect">
            <a:avLst/>
          </a:prstGeom>
          <a:noFill/>
          <a:ln w="12700">
            <a:solidFill>
              <a:prstClr val="black"/>
            </a:solidFill>
          </a:ln>
        </p:spPr>
        <p:txBody>
          <a:bodyPr vert="horz" lIns="92197" tIns="46100" rIns="92197" bIns="46100" rtlCol="0" anchor="ctr"/>
          <a:lstStyle/>
          <a:p>
            <a:endParaRPr lang="ja-JP" altLang="en-US"/>
          </a:p>
        </p:txBody>
      </p:sp>
      <p:sp>
        <p:nvSpPr>
          <p:cNvPr id="5" name="ノート プレースホルダー 4"/>
          <p:cNvSpPr>
            <a:spLocks noGrp="1"/>
          </p:cNvSpPr>
          <p:nvPr>
            <p:ph type="body" sz="quarter" idx="3"/>
          </p:nvPr>
        </p:nvSpPr>
        <p:spPr>
          <a:xfrm>
            <a:off x="680721" y="4721188"/>
            <a:ext cx="5445760" cy="4472702"/>
          </a:xfrm>
          <a:prstGeom prst="rect">
            <a:avLst/>
          </a:prstGeom>
        </p:spPr>
        <p:txBody>
          <a:bodyPr vert="horz" lIns="92197" tIns="46100" rIns="92197" bIns="4610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648"/>
            <a:ext cx="2949787" cy="496967"/>
          </a:xfrm>
          <a:prstGeom prst="rect">
            <a:avLst/>
          </a:prstGeom>
        </p:spPr>
        <p:txBody>
          <a:bodyPr vert="horz" lIns="92197" tIns="46100" rIns="92197" bIns="4610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3" y="9440648"/>
            <a:ext cx="2949787" cy="496967"/>
          </a:xfrm>
          <a:prstGeom prst="rect">
            <a:avLst/>
          </a:prstGeom>
        </p:spPr>
        <p:txBody>
          <a:bodyPr vert="horz" lIns="92197" tIns="46100" rIns="92197" bIns="46100" rtlCol="0" anchor="b"/>
          <a:lstStyle>
            <a:lvl1pPr algn="r">
              <a:defRPr sz="1200"/>
            </a:lvl1pPr>
          </a:lstStyle>
          <a:p>
            <a:fld id="{B64729C4-9CEC-4DF4-9AD9-F333B233461D}" type="slidenum">
              <a:rPr kumimoji="1" lang="ja-JP" altLang="en-US" smtClean="0"/>
              <a:t>‹#›</a:t>
            </a:fld>
            <a:endParaRPr kumimoji="1" lang="ja-JP" altLang="en-US"/>
          </a:p>
        </p:txBody>
      </p:sp>
    </p:spTree>
    <p:extLst>
      <p:ext uri="{BB962C8B-B14F-4D97-AF65-F5344CB8AC3E}">
        <p14:creationId xmlns:p14="http://schemas.microsoft.com/office/powerpoint/2010/main" val="96651581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白紙">
    <p:spTree>
      <p:nvGrpSpPr>
        <p:cNvPr id="1" name=""/>
        <p:cNvGrpSpPr/>
        <p:nvPr/>
      </p:nvGrpSpPr>
      <p:grpSpPr>
        <a:xfrm>
          <a:off x="0" y="0"/>
          <a:ext cx="0" cy="0"/>
          <a:chOff x="0" y="0"/>
          <a:chExt cx="0" cy="0"/>
        </a:xfrm>
      </p:grpSpPr>
      <p:grpSp>
        <p:nvGrpSpPr>
          <p:cNvPr id="52" name="グループ化 51"/>
          <p:cNvGrpSpPr/>
          <p:nvPr userDrawn="1"/>
        </p:nvGrpSpPr>
        <p:grpSpPr>
          <a:xfrm>
            <a:off x="144000" y="26608"/>
            <a:ext cx="9619200" cy="594000"/>
            <a:chOff x="135204" y="12700"/>
            <a:chExt cx="9619200" cy="600075"/>
          </a:xfrm>
        </p:grpSpPr>
        <p:sp>
          <p:nvSpPr>
            <p:cNvPr id="54" name="Rectangle 2"/>
            <p:cNvSpPr>
              <a:spLocks noChangeArrowheads="1"/>
            </p:cNvSpPr>
            <p:nvPr userDrawn="1"/>
          </p:nvSpPr>
          <p:spPr bwMode="auto">
            <a:xfrm>
              <a:off x="135204" y="12700"/>
              <a:ext cx="9619200" cy="595313"/>
            </a:xfrm>
            <a:prstGeom prst="rect">
              <a:avLst/>
            </a:prstGeom>
            <a:noFill/>
            <a:ln w="9525" algn="ctr">
              <a:solidFill>
                <a:srgbClr val="4B4B4B"/>
              </a:solidFill>
              <a:miter lim="800000"/>
              <a:headEnd/>
              <a:tailEnd/>
            </a:ln>
            <a:effectLst/>
            <a:extLst>
              <a:ext uri="{909E8E84-426E-40DD-AFC4-6F175D3DCCD1}">
                <a14:hiddenFill xmlns:a14="http://schemas.microsoft.com/office/drawing/2010/main">
                  <a:solidFill>
                    <a:srgbClr val="FFCC66"/>
                  </a:solidFill>
                </a14:hiddenFill>
              </a:ext>
              <a:ext uri="{AF507438-7753-43E0-B8FC-AC1667EBCBE1}">
                <a14:hiddenEffects xmlns:a14="http://schemas.microsoft.com/office/drawing/2010/main">
                  <a:effectLst>
                    <a:outerShdw dist="53882" dir="2700000" algn="ctr" rotWithShape="0">
                      <a:srgbClr val="33CC33">
                        <a:alpha val="50000"/>
                      </a:srgbClr>
                    </a:outerShdw>
                  </a:effectLst>
                </a14:hiddenEffects>
              </a:ext>
            </a:extLst>
          </p:spPr>
          <p:txBody>
            <a:bodyPr wrap="none" anchor="ctr"/>
            <a:lstStyle/>
            <a:p>
              <a:endParaRPr lang="ja-JP" altLang="en-US"/>
            </a:p>
          </p:txBody>
        </p:sp>
        <p:sp>
          <p:nvSpPr>
            <p:cNvPr id="55" name="Rectangle 3"/>
            <p:cNvSpPr>
              <a:spLocks noChangeArrowheads="1"/>
            </p:cNvSpPr>
            <p:nvPr userDrawn="1"/>
          </p:nvSpPr>
          <p:spPr bwMode="auto">
            <a:xfrm>
              <a:off x="1573257" y="12700"/>
              <a:ext cx="8181147" cy="593725"/>
            </a:xfrm>
            <a:prstGeom prst="rect">
              <a:avLst/>
            </a:prstGeom>
            <a:solidFill>
              <a:srgbClr val="4B4B4B"/>
            </a:solidFill>
            <a:ln>
              <a:noFill/>
            </a:ln>
            <a:effectLst/>
          </p:spPr>
          <p:txBody>
            <a:bodyPr wrap="none" anchor="ctr"/>
            <a:lstStyle/>
            <a:p>
              <a:endParaRPr lang="ja-JP" altLang="en-US"/>
            </a:p>
          </p:txBody>
        </p:sp>
        <p:sp>
          <p:nvSpPr>
            <p:cNvPr id="56" name="Line 4"/>
            <p:cNvSpPr>
              <a:spLocks noChangeShapeType="1"/>
            </p:cNvSpPr>
            <p:nvPr userDrawn="1"/>
          </p:nvSpPr>
          <p:spPr bwMode="auto">
            <a:xfrm>
              <a:off x="4285810" y="346075"/>
              <a:ext cx="0" cy="266700"/>
            </a:xfrm>
            <a:prstGeom prst="line">
              <a:avLst/>
            </a:prstGeom>
            <a:noFill/>
            <a:ln w="63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7" name="Line 5"/>
            <p:cNvSpPr>
              <a:spLocks noChangeShapeType="1"/>
            </p:cNvSpPr>
            <p:nvPr userDrawn="1"/>
          </p:nvSpPr>
          <p:spPr bwMode="auto">
            <a:xfrm flipV="1">
              <a:off x="1573257" y="346075"/>
              <a:ext cx="8178984" cy="0"/>
            </a:xfrm>
            <a:prstGeom prst="line">
              <a:avLst/>
            </a:prstGeom>
            <a:noFill/>
            <a:ln w="63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2" name="Rectangle 9">
            <a:extLst>
              <a:ext uri="{FF2B5EF4-FFF2-40B4-BE49-F238E27FC236}">
                <a16:creationId xmlns:a16="http://schemas.microsoft.com/office/drawing/2014/main" id="{BED0C483-A41A-AE21-D81B-F08E4B15EC3A}"/>
              </a:ext>
            </a:extLst>
          </p:cNvPr>
          <p:cNvSpPr txBox="1">
            <a:spLocks noChangeArrowheads="1"/>
          </p:cNvSpPr>
          <p:nvPr userDrawn="1"/>
        </p:nvSpPr>
        <p:spPr bwMode="auto">
          <a:xfrm>
            <a:off x="51160" y="6708015"/>
            <a:ext cx="1307663" cy="2000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defPPr>
              <a:defRPr lang="ja-JP"/>
            </a:defPPr>
            <a:lvl1pPr marL="0" algn="l" defTabSz="914400" rtl="0" eaLnBrk="1" latinLnBrk="0" hangingPunct="1">
              <a:spcBef>
                <a:spcPct val="0"/>
              </a:spcBef>
              <a:defRPr kumimoji="1" sz="600" b="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a:solidFill>
                  <a:srgbClr val="000000"/>
                </a:solidFill>
                <a:latin typeface="ＭＳ Ｐゴシック" panose="020B0600070205080204" pitchFamily="50" charset="-128"/>
                <a:ea typeface="ＭＳ Ｐゴシック" panose="020B0600070205080204" pitchFamily="50" charset="-128"/>
              </a:rPr>
              <a:t>2401</a:t>
            </a:r>
          </a:p>
        </p:txBody>
      </p:sp>
      <p:sp>
        <p:nvSpPr>
          <p:cNvPr id="6" name="タイトル 10">
            <a:extLst>
              <a:ext uri="{FF2B5EF4-FFF2-40B4-BE49-F238E27FC236}">
                <a16:creationId xmlns:a16="http://schemas.microsoft.com/office/drawing/2014/main" id="{3B515A1A-A095-88D6-0137-5A48C77C8D66}"/>
              </a:ext>
            </a:extLst>
          </p:cNvPr>
          <p:cNvSpPr>
            <a:spLocks noGrp="1"/>
          </p:cNvSpPr>
          <p:nvPr>
            <p:ph type="title"/>
          </p:nvPr>
        </p:nvSpPr>
        <p:spPr>
          <a:xfrm>
            <a:off x="1628287" y="21894"/>
            <a:ext cx="6756684" cy="330001"/>
          </a:xfrm>
          <a:prstGeom prst="rect">
            <a:avLst/>
          </a:prstGeom>
        </p:spPr>
        <p:txBody>
          <a:bodyPr wrap="none" anchor="ctr" anchorCtr="0"/>
          <a:lstStyle>
            <a:lvl1pPr>
              <a:defRPr sz="1200" b="1">
                <a:solidFill>
                  <a:schemeClr val="bg1"/>
                </a:solidFill>
              </a:defRPr>
            </a:lvl1pPr>
          </a:lstStyle>
          <a:p>
            <a:r>
              <a:rPr kumimoji="1" lang="ja-JP" altLang="en-US" dirty="0"/>
              <a:t>マスター タイトルの書式設定</a:t>
            </a:r>
          </a:p>
        </p:txBody>
      </p:sp>
      <p:pic>
        <p:nvPicPr>
          <p:cNvPr id="3" name="図 2">
            <a:extLst>
              <a:ext uri="{FF2B5EF4-FFF2-40B4-BE49-F238E27FC236}">
                <a16:creationId xmlns:a16="http://schemas.microsoft.com/office/drawing/2014/main" id="{4D06A889-3092-3877-D9E9-335BCE23649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43421"/>
          <a:stretch/>
        </p:blipFill>
        <p:spPr bwMode="auto">
          <a:xfrm>
            <a:off x="341883" y="233723"/>
            <a:ext cx="1085791" cy="17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1089609"/>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基本帯">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58D02109-A060-15B6-FA5A-AA6B1F5A99F3}"/>
              </a:ext>
            </a:extLst>
          </p:cNvPr>
          <p:cNvGrpSpPr/>
          <p:nvPr userDrawn="1"/>
        </p:nvGrpSpPr>
        <p:grpSpPr>
          <a:xfrm>
            <a:off x="-3" y="0"/>
            <a:ext cx="9906003" cy="619201"/>
            <a:chOff x="-3" y="0"/>
            <a:chExt cx="9906003" cy="619201"/>
          </a:xfrm>
        </p:grpSpPr>
        <p:sp>
          <p:nvSpPr>
            <p:cNvPr id="3" name="正方形/長方形 2">
              <a:extLst>
                <a:ext uri="{FF2B5EF4-FFF2-40B4-BE49-F238E27FC236}">
                  <a16:creationId xmlns:a16="http://schemas.microsoft.com/office/drawing/2014/main" id="{01ED4E12-2A71-6D29-630A-4A281AD66C64}"/>
                </a:ext>
              </a:extLst>
            </p:cNvPr>
            <p:cNvSpPr/>
            <p:nvPr userDrawn="1"/>
          </p:nvSpPr>
          <p:spPr>
            <a:xfrm>
              <a:off x="0" y="0"/>
              <a:ext cx="9906000" cy="619200"/>
            </a:xfrm>
            <a:prstGeom prst="rect">
              <a:avLst/>
            </a:pr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89" dirty="0">
                <a:solidFill>
                  <a:srgbClr val="605230"/>
                </a:solidFill>
              </a:endParaRPr>
            </a:p>
          </p:txBody>
        </p:sp>
        <p:sp>
          <p:nvSpPr>
            <p:cNvPr id="4" name="正方形/長方形 3">
              <a:extLst>
                <a:ext uri="{FF2B5EF4-FFF2-40B4-BE49-F238E27FC236}">
                  <a16:creationId xmlns:a16="http://schemas.microsoft.com/office/drawing/2014/main" id="{C6D9A417-6925-2A45-49CB-CC3FEA285941}"/>
                </a:ext>
              </a:extLst>
            </p:cNvPr>
            <p:cNvSpPr/>
            <p:nvPr userDrawn="1"/>
          </p:nvSpPr>
          <p:spPr>
            <a:xfrm>
              <a:off x="-3" y="1"/>
              <a:ext cx="1156345" cy="619200"/>
            </a:xfrm>
            <a:prstGeom prst="rect">
              <a:avLst/>
            </a:pr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89" dirty="0">
                <a:solidFill>
                  <a:srgbClr val="605230"/>
                </a:solidFill>
              </a:endParaRPr>
            </a:p>
          </p:txBody>
        </p:sp>
        <p:sp>
          <p:nvSpPr>
            <p:cNvPr id="5" name="テキスト ボックス 4">
              <a:extLst>
                <a:ext uri="{FF2B5EF4-FFF2-40B4-BE49-F238E27FC236}">
                  <a16:creationId xmlns:a16="http://schemas.microsoft.com/office/drawing/2014/main" id="{B551F4F2-C9FC-AE1C-7774-93F10E889752}"/>
                </a:ext>
              </a:extLst>
            </p:cNvPr>
            <p:cNvSpPr txBox="1"/>
            <p:nvPr userDrawn="1"/>
          </p:nvSpPr>
          <p:spPr>
            <a:xfrm>
              <a:off x="248889" y="92955"/>
              <a:ext cx="651139" cy="185435"/>
            </a:xfrm>
            <a:prstGeom prst="rect">
              <a:avLst/>
            </a:prstGeom>
            <a:noFill/>
          </p:spPr>
          <p:txBody>
            <a:bodyPr wrap="none" rtlCol="0">
              <a:spAutoFit/>
            </a:bodyPr>
            <a:lstStyle/>
            <a:p>
              <a:pPr algn="ctr"/>
              <a:r>
                <a:rPr kumimoji="1" lang="en-US" altLang="ja-JP" sz="605" dirty="0">
                  <a:solidFill>
                    <a:schemeClr val="bg1"/>
                  </a:solidFill>
                  <a:latin typeface="ＭＳ Ｐゴシック" panose="020B0600070205080204" pitchFamily="50" charset="-128"/>
                  <a:ea typeface="ＭＳ Ｐゴシック" panose="020B0600070205080204" pitchFamily="50" charset="-128"/>
                  <a:cs typeface="Aparajita" panose="02020603050405020304" pitchFamily="18" charset="0"/>
                </a:rPr>
                <a:t>COORDINATE</a:t>
              </a:r>
              <a:endParaRPr kumimoji="1" lang="ja-JP" altLang="en-US" sz="605" dirty="0">
                <a:solidFill>
                  <a:schemeClr val="bg1"/>
                </a:solidFill>
                <a:latin typeface="ＭＳ Ｐゴシック" panose="020B0600070205080204" pitchFamily="50" charset="-128"/>
                <a:ea typeface="ＭＳ Ｐゴシック" panose="020B0600070205080204" pitchFamily="50" charset="-128"/>
                <a:cs typeface="Aparajita" panose="02020603050405020304" pitchFamily="18" charset="0"/>
              </a:endParaRPr>
            </a:p>
          </p:txBody>
        </p:sp>
        <p:pic>
          <p:nvPicPr>
            <p:cNvPr id="6" name="図 5" descr="テキスト, ロゴ&#10;&#10;自動的に生成された説明">
              <a:extLst>
                <a:ext uri="{FF2B5EF4-FFF2-40B4-BE49-F238E27FC236}">
                  <a16:creationId xmlns:a16="http://schemas.microsoft.com/office/drawing/2014/main" id="{1D2C0995-9BAD-7C36-9A59-7D157E40911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28264" y="190999"/>
              <a:ext cx="977125" cy="379398"/>
            </a:xfrm>
            <a:prstGeom prst="rect">
              <a:avLst/>
            </a:prstGeom>
          </p:spPr>
        </p:pic>
        <p:cxnSp>
          <p:nvCxnSpPr>
            <p:cNvPr id="7" name="直線コネクタ 6">
              <a:extLst>
                <a:ext uri="{FF2B5EF4-FFF2-40B4-BE49-F238E27FC236}">
                  <a16:creationId xmlns:a16="http://schemas.microsoft.com/office/drawing/2014/main" id="{4B71F84C-873B-F7A3-9BAA-7D7F4756C1E0}"/>
                </a:ext>
              </a:extLst>
            </p:cNvPr>
            <p:cNvCxnSpPr>
              <a:cxnSpLocks/>
            </p:cNvCxnSpPr>
            <p:nvPr userDrawn="1"/>
          </p:nvCxnSpPr>
          <p:spPr>
            <a:xfrm>
              <a:off x="237199" y="125739"/>
              <a:ext cx="0" cy="9236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AA268CCB-9B36-84A8-012C-68CBE3EDB64C}"/>
                </a:ext>
              </a:extLst>
            </p:cNvPr>
            <p:cNvCxnSpPr>
              <a:cxnSpLocks/>
            </p:cNvCxnSpPr>
            <p:nvPr userDrawn="1"/>
          </p:nvCxnSpPr>
          <p:spPr>
            <a:xfrm>
              <a:off x="902578" y="125739"/>
              <a:ext cx="0" cy="9236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2" name="タイトル 10">
            <a:extLst>
              <a:ext uri="{FF2B5EF4-FFF2-40B4-BE49-F238E27FC236}">
                <a16:creationId xmlns:a16="http://schemas.microsoft.com/office/drawing/2014/main" id="{32B66E9C-1149-1B21-1E13-E5807EF5D6F4}"/>
              </a:ext>
            </a:extLst>
          </p:cNvPr>
          <p:cNvSpPr>
            <a:spLocks noGrp="1"/>
          </p:cNvSpPr>
          <p:nvPr>
            <p:ph type="title"/>
          </p:nvPr>
        </p:nvSpPr>
        <p:spPr>
          <a:xfrm>
            <a:off x="1393541" y="154994"/>
            <a:ext cx="6756684" cy="302785"/>
          </a:xfrm>
          <a:prstGeom prst="rect">
            <a:avLst/>
          </a:prstGeom>
        </p:spPr>
        <p:txBody>
          <a:bodyPr wrap="none" anchor="ctr" anchorCtr="0"/>
          <a:lstStyle>
            <a:lvl1pPr>
              <a:defRPr sz="1200" b="1"/>
            </a:lvl1pPr>
          </a:lstStyle>
          <a:p>
            <a:r>
              <a:rPr kumimoji="1" lang="ja-JP" altLang="en-US" dirty="0"/>
              <a:t>マスター タイトルの書式設定</a:t>
            </a:r>
          </a:p>
        </p:txBody>
      </p:sp>
      <p:sp>
        <p:nvSpPr>
          <p:cNvPr id="17" name="テキスト プレースホルダー 16">
            <a:extLst>
              <a:ext uri="{FF2B5EF4-FFF2-40B4-BE49-F238E27FC236}">
                <a16:creationId xmlns:a16="http://schemas.microsoft.com/office/drawing/2014/main" id="{576C3D42-EA1D-3C21-6DB1-5D6A04425F06}"/>
              </a:ext>
            </a:extLst>
          </p:cNvPr>
          <p:cNvSpPr>
            <a:spLocks noGrp="1"/>
          </p:cNvSpPr>
          <p:nvPr>
            <p:ph type="body" sz="quarter" idx="10"/>
          </p:nvPr>
        </p:nvSpPr>
        <p:spPr>
          <a:xfrm>
            <a:off x="8226425" y="240797"/>
            <a:ext cx="1541463" cy="216982"/>
          </a:xfrm>
          <a:prstGeom prst="rect">
            <a:avLst/>
          </a:prstGeom>
        </p:spPr>
        <p:txBody>
          <a:bodyPr wrap="square" lIns="0" rIns="0" anchor="ctr" anchorCtr="0">
            <a:spAutoFit/>
          </a:bodyPr>
          <a:lstStyle>
            <a:lvl1pPr marL="0" indent="0" algn="r">
              <a:buNone/>
              <a:defRPr sz="900"/>
            </a:lvl1pPr>
            <a:lvl2pPr algn="r">
              <a:defRPr sz="900"/>
            </a:lvl2pPr>
            <a:lvl3pPr algn="r">
              <a:defRPr sz="900"/>
            </a:lvl3pPr>
            <a:lvl4pPr algn="r">
              <a:defRPr sz="900"/>
            </a:lvl4pPr>
            <a:lvl5pPr algn="r">
              <a:defRPr sz="900"/>
            </a:lvl5pPr>
          </a:lstStyle>
          <a:p>
            <a:pPr lvl="0"/>
            <a:endParaRPr kumimoji="1" lang="ja-JP" altLang="en-US" dirty="0"/>
          </a:p>
        </p:txBody>
      </p:sp>
      <p:sp>
        <p:nvSpPr>
          <p:cNvPr id="18" name="Credit">
            <a:extLst>
              <a:ext uri="{FF2B5EF4-FFF2-40B4-BE49-F238E27FC236}">
                <a16:creationId xmlns:a16="http://schemas.microsoft.com/office/drawing/2014/main" id="{F76AAC50-7A5F-27DB-AA37-108D3D09708A}"/>
              </a:ext>
            </a:extLst>
          </p:cNvPr>
          <p:cNvSpPr txBox="1">
            <a:spLocks/>
          </p:cNvSpPr>
          <p:nvPr userDrawn="1"/>
        </p:nvSpPr>
        <p:spPr bwMode="gray">
          <a:xfrm>
            <a:off x="8730482" y="88573"/>
            <a:ext cx="1035818" cy="158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6868" rIns="0" bIns="36868" numCol="1" anchor="ctr"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altLang="ja-JP" sz="544" b="0" baseline="0" dirty="0">
                <a:solidFill>
                  <a:srgbClr val="504642"/>
                </a:solidFill>
                <a:latin typeface="+mn-lt"/>
                <a:ea typeface="+mn-ea"/>
              </a:rPr>
              <a:t>© Panasonic  Corporation 2023</a:t>
            </a:r>
          </a:p>
        </p:txBody>
      </p:sp>
    </p:spTree>
    <p:extLst>
      <p:ext uri="{BB962C8B-B14F-4D97-AF65-F5344CB8AC3E}">
        <p14:creationId xmlns:p14="http://schemas.microsoft.com/office/powerpoint/2010/main" val="964974604"/>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473634"/>
      </p:ext>
    </p:extLst>
  </p:cSld>
  <p:clrMap bg1="lt1" tx1="dk1" bg2="lt2" tx2="dk2" accent1="accent1" accent2="accent2" accent3="accent3" accent4="accent4" accent5="accent5" accent6="accent6" hlink="hlink" folHlink="folHlink"/>
  <p:sldLayoutIdLst>
    <p:sldLayoutId id="2147483659" r:id="rId1"/>
    <p:sldLayoutId id="2147483660" r:id="rId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97">
          <p15:clr>
            <a:srgbClr val="F26B43"/>
          </p15:clr>
        </p15:guide>
        <p15:guide id="2" orient="horz" pos="434">
          <p15:clr>
            <a:srgbClr val="F26B43"/>
          </p15:clr>
        </p15:guide>
        <p15:guide id="3" pos="3144">
          <p15:clr>
            <a:srgbClr val="F26B43"/>
          </p15:clr>
        </p15:guide>
        <p15:guide id="4" pos="2127">
          <p15:clr>
            <a:srgbClr val="F26B43"/>
          </p15:clr>
        </p15:guide>
        <p15:guide id="5" pos="2079">
          <p15:clr>
            <a:srgbClr val="F26B43"/>
          </p15:clr>
        </p15:guide>
        <p15:guide id="6" pos="1108">
          <p15:clr>
            <a:srgbClr val="F26B43"/>
          </p15:clr>
        </p15:guide>
        <p15:guide id="7" pos="1060">
          <p15:clr>
            <a:srgbClr val="F26B43"/>
          </p15:clr>
        </p15:guide>
        <p15:guide id="8" pos="90">
          <p15:clr>
            <a:srgbClr val="F26B43"/>
          </p15:clr>
        </p15:guide>
        <p15:guide id="9" orient="horz" pos="1658">
          <p15:clr>
            <a:srgbClr val="F26B43"/>
          </p15:clr>
        </p15:guide>
        <p15:guide id="10" orient="horz" pos="1704">
          <p15:clr>
            <a:srgbClr val="F26B43"/>
          </p15:clr>
        </p15:guide>
        <p15:guide id="11" orient="horz" pos="386">
          <p15:clr>
            <a:srgbClr val="F26B43"/>
          </p15:clr>
        </p15:guide>
        <p15:guide id="12" orient="horz" pos="2928">
          <p15:clr>
            <a:srgbClr val="F26B43"/>
          </p15:clr>
        </p15:guide>
        <p15:guide id="13" orient="horz" pos="2975">
          <p15:clr>
            <a:srgbClr val="F26B43"/>
          </p15:clr>
        </p15:guide>
        <p15:guide id="14" orient="horz" pos="4200">
          <p15:clr>
            <a:srgbClr val="F26B43"/>
          </p15:clr>
        </p15:guide>
        <p15:guide id="15" pos="4116">
          <p15:clr>
            <a:srgbClr val="F26B43"/>
          </p15:clr>
        </p15:guide>
        <p15:guide id="16" pos="4163">
          <p15:clr>
            <a:srgbClr val="F26B43"/>
          </p15:clr>
        </p15:guide>
        <p15:guide id="17" pos="5133">
          <p15:clr>
            <a:srgbClr val="F26B43"/>
          </p15:clr>
        </p15:guide>
        <p15:guide id="18" pos="5182">
          <p15:clr>
            <a:srgbClr val="F26B43"/>
          </p15:clr>
        </p15:guide>
        <p15:guide id="19" pos="6152">
          <p15:clr>
            <a:srgbClr val="F26B43"/>
          </p15:clr>
        </p15:guide>
        <p15:guide id="20" orient="horz" pos="4247">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image" Target="../media/image4.jpeg"/><Relationship Id="rId21" Type="http://schemas.openxmlformats.org/officeDocument/2006/relationships/image" Target="../media/image22.jpg"/><Relationship Id="rId34" Type="http://schemas.openxmlformats.org/officeDocument/2006/relationships/image" Target="../media/image35.png"/><Relationship Id="rId7" Type="http://schemas.openxmlformats.org/officeDocument/2006/relationships/image" Target="../media/image8.jpeg"/><Relationship Id="rId12" Type="http://schemas.openxmlformats.org/officeDocument/2006/relationships/image" Target="../media/image13.png"/><Relationship Id="rId17" Type="http://schemas.openxmlformats.org/officeDocument/2006/relationships/image" Target="../media/image18.jpeg"/><Relationship Id="rId25" Type="http://schemas.openxmlformats.org/officeDocument/2006/relationships/image" Target="../media/image26.png"/><Relationship Id="rId33" Type="http://schemas.openxmlformats.org/officeDocument/2006/relationships/image" Target="../media/image34.png"/><Relationship Id="rId38" Type="http://schemas.openxmlformats.org/officeDocument/2006/relationships/image" Target="../media/image39.png"/><Relationship Id="rId2" Type="http://schemas.openxmlformats.org/officeDocument/2006/relationships/image" Target="../media/image3.jpeg"/><Relationship Id="rId16" Type="http://schemas.openxmlformats.org/officeDocument/2006/relationships/image" Target="../media/image17.png"/><Relationship Id="rId20" Type="http://schemas.openxmlformats.org/officeDocument/2006/relationships/image" Target="../media/image21.jpg"/><Relationship Id="rId29"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7.jpeg"/><Relationship Id="rId11" Type="http://schemas.openxmlformats.org/officeDocument/2006/relationships/image" Target="../media/image12.jpeg"/><Relationship Id="rId24" Type="http://schemas.openxmlformats.org/officeDocument/2006/relationships/image" Target="../media/image25.png"/><Relationship Id="rId32" Type="http://schemas.openxmlformats.org/officeDocument/2006/relationships/image" Target="../media/image33.png"/><Relationship Id="rId37" Type="http://schemas.openxmlformats.org/officeDocument/2006/relationships/image" Target="../media/image38.png"/><Relationship Id="rId5" Type="http://schemas.openxmlformats.org/officeDocument/2006/relationships/image" Target="../media/image6.jpe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png"/><Relationship Id="rId36" Type="http://schemas.openxmlformats.org/officeDocument/2006/relationships/image" Target="../media/image37.png"/><Relationship Id="rId10" Type="http://schemas.openxmlformats.org/officeDocument/2006/relationships/image" Target="../media/image11.jpeg"/><Relationship Id="rId19" Type="http://schemas.openxmlformats.org/officeDocument/2006/relationships/image" Target="../media/image20.png"/><Relationship Id="rId31" Type="http://schemas.openxmlformats.org/officeDocument/2006/relationships/image" Target="../media/image32.pn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png"/><Relationship Id="rId22" Type="http://schemas.openxmlformats.org/officeDocument/2006/relationships/image" Target="../media/image23.jpg"/><Relationship Id="rId27" Type="http://schemas.openxmlformats.org/officeDocument/2006/relationships/image" Target="../media/image28.png"/><Relationship Id="rId30" Type="http://schemas.openxmlformats.org/officeDocument/2006/relationships/image" Target="../media/image31.png"/><Relationship Id="rId35" Type="http://schemas.openxmlformats.org/officeDocument/2006/relationships/image" Target="../media/image36.png"/></Relationships>
</file>

<file path=ppt/slides/_rels/slide2.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4.png"/><Relationship Id="rId18" Type="http://schemas.openxmlformats.org/officeDocument/2006/relationships/image" Target="../media/image16.png"/><Relationship Id="rId26" Type="http://schemas.openxmlformats.org/officeDocument/2006/relationships/image" Target="../media/image22.jpg"/><Relationship Id="rId3" Type="http://schemas.openxmlformats.org/officeDocument/2006/relationships/image" Target="../media/image25.png"/><Relationship Id="rId21" Type="http://schemas.openxmlformats.org/officeDocument/2006/relationships/image" Target="../media/image3.jpeg"/><Relationship Id="rId34" Type="http://schemas.openxmlformats.org/officeDocument/2006/relationships/image" Target="../media/image11.jpeg"/><Relationship Id="rId7" Type="http://schemas.openxmlformats.org/officeDocument/2006/relationships/image" Target="../media/image29.png"/><Relationship Id="rId12" Type="http://schemas.openxmlformats.org/officeDocument/2006/relationships/image" Target="../media/image40.png"/><Relationship Id="rId17" Type="http://schemas.openxmlformats.org/officeDocument/2006/relationships/image" Target="../media/image15.png"/><Relationship Id="rId25" Type="http://schemas.openxmlformats.org/officeDocument/2006/relationships/image" Target="../media/image21.jpg"/><Relationship Id="rId33" Type="http://schemas.openxmlformats.org/officeDocument/2006/relationships/image" Target="../media/image10.jpeg"/><Relationship Id="rId2" Type="http://schemas.openxmlformats.org/officeDocument/2006/relationships/image" Target="../media/image24.png"/><Relationship Id="rId16" Type="http://schemas.openxmlformats.org/officeDocument/2006/relationships/image" Target="../media/image37.png"/><Relationship Id="rId20" Type="http://schemas.openxmlformats.org/officeDocument/2006/relationships/image" Target="../media/image38.png"/><Relationship Id="rId29"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28.png"/><Relationship Id="rId11" Type="http://schemas.openxmlformats.org/officeDocument/2006/relationships/image" Target="../media/image33.png"/><Relationship Id="rId24" Type="http://schemas.openxmlformats.org/officeDocument/2006/relationships/image" Target="../media/image20.png"/><Relationship Id="rId32" Type="http://schemas.openxmlformats.org/officeDocument/2006/relationships/image" Target="../media/image9.jpeg"/><Relationship Id="rId37" Type="http://schemas.openxmlformats.org/officeDocument/2006/relationships/image" Target="../media/image14.jpeg"/><Relationship Id="rId5" Type="http://schemas.openxmlformats.org/officeDocument/2006/relationships/image" Target="../media/image27.png"/><Relationship Id="rId15" Type="http://schemas.openxmlformats.org/officeDocument/2006/relationships/image" Target="../media/image36.png"/><Relationship Id="rId23" Type="http://schemas.openxmlformats.org/officeDocument/2006/relationships/image" Target="../media/image19.png"/><Relationship Id="rId28" Type="http://schemas.openxmlformats.org/officeDocument/2006/relationships/image" Target="../media/image5.jpeg"/><Relationship Id="rId36" Type="http://schemas.openxmlformats.org/officeDocument/2006/relationships/image" Target="../media/image13.png"/><Relationship Id="rId10" Type="http://schemas.openxmlformats.org/officeDocument/2006/relationships/image" Target="../media/image32.png"/><Relationship Id="rId19" Type="http://schemas.openxmlformats.org/officeDocument/2006/relationships/image" Target="../media/image17.png"/><Relationship Id="rId31" Type="http://schemas.openxmlformats.org/officeDocument/2006/relationships/image" Target="../media/image8.jpe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5.png"/><Relationship Id="rId22" Type="http://schemas.openxmlformats.org/officeDocument/2006/relationships/image" Target="../media/image41.jpg"/><Relationship Id="rId27" Type="http://schemas.openxmlformats.org/officeDocument/2006/relationships/image" Target="../media/image42.jpeg"/><Relationship Id="rId30" Type="http://schemas.openxmlformats.org/officeDocument/2006/relationships/image" Target="../media/image7.jpeg"/><Relationship Id="rId35" Type="http://schemas.openxmlformats.org/officeDocument/2006/relationships/image" Target="../media/image12.jpeg"/></Relationships>
</file>

<file path=ppt/slides/_rels/slide3.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18" Type="http://schemas.openxmlformats.org/officeDocument/2006/relationships/image" Target="../media/image15.png"/><Relationship Id="rId26" Type="http://schemas.openxmlformats.org/officeDocument/2006/relationships/image" Target="../media/image46.jpeg"/><Relationship Id="rId3" Type="http://schemas.openxmlformats.org/officeDocument/2006/relationships/image" Target="../media/image26.png"/><Relationship Id="rId21" Type="http://schemas.openxmlformats.org/officeDocument/2006/relationships/image" Target="../media/image6.jpeg"/><Relationship Id="rId7" Type="http://schemas.openxmlformats.org/officeDocument/2006/relationships/image" Target="../media/image38.png"/><Relationship Id="rId12" Type="http://schemas.openxmlformats.org/officeDocument/2006/relationships/image" Target="../media/image32.png"/><Relationship Id="rId17" Type="http://schemas.openxmlformats.org/officeDocument/2006/relationships/image" Target="../media/image36.png"/><Relationship Id="rId25" Type="http://schemas.openxmlformats.org/officeDocument/2006/relationships/image" Target="../media/image13.png"/><Relationship Id="rId2" Type="http://schemas.openxmlformats.org/officeDocument/2006/relationships/image" Target="../media/image25.png"/><Relationship Id="rId16" Type="http://schemas.openxmlformats.org/officeDocument/2006/relationships/image" Target="../media/image34.png"/><Relationship Id="rId20" Type="http://schemas.openxmlformats.org/officeDocument/2006/relationships/image" Target="../media/image17.png"/><Relationship Id="rId29" Type="http://schemas.openxmlformats.org/officeDocument/2006/relationships/image" Target="../media/image21.jpg"/><Relationship Id="rId1" Type="http://schemas.openxmlformats.org/officeDocument/2006/relationships/slideLayout" Target="../slideLayouts/slideLayout1.xml"/><Relationship Id="rId6" Type="http://schemas.openxmlformats.org/officeDocument/2006/relationships/image" Target="../media/image44.png"/><Relationship Id="rId11" Type="http://schemas.openxmlformats.org/officeDocument/2006/relationships/image" Target="../media/image31.png"/><Relationship Id="rId24" Type="http://schemas.openxmlformats.org/officeDocument/2006/relationships/image" Target="../media/image9.jpeg"/><Relationship Id="rId32" Type="http://schemas.openxmlformats.org/officeDocument/2006/relationships/image" Target="../media/image20.png"/><Relationship Id="rId5" Type="http://schemas.openxmlformats.org/officeDocument/2006/relationships/image" Target="../media/image43.png"/><Relationship Id="rId15" Type="http://schemas.openxmlformats.org/officeDocument/2006/relationships/image" Target="../media/image45.png"/><Relationship Id="rId23" Type="http://schemas.openxmlformats.org/officeDocument/2006/relationships/image" Target="../media/image8.jpeg"/><Relationship Id="rId28" Type="http://schemas.openxmlformats.org/officeDocument/2006/relationships/image" Target="../media/image47.emf"/><Relationship Id="rId10" Type="http://schemas.openxmlformats.org/officeDocument/2006/relationships/image" Target="../media/image30.png"/><Relationship Id="rId19" Type="http://schemas.openxmlformats.org/officeDocument/2006/relationships/image" Target="../media/image16.png"/><Relationship Id="rId31" Type="http://schemas.openxmlformats.org/officeDocument/2006/relationships/image" Target="../media/image19.png"/><Relationship Id="rId4" Type="http://schemas.openxmlformats.org/officeDocument/2006/relationships/image" Target="../media/image27.png"/><Relationship Id="rId9" Type="http://schemas.openxmlformats.org/officeDocument/2006/relationships/image" Target="../media/image29.png"/><Relationship Id="rId14" Type="http://schemas.openxmlformats.org/officeDocument/2006/relationships/image" Target="../media/image40.png"/><Relationship Id="rId22" Type="http://schemas.openxmlformats.org/officeDocument/2006/relationships/image" Target="../media/image7.jpeg"/><Relationship Id="rId27" Type="http://schemas.openxmlformats.org/officeDocument/2006/relationships/image" Target="../media/image41.jpg"/><Relationship Id="rId30" Type="http://schemas.openxmlformats.org/officeDocument/2006/relationships/image" Target="../media/image22.jpg"/></Relationships>
</file>

<file path=ppt/slides/_rels/slide4.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4.png"/><Relationship Id="rId18" Type="http://schemas.openxmlformats.org/officeDocument/2006/relationships/image" Target="../media/image15.png"/><Relationship Id="rId26" Type="http://schemas.openxmlformats.org/officeDocument/2006/relationships/image" Target="../media/image21.jpg"/><Relationship Id="rId3" Type="http://schemas.openxmlformats.org/officeDocument/2006/relationships/image" Target="../media/image25.png"/><Relationship Id="rId21" Type="http://schemas.openxmlformats.org/officeDocument/2006/relationships/image" Target="../media/image46.jpeg"/><Relationship Id="rId34" Type="http://schemas.openxmlformats.org/officeDocument/2006/relationships/image" Target="../media/image10.jpeg"/><Relationship Id="rId7" Type="http://schemas.openxmlformats.org/officeDocument/2006/relationships/image" Target="../media/image29.png"/><Relationship Id="rId12" Type="http://schemas.openxmlformats.org/officeDocument/2006/relationships/image" Target="../media/image40.png"/><Relationship Id="rId17" Type="http://schemas.openxmlformats.org/officeDocument/2006/relationships/image" Target="../media/image48.png"/><Relationship Id="rId25" Type="http://schemas.openxmlformats.org/officeDocument/2006/relationships/image" Target="../media/image20.png"/><Relationship Id="rId33" Type="http://schemas.openxmlformats.org/officeDocument/2006/relationships/image" Target="../media/image9.jpeg"/><Relationship Id="rId38" Type="http://schemas.openxmlformats.org/officeDocument/2006/relationships/image" Target="../media/image14.jpeg"/><Relationship Id="rId2" Type="http://schemas.openxmlformats.org/officeDocument/2006/relationships/image" Target="../media/image24.png"/><Relationship Id="rId16" Type="http://schemas.openxmlformats.org/officeDocument/2006/relationships/image" Target="../media/image37.png"/><Relationship Id="rId20" Type="http://schemas.openxmlformats.org/officeDocument/2006/relationships/image" Target="../media/image17.png"/><Relationship Id="rId29"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28.png"/><Relationship Id="rId11" Type="http://schemas.openxmlformats.org/officeDocument/2006/relationships/image" Target="../media/image33.png"/><Relationship Id="rId24" Type="http://schemas.openxmlformats.org/officeDocument/2006/relationships/image" Target="../media/image19.png"/><Relationship Id="rId32" Type="http://schemas.openxmlformats.org/officeDocument/2006/relationships/image" Target="../media/image8.jpeg"/><Relationship Id="rId37" Type="http://schemas.openxmlformats.org/officeDocument/2006/relationships/image" Target="../media/image13.png"/><Relationship Id="rId5" Type="http://schemas.openxmlformats.org/officeDocument/2006/relationships/image" Target="../media/image27.png"/><Relationship Id="rId15" Type="http://schemas.openxmlformats.org/officeDocument/2006/relationships/image" Target="../media/image36.png"/><Relationship Id="rId23" Type="http://schemas.openxmlformats.org/officeDocument/2006/relationships/image" Target="../media/image42.jpeg"/><Relationship Id="rId28" Type="http://schemas.openxmlformats.org/officeDocument/2006/relationships/image" Target="../media/image49.emf"/><Relationship Id="rId36" Type="http://schemas.openxmlformats.org/officeDocument/2006/relationships/image" Target="../media/image12.jpeg"/><Relationship Id="rId10" Type="http://schemas.openxmlformats.org/officeDocument/2006/relationships/image" Target="../media/image32.png"/><Relationship Id="rId19" Type="http://schemas.openxmlformats.org/officeDocument/2006/relationships/image" Target="../media/image16.png"/><Relationship Id="rId31" Type="http://schemas.openxmlformats.org/officeDocument/2006/relationships/image" Target="../media/image7.jpe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5.png"/><Relationship Id="rId22" Type="http://schemas.openxmlformats.org/officeDocument/2006/relationships/image" Target="../media/image41.jpg"/><Relationship Id="rId27" Type="http://schemas.openxmlformats.org/officeDocument/2006/relationships/image" Target="../media/image22.jpg"/><Relationship Id="rId30" Type="http://schemas.openxmlformats.org/officeDocument/2006/relationships/image" Target="../media/image6.jpeg"/><Relationship Id="rId35" Type="http://schemas.openxmlformats.org/officeDocument/2006/relationships/image" Target="../media/image11.jpeg"/></Relationships>
</file>

<file path=ppt/slides/_rels/slide5.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40.png"/><Relationship Id="rId18" Type="http://schemas.openxmlformats.org/officeDocument/2006/relationships/image" Target="../media/image16.png"/><Relationship Id="rId26" Type="http://schemas.openxmlformats.org/officeDocument/2006/relationships/image" Target="../media/image46.jpeg"/><Relationship Id="rId3" Type="http://schemas.openxmlformats.org/officeDocument/2006/relationships/image" Target="../media/image26.png"/><Relationship Id="rId21" Type="http://schemas.openxmlformats.org/officeDocument/2006/relationships/image" Target="../media/image47.emf"/><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image" Target="../media/image15.png"/><Relationship Id="rId25" Type="http://schemas.openxmlformats.org/officeDocument/2006/relationships/image" Target="../media/image20.png"/><Relationship Id="rId33" Type="http://schemas.openxmlformats.org/officeDocument/2006/relationships/image" Target="../media/image13.png"/><Relationship Id="rId2" Type="http://schemas.openxmlformats.org/officeDocument/2006/relationships/image" Target="../media/image25.png"/><Relationship Id="rId16" Type="http://schemas.openxmlformats.org/officeDocument/2006/relationships/image" Target="../media/image36.png"/><Relationship Id="rId20" Type="http://schemas.openxmlformats.org/officeDocument/2006/relationships/image" Target="../media/image49.emf"/><Relationship Id="rId29"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44.png"/><Relationship Id="rId11" Type="http://schemas.openxmlformats.org/officeDocument/2006/relationships/image" Target="../media/image32.png"/><Relationship Id="rId24" Type="http://schemas.openxmlformats.org/officeDocument/2006/relationships/image" Target="../media/image19.png"/><Relationship Id="rId32" Type="http://schemas.openxmlformats.org/officeDocument/2006/relationships/image" Target="../media/image9.jpeg"/><Relationship Id="rId5" Type="http://schemas.openxmlformats.org/officeDocument/2006/relationships/image" Target="../media/image43.png"/><Relationship Id="rId15" Type="http://schemas.openxmlformats.org/officeDocument/2006/relationships/image" Target="../media/image34.png"/><Relationship Id="rId23" Type="http://schemas.openxmlformats.org/officeDocument/2006/relationships/image" Target="../media/image22.jpg"/><Relationship Id="rId28" Type="http://schemas.openxmlformats.org/officeDocument/2006/relationships/image" Target="../media/image48.png"/><Relationship Id="rId10" Type="http://schemas.openxmlformats.org/officeDocument/2006/relationships/image" Target="../media/image31.png"/><Relationship Id="rId19" Type="http://schemas.openxmlformats.org/officeDocument/2006/relationships/image" Target="../media/image17.png"/><Relationship Id="rId31" Type="http://schemas.openxmlformats.org/officeDocument/2006/relationships/image" Target="../media/image8.jpeg"/><Relationship Id="rId4" Type="http://schemas.openxmlformats.org/officeDocument/2006/relationships/image" Target="../media/image27.png"/><Relationship Id="rId9" Type="http://schemas.openxmlformats.org/officeDocument/2006/relationships/image" Target="../media/image30.png"/><Relationship Id="rId14" Type="http://schemas.openxmlformats.org/officeDocument/2006/relationships/image" Target="../media/image45.png"/><Relationship Id="rId22" Type="http://schemas.openxmlformats.org/officeDocument/2006/relationships/image" Target="../media/image21.jpg"/><Relationship Id="rId27" Type="http://schemas.openxmlformats.org/officeDocument/2006/relationships/image" Target="../media/image41.jpg"/><Relationship Id="rId30"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openxmlformats.org/officeDocument/2006/relationships/image" Target="../media/image56.jpeg"/><Relationship Id="rId13" Type="http://schemas.openxmlformats.org/officeDocument/2006/relationships/image" Target="../media/image24.png"/><Relationship Id="rId18" Type="http://schemas.openxmlformats.org/officeDocument/2006/relationships/image" Target="../media/image28.png"/><Relationship Id="rId26" Type="http://schemas.openxmlformats.org/officeDocument/2006/relationships/image" Target="../media/image61.png"/><Relationship Id="rId3" Type="http://schemas.openxmlformats.org/officeDocument/2006/relationships/image" Target="../media/image51.jpeg"/><Relationship Id="rId21" Type="http://schemas.openxmlformats.org/officeDocument/2006/relationships/image" Target="../media/image31.png"/><Relationship Id="rId7" Type="http://schemas.openxmlformats.org/officeDocument/2006/relationships/image" Target="../media/image55.jpeg"/><Relationship Id="rId12" Type="http://schemas.openxmlformats.org/officeDocument/2006/relationships/image" Target="../media/image60.jpeg"/><Relationship Id="rId17" Type="http://schemas.openxmlformats.org/officeDocument/2006/relationships/image" Target="../media/image38.png"/><Relationship Id="rId25" Type="http://schemas.openxmlformats.org/officeDocument/2006/relationships/image" Target="../media/image35.png"/><Relationship Id="rId2" Type="http://schemas.openxmlformats.org/officeDocument/2006/relationships/image" Target="../media/image50.png"/><Relationship Id="rId16" Type="http://schemas.openxmlformats.org/officeDocument/2006/relationships/image" Target="../media/image43.png"/><Relationship Id="rId20"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54.jpeg"/><Relationship Id="rId11" Type="http://schemas.openxmlformats.org/officeDocument/2006/relationships/image" Target="../media/image59.jpeg"/><Relationship Id="rId24" Type="http://schemas.openxmlformats.org/officeDocument/2006/relationships/image" Target="../media/image34.png"/><Relationship Id="rId5" Type="http://schemas.openxmlformats.org/officeDocument/2006/relationships/image" Target="../media/image53.jpeg"/><Relationship Id="rId15" Type="http://schemas.openxmlformats.org/officeDocument/2006/relationships/image" Target="../media/image27.png"/><Relationship Id="rId23" Type="http://schemas.openxmlformats.org/officeDocument/2006/relationships/image" Target="../media/image33.png"/><Relationship Id="rId28" Type="http://schemas.openxmlformats.org/officeDocument/2006/relationships/image" Target="../media/image36.png"/><Relationship Id="rId10" Type="http://schemas.openxmlformats.org/officeDocument/2006/relationships/image" Target="../media/image58.jpeg"/><Relationship Id="rId19" Type="http://schemas.openxmlformats.org/officeDocument/2006/relationships/image" Target="../media/image29.png"/><Relationship Id="rId4" Type="http://schemas.openxmlformats.org/officeDocument/2006/relationships/image" Target="../media/image52.jpeg"/><Relationship Id="rId9" Type="http://schemas.openxmlformats.org/officeDocument/2006/relationships/image" Target="../media/image57.jpeg"/><Relationship Id="rId14" Type="http://schemas.openxmlformats.org/officeDocument/2006/relationships/image" Target="../media/image25.png"/><Relationship Id="rId22" Type="http://schemas.openxmlformats.org/officeDocument/2006/relationships/image" Target="../media/image32.png"/><Relationship Id="rId27" Type="http://schemas.openxmlformats.org/officeDocument/2006/relationships/image" Target="../media/image39.png"/></Relationships>
</file>

<file path=ppt/slides/_rels/slide7.xml.rels><?xml version="1.0" encoding="UTF-8" standalone="yes"?>
<Relationships xmlns="http://schemas.openxmlformats.org/package/2006/relationships"><Relationship Id="rId8" Type="http://schemas.openxmlformats.org/officeDocument/2006/relationships/image" Target="../media/image60.jpeg"/><Relationship Id="rId13" Type="http://schemas.openxmlformats.org/officeDocument/2006/relationships/image" Target="../media/image38.png"/><Relationship Id="rId18" Type="http://schemas.openxmlformats.org/officeDocument/2006/relationships/image" Target="../media/image32.png"/><Relationship Id="rId26" Type="http://schemas.openxmlformats.org/officeDocument/2006/relationships/image" Target="../media/image53.jpeg"/><Relationship Id="rId3" Type="http://schemas.openxmlformats.org/officeDocument/2006/relationships/image" Target="../media/image63.jpeg"/><Relationship Id="rId21" Type="http://schemas.openxmlformats.org/officeDocument/2006/relationships/image" Target="../media/image39.png"/><Relationship Id="rId7" Type="http://schemas.openxmlformats.org/officeDocument/2006/relationships/image" Target="../media/image59.jpeg"/><Relationship Id="rId12" Type="http://schemas.openxmlformats.org/officeDocument/2006/relationships/image" Target="../media/image44.png"/><Relationship Id="rId17" Type="http://schemas.openxmlformats.org/officeDocument/2006/relationships/image" Target="../media/image31.png"/><Relationship Id="rId25" Type="http://schemas.openxmlformats.org/officeDocument/2006/relationships/image" Target="../media/image68.png"/><Relationship Id="rId2" Type="http://schemas.openxmlformats.org/officeDocument/2006/relationships/image" Target="../media/image62.jpeg"/><Relationship Id="rId16" Type="http://schemas.openxmlformats.org/officeDocument/2006/relationships/image" Target="../media/image30.png"/><Relationship Id="rId20" Type="http://schemas.openxmlformats.org/officeDocument/2006/relationships/image" Target="../media/image36.png"/><Relationship Id="rId29" Type="http://schemas.openxmlformats.org/officeDocument/2006/relationships/image" Target="../media/image50.png"/><Relationship Id="rId1" Type="http://schemas.openxmlformats.org/officeDocument/2006/relationships/slideLayout" Target="../slideLayouts/slideLayout1.xml"/><Relationship Id="rId6" Type="http://schemas.openxmlformats.org/officeDocument/2006/relationships/image" Target="../media/image66.jpeg"/><Relationship Id="rId11" Type="http://schemas.openxmlformats.org/officeDocument/2006/relationships/image" Target="../media/image43.png"/><Relationship Id="rId24" Type="http://schemas.openxmlformats.org/officeDocument/2006/relationships/image" Target="../media/image24.png"/><Relationship Id="rId5" Type="http://schemas.openxmlformats.org/officeDocument/2006/relationships/image" Target="../media/image65.jpeg"/><Relationship Id="rId15" Type="http://schemas.openxmlformats.org/officeDocument/2006/relationships/image" Target="../media/image29.png"/><Relationship Id="rId23" Type="http://schemas.openxmlformats.org/officeDocument/2006/relationships/image" Target="../media/image67.png"/><Relationship Id="rId28" Type="http://schemas.openxmlformats.org/officeDocument/2006/relationships/image" Target="../media/image52.jpeg"/><Relationship Id="rId10" Type="http://schemas.openxmlformats.org/officeDocument/2006/relationships/image" Target="../media/image27.png"/><Relationship Id="rId19" Type="http://schemas.openxmlformats.org/officeDocument/2006/relationships/image" Target="../media/image33.png"/><Relationship Id="rId31" Type="http://schemas.openxmlformats.org/officeDocument/2006/relationships/image" Target="../media/image69.jpg"/><Relationship Id="rId4" Type="http://schemas.openxmlformats.org/officeDocument/2006/relationships/image" Target="../media/image64.jpeg"/><Relationship Id="rId9" Type="http://schemas.openxmlformats.org/officeDocument/2006/relationships/image" Target="../media/image25.png"/><Relationship Id="rId14" Type="http://schemas.openxmlformats.org/officeDocument/2006/relationships/image" Target="../media/image28.png"/><Relationship Id="rId22" Type="http://schemas.openxmlformats.org/officeDocument/2006/relationships/image" Target="../media/image61.png"/><Relationship Id="rId27" Type="http://schemas.openxmlformats.org/officeDocument/2006/relationships/image" Target="../media/image51.jpeg"/><Relationship Id="rId30" Type="http://schemas.openxmlformats.org/officeDocument/2006/relationships/image" Target="../media/image5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l"/>
            <a:r>
              <a:rPr lang="ja-JP" altLang="en-US" sz="1100" b="1" dirty="0">
                <a:solidFill>
                  <a:srgbClr val="FFFFFF"/>
                </a:solidFill>
                <a:latin typeface="+mn-ea"/>
                <a:ea typeface="+mn-ea"/>
              </a:rPr>
              <a:t>床材　</a:t>
            </a:r>
            <a:r>
              <a:rPr lang="en-US" altLang="ja-JP" sz="1100" b="1" dirty="0">
                <a:solidFill>
                  <a:srgbClr val="FFFFFF"/>
                </a:solidFill>
                <a:latin typeface="+mn-ea"/>
                <a:ea typeface="+mn-ea"/>
              </a:rPr>
              <a:t>1.5mm</a:t>
            </a:r>
            <a:r>
              <a:rPr lang="ja-JP" altLang="en-US" sz="1100" b="1" dirty="0">
                <a:solidFill>
                  <a:srgbClr val="FFFFFF"/>
                </a:solidFill>
                <a:latin typeface="+mn-ea"/>
                <a:ea typeface="+mn-ea"/>
              </a:rPr>
              <a:t>リフォームフローリング </a:t>
            </a:r>
            <a:r>
              <a:rPr lang="en-US" altLang="ja-JP" sz="1100" b="1" dirty="0">
                <a:solidFill>
                  <a:srgbClr val="FFFFFF"/>
                </a:solidFill>
                <a:latin typeface="+mn-ea"/>
                <a:ea typeface="+mn-ea"/>
              </a:rPr>
              <a:t>USUI-TA</a:t>
            </a:r>
            <a:r>
              <a:rPr lang="ja-JP" altLang="en-US" sz="1100" b="1" dirty="0">
                <a:solidFill>
                  <a:srgbClr val="FFFFFF"/>
                </a:solidFill>
                <a:latin typeface="+mn-ea"/>
                <a:ea typeface="+mn-ea"/>
              </a:rPr>
              <a:t>［ウスイータ］ 非耐熱</a:t>
            </a:r>
            <a:r>
              <a:rPr lang="ja-JP" altLang="en-US" sz="1100" dirty="0">
                <a:solidFill>
                  <a:srgbClr val="FFFFFF"/>
                </a:solidFill>
                <a:latin typeface="+mn-ea"/>
                <a:ea typeface="+mn-ea"/>
              </a:rPr>
              <a:t>タイプ ★</a:t>
            </a:r>
            <a:endParaRPr lang="ja-JP" altLang="en-US" sz="1100" b="1" dirty="0">
              <a:solidFill>
                <a:srgbClr val="FFFFFF"/>
              </a:solidFill>
              <a:latin typeface="+mn-ea"/>
              <a:ea typeface="+mn-ea"/>
            </a:endParaRPr>
          </a:p>
        </p:txBody>
      </p:sp>
      <p:grpSp>
        <p:nvGrpSpPr>
          <p:cNvPr id="4" name="グループ化 3">
            <a:extLst>
              <a:ext uri="{FF2B5EF4-FFF2-40B4-BE49-F238E27FC236}">
                <a16:creationId xmlns:a16="http://schemas.microsoft.com/office/drawing/2014/main" id="{9CAD1C41-7F5A-CD13-B460-5C29162A774E}"/>
              </a:ext>
            </a:extLst>
          </p:cNvPr>
          <p:cNvGrpSpPr/>
          <p:nvPr/>
        </p:nvGrpSpPr>
        <p:grpSpPr>
          <a:xfrm>
            <a:off x="148683" y="683235"/>
            <a:ext cx="4663098" cy="3964965"/>
            <a:chOff x="136678" y="683235"/>
            <a:chExt cx="4663098" cy="3964965"/>
          </a:xfrm>
        </p:grpSpPr>
        <p:pic>
          <p:nvPicPr>
            <p:cNvPr id="13" name="図 12"/>
            <p:cNvPicPr>
              <a:picLocks noChangeAspect="1"/>
            </p:cNvPicPr>
            <p:nvPr/>
          </p:nvPicPr>
          <p:blipFill rotWithShape="1">
            <a:blip r:embed="rId2">
              <a:extLst>
                <a:ext uri="{28A0092B-C50C-407E-A947-70E740481C1C}">
                  <a14:useLocalDpi xmlns:a14="http://schemas.microsoft.com/office/drawing/2010/main" val="0"/>
                </a:ext>
              </a:extLst>
            </a:blip>
            <a:srcRect t="-1" b="467"/>
            <a:stretch/>
          </p:blipFill>
          <p:spPr>
            <a:xfrm>
              <a:off x="136678" y="683235"/>
              <a:ext cx="4663098" cy="3964965"/>
            </a:xfrm>
            <a:prstGeom prst="rect">
              <a:avLst/>
            </a:prstGeom>
          </p:spPr>
        </p:pic>
        <p:sp>
          <p:nvSpPr>
            <p:cNvPr id="105" name="Rectangle 4"/>
            <p:cNvSpPr>
              <a:spLocks noChangeArrowheads="1"/>
            </p:cNvSpPr>
            <p:nvPr/>
          </p:nvSpPr>
          <p:spPr bwMode="auto">
            <a:xfrm>
              <a:off x="3259403" y="4537194"/>
              <a:ext cx="153035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ja-JP"/>
              </a:defPPr>
              <a:lvl1pPr algn="ctr" rtl="0" fontAlgn="base">
                <a:spcBef>
                  <a:spcPct val="50000"/>
                </a:spcBef>
                <a:spcAft>
                  <a:spcPct val="0"/>
                </a:spcAft>
                <a:defRPr kumimoji="1" sz="800" b="1" kern="1200">
                  <a:solidFill>
                    <a:schemeClr val="tx1"/>
                  </a:solidFill>
                  <a:latin typeface="Arial" charset="0"/>
                  <a:ea typeface="ＭＳ Ｐゴシック" pitchFamily="50" charset="-128"/>
                  <a:cs typeface="+mn-cs"/>
                </a:defRPr>
              </a:lvl1pPr>
              <a:lvl2pPr marL="457200" algn="ctr" rtl="0" fontAlgn="base">
                <a:spcBef>
                  <a:spcPct val="50000"/>
                </a:spcBef>
                <a:spcAft>
                  <a:spcPct val="0"/>
                </a:spcAft>
                <a:defRPr kumimoji="1" sz="800" b="1" kern="1200">
                  <a:solidFill>
                    <a:schemeClr val="tx1"/>
                  </a:solidFill>
                  <a:latin typeface="Arial" charset="0"/>
                  <a:ea typeface="ＭＳ Ｐゴシック" pitchFamily="50" charset="-128"/>
                  <a:cs typeface="+mn-cs"/>
                </a:defRPr>
              </a:lvl2pPr>
              <a:lvl3pPr marL="914400" algn="ctr" rtl="0" fontAlgn="base">
                <a:spcBef>
                  <a:spcPct val="50000"/>
                </a:spcBef>
                <a:spcAft>
                  <a:spcPct val="0"/>
                </a:spcAft>
                <a:defRPr kumimoji="1" sz="800" b="1" kern="1200">
                  <a:solidFill>
                    <a:schemeClr val="tx1"/>
                  </a:solidFill>
                  <a:latin typeface="Arial" charset="0"/>
                  <a:ea typeface="ＭＳ Ｐゴシック" pitchFamily="50" charset="-128"/>
                  <a:cs typeface="+mn-cs"/>
                </a:defRPr>
              </a:lvl3pPr>
              <a:lvl4pPr marL="1371600" algn="ctr" rtl="0" fontAlgn="base">
                <a:spcBef>
                  <a:spcPct val="50000"/>
                </a:spcBef>
                <a:spcAft>
                  <a:spcPct val="0"/>
                </a:spcAft>
                <a:defRPr kumimoji="1" sz="800" b="1" kern="1200">
                  <a:solidFill>
                    <a:schemeClr val="tx1"/>
                  </a:solidFill>
                  <a:latin typeface="Arial" charset="0"/>
                  <a:ea typeface="ＭＳ Ｐゴシック" pitchFamily="50" charset="-128"/>
                  <a:cs typeface="+mn-cs"/>
                </a:defRPr>
              </a:lvl4pPr>
              <a:lvl5pPr marL="1828800" algn="ctr" rtl="0" fontAlgn="base">
                <a:spcBef>
                  <a:spcPct val="50000"/>
                </a:spcBef>
                <a:spcAft>
                  <a:spcPct val="0"/>
                </a:spcAft>
                <a:defRPr kumimoji="1" sz="800" b="1" kern="1200">
                  <a:solidFill>
                    <a:schemeClr val="tx1"/>
                  </a:solidFill>
                  <a:latin typeface="Arial" charset="0"/>
                  <a:ea typeface="ＭＳ Ｐゴシック" pitchFamily="50" charset="-128"/>
                  <a:cs typeface="+mn-cs"/>
                </a:defRPr>
              </a:lvl5pPr>
              <a:lvl6pPr marL="2286000" algn="l" defTabSz="914400" rtl="0" eaLnBrk="1" latinLnBrk="0" hangingPunct="1">
                <a:defRPr kumimoji="1" sz="800" b="1" kern="1200">
                  <a:solidFill>
                    <a:schemeClr val="tx1"/>
                  </a:solidFill>
                  <a:latin typeface="Arial" charset="0"/>
                  <a:ea typeface="ＭＳ Ｐゴシック" pitchFamily="50" charset="-128"/>
                  <a:cs typeface="+mn-cs"/>
                </a:defRPr>
              </a:lvl6pPr>
              <a:lvl7pPr marL="2743200" algn="l" defTabSz="914400" rtl="0" eaLnBrk="1" latinLnBrk="0" hangingPunct="1">
                <a:defRPr kumimoji="1" sz="800" b="1" kern="1200">
                  <a:solidFill>
                    <a:schemeClr val="tx1"/>
                  </a:solidFill>
                  <a:latin typeface="Arial" charset="0"/>
                  <a:ea typeface="ＭＳ Ｐゴシック" pitchFamily="50" charset="-128"/>
                  <a:cs typeface="+mn-cs"/>
                </a:defRPr>
              </a:lvl7pPr>
              <a:lvl8pPr marL="3200400" algn="l" defTabSz="914400" rtl="0" eaLnBrk="1" latinLnBrk="0" hangingPunct="1">
                <a:defRPr kumimoji="1" sz="800" b="1" kern="1200">
                  <a:solidFill>
                    <a:schemeClr val="tx1"/>
                  </a:solidFill>
                  <a:latin typeface="Arial" charset="0"/>
                  <a:ea typeface="ＭＳ Ｐゴシック" pitchFamily="50" charset="-128"/>
                  <a:cs typeface="+mn-cs"/>
                </a:defRPr>
              </a:lvl8pPr>
              <a:lvl9pPr marL="3657600" algn="l" defTabSz="914400" rtl="0" eaLnBrk="1" latinLnBrk="0" hangingPunct="1">
                <a:defRPr kumimoji="1" sz="800" b="1" kern="1200">
                  <a:solidFill>
                    <a:schemeClr val="tx1"/>
                  </a:solidFill>
                  <a:latin typeface="Arial" charset="0"/>
                  <a:ea typeface="ＭＳ Ｐゴシック"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altLang="ja-JP" sz="500" b="0" i="0" u="none" strike="noStrike" kern="1200" cap="none" spc="0" normalizeH="0" baseline="0" noProof="0" dirty="0">
                  <a:ln>
                    <a:noFill/>
                  </a:ln>
                  <a:effectLst/>
                  <a:uLnTx/>
                  <a:uFillTx/>
                  <a:latin typeface="+mn-ea"/>
                  <a:ea typeface="+mn-ea"/>
                </a:rPr>
                <a:t>※</a:t>
              </a:r>
              <a:r>
                <a:rPr kumimoji="1" lang="ja-JP" altLang="en-US" sz="500" b="0" i="0" u="none" strike="noStrike" kern="1200" cap="none" spc="0" normalizeH="0" baseline="0" noProof="0" dirty="0">
                  <a:ln>
                    <a:noFill/>
                  </a:ln>
                  <a:effectLst/>
                  <a:uLnTx/>
                  <a:uFillTx/>
                  <a:latin typeface="+mn-ea"/>
                  <a:ea typeface="+mn-ea"/>
                </a:rPr>
                <a:t>イメージ写真のため実際とは異なる場合がございます。</a:t>
              </a:r>
            </a:p>
          </p:txBody>
        </p:sp>
        <p:sp>
          <p:nvSpPr>
            <p:cNvPr id="136" name="正方形/長方形 135"/>
            <p:cNvSpPr/>
            <p:nvPr/>
          </p:nvSpPr>
          <p:spPr>
            <a:xfrm>
              <a:off x="197208" y="728203"/>
              <a:ext cx="833693" cy="192239"/>
            </a:xfrm>
            <a:prstGeom prst="rect">
              <a:avLst/>
            </a:prstGeom>
            <a:solidFill>
              <a:srgbClr val="FFFFFF"/>
            </a:solidFill>
            <a:ln w="3175">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37" name="正方形/長方形 136"/>
            <p:cNvSpPr/>
            <p:nvPr/>
          </p:nvSpPr>
          <p:spPr>
            <a:xfrm>
              <a:off x="269133" y="755073"/>
              <a:ext cx="689843" cy="138499"/>
            </a:xfrm>
            <a:prstGeom prst="rect">
              <a:avLst/>
            </a:prstGeom>
            <a:noFill/>
            <a:ln>
              <a:noFill/>
            </a:ln>
          </p:spPr>
          <p:txBody>
            <a:bodyPr wrap="square" lIns="0" tIns="0" rIns="0" bIns="0">
              <a:spAutoFit/>
            </a:bodyPr>
            <a:lstStyle/>
            <a:p>
              <a:pPr algn="ctr"/>
              <a:r>
                <a:rPr lang="ja-JP" altLang="en-US" sz="900" b="1" dirty="0">
                  <a:solidFill>
                    <a:srgbClr val="000000"/>
                  </a:solidFill>
                  <a:latin typeface="+mn-ea"/>
                </a:rPr>
                <a:t>リフォーム後</a:t>
              </a:r>
            </a:p>
          </p:txBody>
        </p:sp>
        <p:sp>
          <p:nvSpPr>
            <p:cNvPr id="102" name="正方形/長方形 101"/>
            <p:cNvSpPr/>
            <p:nvPr/>
          </p:nvSpPr>
          <p:spPr>
            <a:xfrm>
              <a:off x="1821991" y="4521061"/>
              <a:ext cx="967452" cy="92333"/>
            </a:xfrm>
            <a:prstGeom prst="rect">
              <a:avLst/>
            </a:prstGeom>
          </p:spPr>
          <p:txBody>
            <a:bodyPr wrap="square" lIns="0" tIns="0" rIns="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600" b="1" dirty="0">
                  <a:latin typeface="+mn-ea"/>
                </a:rPr>
                <a:t>〔</a:t>
              </a:r>
              <a:r>
                <a:rPr lang="ja-JP" altLang="en-US" sz="600" b="1" dirty="0">
                  <a:latin typeface="+mn-ea"/>
                </a:rPr>
                <a:t>カームチェリー柄（シート）</a:t>
              </a:r>
              <a:r>
                <a:rPr lang="en-US" altLang="ja-JP" sz="600" b="1" dirty="0">
                  <a:latin typeface="+mn-ea"/>
                </a:rPr>
                <a:t>〕</a:t>
              </a:r>
              <a:endParaRPr lang="ja-JP" altLang="en-US" sz="600" b="1" dirty="0">
                <a:latin typeface="+mn-ea"/>
              </a:endParaRPr>
            </a:p>
          </p:txBody>
        </p:sp>
        <p:pic>
          <p:nvPicPr>
            <p:cNvPr id="14" name="図 13"/>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36678" y="3360591"/>
              <a:ext cx="1623507" cy="1287609"/>
            </a:xfrm>
            <a:prstGeom prst="rect">
              <a:avLst/>
            </a:prstGeom>
          </p:spPr>
        </p:pic>
      </p:grpSp>
      <p:sp>
        <p:nvSpPr>
          <p:cNvPr id="9" name="タイトル 26">
            <a:extLst>
              <a:ext uri="{FF2B5EF4-FFF2-40B4-BE49-F238E27FC236}">
                <a16:creationId xmlns:a16="http://schemas.microsoft.com/office/drawing/2014/main" id="{F57046FB-F627-48A9-D8BF-40710BC21D5B}"/>
              </a:ext>
            </a:extLst>
          </p:cNvPr>
          <p:cNvSpPr txBox="1">
            <a:spLocks/>
          </p:cNvSpPr>
          <p:nvPr/>
        </p:nvSpPr>
        <p:spPr>
          <a:xfrm>
            <a:off x="0" y="-283837"/>
            <a:ext cx="5434680" cy="270015"/>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100" b="1" dirty="0">
                <a:latin typeface="+mn-ea"/>
                <a:ea typeface="+mn-ea"/>
              </a:rPr>
              <a:t>1.5mm</a:t>
            </a:r>
            <a:r>
              <a:rPr lang="ja-JP" altLang="en-US" sz="1100" b="1" dirty="0">
                <a:latin typeface="+mn-ea"/>
                <a:ea typeface="+mn-ea"/>
              </a:rPr>
              <a:t>リフォームフローリング </a:t>
            </a:r>
            <a:r>
              <a:rPr lang="en-US" altLang="ja-JP" sz="1100" b="1" dirty="0">
                <a:latin typeface="+mn-ea"/>
                <a:ea typeface="+mn-ea"/>
              </a:rPr>
              <a:t>USUI-TA</a:t>
            </a:r>
            <a:r>
              <a:rPr lang="ja-JP" altLang="en-US" sz="1100" b="1" dirty="0">
                <a:latin typeface="+mn-ea"/>
                <a:ea typeface="+mn-ea"/>
              </a:rPr>
              <a:t>［ウスイータ］ 非耐熱タイプ</a:t>
            </a:r>
            <a:endParaRPr lang="ja-JP" altLang="en-US" sz="1100" b="1" dirty="0">
              <a:latin typeface="+mn-ea"/>
              <a:ea typeface="+mn-ea"/>
              <a:cs typeface="+mn-cs"/>
            </a:endParaRPr>
          </a:p>
        </p:txBody>
      </p:sp>
      <p:grpSp>
        <p:nvGrpSpPr>
          <p:cNvPr id="39" name="グループ化 38">
            <a:extLst>
              <a:ext uri="{FF2B5EF4-FFF2-40B4-BE49-F238E27FC236}">
                <a16:creationId xmlns:a16="http://schemas.microsoft.com/office/drawing/2014/main" id="{3D24A4E9-704E-F57B-DFB1-6535808D12CF}"/>
              </a:ext>
            </a:extLst>
          </p:cNvPr>
          <p:cNvGrpSpPr/>
          <p:nvPr/>
        </p:nvGrpSpPr>
        <p:grpSpPr>
          <a:xfrm>
            <a:off x="4992700" y="683235"/>
            <a:ext cx="4773600" cy="1342659"/>
            <a:chOff x="4983718" y="683235"/>
            <a:chExt cx="4773600" cy="1342659"/>
          </a:xfrm>
        </p:grpSpPr>
        <p:sp>
          <p:nvSpPr>
            <p:cNvPr id="40" name="Rectangle 14">
              <a:extLst>
                <a:ext uri="{FF2B5EF4-FFF2-40B4-BE49-F238E27FC236}">
                  <a16:creationId xmlns:a16="http://schemas.microsoft.com/office/drawing/2014/main" id="{EBB2A3DE-2915-D0AC-A65F-FB364900956D}"/>
                </a:ext>
              </a:extLst>
            </p:cNvPr>
            <p:cNvSpPr>
              <a:spLocks noChangeArrowheads="1"/>
            </p:cNvSpPr>
            <p:nvPr/>
          </p:nvSpPr>
          <p:spPr bwMode="auto">
            <a:xfrm>
              <a:off x="4983718" y="683235"/>
              <a:ext cx="4773600" cy="1342659"/>
            </a:xfrm>
            <a:prstGeom prst="rect">
              <a:avLst/>
            </a:prstGeom>
            <a:solidFill>
              <a:srgbClr val="336699"/>
            </a:solidFill>
            <a:ln w="6350">
              <a:noFill/>
              <a:miter lim="800000"/>
              <a:headEnd/>
              <a:tailEnd/>
            </a:ln>
            <a:effectLst/>
          </p:spPr>
          <p:txBody>
            <a:bodyPr wrap="none" anchor="ctr"/>
            <a:lstStyle/>
            <a:p>
              <a:pPr algn="ctr"/>
              <a:endParaRPr lang="ja-JP" altLang="en-US" sz="1200" dirty="0">
                <a:latin typeface="+mn-ea"/>
              </a:endParaRPr>
            </a:p>
          </p:txBody>
        </p:sp>
        <p:sp>
          <p:nvSpPr>
            <p:cNvPr id="41" name="正方形/長方形 40">
              <a:extLst>
                <a:ext uri="{FF2B5EF4-FFF2-40B4-BE49-F238E27FC236}">
                  <a16:creationId xmlns:a16="http://schemas.microsoft.com/office/drawing/2014/main" id="{9E48EB2F-35B6-8F94-AB2D-26478BBAAD8F}"/>
                </a:ext>
              </a:extLst>
            </p:cNvPr>
            <p:cNvSpPr/>
            <p:nvPr/>
          </p:nvSpPr>
          <p:spPr>
            <a:xfrm>
              <a:off x="7460043" y="1200676"/>
              <a:ext cx="1752857" cy="307777"/>
            </a:xfrm>
            <a:prstGeom prst="rect">
              <a:avLst/>
            </a:prstGeom>
          </p:spPr>
          <p:txBody>
            <a:bodyPr wrap="square" lIns="0" tIns="0" rIns="0" bIns="0">
              <a:spAutoFit/>
            </a:bodyPr>
            <a:lstStyle/>
            <a:p>
              <a:pPr algn="ctr"/>
              <a:r>
                <a:rPr lang="ja-JP" altLang="en-US" sz="1000" dirty="0">
                  <a:solidFill>
                    <a:srgbClr val="FFFFFF"/>
                  </a:solidFill>
                  <a:latin typeface="+mn-ea"/>
                </a:rPr>
                <a:t>美術品のように、理想の</a:t>
              </a:r>
            </a:p>
            <a:p>
              <a:pPr algn="ctr"/>
              <a:r>
                <a:rPr lang="ja-JP" altLang="en-US" sz="1000" dirty="0">
                  <a:solidFill>
                    <a:srgbClr val="FFFFFF"/>
                  </a:solidFill>
                  <a:latin typeface="+mn-ea"/>
                </a:rPr>
                <a:t>木目や色を追求しました。</a:t>
              </a:r>
            </a:p>
          </p:txBody>
        </p:sp>
        <p:sp>
          <p:nvSpPr>
            <p:cNvPr id="43" name="正方形/長方形 42">
              <a:extLst>
                <a:ext uri="{FF2B5EF4-FFF2-40B4-BE49-F238E27FC236}">
                  <a16:creationId xmlns:a16="http://schemas.microsoft.com/office/drawing/2014/main" id="{01FCB4BB-2483-FEE3-AEA9-98207ABC3CB2}"/>
                </a:ext>
              </a:extLst>
            </p:cNvPr>
            <p:cNvSpPr/>
            <p:nvPr/>
          </p:nvSpPr>
          <p:spPr>
            <a:xfrm>
              <a:off x="5479490" y="1243365"/>
              <a:ext cx="1512169" cy="215444"/>
            </a:xfrm>
            <a:prstGeom prst="rect">
              <a:avLst/>
            </a:prstGeom>
          </p:spPr>
          <p:txBody>
            <a:bodyPr wrap="square" lIns="0" tIns="0" rIns="0" bIns="0">
              <a:spAutoFit/>
            </a:bodyPr>
            <a:lstStyle/>
            <a:p>
              <a:pPr algn="ctr"/>
              <a:r>
                <a:rPr lang="ja-JP" altLang="en-US" sz="1400" b="1" dirty="0">
                  <a:solidFill>
                    <a:srgbClr val="FFFFFF"/>
                  </a:solidFill>
                  <a:latin typeface="+mn-ea"/>
                </a:rPr>
                <a:t>高意匠シート仕上げ</a:t>
              </a:r>
            </a:p>
          </p:txBody>
        </p:sp>
      </p:grpSp>
      <p:grpSp>
        <p:nvGrpSpPr>
          <p:cNvPr id="27" name="グループ化 26">
            <a:extLst>
              <a:ext uri="{FF2B5EF4-FFF2-40B4-BE49-F238E27FC236}">
                <a16:creationId xmlns:a16="http://schemas.microsoft.com/office/drawing/2014/main" id="{48FBF253-28DD-9C5C-5040-0E0D527FCB5D}"/>
              </a:ext>
            </a:extLst>
          </p:cNvPr>
          <p:cNvGrpSpPr/>
          <p:nvPr/>
        </p:nvGrpSpPr>
        <p:grpSpPr>
          <a:xfrm>
            <a:off x="4992700" y="2075537"/>
            <a:ext cx="4773600" cy="1944000"/>
            <a:chOff x="4992700" y="2075537"/>
            <a:chExt cx="4773600" cy="1944000"/>
          </a:xfrm>
        </p:grpSpPr>
        <p:grpSp>
          <p:nvGrpSpPr>
            <p:cNvPr id="132" name="グループ化 131"/>
            <p:cNvGrpSpPr/>
            <p:nvPr/>
          </p:nvGrpSpPr>
          <p:grpSpPr>
            <a:xfrm>
              <a:off x="4992700" y="2075537"/>
              <a:ext cx="4773600" cy="1944000"/>
              <a:chOff x="152316" y="704609"/>
              <a:chExt cx="4767263" cy="1932231"/>
            </a:xfrm>
          </p:grpSpPr>
          <p:sp>
            <p:nvSpPr>
              <p:cNvPr id="149" name="Rectangle 14"/>
              <p:cNvSpPr>
                <a:spLocks noChangeArrowheads="1"/>
              </p:cNvSpPr>
              <p:nvPr/>
            </p:nvSpPr>
            <p:spPr bwMode="auto">
              <a:xfrm>
                <a:off x="152316" y="704609"/>
                <a:ext cx="4767263" cy="1932231"/>
              </a:xfrm>
              <a:prstGeom prst="rect">
                <a:avLst/>
              </a:prstGeom>
              <a:noFill/>
              <a:ln w="6350">
                <a:solidFill>
                  <a:srgbClr val="4D4D4D"/>
                </a:solidFill>
                <a:miter lim="800000"/>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200" dirty="0">
                  <a:latin typeface="+mn-ea"/>
                </a:endParaRPr>
              </a:p>
            </p:txBody>
          </p:sp>
          <p:sp>
            <p:nvSpPr>
              <p:cNvPr id="150" name="Rectangle 24"/>
              <p:cNvSpPr>
                <a:spLocks noChangeArrowheads="1"/>
              </p:cNvSpPr>
              <p:nvPr/>
            </p:nvSpPr>
            <p:spPr bwMode="auto">
              <a:xfrm>
                <a:off x="152316" y="704611"/>
                <a:ext cx="4767263" cy="126000"/>
              </a:xfrm>
              <a:prstGeom prst="rect">
                <a:avLst/>
              </a:prstGeom>
              <a:solidFill>
                <a:srgbClr val="4D4D4D"/>
              </a:solidFill>
              <a:ln w="6350">
                <a:solidFill>
                  <a:srgbClr val="4D4D4D"/>
                </a:solidFill>
                <a:miter lim="800000"/>
                <a:headEnd/>
                <a:tailEnd/>
              </a:ln>
              <a:effectLst/>
            </p:spPr>
            <p:txBody>
              <a:bodyPr wrap="none" tIns="0" rIns="0" bIns="0" anchor="ctr"/>
              <a:lstStyle/>
              <a:p>
                <a:r>
                  <a:rPr lang="ja-JP" altLang="en-US" sz="800" dirty="0">
                    <a:solidFill>
                      <a:schemeClr val="bg1"/>
                    </a:solidFill>
                    <a:latin typeface="+mn-ea"/>
                  </a:rPr>
                  <a:t>カラーバリエーション</a:t>
                </a:r>
                <a:endParaRPr lang="en-US" altLang="ja-JP" sz="800" dirty="0">
                  <a:solidFill>
                    <a:schemeClr val="bg1"/>
                  </a:solidFill>
                  <a:latin typeface="+mn-ea"/>
                </a:endParaRPr>
              </a:p>
            </p:txBody>
          </p:sp>
        </p:grpSp>
        <p:sp>
          <p:nvSpPr>
            <p:cNvPr id="133" name="正方形/長方形 132"/>
            <p:cNvSpPr/>
            <p:nvPr/>
          </p:nvSpPr>
          <p:spPr>
            <a:xfrm>
              <a:off x="5106371" y="2297861"/>
              <a:ext cx="4497680" cy="138499"/>
            </a:xfrm>
            <a:prstGeom prst="rect">
              <a:avLst/>
            </a:prstGeom>
          </p:spPr>
          <p:txBody>
            <a:bodyPr wrap="square" lIns="0" tIns="0" rIns="0" bIns="0">
              <a:spAutoFit/>
            </a:bodyPr>
            <a:lstStyle/>
            <a:p>
              <a:r>
                <a:rPr lang="ja-JP" altLang="en-US" sz="900" b="1" dirty="0">
                  <a:latin typeface="+mn-ea"/>
                </a:rPr>
                <a:t>軽くて、薄くて、しかも省施工、上から貼るだけのかんたんリフォーム専用床材です。</a:t>
              </a:r>
            </a:p>
          </p:txBody>
        </p:sp>
        <p:grpSp>
          <p:nvGrpSpPr>
            <p:cNvPr id="24" name="グループ化 23">
              <a:extLst>
                <a:ext uri="{FF2B5EF4-FFF2-40B4-BE49-F238E27FC236}">
                  <a16:creationId xmlns:a16="http://schemas.microsoft.com/office/drawing/2014/main" id="{B0D56AA3-67D9-0441-879A-6232D6345249}"/>
                </a:ext>
              </a:extLst>
            </p:cNvPr>
            <p:cNvGrpSpPr/>
            <p:nvPr/>
          </p:nvGrpSpPr>
          <p:grpSpPr>
            <a:xfrm>
              <a:off x="5091224" y="2610994"/>
              <a:ext cx="4660551" cy="1109511"/>
              <a:chOff x="5091224" y="2610994"/>
              <a:chExt cx="4660551" cy="1109511"/>
            </a:xfrm>
          </p:grpSpPr>
          <p:grpSp>
            <p:nvGrpSpPr>
              <p:cNvPr id="5" name="グループ化 4"/>
              <p:cNvGrpSpPr/>
              <p:nvPr/>
            </p:nvGrpSpPr>
            <p:grpSpPr>
              <a:xfrm>
                <a:off x="5106371" y="2716021"/>
                <a:ext cx="860364" cy="471187"/>
                <a:chOff x="5102673" y="2500591"/>
                <a:chExt cx="1464093" cy="689927"/>
              </a:xfrm>
            </p:grpSpPr>
            <p:pic>
              <p:nvPicPr>
                <p:cNvPr id="206" name="Picture 4" descr="http://www2.panasonic.biz/es/sumai/gazou/bicon/CA151ABMY-PA0050010_0001.jpg"/>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rot="5400000">
                  <a:off x="5686679" y="1916587"/>
                  <a:ext cx="284337" cy="1452346"/>
                </a:xfrm>
                <a:prstGeom prst="rect">
                  <a:avLst/>
                </a:prstGeom>
                <a:noFill/>
                <a:extLst>
                  <a:ext uri="{909E8E84-426E-40DD-AFC4-6F175D3DCCD1}">
                    <a14:hiddenFill xmlns:a14="http://schemas.microsoft.com/office/drawing/2010/main">
                      <a:solidFill>
                        <a:srgbClr val="FFFFFF"/>
                      </a:solidFill>
                    </a14:hiddenFill>
                  </a:ext>
                </a:extLst>
              </p:spPr>
            </p:pic>
            <p:sp>
              <p:nvSpPr>
                <p:cNvPr id="215" name="正方形/長方形 214"/>
                <p:cNvSpPr/>
                <p:nvPr/>
              </p:nvSpPr>
              <p:spPr>
                <a:xfrm>
                  <a:off x="5102673" y="2784927"/>
                  <a:ext cx="1464093" cy="405591"/>
                </a:xfrm>
                <a:prstGeom prst="rect">
                  <a:avLst/>
                </a:prstGeom>
              </p:spPr>
              <p:txBody>
                <a:bodyPr wrap="square" lIns="0" tIns="0" rIns="0" bIns="0">
                  <a:spAutoFit/>
                </a:bodyPr>
                <a:lstStyle/>
                <a:p>
                  <a:r>
                    <a:rPr lang="ja-JP" altLang="en-US" sz="600" dirty="0">
                      <a:latin typeface="+mn-ea"/>
                    </a:rPr>
                    <a:t>ウォールナット柄</a:t>
                  </a:r>
                  <a:endParaRPr lang="en-US" altLang="ja-JP" sz="600" dirty="0">
                    <a:latin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ＭＳ Ｐゴシック"/>
                      <a:ea typeface="ＭＳ Ｐゴシック"/>
                      <a:cs typeface="+mn-cs"/>
                    </a:rPr>
                    <a:t>（ラスティック）</a:t>
                  </a:r>
                  <a:endParaRPr lang="en-US" altLang="ja-JP" sz="600" dirty="0">
                    <a:latin typeface="+mn-ea"/>
                  </a:endParaRPr>
                </a:p>
                <a:p>
                  <a:r>
                    <a:rPr lang="ja-JP" altLang="en-US" sz="600" dirty="0">
                      <a:latin typeface="+mn-ea"/>
                    </a:rPr>
                    <a:t>（シート）</a:t>
                  </a:r>
                </a:p>
              </p:txBody>
            </p:sp>
          </p:grpSp>
          <p:grpSp>
            <p:nvGrpSpPr>
              <p:cNvPr id="12" name="グループ化 11"/>
              <p:cNvGrpSpPr/>
              <p:nvPr/>
            </p:nvGrpSpPr>
            <p:grpSpPr>
              <a:xfrm>
                <a:off x="6023832" y="2724787"/>
                <a:ext cx="853408" cy="471543"/>
                <a:chOff x="5102672" y="3006346"/>
                <a:chExt cx="1452256" cy="690449"/>
              </a:xfrm>
            </p:grpSpPr>
            <p:pic>
              <p:nvPicPr>
                <p:cNvPr id="207" name="Picture 6" descr="http://www2.panasonic.biz/es/sumai/gazou/bicon/CA151ABMY-PA0050011_0004.jpg"/>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rot="5400000">
                  <a:off x="5686632" y="2422387"/>
                  <a:ext cx="284337" cy="1452255"/>
                </a:xfrm>
                <a:prstGeom prst="rect">
                  <a:avLst/>
                </a:prstGeom>
                <a:noFill/>
                <a:extLst>
                  <a:ext uri="{909E8E84-426E-40DD-AFC4-6F175D3DCCD1}">
                    <a14:hiddenFill xmlns:a14="http://schemas.microsoft.com/office/drawing/2010/main">
                      <a:solidFill>
                        <a:srgbClr val="FFFFFF"/>
                      </a:solidFill>
                    </a14:hiddenFill>
                  </a:ext>
                </a:extLst>
              </p:spPr>
            </p:pic>
            <p:sp>
              <p:nvSpPr>
                <p:cNvPr id="216" name="正方形/長方形 215"/>
                <p:cNvSpPr/>
                <p:nvPr/>
              </p:nvSpPr>
              <p:spPr>
                <a:xfrm>
                  <a:off x="5102672" y="3291204"/>
                  <a:ext cx="1446972" cy="405591"/>
                </a:xfrm>
                <a:prstGeom prst="rect">
                  <a:avLst/>
                </a:prstGeom>
              </p:spPr>
              <p:txBody>
                <a:bodyPr wrap="square" lIns="0" tIns="0" rIns="0" bIns="0">
                  <a:spAutoFit/>
                </a:bodyPr>
                <a:lstStyle/>
                <a:p>
                  <a:r>
                    <a:rPr lang="ja-JP" altLang="en-US" sz="600" dirty="0">
                      <a:latin typeface="+mn-ea"/>
                    </a:rPr>
                    <a:t>チェリー柄</a:t>
                  </a:r>
                  <a:endParaRPr lang="en-US" altLang="ja-JP" sz="600" dirty="0">
                    <a:latin typeface="+mn-ea"/>
                  </a:endParaRPr>
                </a:p>
                <a:p>
                  <a:r>
                    <a:rPr kumimoji="1" lang="ja-JP" altLang="en-US" sz="600" b="0" i="0" u="none" strike="noStrike" kern="1200" cap="none" spc="0" normalizeH="0" baseline="0" noProof="0" dirty="0">
                      <a:ln>
                        <a:noFill/>
                      </a:ln>
                      <a:solidFill>
                        <a:prstClr val="black"/>
                      </a:solidFill>
                      <a:effectLst/>
                      <a:uLnTx/>
                      <a:uFillTx/>
                      <a:latin typeface="ＭＳ Ｐゴシック"/>
                      <a:ea typeface="ＭＳ Ｐゴシック"/>
                      <a:cs typeface="+mn-cs"/>
                    </a:rPr>
                    <a:t>（ラスティック）</a:t>
                  </a:r>
                  <a:endParaRPr lang="en-US" altLang="ja-JP" sz="600" dirty="0">
                    <a:latin typeface="+mn-ea"/>
                  </a:endParaRPr>
                </a:p>
                <a:p>
                  <a:r>
                    <a:rPr lang="ja-JP" altLang="en-US" sz="600" dirty="0">
                      <a:latin typeface="+mn-ea"/>
                    </a:rPr>
                    <a:t>（シート）</a:t>
                  </a:r>
                </a:p>
              </p:txBody>
            </p:sp>
          </p:grpSp>
          <p:grpSp>
            <p:nvGrpSpPr>
              <p:cNvPr id="6" name="グループ化 5"/>
              <p:cNvGrpSpPr/>
              <p:nvPr/>
            </p:nvGrpSpPr>
            <p:grpSpPr>
              <a:xfrm>
                <a:off x="6938672" y="2721533"/>
                <a:ext cx="860310" cy="471542"/>
                <a:chOff x="6649998" y="2501549"/>
                <a:chExt cx="1464002" cy="690447"/>
              </a:xfrm>
            </p:grpSpPr>
            <p:pic>
              <p:nvPicPr>
                <p:cNvPr id="208" name="Picture 8" descr="http://www2.panasonic.biz/es/sumai/gazou/bicon/CA151ABMY-PA0050012_0003.jpg"/>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rot="5400000">
                  <a:off x="7245704" y="1917590"/>
                  <a:ext cx="284337" cy="1452255"/>
                </a:xfrm>
                <a:prstGeom prst="rect">
                  <a:avLst/>
                </a:prstGeom>
                <a:noFill/>
                <a:extLst>
                  <a:ext uri="{909E8E84-426E-40DD-AFC4-6F175D3DCCD1}">
                    <a14:hiddenFill xmlns:a14="http://schemas.microsoft.com/office/drawing/2010/main">
                      <a:solidFill>
                        <a:srgbClr val="FFFFFF"/>
                      </a:solidFill>
                    </a14:hiddenFill>
                  </a:ext>
                </a:extLst>
              </p:spPr>
            </p:pic>
            <p:sp>
              <p:nvSpPr>
                <p:cNvPr id="217" name="正方形/長方形 216"/>
                <p:cNvSpPr/>
                <p:nvPr/>
              </p:nvSpPr>
              <p:spPr>
                <a:xfrm>
                  <a:off x="6649998" y="2786405"/>
                  <a:ext cx="1275978" cy="405591"/>
                </a:xfrm>
                <a:prstGeom prst="rect">
                  <a:avLst/>
                </a:prstGeom>
              </p:spPr>
              <p:txBody>
                <a:bodyPr wrap="square" lIns="0" tIns="0" rIns="0" bIns="0">
                  <a:spAutoFit/>
                </a:bodyPr>
                <a:lstStyle/>
                <a:p>
                  <a:r>
                    <a:rPr lang="ja-JP" altLang="en-US" sz="600" dirty="0">
                      <a:latin typeface="+mn-ea"/>
                    </a:rPr>
                    <a:t>オーク柄</a:t>
                  </a:r>
                  <a:endParaRPr lang="en-US" altLang="ja-JP" sz="600" dirty="0">
                    <a:latin typeface="+mn-ea"/>
                  </a:endParaRPr>
                </a:p>
                <a:p>
                  <a:r>
                    <a:rPr kumimoji="1" lang="ja-JP" altLang="en-US" sz="600" b="0" i="0" u="none" strike="noStrike" kern="1200" cap="none" spc="0" normalizeH="0" baseline="0" noProof="0" dirty="0">
                      <a:ln>
                        <a:noFill/>
                      </a:ln>
                      <a:solidFill>
                        <a:prstClr val="black"/>
                      </a:solidFill>
                      <a:effectLst/>
                      <a:uLnTx/>
                      <a:uFillTx/>
                      <a:latin typeface="ＭＳ Ｐゴシック"/>
                      <a:ea typeface="ＭＳ Ｐゴシック"/>
                      <a:cs typeface="+mn-cs"/>
                    </a:rPr>
                    <a:t>（ラスティック）</a:t>
                  </a:r>
                  <a:endParaRPr lang="en-US" altLang="ja-JP" sz="600" dirty="0">
                    <a:latin typeface="+mn-ea"/>
                  </a:endParaRPr>
                </a:p>
                <a:p>
                  <a:r>
                    <a:rPr lang="ja-JP" altLang="en-US" sz="600" dirty="0">
                      <a:latin typeface="+mn-ea"/>
                    </a:rPr>
                    <a:t>（シート）</a:t>
                  </a:r>
                </a:p>
              </p:txBody>
            </p:sp>
          </p:grpSp>
          <p:grpSp>
            <p:nvGrpSpPr>
              <p:cNvPr id="15" name="グループ化 14"/>
              <p:cNvGrpSpPr/>
              <p:nvPr/>
            </p:nvGrpSpPr>
            <p:grpSpPr>
              <a:xfrm>
                <a:off x="7853175" y="2721532"/>
                <a:ext cx="860112" cy="471897"/>
                <a:chOff x="6649998" y="3004330"/>
                <a:chExt cx="1463664" cy="690967"/>
              </a:xfrm>
            </p:grpSpPr>
            <p:pic>
              <p:nvPicPr>
                <p:cNvPr id="209" name="Picture 10" descr="http://www2.panasonic.biz/es/sumai/gazou/bicon/CA151ABMY-PA0050013_0001.jpg"/>
                <p:cNvPicPr>
                  <a:picLocks noChangeAspect="1" noChangeArrowheads="1"/>
                </p:cNvPicPr>
                <p:nvPr/>
              </p:nvPicPr>
              <p:blipFill rotWithShape="1">
                <a:blip r:embed="rId7">
                  <a:extLst>
                    <a:ext uri="{28A0092B-C50C-407E-A947-70E740481C1C}">
                      <a14:useLocalDpi xmlns:a14="http://schemas.microsoft.com/office/drawing/2010/main" val="0"/>
                    </a:ext>
                  </a:extLst>
                </a:blip>
                <a:srcRect/>
                <a:stretch/>
              </p:blipFill>
              <p:spPr bwMode="auto">
                <a:xfrm rot="5400000">
                  <a:off x="7246607" y="2419716"/>
                  <a:ext cx="282441" cy="1451669"/>
                </a:xfrm>
                <a:prstGeom prst="rect">
                  <a:avLst/>
                </a:prstGeom>
                <a:noFill/>
                <a:extLst>
                  <a:ext uri="{909E8E84-426E-40DD-AFC4-6F175D3DCCD1}">
                    <a14:hiddenFill xmlns:a14="http://schemas.microsoft.com/office/drawing/2010/main">
                      <a:solidFill>
                        <a:srgbClr val="FFFFFF"/>
                      </a:solidFill>
                    </a14:hiddenFill>
                  </a:ext>
                </a:extLst>
              </p:spPr>
            </p:pic>
            <p:sp>
              <p:nvSpPr>
                <p:cNvPr id="218" name="正方形/長方形 217"/>
                <p:cNvSpPr/>
                <p:nvPr/>
              </p:nvSpPr>
              <p:spPr>
                <a:xfrm>
                  <a:off x="6649998" y="3289706"/>
                  <a:ext cx="1331710" cy="405591"/>
                </a:xfrm>
                <a:prstGeom prst="rect">
                  <a:avLst/>
                </a:prstGeom>
              </p:spPr>
              <p:txBody>
                <a:bodyPr wrap="square" lIns="0" tIns="0" rIns="0" bIns="0">
                  <a:spAutoFit/>
                </a:bodyPr>
                <a:lstStyle/>
                <a:p>
                  <a:r>
                    <a:rPr lang="ja-JP" altLang="en-US" sz="600" dirty="0">
                      <a:latin typeface="+mn-ea"/>
                    </a:rPr>
                    <a:t>メープル柄</a:t>
                  </a:r>
                  <a:endParaRPr lang="en-US" altLang="ja-JP" sz="600" dirty="0">
                    <a:latin typeface="+mn-ea"/>
                  </a:endParaRPr>
                </a:p>
                <a:p>
                  <a:r>
                    <a:rPr kumimoji="1" lang="ja-JP" altLang="en-US" sz="600" b="0" i="0" u="none" strike="noStrike" kern="1200" cap="none" spc="0" normalizeH="0" baseline="0" noProof="0" dirty="0">
                      <a:ln>
                        <a:noFill/>
                      </a:ln>
                      <a:solidFill>
                        <a:prstClr val="black"/>
                      </a:solidFill>
                      <a:effectLst/>
                      <a:uLnTx/>
                      <a:uFillTx/>
                      <a:latin typeface="ＭＳ Ｐゴシック"/>
                      <a:ea typeface="ＭＳ Ｐゴシック"/>
                      <a:cs typeface="+mn-cs"/>
                    </a:rPr>
                    <a:t>（ラスティック）</a:t>
                  </a:r>
                  <a:endParaRPr lang="en-US" altLang="ja-JP" sz="600" dirty="0">
                    <a:latin typeface="+mn-ea"/>
                  </a:endParaRPr>
                </a:p>
                <a:p>
                  <a:r>
                    <a:rPr lang="ja-JP" altLang="en-US" sz="600" dirty="0">
                      <a:latin typeface="+mn-ea"/>
                    </a:rPr>
                    <a:t>（シート）</a:t>
                  </a:r>
                </a:p>
              </p:txBody>
            </p:sp>
          </p:grpSp>
          <p:grpSp>
            <p:nvGrpSpPr>
              <p:cNvPr id="18" name="グループ化 17"/>
              <p:cNvGrpSpPr/>
              <p:nvPr/>
            </p:nvGrpSpPr>
            <p:grpSpPr>
              <a:xfrm>
                <a:off x="8784726" y="2716021"/>
                <a:ext cx="859564" cy="471897"/>
                <a:chOff x="5115930" y="3535918"/>
                <a:chExt cx="1462732" cy="690967"/>
              </a:xfrm>
            </p:grpSpPr>
            <p:pic>
              <p:nvPicPr>
                <p:cNvPr id="210" name="Picture 12" descr="http://www2.panasonic.biz/es/sumai/gazou/bicon/CA151ABMY-PA0050014_0001.jpg"/>
                <p:cNvPicPr>
                  <a:picLocks noChangeAspect="1" noChangeArrowheads="1"/>
                </p:cNvPicPr>
                <p:nvPr/>
              </p:nvPicPr>
              <p:blipFill rotWithShape="1">
                <a:blip r:embed="rId8">
                  <a:extLst>
                    <a:ext uri="{28A0092B-C50C-407E-A947-70E740481C1C}">
                      <a14:useLocalDpi xmlns:a14="http://schemas.microsoft.com/office/drawing/2010/main" val="0"/>
                    </a:ext>
                  </a:extLst>
                </a:blip>
                <a:srcRect/>
                <a:stretch/>
              </p:blipFill>
              <p:spPr bwMode="auto">
                <a:xfrm rot="5400000">
                  <a:off x="5700837" y="2951011"/>
                  <a:ext cx="282441" cy="1452255"/>
                </a:xfrm>
                <a:prstGeom prst="rect">
                  <a:avLst/>
                </a:prstGeom>
                <a:noFill/>
                <a:extLst>
                  <a:ext uri="{909E8E84-426E-40DD-AFC4-6F175D3DCCD1}">
                    <a14:hiddenFill xmlns:a14="http://schemas.microsoft.com/office/drawing/2010/main">
                      <a:solidFill>
                        <a:srgbClr val="FFFFFF"/>
                      </a:solidFill>
                    </a14:hiddenFill>
                  </a:ext>
                </a:extLst>
              </p:spPr>
            </p:pic>
            <p:sp>
              <p:nvSpPr>
                <p:cNvPr id="219" name="正方形/長方形 218"/>
                <p:cNvSpPr/>
                <p:nvPr/>
              </p:nvSpPr>
              <p:spPr>
                <a:xfrm>
                  <a:off x="5115930" y="3821294"/>
                  <a:ext cx="1462732" cy="405591"/>
                </a:xfrm>
                <a:prstGeom prst="rect">
                  <a:avLst/>
                </a:prstGeom>
              </p:spPr>
              <p:txBody>
                <a:bodyPr wrap="square" lIns="0" tIns="0" rIns="0" bIns="0">
                  <a:spAutoFit/>
                </a:bodyPr>
                <a:lstStyle/>
                <a:p>
                  <a:r>
                    <a:rPr lang="ja-JP" altLang="en-US" sz="600" dirty="0">
                      <a:latin typeface="+mn-ea"/>
                    </a:rPr>
                    <a:t>ホワイトオーク柄</a:t>
                  </a:r>
                  <a:endParaRPr lang="en-US" altLang="ja-JP" sz="600" dirty="0">
                    <a:latin typeface="+mn-ea"/>
                  </a:endParaRPr>
                </a:p>
                <a:p>
                  <a:r>
                    <a:rPr kumimoji="1" lang="ja-JP" altLang="en-US" sz="600" b="0" i="0" u="none" strike="noStrike" kern="1200" cap="none" spc="0" normalizeH="0" baseline="0" noProof="0" dirty="0">
                      <a:ln>
                        <a:noFill/>
                      </a:ln>
                      <a:solidFill>
                        <a:prstClr val="black"/>
                      </a:solidFill>
                      <a:effectLst/>
                      <a:uLnTx/>
                      <a:uFillTx/>
                      <a:latin typeface="ＭＳ Ｐゴシック"/>
                      <a:ea typeface="ＭＳ Ｐゴシック"/>
                      <a:cs typeface="+mn-cs"/>
                    </a:rPr>
                    <a:t>（ラスティック）</a:t>
                  </a:r>
                  <a:endParaRPr lang="en-US" altLang="ja-JP" sz="600" dirty="0">
                    <a:latin typeface="+mn-ea"/>
                  </a:endParaRPr>
                </a:p>
                <a:p>
                  <a:r>
                    <a:rPr lang="ja-JP" altLang="en-US" sz="600" dirty="0">
                      <a:latin typeface="+mn-ea"/>
                    </a:rPr>
                    <a:t>（シート）</a:t>
                  </a:r>
                </a:p>
              </p:txBody>
            </p:sp>
          </p:grpSp>
          <p:grpSp>
            <p:nvGrpSpPr>
              <p:cNvPr id="19" name="グループ化 18"/>
              <p:cNvGrpSpPr/>
              <p:nvPr/>
            </p:nvGrpSpPr>
            <p:grpSpPr>
              <a:xfrm>
                <a:off x="5091224" y="3337591"/>
                <a:ext cx="977276" cy="380649"/>
                <a:chOff x="6641945" y="3534327"/>
                <a:chExt cx="1663045" cy="557361"/>
              </a:xfrm>
            </p:grpSpPr>
            <p:sp>
              <p:nvSpPr>
                <p:cNvPr id="221" name="正方形/長方形 220"/>
                <p:cNvSpPr/>
                <p:nvPr/>
              </p:nvSpPr>
              <p:spPr>
                <a:xfrm>
                  <a:off x="6641945" y="3821293"/>
                  <a:ext cx="1663045" cy="270395"/>
                </a:xfrm>
                <a:prstGeom prst="rect">
                  <a:avLst/>
                </a:prstGeom>
              </p:spPr>
              <p:txBody>
                <a:bodyPr wrap="square" lIns="0" tIns="0" rIns="0" bIns="0">
                  <a:spAutoFit/>
                </a:bodyPr>
                <a:lstStyle/>
                <a:p>
                  <a:r>
                    <a:rPr lang="ja-JP" altLang="en-US" sz="600" dirty="0">
                      <a:latin typeface="+mn-ea"/>
                    </a:rPr>
                    <a:t>エイジドチェスナット柄</a:t>
                  </a:r>
                  <a:endParaRPr lang="en-US" altLang="ja-JP" sz="600" dirty="0">
                    <a:latin typeface="+mn-ea"/>
                  </a:endParaRPr>
                </a:p>
                <a:p>
                  <a:r>
                    <a:rPr lang="ja-JP" altLang="en-US" sz="600" dirty="0">
                      <a:latin typeface="+mn-ea"/>
                    </a:rPr>
                    <a:t>（シート）</a:t>
                  </a:r>
                </a:p>
              </p:txBody>
            </p:sp>
            <p:pic>
              <p:nvPicPr>
                <p:cNvPr id="3" name="図 2"/>
                <p:cNvPicPr>
                  <a:picLocks noChangeAspect="1"/>
                </p:cNvPicPr>
                <p:nvPr/>
              </p:nvPicPr>
              <p:blipFill rotWithShape="1">
                <a:blip r:embed="rId9">
                  <a:extLst>
                    <a:ext uri="{28A0092B-C50C-407E-A947-70E740481C1C}">
                      <a14:useLocalDpi xmlns:a14="http://schemas.microsoft.com/office/drawing/2010/main" val="0"/>
                    </a:ext>
                  </a:extLst>
                </a:blip>
                <a:srcRect l="11465" t="-120" b="1"/>
                <a:stretch/>
              </p:blipFill>
              <p:spPr>
                <a:xfrm>
                  <a:off x="6661745" y="3534327"/>
                  <a:ext cx="1449544" cy="277990"/>
                </a:xfrm>
                <a:prstGeom prst="rect">
                  <a:avLst/>
                </a:prstGeom>
              </p:spPr>
            </p:pic>
          </p:grpSp>
          <p:grpSp>
            <p:nvGrpSpPr>
              <p:cNvPr id="8" name="グループ化 7"/>
              <p:cNvGrpSpPr/>
              <p:nvPr/>
            </p:nvGrpSpPr>
            <p:grpSpPr>
              <a:xfrm>
                <a:off x="6025359" y="3331739"/>
                <a:ext cx="877499" cy="378853"/>
                <a:chOff x="8217936" y="2500592"/>
                <a:chExt cx="1493252" cy="554731"/>
              </a:xfrm>
            </p:grpSpPr>
            <p:sp>
              <p:nvSpPr>
                <p:cNvPr id="222" name="正方形/長方形 221"/>
                <p:cNvSpPr/>
                <p:nvPr/>
              </p:nvSpPr>
              <p:spPr>
                <a:xfrm>
                  <a:off x="8220727" y="2784928"/>
                  <a:ext cx="1490461" cy="270395"/>
                </a:xfrm>
                <a:prstGeom prst="rect">
                  <a:avLst/>
                </a:prstGeom>
              </p:spPr>
              <p:txBody>
                <a:bodyPr wrap="square" lIns="0" tIns="0" rIns="0" bIns="0">
                  <a:spAutoFit/>
                </a:bodyPr>
                <a:lstStyle/>
                <a:p>
                  <a:r>
                    <a:rPr lang="ja-JP" altLang="en-US" sz="600" dirty="0">
                      <a:latin typeface="+mn-ea"/>
                    </a:rPr>
                    <a:t>カームチェリー柄</a:t>
                  </a:r>
                  <a:endParaRPr lang="en-US" altLang="ja-JP" sz="600" dirty="0">
                    <a:latin typeface="+mn-ea"/>
                  </a:endParaRPr>
                </a:p>
                <a:p>
                  <a:r>
                    <a:rPr lang="ja-JP" altLang="en-US" sz="600" dirty="0">
                      <a:latin typeface="+mn-ea"/>
                    </a:rPr>
                    <a:t>（シート）</a:t>
                  </a:r>
                </a:p>
              </p:txBody>
            </p:sp>
            <p:pic>
              <p:nvPicPr>
                <p:cNvPr id="120" name="図 119"/>
                <p:cNvPicPr>
                  <a:picLocks noChangeAspect="1"/>
                </p:cNvPicPr>
                <p:nvPr/>
              </p:nvPicPr>
              <p:blipFill rotWithShape="1">
                <a:blip r:embed="rId10">
                  <a:extLst>
                    <a:ext uri="{28A0092B-C50C-407E-A947-70E740481C1C}">
                      <a14:useLocalDpi xmlns:a14="http://schemas.microsoft.com/office/drawing/2010/main" val="0"/>
                    </a:ext>
                  </a:extLst>
                </a:blip>
                <a:srcRect t="3217" b="1"/>
                <a:stretch/>
              </p:blipFill>
              <p:spPr>
                <a:xfrm>
                  <a:off x="8217936" y="2500592"/>
                  <a:ext cx="1448214" cy="282043"/>
                </a:xfrm>
                <a:prstGeom prst="rect">
                  <a:avLst/>
                </a:prstGeom>
              </p:spPr>
            </p:pic>
          </p:grpSp>
          <p:grpSp>
            <p:nvGrpSpPr>
              <p:cNvPr id="16" name="グループ化 15"/>
              <p:cNvGrpSpPr/>
              <p:nvPr/>
            </p:nvGrpSpPr>
            <p:grpSpPr>
              <a:xfrm>
                <a:off x="7862377" y="3335589"/>
                <a:ext cx="956622" cy="384916"/>
                <a:chOff x="8227508" y="3000299"/>
                <a:chExt cx="1627897" cy="563609"/>
              </a:xfrm>
            </p:grpSpPr>
            <p:sp>
              <p:nvSpPr>
                <p:cNvPr id="220" name="正方形/長方形 219"/>
                <p:cNvSpPr/>
                <p:nvPr/>
              </p:nvSpPr>
              <p:spPr>
                <a:xfrm>
                  <a:off x="8243728" y="3293513"/>
                  <a:ext cx="1611677" cy="270395"/>
                </a:xfrm>
                <a:prstGeom prst="rect">
                  <a:avLst/>
                </a:prstGeom>
              </p:spPr>
              <p:txBody>
                <a:bodyPr wrap="square" lIns="0" tIns="0" rIns="0" bIns="0">
                  <a:spAutoFit/>
                </a:bodyPr>
                <a:lstStyle/>
                <a:p>
                  <a:r>
                    <a:rPr lang="ja-JP" altLang="en-US" sz="600" dirty="0">
                      <a:latin typeface="+mn-ea"/>
                    </a:rPr>
                    <a:t>ウォッシュドオーク柄</a:t>
                  </a:r>
                  <a:endParaRPr lang="en-US" altLang="ja-JP" sz="600" dirty="0">
                    <a:latin typeface="+mn-ea"/>
                  </a:endParaRPr>
                </a:p>
                <a:p>
                  <a:r>
                    <a:rPr lang="ja-JP" altLang="en-US" sz="600" dirty="0">
                      <a:latin typeface="+mn-ea"/>
                    </a:rPr>
                    <a:t>（シート）</a:t>
                  </a:r>
                </a:p>
              </p:txBody>
            </p:sp>
            <p:pic>
              <p:nvPicPr>
                <p:cNvPr id="7" name="図 6"/>
                <p:cNvPicPr>
                  <a:picLocks noChangeAspect="1"/>
                </p:cNvPicPr>
                <p:nvPr/>
              </p:nvPicPr>
              <p:blipFill rotWithShape="1">
                <a:blip r:embed="rId11">
                  <a:extLst>
                    <a:ext uri="{28A0092B-C50C-407E-A947-70E740481C1C}">
                      <a14:useLocalDpi xmlns:a14="http://schemas.microsoft.com/office/drawing/2010/main" val="0"/>
                    </a:ext>
                  </a:extLst>
                </a:blip>
                <a:srcRect l="724" t="4414" r="-1"/>
                <a:stretch/>
              </p:blipFill>
              <p:spPr>
                <a:xfrm>
                  <a:off x="8227508" y="3000299"/>
                  <a:ext cx="1440698" cy="285669"/>
                </a:xfrm>
                <a:prstGeom prst="rect">
                  <a:avLst/>
                </a:prstGeom>
              </p:spPr>
            </p:pic>
          </p:grpSp>
          <p:grpSp>
            <p:nvGrpSpPr>
              <p:cNvPr id="25" name="グループ化 24"/>
              <p:cNvGrpSpPr/>
              <p:nvPr/>
            </p:nvGrpSpPr>
            <p:grpSpPr>
              <a:xfrm>
                <a:off x="6939133" y="3335097"/>
                <a:ext cx="1000811" cy="377152"/>
                <a:chOff x="8228818" y="2999088"/>
                <a:chExt cx="1703095" cy="552240"/>
              </a:xfrm>
            </p:grpSpPr>
            <p:sp>
              <p:nvSpPr>
                <p:cNvPr id="84" name="正方形/長方形 83"/>
                <p:cNvSpPr/>
                <p:nvPr/>
              </p:nvSpPr>
              <p:spPr>
                <a:xfrm>
                  <a:off x="8228818" y="3280933"/>
                  <a:ext cx="1703095" cy="270395"/>
                </a:xfrm>
                <a:prstGeom prst="rect">
                  <a:avLst/>
                </a:prstGeom>
              </p:spPr>
              <p:txBody>
                <a:bodyPr wrap="square" lIns="0" tIns="0" rIns="0" bIns="0">
                  <a:spAutoFit/>
                </a:bodyPr>
                <a:lstStyle/>
                <a:p>
                  <a:r>
                    <a:rPr lang="ja-JP" altLang="en-US" sz="600" dirty="0">
                      <a:latin typeface="+mn-ea"/>
                    </a:rPr>
                    <a:t>グレージュヒッコリー柄</a:t>
                  </a:r>
                  <a:endParaRPr lang="en-US" altLang="ja-JP" sz="600" dirty="0">
                    <a:latin typeface="+mn-ea"/>
                  </a:endParaRPr>
                </a:p>
                <a:p>
                  <a:r>
                    <a:rPr lang="ja-JP" altLang="en-US" sz="600" dirty="0">
                      <a:latin typeface="+mn-ea"/>
                    </a:rPr>
                    <a:t>（シート）</a:t>
                  </a:r>
                </a:p>
              </p:txBody>
            </p:sp>
            <p:pic>
              <p:nvPicPr>
                <p:cNvPr id="23" name="図 22"/>
                <p:cNvPicPr>
                  <a:picLocks noChangeAspect="1"/>
                </p:cNvPicPr>
                <p:nvPr/>
              </p:nvPicPr>
              <p:blipFill>
                <a:blip r:embed="rId12"/>
                <a:stretch>
                  <a:fillRect/>
                </a:stretch>
              </p:blipFill>
              <p:spPr>
                <a:xfrm>
                  <a:off x="8229523" y="2999088"/>
                  <a:ext cx="1455205" cy="283444"/>
                </a:xfrm>
                <a:prstGeom prst="rect">
                  <a:avLst/>
                </a:prstGeom>
              </p:spPr>
            </p:pic>
          </p:grpSp>
          <p:grpSp>
            <p:nvGrpSpPr>
              <p:cNvPr id="33" name="グループ化 32">
                <a:extLst>
                  <a:ext uri="{FF2B5EF4-FFF2-40B4-BE49-F238E27FC236}">
                    <a16:creationId xmlns:a16="http://schemas.microsoft.com/office/drawing/2014/main" id="{E47D489C-260E-BFDD-6A7F-B8389A9559C2}"/>
                  </a:ext>
                </a:extLst>
              </p:cNvPr>
              <p:cNvGrpSpPr/>
              <p:nvPr/>
            </p:nvGrpSpPr>
            <p:grpSpPr>
              <a:xfrm>
                <a:off x="8780432" y="3224066"/>
                <a:ext cx="971343" cy="486527"/>
                <a:chOff x="8771450" y="3223420"/>
                <a:chExt cx="971343" cy="486527"/>
              </a:xfrm>
            </p:grpSpPr>
            <p:grpSp>
              <p:nvGrpSpPr>
                <p:cNvPr id="20" name="グループ化 19"/>
                <p:cNvGrpSpPr/>
                <p:nvPr/>
              </p:nvGrpSpPr>
              <p:grpSpPr>
                <a:xfrm>
                  <a:off x="8771450" y="3330383"/>
                  <a:ext cx="971343" cy="379564"/>
                  <a:chOff x="8224749" y="3535918"/>
                  <a:chExt cx="1652949" cy="555772"/>
                </a:xfrm>
              </p:grpSpPr>
              <p:pic>
                <p:nvPicPr>
                  <p:cNvPr id="104" name="Picture 16" descr="http://www2.panasonic.biz/es/sumai/gazou/bicon/CA151ABMY-PA0050015_0001.jpg"/>
                  <p:cNvPicPr>
                    <a:picLocks noChangeAspect="1" noChangeArrowheads="1"/>
                  </p:cNvPicPr>
                  <p:nvPr/>
                </p:nvPicPr>
                <p:blipFill rotWithShape="1">
                  <a:blip r:embed="rId13">
                    <a:extLst>
                      <a:ext uri="{28A0092B-C50C-407E-A947-70E740481C1C}">
                        <a14:useLocalDpi xmlns:a14="http://schemas.microsoft.com/office/drawing/2010/main" val="0"/>
                      </a:ext>
                    </a:extLst>
                  </a:blip>
                  <a:srcRect/>
                  <a:stretch/>
                </p:blipFill>
                <p:spPr bwMode="auto">
                  <a:xfrm rot="5400000">
                    <a:off x="8809656" y="2951011"/>
                    <a:ext cx="282441" cy="1452255"/>
                  </a:xfrm>
                  <a:prstGeom prst="rect">
                    <a:avLst/>
                  </a:prstGeom>
                  <a:noFill/>
                  <a:extLst>
                    <a:ext uri="{909E8E84-426E-40DD-AFC4-6F175D3DCCD1}">
                      <a14:hiddenFill xmlns:a14="http://schemas.microsoft.com/office/drawing/2010/main">
                        <a:solidFill>
                          <a:srgbClr val="FFFFFF"/>
                        </a:solidFill>
                      </a14:hiddenFill>
                    </a:ext>
                  </a:extLst>
                </p:spPr>
              </p:pic>
              <p:sp>
                <p:nvSpPr>
                  <p:cNvPr id="117" name="正方形/長方形 116"/>
                  <p:cNvSpPr/>
                  <p:nvPr/>
                </p:nvSpPr>
                <p:spPr>
                  <a:xfrm>
                    <a:off x="8233178" y="3821295"/>
                    <a:ext cx="1644520" cy="270395"/>
                  </a:xfrm>
                  <a:prstGeom prst="rect">
                    <a:avLst/>
                  </a:prstGeom>
                </p:spPr>
                <p:txBody>
                  <a:bodyPr wrap="square" lIns="0" tIns="0" rIns="0" bIns="0">
                    <a:spAutoFit/>
                  </a:bodyPr>
                  <a:lstStyle/>
                  <a:p>
                    <a:r>
                      <a:rPr lang="ja-JP" altLang="en-US" sz="600" dirty="0">
                        <a:latin typeface="+mn-ea"/>
                      </a:rPr>
                      <a:t>ホワイトオニックス柄</a:t>
                    </a:r>
                    <a:endParaRPr lang="en-US" altLang="ja-JP" sz="600" dirty="0">
                      <a:latin typeface="+mn-ea"/>
                    </a:endParaRPr>
                  </a:p>
                  <a:p>
                    <a:r>
                      <a:rPr lang="ja-JP" altLang="en-US" sz="600" dirty="0">
                        <a:latin typeface="+mn-ea"/>
                      </a:rPr>
                      <a:t>（シート）</a:t>
                    </a:r>
                  </a:p>
                </p:txBody>
              </p:sp>
            </p:grpSp>
            <p:sp>
              <p:nvSpPr>
                <p:cNvPr id="32" name="正方形/長方形 31">
                  <a:extLst>
                    <a:ext uri="{FF2B5EF4-FFF2-40B4-BE49-F238E27FC236}">
                      <a16:creationId xmlns:a16="http://schemas.microsoft.com/office/drawing/2014/main" id="{A6EB66AB-117F-BD59-173A-2132AA3F29E3}"/>
                    </a:ext>
                  </a:extLst>
                </p:cNvPr>
                <p:cNvSpPr/>
                <p:nvPr/>
              </p:nvSpPr>
              <p:spPr>
                <a:xfrm>
                  <a:off x="8771450" y="3223420"/>
                  <a:ext cx="853407" cy="92333"/>
                </a:xfrm>
                <a:prstGeom prst="rect">
                  <a:avLst/>
                </a:prstGeom>
              </p:spPr>
              <p:txBody>
                <a:bodyPr wrap="square" lIns="0" tIns="0" rIns="0" bIns="0">
                  <a:spAutoFit/>
                </a:bodyPr>
                <a:lstStyle/>
                <a:p>
                  <a:r>
                    <a:rPr lang="en-US" altLang="ja-JP" sz="600" b="1" dirty="0">
                      <a:latin typeface="+mn-ea"/>
                    </a:rPr>
                    <a:t>〔</a:t>
                  </a:r>
                  <a:r>
                    <a:rPr lang="ja-JP" altLang="en-US" sz="600" b="1" dirty="0">
                      <a:latin typeface="+mn-ea"/>
                    </a:rPr>
                    <a:t>石目柄</a:t>
                  </a:r>
                  <a:r>
                    <a:rPr lang="en-US" altLang="ja-JP" sz="600" b="1" dirty="0">
                      <a:latin typeface="+mn-ea"/>
                    </a:rPr>
                    <a:t>〕</a:t>
                  </a:r>
                  <a:endParaRPr lang="ja-JP" altLang="en-US" sz="600" b="1" dirty="0">
                    <a:latin typeface="+mn-ea"/>
                  </a:endParaRPr>
                </a:p>
              </p:txBody>
            </p:sp>
          </p:grpSp>
          <p:sp>
            <p:nvSpPr>
              <p:cNvPr id="44" name="正方形/長方形 43">
                <a:extLst>
                  <a:ext uri="{FF2B5EF4-FFF2-40B4-BE49-F238E27FC236}">
                    <a16:creationId xmlns:a16="http://schemas.microsoft.com/office/drawing/2014/main" id="{64ACFB96-C37E-1A57-A193-3C65710AB3BD}"/>
                  </a:ext>
                </a:extLst>
              </p:cNvPr>
              <p:cNvSpPr/>
              <p:nvPr/>
            </p:nvSpPr>
            <p:spPr>
              <a:xfrm>
                <a:off x="5106371" y="2610994"/>
                <a:ext cx="853407" cy="92333"/>
              </a:xfrm>
              <a:prstGeom prst="rect">
                <a:avLst/>
              </a:prstGeom>
            </p:spPr>
            <p:txBody>
              <a:bodyPr wrap="square" lIns="0" tIns="0" rIns="0" bIns="0">
                <a:spAutoFit/>
              </a:bodyPr>
              <a:lstStyle/>
              <a:p>
                <a:r>
                  <a:rPr lang="en-US" altLang="ja-JP" sz="600" b="1" dirty="0">
                    <a:latin typeface="+mn-ea"/>
                  </a:rPr>
                  <a:t>〔</a:t>
                </a:r>
                <a:r>
                  <a:rPr lang="ja-JP" altLang="en-US" sz="600" b="1" dirty="0">
                    <a:latin typeface="+mn-ea"/>
                  </a:rPr>
                  <a:t>木目柄</a:t>
                </a:r>
                <a:r>
                  <a:rPr lang="en-US" altLang="ja-JP" sz="600" b="1" dirty="0">
                    <a:latin typeface="+mn-ea"/>
                  </a:rPr>
                  <a:t>〕</a:t>
                </a:r>
                <a:endParaRPr lang="ja-JP" altLang="en-US" sz="600" b="1" dirty="0">
                  <a:latin typeface="+mn-ea"/>
                </a:endParaRPr>
              </a:p>
            </p:txBody>
          </p:sp>
        </p:grpSp>
      </p:grpSp>
      <p:grpSp>
        <p:nvGrpSpPr>
          <p:cNvPr id="42" name="グループ化 41">
            <a:extLst>
              <a:ext uri="{FF2B5EF4-FFF2-40B4-BE49-F238E27FC236}">
                <a16:creationId xmlns:a16="http://schemas.microsoft.com/office/drawing/2014/main" id="{070C8B9A-847B-D790-1B48-C8416E36701C}"/>
              </a:ext>
            </a:extLst>
          </p:cNvPr>
          <p:cNvGrpSpPr/>
          <p:nvPr/>
        </p:nvGrpSpPr>
        <p:grpSpPr>
          <a:xfrm>
            <a:off x="8571992" y="4112456"/>
            <a:ext cx="909684" cy="264046"/>
            <a:chOff x="8571992" y="4112456"/>
            <a:chExt cx="909684" cy="264046"/>
          </a:xfrm>
        </p:grpSpPr>
        <p:pic>
          <p:nvPicPr>
            <p:cNvPr id="71" name="図 70">
              <a:extLst>
                <a:ext uri="{FF2B5EF4-FFF2-40B4-BE49-F238E27FC236}">
                  <a16:creationId xmlns:a16="http://schemas.microsoft.com/office/drawing/2014/main" id="{50BDF9B2-0841-1734-7747-F9A767E5EC95}"/>
                </a:ext>
              </a:extLst>
            </p:cNvPr>
            <p:cNvPicPr>
              <a:picLocks noChangeAspect="1"/>
            </p:cNvPicPr>
            <p:nvPr/>
          </p:nvPicPr>
          <p:blipFill>
            <a:blip r:embed="rId14"/>
            <a:stretch>
              <a:fillRect/>
            </a:stretch>
          </p:blipFill>
          <p:spPr>
            <a:xfrm>
              <a:off x="8571992" y="4119425"/>
              <a:ext cx="258298" cy="217607"/>
            </a:xfrm>
            <a:prstGeom prst="rect">
              <a:avLst/>
            </a:prstGeom>
          </p:spPr>
        </p:pic>
        <p:pic>
          <p:nvPicPr>
            <p:cNvPr id="70" name="図 69">
              <a:extLst>
                <a:ext uri="{FF2B5EF4-FFF2-40B4-BE49-F238E27FC236}">
                  <a16:creationId xmlns:a16="http://schemas.microsoft.com/office/drawing/2014/main" id="{7133A2E0-8348-8D1D-072D-1640F076AE81}"/>
                </a:ext>
              </a:extLst>
            </p:cNvPr>
            <p:cNvPicPr>
              <a:picLocks noChangeAspect="1"/>
            </p:cNvPicPr>
            <p:nvPr/>
          </p:nvPicPr>
          <p:blipFill>
            <a:blip r:embed="rId15"/>
            <a:stretch>
              <a:fillRect/>
            </a:stretch>
          </p:blipFill>
          <p:spPr>
            <a:xfrm>
              <a:off x="9169414" y="4112456"/>
              <a:ext cx="312262" cy="264046"/>
            </a:xfrm>
            <a:prstGeom prst="rect">
              <a:avLst/>
            </a:prstGeom>
          </p:spPr>
        </p:pic>
        <p:pic>
          <p:nvPicPr>
            <p:cNvPr id="29" name="図 28">
              <a:extLst>
                <a:ext uri="{FF2B5EF4-FFF2-40B4-BE49-F238E27FC236}">
                  <a16:creationId xmlns:a16="http://schemas.microsoft.com/office/drawing/2014/main" id="{A09BB1BA-0C45-FC4D-46AF-B9CED8F52FD3}"/>
                </a:ext>
              </a:extLst>
            </p:cNvPr>
            <p:cNvPicPr>
              <a:picLocks noChangeAspect="1"/>
            </p:cNvPicPr>
            <p:nvPr/>
          </p:nvPicPr>
          <p:blipFill>
            <a:blip r:embed="rId16"/>
            <a:stretch>
              <a:fillRect/>
            </a:stretch>
          </p:blipFill>
          <p:spPr>
            <a:xfrm>
              <a:off x="8865061" y="4121032"/>
              <a:ext cx="256082" cy="216000"/>
            </a:xfrm>
            <a:prstGeom prst="rect">
              <a:avLst/>
            </a:prstGeom>
          </p:spPr>
        </p:pic>
      </p:grpSp>
      <p:grpSp>
        <p:nvGrpSpPr>
          <p:cNvPr id="49" name="グループ化 48">
            <a:extLst>
              <a:ext uri="{FF2B5EF4-FFF2-40B4-BE49-F238E27FC236}">
                <a16:creationId xmlns:a16="http://schemas.microsoft.com/office/drawing/2014/main" id="{359C8890-53DA-19BE-9F6C-1DA39139F80D}"/>
              </a:ext>
            </a:extLst>
          </p:cNvPr>
          <p:cNvGrpSpPr/>
          <p:nvPr/>
        </p:nvGrpSpPr>
        <p:grpSpPr>
          <a:xfrm>
            <a:off x="148683" y="4727418"/>
            <a:ext cx="9617617" cy="1943616"/>
            <a:chOff x="148683" y="4727418"/>
            <a:chExt cx="9617617" cy="1943616"/>
          </a:xfrm>
        </p:grpSpPr>
        <p:sp>
          <p:nvSpPr>
            <p:cNvPr id="110" name="Rectangle 14"/>
            <p:cNvSpPr>
              <a:spLocks noChangeArrowheads="1"/>
            </p:cNvSpPr>
            <p:nvPr/>
          </p:nvSpPr>
          <p:spPr bwMode="auto">
            <a:xfrm>
              <a:off x="148683" y="4727418"/>
              <a:ext cx="9617617" cy="1943616"/>
            </a:xfrm>
            <a:prstGeom prst="rect">
              <a:avLst/>
            </a:prstGeom>
            <a:solidFill>
              <a:srgbClr val="CCCC00">
                <a:alpha val="16078"/>
              </a:srgbClr>
            </a:solidFill>
            <a:ln w="6350">
              <a:solidFill>
                <a:srgbClr val="FFFFE7"/>
              </a:solidFill>
              <a:miter lim="800000"/>
              <a:headEnd/>
              <a:tailEnd/>
            </a:ln>
            <a:effectLst/>
          </p:spPr>
          <p:txBody>
            <a:bodyPr wrap="none" anchor="ctr"/>
            <a:lstStyle/>
            <a:p>
              <a:pPr algn="ctr"/>
              <a:endParaRPr lang="ja-JP" altLang="en-US" sz="1200" dirty="0">
                <a:solidFill>
                  <a:srgbClr val="009999"/>
                </a:solidFill>
                <a:latin typeface="+mn-ea"/>
              </a:endParaRPr>
            </a:p>
          </p:txBody>
        </p:sp>
        <p:grpSp>
          <p:nvGrpSpPr>
            <p:cNvPr id="17" name="グループ化 16">
              <a:extLst>
                <a:ext uri="{FF2B5EF4-FFF2-40B4-BE49-F238E27FC236}">
                  <a16:creationId xmlns:a16="http://schemas.microsoft.com/office/drawing/2014/main" id="{47EB0B38-BB9A-5746-4109-B10717D2F5B4}"/>
                </a:ext>
              </a:extLst>
            </p:cNvPr>
            <p:cNvGrpSpPr/>
            <p:nvPr/>
          </p:nvGrpSpPr>
          <p:grpSpPr>
            <a:xfrm>
              <a:off x="234186" y="4801519"/>
              <a:ext cx="2289693" cy="1359789"/>
              <a:chOff x="234186" y="4801519"/>
              <a:chExt cx="2289693" cy="1359789"/>
            </a:xfrm>
          </p:grpSpPr>
          <p:pic>
            <p:nvPicPr>
              <p:cNvPr id="113" name="Picture 6" descr="http://www2.panasonic.biz/es/sumai/gazou/bicon/CA151ABGK-PA0050522.jpg"/>
              <p:cNvPicPr>
                <a:picLocks noChangeAspect="1" noChangeArrowheads="1"/>
              </p:cNvPicPr>
              <p:nvPr/>
            </p:nvPicPr>
            <p:blipFill rotWithShape="1">
              <a:blip r:embed="rId17">
                <a:extLst>
                  <a:ext uri="{28A0092B-C50C-407E-A947-70E740481C1C}">
                    <a14:useLocalDpi xmlns:a14="http://schemas.microsoft.com/office/drawing/2010/main" val="0"/>
                  </a:ext>
                </a:extLst>
              </a:blip>
              <a:srcRect t="6845"/>
              <a:stretch/>
            </p:blipFill>
            <p:spPr bwMode="auto">
              <a:xfrm>
                <a:off x="1390531" y="5067585"/>
                <a:ext cx="1133348" cy="1093723"/>
              </a:xfrm>
              <a:prstGeom prst="rect">
                <a:avLst/>
              </a:prstGeom>
              <a:noFill/>
              <a:extLst>
                <a:ext uri="{909E8E84-426E-40DD-AFC4-6F175D3DCCD1}">
                  <a14:hiddenFill xmlns:a14="http://schemas.microsoft.com/office/drawing/2010/main">
                    <a:solidFill>
                      <a:srgbClr val="FFFFFF"/>
                    </a:solidFill>
                  </a14:hiddenFill>
                </a:ext>
              </a:extLst>
            </p:spPr>
          </p:pic>
          <p:sp>
            <p:nvSpPr>
              <p:cNvPr id="114" name="正方形/長方形 113"/>
              <p:cNvSpPr/>
              <p:nvPr/>
            </p:nvSpPr>
            <p:spPr>
              <a:xfrm>
                <a:off x="269133" y="4801519"/>
                <a:ext cx="2249117" cy="123111"/>
              </a:xfrm>
              <a:prstGeom prst="rect">
                <a:avLst/>
              </a:prstGeom>
            </p:spPr>
            <p:txBody>
              <a:bodyPr wrap="square" lIns="0" tIns="0" rIns="0" bIns="0">
                <a:spAutoFit/>
              </a:bodyPr>
              <a:lstStyle/>
              <a:p>
                <a:r>
                  <a:rPr lang="ja-JP" altLang="en-US" sz="800" b="1" dirty="0">
                    <a:latin typeface="+mn-ea"/>
                  </a:rPr>
                  <a:t>既存の床に上から貼るだけの住みながらリフォーム</a:t>
                </a:r>
              </a:p>
            </p:txBody>
          </p:sp>
          <p:cxnSp>
            <p:nvCxnSpPr>
              <p:cNvPr id="116" name="直線コネクタ 115"/>
              <p:cNvCxnSpPr/>
              <p:nvPr/>
            </p:nvCxnSpPr>
            <p:spPr>
              <a:xfrm>
                <a:off x="234186" y="4946420"/>
                <a:ext cx="2289693"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18" name="正方形/長方形 117"/>
              <p:cNvSpPr/>
              <p:nvPr/>
            </p:nvSpPr>
            <p:spPr>
              <a:xfrm>
                <a:off x="269134" y="5182349"/>
                <a:ext cx="1032002" cy="523220"/>
              </a:xfrm>
              <a:prstGeom prst="rect">
                <a:avLst/>
              </a:prstGeom>
            </p:spPr>
            <p:txBody>
              <a:bodyPr wrap="square" lIns="0" tIns="0" rIns="0" bIns="0">
                <a:spAutoFit/>
              </a:bodyPr>
              <a:lstStyle/>
              <a:p>
                <a:r>
                  <a:rPr lang="ja-JP" altLang="en-US" sz="700" dirty="0">
                    <a:latin typeface="+mn-ea"/>
                  </a:rPr>
                  <a:t>今お住まいのお部屋の床の上から重ね貼りするだけなので、張り替え施工に比べて工期を短縮できます。</a:t>
                </a:r>
                <a:endParaRPr lang="en-US" altLang="ja-JP" sz="700" dirty="0">
                  <a:latin typeface="+mn-ea"/>
                </a:endParaRPr>
              </a:p>
              <a:p>
                <a:endParaRPr lang="en-US" altLang="ja-JP" sz="600" dirty="0">
                  <a:latin typeface="+mn-ea"/>
                </a:endParaRPr>
              </a:p>
            </p:txBody>
          </p:sp>
        </p:grpSp>
        <p:grpSp>
          <p:nvGrpSpPr>
            <p:cNvPr id="78" name="グループ化 77">
              <a:extLst>
                <a:ext uri="{FF2B5EF4-FFF2-40B4-BE49-F238E27FC236}">
                  <a16:creationId xmlns:a16="http://schemas.microsoft.com/office/drawing/2014/main" id="{55732767-2608-848B-2AA5-DB86A74D62F2}"/>
                </a:ext>
              </a:extLst>
            </p:cNvPr>
            <p:cNvGrpSpPr/>
            <p:nvPr/>
          </p:nvGrpSpPr>
          <p:grpSpPr>
            <a:xfrm>
              <a:off x="4957626" y="4808679"/>
              <a:ext cx="2404258" cy="1460659"/>
              <a:chOff x="4948101" y="4808679"/>
              <a:chExt cx="2404258" cy="1460659"/>
            </a:xfrm>
          </p:grpSpPr>
          <p:grpSp>
            <p:nvGrpSpPr>
              <p:cNvPr id="67" name="グループ化 66">
                <a:extLst>
                  <a:ext uri="{FF2B5EF4-FFF2-40B4-BE49-F238E27FC236}">
                    <a16:creationId xmlns:a16="http://schemas.microsoft.com/office/drawing/2014/main" id="{BD80FBD9-FE10-9A5F-9059-BDCF46EF9BB9}"/>
                  </a:ext>
                </a:extLst>
              </p:cNvPr>
              <p:cNvGrpSpPr/>
              <p:nvPr/>
            </p:nvGrpSpPr>
            <p:grpSpPr>
              <a:xfrm>
                <a:off x="4948101" y="4808679"/>
                <a:ext cx="2404258" cy="137741"/>
                <a:chOff x="5136755" y="4808679"/>
                <a:chExt cx="2215604" cy="137741"/>
              </a:xfrm>
            </p:grpSpPr>
            <p:sp>
              <p:nvSpPr>
                <p:cNvPr id="119" name="正方形/長方形 118"/>
                <p:cNvSpPr/>
                <p:nvPr/>
              </p:nvSpPr>
              <p:spPr>
                <a:xfrm>
                  <a:off x="5149215" y="4808679"/>
                  <a:ext cx="2203144" cy="123111"/>
                </a:xfrm>
                <a:prstGeom prst="rect">
                  <a:avLst/>
                </a:prstGeom>
              </p:spPr>
              <p:txBody>
                <a:bodyPr wrap="square" lIns="0" tIns="0" rIns="0" bIns="0">
                  <a:spAutoFit/>
                </a:bodyPr>
                <a:lstStyle/>
                <a:p>
                  <a:r>
                    <a:rPr lang="ja-JP" altLang="en-US" sz="800" b="1" dirty="0">
                      <a:latin typeface="+mn-ea"/>
                    </a:rPr>
                    <a:t>床表面に抗菌・抗ウイルス加工し、床表面の清潔を維持</a:t>
                  </a:r>
                </a:p>
              </p:txBody>
            </p:sp>
            <p:cxnSp>
              <p:nvCxnSpPr>
                <p:cNvPr id="124" name="直線コネクタ 123"/>
                <p:cNvCxnSpPr/>
                <p:nvPr/>
              </p:nvCxnSpPr>
              <p:spPr>
                <a:xfrm>
                  <a:off x="5136755" y="4946420"/>
                  <a:ext cx="2215604"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22" name="グループ化 21">
                <a:extLst>
                  <a:ext uri="{FF2B5EF4-FFF2-40B4-BE49-F238E27FC236}">
                    <a16:creationId xmlns:a16="http://schemas.microsoft.com/office/drawing/2014/main" id="{F560F5F4-BCD5-5EC2-1196-43E0F687FDF5}"/>
                  </a:ext>
                </a:extLst>
              </p:cNvPr>
              <p:cNvGrpSpPr/>
              <p:nvPr/>
            </p:nvGrpSpPr>
            <p:grpSpPr>
              <a:xfrm>
                <a:off x="6340082" y="5066618"/>
                <a:ext cx="994092" cy="1202720"/>
                <a:chOff x="4443295" y="2812324"/>
                <a:chExt cx="1019410" cy="1233352"/>
              </a:xfrm>
            </p:grpSpPr>
            <p:sp>
              <p:nvSpPr>
                <p:cNvPr id="10" name="正方形/長方形 9">
                  <a:extLst>
                    <a:ext uri="{FF2B5EF4-FFF2-40B4-BE49-F238E27FC236}">
                      <a16:creationId xmlns:a16="http://schemas.microsoft.com/office/drawing/2014/main" id="{C856C3FB-D105-3E62-9635-5837E90D1CE9}"/>
                    </a:ext>
                  </a:extLst>
                </p:cNvPr>
                <p:cNvSpPr/>
                <p:nvPr/>
              </p:nvSpPr>
              <p:spPr>
                <a:xfrm>
                  <a:off x="4443295" y="2812324"/>
                  <a:ext cx="1019410" cy="12333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latin typeface="+mn-ea"/>
                  </a:endParaRPr>
                </a:p>
              </p:txBody>
            </p:sp>
            <p:pic>
              <p:nvPicPr>
                <p:cNvPr id="11" name="図 10">
                  <a:extLst>
                    <a:ext uri="{FF2B5EF4-FFF2-40B4-BE49-F238E27FC236}">
                      <a16:creationId xmlns:a16="http://schemas.microsoft.com/office/drawing/2014/main" id="{E50A0699-62D3-89E4-B776-D4B206BBB6DB}"/>
                    </a:ext>
                  </a:extLst>
                </p:cNvPr>
                <p:cNvPicPr>
                  <a:picLocks noChangeAspect="1"/>
                </p:cNvPicPr>
                <p:nvPr/>
              </p:nvPicPr>
              <p:blipFill>
                <a:blip r:embed="rId18"/>
                <a:stretch>
                  <a:fillRect/>
                </a:stretch>
              </p:blipFill>
              <p:spPr>
                <a:xfrm>
                  <a:off x="4554098" y="2812325"/>
                  <a:ext cx="792367" cy="675513"/>
                </a:xfrm>
                <a:prstGeom prst="rect">
                  <a:avLst/>
                </a:prstGeom>
              </p:spPr>
            </p:pic>
            <p:pic>
              <p:nvPicPr>
                <p:cNvPr id="21" name="図 20">
                  <a:extLst>
                    <a:ext uri="{FF2B5EF4-FFF2-40B4-BE49-F238E27FC236}">
                      <a16:creationId xmlns:a16="http://schemas.microsoft.com/office/drawing/2014/main" id="{57A072E3-F30D-76DE-AAF5-AA9F237BFCFB}"/>
                    </a:ext>
                  </a:extLst>
                </p:cNvPr>
                <p:cNvPicPr>
                  <a:picLocks noChangeAspect="1"/>
                </p:cNvPicPr>
                <p:nvPr/>
              </p:nvPicPr>
              <p:blipFill>
                <a:blip r:embed="rId19"/>
                <a:stretch>
                  <a:fillRect/>
                </a:stretch>
              </p:blipFill>
              <p:spPr>
                <a:xfrm>
                  <a:off x="4559536" y="3340959"/>
                  <a:ext cx="792367" cy="675513"/>
                </a:xfrm>
                <a:prstGeom prst="rect">
                  <a:avLst/>
                </a:prstGeom>
              </p:spPr>
            </p:pic>
          </p:grpSp>
          <p:grpSp>
            <p:nvGrpSpPr>
              <p:cNvPr id="77" name="グループ化 76">
                <a:extLst>
                  <a:ext uri="{FF2B5EF4-FFF2-40B4-BE49-F238E27FC236}">
                    <a16:creationId xmlns:a16="http://schemas.microsoft.com/office/drawing/2014/main" id="{84F8CA34-6A2E-68AB-6086-58A7EBF3D2FE}"/>
                  </a:ext>
                </a:extLst>
              </p:cNvPr>
              <p:cNvGrpSpPr/>
              <p:nvPr/>
            </p:nvGrpSpPr>
            <p:grpSpPr>
              <a:xfrm>
                <a:off x="5010928" y="5182349"/>
                <a:ext cx="1307711" cy="923545"/>
                <a:chOff x="5136754" y="5182349"/>
                <a:chExt cx="1307711" cy="923545"/>
              </a:xfrm>
            </p:grpSpPr>
            <p:sp>
              <p:nvSpPr>
                <p:cNvPr id="197" name="正方形/長方形 196"/>
                <p:cNvSpPr/>
                <p:nvPr/>
              </p:nvSpPr>
              <p:spPr>
                <a:xfrm>
                  <a:off x="5136754" y="5182349"/>
                  <a:ext cx="1256129" cy="538609"/>
                </a:xfrm>
                <a:prstGeom prst="rect">
                  <a:avLst/>
                </a:prstGeom>
              </p:spPr>
              <p:txBody>
                <a:bodyPr wrap="square" lIns="0" tIns="0" rIns="0" bIns="0">
                  <a:spAutoFit/>
                </a:bodyPr>
                <a:lstStyle/>
                <a:p>
                  <a:r>
                    <a:rPr lang="en-US" altLang="ja-JP" sz="700" dirty="0">
                      <a:latin typeface="+mn-ea"/>
                    </a:rPr>
                    <a:t>SIAA</a:t>
                  </a:r>
                  <a:r>
                    <a:rPr lang="ja-JP" altLang="en-US" sz="700" dirty="0">
                      <a:latin typeface="+mn-ea"/>
                    </a:rPr>
                    <a:t>マーク表示の抗菌・抗ウイルス加工シートを使用。万が一拭き残しや清掃後にウイルスが付着した場合などでも、細菌やウイルスを減少させることができます。</a:t>
                  </a:r>
                </a:p>
              </p:txBody>
            </p:sp>
            <p:sp>
              <p:nvSpPr>
                <p:cNvPr id="28" name="正方形/長方形 27">
                  <a:extLst>
                    <a:ext uri="{FF2B5EF4-FFF2-40B4-BE49-F238E27FC236}">
                      <a16:creationId xmlns:a16="http://schemas.microsoft.com/office/drawing/2014/main" id="{E3EF95E8-D31F-4E7C-8BA2-4E4157E2E6EF}"/>
                    </a:ext>
                  </a:extLst>
                </p:cNvPr>
                <p:cNvSpPr/>
                <p:nvPr/>
              </p:nvSpPr>
              <p:spPr>
                <a:xfrm>
                  <a:off x="5136754" y="5828895"/>
                  <a:ext cx="1307711" cy="276999"/>
                </a:xfrm>
                <a:prstGeom prst="rect">
                  <a:avLst/>
                </a:prstGeom>
              </p:spPr>
              <p:txBody>
                <a:bodyPr wrap="square" lIns="0" tIns="0" rIns="0" bIns="0">
                  <a:spAutoFit/>
                </a:bodyPr>
                <a:lstStyle/>
                <a:p>
                  <a:r>
                    <a:rPr lang="en-US" altLang="ja-JP" sz="600" dirty="0">
                      <a:latin typeface="+mn-ea"/>
                    </a:rPr>
                    <a:t>※</a:t>
                  </a:r>
                  <a:r>
                    <a:rPr lang="ja-JP" altLang="en-US" sz="600" dirty="0">
                      <a:latin typeface="+mn-ea"/>
                    </a:rPr>
                    <a:t>抗ウイルス加工は、病気の治療や予防を目的とするものではありません。</a:t>
                  </a:r>
                </a:p>
                <a:p>
                  <a:r>
                    <a:rPr lang="en-US" altLang="ja-JP" sz="600" dirty="0">
                      <a:latin typeface="+mn-ea"/>
                    </a:rPr>
                    <a:t>※SIAA</a:t>
                  </a:r>
                  <a:r>
                    <a:rPr lang="ja-JP" altLang="en-US" sz="600" dirty="0">
                      <a:latin typeface="+mn-ea"/>
                    </a:rPr>
                    <a:t>の安全性基準に適合しています。</a:t>
                  </a:r>
                </a:p>
              </p:txBody>
            </p:sp>
          </p:grpSp>
        </p:grpSp>
        <p:grpSp>
          <p:nvGrpSpPr>
            <p:cNvPr id="73" name="グループ化 72">
              <a:extLst>
                <a:ext uri="{FF2B5EF4-FFF2-40B4-BE49-F238E27FC236}">
                  <a16:creationId xmlns:a16="http://schemas.microsoft.com/office/drawing/2014/main" id="{8EB1DF89-412E-AFD8-459E-F900800B1BD3}"/>
                </a:ext>
              </a:extLst>
            </p:cNvPr>
            <p:cNvGrpSpPr/>
            <p:nvPr/>
          </p:nvGrpSpPr>
          <p:grpSpPr>
            <a:xfrm>
              <a:off x="7452889" y="4808679"/>
              <a:ext cx="2215604" cy="1728194"/>
              <a:chOff x="7452889" y="4808679"/>
              <a:chExt cx="2215604" cy="1728194"/>
            </a:xfrm>
          </p:grpSpPr>
          <p:sp>
            <p:nvSpPr>
              <p:cNvPr id="62" name="正方形/長方形 61">
                <a:extLst>
                  <a:ext uri="{FF2B5EF4-FFF2-40B4-BE49-F238E27FC236}">
                    <a16:creationId xmlns:a16="http://schemas.microsoft.com/office/drawing/2014/main" id="{80C6FBCB-0EAC-03FD-07E3-16D3196F9F4C}"/>
                  </a:ext>
                </a:extLst>
              </p:cNvPr>
              <p:cNvSpPr/>
              <p:nvPr/>
            </p:nvSpPr>
            <p:spPr>
              <a:xfrm>
                <a:off x="7464418" y="5182348"/>
                <a:ext cx="1051051" cy="430887"/>
              </a:xfrm>
              <a:prstGeom prst="rect">
                <a:avLst/>
              </a:prstGeom>
            </p:spPr>
            <p:txBody>
              <a:bodyPr wrap="square" lIns="0" tIns="0" rIns="0" bIns="0">
                <a:spAutoFit/>
              </a:bodyPr>
              <a:lstStyle/>
              <a:p>
                <a:r>
                  <a:rPr lang="ja-JP" altLang="en-US" sz="700" dirty="0">
                    <a:latin typeface="+mn-ea"/>
                  </a:rPr>
                  <a:t>厚み</a:t>
                </a:r>
                <a:r>
                  <a:rPr lang="en-US" altLang="ja-JP" sz="700" dirty="0">
                    <a:latin typeface="+mn-ea"/>
                  </a:rPr>
                  <a:t>1.5mm</a:t>
                </a:r>
                <a:r>
                  <a:rPr lang="ja-JP" altLang="en-US" sz="700" dirty="0">
                    <a:latin typeface="+mn-ea"/>
                  </a:rPr>
                  <a:t>なので、開口部の納め処理は不要。通常の敷居と床の高さの</a:t>
                </a:r>
                <a:r>
                  <a:rPr lang="en-US" altLang="ja-JP" sz="700" dirty="0">
                    <a:latin typeface="+mn-ea"/>
                  </a:rPr>
                  <a:t>3mm</a:t>
                </a:r>
                <a:r>
                  <a:rPr lang="ja-JP" altLang="en-US" sz="700" dirty="0">
                    <a:latin typeface="+mn-ea"/>
                  </a:rPr>
                  <a:t>以内にきれいに納まります。</a:t>
                </a:r>
                <a:endParaRPr lang="en-US" altLang="ja-JP" sz="700" dirty="0">
                  <a:latin typeface="+mn-ea"/>
                </a:endParaRPr>
              </a:p>
            </p:txBody>
          </p:sp>
          <p:pic>
            <p:nvPicPr>
              <p:cNvPr id="64" name="図 63">
                <a:extLst>
                  <a:ext uri="{FF2B5EF4-FFF2-40B4-BE49-F238E27FC236}">
                    <a16:creationId xmlns:a16="http://schemas.microsoft.com/office/drawing/2014/main" id="{C665E97B-4858-FB15-2B32-D90CEAAC1F12}"/>
                  </a:ext>
                </a:extLst>
              </p:cNvPr>
              <p:cNvPicPr>
                <a:picLocks noChangeAspect="1"/>
              </p:cNvPicPr>
              <p:nvPr/>
            </p:nvPicPr>
            <p:blipFill>
              <a:blip r:embed="rId20"/>
              <a:stretch>
                <a:fillRect/>
              </a:stretch>
            </p:blipFill>
            <p:spPr>
              <a:xfrm>
                <a:off x="8588493" y="4995079"/>
                <a:ext cx="1080000" cy="767882"/>
              </a:xfrm>
              <a:prstGeom prst="rect">
                <a:avLst/>
              </a:prstGeom>
            </p:spPr>
          </p:pic>
          <p:pic>
            <p:nvPicPr>
              <p:cNvPr id="65" name="図 64">
                <a:extLst>
                  <a:ext uri="{FF2B5EF4-FFF2-40B4-BE49-F238E27FC236}">
                    <a16:creationId xmlns:a16="http://schemas.microsoft.com/office/drawing/2014/main" id="{1268B2F8-0298-A682-DF85-02109C72FA12}"/>
                  </a:ext>
                </a:extLst>
              </p:cNvPr>
              <p:cNvPicPr>
                <a:picLocks noChangeAspect="1"/>
              </p:cNvPicPr>
              <p:nvPr/>
            </p:nvPicPr>
            <p:blipFill>
              <a:blip r:embed="rId21"/>
              <a:stretch>
                <a:fillRect/>
              </a:stretch>
            </p:blipFill>
            <p:spPr>
              <a:xfrm>
                <a:off x="8588493" y="5806186"/>
                <a:ext cx="1080000" cy="730687"/>
              </a:xfrm>
              <a:prstGeom prst="rect">
                <a:avLst/>
              </a:prstGeom>
            </p:spPr>
          </p:pic>
          <p:grpSp>
            <p:nvGrpSpPr>
              <p:cNvPr id="68" name="グループ化 67">
                <a:extLst>
                  <a:ext uri="{FF2B5EF4-FFF2-40B4-BE49-F238E27FC236}">
                    <a16:creationId xmlns:a16="http://schemas.microsoft.com/office/drawing/2014/main" id="{FA5283AD-7F93-65BA-ED76-7DC19E96EDAE}"/>
                  </a:ext>
                </a:extLst>
              </p:cNvPr>
              <p:cNvGrpSpPr/>
              <p:nvPr/>
            </p:nvGrpSpPr>
            <p:grpSpPr>
              <a:xfrm>
                <a:off x="7452889" y="4808679"/>
                <a:ext cx="2215604" cy="137741"/>
                <a:chOff x="5136755" y="4808679"/>
                <a:chExt cx="2215604" cy="137741"/>
              </a:xfrm>
            </p:grpSpPr>
            <p:sp>
              <p:nvSpPr>
                <p:cNvPr id="69" name="正方形/長方形 68">
                  <a:extLst>
                    <a:ext uri="{FF2B5EF4-FFF2-40B4-BE49-F238E27FC236}">
                      <a16:creationId xmlns:a16="http://schemas.microsoft.com/office/drawing/2014/main" id="{F6576594-D832-E032-461C-904EA692DA8F}"/>
                    </a:ext>
                  </a:extLst>
                </p:cNvPr>
                <p:cNvSpPr/>
                <p:nvPr/>
              </p:nvSpPr>
              <p:spPr>
                <a:xfrm>
                  <a:off x="5149215" y="4808679"/>
                  <a:ext cx="2203144" cy="123111"/>
                </a:xfrm>
                <a:prstGeom prst="rect">
                  <a:avLst/>
                </a:prstGeom>
              </p:spPr>
              <p:txBody>
                <a:bodyPr wrap="square" lIns="0" tIns="0" rIns="0" bIns="0">
                  <a:spAutoFit/>
                </a:bodyPr>
                <a:lstStyle/>
                <a:p>
                  <a:r>
                    <a:rPr lang="ja-JP" altLang="en-US" sz="800" b="1" dirty="0">
                      <a:latin typeface="+mn-ea"/>
                    </a:rPr>
                    <a:t>薄いから段差のないリフォームができる</a:t>
                  </a:r>
                </a:p>
              </p:txBody>
            </p:sp>
            <p:cxnSp>
              <p:nvCxnSpPr>
                <p:cNvPr id="72" name="直線コネクタ 71">
                  <a:extLst>
                    <a:ext uri="{FF2B5EF4-FFF2-40B4-BE49-F238E27FC236}">
                      <a16:creationId xmlns:a16="http://schemas.microsoft.com/office/drawing/2014/main" id="{D562E065-FBF5-6A77-AF81-5176B6C4FC5F}"/>
                    </a:ext>
                  </a:extLst>
                </p:cNvPr>
                <p:cNvCxnSpPr/>
                <p:nvPr/>
              </p:nvCxnSpPr>
              <p:spPr>
                <a:xfrm>
                  <a:off x="5136755" y="4946420"/>
                  <a:ext cx="2215604"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grpSp>
          <p:nvGrpSpPr>
            <p:cNvPr id="76" name="グループ化 75">
              <a:extLst>
                <a:ext uri="{FF2B5EF4-FFF2-40B4-BE49-F238E27FC236}">
                  <a16:creationId xmlns:a16="http://schemas.microsoft.com/office/drawing/2014/main" id="{E5761A64-DB4A-0D39-D3D3-7DC4D28D9972}"/>
                </a:ext>
              </a:extLst>
            </p:cNvPr>
            <p:cNvGrpSpPr/>
            <p:nvPr/>
          </p:nvGrpSpPr>
          <p:grpSpPr>
            <a:xfrm>
              <a:off x="2570862" y="4801519"/>
              <a:ext cx="2430321" cy="1359789"/>
              <a:chOff x="2570862" y="4801519"/>
              <a:chExt cx="2430321" cy="1359789"/>
            </a:xfrm>
          </p:grpSpPr>
          <p:sp>
            <p:nvSpPr>
              <p:cNvPr id="122" name="正方形/長方形 121"/>
              <p:cNvSpPr/>
              <p:nvPr/>
            </p:nvSpPr>
            <p:spPr>
              <a:xfrm>
                <a:off x="2605809" y="4801519"/>
                <a:ext cx="2395374" cy="123111"/>
              </a:xfrm>
              <a:prstGeom prst="rect">
                <a:avLst/>
              </a:prstGeom>
            </p:spPr>
            <p:txBody>
              <a:bodyPr wrap="square" lIns="0" tIns="0" rIns="0" bIns="0">
                <a:spAutoFit/>
              </a:bodyPr>
              <a:lstStyle/>
              <a:p>
                <a:r>
                  <a:rPr lang="ja-JP" altLang="en-US" sz="800" b="1" dirty="0">
                    <a:latin typeface="+mn-ea"/>
                  </a:rPr>
                  <a:t>壁にも貼れるので、統一感のある空間がつくれる</a:t>
                </a:r>
              </a:p>
            </p:txBody>
          </p:sp>
          <p:cxnSp>
            <p:nvCxnSpPr>
              <p:cNvPr id="125" name="直線コネクタ 124"/>
              <p:cNvCxnSpPr>
                <a:cxnSpLocks/>
              </p:cNvCxnSpPr>
              <p:nvPr/>
            </p:nvCxnSpPr>
            <p:spPr>
              <a:xfrm>
                <a:off x="2570862" y="4946420"/>
                <a:ext cx="2304215"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26" name="正方形/長方形 125"/>
              <p:cNvSpPr/>
              <p:nvPr/>
            </p:nvSpPr>
            <p:spPr>
              <a:xfrm>
                <a:off x="2605809" y="5182349"/>
                <a:ext cx="1073780" cy="754053"/>
              </a:xfrm>
              <a:prstGeom prst="rect">
                <a:avLst/>
              </a:prstGeom>
            </p:spPr>
            <p:txBody>
              <a:bodyPr wrap="square" lIns="0" tIns="0" rIns="0" bIns="0">
                <a:spAutoFit/>
              </a:bodyPr>
              <a:lstStyle/>
              <a:p>
                <a:r>
                  <a:rPr lang="ja-JP" altLang="en-US" sz="700" dirty="0">
                    <a:latin typeface="+mn-ea"/>
                  </a:rPr>
                  <a:t>床だけでなく、壁面にも貼ることができるので、腰壁やキッチンカウンターのアクセントリフォームにもお使いいただけます。床面と色柄を合わせれば、空間に統一感が生まれます。</a:t>
                </a:r>
                <a:endParaRPr lang="ja-JP" altLang="en-US" sz="600" dirty="0">
                  <a:latin typeface="+mn-ea"/>
                </a:endParaRPr>
              </a:p>
            </p:txBody>
          </p:sp>
          <p:pic>
            <p:nvPicPr>
              <p:cNvPr id="74" name="図 73">
                <a:extLst>
                  <a:ext uri="{FF2B5EF4-FFF2-40B4-BE49-F238E27FC236}">
                    <a16:creationId xmlns:a16="http://schemas.microsoft.com/office/drawing/2014/main" id="{C22C4B85-32EF-7583-1A7C-88234A1DE277}"/>
                  </a:ext>
                </a:extLst>
              </p:cNvPr>
              <p:cNvPicPr>
                <a:picLocks noChangeAspect="1"/>
              </p:cNvPicPr>
              <p:nvPr/>
            </p:nvPicPr>
            <p:blipFill rotWithShape="1">
              <a:blip r:embed="rId22"/>
              <a:srcRect l="31134" r="2775"/>
              <a:stretch/>
            </p:blipFill>
            <p:spPr>
              <a:xfrm>
                <a:off x="3701032" y="5067585"/>
                <a:ext cx="1174045" cy="1093723"/>
              </a:xfrm>
              <a:prstGeom prst="rect">
                <a:avLst/>
              </a:prstGeom>
            </p:spPr>
          </p:pic>
        </p:grpSp>
      </p:grpSp>
      <p:sp>
        <p:nvSpPr>
          <p:cNvPr id="200" name="正方形/長方形 199">
            <a:extLst>
              <a:ext uri="{FF2B5EF4-FFF2-40B4-BE49-F238E27FC236}">
                <a16:creationId xmlns:a16="http://schemas.microsoft.com/office/drawing/2014/main" id="{668327DB-7320-CADD-C360-2375EC80FD26}"/>
              </a:ext>
            </a:extLst>
          </p:cNvPr>
          <p:cNvSpPr/>
          <p:nvPr/>
        </p:nvSpPr>
        <p:spPr>
          <a:xfrm>
            <a:off x="4992701" y="4452107"/>
            <a:ext cx="4773600" cy="184666"/>
          </a:xfrm>
          <a:prstGeom prst="rect">
            <a:avLst/>
          </a:prstGeom>
        </p:spPr>
        <p:txBody>
          <a:bodyPr wrap="square" lIns="0" tIns="0" rIns="0" bIns="0">
            <a:spAutoFit/>
          </a:bodyPr>
          <a:lstStyle/>
          <a:p>
            <a:r>
              <a:rPr lang="en-US" altLang="ja-JP" sz="400" dirty="0">
                <a:latin typeface="+mn-ea"/>
              </a:rPr>
              <a:t>※1 </a:t>
            </a:r>
            <a:r>
              <a:rPr lang="ja-JP" altLang="en-US" sz="400" dirty="0">
                <a:latin typeface="+mn-ea"/>
              </a:rPr>
              <a:t>一般の木質系床材に比べ、ペットの汚れに配慮した床材となっておりますが、必ずしも汚れがつかないというわけではありません。 </a:t>
            </a:r>
            <a:r>
              <a:rPr lang="en-US" altLang="ja-JP" sz="400" dirty="0">
                <a:latin typeface="+mn-ea"/>
              </a:rPr>
              <a:t>※2 </a:t>
            </a:r>
            <a:r>
              <a:rPr lang="ja-JP" altLang="en-US" sz="400" dirty="0">
                <a:latin typeface="+mn-ea"/>
              </a:rPr>
              <a:t>洗面所・トイレなどへの施工時には、シリコンシーリングを施してください。 </a:t>
            </a:r>
            <a:r>
              <a:rPr lang="en-US" altLang="ja-JP" sz="400" dirty="0">
                <a:latin typeface="+mn-ea"/>
              </a:rPr>
              <a:t>※3 </a:t>
            </a:r>
            <a:r>
              <a:rPr lang="ja-JP" altLang="en-US" sz="400" dirty="0">
                <a:latin typeface="+mn-ea"/>
              </a:rPr>
              <a:t>ペットの排泄物などを放置すると変色や膨れなど不具合の原因となるため、すぐに拭き取ってください。 </a:t>
            </a:r>
            <a:r>
              <a:rPr lang="en-US" altLang="ja-JP" sz="400" dirty="0">
                <a:latin typeface="+mn-ea"/>
              </a:rPr>
              <a:t>※4 </a:t>
            </a:r>
            <a:r>
              <a:rPr lang="ja-JP" altLang="en-US" sz="400" dirty="0">
                <a:latin typeface="+mn-ea"/>
              </a:rPr>
              <a:t>表面保護のためワックスをかけられますが、床材表面の塗膜性能が発揮できなくなる可能性があります。 </a:t>
            </a:r>
            <a:r>
              <a:rPr lang="en-US" altLang="ja-JP" sz="400" dirty="0">
                <a:latin typeface="+mn-ea"/>
              </a:rPr>
              <a:t>※5 </a:t>
            </a:r>
            <a:r>
              <a:rPr lang="ja-JP" altLang="en-US" sz="400" dirty="0">
                <a:latin typeface="+mn-ea"/>
              </a:rPr>
              <a:t>球状及び金属製キャスターや、小径のキャスター付き家具はご使用をお避けください。へこみや傷が発生する場合があります。</a:t>
            </a:r>
          </a:p>
        </p:txBody>
      </p:sp>
      <p:grpSp>
        <p:nvGrpSpPr>
          <p:cNvPr id="86" name="グループ化 85">
            <a:extLst>
              <a:ext uri="{FF2B5EF4-FFF2-40B4-BE49-F238E27FC236}">
                <a16:creationId xmlns:a16="http://schemas.microsoft.com/office/drawing/2014/main" id="{28F976D2-EF8E-9FDC-3458-D520306F0F40}"/>
              </a:ext>
            </a:extLst>
          </p:cNvPr>
          <p:cNvGrpSpPr/>
          <p:nvPr/>
        </p:nvGrpSpPr>
        <p:grpSpPr>
          <a:xfrm>
            <a:off x="4992700" y="4028639"/>
            <a:ext cx="3579291" cy="403863"/>
            <a:chOff x="4992700" y="4028639"/>
            <a:chExt cx="3579291" cy="403863"/>
          </a:xfrm>
        </p:grpSpPr>
        <p:pic>
          <p:nvPicPr>
            <p:cNvPr id="26" name="図 25">
              <a:extLst>
                <a:ext uri="{FF2B5EF4-FFF2-40B4-BE49-F238E27FC236}">
                  <a16:creationId xmlns:a16="http://schemas.microsoft.com/office/drawing/2014/main" id="{7DC68DC5-AC74-59F6-B01A-52C4F14A88E6}"/>
                </a:ext>
              </a:extLst>
            </p:cNvPr>
            <p:cNvPicPr>
              <a:picLocks noChangeAspect="1"/>
            </p:cNvPicPr>
            <p:nvPr/>
          </p:nvPicPr>
          <p:blipFill>
            <a:blip r:embed="rId23"/>
            <a:stretch>
              <a:fillRect/>
            </a:stretch>
          </p:blipFill>
          <p:spPr>
            <a:xfrm>
              <a:off x="5655670" y="4095904"/>
              <a:ext cx="261818" cy="288000"/>
            </a:xfrm>
            <a:prstGeom prst="rect">
              <a:avLst/>
            </a:prstGeom>
          </p:spPr>
        </p:pic>
        <p:pic>
          <p:nvPicPr>
            <p:cNvPr id="30" name="図 29">
              <a:extLst>
                <a:ext uri="{FF2B5EF4-FFF2-40B4-BE49-F238E27FC236}">
                  <a16:creationId xmlns:a16="http://schemas.microsoft.com/office/drawing/2014/main" id="{DB7EBD05-3498-DE91-865C-B65D25EF4DEB}"/>
                </a:ext>
              </a:extLst>
            </p:cNvPr>
            <p:cNvPicPr>
              <a:picLocks noChangeAspect="1"/>
            </p:cNvPicPr>
            <p:nvPr/>
          </p:nvPicPr>
          <p:blipFill>
            <a:blip r:embed="rId24"/>
            <a:stretch>
              <a:fillRect/>
            </a:stretch>
          </p:blipFill>
          <p:spPr>
            <a:xfrm>
              <a:off x="4992700" y="4095904"/>
              <a:ext cx="261819" cy="288000"/>
            </a:xfrm>
            <a:prstGeom prst="rect">
              <a:avLst/>
            </a:prstGeom>
          </p:spPr>
        </p:pic>
        <p:pic>
          <p:nvPicPr>
            <p:cNvPr id="31" name="図 30">
              <a:extLst>
                <a:ext uri="{FF2B5EF4-FFF2-40B4-BE49-F238E27FC236}">
                  <a16:creationId xmlns:a16="http://schemas.microsoft.com/office/drawing/2014/main" id="{92BBB56E-D992-D23D-651F-5BBE8CF85093}"/>
                </a:ext>
              </a:extLst>
            </p:cNvPr>
            <p:cNvPicPr>
              <a:picLocks noChangeAspect="1"/>
            </p:cNvPicPr>
            <p:nvPr/>
          </p:nvPicPr>
          <p:blipFill>
            <a:blip r:embed="rId25"/>
            <a:stretch>
              <a:fillRect/>
            </a:stretch>
          </p:blipFill>
          <p:spPr>
            <a:xfrm>
              <a:off x="5213690" y="4095904"/>
              <a:ext cx="261819" cy="288000"/>
            </a:xfrm>
            <a:prstGeom prst="rect">
              <a:avLst/>
            </a:prstGeom>
          </p:spPr>
        </p:pic>
        <p:pic>
          <p:nvPicPr>
            <p:cNvPr id="35" name="図 34">
              <a:extLst>
                <a:ext uri="{FF2B5EF4-FFF2-40B4-BE49-F238E27FC236}">
                  <a16:creationId xmlns:a16="http://schemas.microsoft.com/office/drawing/2014/main" id="{45333B51-A835-B05D-1090-38D89924348E}"/>
                </a:ext>
              </a:extLst>
            </p:cNvPr>
            <p:cNvPicPr>
              <a:picLocks noChangeAspect="1"/>
            </p:cNvPicPr>
            <p:nvPr/>
          </p:nvPicPr>
          <p:blipFill>
            <a:blip r:embed="rId26"/>
            <a:stretch>
              <a:fillRect/>
            </a:stretch>
          </p:blipFill>
          <p:spPr>
            <a:xfrm>
              <a:off x="5876660" y="4095904"/>
              <a:ext cx="261819" cy="288000"/>
            </a:xfrm>
            <a:prstGeom prst="rect">
              <a:avLst/>
            </a:prstGeom>
          </p:spPr>
        </p:pic>
        <p:pic>
          <p:nvPicPr>
            <p:cNvPr id="36" name="図 35">
              <a:extLst>
                <a:ext uri="{FF2B5EF4-FFF2-40B4-BE49-F238E27FC236}">
                  <a16:creationId xmlns:a16="http://schemas.microsoft.com/office/drawing/2014/main" id="{6776ABBF-372A-CEFB-C15C-1765E1825306}"/>
                </a:ext>
              </a:extLst>
            </p:cNvPr>
            <p:cNvPicPr>
              <a:picLocks noChangeAspect="1"/>
            </p:cNvPicPr>
            <p:nvPr/>
          </p:nvPicPr>
          <p:blipFill>
            <a:blip r:embed="rId27"/>
            <a:stretch>
              <a:fillRect/>
            </a:stretch>
          </p:blipFill>
          <p:spPr>
            <a:xfrm>
              <a:off x="6760619" y="4095904"/>
              <a:ext cx="261819" cy="288000"/>
            </a:xfrm>
            <a:prstGeom prst="rect">
              <a:avLst/>
            </a:prstGeom>
          </p:spPr>
        </p:pic>
        <p:pic>
          <p:nvPicPr>
            <p:cNvPr id="37" name="図 36">
              <a:extLst>
                <a:ext uri="{FF2B5EF4-FFF2-40B4-BE49-F238E27FC236}">
                  <a16:creationId xmlns:a16="http://schemas.microsoft.com/office/drawing/2014/main" id="{8E190020-44C4-B694-54E5-4CD43E28E6AA}"/>
                </a:ext>
              </a:extLst>
            </p:cNvPr>
            <p:cNvPicPr>
              <a:picLocks noChangeAspect="1"/>
            </p:cNvPicPr>
            <p:nvPr/>
          </p:nvPicPr>
          <p:blipFill>
            <a:blip r:embed="rId28"/>
            <a:stretch>
              <a:fillRect/>
            </a:stretch>
          </p:blipFill>
          <p:spPr>
            <a:xfrm>
              <a:off x="6981609" y="4095904"/>
              <a:ext cx="261819" cy="288000"/>
            </a:xfrm>
            <a:prstGeom prst="rect">
              <a:avLst/>
            </a:prstGeom>
          </p:spPr>
        </p:pic>
        <p:pic>
          <p:nvPicPr>
            <p:cNvPr id="38" name="図 37">
              <a:extLst>
                <a:ext uri="{FF2B5EF4-FFF2-40B4-BE49-F238E27FC236}">
                  <a16:creationId xmlns:a16="http://schemas.microsoft.com/office/drawing/2014/main" id="{9D01F388-A4D8-94E8-E903-789CA6C5DE9B}"/>
                </a:ext>
              </a:extLst>
            </p:cNvPr>
            <p:cNvPicPr>
              <a:picLocks noChangeAspect="1"/>
            </p:cNvPicPr>
            <p:nvPr/>
          </p:nvPicPr>
          <p:blipFill>
            <a:blip r:embed="rId29"/>
            <a:stretch>
              <a:fillRect/>
            </a:stretch>
          </p:blipFill>
          <p:spPr>
            <a:xfrm>
              <a:off x="7202599" y="4095904"/>
              <a:ext cx="261819" cy="288000"/>
            </a:xfrm>
            <a:prstGeom prst="rect">
              <a:avLst/>
            </a:prstGeom>
          </p:spPr>
        </p:pic>
        <p:pic>
          <p:nvPicPr>
            <p:cNvPr id="46" name="図 45">
              <a:extLst>
                <a:ext uri="{FF2B5EF4-FFF2-40B4-BE49-F238E27FC236}">
                  <a16:creationId xmlns:a16="http://schemas.microsoft.com/office/drawing/2014/main" id="{69E45D54-270A-4441-B8AE-2933011B5358}"/>
                </a:ext>
              </a:extLst>
            </p:cNvPr>
            <p:cNvPicPr>
              <a:picLocks noChangeAspect="1"/>
            </p:cNvPicPr>
            <p:nvPr/>
          </p:nvPicPr>
          <p:blipFill>
            <a:blip r:embed="rId30"/>
            <a:stretch>
              <a:fillRect/>
            </a:stretch>
          </p:blipFill>
          <p:spPr>
            <a:xfrm>
              <a:off x="7423589" y="4095904"/>
              <a:ext cx="261819" cy="288000"/>
            </a:xfrm>
            <a:prstGeom prst="rect">
              <a:avLst/>
            </a:prstGeom>
          </p:spPr>
        </p:pic>
        <p:pic>
          <p:nvPicPr>
            <p:cNvPr id="47" name="図 46">
              <a:extLst>
                <a:ext uri="{FF2B5EF4-FFF2-40B4-BE49-F238E27FC236}">
                  <a16:creationId xmlns:a16="http://schemas.microsoft.com/office/drawing/2014/main" id="{AD91CE67-DBFC-4B26-51D0-0BACAAD83B4E}"/>
                </a:ext>
              </a:extLst>
            </p:cNvPr>
            <p:cNvPicPr>
              <a:picLocks noChangeAspect="1"/>
            </p:cNvPicPr>
            <p:nvPr/>
          </p:nvPicPr>
          <p:blipFill>
            <a:blip r:embed="rId31"/>
            <a:stretch>
              <a:fillRect/>
            </a:stretch>
          </p:blipFill>
          <p:spPr>
            <a:xfrm>
              <a:off x="7644579" y="4095904"/>
              <a:ext cx="261819" cy="288000"/>
            </a:xfrm>
            <a:prstGeom prst="rect">
              <a:avLst/>
            </a:prstGeom>
          </p:spPr>
        </p:pic>
        <p:pic>
          <p:nvPicPr>
            <p:cNvPr id="48" name="図 47">
              <a:extLst>
                <a:ext uri="{FF2B5EF4-FFF2-40B4-BE49-F238E27FC236}">
                  <a16:creationId xmlns:a16="http://schemas.microsoft.com/office/drawing/2014/main" id="{0D8F280F-6C40-BE9F-35CD-CD41C3629D6F}"/>
                </a:ext>
              </a:extLst>
            </p:cNvPr>
            <p:cNvPicPr>
              <a:picLocks noChangeAspect="1"/>
            </p:cNvPicPr>
            <p:nvPr/>
          </p:nvPicPr>
          <p:blipFill>
            <a:blip r:embed="rId32"/>
            <a:stretch>
              <a:fillRect/>
            </a:stretch>
          </p:blipFill>
          <p:spPr>
            <a:xfrm>
              <a:off x="7865569" y="4095904"/>
              <a:ext cx="261819" cy="288000"/>
            </a:xfrm>
            <a:prstGeom prst="rect">
              <a:avLst/>
            </a:prstGeom>
          </p:spPr>
        </p:pic>
        <p:sp>
          <p:nvSpPr>
            <p:cNvPr id="50" name="テキスト ボックス 49">
              <a:extLst>
                <a:ext uri="{FF2B5EF4-FFF2-40B4-BE49-F238E27FC236}">
                  <a16:creationId xmlns:a16="http://schemas.microsoft.com/office/drawing/2014/main" id="{6B45416B-7063-FCAA-FED6-B8DF03FCA48B}"/>
                </a:ext>
              </a:extLst>
            </p:cNvPr>
            <p:cNvSpPr txBox="1"/>
            <p:nvPr/>
          </p:nvSpPr>
          <p:spPr>
            <a:xfrm>
              <a:off x="7004506" y="4028639"/>
              <a:ext cx="216024" cy="84639"/>
            </a:xfrm>
            <a:prstGeom prst="rect">
              <a:avLst/>
            </a:prstGeom>
            <a:noFill/>
          </p:spPr>
          <p:txBody>
            <a:bodyPr wrap="square" lIns="0" tIns="0" rIns="0" bIns="0" rtlCol="0">
              <a:spAutoFit/>
            </a:bodyPr>
            <a:lstStyle/>
            <a:p>
              <a:pPr algn="ctr"/>
              <a:r>
                <a:rPr kumimoji="1" lang="ja-JP" altLang="en-US" sz="550" kern="0" spc="-70" dirty="0">
                  <a:solidFill>
                    <a:srgbClr val="542400"/>
                  </a:solidFill>
                  <a:latin typeface="+mn-ea"/>
                </a:rPr>
                <a:t>★★★</a:t>
              </a:r>
            </a:p>
          </p:txBody>
        </p:sp>
        <p:sp>
          <p:nvSpPr>
            <p:cNvPr id="51" name="テキスト ボックス 50">
              <a:extLst>
                <a:ext uri="{FF2B5EF4-FFF2-40B4-BE49-F238E27FC236}">
                  <a16:creationId xmlns:a16="http://schemas.microsoft.com/office/drawing/2014/main" id="{3A6CA37A-3B46-0189-ECF0-CF7D78982B4E}"/>
                </a:ext>
              </a:extLst>
            </p:cNvPr>
            <p:cNvSpPr txBox="1"/>
            <p:nvPr/>
          </p:nvSpPr>
          <p:spPr>
            <a:xfrm>
              <a:off x="7225496" y="4028639"/>
              <a:ext cx="216024" cy="84639"/>
            </a:xfrm>
            <a:prstGeom prst="rect">
              <a:avLst/>
            </a:prstGeom>
            <a:noFill/>
          </p:spPr>
          <p:txBody>
            <a:bodyPr wrap="square" lIns="0" tIns="0" rIns="0" bIns="0" rtlCol="0">
              <a:spAutoFit/>
            </a:bodyPr>
            <a:lstStyle/>
            <a:p>
              <a:pPr algn="ctr"/>
              <a:r>
                <a:rPr kumimoji="1" lang="ja-JP" altLang="en-US" sz="550" kern="0" spc="-70" dirty="0">
                  <a:solidFill>
                    <a:srgbClr val="542400"/>
                  </a:solidFill>
                  <a:latin typeface="+mn-ea"/>
                </a:rPr>
                <a:t>★★</a:t>
              </a:r>
            </a:p>
          </p:txBody>
        </p:sp>
        <p:sp>
          <p:nvSpPr>
            <p:cNvPr id="52" name="正方形/長方形 51">
              <a:extLst>
                <a:ext uri="{FF2B5EF4-FFF2-40B4-BE49-F238E27FC236}">
                  <a16:creationId xmlns:a16="http://schemas.microsoft.com/office/drawing/2014/main" id="{A2D35293-733A-224B-CE6A-4599D7226294}"/>
                </a:ext>
              </a:extLst>
            </p:cNvPr>
            <p:cNvSpPr/>
            <p:nvPr/>
          </p:nvSpPr>
          <p:spPr>
            <a:xfrm>
              <a:off x="5898509" y="4378641"/>
              <a:ext cx="230762" cy="53861"/>
            </a:xfrm>
            <a:prstGeom prst="rect">
              <a:avLst/>
            </a:prstGeom>
          </p:spPr>
          <p:txBody>
            <a:bodyPr wrap="square" lIns="0" tIns="0" rIns="0" bIns="0">
              <a:spAutoFit/>
            </a:bodyPr>
            <a:lstStyle/>
            <a:p>
              <a:pPr algn="r"/>
              <a:r>
                <a:rPr lang="en-US" altLang="ja-JP" sz="350" dirty="0">
                  <a:latin typeface="+mn-ea"/>
                </a:rPr>
                <a:t>※1 ※2 ※3</a:t>
              </a:r>
              <a:endParaRPr lang="ja-JP" altLang="en-US" sz="350" dirty="0">
                <a:latin typeface="+mn-ea"/>
              </a:endParaRPr>
            </a:p>
          </p:txBody>
        </p:sp>
        <p:sp>
          <p:nvSpPr>
            <p:cNvPr id="53" name="正方形/長方形 52">
              <a:extLst>
                <a:ext uri="{FF2B5EF4-FFF2-40B4-BE49-F238E27FC236}">
                  <a16:creationId xmlns:a16="http://schemas.microsoft.com/office/drawing/2014/main" id="{DE2BEF6B-55CB-1956-7A71-121CA2196991}"/>
                </a:ext>
              </a:extLst>
            </p:cNvPr>
            <p:cNvSpPr/>
            <p:nvPr/>
          </p:nvSpPr>
          <p:spPr>
            <a:xfrm>
              <a:off x="6791151" y="4378641"/>
              <a:ext cx="206940" cy="53861"/>
            </a:xfrm>
            <a:prstGeom prst="rect">
              <a:avLst/>
            </a:prstGeom>
          </p:spPr>
          <p:txBody>
            <a:bodyPr wrap="square" lIns="0" tIns="0" rIns="0" bIns="0">
              <a:spAutoFit/>
            </a:bodyPr>
            <a:lstStyle/>
            <a:p>
              <a:pPr algn="r"/>
              <a:r>
                <a:rPr lang="en-US" altLang="ja-JP" sz="350" dirty="0">
                  <a:latin typeface="+mn-ea"/>
                </a:rPr>
                <a:t>※4</a:t>
              </a:r>
              <a:endParaRPr lang="ja-JP" altLang="en-US" sz="350" dirty="0">
                <a:latin typeface="+mn-ea"/>
              </a:endParaRPr>
            </a:p>
          </p:txBody>
        </p:sp>
        <p:sp>
          <p:nvSpPr>
            <p:cNvPr id="54" name="正方形/長方形 53">
              <a:extLst>
                <a:ext uri="{FF2B5EF4-FFF2-40B4-BE49-F238E27FC236}">
                  <a16:creationId xmlns:a16="http://schemas.microsoft.com/office/drawing/2014/main" id="{D9A69314-555A-9CD9-2F25-296C6E25EF2F}"/>
                </a:ext>
              </a:extLst>
            </p:cNvPr>
            <p:cNvSpPr/>
            <p:nvPr/>
          </p:nvSpPr>
          <p:spPr>
            <a:xfrm>
              <a:off x="7674688" y="4378641"/>
              <a:ext cx="206940" cy="53861"/>
            </a:xfrm>
            <a:prstGeom prst="rect">
              <a:avLst/>
            </a:prstGeom>
          </p:spPr>
          <p:txBody>
            <a:bodyPr wrap="square" lIns="0" tIns="0" rIns="0" bIns="0">
              <a:spAutoFit/>
            </a:bodyPr>
            <a:lstStyle/>
            <a:p>
              <a:pPr algn="r"/>
              <a:r>
                <a:rPr lang="en-US" altLang="ja-JP" sz="350" dirty="0">
                  <a:latin typeface="+mn-ea"/>
                </a:rPr>
                <a:t>※5</a:t>
              </a:r>
              <a:endParaRPr lang="ja-JP" altLang="en-US" sz="350" dirty="0">
                <a:latin typeface="+mn-ea"/>
              </a:endParaRPr>
            </a:p>
          </p:txBody>
        </p:sp>
        <p:pic>
          <p:nvPicPr>
            <p:cNvPr id="56" name="図 55">
              <a:extLst>
                <a:ext uri="{FF2B5EF4-FFF2-40B4-BE49-F238E27FC236}">
                  <a16:creationId xmlns:a16="http://schemas.microsoft.com/office/drawing/2014/main" id="{145DF0B0-B4B7-E653-0B37-1F80D260D67C}"/>
                </a:ext>
              </a:extLst>
            </p:cNvPr>
            <p:cNvPicPr>
              <a:picLocks noChangeAspect="1"/>
            </p:cNvPicPr>
            <p:nvPr/>
          </p:nvPicPr>
          <p:blipFill>
            <a:blip r:embed="rId33"/>
            <a:stretch>
              <a:fillRect/>
            </a:stretch>
          </p:blipFill>
          <p:spPr>
            <a:xfrm>
              <a:off x="5434680" y="4095904"/>
              <a:ext cx="261818" cy="288000"/>
            </a:xfrm>
            <a:prstGeom prst="rect">
              <a:avLst/>
            </a:prstGeom>
          </p:spPr>
        </p:pic>
        <p:pic>
          <p:nvPicPr>
            <p:cNvPr id="57" name="図 56">
              <a:extLst>
                <a:ext uri="{FF2B5EF4-FFF2-40B4-BE49-F238E27FC236}">
                  <a16:creationId xmlns:a16="http://schemas.microsoft.com/office/drawing/2014/main" id="{2B111B58-686C-503E-B9D3-C3442C975808}"/>
                </a:ext>
              </a:extLst>
            </p:cNvPr>
            <p:cNvPicPr>
              <a:picLocks noChangeAspect="1"/>
            </p:cNvPicPr>
            <p:nvPr/>
          </p:nvPicPr>
          <p:blipFill>
            <a:blip r:embed="rId34"/>
            <a:stretch>
              <a:fillRect/>
            </a:stretch>
          </p:blipFill>
          <p:spPr>
            <a:xfrm>
              <a:off x="6318640" y="4095904"/>
              <a:ext cx="261818" cy="288000"/>
            </a:xfrm>
            <a:prstGeom prst="rect">
              <a:avLst/>
            </a:prstGeom>
          </p:spPr>
        </p:pic>
        <p:pic>
          <p:nvPicPr>
            <p:cNvPr id="58" name="図 57">
              <a:extLst>
                <a:ext uri="{FF2B5EF4-FFF2-40B4-BE49-F238E27FC236}">
                  <a16:creationId xmlns:a16="http://schemas.microsoft.com/office/drawing/2014/main" id="{2E89C2E1-0CB4-D35A-2139-B4634827ED6B}"/>
                </a:ext>
              </a:extLst>
            </p:cNvPr>
            <p:cNvPicPr>
              <a:picLocks noChangeAspect="1"/>
            </p:cNvPicPr>
            <p:nvPr/>
          </p:nvPicPr>
          <p:blipFill>
            <a:blip r:embed="rId35"/>
            <a:stretch>
              <a:fillRect/>
            </a:stretch>
          </p:blipFill>
          <p:spPr>
            <a:xfrm>
              <a:off x="8307555" y="4095904"/>
              <a:ext cx="264436" cy="288000"/>
            </a:xfrm>
            <a:prstGeom prst="rect">
              <a:avLst/>
            </a:prstGeom>
          </p:spPr>
        </p:pic>
        <p:pic>
          <p:nvPicPr>
            <p:cNvPr id="59" name="図 58">
              <a:extLst>
                <a:ext uri="{FF2B5EF4-FFF2-40B4-BE49-F238E27FC236}">
                  <a16:creationId xmlns:a16="http://schemas.microsoft.com/office/drawing/2014/main" id="{1B3D87EB-90B6-70D7-B63B-7FF927015301}"/>
                </a:ext>
              </a:extLst>
            </p:cNvPr>
            <p:cNvPicPr>
              <a:picLocks noChangeAspect="1"/>
            </p:cNvPicPr>
            <p:nvPr/>
          </p:nvPicPr>
          <p:blipFill>
            <a:blip r:embed="rId36"/>
            <a:stretch>
              <a:fillRect/>
            </a:stretch>
          </p:blipFill>
          <p:spPr>
            <a:xfrm>
              <a:off x="6097650" y="4095904"/>
              <a:ext cx="261818" cy="288000"/>
            </a:xfrm>
            <a:prstGeom prst="rect">
              <a:avLst/>
            </a:prstGeom>
          </p:spPr>
        </p:pic>
        <p:pic>
          <p:nvPicPr>
            <p:cNvPr id="34" name="図 33">
              <a:extLst>
                <a:ext uri="{FF2B5EF4-FFF2-40B4-BE49-F238E27FC236}">
                  <a16:creationId xmlns:a16="http://schemas.microsoft.com/office/drawing/2014/main" id="{3985D592-AFB0-8902-E265-0D42465683D2}"/>
                </a:ext>
              </a:extLst>
            </p:cNvPr>
            <p:cNvPicPr>
              <a:picLocks noChangeAspect="1"/>
            </p:cNvPicPr>
            <p:nvPr/>
          </p:nvPicPr>
          <p:blipFill>
            <a:blip r:embed="rId37"/>
            <a:stretch>
              <a:fillRect/>
            </a:stretch>
          </p:blipFill>
          <p:spPr>
            <a:xfrm>
              <a:off x="6539630" y="4095904"/>
              <a:ext cx="261819" cy="288000"/>
            </a:xfrm>
            <a:prstGeom prst="rect">
              <a:avLst/>
            </a:prstGeom>
          </p:spPr>
        </p:pic>
        <p:sp>
          <p:nvSpPr>
            <p:cNvPr id="83" name="正方形/長方形 82">
              <a:extLst>
                <a:ext uri="{FF2B5EF4-FFF2-40B4-BE49-F238E27FC236}">
                  <a16:creationId xmlns:a16="http://schemas.microsoft.com/office/drawing/2014/main" id="{DD512124-9BA9-003E-B9CE-4737B849B04C}"/>
                </a:ext>
              </a:extLst>
            </p:cNvPr>
            <p:cNvSpPr/>
            <p:nvPr/>
          </p:nvSpPr>
          <p:spPr>
            <a:xfrm>
              <a:off x="7894699" y="4378641"/>
              <a:ext cx="206940" cy="53861"/>
            </a:xfrm>
            <a:prstGeom prst="rect">
              <a:avLst/>
            </a:prstGeom>
          </p:spPr>
          <p:txBody>
            <a:bodyPr wrap="square" lIns="0" tIns="0" rIns="0" bIns="0">
              <a:spAutoFit/>
            </a:bodyPr>
            <a:lstStyle/>
            <a:p>
              <a:pPr algn="r"/>
              <a:r>
                <a:rPr lang="en-US" altLang="ja-JP" sz="350" dirty="0">
                  <a:latin typeface="+mn-ea"/>
                </a:rPr>
                <a:t>※2</a:t>
              </a:r>
              <a:endParaRPr lang="ja-JP" altLang="en-US" sz="350" dirty="0">
                <a:latin typeface="+mn-ea"/>
              </a:endParaRPr>
            </a:p>
          </p:txBody>
        </p:sp>
        <p:pic>
          <p:nvPicPr>
            <p:cNvPr id="85" name="図 84">
              <a:extLst>
                <a:ext uri="{FF2B5EF4-FFF2-40B4-BE49-F238E27FC236}">
                  <a16:creationId xmlns:a16="http://schemas.microsoft.com/office/drawing/2014/main" id="{E99D8B45-525F-5E0A-BF22-6C3F72B779F0}"/>
                </a:ext>
              </a:extLst>
            </p:cNvPr>
            <p:cNvPicPr>
              <a:picLocks noChangeAspect="1"/>
            </p:cNvPicPr>
            <p:nvPr/>
          </p:nvPicPr>
          <p:blipFill>
            <a:blip r:embed="rId38"/>
            <a:stretch>
              <a:fillRect/>
            </a:stretch>
          </p:blipFill>
          <p:spPr>
            <a:xfrm>
              <a:off x="8086563" y="4095904"/>
              <a:ext cx="261818" cy="288000"/>
            </a:xfrm>
            <a:prstGeom prst="rect">
              <a:avLst/>
            </a:prstGeom>
          </p:spPr>
        </p:pic>
      </p:grpSp>
    </p:spTree>
    <p:extLst>
      <p:ext uri="{BB962C8B-B14F-4D97-AF65-F5344CB8AC3E}">
        <p14:creationId xmlns:p14="http://schemas.microsoft.com/office/powerpoint/2010/main" val="3450811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90F620-0560-296F-3AC8-35FFC354542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A1287DC-1A61-F4CB-27AD-483CBC98F117}"/>
              </a:ext>
            </a:extLst>
          </p:cNvPr>
          <p:cNvSpPr>
            <a:spLocks noGrp="1"/>
          </p:cNvSpPr>
          <p:nvPr>
            <p:ph type="title"/>
          </p:nvPr>
        </p:nvSpPr>
        <p:spPr/>
        <p:txBody>
          <a:bodyPr>
            <a:normAutofit/>
          </a:bodyPr>
          <a:lstStyle/>
          <a:p>
            <a:pPr algn="l"/>
            <a:r>
              <a:rPr lang="ja-JP" altLang="en-US" sz="1100" b="1" dirty="0">
                <a:solidFill>
                  <a:srgbClr val="FFFFFF"/>
                </a:solidFill>
                <a:latin typeface="+mn-ea"/>
                <a:ea typeface="+mn-ea"/>
              </a:rPr>
              <a:t>床材　</a:t>
            </a:r>
            <a:r>
              <a:rPr lang="en-US" altLang="ja-JP" sz="1100" b="1" dirty="0">
                <a:solidFill>
                  <a:srgbClr val="FFFFFF"/>
                </a:solidFill>
                <a:latin typeface="+mn-ea"/>
                <a:ea typeface="+mn-ea"/>
              </a:rPr>
              <a:t>1.5mm</a:t>
            </a:r>
            <a:r>
              <a:rPr lang="ja-JP" altLang="en-US" sz="1100" b="1" dirty="0">
                <a:solidFill>
                  <a:srgbClr val="FFFFFF"/>
                </a:solidFill>
                <a:latin typeface="+mn-ea"/>
                <a:ea typeface="+mn-ea"/>
              </a:rPr>
              <a:t>リフォームフローリング </a:t>
            </a:r>
            <a:r>
              <a:rPr lang="en-US" altLang="ja-JP" sz="1100" b="1" dirty="0">
                <a:solidFill>
                  <a:srgbClr val="FFFFFF"/>
                </a:solidFill>
                <a:latin typeface="+mn-ea"/>
                <a:ea typeface="+mn-ea"/>
              </a:rPr>
              <a:t>USUI-TA</a:t>
            </a:r>
            <a:r>
              <a:rPr lang="ja-JP" altLang="en-US" sz="1100" b="1" dirty="0">
                <a:solidFill>
                  <a:srgbClr val="FFFFFF"/>
                </a:solidFill>
                <a:latin typeface="+mn-ea"/>
                <a:ea typeface="+mn-ea"/>
              </a:rPr>
              <a:t>［ウスイータ］ 耐熱タイプ ★</a:t>
            </a:r>
          </a:p>
        </p:txBody>
      </p:sp>
      <p:sp>
        <p:nvSpPr>
          <p:cNvPr id="9" name="タイトル 26">
            <a:extLst>
              <a:ext uri="{FF2B5EF4-FFF2-40B4-BE49-F238E27FC236}">
                <a16:creationId xmlns:a16="http://schemas.microsoft.com/office/drawing/2014/main" id="{91FED0E6-1D16-B213-06ED-5F263749B971}"/>
              </a:ext>
            </a:extLst>
          </p:cNvPr>
          <p:cNvSpPr txBox="1">
            <a:spLocks/>
          </p:cNvSpPr>
          <p:nvPr/>
        </p:nvSpPr>
        <p:spPr>
          <a:xfrm>
            <a:off x="0" y="-283837"/>
            <a:ext cx="5434680" cy="270015"/>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100" b="1" dirty="0">
                <a:latin typeface="+mn-ea"/>
                <a:ea typeface="+mn-ea"/>
              </a:rPr>
              <a:t>1.5mm</a:t>
            </a:r>
            <a:r>
              <a:rPr lang="ja-JP" altLang="en-US" sz="1100" b="1" dirty="0">
                <a:latin typeface="+mn-ea"/>
                <a:ea typeface="+mn-ea"/>
              </a:rPr>
              <a:t>リフォームフローリング </a:t>
            </a:r>
            <a:r>
              <a:rPr lang="en-US" altLang="ja-JP" sz="1100" b="1" dirty="0">
                <a:latin typeface="+mn-ea"/>
                <a:ea typeface="+mn-ea"/>
              </a:rPr>
              <a:t>USUI-TA</a:t>
            </a:r>
            <a:r>
              <a:rPr lang="ja-JP" altLang="en-US" sz="1100" b="1" dirty="0">
                <a:latin typeface="+mn-ea"/>
                <a:ea typeface="+mn-ea"/>
              </a:rPr>
              <a:t>［ウスイータ］ 耐熱タイプ</a:t>
            </a:r>
            <a:endParaRPr lang="ja-JP" altLang="en-US" sz="1100" b="1" dirty="0">
              <a:latin typeface="+mn-ea"/>
              <a:ea typeface="+mn-ea"/>
              <a:cs typeface="+mn-cs"/>
            </a:endParaRPr>
          </a:p>
        </p:txBody>
      </p:sp>
      <p:grpSp>
        <p:nvGrpSpPr>
          <p:cNvPr id="39" name="グループ化 38">
            <a:extLst>
              <a:ext uri="{FF2B5EF4-FFF2-40B4-BE49-F238E27FC236}">
                <a16:creationId xmlns:a16="http://schemas.microsoft.com/office/drawing/2014/main" id="{94AEA97D-ED8A-D21E-24B6-414E1D7D7706}"/>
              </a:ext>
            </a:extLst>
          </p:cNvPr>
          <p:cNvGrpSpPr/>
          <p:nvPr/>
        </p:nvGrpSpPr>
        <p:grpSpPr>
          <a:xfrm>
            <a:off x="4992700" y="683235"/>
            <a:ext cx="4773600" cy="1342659"/>
            <a:chOff x="4983718" y="683235"/>
            <a:chExt cx="4773600" cy="1342659"/>
          </a:xfrm>
        </p:grpSpPr>
        <p:sp>
          <p:nvSpPr>
            <p:cNvPr id="40" name="Rectangle 14">
              <a:extLst>
                <a:ext uri="{FF2B5EF4-FFF2-40B4-BE49-F238E27FC236}">
                  <a16:creationId xmlns:a16="http://schemas.microsoft.com/office/drawing/2014/main" id="{F13864FF-A127-9EFE-A0D0-31414334F404}"/>
                </a:ext>
              </a:extLst>
            </p:cNvPr>
            <p:cNvSpPr>
              <a:spLocks noChangeArrowheads="1"/>
            </p:cNvSpPr>
            <p:nvPr/>
          </p:nvSpPr>
          <p:spPr bwMode="auto">
            <a:xfrm>
              <a:off x="4983718" y="683235"/>
              <a:ext cx="4773600" cy="1342659"/>
            </a:xfrm>
            <a:prstGeom prst="rect">
              <a:avLst/>
            </a:prstGeom>
            <a:solidFill>
              <a:srgbClr val="336699"/>
            </a:solidFill>
            <a:ln w="6350">
              <a:noFill/>
              <a:miter lim="800000"/>
              <a:headEnd/>
              <a:tailEnd/>
            </a:ln>
            <a:effectLst/>
          </p:spPr>
          <p:txBody>
            <a:bodyPr wrap="none" anchor="ctr"/>
            <a:lstStyle/>
            <a:p>
              <a:pPr algn="ctr"/>
              <a:endParaRPr lang="ja-JP" altLang="en-US" sz="1200" dirty="0">
                <a:latin typeface="+mn-ea"/>
              </a:endParaRPr>
            </a:p>
          </p:txBody>
        </p:sp>
        <p:sp>
          <p:nvSpPr>
            <p:cNvPr id="41" name="正方形/長方形 40">
              <a:extLst>
                <a:ext uri="{FF2B5EF4-FFF2-40B4-BE49-F238E27FC236}">
                  <a16:creationId xmlns:a16="http://schemas.microsoft.com/office/drawing/2014/main" id="{B1687D3E-4366-446A-FE42-F1E7A2C3D4DD}"/>
                </a:ext>
              </a:extLst>
            </p:cNvPr>
            <p:cNvSpPr/>
            <p:nvPr/>
          </p:nvSpPr>
          <p:spPr>
            <a:xfrm>
              <a:off x="7460043" y="1200676"/>
              <a:ext cx="1752857" cy="307777"/>
            </a:xfrm>
            <a:prstGeom prst="rect">
              <a:avLst/>
            </a:prstGeom>
          </p:spPr>
          <p:txBody>
            <a:bodyPr wrap="square" lIns="0" tIns="0" rIns="0" bIns="0">
              <a:spAutoFit/>
            </a:bodyPr>
            <a:lstStyle/>
            <a:p>
              <a:pPr algn="ctr"/>
              <a:r>
                <a:rPr lang="ja-JP" altLang="en-US" sz="1000" dirty="0">
                  <a:solidFill>
                    <a:srgbClr val="FFFFFF"/>
                  </a:solidFill>
                  <a:latin typeface="+mn-ea"/>
                </a:rPr>
                <a:t>美術品のように、理想の</a:t>
              </a:r>
            </a:p>
            <a:p>
              <a:pPr algn="ctr"/>
              <a:r>
                <a:rPr lang="ja-JP" altLang="en-US" sz="1000" dirty="0">
                  <a:solidFill>
                    <a:srgbClr val="FFFFFF"/>
                  </a:solidFill>
                  <a:latin typeface="+mn-ea"/>
                </a:rPr>
                <a:t>木目や色を追求しました。</a:t>
              </a:r>
            </a:p>
          </p:txBody>
        </p:sp>
        <p:sp>
          <p:nvSpPr>
            <p:cNvPr id="43" name="正方形/長方形 42">
              <a:extLst>
                <a:ext uri="{FF2B5EF4-FFF2-40B4-BE49-F238E27FC236}">
                  <a16:creationId xmlns:a16="http://schemas.microsoft.com/office/drawing/2014/main" id="{DCD59685-FF5A-6D9C-7311-4E4259EB5E0F}"/>
                </a:ext>
              </a:extLst>
            </p:cNvPr>
            <p:cNvSpPr/>
            <p:nvPr/>
          </p:nvSpPr>
          <p:spPr>
            <a:xfrm>
              <a:off x="5479490" y="1243365"/>
              <a:ext cx="1512169" cy="215444"/>
            </a:xfrm>
            <a:prstGeom prst="rect">
              <a:avLst/>
            </a:prstGeom>
          </p:spPr>
          <p:txBody>
            <a:bodyPr wrap="square" lIns="0" tIns="0" rIns="0" bIns="0">
              <a:spAutoFit/>
            </a:bodyPr>
            <a:lstStyle/>
            <a:p>
              <a:pPr algn="ctr"/>
              <a:r>
                <a:rPr lang="ja-JP" altLang="en-US" sz="1400" b="1" dirty="0">
                  <a:solidFill>
                    <a:srgbClr val="FFFFFF"/>
                  </a:solidFill>
                  <a:latin typeface="+mn-ea"/>
                </a:rPr>
                <a:t>高意匠シート仕上げ</a:t>
              </a:r>
            </a:p>
          </p:txBody>
        </p:sp>
      </p:grpSp>
      <p:grpSp>
        <p:nvGrpSpPr>
          <p:cNvPr id="81" name="グループ化 80">
            <a:extLst>
              <a:ext uri="{FF2B5EF4-FFF2-40B4-BE49-F238E27FC236}">
                <a16:creationId xmlns:a16="http://schemas.microsoft.com/office/drawing/2014/main" id="{BBF2E3C3-0BE5-0A17-8674-9F02B8A8B4B3}"/>
              </a:ext>
            </a:extLst>
          </p:cNvPr>
          <p:cNvGrpSpPr/>
          <p:nvPr/>
        </p:nvGrpSpPr>
        <p:grpSpPr>
          <a:xfrm>
            <a:off x="4992700" y="4028639"/>
            <a:ext cx="4488976" cy="403863"/>
            <a:chOff x="4992700" y="4028639"/>
            <a:chExt cx="4488976" cy="403863"/>
          </a:xfrm>
        </p:grpSpPr>
        <p:pic>
          <p:nvPicPr>
            <p:cNvPr id="26" name="図 25">
              <a:extLst>
                <a:ext uri="{FF2B5EF4-FFF2-40B4-BE49-F238E27FC236}">
                  <a16:creationId xmlns:a16="http://schemas.microsoft.com/office/drawing/2014/main" id="{1D3562EC-60BF-F86D-1D2A-761F8C6BEF45}"/>
                </a:ext>
              </a:extLst>
            </p:cNvPr>
            <p:cNvPicPr>
              <a:picLocks noChangeAspect="1"/>
            </p:cNvPicPr>
            <p:nvPr/>
          </p:nvPicPr>
          <p:blipFill>
            <a:blip r:embed="rId2"/>
            <a:stretch>
              <a:fillRect/>
            </a:stretch>
          </p:blipFill>
          <p:spPr>
            <a:xfrm>
              <a:off x="5655670" y="4095904"/>
              <a:ext cx="261818" cy="288000"/>
            </a:xfrm>
            <a:prstGeom prst="rect">
              <a:avLst/>
            </a:prstGeom>
          </p:spPr>
        </p:pic>
        <p:pic>
          <p:nvPicPr>
            <p:cNvPr id="30" name="図 29">
              <a:extLst>
                <a:ext uri="{FF2B5EF4-FFF2-40B4-BE49-F238E27FC236}">
                  <a16:creationId xmlns:a16="http://schemas.microsoft.com/office/drawing/2014/main" id="{405E5DAD-DE54-D655-DB07-CCB4B2E0BD6E}"/>
                </a:ext>
              </a:extLst>
            </p:cNvPr>
            <p:cNvPicPr>
              <a:picLocks noChangeAspect="1"/>
            </p:cNvPicPr>
            <p:nvPr/>
          </p:nvPicPr>
          <p:blipFill>
            <a:blip r:embed="rId3"/>
            <a:stretch>
              <a:fillRect/>
            </a:stretch>
          </p:blipFill>
          <p:spPr>
            <a:xfrm>
              <a:off x="4992700" y="4095904"/>
              <a:ext cx="261819" cy="288000"/>
            </a:xfrm>
            <a:prstGeom prst="rect">
              <a:avLst/>
            </a:prstGeom>
          </p:spPr>
        </p:pic>
        <p:pic>
          <p:nvPicPr>
            <p:cNvPr id="31" name="図 30">
              <a:extLst>
                <a:ext uri="{FF2B5EF4-FFF2-40B4-BE49-F238E27FC236}">
                  <a16:creationId xmlns:a16="http://schemas.microsoft.com/office/drawing/2014/main" id="{E6BACE86-A473-44F2-6E5F-C6DF18875BB1}"/>
                </a:ext>
              </a:extLst>
            </p:cNvPr>
            <p:cNvPicPr>
              <a:picLocks noChangeAspect="1"/>
            </p:cNvPicPr>
            <p:nvPr/>
          </p:nvPicPr>
          <p:blipFill>
            <a:blip r:embed="rId4"/>
            <a:stretch>
              <a:fillRect/>
            </a:stretch>
          </p:blipFill>
          <p:spPr>
            <a:xfrm>
              <a:off x="5213690" y="4095904"/>
              <a:ext cx="261819" cy="288000"/>
            </a:xfrm>
            <a:prstGeom prst="rect">
              <a:avLst/>
            </a:prstGeom>
          </p:spPr>
        </p:pic>
        <p:pic>
          <p:nvPicPr>
            <p:cNvPr id="35" name="図 34">
              <a:extLst>
                <a:ext uri="{FF2B5EF4-FFF2-40B4-BE49-F238E27FC236}">
                  <a16:creationId xmlns:a16="http://schemas.microsoft.com/office/drawing/2014/main" id="{4BC30883-7404-8392-9684-B84F989BC61F}"/>
                </a:ext>
              </a:extLst>
            </p:cNvPr>
            <p:cNvPicPr>
              <a:picLocks noChangeAspect="1"/>
            </p:cNvPicPr>
            <p:nvPr/>
          </p:nvPicPr>
          <p:blipFill>
            <a:blip r:embed="rId5"/>
            <a:stretch>
              <a:fillRect/>
            </a:stretch>
          </p:blipFill>
          <p:spPr>
            <a:xfrm>
              <a:off x="5876660" y="4095904"/>
              <a:ext cx="261819" cy="288000"/>
            </a:xfrm>
            <a:prstGeom prst="rect">
              <a:avLst/>
            </a:prstGeom>
          </p:spPr>
        </p:pic>
        <p:pic>
          <p:nvPicPr>
            <p:cNvPr id="36" name="図 35">
              <a:extLst>
                <a:ext uri="{FF2B5EF4-FFF2-40B4-BE49-F238E27FC236}">
                  <a16:creationId xmlns:a16="http://schemas.microsoft.com/office/drawing/2014/main" id="{1736EB02-B370-A642-D9C3-8EB42E515F13}"/>
                </a:ext>
              </a:extLst>
            </p:cNvPr>
            <p:cNvPicPr>
              <a:picLocks noChangeAspect="1"/>
            </p:cNvPicPr>
            <p:nvPr/>
          </p:nvPicPr>
          <p:blipFill>
            <a:blip r:embed="rId6"/>
            <a:stretch>
              <a:fillRect/>
            </a:stretch>
          </p:blipFill>
          <p:spPr>
            <a:xfrm>
              <a:off x="6760619" y="4095904"/>
              <a:ext cx="261819" cy="288000"/>
            </a:xfrm>
            <a:prstGeom prst="rect">
              <a:avLst/>
            </a:prstGeom>
          </p:spPr>
        </p:pic>
        <p:pic>
          <p:nvPicPr>
            <p:cNvPr id="37" name="図 36">
              <a:extLst>
                <a:ext uri="{FF2B5EF4-FFF2-40B4-BE49-F238E27FC236}">
                  <a16:creationId xmlns:a16="http://schemas.microsoft.com/office/drawing/2014/main" id="{4C668E78-17C0-D4C4-83A9-1F509B89B3C1}"/>
                </a:ext>
              </a:extLst>
            </p:cNvPr>
            <p:cNvPicPr>
              <a:picLocks noChangeAspect="1"/>
            </p:cNvPicPr>
            <p:nvPr/>
          </p:nvPicPr>
          <p:blipFill>
            <a:blip r:embed="rId7"/>
            <a:stretch>
              <a:fillRect/>
            </a:stretch>
          </p:blipFill>
          <p:spPr>
            <a:xfrm>
              <a:off x="6981609" y="4095904"/>
              <a:ext cx="261819" cy="288000"/>
            </a:xfrm>
            <a:prstGeom prst="rect">
              <a:avLst/>
            </a:prstGeom>
          </p:spPr>
        </p:pic>
        <p:pic>
          <p:nvPicPr>
            <p:cNvPr id="38" name="図 37">
              <a:extLst>
                <a:ext uri="{FF2B5EF4-FFF2-40B4-BE49-F238E27FC236}">
                  <a16:creationId xmlns:a16="http://schemas.microsoft.com/office/drawing/2014/main" id="{67DD2E96-D5D6-8E5A-CD76-3D226BF7B52B}"/>
                </a:ext>
              </a:extLst>
            </p:cNvPr>
            <p:cNvPicPr>
              <a:picLocks noChangeAspect="1"/>
            </p:cNvPicPr>
            <p:nvPr/>
          </p:nvPicPr>
          <p:blipFill>
            <a:blip r:embed="rId8"/>
            <a:stretch>
              <a:fillRect/>
            </a:stretch>
          </p:blipFill>
          <p:spPr>
            <a:xfrm>
              <a:off x="7202599" y="4095904"/>
              <a:ext cx="261819" cy="288000"/>
            </a:xfrm>
            <a:prstGeom prst="rect">
              <a:avLst/>
            </a:prstGeom>
          </p:spPr>
        </p:pic>
        <p:pic>
          <p:nvPicPr>
            <p:cNvPr id="46" name="図 45">
              <a:extLst>
                <a:ext uri="{FF2B5EF4-FFF2-40B4-BE49-F238E27FC236}">
                  <a16:creationId xmlns:a16="http://schemas.microsoft.com/office/drawing/2014/main" id="{F67AE89A-6DD0-4A57-3581-16C2DD15060C}"/>
                </a:ext>
              </a:extLst>
            </p:cNvPr>
            <p:cNvPicPr>
              <a:picLocks noChangeAspect="1"/>
            </p:cNvPicPr>
            <p:nvPr/>
          </p:nvPicPr>
          <p:blipFill>
            <a:blip r:embed="rId9"/>
            <a:stretch>
              <a:fillRect/>
            </a:stretch>
          </p:blipFill>
          <p:spPr>
            <a:xfrm>
              <a:off x="7423589" y="4095904"/>
              <a:ext cx="261819" cy="288000"/>
            </a:xfrm>
            <a:prstGeom prst="rect">
              <a:avLst/>
            </a:prstGeom>
          </p:spPr>
        </p:pic>
        <p:pic>
          <p:nvPicPr>
            <p:cNvPr id="47" name="図 46">
              <a:extLst>
                <a:ext uri="{FF2B5EF4-FFF2-40B4-BE49-F238E27FC236}">
                  <a16:creationId xmlns:a16="http://schemas.microsoft.com/office/drawing/2014/main" id="{615F96AE-BB0C-F514-3A81-6323EC73EC12}"/>
                </a:ext>
              </a:extLst>
            </p:cNvPr>
            <p:cNvPicPr>
              <a:picLocks noChangeAspect="1"/>
            </p:cNvPicPr>
            <p:nvPr/>
          </p:nvPicPr>
          <p:blipFill>
            <a:blip r:embed="rId10"/>
            <a:stretch>
              <a:fillRect/>
            </a:stretch>
          </p:blipFill>
          <p:spPr>
            <a:xfrm>
              <a:off x="7644579" y="4095904"/>
              <a:ext cx="261819" cy="288000"/>
            </a:xfrm>
            <a:prstGeom prst="rect">
              <a:avLst/>
            </a:prstGeom>
          </p:spPr>
        </p:pic>
        <p:pic>
          <p:nvPicPr>
            <p:cNvPr id="48" name="図 47">
              <a:extLst>
                <a:ext uri="{FF2B5EF4-FFF2-40B4-BE49-F238E27FC236}">
                  <a16:creationId xmlns:a16="http://schemas.microsoft.com/office/drawing/2014/main" id="{BB076AE7-F0F2-BAAE-D9A0-E1687DD6630B}"/>
                </a:ext>
              </a:extLst>
            </p:cNvPr>
            <p:cNvPicPr>
              <a:picLocks noChangeAspect="1"/>
            </p:cNvPicPr>
            <p:nvPr/>
          </p:nvPicPr>
          <p:blipFill>
            <a:blip r:embed="rId11"/>
            <a:stretch>
              <a:fillRect/>
            </a:stretch>
          </p:blipFill>
          <p:spPr>
            <a:xfrm>
              <a:off x="7865569" y="4095904"/>
              <a:ext cx="261819" cy="288000"/>
            </a:xfrm>
            <a:prstGeom prst="rect">
              <a:avLst/>
            </a:prstGeom>
          </p:spPr>
        </p:pic>
        <p:pic>
          <p:nvPicPr>
            <p:cNvPr id="49" name="図 48">
              <a:extLst>
                <a:ext uri="{FF2B5EF4-FFF2-40B4-BE49-F238E27FC236}">
                  <a16:creationId xmlns:a16="http://schemas.microsoft.com/office/drawing/2014/main" id="{156A69BD-EB0B-948C-5912-9A13CC86C789}"/>
                </a:ext>
              </a:extLst>
            </p:cNvPr>
            <p:cNvPicPr>
              <a:picLocks noChangeAspect="1"/>
            </p:cNvPicPr>
            <p:nvPr/>
          </p:nvPicPr>
          <p:blipFill>
            <a:blip r:embed="rId12"/>
            <a:stretch>
              <a:fillRect/>
            </a:stretch>
          </p:blipFill>
          <p:spPr>
            <a:xfrm>
              <a:off x="8086559" y="4095904"/>
              <a:ext cx="261819" cy="288000"/>
            </a:xfrm>
            <a:prstGeom prst="rect">
              <a:avLst/>
            </a:prstGeom>
          </p:spPr>
        </p:pic>
        <p:sp>
          <p:nvSpPr>
            <p:cNvPr id="50" name="テキスト ボックス 49">
              <a:extLst>
                <a:ext uri="{FF2B5EF4-FFF2-40B4-BE49-F238E27FC236}">
                  <a16:creationId xmlns:a16="http://schemas.microsoft.com/office/drawing/2014/main" id="{18A68E2B-210A-FB83-31B1-89E3EB1A93C1}"/>
                </a:ext>
              </a:extLst>
            </p:cNvPr>
            <p:cNvSpPr txBox="1"/>
            <p:nvPr/>
          </p:nvSpPr>
          <p:spPr>
            <a:xfrm>
              <a:off x="7004506" y="4028639"/>
              <a:ext cx="216024" cy="84639"/>
            </a:xfrm>
            <a:prstGeom prst="rect">
              <a:avLst/>
            </a:prstGeom>
            <a:noFill/>
          </p:spPr>
          <p:txBody>
            <a:bodyPr wrap="square" lIns="0" tIns="0" rIns="0" bIns="0" rtlCol="0">
              <a:spAutoFit/>
            </a:bodyPr>
            <a:lstStyle/>
            <a:p>
              <a:pPr algn="ctr"/>
              <a:r>
                <a:rPr kumimoji="1" lang="ja-JP" altLang="en-US" sz="550" kern="0" spc="-70" dirty="0">
                  <a:solidFill>
                    <a:srgbClr val="542400"/>
                  </a:solidFill>
                  <a:latin typeface="+mn-ea"/>
                </a:rPr>
                <a:t>★★★</a:t>
              </a:r>
            </a:p>
          </p:txBody>
        </p:sp>
        <p:sp>
          <p:nvSpPr>
            <p:cNvPr id="51" name="テキスト ボックス 50">
              <a:extLst>
                <a:ext uri="{FF2B5EF4-FFF2-40B4-BE49-F238E27FC236}">
                  <a16:creationId xmlns:a16="http://schemas.microsoft.com/office/drawing/2014/main" id="{57726F52-0E55-E561-FA89-906FD8EB4751}"/>
                </a:ext>
              </a:extLst>
            </p:cNvPr>
            <p:cNvSpPr txBox="1"/>
            <p:nvPr/>
          </p:nvSpPr>
          <p:spPr>
            <a:xfrm>
              <a:off x="7225496" y="4028639"/>
              <a:ext cx="216024" cy="84639"/>
            </a:xfrm>
            <a:prstGeom prst="rect">
              <a:avLst/>
            </a:prstGeom>
            <a:noFill/>
          </p:spPr>
          <p:txBody>
            <a:bodyPr wrap="square" lIns="0" tIns="0" rIns="0" bIns="0" rtlCol="0">
              <a:spAutoFit/>
            </a:bodyPr>
            <a:lstStyle/>
            <a:p>
              <a:pPr algn="ctr"/>
              <a:r>
                <a:rPr kumimoji="1" lang="ja-JP" altLang="en-US" sz="550" kern="0" spc="-70" dirty="0">
                  <a:solidFill>
                    <a:srgbClr val="542400"/>
                  </a:solidFill>
                  <a:latin typeface="+mn-ea"/>
                </a:rPr>
                <a:t>★★</a:t>
              </a:r>
            </a:p>
          </p:txBody>
        </p:sp>
        <p:sp>
          <p:nvSpPr>
            <p:cNvPr id="52" name="正方形/長方形 51">
              <a:extLst>
                <a:ext uri="{FF2B5EF4-FFF2-40B4-BE49-F238E27FC236}">
                  <a16:creationId xmlns:a16="http://schemas.microsoft.com/office/drawing/2014/main" id="{21D3CFD3-4D00-5CFB-D225-5BBA687BB8C4}"/>
                </a:ext>
              </a:extLst>
            </p:cNvPr>
            <p:cNvSpPr/>
            <p:nvPr/>
          </p:nvSpPr>
          <p:spPr>
            <a:xfrm>
              <a:off x="5898509" y="4378641"/>
              <a:ext cx="230762" cy="53861"/>
            </a:xfrm>
            <a:prstGeom prst="rect">
              <a:avLst/>
            </a:prstGeom>
          </p:spPr>
          <p:txBody>
            <a:bodyPr wrap="square" lIns="0" tIns="0" rIns="0" bIns="0">
              <a:spAutoFit/>
            </a:bodyPr>
            <a:lstStyle/>
            <a:p>
              <a:pPr algn="r"/>
              <a:r>
                <a:rPr lang="en-US" altLang="ja-JP" sz="350" dirty="0">
                  <a:latin typeface="+mn-ea"/>
                </a:rPr>
                <a:t>※1 ※2 </a:t>
              </a:r>
              <a:endParaRPr lang="ja-JP" altLang="en-US" sz="350" dirty="0">
                <a:latin typeface="+mn-ea"/>
              </a:endParaRPr>
            </a:p>
          </p:txBody>
        </p:sp>
        <p:sp>
          <p:nvSpPr>
            <p:cNvPr id="53" name="正方形/長方形 52">
              <a:extLst>
                <a:ext uri="{FF2B5EF4-FFF2-40B4-BE49-F238E27FC236}">
                  <a16:creationId xmlns:a16="http://schemas.microsoft.com/office/drawing/2014/main" id="{9203D05B-EC55-DBC3-A24F-8E53187860ED}"/>
                </a:ext>
              </a:extLst>
            </p:cNvPr>
            <p:cNvSpPr/>
            <p:nvPr/>
          </p:nvSpPr>
          <p:spPr>
            <a:xfrm>
              <a:off x="6791151" y="4378641"/>
              <a:ext cx="206940" cy="53861"/>
            </a:xfrm>
            <a:prstGeom prst="rect">
              <a:avLst/>
            </a:prstGeom>
          </p:spPr>
          <p:txBody>
            <a:bodyPr wrap="square" lIns="0" tIns="0" rIns="0" bIns="0">
              <a:spAutoFit/>
            </a:bodyPr>
            <a:lstStyle/>
            <a:p>
              <a:pPr algn="r"/>
              <a:r>
                <a:rPr lang="en-US" altLang="ja-JP" sz="350" dirty="0">
                  <a:latin typeface="+mn-ea"/>
                </a:rPr>
                <a:t>※3</a:t>
              </a:r>
              <a:endParaRPr lang="ja-JP" altLang="en-US" sz="350" dirty="0">
                <a:latin typeface="+mn-ea"/>
              </a:endParaRPr>
            </a:p>
          </p:txBody>
        </p:sp>
        <p:sp>
          <p:nvSpPr>
            <p:cNvPr id="54" name="正方形/長方形 53">
              <a:extLst>
                <a:ext uri="{FF2B5EF4-FFF2-40B4-BE49-F238E27FC236}">
                  <a16:creationId xmlns:a16="http://schemas.microsoft.com/office/drawing/2014/main" id="{E978DD65-899D-4AF9-3DD3-A240752EC418}"/>
                </a:ext>
              </a:extLst>
            </p:cNvPr>
            <p:cNvSpPr/>
            <p:nvPr/>
          </p:nvSpPr>
          <p:spPr>
            <a:xfrm>
              <a:off x="7674688" y="4378641"/>
              <a:ext cx="206940" cy="53861"/>
            </a:xfrm>
            <a:prstGeom prst="rect">
              <a:avLst/>
            </a:prstGeom>
          </p:spPr>
          <p:txBody>
            <a:bodyPr wrap="square" lIns="0" tIns="0" rIns="0" bIns="0">
              <a:spAutoFit/>
            </a:bodyPr>
            <a:lstStyle/>
            <a:p>
              <a:pPr algn="r"/>
              <a:r>
                <a:rPr lang="en-US" altLang="ja-JP" sz="350" dirty="0">
                  <a:latin typeface="+mn-ea"/>
                </a:rPr>
                <a:t>※4</a:t>
              </a:r>
              <a:endParaRPr lang="ja-JP" altLang="en-US" sz="350" dirty="0">
                <a:latin typeface="+mn-ea"/>
              </a:endParaRPr>
            </a:p>
          </p:txBody>
        </p:sp>
        <p:sp>
          <p:nvSpPr>
            <p:cNvPr id="55" name="正方形/長方形 54">
              <a:extLst>
                <a:ext uri="{FF2B5EF4-FFF2-40B4-BE49-F238E27FC236}">
                  <a16:creationId xmlns:a16="http://schemas.microsoft.com/office/drawing/2014/main" id="{FEDAAE6D-85BF-C4C1-22D1-7F3DE6951092}"/>
                </a:ext>
              </a:extLst>
            </p:cNvPr>
            <p:cNvSpPr/>
            <p:nvPr/>
          </p:nvSpPr>
          <p:spPr>
            <a:xfrm>
              <a:off x="8105539" y="4378641"/>
              <a:ext cx="206940" cy="53861"/>
            </a:xfrm>
            <a:prstGeom prst="rect">
              <a:avLst/>
            </a:prstGeom>
          </p:spPr>
          <p:txBody>
            <a:bodyPr wrap="square" lIns="0" tIns="0" rIns="0" bIns="0">
              <a:spAutoFit/>
            </a:bodyPr>
            <a:lstStyle/>
            <a:p>
              <a:pPr algn="r"/>
              <a:r>
                <a:rPr lang="en-US" altLang="ja-JP" sz="350" dirty="0">
                  <a:latin typeface="+mn-ea"/>
                </a:rPr>
                <a:t>※5</a:t>
              </a:r>
              <a:endParaRPr lang="ja-JP" altLang="en-US" sz="350" dirty="0">
                <a:latin typeface="+mn-ea"/>
              </a:endParaRPr>
            </a:p>
          </p:txBody>
        </p:sp>
        <p:pic>
          <p:nvPicPr>
            <p:cNvPr id="56" name="図 55">
              <a:extLst>
                <a:ext uri="{FF2B5EF4-FFF2-40B4-BE49-F238E27FC236}">
                  <a16:creationId xmlns:a16="http://schemas.microsoft.com/office/drawing/2014/main" id="{528A24D0-540B-A139-3665-B9567BC6D86E}"/>
                </a:ext>
              </a:extLst>
            </p:cNvPr>
            <p:cNvPicPr>
              <a:picLocks noChangeAspect="1"/>
            </p:cNvPicPr>
            <p:nvPr/>
          </p:nvPicPr>
          <p:blipFill>
            <a:blip r:embed="rId13"/>
            <a:stretch>
              <a:fillRect/>
            </a:stretch>
          </p:blipFill>
          <p:spPr>
            <a:xfrm>
              <a:off x="5434680" y="4095904"/>
              <a:ext cx="261818" cy="288000"/>
            </a:xfrm>
            <a:prstGeom prst="rect">
              <a:avLst/>
            </a:prstGeom>
          </p:spPr>
        </p:pic>
        <p:pic>
          <p:nvPicPr>
            <p:cNvPr id="57" name="図 56">
              <a:extLst>
                <a:ext uri="{FF2B5EF4-FFF2-40B4-BE49-F238E27FC236}">
                  <a16:creationId xmlns:a16="http://schemas.microsoft.com/office/drawing/2014/main" id="{834039DE-24E3-236D-AC7F-FC0849984F23}"/>
                </a:ext>
              </a:extLst>
            </p:cNvPr>
            <p:cNvPicPr>
              <a:picLocks noChangeAspect="1"/>
            </p:cNvPicPr>
            <p:nvPr/>
          </p:nvPicPr>
          <p:blipFill>
            <a:blip r:embed="rId14"/>
            <a:stretch>
              <a:fillRect/>
            </a:stretch>
          </p:blipFill>
          <p:spPr>
            <a:xfrm>
              <a:off x="6318640" y="4095904"/>
              <a:ext cx="261818" cy="288000"/>
            </a:xfrm>
            <a:prstGeom prst="rect">
              <a:avLst/>
            </a:prstGeom>
          </p:spPr>
        </p:pic>
        <p:pic>
          <p:nvPicPr>
            <p:cNvPr id="58" name="図 57">
              <a:extLst>
                <a:ext uri="{FF2B5EF4-FFF2-40B4-BE49-F238E27FC236}">
                  <a16:creationId xmlns:a16="http://schemas.microsoft.com/office/drawing/2014/main" id="{A23A9220-091C-5B5D-9958-A84CF87CD7AD}"/>
                </a:ext>
              </a:extLst>
            </p:cNvPr>
            <p:cNvPicPr>
              <a:picLocks noChangeAspect="1"/>
            </p:cNvPicPr>
            <p:nvPr/>
          </p:nvPicPr>
          <p:blipFill>
            <a:blip r:embed="rId15"/>
            <a:stretch>
              <a:fillRect/>
            </a:stretch>
          </p:blipFill>
          <p:spPr>
            <a:xfrm>
              <a:off x="8307555" y="4095904"/>
              <a:ext cx="264436" cy="288000"/>
            </a:xfrm>
            <a:prstGeom prst="rect">
              <a:avLst/>
            </a:prstGeom>
          </p:spPr>
        </p:pic>
        <p:pic>
          <p:nvPicPr>
            <p:cNvPr id="59" name="図 58">
              <a:extLst>
                <a:ext uri="{FF2B5EF4-FFF2-40B4-BE49-F238E27FC236}">
                  <a16:creationId xmlns:a16="http://schemas.microsoft.com/office/drawing/2014/main" id="{1B990ACE-F019-9F59-A54C-5F3D900E7B31}"/>
                </a:ext>
              </a:extLst>
            </p:cNvPr>
            <p:cNvPicPr>
              <a:picLocks noChangeAspect="1"/>
            </p:cNvPicPr>
            <p:nvPr/>
          </p:nvPicPr>
          <p:blipFill>
            <a:blip r:embed="rId16"/>
            <a:stretch>
              <a:fillRect/>
            </a:stretch>
          </p:blipFill>
          <p:spPr>
            <a:xfrm>
              <a:off x="6097650" y="4095904"/>
              <a:ext cx="261818" cy="288000"/>
            </a:xfrm>
            <a:prstGeom prst="rect">
              <a:avLst/>
            </a:prstGeom>
          </p:spPr>
        </p:pic>
        <p:grpSp>
          <p:nvGrpSpPr>
            <p:cNvPr id="42" name="グループ化 41">
              <a:extLst>
                <a:ext uri="{FF2B5EF4-FFF2-40B4-BE49-F238E27FC236}">
                  <a16:creationId xmlns:a16="http://schemas.microsoft.com/office/drawing/2014/main" id="{285C6889-F079-9E4E-9109-CACF94FF31AA}"/>
                </a:ext>
              </a:extLst>
            </p:cNvPr>
            <p:cNvGrpSpPr/>
            <p:nvPr/>
          </p:nvGrpSpPr>
          <p:grpSpPr>
            <a:xfrm>
              <a:off x="8571992" y="4112456"/>
              <a:ext cx="909684" cy="264046"/>
              <a:chOff x="8571992" y="4112456"/>
              <a:chExt cx="909684" cy="264046"/>
            </a:xfrm>
          </p:grpSpPr>
          <p:pic>
            <p:nvPicPr>
              <p:cNvPr id="71" name="図 70">
                <a:extLst>
                  <a:ext uri="{FF2B5EF4-FFF2-40B4-BE49-F238E27FC236}">
                    <a16:creationId xmlns:a16="http://schemas.microsoft.com/office/drawing/2014/main" id="{E402DF51-687B-346A-B3C5-A66878A23AF3}"/>
                  </a:ext>
                </a:extLst>
              </p:cNvPr>
              <p:cNvPicPr>
                <a:picLocks noChangeAspect="1"/>
              </p:cNvPicPr>
              <p:nvPr/>
            </p:nvPicPr>
            <p:blipFill>
              <a:blip r:embed="rId17"/>
              <a:stretch>
                <a:fillRect/>
              </a:stretch>
            </p:blipFill>
            <p:spPr>
              <a:xfrm>
                <a:off x="8571992" y="4119425"/>
                <a:ext cx="258298" cy="217607"/>
              </a:xfrm>
              <a:prstGeom prst="rect">
                <a:avLst/>
              </a:prstGeom>
            </p:spPr>
          </p:pic>
          <p:pic>
            <p:nvPicPr>
              <p:cNvPr id="70" name="図 69">
                <a:extLst>
                  <a:ext uri="{FF2B5EF4-FFF2-40B4-BE49-F238E27FC236}">
                    <a16:creationId xmlns:a16="http://schemas.microsoft.com/office/drawing/2014/main" id="{1CFDD626-9219-C5EA-8361-5000B8E084FF}"/>
                  </a:ext>
                </a:extLst>
              </p:cNvPr>
              <p:cNvPicPr>
                <a:picLocks noChangeAspect="1"/>
              </p:cNvPicPr>
              <p:nvPr/>
            </p:nvPicPr>
            <p:blipFill>
              <a:blip r:embed="rId18"/>
              <a:stretch>
                <a:fillRect/>
              </a:stretch>
            </p:blipFill>
            <p:spPr>
              <a:xfrm>
                <a:off x="9169414" y="4112456"/>
                <a:ext cx="312262" cy="264046"/>
              </a:xfrm>
              <a:prstGeom prst="rect">
                <a:avLst/>
              </a:prstGeom>
            </p:spPr>
          </p:pic>
          <p:pic>
            <p:nvPicPr>
              <p:cNvPr id="29" name="図 28">
                <a:extLst>
                  <a:ext uri="{FF2B5EF4-FFF2-40B4-BE49-F238E27FC236}">
                    <a16:creationId xmlns:a16="http://schemas.microsoft.com/office/drawing/2014/main" id="{9211D66A-56DB-5879-BFBF-62BAE07D5E4D}"/>
                  </a:ext>
                </a:extLst>
              </p:cNvPr>
              <p:cNvPicPr>
                <a:picLocks noChangeAspect="1"/>
              </p:cNvPicPr>
              <p:nvPr/>
            </p:nvPicPr>
            <p:blipFill>
              <a:blip r:embed="rId19"/>
              <a:stretch>
                <a:fillRect/>
              </a:stretch>
            </p:blipFill>
            <p:spPr>
              <a:xfrm>
                <a:off x="8865061" y="4121032"/>
                <a:ext cx="256082" cy="216000"/>
              </a:xfrm>
              <a:prstGeom prst="rect">
                <a:avLst/>
              </a:prstGeom>
            </p:spPr>
          </p:pic>
        </p:grpSp>
        <p:pic>
          <p:nvPicPr>
            <p:cNvPr id="34" name="図 33">
              <a:extLst>
                <a:ext uri="{FF2B5EF4-FFF2-40B4-BE49-F238E27FC236}">
                  <a16:creationId xmlns:a16="http://schemas.microsoft.com/office/drawing/2014/main" id="{9848CC55-9120-281F-FEBB-2075977E922E}"/>
                </a:ext>
              </a:extLst>
            </p:cNvPr>
            <p:cNvPicPr>
              <a:picLocks noChangeAspect="1"/>
            </p:cNvPicPr>
            <p:nvPr/>
          </p:nvPicPr>
          <p:blipFill>
            <a:blip r:embed="rId20"/>
            <a:stretch>
              <a:fillRect/>
            </a:stretch>
          </p:blipFill>
          <p:spPr>
            <a:xfrm>
              <a:off x="6539630" y="4095904"/>
              <a:ext cx="261819" cy="288000"/>
            </a:xfrm>
            <a:prstGeom prst="rect">
              <a:avLst/>
            </a:prstGeom>
          </p:spPr>
        </p:pic>
      </p:grpSp>
      <p:sp>
        <p:nvSpPr>
          <p:cNvPr id="200" name="正方形/長方形 199">
            <a:extLst>
              <a:ext uri="{FF2B5EF4-FFF2-40B4-BE49-F238E27FC236}">
                <a16:creationId xmlns:a16="http://schemas.microsoft.com/office/drawing/2014/main" id="{457E5764-BAF3-0804-96FD-306D8C29CDD6}"/>
              </a:ext>
            </a:extLst>
          </p:cNvPr>
          <p:cNvSpPr/>
          <p:nvPr/>
        </p:nvSpPr>
        <p:spPr>
          <a:xfrm>
            <a:off x="4992701" y="4452107"/>
            <a:ext cx="4773600" cy="184666"/>
          </a:xfrm>
          <a:prstGeom prst="rect">
            <a:avLst/>
          </a:prstGeom>
        </p:spPr>
        <p:txBody>
          <a:bodyPr wrap="square" lIns="0" tIns="0" rIns="0" bIns="0">
            <a:spAutoFit/>
          </a:bodyPr>
          <a:lstStyle/>
          <a:p>
            <a:r>
              <a:rPr lang="en-US" altLang="ja-JP" sz="400" dirty="0">
                <a:latin typeface="+mn-ea"/>
              </a:rPr>
              <a:t>※1 </a:t>
            </a:r>
            <a:r>
              <a:rPr lang="ja-JP" altLang="en-US" sz="400" dirty="0">
                <a:latin typeface="+mn-ea"/>
              </a:rPr>
              <a:t>一般の木質系床材に比べ、ペットの汚れに配慮した床材となっておりますが、必ずしも汚れがつかないというわけではありません。 </a:t>
            </a:r>
            <a:r>
              <a:rPr lang="en-US" altLang="ja-JP" sz="400" dirty="0">
                <a:latin typeface="+mn-ea"/>
              </a:rPr>
              <a:t>※2 </a:t>
            </a:r>
            <a:r>
              <a:rPr lang="ja-JP" altLang="en-US" sz="400" dirty="0">
                <a:latin typeface="+mn-ea"/>
              </a:rPr>
              <a:t>ペットの排泄物などを放置すると変色や膨れなど不具合の原因となるため、すぐに拭き取ってください。 </a:t>
            </a:r>
            <a:r>
              <a:rPr lang="en-US" altLang="ja-JP" sz="400" dirty="0">
                <a:latin typeface="+mn-ea"/>
              </a:rPr>
              <a:t>※3 </a:t>
            </a:r>
            <a:r>
              <a:rPr lang="ja-JP" altLang="en-US" sz="400" dirty="0">
                <a:latin typeface="+mn-ea"/>
              </a:rPr>
              <a:t>表面保護のためワックスをかけられますが、床材表面の塗膜性能が発揮できなくなる可能性があります。 </a:t>
            </a:r>
            <a:r>
              <a:rPr lang="en-US" altLang="ja-JP" sz="400" dirty="0">
                <a:latin typeface="+mn-ea"/>
              </a:rPr>
              <a:t>※4 </a:t>
            </a:r>
            <a:r>
              <a:rPr lang="ja-JP" altLang="en-US" sz="400" dirty="0">
                <a:latin typeface="+mn-ea"/>
              </a:rPr>
              <a:t>球状及び金属製キャスターや、小径のキャスター付き家具はご使用をお避けください。へこみや傷が発生する場合があります。 </a:t>
            </a:r>
            <a:r>
              <a:rPr lang="en-US" altLang="ja-JP" sz="400" dirty="0">
                <a:latin typeface="+mn-ea"/>
              </a:rPr>
              <a:t>※5 </a:t>
            </a:r>
            <a:r>
              <a:rPr lang="ja-JP" altLang="en-US" sz="400" dirty="0">
                <a:latin typeface="+mn-ea"/>
              </a:rPr>
              <a:t>上貼り専用商品です。床暖房仕上げ材にはご使用いただけません。</a:t>
            </a:r>
          </a:p>
        </p:txBody>
      </p:sp>
      <p:grpSp>
        <p:nvGrpSpPr>
          <p:cNvPr id="61" name="グループ化 60">
            <a:extLst>
              <a:ext uri="{FF2B5EF4-FFF2-40B4-BE49-F238E27FC236}">
                <a16:creationId xmlns:a16="http://schemas.microsoft.com/office/drawing/2014/main" id="{93EEB63E-D7E5-F868-4B89-455D822F9224}"/>
              </a:ext>
            </a:extLst>
          </p:cNvPr>
          <p:cNvGrpSpPr/>
          <p:nvPr/>
        </p:nvGrpSpPr>
        <p:grpSpPr>
          <a:xfrm>
            <a:off x="148683" y="683235"/>
            <a:ext cx="4663098" cy="3964965"/>
            <a:chOff x="148683" y="683235"/>
            <a:chExt cx="4663098" cy="3964965"/>
          </a:xfrm>
        </p:grpSpPr>
        <p:pic>
          <p:nvPicPr>
            <p:cNvPr id="13" name="図 12">
              <a:extLst>
                <a:ext uri="{FF2B5EF4-FFF2-40B4-BE49-F238E27FC236}">
                  <a16:creationId xmlns:a16="http://schemas.microsoft.com/office/drawing/2014/main" id="{2ACDA3F4-388D-421F-7CBA-6FF7C0F277B5}"/>
                </a:ext>
              </a:extLst>
            </p:cNvPr>
            <p:cNvPicPr>
              <a:picLocks noChangeAspect="1"/>
            </p:cNvPicPr>
            <p:nvPr/>
          </p:nvPicPr>
          <p:blipFill rotWithShape="1">
            <a:blip r:embed="rId21">
              <a:extLst>
                <a:ext uri="{28A0092B-C50C-407E-A947-70E740481C1C}">
                  <a14:useLocalDpi xmlns:a14="http://schemas.microsoft.com/office/drawing/2010/main" val="0"/>
                </a:ext>
              </a:extLst>
            </a:blip>
            <a:srcRect t="-1" b="467"/>
            <a:stretch/>
          </p:blipFill>
          <p:spPr>
            <a:xfrm>
              <a:off x="148683" y="683235"/>
              <a:ext cx="4663098" cy="3964965"/>
            </a:xfrm>
            <a:prstGeom prst="rect">
              <a:avLst/>
            </a:prstGeom>
          </p:spPr>
        </p:pic>
        <p:sp>
          <p:nvSpPr>
            <p:cNvPr id="105" name="Rectangle 4">
              <a:extLst>
                <a:ext uri="{FF2B5EF4-FFF2-40B4-BE49-F238E27FC236}">
                  <a16:creationId xmlns:a16="http://schemas.microsoft.com/office/drawing/2014/main" id="{443AC71A-46C4-147E-DB43-0C47764BA841}"/>
                </a:ext>
              </a:extLst>
            </p:cNvPr>
            <p:cNvSpPr>
              <a:spLocks noChangeArrowheads="1"/>
            </p:cNvSpPr>
            <p:nvPr/>
          </p:nvSpPr>
          <p:spPr bwMode="auto">
            <a:xfrm>
              <a:off x="3271408" y="4537194"/>
              <a:ext cx="153035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ja-JP"/>
              </a:defPPr>
              <a:lvl1pPr algn="ctr" rtl="0" fontAlgn="base">
                <a:spcBef>
                  <a:spcPct val="50000"/>
                </a:spcBef>
                <a:spcAft>
                  <a:spcPct val="0"/>
                </a:spcAft>
                <a:defRPr kumimoji="1" sz="800" b="1" kern="1200">
                  <a:solidFill>
                    <a:schemeClr val="tx1"/>
                  </a:solidFill>
                  <a:latin typeface="Arial" charset="0"/>
                  <a:ea typeface="ＭＳ Ｐゴシック" pitchFamily="50" charset="-128"/>
                  <a:cs typeface="+mn-cs"/>
                </a:defRPr>
              </a:lvl1pPr>
              <a:lvl2pPr marL="457200" algn="ctr" rtl="0" fontAlgn="base">
                <a:spcBef>
                  <a:spcPct val="50000"/>
                </a:spcBef>
                <a:spcAft>
                  <a:spcPct val="0"/>
                </a:spcAft>
                <a:defRPr kumimoji="1" sz="800" b="1" kern="1200">
                  <a:solidFill>
                    <a:schemeClr val="tx1"/>
                  </a:solidFill>
                  <a:latin typeface="Arial" charset="0"/>
                  <a:ea typeface="ＭＳ Ｐゴシック" pitchFamily="50" charset="-128"/>
                  <a:cs typeface="+mn-cs"/>
                </a:defRPr>
              </a:lvl2pPr>
              <a:lvl3pPr marL="914400" algn="ctr" rtl="0" fontAlgn="base">
                <a:spcBef>
                  <a:spcPct val="50000"/>
                </a:spcBef>
                <a:spcAft>
                  <a:spcPct val="0"/>
                </a:spcAft>
                <a:defRPr kumimoji="1" sz="800" b="1" kern="1200">
                  <a:solidFill>
                    <a:schemeClr val="tx1"/>
                  </a:solidFill>
                  <a:latin typeface="Arial" charset="0"/>
                  <a:ea typeface="ＭＳ Ｐゴシック" pitchFamily="50" charset="-128"/>
                  <a:cs typeface="+mn-cs"/>
                </a:defRPr>
              </a:lvl3pPr>
              <a:lvl4pPr marL="1371600" algn="ctr" rtl="0" fontAlgn="base">
                <a:spcBef>
                  <a:spcPct val="50000"/>
                </a:spcBef>
                <a:spcAft>
                  <a:spcPct val="0"/>
                </a:spcAft>
                <a:defRPr kumimoji="1" sz="800" b="1" kern="1200">
                  <a:solidFill>
                    <a:schemeClr val="tx1"/>
                  </a:solidFill>
                  <a:latin typeface="Arial" charset="0"/>
                  <a:ea typeface="ＭＳ Ｐゴシック" pitchFamily="50" charset="-128"/>
                  <a:cs typeface="+mn-cs"/>
                </a:defRPr>
              </a:lvl4pPr>
              <a:lvl5pPr marL="1828800" algn="ctr" rtl="0" fontAlgn="base">
                <a:spcBef>
                  <a:spcPct val="50000"/>
                </a:spcBef>
                <a:spcAft>
                  <a:spcPct val="0"/>
                </a:spcAft>
                <a:defRPr kumimoji="1" sz="800" b="1" kern="1200">
                  <a:solidFill>
                    <a:schemeClr val="tx1"/>
                  </a:solidFill>
                  <a:latin typeface="Arial" charset="0"/>
                  <a:ea typeface="ＭＳ Ｐゴシック" pitchFamily="50" charset="-128"/>
                  <a:cs typeface="+mn-cs"/>
                </a:defRPr>
              </a:lvl5pPr>
              <a:lvl6pPr marL="2286000" algn="l" defTabSz="914400" rtl="0" eaLnBrk="1" latinLnBrk="0" hangingPunct="1">
                <a:defRPr kumimoji="1" sz="800" b="1" kern="1200">
                  <a:solidFill>
                    <a:schemeClr val="tx1"/>
                  </a:solidFill>
                  <a:latin typeface="Arial" charset="0"/>
                  <a:ea typeface="ＭＳ Ｐゴシック" pitchFamily="50" charset="-128"/>
                  <a:cs typeface="+mn-cs"/>
                </a:defRPr>
              </a:lvl6pPr>
              <a:lvl7pPr marL="2743200" algn="l" defTabSz="914400" rtl="0" eaLnBrk="1" latinLnBrk="0" hangingPunct="1">
                <a:defRPr kumimoji="1" sz="800" b="1" kern="1200">
                  <a:solidFill>
                    <a:schemeClr val="tx1"/>
                  </a:solidFill>
                  <a:latin typeface="Arial" charset="0"/>
                  <a:ea typeface="ＭＳ Ｐゴシック" pitchFamily="50" charset="-128"/>
                  <a:cs typeface="+mn-cs"/>
                </a:defRPr>
              </a:lvl7pPr>
              <a:lvl8pPr marL="3200400" algn="l" defTabSz="914400" rtl="0" eaLnBrk="1" latinLnBrk="0" hangingPunct="1">
                <a:defRPr kumimoji="1" sz="800" b="1" kern="1200">
                  <a:solidFill>
                    <a:schemeClr val="tx1"/>
                  </a:solidFill>
                  <a:latin typeface="Arial" charset="0"/>
                  <a:ea typeface="ＭＳ Ｐゴシック" pitchFamily="50" charset="-128"/>
                  <a:cs typeface="+mn-cs"/>
                </a:defRPr>
              </a:lvl8pPr>
              <a:lvl9pPr marL="3657600" algn="l" defTabSz="914400" rtl="0" eaLnBrk="1" latinLnBrk="0" hangingPunct="1">
                <a:defRPr kumimoji="1" sz="800" b="1" kern="1200">
                  <a:solidFill>
                    <a:schemeClr val="tx1"/>
                  </a:solidFill>
                  <a:latin typeface="Arial" charset="0"/>
                  <a:ea typeface="ＭＳ Ｐゴシック"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altLang="ja-JP" sz="500" b="0" i="0" u="none" strike="noStrike" kern="1200" cap="none" spc="0" normalizeH="0" baseline="0" noProof="0" dirty="0">
                  <a:ln>
                    <a:noFill/>
                  </a:ln>
                  <a:effectLst/>
                  <a:uLnTx/>
                  <a:uFillTx/>
                  <a:latin typeface="+mn-ea"/>
                  <a:ea typeface="+mn-ea"/>
                </a:rPr>
                <a:t>※</a:t>
              </a:r>
              <a:r>
                <a:rPr kumimoji="1" lang="ja-JP" altLang="en-US" sz="500" b="0" i="0" u="none" strike="noStrike" kern="1200" cap="none" spc="0" normalizeH="0" baseline="0" noProof="0" dirty="0">
                  <a:ln>
                    <a:noFill/>
                  </a:ln>
                  <a:effectLst/>
                  <a:uLnTx/>
                  <a:uFillTx/>
                  <a:latin typeface="+mn-ea"/>
                  <a:ea typeface="+mn-ea"/>
                </a:rPr>
                <a:t>イメージ写真のため実際とは異なる場合がございます。</a:t>
              </a:r>
            </a:p>
          </p:txBody>
        </p:sp>
        <p:sp>
          <p:nvSpPr>
            <p:cNvPr id="136" name="正方形/長方形 135">
              <a:extLst>
                <a:ext uri="{FF2B5EF4-FFF2-40B4-BE49-F238E27FC236}">
                  <a16:creationId xmlns:a16="http://schemas.microsoft.com/office/drawing/2014/main" id="{76348DDB-702E-372A-7936-D3D0ECB6C478}"/>
                </a:ext>
              </a:extLst>
            </p:cNvPr>
            <p:cNvSpPr/>
            <p:nvPr/>
          </p:nvSpPr>
          <p:spPr>
            <a:xfrm>
              <a:off x="209213" y="728203"/>
              <a:ext cx="833693" cy="192239"/>
            </a:xfrm>
            <a:prstGeom prst="rect">
              <a:avLst/>
            </a:prstGeom>
            <a:solidFill>
              <a:srgbClr val="FFFFFF"/>
            </a:solidFill>
            <a:ln w="3175">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37" name="正方形/長方形 136">
              <a:extLst>
                <a:ext uri="{FF2B5EF4-FFF2-40B4-BE49-F238E27FC236}">
                  <a16:creationId xmlns:a16="http://schemas.microsoft.com/office/drawing/2014/main" id="{479DBBA0-F964-D94A-0DF4-F01A63DDDA12}"/>
                </a:ext>
              </a:extLst>
            </p:cNvPr>
            <p:cNvSpPr/>
            <p:nvPr/>
          </p:nvSpPr>
          <p:spPr>
            <a:xfrm>
              <a:off x="281138" y="755073"/>
              <a:ext cx="689843" cy="138499"/>
            </a:xfrm>
            <a:prstGeom prst="rect">
              <a:avLst/>
            </a:prstGeom>
            <a:noFill/>
            <a:ln>
              <a:noFill/>
            </a:ln>
          </p:spPr>
          <p:txBody>
            <a:bodyPr wrap="square" lIns="0" tIns="0" rIns="0" bIns="0">
              <a:spAutoFit/>
            </a:bodyPr>
            <a:lstStyle/>
            <a:p>
              <a:pPr algn="ctr"/>
              <a:r>
                <a:rPr lang="ja-JP" altLang="en-US" sz="900" b="1" dirty="0">
                  <a:solidFill>
                    <a:srgbClr val="000000"/>
                  </a:solidFill>
                  <a:latin typeface="+mn-ea"/>
                </a:rPr>
                <a:t>リフォーム後</a:t>
              </a:r>
            </a:p>
          </p:txBody>
        </p:sp>
        <p:sp>
          <p:nvSpPr>
            <p:cNvPr id="102" name="正方形/長方形 101">
              <a:extLst>
                <a:ext uri="{FF2B5EF4-FFF2-40B4-BE49-F238E27FC236}">
                  <a16:creationId xmlns:a16="http://schemas.microsoft.com/office/drawing/2014/main" id="{60EB7385-7CF0-D034-1FF5-0DBC17B97A9F}"/>
                </a:ext>
              </a:extLst>
            </p:cNvPr>
            <p:cNvSpPr/>
            <p:nvPr/>
          </p:nvSpPr>
          <p:spPr>
            <a:xfrm>
              <a:off x="1833996" y="4521061"/>
              <a:ext cx="967452" cy="92333"/>
            </a:xfrm>
            <a:prstGeom prst="rect">
              <a:avLst/>
            </a:prstGeom>
          </p:spPr>
          <p:txBody>
            <a:bodyPr wrap="square" lIns="0" tIns="0" rIns="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600" b="1" dirty="0">
                  <a:latin typeface="+mn-ea"/>
                </a:rPr>
                <a:t>〔</a:t>
              </a:r>
              <a:r>
                <a:rPr lang="ja-JP" altLang="en-US" sz="600" b="1" dirty="0">
                  <a:latin typeface="+mn-ea"/>
                </a:rPr>
                <a:t>カームチェリー柄（シート）</a:t>
              </a:r>
              <a:r>
                <a:rPr lang="en-US" altLang="ja-JP" sz="600" b="1" dirty="0">
                  <a:latin typeface="+mn-ea"/>
                </a:rPr>
                <a:t>〕</a:t>
              </a:r>
              <a:endParaRPr lang="ja-JP" altLang="en-US" sz="600" b="1" dirty="0">
                <a:latin typeface="+mn-ea"/>
              </a:endParaRPr>
            </a:p>
          </p:txBody>
        </p:sp>
        <p:pic>
          <p:nvPicPr>
            <p:cNvPr id="60" name="図 59">
              <a:extLst>
                <a:ext uri="{FF2B5EF4-FFF2-40B4-BE49-F238E27FC236}">
                  <a16:creationId xmlns:a16="http://schemas.microsoft.com/office/drawing/2014/main" id="{18AFC0E1-9253-D166-F6F4-EDCC0D8BAD18}"/>
                </a:ext>
              </a:extLst>
            </p:cNvPr>
            <p:cNvPicPr>
              <a:picLocks noChangeAspect="1"/>
            </p:cNvPicPr>
            <p:nvPr/>
          </p:nvPicPr>
          <p:blipFill rotWithShape="1">
            <a:blip r:embed="rId22"/>
            <a:srcRect l="5199" r="10548"/>
            <a:stretch/>
          </p:blipFill>
          <p:spPr>
            <a:xfrm>
              <a:off x="148683" y="3369068"/>
              <a:ext cx="1623507" cy="1279132"/>
            </a:xfrm>
            <a:prstGeom prst="rect">
              <a:avLst/>
            </a:prstGeom>
          </p:spPr>
        </p:pic>
      </p:grpSp>
      <p:grpSp>
        <p:nvGrpSpPr>
          <p:cNvPr id="74" name="グループ化 73">
            <a:extLst>
              <a:ext uri="{FF2B5EF4-FFF2-40B4-BE49-F238E27FC236}">
                <a16:creationId xmlns:a16="http://schemas.microsoft.com/office/drawing/2014/main" id="{98D04D04-6C93-F821-1D1D-7A5ADCC1D138}"/>
              </a:ext>
            </a:extLst>
          </p:cNvPr>
          <p:cNvGrpSpPr/>
          <p:nvPr/>
        </p:nvGrpSpPr>
        <p:grpSpPr>
          <a:xfrm>
            <a:off x="148683" y="4727418"/>
            <a:ext cx="9617617" cy="1943616"/>
            <a:chOff x="148683" y="4727418"/>
            <a:chExt cx="9617617" cy="1943616"/>
          </a:xfrm>
        </p:grpSpPr>
        <p:sp>
          <p:nvSpPr>
            <p:cNvPr id="110" name="Rectangle 14">
              <a:extLst>
                <a:ext uri="{FF2B5EF4-FFF2-40B4-BE49-F238E27FC236}">
                  <a16:creationId xmlns:a16="http://schemas.microsoft.com/office/drawing/2014/main" id="{52EC69A0-8629-2B98-4371-B8EF8014F809}"/>
                </a:ext>
              </a:extLst>
            </p:cNvPr>
            <p:cNvSpPr>
              <a:spLocks noChangeArrowheads="1"/>
            </p:cNvSpPr>
            <p:nvPr/>
          </p:nvSpPr>
          <p:spPr bwMode="auto">
            <a:xfrm>
              <a:off x="148683" y="4727418"/>
              <a:ext cx="9617617" cy="1943616"/>
            </a:xfrm>
            <a:prstGeom prst="rect">
              <a:avLst/>
            </a:prstGeom>
            <a:solidFill>
              <a:srgbClr val="CCCC00">
                <a:alpha val="16078"/>
              </a:srgbClr>
            </a:solidFill>
            <a:ln w="6350">
              <a:solidFill>
                <a:srgbClr val="FFFFE7"/>
              </a:solidFill>
              <a:miter lim="800000"/>
              <a:headEnd/>
              <a:tailEnd/>
            </a:ln>
            <a:effectLst/>
          </p:spPr>
          <p:txBody>
            <a:bodyPr wrap="none" anchor="ctr"/>
            <a:lstStyle/>
            <a:p>
              <a:pPr algn="ctr"/>
              <a:endParaRPr lang="ja-JP" altLang="en-US" sz="1200" dirty="0">
                <a:solidFill>
                  <a:srgbClr val="009999"/>
                </a:solidFill>
                <a:latin typeface="+mn-ea"/>
              </a:endParaRPr>
            </a:p>
          </p:txBody>
        </p:sp>
        <p:grpSp>
          <p:nvGrpSpPr>
            <p:cNvPr id="78" name="グループ化 77">
              <a:extLst>
                <a:ext uri="{FF2B5EF4-FFF2-40B4-BE49-F238E27FC236}">
                  <a16:creationId xmlns:a16="http://schemas.microsoft.com/office/drawing/2014/main" id="{E1AD91AE-0A8B-8FF4-6F65-4530E2DD72E9}"/>
                </a:ext>
              </a:extLst>
            </p:cNvPr>
            <p:cNvGrpSpPr/>
            <p:nvPr/>
          </p:nvGrpSpPr>
          <p:grpSpPr>
            <a:xfrm>
              <a:off x="4957626" y="4808679"/>
              <a:ext cx="2404258" cy="1460659"/>
              <a:chOff x="4948101" y="4808679"/>
              <a:chExt cx="2404258" cy="1460659"/>
            </a:xfrm>
          </p:grpSpPr>
          <p:grpSp>
            <p:nvGrpSpPr>
              <p:cNvPr id="67" name="グループ化 66">
                <a:extLst>
                  <a:ext uri="{FF2B5EF4-FFF2-40B4-BE49-F238E27FC236}">
                    <a16:creationId xmlns:a16="http://schemas.microsoft.com/office/drawing/2014/main" id="{6C5377F4-9E8E-B193-C43A-742037B24BA7}"/>
                  </a:ext>
                </a:extLst>
              </p:cNvPr>
              <p:cNvGrpSpPr/>
              <p:nvPr/>
            </p:nvGrpSpPr>
            <p:grpSpPr>
              <a:xfrm>
                <a:off x="4948101" y="4808679"/>
                <a:ext cx="2404258" cy="137741"/>
                <a:chOff x="5136755" y="4808679"/>
                <a:chExt cx="2215604" cy="137741"/>
              </a:xfrm>
            </p:grpSpPr>
            <p:sp>
              <p:nvSpPr>
                <p:cNvPr id="119" name="正方形/長方形 118">
                  <a:extLst>
                    <a:ext uri="{FF2B5EF4-FFF2-40B4-BE49-F238E27FC236}">
                      <a16:creationId xmlns:a16="http://schemas.microsoft.com/office/drawing/2014/main" id="{D25CB1CF-B45C-2EEF-C484-ADD683DC5E74}"/>
                    </a:ext>
                  </a:extLst>
                </p:cNvPr>
                <p:cNvSpPr/>
                <p:nvPr/>
              </p:nvSpPr>
              <p:spPr>
                <a:xfrm>
                  <a:off x="5149215" y="4808679"/>
                  <a:ext cx="2203144" cy="123111"/>
                </a:xfrm>
                <a:prstGeom prst="rect">
                  <a:avLst/>
                </a:prstGeom>
              </p:spPr>
              <p:txBody>
                <a:bodyPr wrap="square" lIns="0" tIns="0" rIns="0" bIns="0">
                  <a:spAutoFit/>
                </a:bodyPr>
                <a:lstStyle/>
                <a:p>
                  <a:r>
                    <a:rPr lang="ja-JP" altLang="en-US" sz="800" b="1" dirty="0">
                      <a:latin typeface="+mn-ea"/>
                    </a:rPr>
                    <a:t>床表面に抗菌・抗ウイルス加工し、床表面の清潔を維持</a:t>
                  </a:r>
                </a:p>
              </p:txBody>
            </p:sp>
            <p:cxnSp>
              <p:nvCxnSpPr>
                <p:cNvPr id="124" name="直線コネクタ 123">
                  <a:extLst>
                    <a:ext uri="{FF2B5EF4-FFF2-40B4-BE49-F238E27FC236}">
                      <a16:creationId xmlns:a16="http://schemas.microsoft.com/office/drawing/2014/main" id="{1368CA4E-4486-A988-D018-A01512E35321}"/>
                    </a:ext>
                  </a:extLst>
                </p:cNvPr>
                <p:cNvCxnSpPr/>
                <p:nvPr/>
              </p:nvCxnSpPr>
              <p:spPr>
                <a:xfrm>
                  <a:off x="5136755" y="4946420"/>
                  <a:ext cx="2215604"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22" name="グループ化 21">
                <a:extLst>
                  <a:ext uri="{FF2B5EF4-FFF2-40B4-BE49-F238E27FC236}">
                    <a16:creationId xmlns:a16="http://schemas.microsoft.com/office/drawing/2014/main" id="{7B3CACE6-05D6-3EE3-27D7-782E647CCAEA}"/>
                  </a:ext>
                </a:extLst>
              </p:cNvPr>
              <p:cNvGrpSpPr/>
              <p:nvPr/>
            </p:nvGrpSpPr>
            <p:grpSpPr>
              <a:xfrm>
                <a:off x="6340082" y="5066618"/>
                <a:ext cx="994092" cy="1202720"/>
                <a:chOff x="4443295" y="2812324"/>
                <a:chExt cx="1019410" cy="1233352"/>
              </a:xfrm>
            </p:grpSpPr>
            <p:sp>
              <p:nvSpPr>
                <p:cNvPr id="10" name="正方形/長方形 9">
                  <a:extLst>
                    <a:ext uri="{FF2B5EF4-FFF2-40B4-BE49-F238E27FC236}">
                      <a16:creationId xmlns:a16="http://schemas.microsoft.com/office/drawing/2014/main" id="{1E45A2B1-80B8-8D49-F563-B986BEE019D5}"/>
                    </a:ext>
                  </a:extLst>
                </p:cNvPr>
                <p:cNvSpPr/>
                <p:nvPr/>
              </p:nvSpPr>
              <p:spPr>
                <a:xfrm>
                  <a:off x="4443295" y="2812324"/>
                  <a:ext cx="1019410" cy="12333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latin typeface="+mn-ea"/>
                  </a:endParaRPr>
                </a:p>
              </p:txBody>
            </p:sp>
            <p:pic>
              <p:nvPicPr>
                <p:cNvPr id="11" name="図 10">
                  <a:extLst>
                    <a:ext uri="{FF2B5EF4-FFF2-40B4-BE49-F238E27FC236}">
                      <a16:creationId xmlns:a16="http://schemas.microsoft.com/office/drawing/2014/main" id="{07B4728C-A201-555B-ADE2-1B0128DBCB19}"/>
                    </a:ext>
                  </a:extLst>
                </p:cNvPr>
                <p:cNvPicPr>
                  <a:picLocks noChangeAspect="1"/>
                </p:cNvPicPr>
                <p:nvPr/>
              </p:nvPicPr>
              <p:blipFill>
                <a:blip r:embed="rId23"/>
                <a:stretch>
                  <a:fillRect/>
                </a:stretch>
              </p:blipFill>
              <p:spPr>
                <a:xfrm>
                  <a:off x="4554098" y="2812325"/>
                  <a:ext cx="792367" cy="675513"/>
                </a:xfrm>
                <a:prstGeom prst="rect">
                  <a:avLst/>
                </a:prstGeom>
              </p:spPr>
            </p:pic>
            <p:pic>
              <p:nvPicPr>
                <p:cNvPr id="21" name="図 20">
                  <a:extLst>
                    <a:ext uri="{FF2B5EF4-FFF2-40B4-BE49-F238E27FC236}">
                      <a16:creationId xmlns:a16="http://schemas.microsoft.com/office/drawing/2014/main" id="{12135B27-79D9-8C61-FA87-AF6A174A6F94}"/>
                    </a:ext>
                  </a:extLst>
                </p:cNvPr>
                <p:cNvPicPr>
                  <a:picLocks noChangeAspect="1"/>
                </p:cNvPicPr>
                <p:nvPr/>
              </p:nvPicPr>
              <p:blipFill>
                <a:blip r:embed="rId24"/>
                <a:stretch>
                  <a:fillRect/>
                </a:stretch>
              </p:blipFill>
              <p:spPr>
                <a:xfrm>
                  <a:off x="4559536" y="3340959"/>
                  <a:ext cx="792367" cy="675513"/>
                </a:xfrm>
                <a:prstGeom prst="rect">
                  <a:avLst/>
                </a:prstGeom>
              </p:spPr>
            </p:pic>
          </p:grpSp>
          <p:grpSp>
            <p:nvGrpSpPr>
              <p:cNvPr id="77" name="グループ化 76">
                <a:extLst>
                  <a:ext uri="{FF2B5EF4-FFF2-40B4-BE49-F238E27FC236}">
                    <a16:creationId xmlns:a16="http://schemas.microsoft.com/office/drawing/2014/main" id="{1284FCDD-CF20-28FF-C33E-90A61AD1FA9C}"/>
                  </a:ext>
                </a:extLst>
              </p:cNvPr>
              <p:cNvGrpSpPr/>
              <p:nvPr/>
            </p:nvGrpSpPr>
            <p:grpSpPr>
              <a:xfrm>
                <a:off x="5010928" y="5182349"/>
                <a:ext cx="1307711" cy="923545"/>
                <a:chOff x="5136754" y="5182349"/>
                <a:chExt cx="1307711" cy="923545"/>
              </a:xfrm>
            </p:grpSpPr>
            <p:sp>
              <p:nvSpPr>
                <p:cNvPr id="197" name="正方形/長方形 196">
                  <a:extLst>
                    <a:ext uri="{FF2B5EF4-FFF2-40B4-BE49-F238E27FC236}">
                      <a16:creationId xmlns:a16="http://schemas.microsoft.com/office/drawing/2014/main" id="{C07D71B3-FECA-77A7-5704-B0CE74E5EEA9}"/>
                    </a:ext>
                  </a:extLst>
                </p:cNvPr>
                <p:cNvSpPr/>
                <p:nvPr/>
              </p:nvSpPr>
              <p:spPr>
                <a:xfrm>
                  <a:off x="5136754" y="5182349"/>
                  <a:ext cx="1256129" cy="538609"/>
                </a:xfrm>
                <a:prstGeom prst="rect">
                  <a:avLst/>
                </a:prstGeom>
              </p:spPr>
              <p:txBody>
                <a:bodyPr wrap="square" lIns="0" tIns="0" rIns="0" bIns="0">
                  <a:spAutoFit/>
                </a:bodyPr>
                <a:lstStyle/>
                <a:p>
                  <a:r>
                    <a:rPr lang="en-US" altLang="ja-JP" sz="700" dirty="0">
                      <a:latin typeface="+mn-ea"/>
                    </a:rPr>
                    <a:t>SIAA</a:t>
                  </a:r>
                  <a:r>
                    <a:rPr lang="ja-JP" altLang="en-US" sz="700" dirty="0">
                      <a:latin typeface="+mn-ea"/>
                    </a:rPr>
                    <a:t>マーク表示の抗菌・抗ウイルス加工シートを使用。万が一拭き残しや清掃後にウイルスが付着した場合などでも、細菌やウイルスを減少させることができます。</a:t>
                  </a:r>
                </a:p>
              </p:txBody>
            </p:sp>
            <p:sp>
              <p:nvSpPr>
                <p:cNvPr id="28" name="正方形/長方形 27">
                  <a:extLst>
                    <a:ext uri="{FF2B5EF4-FFF2-40B4-BE49-F238E27FC236}">
                      <a16:creationId xmlns:a16="http://schemas.microsoft.com/office/drawing/2014/main" id="{D4D88950-C592-7496-70C9-C7CA22E207F1}"/>
                    </a:ext>
                  </a:extLst>
                </p:cNvPr>
                <p:cNvSpPr/>
                <p:nvPr/>
              </p:nvSpPr>
              <p:spPr>
                <a:xfrm>
                  <a:off x="5136754" y="5828895"/>
                  <a:ext cx="1307711" cy="276999"/>
                </a:xfrm>
                <a:prstGeom prst="rect">
                  <a:avLst/>
                </a:prstGeom>
              </p:spPr>
              <p:txBody>
                <a:bodyPr wrap="square" lIns="0" tIns="0" rIns="0" bIns="0">
                  <a:spAutoFit/>
                </a:bodyPr>
                <a:lstStyle/>
                <a:p>
                  <a:r>
                    <a:rPr lang="en-US" altLang="ja-JP" sz="600" dirty="0">
                      <a:latin typeface="+mn-ea"/>
                    </a:rPr>
                    <a:t>※</a:t>
                  </a:r>
                  <a:r>
                    <a:rPr lang="ja-JP" altLang="en-US" sz="600" dirty="0">
                      <a:latin typeface="+mn-ea"/>
                    </a:rPr>
                    <a:t>抗ウイルス加工は、病気の治療や予防を目的とするものではありません。</a:t>
                  </a:r>
                </a:p>
                <a:p>
                  <a:r>
                    <a:rPr lang="en-US" altLang="ja-JP" sz="600" dirty="0">
                      <a:latin typeface="+mn-ea"/>
                    </a:rPr>
                    <a:t>※SIAA</a:t>
                  </a:r>
                  <a:r>
                    <a:rPr lang="ja-JP" altLang="en-US" sz="600" dirty="0">
                      <a:latin typeface="+mn-ea"/>
                    </a:rPr>
                    <a:t>の安全性基準に適合しています。</a:t>
                  </a:r>
                </a:p>
              </p:txBody>
            </p:sp>
          </p:grpSp>
        </p:grpSp>
        <p:grpSp>
          <p:nvGrpSpPr>
            <p:cNvPr id="73" name="グループ化 72">
              <a:extLst>
                <a:ext uri="{FF2B5EF4-FFF2-40B4-BE49-F238E27FC236}">
                  <a16:creationId xmlns:a16="http://schemas.microsoft.com/office/drawing/2014/main" id="{0D6ED200-87DB-6A6E-E7F5-F2C10CBC0DC8}"/>
                </a:ext>
              </a:extLst>
            </p:cNvPr>
            <p:cNvGrpSpPr/>
            <p:nvPr/>
          </p:nvGrpSpPr>
          <p:grpSpPr>
            <a:xfrm>
              <a:off x="7452889" y="4808679"/>
              <a:ext cx="2215604" cy="1728194"/>
              <a:chOff x="7452889" y="4808679"/>
              <a:chExt cx="2215604" cy="1728194"/>
            </a:xfrm>
          </p:grpSpPr>
          <p:sp>
            <p:nvSpPr>
              <p:cNvPr id="62" name="正方形/長方形 61">
                <a:extLst>
                  <a:ext uri="{FF2B5EF4-FFF2-40B4-BE49-F238E27FC236}">
                    <a16:creationId xmlns:a16="http://schemas.microsoft.com/office/drawing/2014/main" id="{08098F81-DE4D-23B4-CF2C-18B6B3BB13EF}"/>
                  </a:ext>
                </a:extLst>
              </p:cNvPr>
              <p:cNvSpPr/>
              <p:nvPr/>
            </p:nvSpPr>
            <p:spPr>
              <a:xfrm>
                <a:off x="7464418" y="5182348"/>
                <a:ext cx="1051051" cy="430887"/>
              </a:xfrm>
              <a:prstGeom prst="rect">
                <a:avLst/>
              </a:prstGeom>
            </p:spPr>
            <p:txBody>
              <a:bodyPr wrap="square" lIns="0" tIns="0" rIns="0" bIns="0">
                <a:spAutoFit/>
              </a:bodyPr>
              <a:lstStyle/>
              <a:p>
                <a:r>
                  <a:rPr lang="ja-JP" altLang="en-US" sz="700" dirty="0">
                    <a:latin typeface="+mn-ea"/>
                  </a:rPr>
                  <a:t>厚み</a:t>
                </a:r>
                <a:r>
                  <a:rPr lang="en-US" altLang="ja-JP" sz="700" dirty="0">
                    <a:latin typeface="+mn-ea"/>
                  </a:rPr>
                  <a:t>1.5mm</a:t>
                </a:r>
                <a:r>
                  <a:rPr lang="ja-JP" altLang="en-US" sz="700" dirty="0">
                    <a:latin typeface="+mn-ea"/>
                  </a:rPr>
                  <a:t>なので、開口部の納め処理は不要。通常の敷居と床の高さの</a:t>
                </a:r>
                <a:r>
                  <a:rPr lang="en-US" altLang="ja-JP" sz="700" dirty="0">
                    <a:latin typeface="+mn-ea"/>
                  </a:rPr>
                  <a:t>3mm</a:t>
                </a:r>
                <a:r>
                  <a:rPr lang="ja-JP" altLang="en-US" sz="700" dirty="0">
                    <a:latin typeface="+mn-ea"/>
                  </a:rPr>
                  <a:t>以内にきれいに納まります。</a:t>
                </a:r>
                <a:endParaRPr lang="en-US" altLang="ja-JP" sz="700" dirty="0">
                  <a:latin typeface="+mn-ea"/>
                </a:endParaRPr>
              </a:p>
            </p:txBody>
          </p:sp>
          <p:pic>
            <p:nvPicPr>
              <p:cNvPr id="64" name="図 63">
                <a:extLst>
                  <a:ext uri="{FF2B5EF4-FFF2-40B4-BE49-F238E27FC236}">
                    <a16:creationId xmlns:a16="http://schemas.microsoft.com/office/drawing/2014/main" id="{55A1CA5D-0539-8B95-10A6-8EB66412400A}"/>
                  </a:ext>
                </a:extLst>
              </p:cNvPr>
              <p:cNvPicPr>
                <a:picLocks noChangeAspect="1"/>
              </p:cNvPicPr>
              <p:nvPr/>
            </p:nvPicPr>
            <p:blipFill>
              <a:blip r:embed="rId25"/>
              <a:stretch>
                <a:fillRect/>
              </a:stretch>
            </p:blipFill>
            <p:spPr>
              <a:xfrm>
                <a:off x="8588493" y="4995079"/>
                <a:ext cx="1080000" cy="767882"/>
              </a:xfrm>
              <a:prstGeom prst="rect">
                <a:avLst/>
              </a:prstGeom>
            </p:spPr>
          </p:pic>
          <p:pic>
            <p:nvPicPr>
              <p:cNvPr id="65" name="図 64">
                <a:extLst>
                  <a:ext uri="{FF2B5EF4-FFF2-40B4-BE49-F238E27FC236}">
                    <a16:creationId xmlns:a16="http://schemas.microsoft.com/office/drawing/2014/main" id="{00EC5058-C3BD-C7FF-445F-60C2CE384AE5}"/>
                  </a:ext>
                </a:extLst>
              </p:cNvPr>
              <p:cNvPicPr>
                <a:picLocks noChangeAspect="1"/>
              </p:cNvPicPr>
              <p:nvPr/>
            </p:nvPicPr>
            <p:blipFill>
              <a:blip r:embed="rId26"/>
              <a:stretch>
                <a:fillRect/>
              </a:stretch>
            </p:blipFill>
            <p:spPr>
              <a:xfrm>
                <a:off x="8588493" y="5806186"/>
                <a:ext cx="1080000" cy="730687"/>
              </a:xfrm>
              <a:prstGeom prst="rect">
                <a:avLst/>
              </a:prstGeom>
            </p:spPr>
          </p:pic>
          <p:grpSp>
            <p:nvGrpSpPr>
              <p:cNvPr id="68" name="グループ化 67">
                <a:extLst>
                  <a:ext uri="{FF2B5EF4-FFF2-40B4-BE49-F238E27FC236}">
                    <a16:creationId xmlns:a16="http://schemas.microsoft.com/office/drawing/2014/main" id="{698AE1B3-75B9-9B3E-D704-82D3E66032DB}"/>
                  </a:ext>
                </a:extLst>
              </p:cNvPr>
              <p:cNvGrpSpPr/>
              <p:nvPr/>
            </p:nvGrpSpPr>
            <p:grpSpPr>
              <a:xfrm>
                <a:off x="7452889" y="4808679"/>
                <a:ext cx="2215604" cy="137741"/>
                <a:chOff x="5136755" y="4808679"/>
                <a:chExt cx="2215604" cy="137741"/>
              </a:xfrm>
            </p:grpSpPr>
            <p:sp>
              <p:nvSpPr>
                <p:cNvPr id="69" name="正方形/長方形 68">
                  <a:extLst>
                    <a:ext uri="{FF2B5EF4-FFF2-40B4-BE49-F238E27FC236}">
                      <a16:creationId xmlns:a16="http://schemas.microsoft.com/office/drawing/2014/main" id="{C7B78C1F-3395-2A1C-DD9E-53928EAA17F8}"/>
                    </a:ext>
                  </a:extLst>
                </p:cNvPr>
                <p:cNvSpPr/>
                <p:nvPr/>
              </p:nvSpPr>
              <p:spPr>
                <a:xfrm>
                  <a:off x="5149215" y="4808679"/>
                  <a:ext cx="2203144" cy="123111"/>
                </a:xfrm>
                <a:prstGeom prst="rect">
                  <a:avLst/>
                </a:prstGeom>
              </p:spPr>
              <p:txBody>
                <a:bodyPr wrap="square" lIns="0" tIns="0" rIns="0" bIns="0">
                  <a:spAutoFit/>
                </a:bodyPr>
                <a:lstStyle/>
                <a:p>
                  <a:r>
                    <a:rPr lang="ja-JP" altLang="en-US" sz="800" b="1" dirty="0">
                      <a:latin typeface="+mn-ea"/>
                    </a:rPr>
                    <a:t>薄いから段差のないリフォームができる</a:t>
                  </a:r>
                </a:p>
              </p:txBody>
            </p:sp>
            <p:cxnSp>
              <p:nvCxnSpPr>
                <p:cNvPr id="72" name="直線コネクタ 71">
                  <a:extLst>
                    <a:ext uri="{FF2B5EF4-FFF2-40B4-BE49-F238E27FC236}">
                      <a16:creationId xmlns:a16="http://schemas.microsoft.com/office/drawing/2014/main" id="{37B32010-D34C-52E2-E631-DF81D25EE3D3}"/>
                    </a:ext>
                  </a:extLst>
                </p:cNvPr>
                <p:cNvCxnSpPr/>
                <p:nvPr/>
              </p:nvCxnSpPr>
              <p:spPr>
                <a:xfrm>
                  <a:off x="5136755" y="4946420"/>
                  <a:ext cx="2215604"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grpSp>
          <p:nvGrpSpPr>
            <p:cNvPr id="4" name="グループ化 3">
              <a:extLst>
                <a:ext uri="{FF2B5EF4-FFF2-40B4-BE49-F238E27FC236}">
                  <a16:creationId xmlns:a16="http://schemas.microsoft.com/office/drawing/2014/main" id="{F20286FB-1139-9BDA-47B0-60FCD391A17F}"/>
                </a:ext>
              </a:extLst>
            </p:cNvPr>
            <p:cNvGrpSpPr/>
            <p:nvPr/>
          </p:nvGrpSpPr>
          <p:grpSpPr>
            <a:xfrm>
              <a:off x="234186" y="4801519"/>
              <a:ext cx="2289693" cy="1359787"/>
              <a:chOff x="234186" y="4801519"/>
              <a:chExt cx="2289693" cy="1359787"/>
            </a:xfrm>
          </p:grpSpPr>
          <p:sp>
            <p:nvSpPr>
              <p:cNvPr id="114" name="正方形/長方形 113">
                <a:extLst>
                  <a:ext uri="{FF2B5EF4-FFF2-40B4-BE49-F238E27FC236}">
                    <a16:creationId xmlns:a16="http://schemas.microsoft.com/office/drawing/2014/main" id="{255F2E3A-FAC2-A9C1-9BBC-FBA2EC6E3F28}"/>
                  </a:ext>
                </a:extLst>
              </p:cNvPr>
              <p:cNvSpPr/>
              <p:nvPr/>
            </p:nvSpPr>
            <p:spPr>
              <a:xfrm>
                <a:off x="269133" y="4801519"/>
                <a:ext cx="2249117" cy="123111"/>
              </a:xfrm>
              <a:prstGeom prst="rect">
                <a:avLst/>
              </a:prstGeom>
            </p:spPr>
            <p:txBody>
              <a:bodyPr wrap="square" lIns="0" tIns="0" rIns="0" bIns="0">
                <a:spAutoFit/>
              </a:bodyPr>
              <a:lstStyle/>
              <a:p>
                <a:r>
                  <a:rPr lang="ja-JP" altLang="en-US" sz="800" b="1" dirty="0">
                    <a:latin typeface="+mn-ea"/>
                  </a:rPr>
                  <a:t>既存の床に上から貼るだけの住みながらリフォーム</a:t>
                </a:r>
              </a:p>
            </p:txBody>
          </p:sp>
          <p:cxnSp>
            <p:nvCxnSpPr>
              <p:cNvPr id="116" name="直線コネクタ 115">
                <a:extLst>
                  <a:ext uri="{FF2B5EF4-FFF2-40B4-BE49-F238E27FC236}">
                    <a16:creationId xmlns:a16="http://schemas.microsoft.com/office/drawing/2014/main" id="{2CCED983-444D-2EC5-BF55-DE60055C7F6D}"/>
                  </a:ext>
                </a:extLst>
              </p:cNvPr>
              <p:cNvCxnSpPr>
                <a:cxnSpLocks/>
              </p:cNvCxnSpPr>
              <p:nvPr/>
            </p:nvCxnSpPr>
            <p:spPr>
              <a:xfrm>
                <a:off x="234186" y="4946420"/>
                <a:ext cx="2289693"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18" name="正方形/長方形 117">
                <a:extLst>
                  <a:ext uri="{FF2B5EF4-FFF2-40B4-BE49-F238E27FC236}">
                    <a16:creationId xmlns:a16="http://schemas.microsoft.com/office/drawing/2014/main" id="{0DB6D47A-DFB3-F812-CB04-E24A3ABA6038}"/>
                  </a:ext>
                </a:extLst>
              </p:cNvPr>
              <p:cNvSpPr/>
              <p:nvPr/>
            </p:nvSpPr>
            <p:spPr>
              <a:xfrm>
                <a:off x="269133" y="5182349"/>
                <a:ext cx="1043069" cy="430887"/>
              </a:xfrm>
              <a:prstGeom prst="rect">
                <a:avLst/>
              </a:prstGeom>
            </p:spPr>
            <p:txBody>
              <a:bodyPr wrap="square" lIns="0" tIns="0" rIns="0" bIns="0">
                <a:spAutoFit/>
              </a:bodyPr>
              <a:lstStyle/>
              <a:p>
                <a:r>
                  <a:rPr lang="ja-JP" altLang="en-US" sz="700" dirty="0">
                    <a:latin typeface="+mn-ea"/>
                  </a:rPr>
                  <a:t>今お住まいのお部屋の床の上から重ね貼りするだけなので、張り替え施工に比べて工期を短縮できます。</a:t>
                </a:r>
                <a:endParaRPr lang="en-US" altLang="ja-JP" sz="700" dirty="0">
                  <a:latin typeface="+mn-ea"/>
                </a:endParaRPr>
              </a:p>
            </p:txBody>
          </p:sp>
          <p:pic>
            <p:nvPicPr>
              <p:cNvPr id="24" name="図 23">
                <a:extLst>
                  <a:ext uri="{FF2B5EF4-FFF2-40B4-BE49-F238E27FC236}">
                    <a16:creationId xmlns:a16="http://schemas.microsoft.com/office/drawing/2014/main" id="{46AEA308-652B-9EC7-3CB9-BE6BFF29478F}"/>
                  </a:ext>
                </a:extLst>
              </p:cNvPr>
              <p:cNvPicPr>
                <a:picLocks noChangeAspect="1"/>
              </p:cNvPicPr>
              <p:nvPr/>
            </p:nvPicPr>
            <p:blipFill rotWithShape="1">
              <a:blip r:embed="rId22"/>
              <a:srcRect l="15608" r="15282"/>
              <a:stretch/>
            </p:blipFill>
            <p:spPr>
              <a:xfrm>
                <a:off x="1385228" y="5067585"/>
                <a:ext cx="1138651" cy="1093721"/>
              </a:xfrm>
              <a:prstGeom prst="rect">
                <a:avLst/>
              </a:prstGeom>
            </p:spPr>
          </p:pic>
        </p:grpSp>
        <p:grpSp>
          <p:nvGrpSpPr>
            <p:cNvPr id="63" name="グループ化 62">
              <a:extLst>
                <a:ext uri="{FF2B5EF4-FFF2-40B4-BE49-F238E27FC236}">
                  <a16:creationId xmlns:a16="http://schemas.microsoft.com/office/drawing/2014/main" id="{5380D737-68A5-1CE8-C0A7-EEDDFA874F26}"/>
                </a:ext>
              </a:extLst>
            </p:cNvPr>
            <p:cNvGrpSpPr/>
            <p:nvPr/>
          </p:nvGrpSpPr>
          <p:grpSpPr>
            <a:xfrm>
              <a:off x="2570862" y="4801519"/>
              <a:ext cx="2430321" cy="1440151"/>
              <a:chOff x="2570862" y="4801519"/>
              <a:chExt cx="2430321" cy="1440151"/>
            </a:xfrm>
          </p:grpSpPr>
          <p:sp>
            <p:nvSpPr>
              <p:cNvPr id="66" name="正方形/長方形 65">
                <a:extLst>
                  <a:ext uri="{FF2B5EF4-FFF2-40B4-BE49-F238E27FC236}">
                    <a16:creationId xmlns:a16="http://schemas.microsoft.com/office/drawing/2014/main" id="{79E69ED4-98B0-BC66-B95F-7463B5E541B2}"/>
                  </a:ext>
                </a:extLst>
              </p:cNvPr>
              <p:cNvSpPr/>
              <p:nvPr/>
            </p:nvSpPr>
            <p:spPr>
              <a:xfrm>
                <a:off x="2605809" y="4801519"/>
                <a:ext cx="2395374" cy="123111"/>
              </a:xfrm>
              <a:prstGeom prst="rect">
                <a:avLst/>
              </a:prstGeom>
            </p:spPr>
            <p:txBody>
              <a:bodyPr wrap="square" lIns="0" tIns="0" rIns="0" bIns="0">
                <a:spAutoFit/>
              </a:bodyPr>
              <a:lstStyle/>
              <a:p>
                <a:r>
                  <a:rPr lang="ja-JP" altLang="en-US" sz="800" b="1" dirty="0">
                    <a:latin typeface="+mn-ea"/>
                  </a:rPr>
                  <a:t>既存床暖房システムの上にも、そのまま上貼りできる</a:t>
                </a:r>
              </a:p>
            </p:txBody>
          </p:sp>
          <p:cxnSp>
            <p:nvCxnSpPr>
              <p:cNvPr id="79" name="直線コネクタ 78">
                <a:extLst>
                  <a:ext uri="{FF2B5EF4-FFF2-40B4-BE49-F238E27FC236}">
                    <a16:creationId xmlns:a16="http://schemas.microsoft.com/office/drawing/2014/main" id="{5EB80B22-31FF-46EE-6076-933C0618158C}"/>
                  </a:ext>
                </a:extLst>
              </p:cNvPr>
              <p:cNvCxnSpPr>
                <a:cxnSpLocks/>
              </p:cNvCxnSpPr>
              <p:nvPr/>
            </p:nvCxnSpPr>
            <p:spPr>
              <a:xfrm>
                <a:off x="2570862" y="4946420"/>
                <a:ext cx="2304215"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80" name="正方形/長方形 79">
                <a:extLst>
                  <a:ext uri="{FF2B5EF4-FFF2-40B4-BE49-F238E27FC236}">
                    <a16:creationId xmlns:a16="http://schemas.microsoft.com/office/drawing/2014/main" id="{1D420E0F-F2F9-AA75-7739-EA3382241A28}"/>
                  </a:ext>
                </a:extLst>
              </p:cNvPr>
              <p:cNvSpPr/>
              <p:nvPr/>
            </p:nvSpPr>
            <p:spPr>
              <a:xfrm>
                <a:off x="2605809" y="5182349"/>
                <a:ext cx="1033134" cy="430887"/>
              </a:xfrm>
              <a:prstGeom prst="rect">
                <a:avLst/>
              </a:prstGeom>
            </p:spPr>
            <p:txBody>
              <a:bodyPr wrap="square" lIns="0" tIns="0" rIns="0" bIns="0">
                <a:spAutoFit/>
              </a:bodyPr>
              <a:lstStyle/>
              <a:p>
                <a:r>
                  <a:rPr lang="ja-JP" altLang="en-US" sz="700" dirty="0">
                    <a:latin typeface="+mn-ea"/>
                  </a:rPr>
                  <a:t>薄い床材なので、上から貼っても熱の伝わりを邪魔せず、床暖房の温度低下がほとんどありません。</a:t>
                </a:r>
                <a:endParaRPr lang="en-US" altLang="ja-JP" sz="700" dirty="0">
                  <a:latin typeface="+mn-ea"/>
                </a:endParaRPr>
              </a:p>
            </p:txBody>
          </p:sp>
          <p:pic>
            <p:nvPicPr>
              <p:cNvPr id="82" name="図 81">
                <a:extLst>
                  <a:ext uri="{FF2B5EF4-FFF2-40B4-BE49-F238E27FC236}">
                    <a16:creationId xmlns:a16="http://schemas.microsoft.com/office/drawing/2014/main" id="{51B09177-D0E6-8BB5-6B71-AFF1894947B3}"/>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3625410" y="5066618"/>
                <a:ext cx="1244399" cy="1175052"/>
              </a:xfrm>
              <a:prstGeom prst="rect">
                <a:avLst/>
              </a:prstGeom>
            </p:spPr>
          </p:pic>
        </p:grpSp>
      </p:grpSp>
      <p:grpSp>
        <p:nvGrpSpPr>
          <p:cNvPr id="123" name="グループ化 122">
            <a:extLst>
              <a:ext uri="{FF2B5EF4-FFF2-40B4-BE49-F238E27FC236}">
                <a16:creationId xmlns:a16="http://schemas.microsoft.com/office/drawing/2014/main" id="{2E356437-1479-3862-D141-94157273FB34}"/>
              </a:ext>
            </a:extLst>
          </p:cNvPr>
          <p:cNvGrpSpPr/>
          <p:nvPr/>
        </p:nvGrpSpPr>
        <p:grpSpPr>
          <a:xfrm>
            <a:off x="4992700" y="2075537"/>
            <a:ext cx="4773600" cy="1944000"/>
            <a:chOff x="4992700" y="2075537"/>
            <a:chExt cx="4773600" cy="1944000"/>
          </a:xfrm>
        </p:grpSpPr>
        <p:grpSp>
          <p:nvGrpSpPr>
            <p:cNvPr id="132" name="グループ化 131">
              <a:extLst>
                <a:ext uri="{FF2B5EF4-FFF2-40B4-BE49-F238E27FC236}">
                  <a16:creationId xmlns:a16="http://schemas.microsoft.com/office/drawing/2014/main" id="{5CE0F591-5855-7A4B-5005-D2C53611CD57}"/>
                </a:ext>
              </a:extLst>
            </p:cNvPr>
            <p:cNvGrpSpPr/>
            <p:nvPr/>
          </p:nvGrpSpPr>
          <p:grpSpPr>
            <a:xfrm>
              <a:off x="4992700" y="2075537"/>
              <a:ext cx="4773600" cy="1944000"/>
              <a:chOff x="152316" y="704609"/>
              <a:chExt cx="4767263" cy="1932231"/>
            </a:xfrm>
          </p:grpSpPr>
          <p:sp>
            <p:nvSpPr>
              <p:cNvPr id="149" name="Rectangle 14">
                <a:extLst>
                  <a:ext uri="{FF2B5EF4-FFF2-40B4-BE49-F238E27FC236}">
                    <a16:creationId xmlns:a16="http://schemas.microsoft.com/office/drawing/2014/main" id="{9E4BBDE0-1A92-A9FB-AE67-E7C4E5FB2A27}"/>
                  </a:ext>
                </a:extLst>
              </p:cNvPr>
              <p:cNvSpPr>
                <a:spLocks noChangeArrowheads="1"/>
              </p:cNvSpPr>
              <p:nvPr/>
            </p:nvSpPr>
            <p:spPr bwMode="auto">
              <a:xfrm>
                <a:off x="152316" y="704609"/>
                <a:ext cx="4767263" cy="1932231"/>
              </a:xfrm>
              <a:prstGeom prst="rect">
                <a:avLst/>
              </a:prstGeom>
              <a:noFill/>
              <a:ln w="6350">
                <a:solidFill>
                  <a:srgbClr val="4D4D4D"/>
                </a:solidFill>
                <a:miter lim="800000"/>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200" dirty="0">
                  <a:latin typeface="+mn-ea"/>
                </a:endParaRPr>
              </a:p>
            </p:txBody>
          </p:sp>
          <p:sp>
            <p:nvSpPr>
              <p:cNvPr id="150" name="Rectangle 24">
                <a:extLst>
                  <a:ext uri="{FF2B5EF4-FFF2-40B4-BE49-F238E27FC236}">
                    <a16:creationId xmlns:a16="http://schemas.microsoft.com/office/drawing/2014/main" id="{0F43F888-17FB-C8F8-9CC5-E5D535AB7A04}"/>
                  </a:ext>
                </a:extLst>
              </p:cNvPr>
              <p:cNvSpPr>
                <a:spLocks noChangeArrowheads="1"/>
              </p:cNvSpPr>
              <p:nvPr/>
            </p:nvSpPr>
            <p:spPr bwMode="auto">
              <a:xfrm>
                <a:off x="152316" y="704611"/>
                <a:ext cx="4767263" cy="126000"/>
              </a:xfrm>
              <a:prstGeom prst="rect">
                <a:avLst/>
              </a:prstGeom>
              <a:solidFill>
                <a:srgbClr val="4D4D4D"/>
              </a:solidFill>
              <a:ln w="6350">
                <a:solidFill>
                  <a:srgbClr val="4D4D4D"/>
                </a:solidFill>
                <a:miter lim="800000"/>
                <a:headEnd/>
                <a:tailEnd/>
              </a:ln>
              <a:effectLst/>
            </p:spPr>
            <p:txBody>
              <a:bodyPr wrap="none" tIns="0" rIns="0" bIns="0" anchor="ctr"/>
              <a:lstStyle/>
              <a:p>
                <a:r>
                  <a:rPr lang="ja-JP" altLang="en-US" sz="800" dirty="0">
                    <a:solidFill>
                      <a:schemeClr val="bg1"/>
                    </a:solidFill>
                    <a:latin typeface="+mn-ea"/>
                  </a:rPr>
                  <a:t>カラーバリエーション</a:t>
                </a:r>
                <a:endParaRPr lang="en-US" altLang="ja-JP" sz="800" dirty="0">
                  <a:solidFill>
                    <a:schemeClr val="bg1"/>
                  </a:solidFill>
                  <a:latin typeface="+mn-ea"/>
                </a:endParaRPr>
              </a:p>
            </p:txBody>
          </p:sp>
        </p:grpSp>
        <p:sp>
          <p:nvSpPr>
            <p:cNvPr id="133" name="正方形/長方形 132">
              <a:extLst>
                <a:ext uri="{FF2B5EF4-FFF2-40B4-BE49-F238E27FC236}">
                  <a16:creationId xmlns:a16="http://schemas.microsoft.com/office/drawing/2014/main" id="{3049DE1D-65D7-CE28-9F7C-2A0E19167F08}"/>
                </a:ext>
              </a:extLst>
            </p:cNvPr>
            <p:cNvSpPr/>
            <p:nvPr/>
          </p:nvSpPr>
          <p:spPr>
            <a:xfrm>
              <a:off x="5106371" y="2297861"/>
              <a:ext cx="4497680" cy="138499"/>
            </a:xfrm>
            <a:prstGeom prst="rect">
              <a:avLst/>
            </a:prstGeom>
          </p:spPr>
          <p:txBody>
            <a:bodyPr wrap="square" lIns="0" tIns="0" rIns="0" bIns="0">
              <a:spAutoFit/>
            </a:bodyPr>
            <a:lstStyle/>
            <a:p>
              <a:r>
                <a:rPr lang="ja-JP" altLang="en-US" sz="900" b="1" dirty="0">
                  <a:latin typeface="+mn-ea"/>
                </a:rPr>
                <a:t>軽くて、薄くて、しかも省施工、上から貼るだけのかんたんリフォーム専用床材です。</a:t>
              </a:r>
            </a:p>
          </p:txBody>
        </p:sp>
        <p:grpSp>
          <p:nvGrpSpPr>
            <p:cNvPr id="14" name="グループ化 13">
              <a:extLst>
                <a:ext uri="{FF2B5EF4-FFF2-40B4-BE49-F238E27FC236}">
                  <a16:creationId xmlns:a16="http://schemas.microsoft.com/office/drawing/2014/main" id="{6C64B348-92E7-9E6A-F87C-EFCCECB53DA6}"/>
                </a:ext>
              </a:extLst>
            </p:cNvPr>
            <p:cNvGrpSpPr/>
            <p:nvPr/>
          </p:nvGrpSpPr>
          <p:grpSpPr>
            <a:xfrm>
              <a:off x="5091224" y="2610994"/>
              <a:ext cx="4660551" cy="1109511"/>
              <a:chOff x="5091224" y="2610994"/>
              <a:chExt cx="4660551" cy="1109511"/>
            </a:xfrm>
          </p:grpSpPr>
          <p:grpSp>
            <p:nvGrpSpPr>
              <p:cNvPr id="17" name="グループ化 16">
                <a:extLst>
                  <a:ext uri="{FF2B5EF4-FFF2-40B4-BE49-F238E27FC236}">
                    <a16:creationId xmlns:a16="http://schemas.microsoft.com/office/drawing/2014/main" id="{FFA3287D-3C87-94AD-6E23-0F8DEEA6954A}"/>
                  </a:ext>
                </a:extLst>
              </p:cNvPr>
              <p:cNvGrpSpPr/>
              <p:nvPr/>
            </p:nvGrpSpPr>
            <p:grpSpPr>
              <a:xfrm>
                <a:off x="5106371" y="2716021"/>
                <a:ext cx="860364" cy="471187"/>
                <a:chOff x="5102673" y="2500591"/>
                <a:chExt cx="1464093" cy="689927"/>
              </a:xfrm>
            </p:grpSpPr>
            <p:pic>
              <p:nvPicPr>
                <p:cNvPr id="121" name="Picture 4" descr="http://www2.panasonic.biz/es/sumai/gazou/bicon/CA151ABMY-PA0050010_0001.jpg">
                  <a:extLst>
                    <a:ext uri="{FF2B5EF4-FFF2-40B4-BE49-F238E27FC236}">
                      <a16:creationId xmlns:a16="http://schemas.microsoft.com/office/drawing/2014/main" id="{57121C16-F989-800E-0F60-AD7507DF48B9}"/>
                    </a:ext>
                  </a:extLst>
                </p:cNvPr>
                <p:cNvPicPr>
                  <a:picLocks noChangeAspect="1" noChangeArrowheads="1"/>
                </p:cNvPicPr>
                <p:nvPr/>
              </p:nvPicPr>
              <p:blipFill rotWithShape="1">
                <a:blip r:embed="rId28">
                  <a:extLst>
                    <a:ext uri="{28A0092B-C50C-407E-A947-70E740481C1C}">
                      <a14:useLocalDpi xmlns:a14="http://schemas.microsoft.com/office/drawing/2010/main" val="0"/>
                    </a:ext>
                  </a:extLst>
                </a:blip>
                <a:srcRect/>
                <a:stretch/>
              </p:blipFill>
              <p:spPr bwMode="auto">
                <a:xfrm rot="5400000">
                  <a:off x="5686679" y="1916587"/>
                  <a:ext cx="284337" cy="1452346"/>
                </a:xfrm>
                <a:prstGeom prst="rect">
                  <a:avLst/>
                </a:prstGeom>
                <a:noFill/>
                <a:extLst>
                  <a:ext uri="{909E8E84-426E-40DD-AFC4-6F175D3DCCD1}">
                    <a14:hiddenFill xmlns:a14="http://schemas.microsoft.com/office/drawing/2010/main">
                      <a:solidFill>
                        <a:srgbClr val="FFFFFF"/>
                      </a:solidFill>
                    </a14:hiddenFill>
                  </a:ext>
                </a:extLst>
              </p:spPr>
            </p:pic>
            <p:sp>
              <p:nvSpPr>
                <p:cNvPr id="122" name="正方形/長方形 121">
                  <a:extLst>
                    <a:ext uri="{FF2B5EF4-FFF2-40B4-BE49-F238E27FC236}">
                      <a16:creationId xmlns:a16="http://schemas.microsoft.com/office/drawing/2014/main" id="{18F88300-3766-C436-3006-E2241BD29F0F}"/>
                    </a:ext>
                  </a:extLst>
                </p:cNvPr>
                <p:cNvSpPr/>
                <p:nvPr/>
              </p:nvSpPr>
              <p:spPr>
                <a:xfrm>
                  <a:off x="5102673" y="2784927"/>
                  <a:ext cx="1464093" cy="405591"/>
                </a:xfrm>
                <a:prstGeom prst="rect">
                  <a:avLst/>
                </a:prstGeom>
              </p:spPr>
              <p:txBody>
                <a:bodyPr wrap="square" lIns="0" tIns="0" rIns="0" bIns="0">
                  <a:spAutoFit/>
                </a:bodyPr>
                <a:lstStyle/>
                <a:p>
                  <a:r>
                    <a:rPr lang="ja-JP" altLang="en-US" sz="600" dirty="0">
                      <a:latin typeface="+mn-ea"/>
                    </a:rPr>
                    <a:t>ウォールナット柄</a:t>
                  </a:r>
                  <a:endParaRPr lang="en-US" altLang="ja-JP" sz="600" dirty="0">
                    <a:latin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ＭＳ Ｐゴシック"/>
                      <a:ea typeface="ＭＳ Ｐゴシック"/>
                      <a:cs typeface="+mn-cs"/>
                    </a:rPr>
                    <a:t>（ラスティック）</a:t>
                  </a:r>
                  <a:endParaRPr lang="en-US" altLang="ja-JP" sz="600" dirty="0">
                    <a:latin typeface="+mn-ea"/>
                  </a:endParaRPr>
                </a:p>
                <a:p>
                  <a:r>
                    <a:rPr lang="ja-JP" altLang="en-US" sz="600" dirty="0">
                      <a:latin typeface="+mn-ea"/>
                    </a:rPr>
                    <a:t>（シート）</a:t>
                  </a:r>
                </a:p>
              </p:txBody>
            </p:sp>
          </p:grpSp>
          <p:grpSp>
            <p:nvGrpSpPr>
              <p:cNvPr id="27" name="グループ化 26">
                <a:extLst>
                  <a:ext uri="{FF2B5EF4-FFF2-40B4-BE49-F238E27FC236}">
                    <a16:creationId xmlns:a16="http://schemas.microsoft.com/office/drawing/2014/main" id="{EEF874B5-F44E-8FDE-CEE4-C5BE855564E3}"/>
                  </a:ext>
                </a:extLst>
              </p:cNvPr>
              <p:cNvGrpSpPr/>
              <p:nvPr/>
            </p:nvGrpSpPr>
            <p:grpSpPr>
              <a:xfrm>
                <a:off x="6023832" y="2724787"/>
                <a:ext cx="853408" cy="471543"/>
                <a:chOff x="5102672" y="3006346"/>
                <a:chExt cx="1452256" cy="690449"/>
              </a:xfrm>
            </p:grpSpPr>
            <p:pic>
              <p:nvPicPr>
                <p:cNvPr id="113" name="Picture 6" descr="http://www2.panasonic.biz/es/sumai/gazou/bicon/CA151ABMY-PA0050011_0004.jpg">
                  <a:extLst>
                    <a:ext uri="{FF2B5EF4-FFF2-40B4-BE49-F238E27FC236}">
                      <a16:creationId xmlns:a16="http://schemas.microsoft.com/office/drawing/2014/main" id="{094B1713-1320-9FB7-8888-B61F4D8C4E12}"/>
                    </a:ext>
                  </a:extLst>
                </p:cNvPr>
                <p:cNvPicPr>
                  <a:picLocks noChangeAspect="1" noChangeArrowheads="1"/>
                </p:cNvPicPr>
                <p:nvPr/>
              </p:nvPicPr>
              <p:blipFill rotWithShape="1">
                <a:blip r:embed="rId29">
                  <a:extLst>
                    <a:ext uri="{28A0092B-C50C-407E-A947-70E740481C1C}">
                      <a14:useLocalDpi xmlns:a14="http://schemas.microsoft.com/office/drawing/2010/main" val="0"/>
                    </a:ext>
                  </a:extLst>
                </a:blip>
                <a:srcRect/>
                <a:stretch/>
              </p:blipFill>
              <p:spPr bwMode="auto">
                <a:xfrm rot="5400000">
                  <a:off x="5686632" y="2422387"/>
                  <a:ext cx="284337" cy="1452255"/>
                </a:xfrm>
                <a:prstGeom prst="rect">
                  <a:avLst/>
                </a:prstGeom>
                <a:noFill/>
                <a:extLst>
                  <a:ext uri="{909E8E84-426E-40DD-AFC4-6F175D3DCCD1}">
                    <a14:hiddenFill xmlns:a14="http://schemas.microsoft.com/office/drawing/2010/main">
                      <a:solidFill>
                        <a:srgbClr val="FFFFFF"/>
                      </a:solidFill>
                    </a14:hiddenFill>
                  </a:ext>
                </a:extLst>
              </p:spPr>
            </p:pic>
            <p:sp>
              <p:nvSpPr>
                <p:cNvPr id="115" name="正方形/長方形 114">
                  <a:extLst>
                    <a:ext uri="{FF2B5EF4-FFF2-40B4-BE49-F238E27FC236}">
                      <a16:creationId xmlns:a16="http://schemas.microsoft.com/office/drawing/2014/main" id="{F601B29E-A5FB-82D1-325E-A7BB411B372B}"/>
                    </a:ext>
                  </a:extLst>
                </p:cNvPr>
                <p:cNvSpPr/>
                <p:nvPr/>
              </p:nvSpPr>
              <p:spPr>
                <a:xfrm>
                  <a:off x="5102672" y="3291204"/>
                  <a:ext cx="1446972" cy="405591"/>
                </a:xfrm>
                <a:prstGeom prst="rect">
                  <a:avLst/>
                </a:prstGeom>
              </p:spPr>
              <p:txBody>
                <a:bodyPr wrap="square" lIns="0" tIns="0" rIns="0" bIns="0">
                  <a:spAutoFit/>
                </a:bodyPr>
                <a:lstStyle/>
                <a:p>
                  <a:r>
                    <a:rPr lang="ja-JP" altLang="en-US" sz="600" dirty="0">
                      <a:latin typeface="+mn-ea"/>
                    </a:rPr>
                    <a:t>チェリー柄</a:t>
                  </a:r>
                  <a:endParaRPr lang="en-US" altLang="ja-JP" sz="600" dirty="0">
                    <a:latin typeface="+mn-ea"/>
                  </a:endParaRPr>
                </a:p>
                <a:p>
                  <a:r>
                    <a:rPr kumimoji="1" lang="ja-JP" altLang="en-US" sz="600" b="0" i="0" u="none" strike="noStrike" kern="1200" cap="none" spc="0" normalizeH="0" baseline="0" noProof="0" dirty="0">
                      <a:ln>
                        <a:noFill/>
                      </a:ln>
                      <a:solidFill>
                        <a:prstClr val="black"/>
                      </a:solidFill>
                      <a:effectLst/>
                      <a:uLnTx/>
                      <a:uFillTx/>
                      <a:latin typeface="ＭＳ Ｐゴシック"/>
                      <a:ea typeface="ＭＳ Ｐゴシック"/>
                      <a:cs typeface="+mn-cs"/>
                    </a:rPr>
                    <a:t>（ラスティック）</a:t>
                  </a:r>
                  <a:endParaRPr lang="en-US" altLang="ja-JP" sz="600" dirty="0">
                    <a:latin typeface="+mn-ea"/>
                  </a:endParaRPr>
                </a:p>
                <a:p>
                  <a:r>
                    <a:rPr lang="ja-JP" altLang="en-US" sz="600" dirty="0">
                      <a:latin typeface="+mn-ea"/>
                    </a:rPr>
                    <a:t>（シート）</a:t>
                  </a:r>
                </a:p>
              </p:txBody>
            </p:sp>
          </p:grpSp>
          <p:grpSp>
            <p:nvGrpSpPr>
              <p:cNvPr id="75" name="グループ化 74">
                <a:extLst>
                  <a:ext uri="{FF2B5EF4-FFF2-40B4-BE49-F238E27FC236}">
                    <a16:creationId xmlns:a16="http://schemas.microsoft.com/office/drawing/2014/main" id="{55431044-4E50-9A77-7F30-BDB1B2632EBC}"/>
                  </a:ext>
                </a:extLst>
              </p:cNvPr>
              <p:cNvGrpSpPr/>
              <p:nvPr/>
            </p:nvGrpSpPr>
            <p:grpSpPr>
              <a:xfrm>
                <a:off x="6938672" y="2721533"/>
                <a:ext cx="860310" cy="471542"/>
                <a:chOff x="6649998" y="2501549"/>
                <a:chExt cx="1464002" cy="690447"/>
              </a:xfrm>
            </p:grpSpPr>
            <p:pic>
              <p:nvPicPr>
                <p:cNvPr id="111" name="Picture 8" descr="http://www2.panasonic.biz/es/sumai/gazou/bicon/CA151ABMY-PA0050012_0003.jpg">
                  <a:extLst>
                    <a:ext uri="{FF2B5EF4-FFF2-40B4-BE49-F238E27FC236}">
                      <a16:creationId xmlns:a16="http://schemas.microsoft.com/office/drawing/2014/main" id="{55C8C16A-BE48-08DD-A296-2A7DF8DB5651}"/>
                    </a:ext>
                  </a:extLst>
                </p:cNvPr>
                <p:cNvPicPr>
                  <a:picLocks noChangeAspect="1" noChangeArrowheads="1"/>
                </p:cNvPicPr>
                <p:nvPr/>
              </p:nvPicPr>
              <p:blipFill rotWithShape="1">
                <a:blip r:embed="rId30">
                  <a:extLst>
                    <a:ext uri="{28A0092B-C50C-407E-A947-70E740481C1C}">
                      <a14:useLocalDpi xmlns:a14="http://schemas.microsoft.com/office/drawing/2010/main" val="0"/>
                    </a:ext>
                  </a:extLst>
                </a:blip>
                <a:srcRect/>
                <a:stretch/>
              </p:blipFill>
              <p:spPr bwMode="auto">
                <a:xfrm rot="5400000">
                  <a:off x="7245704" y="1917590"/>
                  <a:ext cx="284337" cy="1452255"/>
                </a:xfrm>
                <a:prstGeom prst="rect">
                  <a:avLst/>
                </a:prstGeom>
                <a:noFill/>
                <a:extLst>
                  <a:ext uri="{909E8E84-426E-40DD-AFC4-6F175D3DCCD1}">
                    <a14:hiddenFill xmlns:a14="http://schemas.microsoft.com/office/drawing/2010/main">
                      <a:solidFill>
                        <a:srgbClr val="FFFFFF"/>
                      </a:solidFill>
                    </a14:hiddenFill>
                  </a:ext>
                </a:extLst>
              </p:spPr>
            </p:pic>
            <p:sp>
              <p:nvSpPr>
                <p:cNvPr id="112" name="正方形/長方形 111">
                  <a:extLst>
                    <a:ext uri="{FF2B5EF4-FFF2-40B4-BE49-F238E27FC236}">
                      <a16:creationId xmlns:a16="http://schemas.microsoft.com/office/drawing/2014/main" id="{80D5C972-6A92-5D70-AAE8-5C5CA5020093}"/>
                    </a:ext>
                  </a:extLst>
                </p:cNvPr>
                <p:cNvSpPr/>
                <p:nvPr/>
              </p:nvSpPr>
              <p:spPr>
                <a:xfrm>
                  <a:off x="6649998" y="2786405"/>
                  <a:ext cx="1275978" cy="405591"/>
                </a:xfrm>
                <a:prstGeom prst="rect">
                  <a:avLst/>
                </a:prstGeom>
              </p:spPr>
              <p:txBody>
                <a:bodyPr wrap="square" lIns="0" tIns="0" rIns="0" bIns="0">
                  <a:spAutoFit/>
                </a:bodyPr>
                <a:lstStyle/>
                <a:p>
                  <a:r>
                    <a:rPr lang="ja-JP" altLang="en-US" sz="600" dirty="0">
                      <a:latin typeface="+mn-ea"/>
                    </a:rPr>
                    <a:t>オーク柄</a:t>
                  </a:r>
                  <a:endParaRPr lang="en-US" altLang="ja-JP" sz="600" dirty="0">
                    <a:latin typeface="+mn-ea"/>
                  </a:endParaRPr>
                </a:p>
                <a:p>
                  <a:r>
                    <a:rPr kumimoji="1" lang="ja-JP" altLang="en-US" sz="600" b="0" i="0" u="none" strike="noStrike" kern="1200" cap="none" spc="0" normalizeH="0" baseline="0" noProof="0" dirty="0">
                      <a:ln>
                        <a:noFill/>
                      </a:ln>
                      <a:solidFill>
                        <a:prstClr val="black"/>
                      </a:solidFill>
                      <a:effectLst/>
                      <a:uLnTx/>
                      <a:uFillTx/>
                      <a:latin typeface="ＭＳ Ｐゴシック"/>
                      <a:ea typeface="ＭＳ Ｐゴシック"/>
                      <a:cs typeface="+mn-cs"/>
                    </a:rPr>
                    <a:t>（ラスティック）</a:t>
                  </a:r>
                  <a:endParaRPr lang="en-US" altLang="ja-JP" sz="600" dirty="0">
                    <a:latin typeface="+mn-ea"/>
                  </a:endParaRPr>
                </a:p>
                <a:p>
                  <a:r>
                    <a:rPr lang="ja-JP" altLang="en-US" sz="600" dirty="0">
                      <a:latin typeface="+mn-ea"/>
                    </a:rPr>
                    <a:t>（シート）</a:t>
                  </a:r>
                </a:p>
              </p:txBody>
            </p:sp>
          </p:grpSp>
          <p:grpSp>
            <p:nvGrpSpPr>
              <p:cNvPr id="76" name="グループ化 75">
                <a:extLst>
                  <a:ext uri="{FF2B5EF4-FFF2-40B4-BE49-F238E27FC236}">
                    <a16:creationId xmlns:a16="http://schemas.microsoft.com/office/drawing/2014/main" id="{EE495401-53CA-E202-3F39-503E437E5A00}"/>
                  </a:ext>
                </a:extLst>
              </p:cNvPr>
              <p:cNvGrpSpPr/>
              <p:nvPr/>
            </p:nvGrpSpPr>
            <p:grpSpPr>
              <a:xfrm>
                <a:off x="7853175" y="2721532"/>
                <a:ext cx="860112" cy="471897"/>
                <a:chOff x="6649998" y="3004330"/>
                <a:chExt cx="1463664" cy="690967"/>
              </a:xfrm>
            </p:grpSpPr>
            <p:pic>
              <p:nvPicPr>
                <p:cNvPr id="108" name="Picture 10" descr="http://www2.panasonic.biz/es/sumai/gazou/bicon/CA151ABMY-PA0050013_0001.jpg">
                  <a:extLst>
                    <a:ext uri="{FF2B5EF4-FFF2-40B4-BE49-F238E27FC236}">
                      <a16:creationId xmlns:a16="http://schemas.microsoft.com/office/drawing/2014/main" id="{05B9966C-D931-B6CD-01D0-B19A0DE5594B}"/>
                    </a:ext>
                  </a:extLst>
                </p:cNvPr>
                <p:cNvPicPr>
                  <a:picLocks noChangeAspect="1" noChangeArrowheads="1"/>
                </p:cNvPicPr>
                <p:nvPr/>
              </p:nvPicPr>
              <p:blipFill rotWithShape="1">
                <a:blip r:embed="rId31">
                  <a:extLst>
                    <a:ext uri="{28A0092B-C50C-407E-A947-70E740481C1C}">
                      <a14:useLocalDpi xmlns:a14="http://schemas.microsoft.com/office/drawing/2010/main" val="0"/>
                    </a:ext>
                  </a:extLst>
                </a:blip>
                <a:srcRect/>
                <a:stretch/>
              </p:blipFill>
              <p:spPr bwMode="auto">
                <a:xfrm rot="5400000">
                  <a:off x="7246607" y="2419716"/>
                  <a:ext cx="282441" cy="1451669"/>
                </a:xfrm>
                <a:prstGeom prst="rect">
                  <a:avLst/>
                </a:prstGeom>
                <a:noFill/>
                <a:extLst>
                  <a:ext uri="{909E8E84-426E-40DD-AFC4-6F175D3DCCD1}">
                    <a14:hiddenFill xmlns:a14="http://schemas.microsoft.com/office/drawing/2010/main">
                      <a:solidFill>
                        <a:srgbClr val="FFFFFF"/>
                      </a:solidFill>
                    </a14:hiddenFill>
                  </a:ext>
                </a:extLst>
              </p:spPr>
            </p:pic>
            <p:sp>
              <p:nvSpPr>
                <p:cNvPr id="109" name="正方形/長方形 108">
                  <a:extLst>
                    <a:ext uri="{FF2B5EF4-FFF2-40B4-BE49-F238E27FC236}">
                      <a16:creationId xmlns:a16="http://schemas.microsoft.com/office/drawing/2014/main" id="{E0A7EAF7-3471-C8F7-4FDA-74463F1CE6C6}"/>
                    </a:ext>
                  </a:extLst>
                </p:cNvPr>
                <p:cNvSpPr/>
                <p:nvPr/>
              </p:nvSpPr>
              <p:spPr>
                <a:xfrm>
                  <a:off x="6649998" y="3289706"/>
                  <a:ext cx="1331710" cy="405591"/>
                </a:xfrm>
                <a:prstGeom prst="rect">
                  <a:avLst/>
                </a:prstGeom>
              </p:spPr>
              <p:txBody>
                <a:bodyPr wrap="square" lIns="0" tIns="0" rIns="0" bIns="0">
                  <a:spAutoFit/>
                </a:bodyPr>
                <a:lstStyle/>
                <a:p>
                  <a:r>
                    <a:rPr lang="ja-JP" altLang="en-US" sz="600" dirty="0">
                      <a:latin typeface="+mn-ea"/>
                    </a:rPr>
                    <a:t>メープル柄</a:t>
                  </a:r>
                  <a:endParaRPr lang="en-US" altLang="ja-JP" sz="600" dirty="0">
                    <a:latin typeface="+mn-ea"/>
                  </a:endParaRPr>
                </a:p>
                <a:p>
                  <a:r>
                    <a:rPr kumimoji="1" lang="ja-JP" altLang="en-US" sz="600" b="0" i="0" u="none" strike="noStrike" kern="1200" cap="none" spc="0" normalizeH="0" baseline="0" noProof="0" dirty="0">
                      <a:ln>
                        <a:noFill/>
                      </a:ln>
                      <a:solidFill>
                        <a:prstClr val="black"/>
                      </a:solidFill>
                      <a:effectLst/>
                      <a:uLnTx/>
                      <a:uFillTx/>
                      <a:latin typeface="ＭＳ Ｐゴシック"/>
                      <a:ea typeface="ＭＳ Ｐゴシック"/>
                      <a:cs typeface="+mn-cs"/>
                    </a:rPr>
                    <a:t>（ラスティック）</a:t>
                  </a:r>
                  <a:endParaRPr lang="en-US" altLang="ja-JP" sz="600" dirty="0">
                    <a:latin typeface="+mn-ea"/>
                  </a:endParaRPr>
                </a:p>
                <a:p>
                  <a:r>
                    <a:rPr lang="ja-JP" altLang="en-US" sz="600" dirty="0">
                      <a:latin typeface="+mn-ea"/>
                    </a:rPr>
                    <a:t>（シート）</a:t>
                  </a:r>
                </a:p>
              </p:txBody>
            </p:sp>
          </p:grpSp>
          <p:grpSp>
            <p:nvGrpSpPr>
              <p:cNvPr id="83" name="グループ化 82">
                <a:extLst>
                  <a:ext uri="{FF2B5EF4-FFF2-40B4-BE49-F238E27FC236}">
                    <a16:creationId xmlns:a16="http://schemas.microsoft.com/office/drawing/2014/main" id="{9FA9AC5B-CC04-BE94-CD50-0C8EFD653C22}"/>
                  </a:ext>
                </a:extLst>
              </p:cNvPr>
              <p:cNvGrpSpPr/>
              <p:nvPr/>
            </p:nvGrpSpPr>
            <p:grpSpPr>
              <a:xfrm>
                <a:off x="8784726" y="2716021"/>
                <a:ext cx="859564" cy="471897"/>
                <a:chOff x="5115930" y="3535918"/>
                <a:chExt cx="1462732" cy="690967"/>
              </a:xfrm>
            </p:grpSpPr>
            <p:pic>
              <p:nvPicPr>
                <p:cNvPr id="106" name="Picture 12" descr="http://www2.panasonic.biz/es/sumai/gazou/bicon/CA151ABMY-PA0050014_0001.jpg">
                  <a:extLst>
                    <a:ext uri="{FF2B5EF4-FFF2-40B4-BE49-F238E27FC236}">
                      <a16:creationId xmlns:a16="http://schemas.microsoft.com/office/drawing/2014/main" id="{CAF0568A-50EC-D440-0E97-09FF01F62403}"/>
                    </a:ext>
                  </a:extLst>
                </p:cNvPr>
                <p:cNvPicPr>
                  <a:picLocks noChangeAspect="1" noChangeArrowheads="1"/>
                </p:cNvPicPr>
                <p:nvPr/>
              </p:nvPicPr>
              <p:blipFill rotWithShape="1">
                <a:blip r:embed="rId32">
                  <a:extLst>
                    <a:ext uri="{28A0092B-C50C-407E-A947-70E740481C1C}">
                      <a14:useLocalDpi xmlns:a14="http://schemas.microsoft.com/office/drawing/2010/main" val="0"/>
                    </a:ext>
                  </a:extLst>
                </a:blip>
                <a:srcRect/>
                <a:stretch/>
              </p:blipFill>
              <p:spPr bwMode="auto">
                <a:xfrm rot="5400000">
                  <a:off x="5700837" y="2951011"/>
                  <a:ext cx="282441" cy="1452255"/>
                </a:xfrm>
                <a:prstGeom prst="rect">
                  <a:avLst/>
                </a:prstGeom>
                <a:noFill/>
                <a:extLst>
                  <a:ext uri="{909E8E84-426E-40DD-AFC4-6F175D3DCCD1}">
                    <a14:hiddenFill xmlns:a14="http://schemas.microsoft.com/office/drawing/2010/main">
                      <a:solidFill>
                        <a:srgbClr val="FFFFFF"/>
                      </a:solidFill>
                    </a14:hiddenFill>
                  </a:ext>
                </a:extLst>
              </p:spPr>
            </p:pic>
            <p:sp>
              <p:nvSpPr>
                <p:cNvPr id="107" name="正方形/長方形 106">
                  <a:extLst>
                    <a:ext uri="{FF2B5EF4-FFF2-40B4-BE49-F238E27FC236}">
                      <a16:creationId xmlns:a16="http://schemas.microsoft.com/office/drawing/2014/main" id="{A7501526-68E1-A03D-C9F2-59776D2C303C}"/>
                    </a:ext>
                  </a:extLst>
                </p:cNvPr>
                <p:cNvSpPr/>
                <p:nvPr/>
              </p:nvSpPr>
              <p:spPr>
                <a:xfrm>
                  <a:off x="5115930" y="3821294"/>
                  <a:ext cx="1462732" cy="405591"/>
                </a:xfrm>
                <a:prstGeom prst="rect">
                  <a:avLst/>
                </a:prstGeom>
              </p:spPr>
              <p:txBody>
                <a:bodyPr wrap="square" lIns="0" tIns="0" rIns="0" bIns="0">
                  <a:spAutoFit/>
                </a:bodyPr>
                <a:lstStyle/>
                <a:p>
                  <a:r>
                    <a:rPr lang="ja-JP" altLang="en-US" sz="600" dirty="0">
                      <a:latin typeface="+mn-ea"/>
                    </a:rPr>
                    <a:t>ホワイトオーク柄</a:t>
                  </a:r>
                  <a:endParaRPr lang="en-US" altLang="ja-JP" sz="600" dirty="0">
                    <a:latin typeface="+mn-ea"/>
                  </a:endParaRPr>
                </a:p>
                <a:p>
                  <a:r>
                    <a:rPr kumimoji="1" lang="ja-JP" altLang="en-US" sz="600" b="0" i="0" u="none" strike="noStrike" kern="1200" cap="none" spc="0" normalizeH="0" baseline="0" noProof="0" dirty="0">
                      <a:ln>
                        <a:noFill/>
                      </a:ln>
                      <a:solidFill>
                        <a:prstClr val="black"/>
                      </a:solidFill>
                      <a:effectLst/>
                      <a:uLnTx/>
                      <a:uFillTx/>
                      <a:latin typeface="ＭＳ Ｐゴシック"/>
                      <a:ea typeface="ＭＳ Ｐゴシック"/>
                      <a:cs typeface="+mn-cs"/>
                    </a:rPr>
                    <a:t>（ラスティック）</a:t>
                  </a:r>
                  <a:endParaRPr lang="en-US" altLang="ja-JP" sz="600" dirty="0">
                    <a:latin typeface="+mn-ea"/>
                  </a:endParaRPr>
                </a:p>
                <a:p>
                  <a:r>
                    <a:rPr lang="ja-JP" altLang="en-US" sz="600" dirty="0">
                      <a:latin typeface="+mn-ea"/>
                    </a:rPr>
                    <a:t>（シート）</a:t>
                  </a:r>
                </a:p>
              </p:txBody>
            </p:sp>
          </p:grpSp>
          <p:grpSp>
            <p:nvGrpSpPr>
              <p:cNvPr id="85" name="グループ化 84">
                <a:extLst>
                  <a:ext uri="{FF2B5EF4-FFF2-40B4-BE49-F238E27FC236}">
                    <a16:creationId xmlns:a16="http://schemas.microsoft.com/office/drawing/2014/main" id="{683E6763-201C-14F6-0AE1-19FD887DDE0E}"/>
                  </a:ext>
                </a:extLst>
              </p:cNvPr>
              <p:cNvGrpSpPr/>
              <p:nvPr/>
            </p:nvGrpSpPr>
            <p:grpSpPr>
              <a:xfrm>
                <a:off x="5091224" y="3337591"/>
                <a:ext cx="977276" cy="380649"/>
                <a:chOff x="6641945" y="3534327"/>
                <a:chExt cx="1663045" cy="557361"/>
              </a:xfrm>
            </p:grpSpPr>
            <p:sp>
              <p:nvSpPr>
                <p:cNvPr id="101" name="正方形/長方形 100">
                  <a:extLst>
                    <a:ext uri="{FF2B5EF4-FFF2-40B4-BE49-F238E27FC236}">
                      <a16:creationId xmlns:a16="http://schemas.microsoft.com/office/drawing/2014/main" id="{7FE3156B-A453-F629-9B92-4BFDE3FD29AF}"/>
                    </a:ext>
                  </a:extLst>
                </p:cNvPr>
                <p:cNvSpPr/>
                <p:nvPr/>
              </p:nvSpPr>
              <p:spPr>
                <a:xfrm>
                  <a:off x="6641945" y="3821293"/>
                  <a:ext cx="1663045" cy="270395"/>
                </a:xfrm>
                <a:prstGeom prst="rect">
                  <a:avLst/>
                </a:prstGeom>
              </p:spPr>
              <p:txBody>
                <a:bodyPr wrap="square" lIns="0" tIns="0" rIns="0" bIns="0">
                  <a:spAutoFit/>
                </a:bodyPr>
                <a:lstStyle/>
                <a:p>
                  <a:r>
                    <a:rPr lang="ja-JP" altLang="en-US" sz="600" dirty="0">
                      <a:latin typeface="+mn-ea"/>
                    </a:rPr>
                    <a:t>エイジドチェスナット柄</a:t>
                  </a:r>
                  <a:endParaRPr lang="en-US" altLang="ja-JP" sz="600" dirty="0">
                    <a:latin typeface="+mn-ea"/>
                  </a:endParaRPr>
                </a:p>
                <a:p>
                  <a:r>
                    <a:rPr lang="ja-JP" altLang="en-US" sz="600" dirty="0">
                      <a:latin typeface="+mn-ea"/>
                    </a:rPr>
                    <a:t>（シート）</a:t>
                  </a:r>
                </a:p>
              </p:txBody>
            </p:sp>
            <p:pic>
              <p:nvPicPr>
                <p:cNvPr id="103" name="図 102">
                  <a:extLst>
                    <a:ext uri="{FF2B5EF4-FFF2-40B4-BE49-F238E27FC236}">
                      <a16:creationId xmlns:a16="http://schemas.microsoft.com/office/drawing/2014/main" id="{BB790A7C-C295-DAF9-67FC-A5DE39AFAEB4}"/>
                    </a:ext>
                  </a:extLst>
                </p:cNvPr>
                <p:cNvPicPr>
                  <a:picLocks noChangeAspect="1"/>
                </p:cNvPicPr>
                <p:nvPr/>
              </p:nvPicPr>
              <p:blipFill rotWithShape="1">
                <a:blip r:embed="rId33">
                  <a:extLst>
                    <a:ext uri="{28A0092B-C50C-407E-A947-70E740481C1C}">
                      <a14:useLocalDpi xmlns:a14="http://schemas.microsoft.com/office/drawing/2010/main" val="0"/>
                    </a:ext>
                  </a:extLst>
                </a:blip>
                <a:srcRect l="11465" t="-120" b="1"/>
                <a:stretch/>
              </p:blipFill>
              <p:spPr>
                <a:xfrm>
                  <a:off x="6661745" y="3534327"/>
                  <a:ext cx="1449544" cy="277990"/>
                </a:xfrm>
                <a:prstGeom prst="rect">
                  <a:avLst/>
                </a:prstGeom>
              </p:spPr>
            </p:pic>
          </p:grpSp>
          <p:grpSp>
            <p:nvGrpSpPr>
              <p:cNvPr id="86" name="グループ化 85">
                <a:extLst>
                  <a:ext uri="{FF2B5EF4-FFF2-40B4-BE49-F238E27FC236}">
                    <a16:creationId xmlns:a16="http://schemas.microsoft.com/office/drawing/2014/main" id="{4B711216-E98B-57D9-D5E5-4D2D58CE3B0C}"/>
                  </a:ext>
                </a:extLst>
              </p:cNvPr>
              <p:cNvGrpSpPr/>
              <p:nvPr/>
            </p:nvGrpSpPr>
            <p:grpSpPr>
              <a:xfrm>
                <a:off x="6025359" y="3331739"/>
                <a:ext cx="877499" cy="378853"/>
                <a:chOff x="8217936" y="2500592"/>
                <a:chExt cx="1493252" cy="554731"/>
              </a:xfrm>
            </p:grpSpPr>
            <p:sp>
              <p:nvSpPr>
                <p:cNvPr id="99" name="正方形/長方形 98">
                  <a:extLst>
                    <a:ext uri="{FF2B5EF4-FFF2-40B4-BE49-F238E27FC236}">
                      <a16:creationId xmlns:a16="http://schemas.microsoft.com/office/drawing/2014/main" id="{797EC6E8-8143-CC7A-BF83-A03EAA7C8540}"/>
                    </a:ext>
                  </a:extLst>
                </p:cNvPr>
                <p:cNvSpPr/>
                <p:nvPr/>
              </p:nvSpPr>
              <p:spPr>
                <a:xfrm>
                  <a:off x="8220727" y="2784928"/>
                  <a:ext cx="1490461" cy="270395"/>
                </a:xfrm>
                <a:prstGeom prst="rect">
                  <a:avLst/>
                </a:prstGeom>
              </p:spPr>
              <p:txBody>
                <a:bodyPr wrap="square" lIns="0" tIns="0" rIns="0" bIns="0">
                  <a:spAutoFit/>
                </a:bodyPr>
                <a:lstStyle/>
                <a:p>
                  <a:r>
                    <a:rPr lang="ja-JP" altLang="en-US" sz="600" dirty="0">
                      <a:latin typeface="+mn-ea"/>
                    </a:rPr>
                    <a:t>カームチェリー柄</a:t>
                  </a:r>
                  <a:endParaRPr lang="en-US" altLang="ja-JP" sz="600" dirty="0">
                    <a:latin typeface="+mn-ea"/>
                  </a:endParaRPr>
                </a:p>
                <a:p>
                  <a:r>
                    <a:rPr lang="ja-JP" altLang="en-US" sz="600" dirty="0">
                      <a:latin typeface="+mn-ea"/>
                    </a:rPr>
                    <a:t>（シート）</a:t>
                  </a:r>
                </a:p>
              </p:txBody>
            </p:sp>
            <p:pic>
              <p:nvPicPr>
                <p:cNvPr id="100" name="図 99">
                  <a:extLst>
                    <a:ext uri="{FF2B5EF4-FFF2-40B4-BE49-F238E27FC236}">
                      <a16:creationId xmlns:a16="http://schemas.microsoft.com/office/drawing/2014/main" id="{3926155D-EB33-0BB9-BFB6-19683D8154B1}"/>
                    </a:ext>
                  </a:extLst>
                </p:cNvPr>
                <p:cNvPicPr>
                  <a:picLocks noChangeAspect="1"/>
                </p:cNvPicPr>
                <p:nvPr/>
              </p:nvPicPr>
              <p:blipFill rotWithShape="1">
                <a:blip r:embed="rId34">
                  <a:extLst>
                    <a:ext uri="{28A0092B-C50C-407E-A947-70E740481C1C}">
                      <a14:useLocalDpi xmlns:a14="http://schemas.microsoft.com/office/drawing/2010/main" val="0"/>
                    </a:ext>
                  </a:extLst>
                </a:blip>
                <a:srcRect t="3217" b="1"/>
                <a:stretch/>
              </p:blipFill>
              <p:spPr>
                <a:xfrm>
                  <a:off x="8217936" y="2500592"/>
                  <a:ext cx="1448214" cy="282043"/>
                </a:xfrm>
                <a:prstGeom prst="rect">
                  <a:avLst/>
                </a:prstGeom>
              </p:spPr>
            </p:pic>
          </p:grpSp>
          <p:grpSp>
            <p:nvGrpSpPr>
              <p:cNvPr id="87" name="グループ化 86">
                <a:extLst>
                  <a:ext uri="{FF2B5EF4-FFF2-40B4-BE49-F238E27FC236}">
                    <a16:creationId xmlns:a16="http://schemas.microsoft.com/office/drawing/2014/main" id="{224C3EB8-A53E-7BCD-75BF-A838F565AA57}"/>
                  </a:ext>
                </a:extLst>
              </p:cNvPr>
              <p:cNvGrpSpPr/>
              <p:nvPr/>
            </p:nvGrpSpPr>
            <p:grpSpPr>
              <a:xfrm>
                <a:off x="7862377" y="3335589"/>
                <a:ext cx="956622" cy="384916"/>
                <a:chOff x="8227508" y="3000299"/>
                <a:chExt cx="1627897" cy="563609"/>
              </a:xfrm>
            </p:grpSpPr>
            <p:sp>
              <p:nvSpPr>
                <p:cNvPr id="97" name="正方形/長方形 96">
                  <a:extLst>
                    <a:ext uri="{FF2B5EF4-FFF2-40B4-BE49-F238E27FC236}">
                      <a16:creationId xmlns:a16="http://schemas.microsoft.com/office/drawing/2014/main" id="{30CABE04-F3DD-77EC-5B6B-74988B75AD18}"/>
                    </a:ext>
                  </a:extLst>
                </p:cNvPr>
                <p:cNvSpPr/>
                <p:nvPr/>
              </p:nvSpPr>
              <p:spPr>
                <a:xfrm>
                  <a:off x="8243728" y="3293513"/>
                  <a:ext cx="1611677" cy="270395"/>
                </a:xfrm>
                <a:prstGeom prst="rect">
                  <a:avLst/>
                </a:prstGeom>
              </p:spPr>
              <p:txBody>
                <a:bodyPr wrap="square" lIns="0" tIns="0" rIns="0" bIns="0">
                  <a:spAutoFit/>
                </a:bodyPr>
                <a:lstStyle/>
                <a:p>
                  <a:r>
                    <a:rPr lang="ja-JP" altLang="en-US" sz="600" dirty="0">
                      <a:latin typeface="+mn-ea"/>
                    </a:rPr>
                    <a:t>ウォッシュドオーク柄</a:t>
                  </a:r>
                  <a:endParaRPr lang="en-US" altLang="ja-JP" sz="600" dirty="0">
                    <a:latin typeface="+mn-ea"/>
                  </a:endParaRPr>
                </a:p>
                <a:p>
                  <a:r>
                    <a:rPr lang="ja-JP" altLang="en-US" sz="600" dirty="0">
                      <a:latin typeface="+mn-ea"/>
                    </a:rPr>
                    <a:t>（シート）</a:t>
                  </a:r>
                </a:p>
              </p:txBody>
            </p:sp>
            <p:pic>
              <p:nvPicPr>
                <p:cNvPr id="98" name="図 97">
                  <a:extLst>
                    <a:ext uri="{FF2B5EF4-FFF2-40B4-BE49-F238E27FC236}">
                      <a16:creationId xmlns:a16="http://schemas.microsoft.com/office/drawing/2014/main" id="{41A34352-F0B9-C41E-B095-227EAE4AF55A}"/>
                    </a:ext>
                  </a:extLst>
                </p:cNvPr>
                <p:cNvPicPr>
                  <a:picLocks noChangeAspect="1"/>
                </p:cNvPicPr>
                <p:nvPr/>
              </p:nvPicPr>
              <p:blipFill rotWithShape="1">
                <a:blip r:embed="rId35">
                  <a:extLst>
                    <a:ext uri="{28A0092B-C50C-407E-A947-70E740481C1C}">
                      <a14:useLocalDpi xmlns:a14="http://schemas.microsoft.com/office/drawing/2010/main" val="0"/>
                    </a:ext>
                  </a:extLst>
                </a:blip>
                <a:srcRect l="724" t="4414" r="-1"/>
                <a:stretch/>
              </p:blipFill>
              <p:spPr>
                <a:xfrm>
                  <a:off x="8227508" y="3000299"/>
                  <a:ext cx="1440698" cy="285669"/>
                </a:xfrm>
                <a:prstGeom prst="rect">
                  <a:avLst/>
                </a:prstGeom>
              </p:spPr>
            </p:pic>
          </p:grpSp>
          <p:grpSp>
            <p:nvGrpSpPr>
              <p:cNvPr id="88" name="グループ化 87">
                <a:extLst>
                  <a:ext uri="{FF2B5EF4-FFF2-40B4-BE49-F238E27FC236}">
                    <a16:creationId xmlns:a16="http://schemas.microsoft.com/office/drawing/2014/main" id="{5505FF3A-88CD-60F7-BDE1-AC93A725BFFA}"/>
                  </a:ext>
                </a:extLst>
              </p:cNvPr>
              <p:cNvGrpSpPr/>
              <p:nvPr/>
            </p:nvGrpSpPr>
            <p:grpSpPr>
              <a:xfrm>
                <a:off x="6939133" y="3335097"/>
                <a:ext cx="1000811" cy="377152"/>
                <a:chOff x="8228818" y="2999088"/>
                <a:chExt cx="1703095" cy="552240"/>
              </a:xfrm>
            </p:grpSpPr>
            <p:sp>
              <p:nvSpPr>
                <p:cNvPr id="95" name="正方形/長方形 94">
                  <a:extLst>
                    <a:ext uri="{FF2B5EF4-FFF2-40B4-BE49-F238E27FC236}">
                      <a16:creationId xmlns:a16="http://schemas.microsoft.com/office/drawing/2014/main" id="{6E6F74DD-9645-7F78-ABE5-124D2489485D}"/>
                    </a:ext>
                  </a:extLst>
                </p:cNvPr>
                <p:cNvSpPr/>
                <p:nvPr/>
              </p:nvSpPr>
              <p:spPr>
                <a:xfrm>
                  <a:off x="8228818" y="3280933"/>
                  <a:ext cx="1703095" cy="270395"/>
                </a:xfrm>
                <a:prstGeom prst="rect">
                  <a:avLst/>
                </a:prstGeom>
              </p:spPr>
              <p:txBody>
                <a:bodyPr wrap="square" lIns="0" tIns="0" rIns="0" bIns="0">
                  <a:spAutoFit/>
                </a:bodyPr>
                <a:lstStyle/>
                <a:p>
                  <a:r>
                    <a:rPr lang="ja-JP" altLang="en-US" sz="600" dirty="0">
                      <a:latin typeface="+mn-ea"/>
                    </a:rPr>
                    <a:t>グレージュヒッコリー柄</a:t>
                  </a:r>
                  <a:endParaRPr lang="en-US" altLang="ja-JP" sz="600" dirty="0">
                    <a:latin typeface="+mn-ea"/>
                  </a:endParaRPr>
                </a:p>
                <a:p>
                  <a:r>
                    <a:rPr lang="ja-JP" altLang="en-US" sz="600" dirty="0">
                      <a:latin typeface="+mn-ea"/>
                    </a:rPr>
                    <a:t>（シート）</a:t>
                  </a:r>
                </a:p>
              </p:txBody>
            </p:sp>
            <p:pic>
              <p:nvPicPr>
                <p:cNvPr id="96" name="図 95">
                  <a:extLst>
                    <a:ext uri="{FF2B5EF4-FFF2-40B4-BE49-F238E27FC236}">
                      <a16:creationId xmlns:a16="http://schemas.microsoft.com/office/drawing/2014/main" id="{BD6791B4-05B8-3793-4D18-3DF7AC8D1652}"/>
                    </a:ext>
                  </a:extLst>
                </p:cNvPr>
                <p:cNvPicPr>
                  <a:picLocks noChangeAspect="1"/>
                </p:cNvPicPr>
                <p:nvPr/>
              </p:nvPicPr>
              <p:blipFill>
                <a:blip r:embed="rId36"/>
                <a:stretch>
                  <a:fillRect/>
                </a:stretch>
              </p:blipFill>
              <p:spPr>
                <a:xfrm>
                  <a:off x="8229523" y="2999088"/>
                  <a:ext cx="1455205" cy="283444"/>
                </a:xfrm>
                <a:prstGeom prst="rect">
                  <a:avLst/>
                </a:prstGeom>
              </p:spPr>
            </p:pic>
          </p:grpSp>
          <p:grpSp>
            <p:nvGrpSpPr>
              <p:cNvPr id="89" name="グループ化 88">
                <a:extLst>
                  <a:ext uri="{FF2B5EF4-FFF2-40B4-BE49-F238E27FC236}">
                    <a16:creationId xmlns:a16="http://schemas.microsoft.com/office/drawing/2014/main" id="{BF682561-035F-534A-260E-23BDECB55D42}"/>
                  </a:ext>
                </a:extLst>
              </p:cNvPr>
              <p:cNvGrpSpPr/>
              <p:nvPr/>
            </p:nvGrpSpPr>
            <p:grpSpPr>
              <a:xfrm>
                <a:off x="8780432" y="3224066"/>
                <a:ext cx="971343" cy="486527"/>
                <a:chOff x="8771450" y="3223420"/>
                <a:chExt cx="971343" cy="486527"/>
              </a:xfrm>
            </p:grpSpPr>
            <p:grpSp>
              <p:nvGrpSpPr>
                <p:cNvPr id="91" name="グループ化 90">
                  <a:extLst>
                    <a:ext uri="{FF2B5EF4-FFF2-40B4-BE49-F238E27FC236}">
                      <a16:creationId xmlns:a16="http://schemas.microsoft.com/office/drawing/2014/main" id="{5DCC792A-92BA-9551-514C-A9CDBB261725}"/>
                    </a:ext>
                  </a:extLst>
                </p:cNvPr>
                <p:cNvGrpSpPr/>
                <p:nvPr/>
              </p:nvGrpSpPr>
              <p:grpSpPr>
                <a:xfrm>
                  <a:off x="8771450" y="3330383"/>
                  <a:ext cx="971343" cy="379564"/>
                  <a:chOff x="8224749" y="3535918"/>
                  <a:chExt cx="1652949" cy="555772"/>
                </a:xfrm>
              </p:grpSpPr>
              <p:pic>
                <p:nvPicPr>
                  <p:cNvPr id="93" name="Picture 16" descr="http://www2.panasonic.biz/es/sumai/gazou/bicon/CA151ABMY-PA0050015_0001.jpg">
                    <a:extLst>
                      <a:ext uri="{FF2B5EF4-FFF2-40B4-BE49-F238E27FC236}">
                        <a16:creationId xmlns:a16="http://schemas.microsoft.com/office/drawing/2014/main" id="{A4E76C47-DCCF-6B45-F60A-68665E4B6065}"/>
                      </a:ext>
                    </a:extLst>
                  </p:cNvPr>
                  <p:cNvPicPr>
                    <a:picLocks noChangeAspect="1" noChangeArrowheads="1"/>
                  </p:cNvPicPr>
                  <p:nvPr/>
                </p:nvPicPr>
                <p:blipFill rotWithShape="1">
                  <a:blip r:embed="rId37">
                    <a:extLst>
                      <a:ext uri="{28A0092B-C50C-407E-A947-70E740481C1C}">
                        <a14:useLocalDpi xmlns:a14="http://schemas.microsoft.com/office/drawing/2010/main" val="0"/>
                      </a:ext>
                    </a:extLst>
                  </a:blip>
                  <a:srcRect/>
                  <a:stretch/>
                </p:blipFill>
                <p:spPr bwMode="auto">
                  <a:xfrm rot="5400000">
                    <a:off x="8809656" y="2951011"/>
                    <a:ext cx="282441" cy="1452255"/>
                  </a:xfrm>
                  <a:prstGeom prst="rect">
                    <a:avLst/>
                  </a:prstGeom>
                  <a:noFill/>
                  <a:extLst>
                    <a:ext uri="{909E8E84-426E-40DD-AFC4-6F175D3DCCD1}">
                      <a14:hiddenFill xmlns:a14="http://schemas.microsoft.com/office/drawing/2010/main">
                        <a:solidFill>
                          <a:srgbClr val="FFFFFF"/>
                        </a:solidFill>
                      </a14:hiddenFill>
                    </a:ext>
                  </a:extLst>
                </p:spPr>
              </p:pic>
              <p:sp>
                <p:nvSpPr>
                  <p:cNvPr id="94" name="正方形/長方形 93">
                    <a:extLst>
                      <a:ext uri="{FF2B5EF4-FFF2-40B4-BE49-F238E27FC236}">
                        <a16:creationId xmlns:a16="http://schemas.microsoft.com/office/drawing/2014/main" id="{78D3315B-9F47-4B6C-F7E5-DACDAF19EAC5}"/>
                      </a:ext>
                    </a:extLst>
                  </p:cNvPr>
                  <p:cNvSpPr/>
                  <p:nvPr/>
                </p:nvSpPr>
                <p:spPr>
                  <a:xfrm>
                    <a:off x="8233178" y="3821295"/>
                    <a:ext cx="1644520" cy="270395"/>
                  </a:xfrm>
                  <a:prstGeom prst="rect">
                    <a:avLst/>
                  </a:prstGeom>
                </p:spPr>
                <p:txBody>
                  <a:bodyPr wrap="square" lIns="0" tIns="0" rIns="0" bIns="0">
                    <a:spAutoFit/>
                  </a:bodyPr>
                  <a:lstStyle/>
                  <a:p>
                    <a:r>
                      <a:rPr lang="ja-JP" altLang="en-US" sz="600" dirty="0">
                        <a:latin typeface="+mn-ea"/>
                      </a:rPr>
                      <a:t>ホワイトオニックス柄</a:t>
                    </a:r>
                    <a:endParaRPr lang="en-US" altLang="ja-JP" sz="600" dirty="0">
                      <a:latin typeface="+mn-ea"/>
                    </a:endParaRPr>
                  </a:p>
                  <a:p>
                    <a:r>
                      <a:rPr lang="ja-JP" altLang="en-US" sz="600" dirty="0">
                        <a:latin typeface="+mn-ea"/>
                      </a:rPr>
                      <a:t>（シート）</a:t>
                    </a:r>
                  </a:p>
                </p:txBody>
              </p:sp>
            </p:grpSp>
            <p:sp>
              <p:nvSpPr>
                <p:cNvPr id="92" name="正方形/長方形 91">
                  <a:extLst>
                    <a:ext uri="{FF2B5EF4-FFF2-40B4-BE49-F238E27FC236}">
                      <a16:creationId xmlns:a16="http://schemas.microsoft.com/office/drawing/2014/main" id="{5CF8A2DA-D8A8-7021-2D96-B939E50D8BCF}"/>
                    </a:ext>
                  </a:extLst>
                </p:cNvPr>
                <p:cNvSpPr/>
                <p:nvPr/>
              </p:nvSpPr>
              <p:spPr>
                <a:xfrm>
                  <a:off x="8771450" y="3223420"/>
                  <a:ext cx="853407" cy="92333"/>
                </a:xfrm>
                <a:prstGeom prst="rect">
                  <a:avLst/>
                </a:prstGeom>
              </p:spPr>
              <p:txBody>
                <a:bodyPr wrap="square" lIns="0" tIns="0" rIns="0" bIns="0">
                  <a:spAutoFit/>
                </a:bodyPr>
                <a:lstStyle/>
                <a:p>
                  <a:r>
                    <a:rPr lang="en-US" altLang="ja-JP" sz="600" b="1" dirty="0">
                      <a:latin typeface="+mn-ea"/>
                    </a:rPr>
                    <a:t>〔</a:t>
                  </a:r>
                  <a:r>
                    <a:rPr lang="ja-JP" altLang="en-US" sz="600" b="1" dirty="0">
                      <a:latin typeface="+mn-ea"/>
                    </a:rPr>
                    <a:t>石目柄</a:t>
                  </a:r>
                  <a:r>
                    <a:rPr lang="en-US" altLang="ja-JP" sz="600" b="1" dirty="0">
                      <a:latin typeface="+mn-ea"/>
                    </a:rPr>
                    <a:t>〕</a:t>
                  </a:r>
                  <a:endParaRPr lang="ja-JP" altLang="en-US" sz="600" b="1" dirty="0">
                    <a:latin typeface="+mn-ea"/>
                  </a:endParaRPr>
                </a:p>
              </p:txBody>
            </p:sp>
          </p:grpSp>
          <p:sp>
            <p:nvSpPr>
              <p:cNvPr id="90" name="正方形/長方形 89">
                <a:extLst>
                  <a:ext uri="{FF2B5EF4-FFF2-40B4-BE49-F238E27FC236}">
                    <a16:creationId xmlns:a16="http://schemas.microsoft.com/office/drawing/2014/main" id="{9C62CD6B-9521-F3C1-DF92-747F5DAE636B}"/>
                  </a:ext>
                </a:extLst>
              </p:cNvPr>
              <p:cNvSpPr/>
              <p:nvPr/>
            </p:nvSpPr>
            <p:spPr>
              <a:xfrm>
                <a:off x="5106371" y="2610994"/>
                <a:ext cx="853407" cy="92333"/>
              </a:xfrm>
              <a:prstGeom prst="rect">
                <a:avLst/>
              </a:prstGeom>
            </p:spPr>
            <p:txBody>
              <a:bodyPr wrap="square" lIns="0" tIns="0" rIns="0" bIns="0">
                <a:spAutoFit/>
              </a:bodyPr>
              <a:lstStyle/>
              <a:p>
                <a:r>
                  <a:rPr lang="en-US" altLang="ja-JP" sz="600" b="1" dirty="0">
                    <a:latin typeface="+mn-ea"/>
                  </a:rPr>
                  <a:t>〔</a:t>
                </a:r>
                <a:r>
                  <a:rPr lang="ja-JP" altLang="en-US" sz="600" b="1" dirty="0">
                    <a:latin typeface="+mn-ea"/>
                  </a:rPr>
                  <a:t>木目柄</a:t>
                </a:r>
                <a:r>
                  <a:rPr lang="en-US" altLang="ja-JP" sz="600" b="1" dirty="0">
                    <a:latin typeface="+mn-ea"/>
                  </a:rPr>
                  <a:t>〕</a:t>
                </a:r>
                <a:endParaRPr lang="ja-JP" altLang="en-US" sz="600" b="1" dirty="0">
                  <a:latin typeface="+mn-ea"/>
                </a:endParaRPr>
              </a:p>
            </p:txBody>
          </p:sp>
        </p:grpSp>
      </p:grpSp>
    </p:spTree>
    <p:extLst>
      <p:ext uri="{BB962C8B-B14F-4D97-AF65-F5344CB8AC3E}">
        <p14:creationId xmlns:p14="http://schemas.microsoft.com/office/powerpoint/2010/main" val="2114959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l"/>
            <a:r>
              <a:rPr lang="ja-JP" altLang="en-US" sz="1100" b="1" dirty="0">
                <a:solidFill>
                  <a:srgbClr val="FFFFFF"/>
                </a:solidFill>
                <a:latin typeface="+mn-ea"/>
                <a:ea typeface="+mn-ea"/>
              </a:rPr>
              <a:t>床材　</a:t>
            </a:r>
            <a:r>
              <a:rPr lang="en-US" altLang="ja-JP" sz="1100" b="1" dirty="0">
                <a:solidFill>
                  <a:schemeClr val="bg1"/>
                </a:solidFill>
                <a:latin typeface="+mn-ea"/>
                <a:ea typeface="+mn-ea"/>
              </a:rPr>
              <a:t>1.5mm</a:t>
            </a:r>
            <a:r>
              <a:rPr lang="ja-JP" altLang="en-US" sz="1100" b="1" dirty="0">
                <a:solidFill>
                  <a:schemeClr val="bg1"/>
                </a:solidFill>
                <a:latin typeface="+mn-ea"/>
                <a:ea typeface="+mn-ea"/>
              </a:rPr>
              <a:t>リフォームフローリング </a:t>
            </a:r>
            <a:r>
              <a:rPr lang="en-US" altLang="ja-JP" sz="1100" b="1" dirty="0">
                <a:solidFill>
                  <a:schemeClr val="bg1"/>
                </a:solidFill>
                <a:latin typeface="+mn-ea"/>
                <a:ea typeface="+mn-ea"/>
              </a:rPr>
              <a:t>USUI-TA</a:t>
            </a:r>
            <a:r>
              <a:rPr lang="ja-JP" altLang="en-US" sz="1100" b="1" dirty="0">
                <a:solidFill>
                  <a:schemeClr val="bg1"/>
                </a:solidFill>
                <a:latin typeface="+mn-ea"/>
                <a:ea typeface="+mn-ea"/>
              </a:rPr>
              <a:t>［ウスイータ］ 耐熱タイプ 滑り配慮仕様 ★</a:t>
            </a:r>
          </a:p>
        </p:txBody>
      </p:sp>
      <p:sp>
        <p:nvSpPr>
          <p:cNvPr id="8" name="タイトル 26">
            <a:extLst>
              <a:ext uri="{FF2B5EF4-FFF2-40B4-BE49-F238E27FC236}">
                <a16:creationId xmlns:a16="http://schemas.microsoft.com/office/drawing/2014/main" id="{3A4634F3-AC65-999E-25E2-46F346FD8A09}"/>
              </a:ext>
            </a:extLst>
          </p:cNvPr>
          <p:cNvSpPr txBox="1">
            <a:spLocks/>
          </p:cNvSpPr>
          <p:nvPr/>
        </p:nvSpPr>
        <p:spPr>
          <a:xfrm>
            <a:off x="-1" y="-283837"/>
            <a:ext cx="7563775" cy="270015"/>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100" b="1" dirty="0">
                <a:latin typeface="+mn-ea"/>
                <a:ea typeface="+mn-ea"/>
              </a:rPr>
              <a:t>1.5mm</a:t>
            </a:r>
            <a:r>
              <a:rPr lang="ja-JP" altLang="en-US" sz="1100" b="1" dirty="0">
                <a:latin typeface="+mn-ea"/>
                <a:ea typeface="+mn-ea"/>
              </a:rPr>
              <a:t>リフォームフローリング </a:t>
            </a:r>
            <a:r>
              <a:rPr lang="en-US" altLang="ja-JP" sz="1100" b="1" dirty="0">
                <a:latin typeface="+mn-ea"/>
                <a:ea typeface="+mn-ea"/>
              </a:rPr>
              <a:t>USUI-TA</a:t>
            </a:r>
            <a:r>
              <a:rPr lang="ja-JP" altLang="en-US" sz="1100" b="1" dirty="0">
                <a:latin typeface="+mn-ea"/>
                <a:ea typeface="+mn-ea"/>
              </a:rPr>
              <a:t>［ウスイータ］ 耐熱タイプ 滑り配慮仕様</a:t>
            </a:r>
            <a:endParaRPr lang="ja-JP" altLang="en-US" sz="1100" b="1" dirty="0">
              <a:latin typeface="+mn-ea"/>
              <a:ea typeface="+mn-ea"/>
              <a:cs typeface="+mn-cs"/>
            </a:endParaRPr>
          </a:p>
        </p:txBody>
      </p:sp>
      <p:grpSp>
        <p:nvGrpSpPr>
          <p:cNvPr id="10" name="グループ化 9">
            <a:extLst>
              <a:ext uri="{FF2B5EF4-FFF2-40B4-BE49-F238E27FC236}">
                <a16:creationId xmlns:a16="http://schemas.microsoft.com/office/drawing/2014/main" id="{6AFB578F-3BD7-E532-4BB0-F6F8B879F6EF}"/>
              </a:ext>
            </a:extLst>
          </p:cNvPr>
          <p:cNvGrpSpPr/>
          <p:nvPr/>
        </p:nvGrpSpPr>
        <p:grpSpPr>
          <a:xfrm>
            <a:off x="4992700" y="683235"/>
            <a:ext cx="4773600" cy="1342659"/>
            <a:chOff x="4983718" y="683235"/>
            <a:chExt cx="4773600" cy="1342659"/>
          </a:xfrm>
        </p:grpSpPr>
        <p:sp>
          <p:nvSpPr>
            <p:cNvPr id="16" name="Rectangle 14">
              <a:extLst>
                <a:ext uri="{FF2B5EF4-FFF2-40B4-BE49-F238E27FC236}">
                  <a16:creationId xmlns:a16="http://schemas.microsoft.com/office/drawing/2014/main" id="{CB243AD2-4931-7821-7EB0-4B9E44EDDF90}"/>
                </a:ext>
              </a:extLst>
            </p:cNvPr>
            <p:cNvSpPr>
              <a:spLocks noChangeArrowheads="1"/>
            </p:cNvSpPr>
            <p:nvPr/>
          </p:nvSpPr>
          <p:spPr bwMode="auto">
            <a:xfrm>
              <a:off x="4983718" y="683235"/>
              <a:ext cx="4773600" cy="1342659"/>
            </a:xfrm>
            <a:prstGeom prst="rect">
              <a:avLst/>
            </a:prstGeom>
            <a:solidFill>
              <a:srgbClr val="336699"/>
            </a:solidFill>
            <a:ln w="6350">
              <a:noFill/>
              <a:miter lim="800000"/>
              <a:headEnd/>
              <a:tailEnd/>
            </a:ln>
            <a:effectLst/>
          </p:spPr>
          <p:txBody>
            <a:bodyPr wrap="none" anchor="ctr"/>
            <a:lstStyle/>
            <a:p>
              <a:pPr algn="ctr"/>
              <a:endParaRPr lang="ja-JP" altLang="en-US" sz="1200" dirty="0">
                <a:latin typeface="+mn-ea"/>
              </a:endParaRPr>
            </a:p>
          </p:txBody>
        </p:sp>
        <p:sp>
          <p:nvSpPr>
            <p:cNvPr id="17" name="正方形/長方形 16">
              <a:extLst>
                <a:ext uri="{FF2B5EF4-FFF2-40B4-BE49-F238E27FC236}">
                  <a16:creationId xmlns:a16="http://schemas.microsoft.com/office/drawing/2014/main" id="{CE626CA3-8FDE-95D4-7BF4-3BB6E2920793}"/>
                </a:ext>
              </a:extLst>
            </p:cNvPr>
            <p:cNvSpPr/>
            <p:nvPr/>
          </p:nvSpPr>
          <p:spPr>
            <a:xfrm>
              <a:off x="7460043" y="1200676"/>
              <a:ext cx="1752857" cy="307777"/>
            </a:xfrm>
            <a:prstGeom prst="rect">
              <a:avLst/>
            </a:prstGeom>
          </p:spPr>
          <p:txBody>
            <a:bodyPr wrap="square" lIns="0" tIns="0" rIns="0" bIns="0">
              <a:spAutoFit/>
            </a:bodyPr>
            <a:lstStyle/>
            <a:p>
              <a:pPr algn="ctr"/>
              <a:r>
                <a:rPr lang="ja-JP" altLang="en-US" sz="1000" dirty="0">
                  <a:solidFill>
                    <a:srgbClr val="FFFFFF"/>
                  </a:solidFill>
                  <a:latin typeface="+mn-ea"/>
                </a:rPr>
                <a:t>美術品のように、理想の</a:t>
              </a:r>
            </a:p>
            <a:p>
              <a:pPr algn="ctr"/>
              <a:r>
                <a:rPr lang="ja-JP" altLang="en-US" sz="1000" dirty="0">
                  <a:solidFill>
                    <a:srgbClr val="FFFFFF"/>
                  </a:solidFill>
                  <a:latin typeface="+mn-ea"/>
                </a:rPr>
                <a:t>木目や色を追求しました。</a:t>
              </a:r>
            </a:p>
          </p:txBody>
        </p:sp>
        <p:sp>
          <p:nvSpPr>
            <p:cNvPr id="19" name="正方形/長方形 18">
              <a:extLst>
                <a:ext uri="{FF2B5EF4-FFF2-40B4-BE49-F238E27FC236}">
                  <a16:creationId xmlns:a16="http://schemas.microsoft.com/office/drawing/2014/main" id="{FBBA6ED8-623E-7C0B-9BE8-44390C082C4D}"/>
                </a:ext>
              </a:extLst>
            </p:cNvPr>
            <p:cNvSpPr/>
            <p:nvPr/>
          </p:nvSpPr>
          <p:spPr>
            <a:xfrm>
              <a:off x="5479490" y="1243365"/>
              <a:ext cx="1512169" cy="215444"/>
            </a:xfrm>
            <a:prstGeom prst="rect">
              <a:avLst/>
            </a:prstGeom>
          </p:spPr>
          <p:txBody>
            <a:bodyPr wrap="square" lIns="0" tIns="0" rIns="0" bIns="0">
              <a:spAutoFit/>
            </a:bodyPr>
            <a:lstStyle/>
            <a:p>
              <a:pPr algn="ctr"/>
              <a:r>
                <a:rPr lang="ja-JP" altLang="en-US" sz="1400" b="1" dirty="0">
                  <a:solidFill>
                    <a:srgbClr val="FFFFFF"/>
                  </a:solidFill>
                  <a:latin typeface="+mn-ea"/>
                </a:rPr>
                <a:t>高意匠シート仕上げ</a:t>
              </a:r>
            </a:p>
          </p:txBody>
        </p:sp>
      </p:grpSp>
      <p:grpSp>
        <p:nvGrpSpPr>
          <p:cNvPr id="40" name="グループ化 39">
            <a:extLst>
              <a:ext uri="{FF2B5EF4-FFF2-40B4-BE49-F238E27FC236}">
                <a16:creationId xmlns:a16="http://schemas.microsoft.com/office/drawing/2014/main" id="{E5558CBB-E06A-1C61-7220-C20FCB29ACF3}"/>
              </a:ext>
            </a:extLst>
          </p:cNvPr>
          <p:cNvGrpSpPr/>
          <p:nvPr/>
        </p:nvGrpSpPr>
        <p:grpSpPr>
          <a:xfrm>
            <a:off x="4992700" y="3919646"/>
            <a:ext cx="3579291" cy="403863"/>
            <a:chOff x="142875" y="4938555"/>
            <a:chExt cx="3579291" cy="403863"/>
          </a:xfrm>
        </p:grpSpPr>
        <p:pic>
          <p:nvPicPr>
            <p:cNvPr id="68" name="図 67">
              <a:extLst>
                <a:ext uri="{FF2B5EF4-FFF2-40B4-BE49-F238E27FC236}">
                  <a16:creationId xmlns:a16="http://schemas.microsoft.com/office/drawing/2014/main" id="{9D2C8C13-1C7B-7847-82AF-C8043798C05C}"/>
                </a:ext>
              </a:extLst>
            </p:cNvPr>
            <p:cNvPicPr>
              <a:picLocks noChangeAspect="1"/>
            </p:cNvPicPr>
            <p:nvPr/>
          </p:nvPicPr>
          <p:blipFill>
            <a:blip r:embed="rId2"/>
            <a:stretch>
              <a:fillRect/>
            </a:stretch>
          </p:blipFill>
          <p:spPr>
            <a:xfrm>
              <a:off x="142875" y="5005820"/>
              <a:ext cx="261819" cy="288000"/>
            </a:xfrm>
            <a:prstGeom prst="rect">
              <a:avLst/>
            </a:prstGeom>
          </p:spPr>
        </p:pic>
        <p:pic>
          <p:nvPicPr>
            <p:cNvPr id="69" name="図 68">
              <a:extLst>
                <a:ext uri="{FF2B5EF4-FFF2-40B4-BE49-F238E27FC236}">
                  <a16:creationId xmlns:a16="http://schemas.microsoft.com/office/drawing/2014/main" id="{5F0E79A1-E908-16D7-F328-CE565F1DBBE3}"/>
                </a:ext>
              </a:extLst>
            </p:cNvPr>
            <p:cNvPicPr>
              <a:picLocks noChangeAspect="1"/>
            </p:cNvPicPr>
            <p:nvPr/>
          </p:nvPicPr>
          <p:blipFill>
            <a:blip r:embed="rId3"/>
            <a:stretch>
              <a:fillRect/>
            </a:stretch>
          </p:blipFill>
          <p:spPr>
            <a:xfrm>
              <a:off x="363865" y="5005820"/>
              <a:ext cx="261819" cy="288000"/>
            </a:xfrm>
            <a:prstGeom prst="rect">
              <a:avLst/>
            </a:prstGeom>
          </p:spPr>
        </p:pic>
        <p:pic>
          <p:nvPicPr>
            <p:cNvPr id="70" name="図 69">
              <a:extLst>
                <a:ext uri="{FF2B5EF4-FFF2-40B4-BE49-F238E27FC236}">
                  <a16:creationId xmlns:a16="http://schemas.microsoft.com/office/drawing/2014/main" id="{2EDB4F8B-F4C9-7500-1333-202EEBC8B537}"/>
                </a:ext>
              </a:extLst>
            </p:cNvPr>
            <p:cNvPicPr>
              <a:picLocks noChangeAspect="1"/>
            </p:cNvPicPr>
            <p:nvPr/>
          </p:nvPicPr>
          <p:blipFill>
            <a:blip r:embed="rId4"/>
            <a:stretch>
              <a:fillRect/>
            </a:stretch>
          </p:blipFill>
          <p:spPr>
            <a:xfrm>
              <a:off x="1026835" y="5005820"/>
              <a:ext cx="261819" cy="288000"/>
            </a:xfrm>
            <a:prstGeom prst="rect">
              <a:avLst/>
            </a:prstGeom>
          </p:spPr>
        </p:pic>
        <p:pic>
          <p:nvPicPr>
            <p:cNvPr id="71" name="図 70">
              <a:extLst>
                <a:ext uri="{FF2B5EF4-FFF2-40B4-BE49-F238E27FC236}">
                  <a16:creationId xmlns:a16="http://schemas.microsoft.com/office/drawing/2014/main" id="{182134B2-7597-7F02-F027-FF13ADF4DBC4}"/>
                </a:ext>
              </a:extLst>
            </p:cNvPr>
            <p:cNvPicPr>
              <a:picLocks noChangeAspect="1"/>
            </p:cNvPicPr>
            <p:nvPr/>
          </p:nvPicPr>
          <p:blipFill>
            <a:blip r:embed="rId5"/>
            <a:stretch>
              <a:fillRect/>
            </a:stretch>
          </p:blipFill>
          <p:spPr>
            <a:xfrm>
              <a:off x="1247824" y="5005820"/>
              <a:ext cx="261819" cy="288000"/>
            </a:xfrm>
            <a:prstGeom prst="rect">
              <a:avLst/>
            </a:prstGeom>
          </p:spPr>
        </p:pic>
        <p:pic>
          <p:nvPicPr>
            <p:cNvPr id="72" name="図 71">
              <a:extLst>
                <a:ext uri="{FF2B5EF4-FFF2-40B4-BE49-F238E27FC236}">
                  <a16:creationId xmlns:a16="http://schemas.microsoft.com/office/drawing/2014/main" id="{BD1C0FEC-8293-0BC5-04E8-FFC58EF2E273}"/>
                </a:ext>
              </a:extLst>
            </p:cNvPr>
            <p:cNvPicPr>
              <a:picLocks noChangeAspect="1"/>
            </p:cNvPicPr>
            <p:nvPr/>
          </p:nvPicPr>
          <p:blipFill>
            <a:blip r:embed="rId6"/>
            <a:stretch>
              <a:fillRect/>
            </a:stretch>
          </p:blipFill>
          <p:spPr>
            <a:xfrm>
              <a:off x="1468814" y="5005820"/>
              <a:ext cx="261819" cy="288000"/>
            </a:xfrm>
            <a:prstGeom prst="rect">
              <a:avLst/>
            </a:prstGeom>
          </p:spPr>
        </p:pic>
        <p:pic>
          <p:nvPicPr>
            <p:cNvPr id="73" name="図 72">
              <a:extLst>
                <a:ext uri="{FF2B5EF4-FFF2-40B4-BE49-F238E27FC236}">
                  <a16:creationId xmlns:a16="http://schemas.microsoft.com/office/drawing/2014/main" id="{19CCDF6A-4C8E-F73C-20EC-C98F59EEBFB8}"/>
                </a:ext>
              </a:extLst>
            </p:cNvPr>
            <p:cNvPicPr>
              <a:picLocks noChangeAspect="1"/>
            </p:cNvPicPr>
            <p:nvPr/>
          </p:nvPicPr>
          <p:blipFill>
            <a:blip r:embed="rId7"/>
            <a:stretch>
              <a:fillRect/>
            </a:stretch>
          </p:blipFill>
          <p:spPr>
            <a:xfrm>
              <a:off x="1689804" y="5005820"/>
              <a:ext cx="261819" cy="288000"/>
            </a:xfrm>
            <a:prstGeom prst="rect">
              <a:avLst/>
            </a:prstGeom>
          </p:spPr>
        </p:pic>
        <p:pic>
          <p:nvPicPr>
            <p:cNvPr id="74" name="図 73">
              <a:extLst>
                <a:ext uri="{FF2B5EF4-FFF2-40B4-BE49-F238E27FC236}">
                  <a16:creationId xmlns:a16="http://schemas.microsoft.com/office/drawing/2014/main" id="{FE881102-CDCD-40B1-0E13-D3F3DD8615EF}"/>
                </a:ext>
              </a:extLst>
            </p:cNvPr>
            <p:cNvPicPr>
              <a:picLocks noChangeAspect="1"/>
            </p:cNvPicPr>
            <p:nvPr/>
          </p:nvPicPr>
          <p:blipFill>
            <a:blip r:embed="rId8"/>
            <a:stretch>
              <a:fillRect/>
            </a:stretch>
          </p:blipFill>
          <p:spPr>
            <a:xfrm>
              <a:off x="1910794" y="5005820"/>
              <a:ext cx="261819" cy="288000"/>
            </a:xfrm>
            <a:prstGeom prst="rect">
              <a:avLst/>
            </a:prstGeom>
          </p:spPr>
        </p:pic>
        <p:pic>
          <p:nvPicPr>
            <p:cNvPr id="75" name="図 74">
              <a:extLst>
                <a:ext uri="{FF2B5EF4-FFF2-40B4-BE49-F238E27FC236}">
                  <a16:creationId xmlns:a16="http://schemas.microsoft.com/office/drawing/2014/main" id="{F7148704-1B40-437A-5B4D-3167FB7B21F9}"/>
                </a:ext>
              </a:extLst>
            </p:cNvPr>
            <p:cNvPicPr>
              <a:picLocks noChangeAspect="1"/>
            </p:cNvPicPr>
            <p:nvPr/>
          </p:nvPicPr>
          <p:blipFill>
            <a:blip r:embed="rId9"/>
            <a:stretch>
              <a:fillRect/>
            </a:stretch>
          </p:blipFill>
          <p:spPr>
            <a:xfrm>
              <a:off x="2131784" y="5005820"/>
              <a:ext cx="261819" cy="288000"/>
            </a:xfrm>
            <a:prstGeom prst="rect">
              <a:avLst/>
            </a:prstGeom>
          </p:spPr>
        </p:pic>
        <p:pic>
          <p:nvPicPr>
            <p:cNvPr id="76" name="図 75">
              <a:extLst>
                <a:ext uri="{FF2B5EF4-FFF2-40B4-BE49-F238E27FC236}">
                  <a16:creationId xmlns:a16="http://schemas.microsoft.com/office/drawing/2014/main" id="{1AC4D815-5DAD-E8B3-2D58-B0FF174BA31C}"/>
                </a:ext>
              </a:extLst>
            </p:cNvPr>
            <p:cNvPicPr>
              <a:picLocks noChangeAspect="1"/>
            </p:cNvPicPr>
            <p:nvPr/>
          </p:nvPicPr>
          <p:blipFill>
            <a:blip r:embed="rId10"/>
            <a:stretch>
              <a:fillRect/>
            </a:stretch>
          </p:blipFill>
          <p:spPr>
            <a:xfrm>
              <a:off x="2352774" y="5005820"/>
              <a:ext cx="261819" cy="288000"/>
            </a:xfrm>
            <a:prstGeom prst="rect">
              <a:avLst/>
            </a:prstGeom>
          </p:spPr>
        </p:pic>
        <p:pic>
          <p:nvPicPr>
            <p:cNvPr id="77" name="図 76">
              <a:extLst>
                <a:ext uri="{FF2B5EF4-FFF2-40B4-BE49-F238E27FC236}">
                  <a16:creationId xmlns:a16="http://schemas.microsoft.com/office/drawing/2014/main" id="{4AB33F28-6ECB-265F-C74A-268F193D1944}"/>
                </a:ext>
              </a:extLst>
            </p:cNvPr>
            <p:cNvPicPr>
              <a:picLocks noChangeAspect="1"/>
            </p:cNvPicPr>
            <p:nvPr/>
          </p:nvPicPr>
          <p:blipFill>
            <a:blip r:embed="rId11"/>
            <a:stretch>
              <a:fillRect/>
            </a:stretch>
          </p:blipFill>
          <p:spPr>
            <a:xfrm>
              <a:off x="2573764" y="5005820"/>
              <a:ext cx="261819" cy="288000"/>
            </a:xfrm>
            <a:prstGeom prst="rect">
              <a:avLst/>
            </a:prstGeom>
          </p:spPr>
        </p:pic>
        <p:pic>
          <p:nvPicPr>
            <p:cNvPr id="78" name="図 77">
              <a:extLst>
                <a:ext uri="{FF2B5EF4-FFF2-40B4-BE49-F238E27FC236}">
                  <a16:creationId xmlns:a16="http://schemas.microsoft.com/office/drawing/2014/main" id="{84689AB8-A04E-7C3B-D465-B0E576D11C5A}"/>
                </a:ext>
              </a:extLst>
            </p:cNvPr>
            <p:cNvPicPr>
              <a:picLocks noChangeAspect="1"/>
            </p:cNvPicPr>
            <p:nvPr/>
          </p:nvPicPr>
          <p:blipFill>
            <a:blip r:embed="rId12"/>
            <a:stretch>
              <a:fillRect/>
            </a:stretch>
          </p:blipFill>
          <p:spPr>
            <a:xfrm>
              <a:off x="2794754" y="5005820"/>
              <a:ext cx="261819" cy="288000"/>
            </a:xfrm>
            <a:prstGeom prst="rect">
              <a:avLst/>
            </a:prstGeom>
          </p:spPr>
        </p:pic>
        <p:pic>
          <p:nvPicPr>
            <p:cNvPr id="79" name="図 78">
              <a:extLst>
                <a:ext uri="{FF2B5EF4-FFF2-40B4-BE49-F238E27FC236}">
                  <a16:creationId xmlns:a16="http://schemas.microsoft.com/office/drawing/2014/main" id="{0BFFC2EF-FB22-042F-294B-4AE1751E3DE8}"/>
                </a:ext>
              </a:extLst>
            </p:cNvPr>
            <p:cNvPicPr>
              <a:picLocks noChangeAspect="1"/>
            </p:cNvPicPr>
            <p:nvPr/>
          </p:nvPicPr>
          <p:blipFill>
            <a:blip r:embed="rId13"/>
            <a:stretch>
              <a:fillRect/>
            </a:stretch>
          </p:blipFill>
          <p:spPr>
            <a:xfrm>
              <a:off x="3015744" y="5005820"/>
              <a:ext cx="261819" cy="288000"/>
            </a:xfrm>
            <a:prstGeom prst="rect">
              <a:avLst/>
            </a:prstGeom>
          </p:spPr>
        </p:pic>
        <p:pic>
          <p:nvPicPr>
            <p:cNvPr id="80" name="図 79">
              <a:extLst>
                <a:ext uri="{FF2B5EF4-FFF2-40B4-BE49-F238E27FC236}">
                  <a16:creationId xmlns:a16="http://schemas.microsoft.com/office/drawing/2014/main" id="{057C8F2C-AF86-6FD7-0283-29A4B7C5687A}"/>
                </a:ext>
              </a:extLst>
            </p:cNvPr>
            <p:cNvPicPr>
              <a:picLocks noChangeAspect="1"/>
            </p:cNvPicPr>
            <p:nvPr/>
          </p:nvPicPr>
          <p:blipFill>
            <a:blip r:embed="rId14"/>
            <a:stretch>
              <a:fillRect/>
            </a:stretch>
          </p:blipFill>
          <p:spPr>
            <a:xfrm>
              <a:off x="3236734" y="5005820"/>
              <a:ext cx="261819" cy="288000"/>
            </a:xfrm>
            <a:prstGeom prst="rect">
              <a:avLst/>
            </a:prstGeom>
          </p:spPr>
        </p:pic>
        <p:sp>
          <p:nvSpPr>
            <p:cNvPr id="81" name="テキスト ボックス 80">
              <a:extLst>
                <a:ext uri="{FF2B5EF4-FFF2-40B4-BE49-F238E27FC236}">
                  <a16:creationId xmlns:a16="http://schemas.microsoft.com/office/drawing/2014/main" id="{54A9A855-0B53-9D89-7530-80217D1FAC9B}"/>
                </a:ext>
              </a:extLst>
            </p:cNvPr>
            <p:cNvSpPr txBox="1"/>
            <p:nvPr/>
          </p:nvSpPr>
          <p:spPr>
            <a:xfrm>
              <a:off x="2154681" y="4938555"/>
              <a:ext cx="216024" cy="84639"/>
            </a:xfrm>
            <a:prstGeom prst="rect">
              <a:avLst/>
            </a:prstGeom>
            <a:noFill/>
          </p:spPr>
          <p:txBody>
            <a:bodyPr wrap="square" lIns="0" tIns="0" rIns="0" bIns="0" rtlCol="0">
              <a:spAutoFit/>
            </a:bodyPr>
            <a:lstStyle/>
            <a:p>
              <a:pPr algn="ctr"/>
              <a:r>
                <a:rPr kumimoji="1" lang="ja-JP" altLang="en-US" sz="550" kern="0" spc="-70" dirty="0">
                  <a:solidFill>
                    <a:srgbClr val="542400"/>
                  </a:solidFill>
                  <a:latin typeface="+mn-ea"/>
                </a:rPr>
                <a:t>★★★</a:t>
              </a:r>
            </a:p>
          </p:txBody>
        </p:sp>
        <p:sp>
          <p:nvSpPr>
            <p:cNvPr id="82" name="テキスト ボックス 81">
              <a:extLst>
                <a:ext uri="{FF2B5EF4-FFF2-40B4-BE49-F238E27FC236}">
                  <a16:creationId xmlns:a16="http://schemas.microsoft.com/office/drawing/2014/main" id="{87E02F24-B758-DBF7-886C-AC82F56FE45F}"/>
                </a:ext>
              </a:extLst>
            </p:cNvPr>
            <p:cNvSpPr txBox="1"/>
            <p:nvPr/>
          </p:nvSpPr>
          <p:spPr>
            <a:xfrm>
              <a:off x="2375671" y="4938555"/>
              <a:ext cx="216024" cy="84639"/>
            </a:xfrm>
            <a:prstGeom prst="rect">
              <a:avLst/>
            </a:prstGeom>
            <a:noFill/>
          </p:spPr>
          <p:txBody>
            <a:bodyPr wrap="square" lIns="0" tIns="0" rIns="0" bIns="0" rtlCol="0">
              <a:spAutoFit/>
            </a:bodyPr>
            <a:lstStyle/>
            <a:p>
              <a:pPr algn="ctr"/>
              <a:r>
                <a:rPr kumimoji="1" lang="ja-JP" altLang="en-US" sz="550" kern="0" spc="-70" dirty="0">
                  <a:solidFill>
                    <a:srgbClr val="542400"/>
                  </a:solidFill>
                  <a:latin typeface="+mn-ea"/>
                </a:rPr>
                <a:t>★★</a:t>
              </a:r>
            </a:p>
          </p:txBody>
        </p:sp>
        <p:sp>
          <p:nvSpPr>
            <p:cNvPr id="83" name="正方形/長方形 82">
              <a:extLst>
                <a:ext uri="{FF2B5EF4-FFF2-40B4-BE49-F238E27FC236}">
                  <a16:creationId xmlns:a16="http://schemas.microsoft.com/office/drawing/2014/main" id="{09E430C7-1C22-5341-7EB4-15BF6D642DD1}"/>
                </a:ext>
              </a:extLst>
            </p:cNvPr>
            <p:cNvSpPr/>
            <p:nvPr/>
          </p:nvSpPr>
          <p:spPr>
            <a:xfrm>
              <a:off x="1048684" y="5288557"/>
              <a:ext cx="230762" cy="53861"/>
            </a:xfrm>
            <a:prstGeom prst="rect">
              <a:avLst/>
            </a:prstGeom>
          </p:spPr>
          <p:txBody>
            <a:bodyPr wrap="square" lIns="0" tIns="0" rIns="0" bIns="0">
              <a:spAutoFit/>
            </a:bodyPr>
            <a:lstStyle/>
            <a:p>
              <a:pPr algn="r"/>
              <a:r>
                <a:rPr lang="en-US" altLang="ja-JP" sz="350" dirty="0">
                  <a:latin typeface="+mn-ea"/>
                </a:rPr>
                <a:t>※2 ※3</a:t>
              </a:r>
              <a:endParaRPr lang="ja-JP" altLang="en-US" sz="350" dirty="0">
                <a:latin typeface="+mn-ea"/>
              </a:endParaRPr>
            </a:p>
          </p:txBody>
        </p:sp>
        <p:sp>
          <p:nvSpPr>
            <p:cNvPr id="85" name="正方形/長方形 84">
              <a:extLst>
                <a:ext uri="{FF2B5EF4-FFF2-40B4-BE49-F238E27FC236}">
                  <a16:creationId xmlns:a16="http://schemas.microsoft.com/office/drawing/2014/main" id="{FDE552AB-FD65-1A56-AD6D-6C00230A8FF3}"/>
                </a:ext>
              </a:extLst>
            </p:cNvPr>
            <p:cNvSpPr/>
            <p:nvPr/>
          </p:nvSpPr>
          <p:spPr>
            <a:xfrm>
              <a:off x="1279446" y="5288557"/>
              <a:ext cx="206940" cy="53861"/>
            </a:xfrm>
            <a:prstGeom prst="rect">
              <a:avLst/>
            </a:prstGeom>
          </p:spPr>
          <p:txBody>
            <a:bodyPr wrap="square" lIns="0" tIns="0" rIns="0" bIns="0">
              <a:spAutoFit/>
            </a:bodyPr>
            <a:lstStyle/>
            <a:p>
              <a:pPr algn="r"/>
              <a:r>
                <a:rPr lang="en-US" altLang="ja-JP" sz="350" dirty="0">
                  <a:latin typeface="+mn-ea"/>
                </a:rPr>
                <a:t>※2</a:t>
              </a:r>
              <a:endParaRPr lang="ja-JP" altLang="en-US" sz="350" dirty="0">
                <a:latin typeface="+mn-ea"/>
              </a:endParaRPr>
            </a:p>
          </p:txBody>
        </p:sp>
        <p:sp>
          <p:nvSpPr>
            <p:cNvPr id="86" name="正方形/長方形 85">
              <a:extLst>
                <a:ext uri="{FF2B5EF4-FFF2-40B4-BE49-F238E27FC236}">
                  <a16:creationId xmlns:a16="http://schemas.microsoft.com/office/drawing/2014/main" id="{F869E81F-512C-9E5B-05C8-E54F43989879}"/>
                </a:ext>
              </a:extLst>
            </p:cNvPr>
            <p:cNvSpPr/>
            <p:nvPr/>
          </p:nvSpPr>
          <p:spPr>
            <a:xfrm>
              <a:off x="1720503" y="5288557"/>
              <a:ext cx="206940" cy="53861"/>
            </a:xfrm>
            <a:prstGeom prst="rect">
              <a:avLst/>
            </a:prstGeom>
          </p:spPr>
          <p:txBody>
            <a:bodyPr wrap="square" lIns="0" tIns="0" rIns="0" bIns="0">
              <a:spAutoFit/>
            </a:bodyPr>
            <a:lstStyle/>
            <a:p>
              <a:pPr algn="r"/>
              <a:r>
                <a:rPr lang="en-US" altLang="ja-JP" sz="350" dirty="0">
                  <a:latin typeface="+mn-ea"/>
                </a:rPr>
                <a:t>※4</a:t>
              </a:r>
              <a:endParaRPr lang="ja-JP" altLang="en-US" sz="350" dirty="0">
                <a:latin typeface="+mn-ea"/>
              </a:endParaRPr>
            </a:p>
          </p:txBody>
        </p:sp>
        <p:sp>
          <p:nvSpPr>
            <p:cNvPr id="87" name="正方形/長方形 86">
              <a:extLst>
                <a:ext uri="{FF2B5EF4-FFF2-40B4-BE49-F238E27FC236}">
                  <a16:creationId xmlns:a16="http://schemas.microsoft.com/office/drawing/2014/main" id="{2AA32537-0E72-CC1C-7F06-A71817B9EB5D}"/>
                </a:ext>
              </a:extLst>
            </p:cNvPr>
            <p:cNvSpPr/>
            <p:nvPr/>
          </p:nvSpPr>
          <p:spPr>
            <a:xfrm>
              <a:off x="1941326" y="5288557"/>
              <a:ext cx="206940" cy="53861"/>
            </a:xfrm>
            <a:prstGeom prst="rect">
              <a:avLst/>
            </a:prstGeom>
          </p:spPr>
          <p:txBody>
            <a:bodyPr wrap="square" lIns="0" tIns="0" rIns="0" bIns="0">
              <a:spAutoFit/>
            </a:bodyPr>
            <a:lstStyle/>
            <a:p>
              <a:pPr algn="r"/>
              <a:r>
                <a:rPr lang="en-US" altLang="ja-JP" sz="350" dirty="0">
                  <a:latin typeface="+mn-ea"/>
                </a:rPr>
                <a:t>※5</a:t>
              </a:r>
              <a:endParaRPr lang="ja-JP" altLang="en-US" sz="350" dirty="0">
                <a:latin typeface="+mn-ea"/>
              </a:endParaRPr>
            </a:p>
          </p:txBody>
        </p:sp>
        <p:sp>
          <p:nvSpPr>
            <p:cNvPr id="88" name="正方形/長方形 87">
              <a:extLst>
                <a:ext uri="{FF2B5EF4-FFF2-40B4-BE49-F238E27FC236}">
                  <a16:creationId xmlns:a16="http://schemas.microsoft.com/office/drawing/2014/main" id="{2D15B94F-4489-64A8-A64D-102388C57393}"/>
                </a:ext>
              </a:extLst>
            </p:cNvPr>
            <p:cNvSpPr/>
            <p:nvPr/>
          </p:nvSpPr>
          <p:spPr>
            <a:xfrm>
              <a:off x="2824863" y="5288557"/>
              <a:ext cx="206940" cy="53861"/>
            </a:xfrm>
            <a:prstGeom prst="rect">
              <a:avLst/>
            </a:prstGeom>
          </p:spPr>
          <p:txBody>
            <a:bodyPr wrap="square" lIns="0" tIns="0" rIns="0" bIns="0">
              <a:spAutoFit/>
            </a:bodyPr>
            <a:lstStyle/>
            <a:p>
              <a:pPr algn="r"/>
              <a:r>
                <a:rPr lang="en-US" altLang="ja-JP" sz="350" dirty="0">
                  <a:latin typeface="+mn-ea"/>
                </a:rPr>
                <a:t>※7</a:t>
              </a:r>
              <a:endParaRPr lang="ja-JP" altLang="en-US" sz="350" dirty="0">
                <a:latin typeface="+mn-ea"/>
              </a:endParaRPr>
            </a:p>
          </p:txBody>
        </p:sp>
        <p:sp>
          <p:nvSpPr>
            <p:cNvPr id="89" name="正方形/長方形 88">
              <a:extLst>
                <a:ext uri="{FF2B5EF4-FFF2-40B4-BE49-F238E27FC236}">
                  <a16:creationId xmlns:a16="http://schemas.microsoft.com/office/drawing/2014/main" id="{EB4857E5-7254-E72F-69ED-D4ADE635DC52}"/>
                </a:ext>
              </a:extLst>
            </p:cNvPr>
            <p:cNvSpPr/>
            <p:nvPr/>
          </p:nvSpPr>
          <p:spPr>
            <a:xfrm>
              <a:off x="3266843" y="5288557"/>
              <a:ext cx="206940" cy="53861"/>
            </a:xfrm>
            <a:prstGeom prst="rect">
              <a:avLst/>
            </a:prstGeom>
          </p:spPr>
          <p:txBody>
            <a:bodyPr wrap="square" lIns="0" tIns="0" rIns="0" bIns="0">
              <a:spAutoFit/>
            </a:bodyPr>
            <a:lstStyle/>
            <a:p>
              <a:pPr algn="r"/>
              <a:r>
                <a:rPr lang="en-US" altLang="ja-JP" sz="350" dirty="0">
                  <a:latin typeface="+mn-ea"/>
                </a:rPr>
                <a:t>※8</a:t>
              </a:r>
              <a:endParaRPr lang="ja-JP" altLang="en-US" sz="350" dirty="0">
                <a:latin typeface="+mn-ea"/>
              </a:endParaRPr>
            </a:p>
          </p:txBody>
        </p:sp>
        <p:pic>
          <p:nvPicPr>
            <p:cNvPr id="90" name="図 89">
              <a:extLst>
                <a:ext uri="{FF2B5EF4-FFF2-40B4-BE49-F238E27FC236}">
                  <a16:creationId xmlns:a16="http://schemas.microsoft.com/office/drawing/2014/main" id="{3DE2A341-AE01-6260-C75D-6F8F153D5497}"/>
                </a:ext>
              </a:extLst>
            </p:cNvPr>
            <p:cNvPicPr>
              <a:picLocks noChangeAspect="1"/>
            </p:cNvPicPr>
            <p:nvPr/>
          </p:nvPicPr>
          <p:blipFill>
            <a:blip r:embed="rId15"/>
            <a:stretch>
              <a:fillRect/>
            </a:stretch>
          </p:blipFill>
          <p:spPr>
            <a:xfrm>
              <a:off x="805845" y="5005820"/>
              <a:ext cx="261819" cy="288000"/>
            </a:xfrm>
            <a:prstGeom prst="rect">
              <a:avLst/>
            </a:prstGeom>
          </p:spPr>
        </p:pic>
        <p:pic>
          <p:nvPicPr>
            <p:cNvPr id="91" name="図 90">
              <a:extLst>
                <a:ext uri="{FF2B5EF4-FFF2-40B4-BE49-F238E27FC236}">
                  <a16:creationId xmlns:a16="http://schemas.microsoft.com/office/drawing/2014/main" id="{F524B78D-1E8E-7D29-2738-09DF91F6D848}"/>
                </a:ext>
              </a:extLst>
            </p:cNvPr>
            <p:cNvPicPr>
              <a:picLocks noChangeAspect="1"/>
            </p:cNvPicPr>
            <p:nvPr/>
          </p:nvPicPr>
          <p:blipFill>
            <a:blip r:embed="rId16"/>
            <a:stretch>
              <a:fillRect/>
            </a:stretch>
          </p:blipFill>
          <p:spPr>
            <a:xfrm>
              <a:off x="584855" y="5005820"/>
              <a:ext cx="261818" cy="288000"/>
            </a:xfrm>
            <a:prstGeom prst="rect">
              <a:avLst/>
            </a:prstGeom>
          </p:spPr>
        </p:pic>
        <p:pic>
          <p:nvPicPr>
            <p:cNvPr id="92" name="図 91">
              <a:extLst>
                <a:ext uri="{FF2B5EF4-FFF2-40B4-BE49-F238E27FC236}">
                  <a16:creationId xmlns:a16="http://schemas.microsoft.com/office/drawing/2014/main" id="{325CF74B-CFF3-DCD0-5C7D-B82A4A545A04}"/>
                </a:ext>
              </a:extLst>
            </p:cNvPr>
            <p:cNvPicPr>
              <a:picLocks noChangeAspect="1"/>
            </p:cNvPicPr>
            <p:nvPr/>
          </p:nvPicPr>
          <p:blipFill>
            <a:blip r:embed="rId17"/>
            <a:stretch>
              <a:fillRect/>
            </a:stretch>
          </p:blipFill>
          <p:spPr>
            <a:xfrm>
              <a:off x="3457730" y="5005820"/>
              <a:ext cx="264436" cy="288000"/>
            </a:xfrm>
            <a:prstGeom prst="rect">
              <a:avLst/>
            </a:prstGeom>
          </p:spPr>
        </p:pic>
        <p:sp>
          <p:nvSpPr>
            <p:cNvPr id="93" name="正方形/長方形 92">
              <a:extLst>
                <a:ext uri="{FF2B5EF4-FFF2-40B4-BE49-F238E27FC236}">
                  <a16:creationId xmlns:a16="http://schemas.microsoft.com/office/drawing/2014/main" id="{84D93449-1265-134F-9717-1C6D85CF3E66}"/>
                </a:ext>
              </a:extLst>
            </p:cNvPr>
            <p:cNvSpPr/>
            <p:nvPr/>
          </p:nvSpPr>
          <p:spPr>
            <a:xfrm>
              <a:off x="828465" y="5288557"/>
              <a:ext cx="206940" cy="53861"/>
            </a:xfrm>
            <a:prstGeom prst="rect">
              <a:avLst/>
            </a:prstGeom>
          </p:spPr>
          <p:txBody>
            <a:bodyPr wrap="square" lIns="0" tIns="0" rIns="0" bIns="0">
              <a:spAutoFit/>
            </a:bodyPr>
            <a:lstStyle/>
            <a:p>
              <a:pPr algn="r"/>
              <a:r>
                <a:rPr lang="en-US" altLang="ja-JP" sz="350" dirty="0">
                  <a:latin typeface="+mn-ea"/>
                </a:rPr>
                <a:t>※1</a:t>
              </a:r>
              <a:endParaRPr lang="ja-JP" altLang="en-US" sz="350" dirty="0">
                <a:latin typeface="+mn-ea"/>
              </a:endParaRPr>
            </a:p>
          </p:txBody>
        </p:sp>
        <p:sp>
          <p:nvSpPr>
            <p:cNvPr id="94" name="正方形/長方形 93">
              <a:extLst>
                <a:ext uri="{FF2B5EF4-FFF2-40B4-BE49-F238E27FC236}">
                  <a16:creationId xmlns:a16="http://schemas.microsoft.com/office/drawing/2014/main" id="{A7ED5A12-5DF6-5CD7-51B4-C8285E46D1FC}"/>
                </a:ext>
              </a:extLst>
            </p:cNvPr>
            <p:cNvSpPr/>
            <p:nvPr/>
          </p:nvSpPr>
          <p:spPr>
            <a:xfrm>
              <a:off x="2159223" y="5288557"/>
              <a:ext cx="206940" cy="53861"/>
            </a:xfrm>
            <a:prstGeom prst="rect">
              <a:avLst/>
            </a:prstGeom>
          </p:spPr>
          <p:txBody>
            <a:bodyPr wrap="square" lIns="0" tIns="0" rIns="0" bIns="0">
              <a:spAutoFit/>
            </a:bodyPr>
            <a:lstStyle/>
            <a:p>
              <a:pPr algn="r"/>
              <a:r>
                <a:rPr lang="en-US" altLang="ja-JP" sz="350" dirty="0">
                  <a:latin typeface="+mn-ea"/>
                </a:rPr>
                <a:t>※6</a:t>
              </a:r>
              <a:endParaRPr lang="ja-JP" altLang="en-US" sz="350" dirty="0">
                <a:latin typeface="+mn-ea"/>
              </a:endParaRPr>
            </a:p>
          </p:txBody>
        </p:sp>
      </p:grpSp>
      <p:sp>
        <p:nvSpPr>
          <p:cNvPr id="125" name="正方形/長方形 124">
            <a:extLst>
              <a:ext uri="{FF2B5EF4-FFF2-40B4-BE49-F238E27FC236}">
                <a16:creationId xmlns:a16="http://schemas.microsoft.com/office/drawing/2014/main" id="{E3AE91A7-4B41-E739-5A72-AB39F8F26473}"/>
              </a:ext>
            </a:extLst>
          </p:cNvPr>
          <p:cNvSpPr/>
          <p:nvPr/>
        </p:nvSpPr>
        <p:spPr>
          <a:xfrm>
            <a:off x="4992701" y="4340423"/>
            <a:ext cx="4773600" cy="307777"/>
          </a:xfrm>
          <a:prstGeom prst="rect">
            <a:avLst/>
          </a:prstGeom>
        </p:spPr>
        <p:txBody>
          <a:bodyPr wrap="square" lIns="0" tIns="0" rIns="0" bIns="0">
            <a:spAutoFit/>
          </a:bodyPr>
          <a:lstStyle/>
          <a:p>
            <a:r>
              <a:rPr lang="en-US" altLang="ja-JP" sz="400" dirty="0">
                <a:latin typeface="+mn-ea"/>
              </a:rPr>
              <a:t>※1 </a:t>
            </a:r>
            <a:r>
              <a:rPr lang="ja-JP" altLang="en-US" sz="400" dirty="0">
                <a:latin typeface="+mn-ea"/>
              </a:rPr>
              <a:t>ご採用にあたっては、カタログ記載の滑り配慮仕様についてのご注意をご覧ください。 </a:t>
            </a:r>
            <a:r>
              <a:rPr lang="en-US" altLang="ja-JP" sz="400" dirty="0">
                <a:latin typeface="+mn-ea"/>
              </a:rPr>
              <a:t>※2 </a:t>
            </a:r>
            <a:r>
              <a:rPr lang="ja-JP" altLang="en-US" sz="400" dirty="0">
                <a:latin typeface="+mn-ea"/>
              </a:rPr>
              <a:t>一般の木質系床材に比べ、ペットの傷や汚れに配慮した床材となっておりますが、必ずしも傷や汚れがつかないというわけではありません。 </a:t>
            </a:r>
            <a:r>
              <a:rPr lang="en-US" altLang="ja-JP" sz="400" dirty="0">
                <a:latin typeface="+mn-ea"/>
              </a:rPr>
              <a:t>※3 </a:t>
            </a:r>
            <a:r>
              <a:rPr lang="ja-JP" altLang="en-US" sz="400" dirty="0">
                <a:latin typeface="+mn-ea"/>
              </a:rPr>
              <a:t>ペットの排泄物などを放置すると変色や膨れなど不具合の原因となるため、すぐに拭き取ってください。 </a:t>
            </a:r>
            <a:r>
              <a:rPr lang="en-US" altLang="ja-JP" sz="400" dirty="0">
                <a:latin typeface="+mn-ea"/>
              </a:rPr>
              <a:t>※4 </a:t>
            </a:r>
            <a:r>
              <a:rPr lang="ja-JP" altLang="en-US" sz="400" dirty="0">
                <a:latin typeface="+mn-ea"/>
              </a:rPr>
              <a:t>直貼床材に上貼り施工する場合、既存床と同様に、車椅子対応の性能はございません。</a:t>
            </a:r>
            <a:r>
              <a:rPr lang="en-US" altLang="ja-JP" sz="400" dirty="0">
                <a:latin typeface="+mn-ea"/>
              </a:rPr>
              <a:t>※5 </a:t>
            </a:r>
            <a:r>
              <a:rPr lang="ja-JP" altLang="en-US" sz="400" dirty="0">
                <a:latin typeface="+mn-ea"/>
              </a:rPr>
              <a:t>表面保護のためワックスもかけられますが、床材表面の塗膜性能は発揮できなくなります。 </a:t>
            </a:r>
            <a:r>
              <a:rPr lang="en-US" altLang="ja-JP" sz="400" dirty="0">
                <a:latin typeface="+mn-ea"/>
              </a:rPr>
              <a:t>※6 </a:t>
            </a:r>
            <a:r>
              <a:rPr lang="ja-JP" altLang="en-US" sz="400" dirty="0">
                <a:latin typeface="+mn-ea"/>
              </a:rPr>
              <a:t>床材表面には滑りに配慮するための微細な凹凸があるため、汚れを拭き取りづらく感じる場合がございます。 </a:t>
            </a:r>
            <a:r>
              <a:rPr lang="en-US" altLang="ja-JP" sz="400" dirty="0">
                <a:latin typeface="+mn-ea"/>
              </a:rPr>
              <a:t>※7 </a:t>
            </a:r>
            <a:r>
              <a:rPr lang="ja-JP" altLang="en-US" sz="400" dirty="0">
                <a:latin typeface="+mn-ea"/>
              </a:rPr>
              <a:t>球状及び金属製キャスターや、小径のキャスター付き家具はご使用をお避けください。へこみや傷が発生する場合があります。 </a:t>
            </a:r>
            <a:r>
              <a:rPr lang="en-US" altLang="ja-JP" sz="400" dirty="0">
                <a:latin typeface="+mn-ea"/>
              </a:rPr>
              <a:t>※8 </a:t>
            </a:r>
            <a:r>
              <a:rPr lang="ja-JP" altLang="en-US" sz="400" dirty="0">
                <a:latin typeface="+mn-ea"/>
              </a:rPr>
              <a:t>上貼り専用商品です。床暖房仕上げ材にはご使用いただけません。 </a:t>
            </a:r>
            <a:r>
              <a:rPr lang="en-US" altLang="ja-JP" sz="400" dirty="0">
                <a:latin typeface="+mn-ea"/>
              </a:rPr>
              <a:t>※</a:t>
            </a:r>
            <a:r>
              <a:rPr lang="ja-JP" altLang="en-US" sz="400" dirty="0">
                <a:latin typeface="+mn-ea"/>
              </a:rPr>
              <a:t>表面に防滑処理を施しているため、画像と実物とで表情が異なる場合があります。 </a:t>
            </a:r>
            <a:r>
              <a:rPr lang="en-US" altLang="ja-JP" sz="400" dirty="0">
                <a:latin typeface="+mn-ea"/>
              </a:rPr>
              <a:t>※</a:t>
            </a:r>
            <a:r>
              <a:rPr lang="ja-JP" altLang="en-US" sz="400" dirty="0">
                <a:latin typeface="+mn-ea"/>
              </a:rPr>
              <a:t>滑り配慮仕様の床材と、その他の床材・部材はすべり抵抗が異なるため、歩行する際にはつまづき・すべりに十分ご注意ください。</a:t>
            </a:r>
          </a:p>
        </p:txBody>
      </p:sp>
      <p:grpSp>
        <p:nvGrpSpPr>
          <p:cNvPr id="29" name="グループ化 28">
            <a:extLst>
              <a:ext uri="{FF2B5EF4-FFF2-40B4-BE49-F238E27FC236}">
                <a16:creationId xmlns:a16="http://schemas.microsoft.com/office/drawing/2014/main" id="{93DD4BD4-9AEA-0281-6849-5BD0FB7C26FD}"/>
              </a:ext>
            </a:extLst>
          </p:cNvPr>
          <p:cNvGrpSpPr/>
          <p:nvPr/>
        </p:nvGrpSpPr>
        <p:grpSpPr>
          <a:xfrm>
            <a:off x="8571992" y="4004285"/>
            <a:ext cx="909684" cy="264046"/>
            <a:chOff x="8571992" y="4112456"/>
            <a:chExt cx="909684" cy="264046"/>
          </a:xfrm>
        </p:grpSpPr>
        <p:pic>
          <p:nvPicPr>
            <p:cNvPr id="30" name="図 29">
              <a:extLst>
                <a:ext uri="{FF2B5EF4-FFF2-40B4-BE49-F238E27FC236}">
                  <a16:creationId xmlns:a16="http://schemas.microsoft.com/office/drawing/2014/main" id="{1C0DE6F3-4F2B-DB91-C048-7C94C7929753}"/>
                </a:ext>
              </a:extLst>
            </p:cNvPr>
            <p:cNvPicPr>
              <a:picLocks noChangeAspect="1"/>
            </p:cNvPicPr>
            <p:nvPr/>
          </p:nvPicPr>
          <p:blipFill>
            <a:blip r:embed="rId18"/>
            <a:stretch>
              <a:fillRect/>
            </a:stretch>
          </p:blipFill>
          <p:spPr>
            <a:xfrm>
              <a:off x="8571992" y="4119425"/>
              <a:ext cx="258298" cy="217607"/>
            </a:xfrm>
            <a:prstGeom prst="rect">
              <a:avLst/>
            </a:prstGeom>
          </p:spPr>
        </p:pic>
        <p:pic>
          <p:nvPicPr>
            <p:cNvPr id="31" name="図 30">
              <a:extLst>
                <a:ext uri="{FF2B5EF4-FFF2-40B4-BE49-F238E27FC236}">
                  <a16:creationId xmlns:a16="http://schemas.microsoft.com/office/drawing/2014/main" id="{9E0344AC-E5EF-171B-0687-02D0CC6D7299}"/>
                </a:ext>
              </a:extLst>
            </p:cNvPr>
            <p:cNvPicPr>
              <a:picLocks noChangeAspect="1"/>
            </p:cNvPicPr>
            <p:nvPr/>
          </p:nvPicPr>
          <p:blipFill>
            <a:blip r:embed="rId19"/>
            <a:stretch>
              <a:fillRect/>
            </a:stretch>
          </p:blipFill>
          <p:spPr>
            <a:xfrm>
              <a:off x="9169414" y="4112456"/>
              <a:ext cx="312262" cy="264046"/>
            </a:xfrm>
            <a:prstGeom prst="rect">
              <a:avLst/>
            </a:prstGeom>
          </p:spPr>
        </p:pic>
        <p:pic>
          <p:nvPicPr>
            <p:cNvPr id="34" name="図 33">
              <a:extLst>
                <a:ext uri="{FF2B5EF4-FFF2-40B4-BE49-F238E27FC236}">
                  <a16:creationId xmlns:a16="http://schemas.microsoft.com/office/drawing/2014/main" id="{07CE66DF-F139-6F0E-B004-B9B56EFE01F0}"/>
                </a:ext>
              </a:extLst>
            </p:cNvPr>
            <p:cNvPicPr>
              <a:picLocks noChangeAspect="1"/>
            </p:cNvPicPr>
            <p:nvPr/>
          </p:nvPicPr>
          <p:blipFill>
            <a:blip r:embed="rId20"/>
            <a:stretch>
              <a:fillRect/>
            </a:stretch>
          </p:blipFill>
          <p:spPr>
            <a:xfrm>
              <a:off x="8865061" y="4121032"/>
              <a:ext cx="256082" cy="216000"/>
            </a:xfrm>
            <a:prstGeom prst="rect">
              <a:avLst/>
            </a:prstGeom>
          </p:spPr>
        </p:pic>
      </p:grpSp>
      <p:grpSp>
        <p:nvGrpSpPr>
          <p:cNvPr id="13" name="グループ化 12">
            <a:extLst>
              <a:ext uri="{FF2B5EF4-FFF2-40B4-BE49-F238E27FC236}">
                <a16:creationId xmlns:a16="http://schemas.microsoft.com/office/drawing/2014/main" id="{6D90E42E-004A-8FAC-DBD1-C3FE7B08866F}"/>
              </a:ext>
            </a:extLst>
          </p:cNvPr>
          <p:cNvGrpSpPr/>
          <p:nvPr/>
        </p:nvGrpSpPr>
        <p:grpSpPr>
          <a:xfrm>
            <a:off x="4992700" y="2075537"/>
            <a:ext cx="4773600" cy="1800000"/>
            <a:chOff x="4992700" y="2075537"/>
            <a:chExt cx="4773600" cy="1800000"/>
          </a:xfrm>
        </p:grpSpPr>
        <p:grpSp>
          <p:nvGrpSpPr>
            <p:cNvPr id="132" name="グループ化 131"/>
            <p:cNvGrpSpPr/>
            <p:nvPr/>
          </p:nvGrpSpPr>
          <p:grpSpPr>
            <a:xfrm>
              <a:off x="4992700" y="2075537"/>
              <a:ext cx="4773600" cy="1800000"/>
              <a:chOff x="152316" y="704609"/>
              <a:chExt cx="4767263" cy="1789102"/>
            </a:xfrm>
          </p:grpSpPr>
          <p:sp>
            <p:nvSpPr>
              <p:cNvPr id="149" name="Rectangle 14"/>
              <p:cNvSpPr>
                <a:spLocks noChangeArrowheads="1"/>
              </p:cNvSpPr>
              <p:nvPr/>
            </p:nvSpPr>
            <p:spPr bwMode="auto">
              <a:xfrm>
                <a:off x="152316" y="704609"/>
                <a:ext cx="4767263" cy="1789102"/>
              </a:xfrm>
              <a:prstGeom prst="rect">
                <a:avLst/>
              </a:prstGeom>
              <a:noFill/>
              <a:ln w="6350">
                <a:solidFill>
                  <a:srgbClr val="4D4D4D"/>
                </a:solidFill>
                <a:miter lim="800000"/>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200" dirty="0">
                  <a:latin typeface="+mn-ea"/>
                </a:endParaRPr>
              </a:p>
            </p:txBody>
          </p:sp>
          <p:sp>
            <p:nvSpPr>
              <p:cNvPr id="150" name="Rectangle 24"/>
              <p:cNvSpPr>
                <a:spLocks noChangeArrowheads="1"/>
              </p:cNvSpPr>
              <p:nvPr/>
            </p:nvSpPr>
            <p:spPr bwMode="auto">
              <a:xfrm>
                <a:off x="152316" y="704611"/>
                <a:ext cx="4767263" cy="126000"/>
              </a:xfrm>
              <a:prstGeom prst="rect">
                <a:avLst/>
              </a:prstGeom>
              <a:solidFill>
                <a:srgbClr val="4D4D4D"/>
              </a:solidFill>
              <a:ln w="6350">
                <a:solidFill>
                  <a:srgbClr val="4D4D4D"/>
                </a:solidFill>
                <a:miter lim="800000"/>
                <a:headEnd/>
                <a:tailEnd/>
              </a:ln>
              <a:effectLst/>
            </p:spPr>
            <p:txBody>
              <a:bodyPr wrap="none" tIns="0" rIns="0" bIns="0" anchor="ctr"/>
              <a:lstStyle/>
              <a:p>
                <a:r>
                  <a:rPr lang="ja-JP" altLang="en-US" sz="800" dirty="0">
                    <a:solidFill>
                      <a:schemeClr val="bg1"/>
                    </a:solidFill>
                    <a:latin typeface="+mn-ea"/>
                  </a:rPr>
                  <a:t>カラーバリエーション</a:t>
                </a:r>
                <a:endParaRPr lang="en-US" altLang="ja-JP" sz="800" dirty="0">
                  <a:solidFill>
                    <a:schemeClr val="bg1"/>
                  </a:solidFill>
                  <a:latin typeface="+mn-ea"/>
                </a:endParaRPr>
              </a:p>
            </p:txBody>
          </p:sp>
        </p:grpSp>
        <p:sp>
          <p:nvSpPr>
            <p:cNvPr id="133" name="正方形/長方形 132"/>
            <p:cNvSpPr/>
            <p:nvPr/>
          </p:nvSpPr>
          <p:spPr>
            <a:xfrm>
              <a:off x="5101267" y="2297861"/>
              <a:ext cx="4497680" cy="138499"/>
            </a:xfrm>
            <a:prstGeom prst="rect">
              <a:avLst/>
            </a:prstGeom>
          </p:spPr>
          <p:txBody>
            <a:bodyPr wrap="square" lIns="0" tIns="0" rIns="0" bIns="0">
              <a:spAutoFit/>
            </a:bodyPr>
            <a:lstStyle/>
            <a:p>
              <a:r>
                <a:rPr lang="ja-JP" altLang="en-US" sz="900" b="1" dirty="0">
                  <a:latin typeface="+mn-ea"/>
                </a:rPr>
                <a:t>軽くて、薄くて、しかも省施工、上から貼るだけのかんたんリフォーム専用床材です。</a:t>
              </a:r>
            </a:p>
          </p:txBody>
        </p:sp>
        <p:grpSp>
          <p:nvGrpSpPr>
            <p:cNvPr id="9" name="グループ化 8"/>
            <p:cNvGrpSpPr/>
            <p:nvPr/>
          </p:nvGrpSpPr>
          <p:grpSpPr>
            <a:xfrm>
              <a:off x="5101266" y="2724499"/>
              <a:ext cx="4550066" cy="426990"/>
              <a:chOff x="5092283" y="2790031"/>
              <a:chExt cx="2689453" cy="252385"/>
            </a:xfrm>
          </p:grpSpPr>
          <p:grpSp>
            <p:nvGrpSpPr>
              <p:cNvPr id="12" name="グループ化 11"/>
              <p:cNvGrpSpPr/>
              <p:nvPr/>
            </p:nvGrpSpPr>
            <p:grpSpPr>
              <a:xfrm>
                <a:off x="5092283" y="2793293"/>
                <a:ext cx="853408" cy="249123"/>
                <a:chOff x="5102672" y="3006346"/>
                <a:chExt cx="1452256" cy="364774"/>
              </a:xfrm>
            </p:grpSpPr>
            <p:pic>
              <p:nvPicPr>
                <p:cNvPr id="207" name="Picture 6" descr="http://www2.panasonic.biz/es/sumai/gazou/bicon/CA151ABMY-PA0050011_0004.jpg"/>
                <p:cNvPicPr>
                  <a:picLocks noChangeAspect="1" noChangeArrowheads="1"/>
                </p:cNvPicPr>
                <p:nvPr/>
              </p:nvPicPr>
              <p:blipFill rotWithShape="1">
                <a:blip r:embed="rId21">
                  <a:extLst>
                    <a:ext uri="{28A0092B-C50C-407E-A947-70E740481C1C}">
                      <a14:useLocalDpi xmlns:a14="http://schemas.microsoft.com/office/drawing/2010/main" val="0"/>
                    </a:ext>
                  </a:extLst>
                </a:blip>
                <a:srcRect/>
                <a:stretch/>
              </p:blipFill>
              <p:spPr bwMode="auto">
                <a:xfrm rot="5400000">
                  <a:off x="5686632" y="2422387"/>
                  <a:ext cx="284337" cy="1452255"/>
                </a:xfrm>
                <a:prstGeom prst="rect">
                  <a:avLst/>
                </a:prstGeom>
                <a:noFill/>
                <a:extLst>
                  <a:ext uri="{909E8E84-426E-40DD-AFC4-6F175D3DCCD1}">
                    <a14:hiddenFill xmlns:a14="http://schemas.microsoft.com/office/drawing/2010/main">
                      <a:solidFill>
                        <a:srgbClr val="FFFFFF"/>
                      </a:solidFill>
                    </a14:hiddenFill>
                  </a:ext>
                </a:extLst>
              </p:spPr>
            </p:pic>
            <p:sp>
              <p:nvSpPr>
                <p:cNvPr id="216" name="正方形/長方形 215"/>
                <p:cNvSpPr/>
                <p:nvPr/>
              </p:nvSpPr>
              <p:spPr>
                <a:xfrm>
                  <a:off x="5102672" y="3291208"/>
                  <a:ext cx="1446972" cy="79912"/>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600" dirty="0">
                      <a:latin typeface="+mn-ea"/>
                    </a:rPr>
                    <a:t>チェリー柄</a:t>
                  </a:r>
                  <a:r>
                    <a:rPr kumimoji="1" lang="ja-JP" altLang="en-US" sz="600" b="0" i="0" u="none" strike="noStrike" kern="1200" cap="none" spc="0" normalizeH="0" baseline="0" noProof="0" dirty="0">
                      <a:ln>
                        <a:noFill/>
                      </a:ln>
                      <a:solidFill>
                        <a:prstClr val="black"/>
                      </a:solidFill>
                      <a:effectLst/>
                      <a:uLnTx/>
                      <a:uFillTx/>
                      <a:latin typeface="ＭＳ Ｐゴシック"/>
                      <a:ea typeface="ＭＳ Ｐゴシック"/>
                      <a:cs typeface="+mn-cs"/>
                    </a:rPr>
                    <a:t>（ラスティック）</a:t>
                  </a:r>
                  <a:r>
                    <a:rPr lang="ja-JP" altLang="en-US" sz="600" dirty="0">
                      <a:latin typeface="+mn-ea"/>
                    </a:rPr>
                    <a:t>（シート）</a:t>
                  </a:r>
                </a:p>
              </p:txBody>
            </p:sp>
          </p:grpSp>
          <p:grpSp>
            <p:nvGrpSpPr>
              <p:cNvPr id="6" name="グループ化 5"/>
              <p:cNvGrpSpPr/>
              <p:nvPr/>
            </p:nvGrpSpPr>
            <p:grpSpPr>
              <a:xfrm>
                <a:off x="6007123" y="2790034"/>
                <a:ext cx="860310" cy="249119"/>
                <a:chOff x="6649998" y="2501549"/>
                <a:chExt cx="1464002" cy="364769"/>
              </a:xfrm>
            </p:grpSpPr>
            <p:pic>
              <p:nvPicPr>
                <p:cNvPr id="208" name="Picture 8" descr="http://www2.panasonic.biz/es/sumai/gazou/bicon/CA151ABMY-PA0050012_0003.jpg"/>
                <p:cNvPicPr>
                  <a:picLocks noChangeAspect="1" noChangeArrowheads="1"/>
                </p:cNvPicPr>
                <p:nvPr/>
              </p:nvPicPr>
              <p:blipFill rotWithShape="1">
                <a:blip r:embed="rId22">
                  <a:extLst>
                    <a:ext uri="{28A0092B-C50C-407E-A947-70E740481C1C}">
                      <a14:useLocalDpi xmlns:a14="http://schemas.microsoft.com/office/drawing/2010/main" val="0"/>
                    </a:ext>
                  </a:extLst>
                </a:blip>
                <a:srcRect/>
                <a:stretch/>
              </p:blipFill>
              <p:spPr bwMode="auto">
                <a:xfrm rot="5400000">
                  <a:off x="7245704" y="1917590"/>
                  <a:ext cx="284337" cy="1452255"/>
                </a:xfrm>
                <a:prstGeom prst="rect">
                  <a:avLst/>
                </a:prstGeom>
                <a:noFill/>
                <a:extLst>
                  <a:ext uri="{909E8E84-426E-40DD-AFC4-6F175D3DCCD1}">
                    <a14:hiddenFill xmlns:a14="http://schemas.microsoft.com/office/drawing/2010/main">
                      <a:solidFill>
                        <a:srgbClr val="FFFFFF"/>
                      </a:solidFill>
                    </a14:hiddenFill>
                  </a:ext>
                </a:extLst>
              </p:spPr>
            </p:pic>
            <p:sp>
              <p:nvSpPr>
                <p:cNvPr id="217" name="正方形/長方形 216"/>
                <p:cNvSpPr/>
                <p:nvPr/>
              </p:nvSpPr>
              <p:spPr>
                <a:xfrm>
                  <a:off x="6649998" y="2786406"/>
                  <a:ext cx="1275978" cy="79912"/>
                </a:xfrm>
                <a:prstGeom prst="rect">
                  <a:avLst/>
                </a:prstGeom>
              </p:spPr>
              <p:txBody>
                <a:bodyPr wrap="square" lIns="0" tIns="0" rIns="0" bIns="0">
                  <a:spAutoFit/>
                </a:bodyPr>
                <a:lstStyle/>
                <a:p>
                  <a:r>
                    <a:rPr lang="ja-JP" altLang="en-US" sz="600" dirty="0">
                      <a:latin typeface="+mn-ea"/>
                    </a:rPr>
                    <a:t>オーク柄</a:t>
                  </a:r>
                  <a:r>
                    <a:rPr kumimoji="1" lang="ja-JP" altLang="en-US" sz="600" b="0" i="0" u="none" strike="noStrike" kern="1200" cap="none" spc="0" normalizeH="0" baseline="0" noProof="0" dirty="0">
                      <a:ln>
                        <a:noFill/>
                      </a:ln>
                      <a:solidFill>
                        <a:prstClr val="black"/>
                      </a:solidFill>
                      <a:effectLst/>
                      <a:uLnTx/>
                      <a:uFillTx/>
                      <a:latin typeface="ＭＳ Ｐゴシック"/>
                      <a:ea typeface="ＭＳ Ｐゴシック"/>
                      <a:cs typeface="+mn-cs"/>
                    </a:rPr>
                    <a:t>（ラスティック） </a:t>
                  </a:r>
                  <a:r>
                    <a:rPr lang="ja-JP" altLang="en-US" sz="600" dirty="0">
                      <a:latin typeface="+mn-ea"/>
                    </a:rPr>
                    <a:t>（シート）</a:t>
                  </a:r>
                </a:p>
              </p:txBody>
            </p:sp>
          </p:grpSp>
          <p:grpSp>
            <p:nvGrpSpPr>
              <p:cNvPr id="15" name="グループ化 14"/>
              <p:cNvGrpSpPr/>
              <p:nvPr/>
            </p:nvGrpSpPr>
            <p:grpSpPr>
              <a:xfrm>
                <a:off x="6921624" y="2790031"/>
                <a:ext cx="860112" cy="249474"/>
                <a:chOff x="6649998" y="3004330"/>
                <a:chExt cx="1463665" cy="365289"/>
              </a:xfrm>
            </p:grpSpPr>
            <p:pic>
              <p:nvPicPr>
                <p:cNvPr id="209" name="Picture 10" descr="http://www2.panasonic.biz/es/sumai/gazou/bicon/CA151ABMY-PA0050013_0001.jpg"/>
                <p:cNvPicPr>
                  <a:picLocks noChangeAspect="1" noChangeArrowheads="1"/>
                </p:cNvPicPr>
                <p:nvPr/>
              </p:nvPicPr>
              <p:blipFill rotWithShape="1">
                <a:blip r:embed="rId23">
                  <a:extLst>
                    <a:ext uri="{28A0092B-C50C-407E-A947-70E740481C1C}">
                      <a14:useLocalDpi xmlns:a14="http://schemas.microsoft.com/office/drawing/2010/main" val="0"/>
                    </a:ext>
                  </a:extLst>
                </a:blip>
                <a:srcRect/>
                <a:stretch/>
              </p:blipFill>
              <p:spPr bwMode="auto">
                <a:xfrm rot="5400000">
                  <a:off x="7246608" y="2419716"/>
                  <a:ext cx="282441" cy="1451669"/>
                </a:xfrm>
                <a:prstGeom prst="rect">
                  <a:avLst/>
                </a:prstGeom>
                <a:noFill/>
                <a:extLst>
                  <a:ext uri="{909E8E84-426E-40DD-AFC4-6F175D3DCCD1}">
                    <a14:hiddenFill xmlns:a14="http://schemas.microsoft.com/office/drawing/2010/main">
                      <a:solidFill>
                        <a:srgbClr val="FFFFFF"/>
                      </a:solidFill>
                    </a14:hiddenFill>
                  </a:ext>
                </a:extLst>
              </p:spPr>
            </p:pic>
            <p:sp>
              <p:nvSpPr>
                <p:cNvPr id="218" name="正方形/長方形 217"/>
                <p:cNvSpPr/>
                <p:nvPr/>
              </p:nvSpPr>
              <p:spPr>
                <a:xfrm>
                  <a:off x="6649998" y="3289707"/>
                  <a:ext cx="1331710" cy="79912"/>
                </a:xfrm>
                <a:prstGeom prst="rect">
                  <a:avLst/>
                </a:prstGeom>
              </p:spPr>
              <p:txBody>
                <a:bodyPr wrap="square" lIns="0" tIns="0" rIns="0" bIns="0">
                  <a:spAutoFit/>
                </a:bodyPr>
                <a:lstStyle/>
                <a:p>
                  <a:r>
                    <a:rPr lang="ja-JP" altLang="en-US" sz="600" dirty="0">
                      <a:latin typeface="+mn-ea"/>
                    </a:rPr>
                    <a:t>メープル柄</a:t>
                  </a:r>
                  <a:r>
                    <a:rPr kumimoji="1" lang="ja-JP" altLang="en-US" sz="600" b="0" i="0" u="none" strike="noStrike" kern="1200" cap="none" spc="0" normalizeH="0" baseline="0" noProof="0" dirty="0">
                      <a:ln>
                        <a:noFill/>
                      </a:ln>
                      <a:solidFill>
                        <a:prstClr val="black"/>
                      </a:solidFill>
                      <a:effectLst/>
                      <a:uLnTx/>
                      <a:uFillTx/>
                      <a:latin typeface="ＭＳ Ｐゴシック"/>
                      <a:ea typeface="ＭＳ Ｐゴシック"/>
                      <a:cs typeface="+mn-cs"/>
                    </a:rPr>
                    <a:t>（ラスティック） </a:t>
                  </a:r>
                  <a:r>
                    <a:rPr lang="ja-JP" altLang="en-US" sz="600" dirty="0">
                      <a:latin typeface="+mn-ea"/>
                    </a:rPr>
                    <a:t>（シート）</a:t>
                  </a:r>
                </a:p>
              </p:txBody>
            </p:sp>
          </p:grpSp>
        </p:grpSp>
        <p:grpSp>
          <p:nvGrpSpPr>
            <p:cNvPr id="4" name="グループ化 3"/>
            <p:cNvGrpSpPr/>
            <p:nvPr/>
          </p:nvGrpSpPr>
          <p:grpSpPr>
            <a:xfrm>
              <a:off x="5101265" y="3268917"/>
              <a:ext cx="3252611" cy="427756"/>
              <a:chOff x="5092283" y="3334447"/>
              <a:chExt cx="1922553" cy="252838"/>
            </a:xfrm>
          </p:grpSpPr>
          <p:grpSp>
            <p:nvGrpSpPr>
              <p:cNvPr id="18" name="グループ化 17"/>
              <p:cNvGrpSpPr/>
              <p:nvPr/>
            </p:nvGrpSpPr>
            <p:grpSpPr>
              <a:xfrm>
                <a:off x="5092283" y="3337811"/>
                <a:ext cx="859564" cy="249474"/>
                <a:chOff x="5115930" y="3535918"/>
                <a:chExt cx="1462732" cy="365289"/>
              </a:xfrm>
            </p:grpSpPr>
            <p:pic>
              <p:nvPicPr>
                <p:cNvPr id="210" name="Picture 12" descr="http://www2.panasonic.biz/es/sumai/gazou/bicon/CA151ABMY-PA0050014_0001.jpg"/>
                <p:cNvPicPr>
                  <a:picLocks noChangeAspect="1" noChangeArrowheads="1"/>
                </p:cNvPicPr>
                <p:nvPr/>
              </p:nvPicPr>
              <p:blipFill rotWithShape="1">
                <a:blip r:embed="rId24">
                  <a:extLst>
                    <a:ext uri="{28A0092B-C50C-407E-A947-70E740481C1C}">
                      <a14:useLocalDpi xmlns:a14="http://schemas.microsoft.com/office/drawing/2010/main" val="0"/>
                    </a:ext>
                  </a:extLst>
                </a:blip>
                <a:srcRect/>
                <a:stretch/>
              </p:blipFill>
              <p:spPr bwMode="auto">
                <a:xfrm rot="5400000">
                  <a:off x="5700837" y="2951011"/>
                  <a:ext cx="282441" cy="1452255"/>
                </a:xfrm>
                <a:prstGeom prst="rect">
                  <a:avLst/>
                </a:prstGeom>
                <a:noFill/>
                <a:extLst>
                  <a:ext uri="{909E8E84-426E-40DD-AFC4-6F175D3DCCD1}">
                    <a14:hiddenFill xmlns:a14="http://schemas.microsoft.com/office/drawing/2010/main">
                      <a:solidFill>
                        <a:srgbClr val="FFFFFF"/>
                      </a:solidFill>
                    </a14:hiddenFill>
                  </a:ext>
                </a:extLst>
              </p:spPr>
            </p:pic>
            <p:sp>
              <p:nvSpPr>
                <p:cNvPr id="219" name="正方形/長方形 218"/>
                <p:cNvSpPr/>
                <p:nvPr/>
              </p:nvSpPr>
              <p:spPr>
                <a:xfrm>
                  <a:off x="5115930" y="3821295"/>
                  <a:ext cx="1462732" cy="79912"/>
                </a:xfrm>
                <a:prstGeom prst="rect">
                  <a:avLst/>
                </a:prstGeom>
              </p:spPr>
              <p:txBody>
                <a:bodyPr wrap="square" lIns="0" tIns="0" rIns="0" bIns="0">
                  <a:spAutoFit/>
                </a:bodyPr>
                <a:lstStyle/>
                <a:p>
                  <a:r>
                    <a:rPr lang="ja-JP" altLang="en-US" sz="600" dirty="0">
                      <a:latin typeface="+mn-ea"/>
                    </a:rPr>
                    <a:t>ホワイトオーク柄</a:t>
                  </a:r>
                  <a:r>
                    <a:rPr kumimoji="1" lang="ja-JP" altLang="en-US" sz="600" b="0" i="0" u="none" strike="noStrike" kern="1200" cap="none" spc="0" normalizeH="0" baseline="0" noProof="0" dirty="0">
                      <a:ln>
                        <a:noFill/>
                      </a:ln>
                      <a:solidFill>
                        <a:prstClr val="black"/>
                      </a:solidFill>
                      <a:effectLst/>
                      <a:uLnTx/>
                      <a:uFillTx/>
                      <a:latin typeface="ＭＳ Ｐゴシック"/>
                      <a:ea typeface="ＭＳ Ｐゴシック"/>
                      <a:cs typeface="+mn-cs"/>
                    </a:rPr>
                    <a:t>（ラスティック） </a:t>
                  </a:r>
                  <a:r>
                    <a:rPr lang="ja-JP" altLang="en-US" sz="600" dirty="0">
                      <a:latin typeface="+mn-ea"/>
                    </a:rPr>
                    <a:t>（シート）</a:t>
                  </a:r>
                </a:p>
              </p:txBody>
            </p:sp>
          </p:grpSp>
          <p:grpSp>
            <p:nvGrpSpPr>
              <p:cNvPr id="25" name="グループ化 24"/>
              <p:cNvGrpSpPr/>
              <p:nvPr/>
            </p:nvGrpSpPr>
            <p:grpSpPr>
              <a:xfrm>
                <a:off x="6014025" y="3334447"/>
                <a:ext cx="1000811" cy="247062"/>
                <a:chOff x="8228818" y="2999088"/>
                <a:chExt cx="1703095" cy="361758"/>
              </a:xfrm>
            </p:grpSpPr>
            <p:sp>
              <p:nvSpPr>
                <p:cNvPr id="84" name="正方形/長方形 83"/>
                <p:cNvSpPr/>
                <p:nvPr/>
              </p:nvSpPr>
              <p:spPr>
                <a:xfrm>
                  <a:off x="8228818" y="3280933"/>
                  <a:ext cx="1703095" cy="79913"/>
                </a:xfrm>
                <a:prstGeom prst="rect">
                  <a:avLst/>
                </a:prstGeom>
              </p:spPr>
              <p:txBody>
                <a:bodyPr wrap="square" lIns="0" tIns="0" rIns="0" bIns="0">
                  <a:spAutoFit/>
                </a:bodyPr>
                <a:lstStyle/>
                <a:p>
                  <a:r>
                    <a:rPr lang="ja-JP" altLang="en-US" sz="600" dirty="0">
                      <a:latin typeface="+mn-ea"/>
                    </a:rPr>
                    <a:t>グレージュヒッコリー柄（シート）</a:t>
                  </a:r>
                </a:p>
              </p:txBody>
            </p:sp>
            <p:pic>
              <p:nvPicPr>
                <p:cNvPr id="23" name="図 22"/>
                <p:cNvPicPr>
                  <a:picLocks noChangeAspect="1"/>
                </p:cNvPicPr>
                <p:nvPr/>
              </p:nvPicPr>
              <p:blipFill>
                <a:blip r:embed="rId25"/>
                <a:stretch>
                  <a:fillRect/>
                </a:stretch>
              </p:blipFill>
              <p:spPr>
                <a:xfrm>
                  <a:off x="8229523" y="2999088"/>
                  <a:ext cx="1455205" cy="283444"/>
                </a:xfrm>
                <a:prstGeom prst="rect">
                  <a:avLst/>
                </a:prstGeom>
              </p:spPr>
            </p:pic>
          </p:grpSp>
        </p:grpSp>
      </p:grpSp>
      <p:grpSp>
        <p:nvGrpSpPr>
          <p:cNvPr id="27" name="グループ化 26">
            <a:extLst>
              <a:ext uri="{FF2B5EF4-FFF2-40B4-BE49-F238E27FC236}">
                <a16:creationId xmlns:a16="http://schemas.microsoft.com/office/drawing/2014/main" id="{7085F81A-DC36-BAE0-A7F2-3701BE68554A}"/>
              </a:ext>
            </a:extLst>
          </p:cNvPr>
          <p:cNvGrpSpPr/>
          <p:nvPr/>
        </p:nvGrpSpPr>
        <p:grpSpPr>
          <a:xfrm>
            <a:off x="139699" y="683235"/>
            <a:ext cx="4776789" cy="3964965"/>
            <a:chOff x="139699" y="683235"/>
            <a:chExt cx="4776789" cy="3964965"/>
          </a:xfrm>
        </p:grpSpPr>
        <p:pic>
          <p:nvPicPr>
            <p:cNvPr id="1026" name="Picture 2">
              <a:extLst>
                <a:ext uri="{FF2B5EF4-FFF2-40B4-BE49-F238E27FC236}">
                  <a16:creationId xmlns:a16="http://schemas.microsoft.com/office/drawing/2014/main" id="{2354D996-0D21-1781-2362-63E085A84146}"/>
                </a:ext>
              </a:extLst>
            </p:cNvPr>
            <p:cNvPicPr>
              <a:picLocks noChangeAspect="1" noChangeArrowheads="1"/>
            </p:cNvPicPr>
            <p:nvPr/>
          </p:nvPicPr>
          <p:blipFill rotWithShape="1">
            <a:blip r:embed="rId26">
              <a:extLst>
                <a:ext uri="{28A0092B-C50C-407E-A947-70E740481C1C}">
                  <a14:useLocalDpi xmlns:a14="http://schemas.microsoft.com/office/drawing/2010/main" val="0"/>
                </a:ext>
              </a:extLst>
            </a:blip>
            <a:srcRect l="2122" r="15472" b="507"/>
            <a:stretch/>
          </p:blipFill>
          <p:spPr bwMode="auto">
            <a:xfrm>
              <a:off x="139699" y="683235"/>
              <a:ext cx="4776789" cy="3964965"/>
            </a:xfrm>
            <a:prstGeom prst="rect">
              <a:avLst/>
            </a:prstGeom>
            <a:noFill/>
            <a:extLst>
              <a:ext uri="{909E8E84-426E-40DD-AFC4-6F175D3DCCD1}">
                <a14:hiddenFill xmlns:a14="http://schemas.microsoft.com/office/drawing/2010/main">
                  <a:solidFill>
                    <a:srgbClr val="FFFFFF"/>
                  </a:solidFill>
                </a14:hiddenFill>
              </a:ext>
            </a:extLst>
          </p:spPr>
        </p:pic>
        <p:sp>
          <p:nvSpPr>
            <p:cNvPr id="99" name="Rectangle 4">
              <a:extLst>
                <a:ext uri="{FF2B5EF4-FFF2-40B4-BE49-F238E27FC236}">
                  <a16:creationId xmlns:a16="http://schemas.microsoft.com/office/drawing/2014/main" id="{EB372489-8455-95CA-62E5-1E27D9196DFE}"/>
                </a:ext>
              </a:extLst>
            </p:cNvPr>
            <p:cNvSpPr>
              <a:spLocks noChangeArrowheads="1"/>
            </p:cNvSpPr>
            <p:nvPr/>
          </p:nvSpPr>
          <p:spPr bwMode="auto">
            <a:xfrm>
              <a:off x="3367088" y="4537194"/>
              <a:ext cx="153035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ja-JP"/>
              </a:defPPr>
              <a:lvl1pPr algn="ctr" rtl="0" fontAlgn="base">
                <a:spcBef>
                  <a:spcPct val="50000"/>
                </a:spcBef>
                <a:spcAft>
                  <a:spcPct val="0"/>
                </a:spcAft>
                <a:defRPr kumimoji="1" sz="800" b="1" kern="1200">
                  <a:solidFill>
                    <a:schemeClr val="tx1"/>
                  </a:solidFill>
                  <a:latin typeface="Arial" charset="0"/>
                  <a:ea typeface="ＭＳ Ｐゴシック" pitchFamily="50" charset="-128"/>
                  <a:cs typeface="+mn-cs"/>
                </a:defRPr>
              </a:lvl1pPr>
              <a:lvl2pPr marL="457200" algn="ctr" rtl="0" fontAlgn="base">
                <a:spcBef>
                  <a:spcPct val="50000"/>
                </a:spcBef>
                <a:spcAft>
                  <a:spcPct val="0"/>
                </a:spcAft>
                <a:defRPr kumimoji="1" sz="800" b="1" kern="1200">
                  <a:solidFill>
                    <a:schemeClr val="tx1"/>
                  </a:solidFill>
                  <a:latin typeface="Arial" charset="0"/>
                  <a:ea typeface="ＭＳ Ｐゴシック" pitchFamily="50" charset="-128"/>
                  <a:cs typeface="+mn-cs"/>
                </a:defRPr>
              </a:lvl2pPr>
              <a:lvl3pPr marL="914400" algn="ctr" rtl="0" fontAlgn="base">
                <a:spcBef>
                  <a:spcPct val="50000"/>
                </a:spcBef>
                <a:spcAft>
                  <a:spcPct val="0"/>
                </a:spcAft>
                <a:defRPr kumimoji="1" sz="800" b="1" kern="1200">
                  <a:solidFill>
                    <a:schemeClr val="tx1"/>
                  </a:solidFill>
                  <a:latin typeface="Arial" charset="0"/>
                  <a:ea typeface="ＭＳ Ｐゴシック" pitchFamily="50" charset="-128"/>
                  <a:cs typeface="+mn-cs"/>
                </a:defRPr>
              </a:lvl3pPr>
              <a:lvl4pPr marL="1371600" algn="ctr" rtl="0" fontAlgn="base">
                <a:spcBef>
                  <a:spcPct val="50000"/>
                </a:spcBef>
                <a:spcAft>
                  <a:spcPct val="0"/>
                </a:spcAft>
                <a:defRPr kumimoji="1" sz="800" b="1" kern="1200">
                  <a:solidFill>
                    <a:schemeClr val="tx1"/>
                  </a:solidFill>
                  <a:latin typeface="Arial" charset="0"/>
                  <a:ea typeface="ＭＳ Ｐゴシック" pitchFamily="50" charset="-128"/>
                  <a:cs typeface="+mn-cs"/>
                </a:defRPr>
              </a:lvl4pPr>
              <a:lvl5pPr marL="1828800" algn="ctr" rtl="0" fontAlgn="base">
                <a:spcBef>
                  <a:spcPct val="50000"/>
                </a:spcBef>
                <a:spcAft>
                  <a:spcPct val="0"/>
                </a:spcAft>
                <a:defRPr kumimoji="1" sz="800" b="1" kern="1200">
                  <a:solidFill>
                    <a:schemeClr val="tx1"/>
                  </a:solidFill>
                  <a:latin typeface="Arial" charset="0"/>
                  <a:ea typeface="ＭＳ Ｐゴシック" pitchFamily="50" charset="-128"/>
                  <a:cs typeface="+mn-cs"/>
                </a:defRPr>
              </a:lvl5pPr>
              <a:lvl6pPr marL="2286000" algn="l" defTabSz="914400" rtl="0" eaLnBrk="1" latinLnBrk="0" hangingPunct="1">
                <a:defRPr kumimoji="1" sz="800" b="1" kern="1200">
                  <a:solidFill>
                    <a:schemeClr val="tx1"/>
                  </a:solidFill>
                  <a:latin typeface="Arial" charset="0"/>
                  <a:ea typeface="ＭＳ Ｐゴシック" pitchFamily="50" charset="-128"/>
                  <a:cs typeface="+mn-cs"/>
                </a:defRPr>
              </a:lvl6pPr>
              <a:lvl7pPr marL="2743200" algn="l" defTabSz="914400" rtl="0" eaLnBrk="1" latinLnBrk="0" hangingPunct="1">
                <a:defRPr kumimoji="1" sz="800" b="1" kern="1200">
                  <a:solidFill>
                    <a:schemeClr val="tx1"/>
                  </a:solidFill>
                  <a:latin typeface="Arial" charset="0"/>
                  <a:ea typeface="ＭＳ Ｐゴシック" pitchFamily="50" charset="-128"/>
                  <a:cs typeface="+mn-cs"/>
                </a:defRPr>
              </a:lvl7pPr>
              <a:lvl8pPr marL="3200400" algn="l" defTabSz="914400" rtl="0" eaLnBrk="1" latinLnBrk="0" hangingPunct="1">
                <a:defRPr kumimoji="1" sz="800" b="1" kern="1200">
                  <a:solidFill>
                    <a:schemeClr val="tx1"/>
                  </a:solidFill>
                  <a:latin typeface="Arial" charset="0"/>
                  <a:ea typeface="ＭＳ Ｐゴシック" pitchFamily="50" charset="-128"/>
                  <a:cs typeface="+mn-cs"/>
                </a:defRPr>
              </a:lvl8pPr>
              <a:lvl9pPr marL="3657600" algn="l" defTabSz="914400" rtl="0" eaLnBrk="1" latinLnBrk="0" hangingPunct="1">
                <a:defRPr kumimoji="1" sz="800" b="1" kern="1200">
                  <a:solidFill>
                    <a:schemeClr val="tx1"/>
                  </a:solidFill>
                  <a:latin typeface="Arial" charset="0"/>
                  <a:ea typeface="ＭＳ Ｐゴシック"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altLang="ja-JP" sz="500" b="0" i="0" u="none" strike="noStrike" kern="1200" cap="none" spc="0" normalizeH="0" baseline="0" noProof="0" dirty="0">
                  <a:ln>
                    <a:noFill/>
                  </a:ln>
                  <a:solidFill>
                    <a:schemeClr val="bg1"/>
                  </a:solidFill>
                  <a:effectLst/>
                  <a:uLnTx/>
                  <a:uFillTx/>
                  <a:latin typeface="+mn-ea"/>
                  <a:ea typeface="+mn-ea"/>
                </a:rPr>
                <a:t>※</a:t>
              </a:r>
              <a:r>
                <a:rPr kumimoji="1" lang="ja-JP" altLang="en-US" sz="500" b="0" i="0" u="none" strike="noStrike" kern="1200" cap="none" spc="0" normalizeH="0" baseline="0" noProof="0" dirty="0">
                  <a:ln>
                    <a:noFill/>
                  </a:ln>
                  <a:solidFill>
                    <a:schemeClr val="bg1"/>
                  </a:solidFill>
                  <a:effectLst/>
                  <a:uLnTx/>
                  <a:uFillTx/>
                  <a:latin typeface="+mn-ea"/>
                  <a:ea typeface="+mn-ea"/>
                </a:rPr>
                <a:t>イメージ写真のため実際とは異なる場合がございます。</a:t>
              </a:r>
            </a:p>
          </p:txBody>
        </p:sp>
        <p:sp>
          <p:nvSpPr>
            <p:cNvPr id="100" name="正方形/長方形 99">
              <a:extLst>
                <a:ext uri="{FF2B5EF4-FFF2-40B4-BE49-F238E27FC236}">
                  <a16:creationId xmlns:a16="http://schemas.microsoft.com/office/drawing/2014/main" id="{F764DE0D-FC2F-7DA7-357A-F5951C04813F}"/>
                </a:ext>
              </a:extLst>
            </p:cNvPr>
            <p:cNvSpPr/>
            <p:nvPr/>
          </p:nvSpPr>
          <p:spPr>
            <a:xfrm>
              <a:off x="197208" y="728203"/>
              <a:ext cx="833693" cy="192239"/>
            </a:xfrm>
            <a:prstGeom prst="rect">
              <a:avLst/>
            </a:prstGeom>
            <a:solidFill>
              <a:srgbClr val="FFFFFF"/>
            </a:solidFill>
            <a:ln w="3175">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01" name="正方形/長方形 100">
              <a:extLst>
                <a:ext uri="{FF2B5EF4-FFF2-40B4-BE49-F238E27FC236}">
                  <a16:creationId xmlns:a16="http://schemas.microsoft.com/office/drawing/2014/main" id="{8398697A-6316-88AE-9A12-E7D9D5532534}"/>
                </a:ext>
              </a:extLst>
            </p:cNvPr>
            <p:cNvSpPr/>
            <p:nvPr/>
          </p:nvSpPr>
          <p:spPr>
            <a:xfrm>
              <a:off x="269133" y="755073"/>
              <a:ext cx="689843" cy="138499"/>
            </a:xfrm>
            <a:prstGeom prst="rect">
              <a:avLst/>
            </a:prstGeom>
            <a:noFill/>
            <a:ln>
              <a:noFill/>
            </a:ln>
          </p:spPr>
          <p:txBody>
            <a:bodyPr wrap="square" lIns="0" tIns="0" rIns="0" bIns="0">
              <a:spAutoFit/>
            </a:bodyPr>
            <a:lstStyle/>
            <a:p>
              <a:pPr algn="ctr"/>
              <a:r>
                <a:rPr lang="ja-JP" altLang="en-US" sz="900" b="1" dirty="0">
                  <a:solidFill>
                    <a:srgbClr val="000000"/>
                  </a:solidFill>
                  <a:latin typeface="+mn-ea"/>
                </a:rPr>
                <a:t>リフォーム後</a:t>
              </a:r>
            </a:p>
          </p:txBody>
        </p:sp>
        <p:sp>
          <p:nvSpPr>
            <p:cNvPr id="103" name="正方形/長方形 102">
              <a:extLst>
                <a:ext uri="{FF2B5EF4-FFF2-40B4-BE49-F238E27FC236}">
                  <a16:creationId xmlns:a16="http://schemas.microsoft.com/office/drawing/2014/main" id="{B5A552DB-7923-EC19-72A1-333765CBC242}"/>
                </a:ext>
              </a:extLst>
            </p:cNvPr>
            <p:cNvSpPr/>
            <p:nvPr/>
          </p:nvSpPr>
          <p:spPr>
            <a:xfrm>
              <a:off x="1821990" y="4521061"/>
              <a:ext cx="1247895" cy="92333"/>
            </a:xfrm>
            <a:prstGeom prst="rect">
              <a:avLst/>
            </a:prstGeom>
          </p:spPr>
          <p:txBody>
            <a:bodyPr wrap="square" lIns="0" tIns="0" rIns="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600" b="1" dirty="0">
                  <a:latin typeface="+mn-ea"/>
                </a:rPr>
                <a:t>〔</a:t>
              </a:r>
              <a:r>
                <a:rPr lang="ja-JP" altLang="en-US" sz="600" b="1" dirty="0">
                  <a:latin typeface="+mn-ea"/>
                </a:rPr>
                <a:t>グレージュヒッコリー柄（シート）</a:t>
              </a:r>
              <a:r>
                <a:rPr lang="en-US" altLang="ja-JP" sz="600" b="1" dirty="0">
                  <a:latin typeface="+mn-ea"/>
                </a:rPr>
                <a:t>〕</a:t>
              </a:r>
              <a:endParaRPr lang="ja-JP" altLang="en-US" sz="600" b="1" dirty="0">
                <a:latin typeface="+mn-ea"/>
              </a:endParaRPr>
            </a:p>
          </p:txBody>
        </p:sp>
        <p:pic>
          <p:nvPicPr>
            <p:cNvPr id="26" name="図 25">
              <a:extLst>
                <a:ext uri="{FF2B5EF4-FFF2-40B4-BE49-F238E27FC236}">
                  <a16:creationId xmlns:a16="http://schemas.microsoft.com/office/drawing/2014/main" id="{B9939F8D-AEE2-078A-277D-6CEBC2B54CA7}"/>
                </a:ext>
              </a:extLst>
            </p:cNvPr>
            <p:cNvPicPr>
              <a:picLocks noChangeAspect="1"/>
            </p:cNvPicPr>
            <p:nvPr/>
          </p:nvPicPr>
          <p:blipFill rotWithShape="1">
            <a:blip r:embed="rId27"/>
            <a:srcRect l="5199" r="10548"/>
            <a:stretch/>
          </p:blipFill>
          <p:spPr>
            <a:xfrm>
              <a:off x="142255" y="3369068"/>
              <a:ext cx="1623507" cy="1279132"/>
            </a:xfrm>
            <a:prstGeom prst="rect">
              <a:avLst/>
            </a:prstGeom>
          </p:spPr>
        </p:pic>
      </p:grpSp>
      <p:grpSp>
        <p:nvGrpSpPr>
          <p:cNvPr id="38" name="グループ化 37">
            <a:extLst>
              <a:ext uri="{FF2B5EF4-FFF2-40B4-BE49-F238E27FC236}">
                <a16:creationId xmlns:a16="http://schemas.microsoft.com/office/drawing/2014/main" id="{FF4C2704-6CD3-5449-DE43-CB24B2151866}"/>
              </a:ext>
            </a:extLst>
          </p:cNvPr>
          <p:cNvGrpSpPr/>
          <p:nvPr/>
        </p:nvGrpSpPr>
        <p:grpSpPr>
          <a:xfrm>
            <a:off x="148683" y="4727418"/>
            <a:ext cx="9617617" cy="1943616"/>
            <a:chOff x="148683" y="4727418"/>
            <a:chExt cx="9617617" cy="1943616"/>
          </a:xfrm>
        </p:grpSpPr>
        <p:sp>
          <p:nvSpPr>
            <p:cNvPr id="33" name="Rectangle 14">
              <a:extLst>
                <a:ext uri="{FF2B5EF4-FFF2-40B4-BE49-F238E27FC236}">
                  <a16:creationId xmlns:a16="http://schemas.microsoft.com/office/drawing/2014/main" id="{A30047EA-44E0-9FCA-D2AE-F9EF238B4A5E}"/>
                </a:ext>
              </a:extLst>
            </p:cNvPr>
            <p:cNvSpPr>
              <a:spLocks noChangeArrowheads="1"/>
            </p:cNvSpPr>
            <p:nvPr/>
          </p:nvSpPr>
          <p:spPr bwMode="auto">
            <a:xfrm>
              <a:off x="148683" y="4727418"/>
              <a:ext cx="9617617" cy="1943616"/>
            </a:xfrm>
            <a:prstGeom prst="rect">
              <a:avLst/>
            </a:prstGeom>
            <a:solidFill>
              <a:srgbClr val="CCCC00">
                <a:alpha val="16078"/>
              </a:srgbClr>
            </a:solidFill>
            <a:ln w="6350">
              <a:solidFill>
                <a:srgbClr val="FFFFE7"/>
              </a:solidFill>
              <a:miter lim="800000"/>
              <a:headEnd/>
              <a:tailEnd/>
            </a:ln>
            <a:effectLst/>
          </p:spPr>
          <p:txBody>
            <a:bodyPr wrap="none" anchor="ctr"/>
            <a:lstStyle/>
            <a:p>
              <a:pPr algn="ctr"/>
              <a:endParaRPr lang="ja-JP" altLang="en-US" sz="1200" dirty="0">
                <a:solidFill>
                  <a:srgbClr val="009999"/>
                </a:solidFill>
                <a:latin typeface="+mn-ea"/>
              </a:endParaRPr>
            </a:p>
          </p:txBody>
        </p:sp>
        <p:grpSp>
          <p:nvGrpSpPr>
            <p:cNvPr id="22" name="グループ化 21">
              <a:extLst>
                <a:ext uri="{FF2B5EF4-FFF2-40B4-BE49-F238E27FC236}">
                  <a16:creationId xmlns:a16="http://schemas.microsoft.com/office/drawing/2014/main" id="{FF0AC7A5-9FF2-4C3E-93B3-9E6DCF367A24}"/>
                </a:ext>
              </a:extLst>
            </p:cNvPr>
            <p:cNvGrpSpPr/>
            <p:nvPr/>
          </p:nvGrpSpPr>
          <p:grpSpPr>
            <a:xfrm>
              <a:off x="2581340" y="4801519"/>
              <a:ext cx="2430321" cy="1185125"/>
              <a:chOff x="2570862" y="4801519"/>
              <a:chExt cx="2430321" cy="1185125"/>
            </a:xfrm>
          </p:grpSpPr>
          <p:sp>
            <p:nvSpPr>
              <p:cNvPr id="44" name="正方形/長方形 43"/>
              <p:cNvSpPr/>
              <p:nvPr/>
            </p:nvSpPr>
            <p:spPr>
              <a:xfrm>
                <a:off x="2605809" y="4801519"/>
                <a:ext cx="2395374" cy="123111"/>
              </a:xfrm>
              <a:prstGeom prst="rect">
                <a:avLst/>
              </a:prstGeom>
            </p:spPr>
            <p:txBody>
              <a:bodyPr wrap="square" lIns="0" tIns="0" rIns="0" bIns="0">
                <a:spAutoFit/>
              </a:bodyPr>
              <a:lstStyle/>
              <a:p>
                <a:r>
                  <a:rPr lang="ja-JP" altLang="en-US" sz="800" b="1" dirty="0">
                    <a:latin typeface="+mn-ea"/>
                  </a:rPr>
                  <a:t>小型犬の足腰に配慮した、すべりにくい表面仕上げ</a:t>
                </a:r>
              </a:p>
            </p:txBody>
          </p:sp>
          <p:cxnSp>
            <p:nvCxnSpPr>
              <p:cNvPr id="45" name="直線コネクタ 44"/>
              <p:cNvCxnSpPr>
                <a:cxnSpLocks/>
              </p:cNvCxnSpPr>
              <p:nvPr/>
            </p:nvCxnSpPr>
            <p:spPr>
              <a:xfrm>
                <a:off x="2570862" y="4946420"/>
                <a:ext cx="2324822"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6" name="正方形/長方形 45"/>
              <p:cNvSpPr/>
              <p:nvPr/>
            </p:nvSpPr>
            <p:spPr>
              <a:xfrm>
                <a:off x="2605809" y="5068049"/>
                <a:ext cx="1164974" cy="861774"/>
              </a:xfrm>
              <a:prstGeom prst="rect">
                <a:avLst/>
              </a:prstGeom>
            </p:spPr>
            <p:txBody>
              <a:bodyPr wrap="square" lIns="0" tIns="0" rIns="0" bIns="0">
                <a:spAutoFit/>
              </a:bodyPr>
              <a:lstStyle/>
              <a:p>
                <a:r>
                  <a:rPr lang="ja-JP" altLang="en-US" sz="700" dirty="0">
                    <a:latin typeface="+mn-ea"/>
                  </a:rPr>
                  <a:t>すべりにくい表面仕上げで、</a:t>
                </a:r>
              </a:p>
              <a:p>
                <a:r>
                  <a:rPr lang="ja-JP" altLang="en-US" sz="700" dirty="0">
                    <a:latin typeface="+mn-ea"/>
                  </a:rPr>
                  <a:t>足腰への負担を軽減。</a:t>
                </a:r>
              </a:p>
              <a:p>
                <a:r>
                  <a:rPr lang="ja-JP" altLang="en-US" sz="700" dirty="0">
                    <a:latin typeface="+mn-ea"/>
                  </a:rPr>
                  <a:t>お手入れもしやすいので、</a:t>
                </a:r>
              </a:p>
              <a:p>
                <a:r>
                  <a:rPr lang="ja-JP" altLang="en-US" sz="700" dirty="0">
                    <a:latin typeface="+mn-ea"/>
                  </a:rPr>
                  <a:t>同じ空間でより快適に過ごせます。</a:t>
                </a:r>
                <a:endParaRPr lang="en-US" altLang="ja-JP" sz="700" dirty="0">
                  <a:latin typeface="+mn-ea"/>
                </a:endParaRPr>
              </a:p>
              <a:p>
                <a:endParaRPr lang="en-US" altLang="ja-JP" sz="700" dirty="0">
                  <a:latin typeface="+mn-ea"/>
                </a:endParaRPr>
              </a:p>
              <a:p>
                <a:r>
                  <a:rPr lang="en-US" altLang="ja-JP" sz="700" dirty="0">
                    <a:latin typeface="+mn-ea"/>
                  </a:rPr>
                  <a:t>※</a:t>
                </a:r>
                <a:r>
                  <a:rPr lang="ja-JP" altLang="en-US" sz="700" dirty="0">
                    <a:latin typeface="+mn-ea"/>
                  </a:rPr>
                  <a:t>小型犬とは、重さ</a:t>
                </a:r>
                <a:r>
                  <a:rPr lang="en-US" altLang="ja-JP" sz="700" dirty="0">
                    <a:latin typeface="+mn-ea"/>
                  </a:rPr>
                  <a:t>10㎏</a:t>
                </a:r>
                <a:r>
                  <a:rPr lang="ja-JP" altLang="en-US" sz="700" dirty="0">
                    <a:latin typeface="+mn-ea"/>
                  </a:rPr>
                  <a:t>以内のいぬのことを指します。</a:t>
                </a:r>
              </a:p>
            </p:txBody>
          </p:sp>
          <p:pic>
            <p:nvPicPr>
              <p:cNvPr id="5" name="図 4"/>
              <p:cNvPicPr>
                <a:picLocks noChangeAspect="1"/>
              </p:cNvPicPr>
              <p:nvPr/>
            </p:nvPicPr>
            <p:blipFill rotWithShape="1">
              <a:blip r:embed="rId28"/>
              <a:srcRect r="2340"/>
              <a:stretch/>
            </p:blipFill>
            <p:spPr>
              <a:xfrm>
                <a:off x="3820710" y="5088172"/>
                <a:ext cx="1074974" cy="898472"/>
              </a:xfrm>
              <a:prstGeom prst="rect">
                <a:avLst/>
              </a:prstGeom>
            </p:spPr>
          </p:pic>
        </p:grpSp>
        <p:grpSp>
          <p:nvGrpSpPr>
            <p:cNvPr id="11" name="グループ化 10">
              <a:extLst>
                <a:ext uri="{FF2B5EF4-FFF2-40B4-BE49-F238E27FC236}">
                  <a16:creationId xmlns:a16="http://schemas.microsoft.com/office/drawing/2014/main" id="{1F515DC5-3357-0850-CC75-F503D7F0CF9D}"/>
                </a:ext>
              </a:extLst>
            </p:cNvPr>
            <p:cNvGrpSpPr/>
            <p:nvPr/>
          </p:nvGrpSpPr>
          <p:grpSpPr>
            <a:xfrm>
              <a:off x="7452889" y="4808679"/>
              <a:ext cx="2215604" cy="1728194"/>
              <a:chOff x="7452889" y="4808679"/>
              <a:chExt cx="2215604" cy="1728194"/>
            </a:xfrm>
          </p:grpSpPr>
          <p:sp>
            <p:nvSpPr>
              <p:cNvPr id="14" name="正方形/長方形 13">
                <a:extLst>
                  <a:ext uri="{FF2B5EF4-FFF2-40B4-BE49-F238E27FC236}">
                    <a16:creationId xmlns:a16="http://schemas.microsoft.com/office/drawing/2014/main" id="{1DF59AD5-A4E0-318D-36EA-EE4DC7515B88}"/>
                  </a:ext>
                </a:extLst>
              </p:cNvPr>
              <p:cNvSpPr/>
              <p:nvPr/>
            </p:nvSpPr>
            <p:spPr>
              <a:xfrm>
                <a:off x="7452890" y="5182348"/>
                <a:ext cx="1062580" cy="430887"/>
              </a:xfrm>
              <a:prstGeom prst="rect">
                <a:avLst/>
              </a:prstGeom>
            </p:spPr>
            <p:txBody>
              <a:bodyPr wrap="square" lIns="0" tIns="0" rIns="0" bIns="0">
                <a:spAutoFit/>
              </a:bodyPr>
              <a:lstStyle/>
              <a:p>
                <a:r>
                  <a:rPr lang="ja-JP" altLang="en-US" sz="700" dirty="0">
                    <a:latin typeface="+mn-ea"/>
                  </a:rPr>
                  <a:t>厚み</a:t>
                </a:r>
                <a:r>
                  <a:rPr lang="en-US" altLang="ja-JP" sz="700" dirty="0">
                    <a:latin typeface="+mn-ea"/>
                  </a:rPr>
                  <a:t>1.5mm</a:t>
                </a:r>
                <a:r>
                  <a:rPr lang="ja-JP" altLang="en-US" sz="700" dirty="0">
                    <a:latin typeface="+mn-ea"/>
                  </a:rPr>
                  <a:t>なので、開口部の納め処理は不要。通常の敷居と床の高さの</a:t>
                </a:r>
                <a:r>
                  <a:rPr lang="en-US" altLang="ja-JP" sz="700" dirty="0">
                    <a:latin typeface="+mn-ea"/>
                  </a:rPr>
                  <a:t>3mm</a:t>
                </a:r>
                <a:r>
                  <a:rPr lang="ja-JP" altLang="en-US" sz="700" dirty="0">
                    <a:latin typeface="+mn-ea"/>
                  </a:rPr>
                  <a:t>以内にきれいに納まります。</a:t>
                </a:r>
                <a:endParaRPr lang="en-US" altLang="ja-JP" sz="700" dirty="0">
                  <a:latin typeface="+mn-ea"/>
                </a:endParaRPr>
              </a:p>
            </p:txBody>
          </p:sp>
          <p:pic>
            <p:nvPicPr>
              <p:cNvPr id="20" name="図 19">
                <a:extLst>
                  <a:ext uri="{FF2B5EF4-FFF2-40B4-BE49-F238E27FC236}">
                    <a16:creationId xmlns:a16="http://schemas.microsoft.com/office/drawing/2014/main" id="{E9A9D0F6-3224-7ACF-F8E3-60308FC3A1D1}"/>
                  </a:ext>
                </a:extLst>
              </p:cNvPr>
              <p:cNvPicPr>
                <a:picLocks noChangeAspect="1"/>
              </p:cNvPicPr>
              <p:nvPr/>
            </p:nvPicPr>
            <p:blipFill>
              <a:blip r:embed="rId29"/>
              <a:stretch>
                <a:fillRect/>
              </a:stretch>
            </p:blipFill>
            <p:spPr>
              <a:xfrm>
                <a:off x="8588493" y="4995079"/>
                <a:ext cx="1080000" cy="767882"/>
              </a:xfrm>
              <a:prstGeom prst="rect">
                <a:avLst/>
              </a:prstGeom>
            </p:spPr>
          </p:pic>
          <p:pic>
            <p:nvPicPr>
              <p:cNvPr id="28" name="図 27">
                <a:extLst>
                  <a:ext uri="{FF2B5EF4-FFF2-40B4-BE49-F238E27FC236}">
                    <a16:creationId xmlns:a16="http://schemas.microsoft.com/office/drawing/2014/main" id="{023C3F0B-C98B-FAF9-E05C-1A34675EBEB9}"/>
                  </a:ext>
                </a:extLst>
              </p:cNvPr>
              <p:cNvPicPr>
                <a:picLocks noChangeAspect="1"/>
              </p:cNvPicPr>
              <p:nvPr/>
            </p:nvPicPr>
            <p:blipFill>
              <a:blip r:embed="rId30"/>
              <a:stretch>
                <a:fillRect/>
              </a:stretch>
            </p:blipFill>
            <p:spPr>
              <a:xfrm>
                <a:off x="8588493" y="5806186"/>
                <a:ext cx="1080000" cy="730687"/>
              </a:xfrm>
              <a:prstGeom prst="rect">
                <a:avLst/>
              </a:prstGeom>
            </p:spPr>
          </p:pic>
          <p:grpSp>
            <p:nvGrpSpPr>
              <p:cNvPr id="66" name="グループ化 65">
                <a:extLst>
                  <a:ext uri="{FF2B5EF4-FFF2-40B4-BE49-F238E27FC236}">
                    <a16:creationId xmlns:a16="http://schemas.microsoft.com/office/drawing/2014/main" id="{171377F4-322E-C8A6-6EE2-F4AA24580761}"/>
                  </a:ext>
                </a:extLst>
              </p:cNvPr>
              <p:cNvGrpSpPr/>
              <p:nvPr/>
            </p:nvGrpSpPr>
            <p:grpSpPr>
              <a:xfrm>
                <a:off x="7452889" y="4808679"/>
                <a:ext cx="2215604" cy="137741"/>
                <a:chOff x="5136755" y="4808679"/>
                <a:chExt cx="2215604" cy="137741"/>
              </a:xfrm>
            </p:grpSpPr>
            <p:sp>
              <p:nvSpPr>
                <p:cNvPr id="67" name="正方形/長方形 66">
                  <a:extLst>
                    <a:ext uri="{FF2B5EF4-FFF2-40B4-BE49-F238E27FC236}">
                      <a16:creationId xmlns:a16="http://schemas.microsoft.com/office/drawing/2014/main" id="{F8C1B2A5-A3C2-6C88-FD30-0FDBBA1FEB13}"/>
                    </a:ext>
                  </a:extLst>
                </p:cNvPr>
                <p:cNvSpPr/>
                <p:nvPr/>
              </p:nvSpPr>
              <p:spPr>
                <a:xfrm>
                  <a:off x="5149215" y="4808679"/>
                  <a:ext cx="2203144" cy="123111"/>
                </a:xfrm>
                <a:prstGeom prst="rect">
                  <a:avLst/>
                </a:prstGeom>
              </p:spPr>
              <p:txBody>
                <a:bodyPr wrap="square" lIns="0" tIns="0" rIns="0" bIns="0">
                  <a:spAutoFit/>
                </a:bodyPr>
                <a:lstStyle/>
                <a:p>
                  <a:r>
                    <a:rPr lang="ja-JP" altLang="en-US" sz="800" b="1" dirty="0">
                      <a:latin typeface="+mn-ea"/>
                    </a:rPr>
                    <a:t>薄いから段差のないリフォームができる</a:t>
                  </a:r>
                </a:p>
              </p:txBody>
            </p:sp>
            <p:cxnSp>
              <p:nvCxnSpPr>
                <p:cNvPr id="95" name="直線コネクタ 94">
                  <a:extLst>
                    <a:ext uri="{FF2B5EF4-FFF2-40B4-BE49-F238E27FC236}">
                      <a16:creationId xmlns:a16="http://schemas.microsoft.com/office/drawing/2014/main" id="{30826C72-3C2C-9A1E-B278-9CA429BE5349}"/>
                    </a:ext>
                  </a:extLst>
                </p:cNvPr>
                <p:cNvCxnSpPr/>
                <p:nvPr/>
              </p:nvCxnSpPr>
              <p:spPr>
                <a:xfrm>
                  <a:off x="5136755" y="4946420"/>
                  <a:ext cx="2215604"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grpSp>
          <p:nvGrpSpPr>
            <p:cNvPr id="102" name="グループ化 101">
              <a:extLst>
                <a:ext uri="{FF2B5EF4-FFF2-40B4-BE49-F238E27FC236}">
                  <a16:creationId xmlns:a16="http://schemas.microsoft.com/office/drawing/2014/main" id="{233790F1-80AA-AE88-716D-EA4AA688D25D}"/>
                </a:ext>
              </a:extLst>
            </p:cNvPr>
            <p:cNvGrpSpPr/>
            <p:nvPr/>
          </p:nvGrpSpPr>
          <p:grpSpPr>
            <a:xfrm>
              <a:off x="4975242" y="4808679"/>
              <a:ext cx="2404258" cy="1460659"/>
              <a:chOff x="4948101" y="4808679"/>
              <a:chExt cx="2404258" cy="1460659"/>
            </a:xfrm>
          </p:grpSpPr>
          <p:grpSp>
            <p:nvGrpSpPr>
              <p:cNvPr id="105" name="グループ化 104">
                <a:extLst>
                  <a:ext uri="{FF2B5EF4-FFF2-40B4-BE49-F238E27FC236}">
                    <a16:creationId xmlns:a16="http://schemas.microsoft.com/office/drawing/2014/main" id="{A3726252-2D20-F575-B720-D0DB7FA6A697}"/>
                  </a:ext>
                </a:extLst>
              </p:cNvPr>
              <p:cNvGrpSpPr/>
              <p:nvPr/>
            </p:nvGrpSpPr>
            <p:grpSpPr>
              <a:xfrm>
                <a:off x="4948101" y="4808679"/>
                <a:ext cx="2404258" cy="137741"/>
                <a:chOff x="5136755" y="4808679"/>
                <a:chExt cx="2215604" cy="137741"/>
              </a:xfrm>
            </p:grpSpPr>
            <p:sp>
              <p:nvSpPr>
                <p:cNvPr id="113" name="正方形/長方形 112">
                  <a:extLst>
                    <a:ext uri="{FF2B5EF4-FFF2-40B4-BE49-F238E27FC236}">
                      <a16:creationId xmlns:a16="http://schemas.microsoft.com/office/drawing/2014/main" id="{36055AF9-D85C-51F4-96EB-89036A55E908}"/>
                    </a:ext>
                  </a:extLst>
                </p:cNvPr>
                <p:cNvSpPr/>
                <p:nvPr/>
              </p:nvSpPr>
              <p:spPr>
                <a:xfrm>
                  <a:off x="5149215" y="4808679"/>
                  <a:ext cx="2203144" cy="123111"/>
                </a:xfrm>
                <a:prstGeom prst="rect">
                  <a:avLst/>
                </a:prstGeom>
              </p:spPr>
              <p:txBody>
                <a:bodyPr wrap="square" lIns="0" tIns="0" rIns="0" bIns="0">
                  <a:spAutoFit/>
                </a:bodyPr>
                <a:lstStyle/>
                <a:p>
                  <a:r>
                    <a:rPr lang="ja-JP" altLang="en-US" sz="800" b="1" dirty="0">
                      <a:latin typeface="+mn-ea"/>
                    </a:rPr>
                    <a:t>床表面に抗菌・抗ウイルス加工し、床表面の清潔を維持</a:t>
                  </a:r>
                </a:p>
              </p:txBody>
            </p:sp>
            <p:cxnSp>
              <p:nvCxnSpPr>
                <p:cNvPr id="114" name="直線コネクタ 113">
                  <a:extLst>
                    <a:ext uri="{FF2B5EF4-FFF2-40B4-BE49-F238E27FC236}">
                      <a16:creationId xmlns:a16="http://schemas.microsoft.com/office/drawing/2014/main" id="{39CECBC6-E23E-EB5A-06A8-977DA2B54CB1}"/>
                    </a:ext>
                  </a:extLst>
                </p:cNvPr>
                <p:cNvCxnSpPr/>
                <p:nvPr/>
              </p:nvCxnSpPr>
              <p:spPr>
                <a:xfrm>
                  <a:off x="5136755" y="4946420"/>
                  <a:ext cx="2215604"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106" name="グループ化 105">
                <a:extLst>
                  <a:ext uri="{FF2B5EF4-FFF2-40B4-BE49-F238E27FC236}">
                    <a16:creationId xmlns:a16="http://schemas.microsoft.com/office/drawing/2014/main" id="{79263E9F-A60C-ACB8-F30C-7087DA6477D0}"/>
                  </a:ext>
                </a:extLst>
              </p:cNvPr>
              <p:cNvGrpSpPr/>
              <p:nvPr/>
            </p:nvGrpSpPr>
            <p:grpSpPr>
              <a:xfrm>
                <a:off x="6340082" y="5066618"/>
                <a:ext cx="994092" cy="1202720"/>
                <a:chOff x="4443295" y="2812324"/>
                <a:chExt cx="1019410" cy="1233352"/>
              </a:xfrm>
            </p:grpSpPr>
            <p:sp>
              <p:nvSpPr>
                <p:cNvPr id="110" name="正方形/長方形 109">
                  <a:extLst>
                    <a:ext uri="{FF2B5EF4-FFF2-40B4-BE49-F238E27FC236}">
                      <a16:creationId xmlns:a16="http://schemas.microsoft.com/office/drawing/2014/main" id="{878266BA-A164-96E0-7ABF-F60FB5AF4837}"/>
                    </a:ext>
                  </a:extLst>
                </p:cNvPr>
                <p:cNvSpPr/>
                <p:nvPr/>
              </p:nvSpPr>
              <p:spPr>
                <a:xfrm>
                  <a:off x="4443295" y="2812324"/>
                  <a:ext cx="1019410" cy="12333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latin typeface="+mn-ea"/>
                  </a:endParaRPr>
                </a:p>
              </p:txBody>
            </p:sp>
            <p:pic>
              <p:nvPicPr>
                <p:cNvPr id="111" name="図 110">
                  <a:extLst>
                    <a:ext uri="{FF2B5EF4-FFF2-40B4-BE49-F238E27FC236}">
                      <a16:creationId xmlns:a16="http://schemas.microsoft.com/office/drawing/2014/main" id="{656611B2-9A09-760B-CDE4-F8F86D6F107C}"/>
                    </a:ext>
                  </a:extLst>
                </p:cNvPr>
                <p:cNvPicPr>
                  <a:picLocks noChangeAspect="1"/>
                </p:cNvPicPr>
                <p:nvPr/>
              </p:nvPicPr>
              <p:blipFill>
                <a:blip r:embed="rId31"/>
                <a:stretch>
                  <a:fillRect/>
                </a:stretch>
              </p:blipFill>
              <p:spPr>
                <a:xfrm>
                  <a:off x="4554098" y="2812325"/>
                  <a:ext cx="792367" cy="675513"/>
                </a:xfrm>
                <a:prstGeom prst="rect">
                  <a:avLst/>
                </a:prstGeom>
              </p:spPr>
            </p:pic>
            <p:pic>
              <p:nvPicPr>
                <p:cNvPr id="112" name="図 111">
                  <a:extLst>
                    <a:ext uri="{FF2B5EF4-FFF2-40B4-BE49-F238E27FC236}">
                      <a16:creationId xmlns:a16="http://schemas.microsoft.com/office/drawing/2014/main" id="{1571C55D-AA15-7A79-A98A-814EAD4D9BDF}"/>
                    </a:ext>
                  </a:extLst>
                </p:cNvPr>
                <p:cNvPicPr>
                  <a:picLocks noChangeAspect="1"/>
                </p:cNvPicPr>
                <p:nvPr/>
              </p:nvPicPr>
              <p:blipFill>
                <a:blip r:embed="rId32"/>
                <a:stretch>
                  <a:fillRect/>
                </a:stretch>
              </p:blipFill>
              <p:spPr>
                <a:xfrm>
                  <a:off x="4559536" y="3340959"/>
                  <a:ext cx="792367" cy="675513"/>
                </a:xfrm>
                <a:prstGeom prst="rect">
                  <a:avLst/>
                </a:prstGeom>
              </p:spPr>
            </p:pic>
          </p:grpSp>
          <p:grpSp>
            <p:nvGrpSpPr>
              <p:cNvPr id="107" name="グループ化 106">
                <a:extLst>
                  <a:ext uri="{FF2B5EF4-FFF2-40B4-BE49-F238E27FC236}">
                    <a16:creationId xmlns:a16="http://schemas.microsoft.com/office/drawing/2014/main" id="{8DE8EF2F-F9BC-D4FD-92A8-365FCA96784F}"/>
                  </a:ext>
                </a:extLst>
              </p:cNvPr>
              <p:cNvGrpSpPr/>
              <p:nvPr/>
            </p:nvGrpSpPr>
            <p:grpSpPr>
              <a:xfrm>
                <a:off x="5010928" y="5182349"/>
                <a:ext cx="1307711" cy="923545"/>
                <a:chOff x="5136754" y="5182349"/>
                <a:chExt cx="1307711" cy="923545"/>
              </a:xfrm>
            </p:grpSpPr>
            <p:sp>
              <p:nvSpPr>
                <p:cNvPr id="108" name="正方形/長方形 107">
                  <a:extLst>
                    <a:ext uri="{FF2B5EF4-FFF2-40B4-BE49-F238E27FC236}">
                      <a16:creationId xmlns:a16="http://schemas.microsoft.com/office/drawing/2014/main" id="{3BF59EC0-162F-C05B-287A-93249F959378}"/>
                    </a:ext>
                  </a:extLst>
                </p:cNvPr>
                <p:cNvSpPr/>
                <p:nvPr/>
              </p:nvSpPr>
              <p:spPr>
                <a:xfrm>
                  <a:off x="5136754" y="5182349"/>
                  <a:ext cx="1256129" cy="538609"/>
                </a:xfrm>
                <a:prstGeom prst="rect">
                  <a:avLst/>
                </a:prstGeom>
              </p:spPr>
              <p:txBody>
                <a:bodyPr wrap="square" lIns="0" tIns="0" rIns="0" bIns="0">
                  <a:spAutoFit/>
                </a:bodyPr>
                <a:lstStyle/>
                <a:p>
                  <a:r>
                    <a:rPr lang="en-US" altLang="ja-JP" sz="700" dirty="0">
                      <a:latin typeface="+mn-ea"/>
                    </a:rPr>
                    <a:t>SIAA</a:t>
                  </a:r>
                  <a:r>
                    <a:rPr lang="ja-JP" altLang="en-US" sz="700" dirty="0">
                      <a:latin typeface="+mn-ea"/>
                    </a:rPr>
                    <a:t>マーク表示の抗菌・抗ウイルス加工シートを使用。万が一拭き残しや清掃後にウイルスが付着した場合などでも、細菌やウイルスを減少させることができます。</a:t>
                  </a:r>
                </a:p>
              </p:txBody>
            </p:sp>
            <p:sp>
              <p:nvSpPr>
                <p:cNvPr id="109" name="正方形/長方形 108">
                  <a:extLst>
                    <a:ext uri="{FF2B5EF4-FFF2-40B4-BE49-F238E27FC236}">
                      <a16:creationId xmlns:a16="http://schemas.microsoft.com/office/drawing/2014/main" id="{D6076093-A5A8-AF43-9029-20C062174DD9}"/>
                    </a:ext>
                  </a:extLst>
                </p:cNvPr>
                <p:cNvSpPr/>
                <p:nvPr/>
              </p:nvSpPr>
              <p:spPr>
                <a:xfrm>
                  <a:off x="5136754" y="5828895"/>
                  <a:ext cx="1307711" cy="276999"/>
                </a:xfrm>
                <a:prstGeom prst="rect">
                  <a:avLst/>
                </a:prstGeom>
              </p:spPr>
              <p:txBody>
                <a:bodyPr wrap="square" lIns="0" tIns="0" rIns="0" bIns="0">
                  <a:spAutoFit/>
                </a:bodyPr>
                <a:lstStyle/>
                <a:p>
                  <a:r>
                    <a:rPr lang="en-US" altLang="ja-JP" sz="600" dirty="0">
                      <a:latin typeface="+mn-ea"/>
                    </a:rPr>
                    <a:t>※</a:t>
                  </a:r>
                  <a:r>
                    <a:rPr lang="ja-JP" altLang="en-US" sz="600" dirty="0">
                      <a:latin typeface="+mn-ea"/>
                    </a:rPr>
                    <a:t>抗ウイルス加工は、病気の治療や予防を目的とするものではありません。</a:t>
                  </a:r>
                </a:p>
                <a:p>
                  <a:r>
                    <a:rPr lang="en-US" altLang="ja-JP" sz="600" dirty="0">
                      <a:latin typeface="+mn-ea"/>
                    </a:rPr>
                    <a:t>※SIAA</a:t>
                  </a:r>
                  <a:r>
                    <a:rPr lang="ja-JP" altLang="en-US" sz="600" dirty="0">
                      <a:latin typeface="+mn-ea"/>
                    </a:rPr>
                    <a:t>の安全性基準に適合しています。</a:t>
                  </a:r>
                </a:p>
              </p:txBody>
            </p:sp>
          </p:grpSp>
        </p:grpSp>
        <p:grpSp>
          <p:nvGrpSpPr>
            <p:cNvPr id="21" name="グループ化 20">
              <a:extLst>
                <a:ext uri="{FF2B5EF4-FFF2-40B4-BE49-F238E27FC236}">
                  <a16:creationId xmlns:a16="http://schemas.microsoft.com/office/drawing/2014/main" id="{1B9186EC-74EF-BA45-1B37-FCA050F5AD11}"/>
                </a:ext>
              </a:extLst>
            </p:cNvPr>
            <p:cNvGrpSpPr/>
            <p:nvPr/>
          </p:nvGrpSpPr>
          <p:grpSpPr>
            <a:xfrm>
              <a:off x="234186" y="4801519"/>
              <a:ext cx="2289693" cy="1359787"/>
              <a:chOff x="234186" y="4801519"/>
              <a:chExt cx="2289693" cy="1359787"/>
            </a:xfrm>
          </p:grpSpPr>
          <p:sp>
            <p:nvSpPr>
              <p:cNvPr id="32" name="正方形/長方形 31">
                <a:extLst>
                  <a:ext uri="{FF2B5EF4-FFF2-40B4-BE49-F238E27FC236}">
                    <a16:creationId xmlns:a16="http://schemas.microsoft.com/office/drawing/2014/main" id="{E4DDA43C-C83E-A8E4-358A-27078BC72CB3}"/>
                  </a:ext>
                </a:extLst>
              </p:cNvPr>
              <p:cNvSpPr/>
              <p:nvPr/>
            </p:nvSpPr>
            <p:spPr>
              <a:xfrm>
                <a:off x="269133" y="4801519"/>
                <a:ext cx="2249117" cy="123111"/>
              </a:xfrm>
              <a:prstGeom prst="rect">
                <a:avLst/>
              </a:prstGeom>
            </p:spPr>
            <p:txBody>
              <a:bodyPr wrap="square" lIns="0" tIns="0" rIns="0" bIns="0">
                <a:spAutoFit/>
              </a:bodyPr>
              <a:lstStyle/>
              <a:p>
                <a:r>
                  <a:rPr lang="ja-JP" altLang="en-US" sz="800" b="1" dirty="0">
                    <a:latin typeface="+mn-ea"/>
                  </a:rPr>
                  <a:t>既存の床に上から貼るだけの住みながらリフォーム</a:t>
                </a:r>
              </a:p>
            </p:txBody>
          </p:sp>
          <p:cxnSp>
            <p:nvCxnSpPr>
              <p:cNvPr id="35" name="直線コネクタ 34">
                <a:extLst>
                  <a:ext uri="{FF2B5EF4-FFF2-40B4-BE49-F238E27FC236}">
                    <a16:creationId xmlns:a16="http://schemas.microsoft.com/office/drawing/2014/main" id="{55FC83F0-448C-B273-C4CF-084E27707A30}"/>
                  </a:ext>
                </a:extLst>
              </p:cNvPr>
              <p:cNvCxnSpPr>
                <a:cxnSpLocks/>
              </p:cNvCxnSpPr>
              <p:nvPr/>
            </p:nvCxnSpPr>
            <p:spPr>
              <a:xfrm>
                <a:off x="234186" y="4946420"/>
                <a:ext cx="2289693"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6" name="正方形/長方形 35">
                <a:extLst>
                  <a:ext uri="{FF2B5EF4-FFF2-40B4-BE49-F238E27FC236}">
                    <a16:creationId xmlns:a16="http://schemas.microsoft.com/office/drawing/2014/main" id="{D9B6E9AF-33E5-6B68-91A6-13B8AF8CF5CC}"/>
                  </a:ext>
                </a:extLst>
              </p:cNvPr>
              <p:cNvSpPr/>
              <p:nvPr/>
            </p:nvSpPr>
            <p:spPr>
              <a:xfrm>
                <a:off x="269133" y="5182349"/>
                <a:ext cx="1043069" cy="430887"/>
              </a:xfrm>
              <a:prstGeom prst="rect">
                <a:avLst/>
              </a:prstGeom>
            </p:spPr>
            <p:txBody>
              <a:bodyPr wrap="square" lIns="0" tIns="0" rIns="0" bIns="0">
                <a:spAutoFit/>
              </a:bodyPr>
              <a:lstStyle/>
              <a:p>
                <a:r>
                  <a:rPr lang="ja-JP" altLang="en-US" sz="700" dirty="0">
                    <a:latin typeface="+mn-ea"/>
                  </a:rPr>
                  <a:t>今お住まいのお部屋の床の上から重ね貼りするだけなので、張り替え施工に比べて工期を短縮できます。</a:t>
                </a:r>
                <a:endParaRPr lang="en-US" altLang="ja-JP" sz="700" dirty="0">
                  <a:latin typeface="+mn-ea"/>
                </a:endParaRPr>
              </a:p>
            </p:txBody>
          </p:sp>
          <p:pic>
            <p:nvPicPr>
              <p:cNvPr id="37" name="図 36">
                <a:extLst>
                  <a:ext uri="{FF2B5EF4-FFF2-40B4-BE49-F238E27FC236}">
                    <a16:creationId xmlns:a16="http://schemas.microsoft.com/office/drawing/2014/main" id="{852BAC28-185C-2789-15E8-2D5765EFC750}"/>
                  </a:ext>
                </a:extLst>
              </p:cNvPr>
              <p:cNvPicPr>
                <a:picLocks noChangeAspect="1"/>
              </p:cNvPicPr>
              <p:nvPr/>
            </p:nvPicPr>
            <p:blipFill rotWithShape="1">
              <a:blip r:embed="rId27"/>
              <a:srcRect l="15608" r="15282"/>
              <a:stretch/>
            </p:blipFill>
            <p:spPr>
              <a:xfrm>
                <a:off x="1385228" y="5067585"/>
                <a:ext cx="1138651" cy="1093721"/>
              </a:xfrm>
              <a:prstGeom prst="rect">
                <a:avLst/>
              </a:prstGeom>
            </p:spPr>
          </p:pic>
        </p:grpSp>
      </p:grpSp>
    </p:spTree>
    <p:extLst>
      <p:ext uri="{BB962C8B-B14F-4D97-AF65-F5344CB8AC3E}">
        <p14:creationId xmlns:p14="http://schemas.microsoft.com/office/powerpoint/2010/main" val="3578730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29A33D-2482-2ECC-ACA7-D67D38C154A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9271F80-FD57-ACDD-1E99-0157361AF5E7}"/>
              </a:ext>
            </a:extLst>
          </p:cNvPr>
          <p:cNvSpPr>
            <a:spLocks noGrp="1"/>
          </p:cNvSpPr>
          <p:nvPr>
            <p:ph type="title"/>
          </p:nvPr>
        </p:nvSpPr>
        <p:spPr/>
        <p:txBody>
          <a:bodyPr>
            <a:normAutofit/>
          </a:bodyPr>
          <a:lstStyle/>
          <a:p>
            <a:pPr algn="l"/>
            <a:r>
              <a:rPr lang="ja-JP" altLang="en-US" sz="1100" b="1" dirty="0">
                <a:solidFill>
                  <a:srgbClr val="FFFFFF"/>
                </a:solidFill>
                <a:latin typeface="+mn-ea"/>
                <a:ea typeface="+mn-ea"/>
              </a:rPr>
              <a:t>床材　</a:t>
            </a:r>
            <a:r>
              <a:rPr lang="en-US" altLang="ja-JP" sz="1100" b="1" dirty="0">
                <a:solidFill>
                  <a:srgbClr val="FFFFFF"/>
                </a:solidFill>
                <a:latin typeface="+mn-ea"/>
                <a:ea typeface="+mn-ea"/>
              </a:rPr>
              <a:t>1.5mm</a:t>
            </a:r>
            <a:r>
              <a:rPr lang="ja-JP" altLang="en-US" sz="1100" b="1" dirty="0">
                <a:solidFill>
                  <a:srgbClr val="FFFFFF"/>
                </a:solidFill>
                <a:latin typeface="+mn-ea"/>
                <a:ea typeface="+mn-ea"/>
              </a:rPr>
              <a:t>リフォームフローリング </a:t>
            </a:r>
            <a:r>
              <a:rPr lang="en-US" altLang="ja-JP" sz="1100" b="1" dirty="0">
                <a:solidFill>
                  <a:srgbClr val="FFFFFF"/>
                </a:solidFill>
                <a:latin typeface="+mn-ea"/>
                <a:ea typeface="+mn-ea"/>
              </a:rPr>
              <a:t>USUI-TA</a:t>
            </a:r>
            <a:r>
              <a:rPr lang="ja-JP" altLang="en-US" sz="1100" b="1" dirty="0">
                <a:solidFill>
                  <a:srgbClr val="FFFFFF"/>
                </a:solidFill>
                <a:latin typeface="+mn-ea"/>
                <a:ea typeface="+mn-ea"/>
              </a:rPr>
              <a:t>［ウスイータ］ 防音直貼床材向け ★</a:t>
            </a:r>
          </a:p>
        </p:txBody>
      </p:sp>
      <p:sp>
        <p:nvSpPr>
          <p:cNvPr id="9" name="タイトル 26">
            <a:extLst>
              <a:ext uri="{FF2B5EF4-FFF2-40B4-BE49-F238E27FC236}">
                <a16:creationId xmlns:a16="http://schemas.microsoft.com/office/drawing/2014/main" id="{1551D419-03EC-8C90-9C5F-C9BD6FDCA96F}"/>
              </a:ext>
            </a:extLst>
          </p:cNvPr>
          <p:cNvSpPr txBox="1">
            <a:spLocks/>
          </p:cNvSpPr>
          <p:nvPr/>
        </p:nvSpPr>
        <p:spPr>
          <a:xfrm>
            <a:off x="0" y="-283837"/>
            <a:ext cx="5434680" cy="270015"/>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100" b="1" dirty="0">
                <a:latin typeface="+mn-ea"/>
                <a:ea typeface="+mn-ea"/>
              </a:rPr>
              <a:t>1.5mm</a:t>
            </a:r>
            <a:r>
              <a:rPr lang="ja-JP" altLang="en-US" sz="1100" b="1" dirty="0">
                <a:latin typeface="+mn-ea"/>
                <a:ea typeface="+mn-ea"/>
              </a:rPr>
              <a:t>リフォームフローリング </a:t>
            </a:r>
            <a:r>
              <a:rPr lang="en-US" altLang="ja-JP" sz="1100" b="1" dirty="0">
                <a:latin typeface="+mn-ea"/>
                <a:ea typeface="+mn-ea"/>
              </a:rPr>
              <a:t>USUI-TA</a:t>
            </a:r>
            <a:r>
              <a:rPr lang="ja-JP" altLang="en-US" sz="1100" b="1" dirty="0">
                <a:latin typeface="+mn-ea"/>
                <a:ea typeface="+mn-ea"/>
              </a:rPr>
              <a:t>［ウスイータ］ 防音直貼床材向け</a:t>
            </a:r>
            <a:endParaRPr lang="ja-JP" altLang="en-US" sz="1100" b="1" dirty="0">
              <a:latin typeface="+mn-ea"/>
              <a:ea typeface="+mn-ea"/>
              <a:cs typeface="+mn-cs"/>
            </a:endParaRPr>
          </a:p>
        </p:txBody>
      </p:sp>
      <p:grpSp>
        <p:nvGrpSpPr>
          <p:cNvPr id="39" name="グループ化 38">
            <a:extLst>
              <a:ext uri="{FF2B5EF4-FFF2-40B4-BE49-F238E27FC236}">
                <a16:creationId xmlns:a16="http://schemas.microsoft.com/office/drawing/2014/main" id="{15ECAC86-15B1-ED48-DC44-B90BD9511B82}"/>
              </a:ext>
            </a:extLst>
          </p:cNvPr>
          <p:cNvGrpSpPr/>
          <p:nvPr/>
        </p:nvGrpSpPr>
        <p:grpSpPr>
          <a:xfrm>
            <a:off x="4992700" y="683235"/>
            <a:ext cx="4773600" cy="1342659"/>
            <a:chOff x="4983718" y="683235"/>
            <a:chExt cx="4773600" cy="1342659"/>
          </a:xfrm>
        </p:grpSpPr>
        <p:sp>
          <p:nvSpPr>
            <p:cNvPr id="40" name="Rectangle 14">
              <a:extLst>
                <a:ext uri="{FF2B5EF4-FFF2-40B4-BE49-F238E27FC236}">
                  <a16:creationId xmlns:a16="http://schemas.microsoft.com/office/drawing/2014/main" id="{162E145A-30AB-299F-FCFE-B5682D897D6B}"/>
                </a:ext>
              </a:extLst>
            </p:cNvPr>
            <p:cNvSpPr>
              <a:spLocks noChangeArrowheads="1"/>
            </p:cNvSpPr>
            <p:nvPr/>
          </p:nvSpPr>
          <p:spPr bwMode="auto">
            <a:xfrm>
              <a:off x="4983718" y="683235"/>
              <a:ext cx="4773600" cy="1342659"/>
            </a:xfrm>
            <a:prstGeom prst="rect">
              <a:avLst/>
            </a:prstGeom>
            <a:solidFill>
              <a:srgbClr val="336699"/>
            </a:solidFill>
            <a:ln w="6350">
              <a:noFill/>
              <a:miter lim="800000"/>
              <a:headEnd/>
              <a:tailEnd/>
            </a:ln>
            <a:effectLst/>
          </p:spPr>
          <p:txBody>
            <a:bodyPr wrap="none" anchor="ctr"/>
            <a:lstStyle/>
            <a:p>
              <a:pPr algn="ctr"/>
              <a:endParaRPr lang="ja-JP" altLang="en-US" sz="1200" dirty="0">
                <a:latin typeface="+mn-ea"/>
              </a:endParaRPr>
            </a:p>
          </p:txBody>
        </p:sp>
        <p:sp>
          <p:nvSpPr>
            <p:cNvPr id="41" name="正方形/長方形 40">
              <a:extLst>
                <a:ext uri="{FF2B5EF4-FFF2-40B4-BE49-F238E27FC236}">
                  <a16:creationId xmlns:a16="http://schemas.microsoft.com/office/drawing/2014/main" id="{EA3BF844-018A-EBB8-8D3D-9EEBBB16B49D}"/>
                </a:ext>
              </a:extLst>
            </p:cNvPr>
            <p:cNvSpPr/>
            <p:nvPr/>
          </p:nvSpPr>
          <p:spPr>
            <a:xfrm>
              <a:off x="7460043" y="1200676"/>
              <a:ext cx="1752857" cy="307777"/>
            </a:xfrm>
            <a:prstGeom prst="rect">
              <a:avLst/>
            </a:prstGeom>
          </p:spPr>
          <p:txBody>
            <a:bodyPr wrap="square" lIns="0" tIns="0" rIns="0" bIns="0">
              <a:spAutoFit/>
            </a:bodyPr>
            <a:lstStyle/>
            <a:p>
              <a:pPr algn="ctr"/>
              <a:r>
                <a:rPr lang="ja-JP" altLang="en-US" sz="1000" dirty="0">
                  <a:solidFill>
                    <a:srgbClr val="FFFFFF"/>
                  </a:solidFill>
                  <a:latin typeface="+mn-ea"/>
                </a:rPr>
                <a:t>美術品のように、理想の</a:t>
              </a:r>
            </a:p>
            <a:p>
              <a:pPr algn="ctr"/>
              <a:r>
                <a:rPr lang="ja-JP" altLang="en-US" sz="1000" dirty="0">
                  <a:solidFill>
                    <a:srgbClr val="FFFFFF"/>
                  </a:solidFill>
                  <a:latin typeface="+mn-ea"/>
                </a:rPr>
                <a:t>木目や色を追求しました。</a:t>
              </a:r>
            </a:p>
          </p:txBody>
        </p:sp>
        <p:sp>
          <p:nvSpPr>
            <p:cNvPr id="43" name="正方形/長方形 42">
              <a:extLst>
                <a:ext uri="{FF2B5EF4-FFF2-40B4-BE49-F238E27FC236}">
                  <a16:creationId xmlns:a16="http://schemas.microsoft.com/office/drawing/2014/main" id="{F1EC259C-7097-7B86-D7AF-7B6DDAA2F888}"/>
                </a:ext>
              </a:extLst>
            </p:cNvPr>
            <p:cNvSpPr/>
            <p:nvPr/>
          </p:nvSpPr>
          <p:spPr>
            <a:xfrm>
              <a:off x="5479490" y="1243365"/>
              <a:ext cx="1512169" cy="215444"/>
            </a:xfrm>
            <a:prstGeom prst="rect">
              <a:avLst/>
            </a:prstGeom>
          </p:spPr>
          <p:txBody>
            <a:bodyPr wrap="square" lIns="0" tIns="0" rIns="0" bIns="0">
              <a:spAutoFit/>
            </a:bodyPr>
            <a:lstStyle/>
            <a:p>
              <a:pPr algn="ctr"/>
              <a:r>
                <a:rPr lang="ja-JP" altLang="en-US" sz="1400" b="1" dirty="0">
                  <a:solidFill>
                    <a:srgbClr val="FFFFFF"/>
                  </a:solidFill>
                  <a:latin typeface="+mn-ea"/>
                </a:rPr>
                <a:t>高意匠シート仕上げ</a:t>
              </a:r>
            </a:p>
          </p:txBody>
        </p:sp>
      </p:grpSp>
      <p:grpSp>
        <p:nvGrpSpPr>
          <p:cNvPr id="24" name="グループ化 23">
            <a:extLst>
              <a:ext uri="{FF2B5EF4-FFF2-40B4-BE49-F238E27FC236}">
                <a16:creationId xmlns:a16="http://schemas.microsoft.com/office/drawing/2014/main" id="{38FE2B76-47A2-C584-4E83-DD45F622A762}"/>
              </a:ext>
            </a:extLst>
          </p:cNvPr>
          <p:cNvGrpSpPr/>
          <p:nvPr/>
        </p:nvGrpSpPr>
        <p:grpSpPr>
          <a:xfrm>
            <a:off x="4992700" y="4028639"/>
            <a:ext cx="3579291" cy="403863"/>
            <a:chOff x="4991100" y="5549472"/>
            <a:chExt cx="3579291" cy="403863"/>
          </a:xfrm>
        </p:grpSpPr>
        <p:pic>
          <p:nvPicPr>
            <p:cNvPr id="26" name="図 25">
              <a:extLst>
                <a:ext uri="{FF2B5EF4-FFF2-40B4-BE49-F238E27FC236}">
                  <a16:creationId xmlns:a16="http://schemas.microsoft.com/office/drawing/2014/main" id="{AB535142-D9F9-076C-BD52-4BEE9F146FD1}"/>
                </a:ext>
              </a:extLst>
            </p:cNvPr>
            <p:cNvPicPr>
              <a:picLocks noChangeAspect="1"/>
            </p:cNvPicPr>
            <p:nvPr/>
          </p:nvPicPr>
          <p:blipFill>
            <a:blip r:embed="rId2"/>
            <a:stretch>
              <a:fillRect/>
            </a:stretch>
          </p:blipFill>
          <p:spPr>
            <a:xfrm>
              <a:off x="5654070" y="5616737"/>
              <a:ext cx="261818" cy="288000"/>
            </a:xfrm>
            <a:prstGeom prst="rect">
              <a:avLst/>
            </a:prstGeom>
          </p:spPr>
        </p:pic>
        <p:pic>
          <p:nvPicPr>
            <p:cNvPr id="30" name="図 29">
              <a:extLst>
                <a:ext uri="{FF2B5EF4-FFF2-40B4-BE49-F238E27FC236}">
                  <a16:creationId xmlns:a16="http://schemas.microsoft.com/office/drawing/2014/main" id="{5E694EC8-2E29-8470-0D14-459D11F4EC8D}"/>
                </a:ext>
              </a:extLst>
            </p:cNvPr>
            <p:cNvPicPr>
              <a:picLocks noChangeAspect="1"/>
            </p:cNvPicPr>
            <p:nvPr/>
          </p:nvPicPr>
          <p:blipFill>
            <a:blip r:embed="rId3"/>
            <a:stretch>
              <a:fillRect/>
            </a:stretch>
          </p:blipFill>
          <p:spPr>
            <a:xfrm>
              <a:off x="4991100" y="5616737"/>
              <a:ext cx="261819" cy="288000"/>
            </a:xfrm>
            <a:prstGeom prst="rect">
              <a:avLst/>
            </a:prstGeom>
          </p:spPr>
        </p:pic>
        <p:pic>
          <p:nvPicPr>
            <p:cNvPr id="31" name="図 30">
              <a:extLst>
                <a:ext uri="{FF2B5EF4-FFF2-40B4-BE49-F238E27FC236}">
                  <a16:creationId xmlns:a16="http://schemas.microsoft.com/office/drawing/2014/main" id="{CDA3BF11-C699-527A-E5CB-6BA8D7CD336D}"/>
                </a:ext>
              </a:extLst>
            </p:cNvPr>
            <p:cNvPicPr>
              <a:picLocks noChangeAspect="1"/>
            </p:cNvPicPr>
            <p:nvPr/>
          </p:nvPicPr>
          <p:blipFill>
            <a:blip r:embed="rId4"/>
            <a:stretch>
              <a:fillRect/>
            </a:stretch>
          </p:blipFill>
          <p:spPr>
            <a:xfrm>
              <a:off x="5212090" y="5616737"/>
              <a:ext cx="261819" cy="288000"/>
            </a:xfrm>
            <a:prstGeom prst="rect">
              <a:avLst/>
            </a:prstGeom>
          </p:spPr>
        </p:pic>
        <p:pic>
          <p:nvPicPr>
            <p:cNvPr id="35" name="図 34">
              <a:extLst>
                <a:ext uri="{FF2B5EF4-FFF2-40B4-BE49-F238E27FC236}">
                  <a16:creationId xmlns:a16="http://schemas.microsoft.com/office/drawing/2014/main" id="{24AFEA47-CD69-69CA-FD3B-364C2FCD3549}"/>
                </a:ext>
              </a:extLst>
            </p:cNvPr>
            <p:cNvPicPr>
              <a:picLocks noChangeAspect="1"/>
            </p:cNvPicPr>
            <p:nvPr/>
          </p:nvPicPr>
          <p:blipFill>
            <a:blip r:embed="rId5"/>
            <a:stretch>
              <a:fillRect/>
            </a:stretch>
          </p:blipFill>
          <p:spPr>
            <a:xfrm>
              <a:off x="5875060" y="5616737"/>
              <a:ext cx="261819" cy="288000"/>
            </a:xfrm>
            <a:prstGeom prst="rect">
              <a:avLst/>
            </a:prstGeom>
          </p:spPr>
        </p:pic>
        <p:pic>
          <p:nvPicPr>
            <p:cNvPr id="36" name="図 35">
              <a:extLst>
                <a:ext uri="{FF2B5EF4-FFF2-40B4-BE49-F238E27FC236}">
                  <a16:creationId xmlns:a16="http://schemas.microsoft.com/office/drawing/2014/main" id="{FC1E4DBE-A6B5-6735-828D-2D3C6676CC00}"/>
                </a:ext>
              </a:extLst>
            </p:cNvPr>
            <p:cNvPicPr>
              <a:picLocks noChangeAspect="1"/>
            </p:cNvPicPr>
            <p:nvPr/>
          </p:nvPicPr>
          <p:blipFill>
            <a:blip r:embed="rId6"/>
            <a:stretch>
              <a:fillRect/>
            </a:stretch>
          </p:blipFill>
          <p:spPr>
            <a:xfrm>
              <a:off x="6759019" y="5616737"/>
              <a:ext cx="261819" cy="288000"/>
            </a:xfrm>
            <a:prstGeom prst="rect">
              <a:avLst/>
            </a:prstGeom>
          </p:spPr>
        </p:pic>
        <p:pic>
          <p:nvPicPr>
            <p:cNvPr id="37" name="図 36">
              <a:extLst>
                <a:ext uri="{FF2B5EF4-FFF2-40B4-BE49-F238E27FC236}">
                  <a16:creationId xmlns:a16="http://schemas.microsoft.com/office/drawing/2014/main" id="{F2A3AAD7-D179-0A1A-83F8-E187FAE056CA}"/>
                </a:ext>
              </a:extLst>
            </p:cNvPr>
            <p:cNvPicPr>
              <a:picLocks noChangeAspect="1"/>
            </p:cNvPicPr>
            <p:nvPr/>
          </p:nvPicPr>
          <p:blipFill>
            <a:blip r:embed="rId7"/>
            <a:stretch>
              <a:fillRect/>
            </a:stretch>
          </p:blipFill>
          <p:spPr>
            <a:xfrm>
              <a:off x="6980009" y="5616737"/>
              <a:ext cx="261819" cy="288000"/>
            </a:xfrm>
            <a:prstGeom prst="rect">
              <a:avLst/>
            </a:prstGeom>
          </p:spPr>
        </p:pic>
        <p:pic>
          <p:nvPicPr>
            <p:cNvPr id="38" name="図 37">
              <a:extLst>
                <a:ext uri="{FF2B5EF4-FFF2-40B4-BE49-F238E27FC236}">
                  <a16:creationId xmlns:a16="http://schemas.microsoft.com/office/drawing/2014/main" id="{3291E72A-432D-5CE2-4899-FC6FA76CBD33}"/>
                </a:ext>
              </a:extLst>
            </p:cNvPr>
            <p:cNvPicPr>
              <a:picLocks noChangeAspect="1"/>
            </p:cNvPicPr>
            <p:nvPr/>
          </p:nvPicPr>
          <p:blipFill>
            <a:blip r:embed="rId8"/>
            <a:stretch>
              <a:fillRect/>
            </a:stretch>
          </p:blipFill>
          <p:spPr>
            <a:xfrm>
              <a:off x="7200999" y="5616737"/>
              <a:ext cx="261819" cy="288000"/>
            </a:xfrm>
            <a:prstGeom prst="rect">
              <a:avLst/>
            </a:prstGeom>
          </p:spPr>
        </p:pic>
        <p:pic>
          <p:nvPicPr>
            <p:cNvPr id="46" name="図 45">
              <a:extLst>
                <a:ext uri="{FF2B5EF4-FFF2-40B4-BE49-F238E27FC236}">
                  <a16:creationId xmlns:a16="http://schemas.microsoft.com/office/drawing/2014/main" id="{E4ABE5B6-F6B8-B92B-4778-01FFE2ED08A6}"/>
                </a:ext>
              </a:extLst>
            </p:cNvPr>
            <p:cNvPicPr>
              <a:picLocks noChangeAspect="1"/>
            </p:cNvPicPr>
            <p:nvPr/>
          </p:nvPicPr>
          <p:blipFill>
            <a:blip r:embed="rId9"/>
            <a:stretch>
              <a:fillRect/>
            </a:stretch>
          </p:blipFill>
          <p:spPr>
            <a:xfrm>
              <a:off x="7421989" y="5616737"/>
              <a:ext cx="261819" cy="288000"/>
            </a:xfrm>
            <a:prstGeom prst="rect">
              <a:avLst/>
            </a:prstGeom>
          </p:spPr>
        </p:pic>
        <p:pic>
          <p:nvPicPr>
            <p:cNvPr id="47" name="図 46">
              <a:extLst>
                <a:ext uri="{FF2B5EF4-FFF2-40B4-BE49-F238E27FC236}">
                  <a16:creationId xmlns:a16="http://schemas.microsoft.com/office/drawing/2014/main" id="{A4841E3A-4964-3673-589F-92B0B7010933}"/>
                </a:ext>
              </a:extLst>
            </p:cNvPr>
            <p:cNvPicPr>
              <a:picLocks noChangeAspect="1"/>
            </p:cNvPicPr>
            <p:nvPr/>
          </p:nvPicPr>
          <p:blipFill>
            <a:blip r:embed="rId10"/>
            <a:stretch>
              <a:fillRect/>
            </a:stretch>
          </p:blipFill>
          <p:spPr>
            <a:xfrm>
              <a:off x="7642979" y="5616737"/>
              <a:ext cx="261819" cy="288000"/>
            </a:xfrm>
            <a:prstGeom prst="rect">
              <a:avLst/>
            </a:prstGeom>
          </p:spPr>
        </p:pic>
        <p:pic>
          <p:nvPicPr>
            <p:cNvPr id="48" name="図 47">
              <a:extLst>
                <a:ext uri="{FF2B5EF4-FFF2-40B4-BE49-F238E27FC236}">
                  <a16:creationId xmlns:a16="http://schemas.microsoft.com/office/drawing/2014/main" id="{94276987-7816-6FBA-477C-91973E3BD55E}"/>
                </a:ext>
              </a:extLst>
            </p:cNvPr>
            <p:cNvPicPr>
              <a:picLocks noChangeAspect="1"/>
            </p:cNvPicPr>
            <p:nvPr/>
          </p:nvPicPr>
          <p:blipFill>
            <a:blip r:embed="rId11"/>
            <a:stretch>
              <a:fillRect/>
            </a:stretch>
          </p:blipFill>
          <p:spPr>
            <a:xfrm>
              <a:off x="7863969" y="5616737"/>
              <a:ext cx="261819" cy="288000"/>
            </a:xfrm>
            <a:prstGeom prst="rect">
              <a:avLst/>
            </a:prstGeom>
          </p:spPr>
        </p:pic>
        <p:pic>
          <p:nvPicPr>
            <p:cNvPr id="49" name="図 48">
              <a:extLst>
                <a:ext uri="{FF2B5EF4-FFF2-40B4-BE49-F238E27FC236}">
                  <a16:creationId xmlns:a16="http://schemas.microsoft.com/office/drawing/2014/main" id="{083FCDA9-FFED-2379-0454-0300ACDEFEFD}"/>
                </a:ext>
              </a:extLst>
            </p:cNvPr>
            <p:cNvPicPr>
              <a:picLocks noChangeAspect="1"/>
            </p:cNvPicPr>
            <p:nvPr/>
          </p:nvPicPr>
          <p:blipFill>
            <a:blip r:embed="rId12"/>
            <a:stretch>
              <a:fillRect/>
            </a:stretch>
          </p:blipFill>
          <p:spPr>
            <a:xfrm>
              <a:off x="8084959" y="5616737"/>
              <a:ext cx="261819" cy="288000"/>
            </a:xfrm>
            <a:prstGeom prst="rect">
              <a:avLst/>
            </a:prstGeom>
          </p:spPr>
        </p:pic>
        <p:sp>
          <p:nvSpPr>
            <p:cNvPr id="50" name="テキスト ボックス 49">
              <a:extLst>
                <a:ext uri="{FF2B5EF4-FFF2-40B4-BE49-F238E27FC236}">
                  <a16:creationId xmlns:a16="http://schemas.microsoft.com/office/drawing/2014/main" id="{6CB87853-9C6A-0F9D-0569-E329BD408126}"/>
                </a:ext>
              </a:extLst>
            </p:cNvPr>
            <p:cNvSpPr txBox="1"/>
            <p:nvPr/>
          </p:nvSpPr>
          <p:spPr>
            <a:xfrm>
              <a:off x="7002906" y="5549472"/>
              <a:ext cx="216024" cy="84639"/>
            </a:xfrm>
            <a:prstGeom prst="rect">
              <a:avLst/>
            </a:prstGeom>
            <a:noFill/>
          </p:spPr>
          <p:txBody>
            <a:bodyPr wrap="square" lIns="0" tIns="0" rIns="0" bIns="0" rtlCol="0">
              <a:spAutoFit/>
            </a:bodyPr>
            <a:lstStyle/>
            <a:p>
              <a:pPr algn="ctr"/>
              <a:r>
                <a:rPr kumimoji="1" lang="ja-JP" altLang="en-US" sz="550" kern="0" spc="-70" dirty="0">
                  <a:solidFill>
                    <a:srgbClr val="542400"/>
                  </a:solidFill>
                  <a:latin typeface="+mn-ea"/>
                </a:rPr>
                <a:t>★★★</a:t>
              </a:r>
            </a:p>
          </p:txBody>
        </p:sp>
        <p:sp>
          <p:nvSpPr>
            <p:cNvPr id="51" name="テキスト ボックス 50">
              <a:extLst>
                <a:ext uri="{FF2B5EF4-FFF2-40B4-BE49-F238E27FC236}">
                  <a16:creationId xmlns:a16="http://schemas.microsoft.com/office/drawing/2014/main" id="{B697DFDA-914C-C22E-FC77-ED1469C1B6F8}"/>
                </a:ext>
              </a:extLst>
            </p:cNvPr>
            <p:cNvSpPr txBox="1"/>
            <p:nvPr/>
          </p:nvSpPr>
          <p:spPr>
            <a:xfrm>
              <a:off x="7223896" y="5549472"/>
              <a:ext cx="216024" cy="84639"/>
            </a:xfrm>
            <a:prstGeom prst="rect">
              <a:avLst/>
            </a:prstGeom>
            <a:noFill/>
          </p:spPr>
          <p:txBody>
            <a:bodyPr wrap="square" lIns="0" tIns="0" rIns="0" bIns="0" rtlCol="0">
              <a:spAutoFit/>
            </a:bodyPr>
            <a:lstStyle/>
            <a:p>
              <a:pPr algn="ctr"/>
              <a:r>
                <a:rPr kumimoji="1" lang="ja-JP" altLang="en-US" sz="550" kern="0" spc="-70" dirty="0">
                  <a:solidFill>
                    <a:srgbClr val="542400"/>
                  </a:solidFill>
                  <a:latin typeface="+mn-ea"/>
                </a:rPr>
                <a:t>★★</a:t>
              </a:r>
            </a:p>
          </p:txBody>
        </p:sp>
        <p:sp>
          <p:nvSpPr>
            <p:cNvPr id="52" name="正方形/長方形 51">
              <a:extLst>
                <a:ext uri="{FF2B5EF4-FFF2-40B4-BE49-F238E27FC236}">
                  <a16:creationId xmlns:a16="http://schemas.microsoft.com/office/drawing/2014/main" id="{4C4810A0-6D8F-E8AC-BCA0-916EBF5E03D2}"/>
                </a:ext>
              </a:extLst>
            </p:cNvPr>
            <p:cNvSpPr/>
            <p:nvPr/>
          </p:nvSpPr>
          <p:spPr>
            <a:xfrm>
              <a:off x="5896909" y="5899474"/>
              <a:ext cx="230762" cy="53861"/>
            </a:xfrm>
            <a:prstGeom prst="rect">
              <a:avLst/>
            </a:prstGeom>
          </p:spPr>
          <p:txBody>
            <a:bodyPr wrap="square" lIns="0" tIns="0" rIns="0" bIns="0">
              <a:spAutoFit/>
            </a:bodyPr>
            <a:lstStyle/>
            <a:p>
              <a:pPr algn="r"/>
              <a:r>
                <a:rPr lang="en-US" altLang="ja-JP" sz="350" dirty="0">
                  <a:latin typeface="+mn-ea"/>
                </a:rPr>
                <a:t>※1 ※2</a:t>
              </a:r>
              <a:endParaRPr lang="ja-JP" altLang="en-US" sz="350" dirty="0">
                <a:latin typeface="+mn-ea"/>
              </a:endParaRPr>
            </a:p>
          </p:txBody>
        </p:sp>
        <p:sp>
          <p:nvSpPr>
            <p:cNvPr id="53" name="正方形/長方形 52">
              <a:extLst>
                <a:ext uri="{FF2B5EF4-FFF2-40B4-BE49-F238E27FC236}">
                  <a16:creationId xmlns:a16="http://schemas.microsoft.com/office/drawing/2014/main" id="{93220FC1-5D1B-F9D2-BD2C-35E25B6797A6}"/>
                </a:ext>
              </a:extLst>
            </p:cNvPr>
            <p:cNvSpPr/>
            <p:nvPr/>
          </p:nvSpPr>
          <p:spPr>
            <a:xfrm>
              <a:off x="6789551" y="5899474"/>
              <a:ext cx="206940" cy="53861"/>
            </a:xfrm>
            <a:prstGeom prst="rect">
              <a:avLst/>
            </a:prstGeom>
          </p:spPr>
          <p:txBody>
            <a:bodyPr wrap="square" lIns="0" tIns="0" rIns="0" bIns="0">
              <a:spAutoFit/>
            </a:bodyPr>
            <a:lstStyle/>
            <a:p>
              <a:pPr algn="r"/>
              <a:r>
                <a:rPr lang="en-US" altLang="ja-JP" sz="350" dirty="0">
                  <a:latin typeface="+mn-ea"/>
                </a:rPr>
                <a:t>※3</a:t>
              </a:r>
              <a:endParaRPr lang="ja-JP" altLang="en-US" sz="350" dirty="0">
                <a:latin typeface="+mn-ea"/>
              </a:endParaRPr>
            </a:p>
          </p:txBody>
        </p:sp>
        <p:sp>
          <p:nvSpPr>
            <p:cNvPr id="54" name="正方形/長方形 53">
              <a:extLst>
                <a:ext uri="{FF2B5EF4-FFF2-40B4-BE49-F238E27FC236}">
                  <a16:creationId xmlns:a16="http://schemas.microsoft.com/office/drawing/2014/main" id="{3B884D90-5AAB-3BF2-F9FA-DAD30127996E}"/>
                </a:ext>
              </a:extLst>
            </p:cNvPr>
            <p:cNvSpPr/>
            <p:nvPr/>
          </p:nvSpPr>
          <p:spPr>
            <a:xfrm>
              <a:off x="7673088" y="5899474"/>
              <a:ext cx="206940" cy="53861"/>
            </a:xfrm>
            <a:prstGeom prst="rect">
              <a:avLst/>
            </a:prstGeom>
          </p:spPr>
          <p:txBody>
            <a:bodyPr wrap="square" lIns="0" tIns="0" rIns="0" bIns="0">
              <a:spAutoFit/>
            </a:bodyPr>
            <a:lstStyle/>
            <a:p>
              <a:pPr algn="r"/>
              <a:r>
                <a:rPr lang="en-US" altLang="ja-JP" sz="350" dirty="0">
                  <a:latin typeface="+mn-ea"/>
                </a:rPr>
                <a:t>※4</a:t>
              </a:r>
              <a:endParaRPr lang="ja-JP" altLang="en-US" sz="350" dirty="0">
                <a:latin typeface="+mn-ea"/>
              </a:endParaRPr>
            </a:p>
          </p:txBody>
        </p:sp>
        <p:sp>
          <p:nvSpPr>
            <p:cNvPr id="55" name="正方形/長方形 54">
              <a:extLst>
                <a:ext uri="{FF2B5EF4-FFF2-40B4-BE49-F238E27FC236}">
                  <a16:creationId xmlns:a16="http://schemas.microsoft.com/office/drawing/2014/main" id="{F80D0E31-E198-66FB-BBB6-E8706D8EC9A7}"/>
                </a:ext>
              </a:extLst>
            </p:cNvPr>
            <p:cNvSpPr/>
            <p:nvPr/>
          </p:nvSpPr>
          <p:spPr>
            <a:xfrm>
              <a:off x="8103939" y="5899474"/>
              <a:ext cx="206940" cy="53861"/>
            </a:xfrm>
            <a:prstGeom prst="rect">
              <a:avLst/>
            </a:prstGeom>
          </p:spPr>
          <p:txBody>
            <a:bodyPr wrap="square" lIns="0" tIns="0" rIns="0" bIns="0">
              <a:spAutoFit/>
            </a:bodyPr>
            <a:lstStyle/>
            <a:p>
              <a:pPr algn="r"/>
              <a:r>
                <a:rPr lang="en-US" altLang="ja-JP" sz="350" dirty="0">
                  <a:latin typeface="+mn-ea"/>
                </a:rPr>
                <a:t>※5</a:t>
              </a:r>
              <a:endParaRPr lang="ja-JP" altLang="en-US" sz="350" dirty="0">
                <a:latin typeface="+mn-ea"/>
              </a:endParaRPr>
            </a:p>
          </p:txBody>
        </p:sp>
        <p:pic>
          <p:nvPicPr>
            <p:cNvPr id="56" name="図 55">
              <a:extLst>
                <a:ext uri="{FF2B5EF4-FFF2-40B4-BE49-F238E27FC236}">
                  <a16:creationId xmlns:a16="http://schemas.microsoft.com/office/drawing/2014/main" id="{7F4E8DCF-000E-6A8C-E6C5-7C08B5294C41}"/>
                </a:ext>
              </a:extLst>
            </p:cNvPr>
            <p:cNvPicPr>
              <a:picLocks noChangeAspect="1"/>
            </p:cNvPicPr>
            <p:nvPr/>
          </p:nvPicPr>
          <p:blipFill>
            <a:blip r:embed="rId13"/>
            <a:stretch>
              <a:fillRect/>
            </a:stretch>
          </p:blipFill>
          <p:spPr>
            <a:xfrm>
              <a:off x="5433080" y="5616737"/>
              <a:ext cx="261818" cy="288000"/>
            </a:xfrm>
            <a:prstGeom prst="rect">
              <a:avLst/>
            </a:prstGeom>
          </p:spPr>
        </p:pic>
        <p:pic>
          <p:nvPicPr>
            <p:cNvPr id="57" name="図 56">
              <a:extLst>
                <a:ext uri="{FF2B5EF4-FFF2-40B4-BE49-F238E27FC236}">
                  <a16:creationId xmlns:a16="http://schemas.microsoft.com/office/drawing/2014/main" id="{9CFF8CEC-399A-D836-7A2E-99BE6FCD721E}"/>
                </a:ext>
              </a:extLst>
            </p:cNvPr>
            <p:cNvPicPr>
              <a:picLocks noChangeAspect="1"/>
            </p:cNvPicPr>
            <p:nvPr/>
          </p:nvPicPr>
          <p:blipFill>
            <a:blip r:embed="rId14"/>
            <a:stretch>
              <a:fillRect/>
            </a:stretch>
          </p:blipFill>
          <p:spPr>
            <a:xfrm>
              <a:off x="6317040" y="5616737"/>
              <a:ext cx="261818" cy="288000"/>
            </a:xfrm>
            <a:prstGeom prst="rect">
              <a:avLst/>
            </a:prstGeom>
          </p:spPr>
        </p:pic>
        <p:pic>
          <p:nvPicPr>
            <p:cNvPr id="58" name="図 57">
              <a:extLst>
                <a:ext uri="{FF2B5EF4-FFF2-40B4-BE49-F238E27FC236}">
                  <a16:creationId xmlns:a16="http://schemas.microsoft.com/office/drawing/2014/main" id="{5131916E-2392-750B-1B0E-B7CBABF9C3DC}"/>
                </a:ext>
              </a:extLst>
            </p:cNvPr>
            <p:cNvPicPr>
              <a:picLocks noChangeAspect="1"/>
            </p:cNvPicPr>
            <p:nvPr/>
          </p:nvPicPr>
          <p:blipFill>
            <a:blip r:embed="rId15"/>
            <a:stretch>
              <a:fillRect/>
            </a:stretch>
          </p:blipFill>
          <p:spPr>
            <a:xfrm>
              <a:off x="8305955" y="5616737"/>
              <a:ext cx="264436" cy="288000"/>
            </a:xfrm>
            <a:prstGeom prst="rect">
              <a:avLst/>
            </a:prstGeom>
          </p:spPr>
        </p:pic>
        <p:pic>
          <p:nvPicPr>
            <p:cNvPr id="59" name="図 58">
              <a:extLst>
                <a:ext uri="{FF2B5EF4-FFF2-40B4-BE49-F238E27FC236}">
                  <a16:creationId xmlns:a16="http://schemas.microsoft.com/office/drawing/2014/main" id="{A7C31326-8367-F09E-AA58-EE584ED888D4}"/>
                </a:ext>
              </a:extLst>
            </p:cNvPr>
            <p:cNvPicPr>
              <a:picLocks noChangeAspect="1"/>
            </p:cNvPicPr>
            <p:nvPr/>
          </p:nvPicPr>
          <p:blipFill>
            <a:blip r:embed="rId16"/>
            <a:stretch>
              <a:fillRect/>
            </a:stretch>
          </p:blipFill>
          <p:spPr>
            <a:xfrm>
              <a:off x="6096050" y="5616737"/>
              <a:ext cx="261818" cy="288000"/>
            </a:xfrm>
            <a:prstGeom prst="rect">
              <a:avLst/>
            </a:prstGeom>
          </p:spPr>
        </p:pic>
        <p:pic>
          <p:nvPicPr>
            <p:cNvPr id="60" name="図 59">
              <a:extLst>
                <a:ext uri="{FF2B5EF4-FFF2-40B4-BE49-F238E27FC236}">
                  <a16:creationId xmlns:a16="http://schemas.microsoft.com/office/drawing/2014/main" id="{840BA154-E725-4818-5187-B3FA95B41419}"/>
                </a:ext>
              </a:extLst>
            </p:cNvPr>
            <p:cNvPicPr>
              <a:picLocks noChangeAspect="1"/>
            </p:cNvPicPr>
            <p:nvPr/>
          </p:nvPicPr>
          <p:blipFill>
            <a:blip r:embed="rId17"/>
            <a:stretch>
              <a:fillRect/>
            </a:stretch>
          </p:blipFill>
          <p:spPr>
            <a:xfrm>
              <a:off x="6538030" y="5616737"/>
              <a:ext cx="261818" cy="288000"/>
            </a:xfrm>
            <a:prstGeom prst="rect">
              <a:avLst/>
            </a:prstGeom>
          </p:spPr>
        </p:pic>
      </p:grpSp>
      <p:sp>
        <p:nvSpPr>
          <p:cNvPr id="200" name="正方形/長方形 199">
            <a:extLst>
              <a:ext uri="{FF2B5EF4-FFF2-40B4-BE49-F238E27FC236}">
                <a16:creationId xmlns:a16="http://schemas.microsoft.com/office/drawing/2014/main" id="{1EA00F9C-E183-CA6E-4C79-2A53643DACEE}"/>
              </a:ext>
            </a:extLst>
          </p:cNvPr>
          <p:cNvSpPr/>
          <p:nvPr/>
        </p:nvSpPr>
        <p:spPr>
          <a:xfrm>
            <a:off x="4992701" y="4452107"/>
            <a:ext cx="4773600" cy="246221"/>
          </a:xfrm>
          <a:prstGeom prst="rect">
            <a:avLst/>
          </a:prstGeom>
        </p:spPr>
        <p:txBody>
          <a:bodyPr wrap="square" lIns="0" tIns="0" rIns="0" bIns="0">
            <a:spAutoFit/>
          </a:bodyPr>
          <a:lstStyle/>
          <a:p>
            <a:r>
              <a:rPr lang="en-US" altLang="ja-JP" sz="400" dirty="0">
                <a:latin typeface="+mn-ea"/>
              </a:rPr>
              <a:t>※1 </a:t>
            </a:r>
            <a:r>
              <a:rPr lang="ja-JP" altLang="en-US" sz="400" dirty="0">
                <a:latin typeface="+mn-ea"/>
              </a:rPr>
              <a:t>一般の木質系床材に比べ、ペットの汚れに配慮した床材となっておりますが、必ずしも汚れがつかないというわけではありません。 </a:t>
            </a:r>
            <a:r>
              <a:rPr lang="en-US" altLang="ja-JP" sz="400" dirty="0">
                <a:latin typeface="+mn-ea"/>
              </a:rPr>
              <a:t>※2 </a:t>
            </a:r>
            <a:r>
              <a:rPr lang="ja-JP" altLang="en-US" sz="400" dirty="0">
                <a:latin typeface="+mn-ea"/>
              </a:rPr>
              <a:t>ペットの排泄物などを放置すると変色や膨れなど不具合の原因となるため、すぐに拭き取ってください。 </a:t>
            </a:r>
            <a:r>
              <a:rPr lang="en-US" altLang="ja-JP" sz="400" dirty="0">
                <a:latin typeface="+mn-ea"/>
              </a:rPr>
              <a:t>※3 </a:t>
            </a:r>
            <a:r>
              <a:rPr lang="ja-JP" altLang="en-US" sz="400" dirty="0">
                <a:latin typeface="+mn-ea"/>
              </a:rPr>
              <a:t>表面保護のためワックスをかけられますが、床材表面の塗膜性能が発揮できなくなる可能性があります。 </a:t>
            </a:r>
            <a:r>
              <a:rPr lang="en-US" altLang="ja-JP" sz="400" dirty="0">
                <a:latin typeface="+mn-ea"/>
              </a:rPr>
              <a:t>※4 </a:t>
            </a:r>
            <a:r>
              <a:rPr lang="ja-JP" altLang="en-US" sz="400" dirty="0">
                <a:latin typeface="+mn-ea"/>
              </a:rPr>
              <a:t>球状及び金属製キャスターや、小径のキャスター付き家具はご使用をお避けください。へこみや傷が発生する場合があります。 </a:t>
            </a:r>
            <a:r>
              <a:rPr lang="en-US" altLang="ja-JP" sz="400" dirty="0">
                <a:latin typeface="+mn-ea"/>
              </a:rPr>
              <a:t>※5 </a:t>
            </a:r>
            <a:r>
              <a:rPr lang="ja-JP" altLang="en-US" sz="400" dirty="0">
                <a:latin typeface="+mn-ea"/>
              </a:rPr>
              <a:t>上貼り専用商品です。床暖房仕上げ材にはご使用いただけません。 </a:t>
            </a:r>
            <a:r>
              <a:rPr lang="en-US" altLang="ja-JP" sz="400" dirty="0">
                <a:latin typeface="+mn-ea"/>
              </a:rPr>
              <a:t>※</a:t>
            </a:r>
            <a:r>
              <a:rPr lang="ja-JP" altLang="en-US" sz="400" dirty="0">
                <a:latin typeface="+mn-ea"/>
              </a:rPr>
              <a:t>防音直貼床材向け商品の施工時には、必ずウスイータ防音直貼床材向け変成シリコーン接着剤（</a:t>
            </a:r>
            <a:r>
              <a:rPr lang="en-US" altLang="ja-JP" sz="400" dirty="0">
                <a:latin typeface="+mn-ea"/>
              </a:rPr>
              <a:t>KE76JS</a:t>
            </a:r>
            <a:r>
              <a:rPr lang="ja-JP" altLang="en-US" sz="400" dirty="0">
                <a:latin typeface="+mn-ea"/>
              </a:rPr>
              <a:t>）を使って施工してください。</a:t>
            </a:r>
          </a:p>
        </p:txBody>
      </p:sp>
      <p:grpSp>
        <p:nvGrpSpPr>
          <p:cNvPr id="42" name="グループ化 41">
            <a:extLst>
              <a:ext uri="{FF2B5EF4-FFF2-40B4-BE49-F238E27FC236}">
                <a16:creationId xmlns:a16="http://schemas.microsoft.com/office/drawing/2014/main" id="{2B2A5E31-E090-3FAA-21D2-FB3A1481EA1F}"/>
              </a:ext>
            </a:extLst>
          </p:cNvPr>
          <p:cNvGrpSpPr/>
          <p:nvPr/>
        </p:nvGrpSpPr>
        <p:grpSpPr>
          <a:xfrm>
            <a:off x="8571992" y="4112456"/>
            <a:ext cx="909684" cy="264046"/>
            <a:chOff x="8571992" y="4112456"/>
            <a:chExt cx="909684" cy="264046"/>
          </a:xfrm>
        </p:grpSpPr>
        <p:pic>
          <p:nvPicPr>
            <p:cNvPr id="71" name="図 70">
              <a:extLst>
                <a:ext uri="{FF2B5EF4-FFF2-40B4-BE49-F238E27FC236}">
                  <a16:creationId xmlns:a16="http://schemas.microsoft.com/office/drawing/2014/main" id="{A957D10C-56F8-963C-A925-62116E42A4BF}"/>
                </a:ext>
              </a:extLst>
            </p:cNvPr>
            <p:cNvPicPr>
              <a:picLocks noChangeAspect="1"/>
            </p:cNvPicPr>
            <p:nvPr/>
          </p:nvPicPr>
          <p:blipFill>
            <a:blip r:embed="rId18"/>
            <a:stretch>
              <a:fillRect/>
            </a:stretch>
          </p:blipFill>
          <p:spPr>
            <a:xfrm>
              <a:off x="8571992" y="4119425"/>
              <a:ext cx="258298" cy="217607"/>
            </a:xfrm>
            <a:prstGeom prst="rect">
              <a:avLst/>
            </a:prstGeom>
          </p:spPr>
        </p:pic>
        <p:pic>
          <p:nvPicPr>
            <p:cNvPr id="70" name="図 69">
              <a:extLst>
                <a:ext uri="{FF2B5EF4-FFF2-40B4-BE49-F238E27FC236}">
                  <a16:creationId xmlns:a16="http://schemas.microsoft.com/office/drawing/2014/main" id="{504E3EBA-29AF-F2E3-8845-9659839CCE8B}"/>
                </a:ext>
              </a:extLst>
            </p:cNvPr>
            <p:cNvPicPr>
              <a:picLocks noChangeAspect="1"/>
            </p:cNvPicPr>
            <p:nvPr/>
          </p:nvPicPr>
          <p:blipFill>
            <a:blip r:embed="rId19"/>
            <a:stretch>
              <a:fillRect/>
            </a:stretch>
          </p:blipFill>
          <p:spPr>
            <a:xfrm>
              <a:off x="9169414" y="4112456"/>
              <a:ext cx="312262" cy="264046"/>
            </a:xfrm>
            <a:prstGeom prst="rect">
              <a:avLst/>
            </a:prstGeom>
          </p:spPr>
        </p:pic>
        <p:pic>
          <p:nvPicPr>
            <p:cNvPr id="29" name="図 28">
              <a:extLst>
                <a:ext uri="{FF2B5EF4-FFF2-40B4-BE49-F238E27FC236}">
                  <a16:creationId xmlns:a16="http://schemas.microsoft.com/office/drawing/2014/main" id="{C2682799-8C71-7871-28C5-268E3084BA6D}"/>
                </a:ext>
              </a:extLst>
            </p:cNvPr>
            <p:cNvPicPr>
              <a:picLocks noChangeAspect="1"/>
            </p:cNvPicPr>
            <p:nvPr/>
          </p:nvPicPr>
          <p:blipFill>
            <a:blip r:embed="rId20"/>
            <a:stretch>
              <a:fillRect/>
            </a:stretch>
          </p:blipFill>
          <p:spPr>
            <a:xfrm>
              <a:off x="8865061" y="4121032"/>
              <a:ext cx="256082" cy="216000"/>
            </a:xfrm>
            <a:prstGeom prst="rect">
              <a:avLst/>
            </a:prstGeom>
          </p:spPr>
        </p:pic>
      </p:grpSp>
      <p:grpSp>
        <p:nvGrpSpPr>
          <p:cNvPr id="88" name="グループ化 87">
            <a:extLst>
              <a:ext uri="{FF2B5EF4-FFF2-40B4-BE49-F238E27FC236}">
                <a16:creationId xmlns:a16="http://schemas.microsoft.com/office/drawing/2014/main" id="{CC1131BC-B656-DAB2-EBA1-8A6BF7125A77}"/>
              </a:ext>
            </a:extLst>
          </p:cNvPr>
          <p:cNvGrpSpPr/>
          <p:nvPr/>
        </p:nvGrpSpPr>
        <p:grpSpPr>
          <a:xfrm>
            <a:off x="139699" y="683235"/>
            <a:ext cx="4776789" cy="3964965"/>
            <a:chOff x="139699" y="683235"/>
            <a:chExt cx="4776789" cy="3964965"/>
          </a:xfrm>
        </p:grpSpPr>
        <p:pic>
          <p:nvPicPr>
            <p:cNvPr id="89" name="Picture 2">
              <a:extLst>
                <a:ext uri="{FF2B5EF4-FFF2-40B4-BE49-F238E27FC236}">
                  <a16:creationId xmlns:a16="http://schemas.microsoft.com/office/drawing/2014/main" id="{D514BF66-7E90-DF25-9917-9F3B55A971AC}"/>
                </a:ext>
              </a:extLst>
            </p:cNvPr>
            <p:cNvPicPr>
              <a:picLocks noChangeAspect="1" noChangeArrowheads="1"/>
            </p:cNvPicPr>
            <p:nvPr/>
          </p:nvPicPr>
          <p:blipFill rotWithShape="1">
            <a:blip r:embed="rId21">
              <a:extLst>
                <a:ext uri="{28A0092B-C50C-407E-A947-70E740481C1C}">
                  <a14:useLocalDpi xmlns:a14="http://schemas.microsoft.com/office/drawing/2010/main" val="0"/>
                </a:ext>
              </a:extLst>
            </a:blip>
            <a:srcRect l="2122" r="15472" b="507"/>
            <a:stretch/>
          </p:blipFill>
          <p:spPr bwMode="auto">
            <a:xfrm>
              <a:off x="139699" y="683235"/>
              <a:ext cx="4776789" cy="3964965"/>
            </a:xfrm>
            <a:prstGeom prst="rect">
              <a:avLst/>
            </a:prstGeom>
            <a:noFill/>
            <a:extLst>
              <a:ext uri="{909E8E84-426E-40DD-AFC4-6F175D3DCCD1}">
                <a14:hiddenFill xmlns:a14="http://schemas.microsoft.com/office/drawing/2010/main">
                  <a:solidFill>
                    <a:srgbClr val="FFFFFF"/>
                  </a:solidFill>
                </a14:hiddenFill>
              </a:ext>
            </a:extLst>
          </p:spPr>
        </p:pic>
        <p:sp>
          <p:nvSpPr>
            <p:cNvPr id="90" name="Rectangle 4">
              <a:extLst>
                <a:ext uri="{FF2B5EF4-FFF2-40B4-BE49-F238E27FC236}">
                  <a16:creationId xmlns:a16="http://schemas.microsoft.com/office/drawing/2014/main" id="{2C5A8E27-D925-E943-AE2D-D0C7C05C16B3}"/>
                </a:ext>
              </a:extLst>
            </p:cNvPr>
            <p:cNvSpPr>
              <a:spLocks noChangeArrowheads="1"/>
            </p:cNvSpPr>
            <p:nvPr/>
          </p:nvSpPr>
          <p:spPr bwMode="auto">
            <a:xfrm>
              <a:off x="3367088" y="4537194"/>
              <a:ext cx="153035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ja-JP"/>
              </a:defPPr>
              <a:lvl1pPr algn="ctr" rtl="0" fontAlgn="base">
                <a:spcBef>
                  <a:spcPct val="50000"/>
                </a:spcBef>
                <a:spcAft>
                  <a:spcPct val="0"/>
                </a:spcAft>
                <a:defRPr kumimoji="1" sz="800" b="1" kern="1200">
                  <a:solidFill>
                    <a:schemeClr val="tx1"/>
                  </a:solidFill>
                  <a:latin typeface="Arial" charset="0"/>
                  <a:ea typeface="ＭＳ Ｐゴシック" pitchFamily="50" charset="-128"/>
                  <a:cs typeface="+mn-cs"/>
                </a:defRPr>
              </a:lvl1pPr>
              <a:lvl2pPr marL="457200" algn="ctr" rtl="0" fontAlgn="base">
                <a:spcBef>
                  <a:spcPct val="50000"/>
                </a:spcBef>
                <a:spcAft>
                  <a:spcPct val="0"/>
                </a:spcAft>
                <a:defRPr kumimoji="1" sz="800" b="1" kern="1200">
                  <a:solidFill>
                    <a:schemeClr val="tx1"/>
                  </a:solidFill>
                  <a:latin typeface="Arial" charset="0"/>
                  <a:ea typeface="ＭＳ Ｐゴシック" pitchFamily="50" charset="-128"/>
                  <a:cs typeface="+mn-cs"/>
                </a:defRPr>
              </a:lvl2pPr>
              <a:lvl3pPr marL="914400" algn="ctr" rtl="0" fontAlgn="base">
                <a:spcBef>
                  <a:spcPct val="50000"/>
                </a:spcBef>
                <a:spcAft>
                  <a:spcPct val="0"/>
                </a:spcAft>
                <a:defRPr kumimoji="1" sz="800" b="1" kern="1200">
                  <a:solidFill>
                    <a:schemeClr val="tx1"/>
                  </a:solidFill>
                  <a:latin typeface="Arial" charset="0"/>
                  <a:ea typeface="ＭＳ Ｐゴシック" pitchFamily="50" charset="-128"/>
                  <a:cs typeface="+mn-cs"/>
                </a:defRPr>
              </a:lvl3pPr>
              <a:lvl4pPr marL="1371600" algn="ctr" rtl="0" fontAlgn="base">
                <a:spcBef>
                  <a:spcPct val="50000"/>
                </a:spcBef>
                <a:spcAft>
                  <a:spcPct val="0"/>
                </a:spcAft>
                <a:defRPr kumimoji="1" sz="800" b="1" kern="1200">
                  <a:solidFill>
                    <a:schemeClr val="tx1"/>
                  </a:solidFill>
                  <a:latin typeface="Arial" charset="0"/>
                  <a:ea typeface="ＭＳ Ｐゴシック" pitchFamily="50" charset="-128"/>
                  <a:cs typeface="+mn-cs"/>
                </a:defRPr>
              </a:lvl4pPr>
              <a:lvl5pPr marL="1828800" algn="ctr" rtl="0" fontAlgn="base">
                <a:spcBef>
                  <a:spcPct val="50000"/>
                </a:spcBef>
                <a:spcAft>
                  <a:spcPct val="0"/>
                </a:spcAft>
                <a:defRPr kumimoji="1" sz="800" b="1" kern="1200">
                  <a:solidFill>
                    <a:schemeClr val="tx1"/>
                  </a:solidFill>
                  <a:latin typeface="Arial" charset="0"/>
                  <a:ea typeface="ＭＳ Ｐゴシック" pitchFamily="50" charset="-128"/>
                  <a:cs typeface="+mn-cs"/>
                </a:defRPr>
              </a:lvl5pPr>
              <a:lvl6pPr marL="2286000" algn="l" defTabSz="914400" rtl="0" eaLnBrk="1" latinLnBrk="0" hangingPunct="1">
                <a:defRPr kumimoji="1" sz="800" b="1" kern="1200">
                  <a:solidFill>
                    <a:schemeClr val="tx1"/>
                  </a:solidFill>
                  <a:latin typeface="Arial" charset="0"/>
                  <a:ea typeface="ＭＳ Ｐゴシック" pitchFamily="50" charset="-128"/>
                  <a:cs typeface="+mn-cs"/>
                </a:defRPr>
              </a:lvl6pPr>
              <a:lvl7pPr marL="2743200" algn="l" defTabSz="914400" rtl="0" eaLnBrk="1" latinLnBrk="0" hangingPunct="1">
                <a:defRPr kumimoji="1" sz="800" b="1" kern="1200">
                  <a:solidFill>
                    <a:schemeClr val="tx1"/>
                  </a:solidFill>
                  <a:latin typeface="Arial" charset="0"/>
                  <a:ea typeface="ＭＳ Ｐゴシック" pitchFamily="50" charset="-128"/>
                  <a:cs typeface="+mn-cs"/>
                </a:defRPr>
              </a:lvl7pPr>
              <a:lvl8pPr marL="3200400" algn="l" defTabSz="914400" rtl="0" eaLnBrk="1" latinLnBrk="0" hangingPunct="1">
                <a:defRPr kumimoji="1" sz="800" b="1" kern="1200">
                  <a:solidFill>
                    <a:schemeClr val="tx1"/>
                  </a:solidFill>
                  <a:latin typeface="Arial" charset="0"/>
                  <a:ea typeface="ＭＳ Ｐゴシック" pitchFamily="50" charset="-128"/>
                  <a:cs typeface="+mn-cs"/>
                </a:defRPr>
              </a:lvl8pPr>
              <a:lvl9pPr marL="3657600" algn="l" defTabSz="914400" rtl="0" eaLnBrk="1" latinLnBrk="0" hangingPunct="1">
                <a:defRPr kumimoji="1" sz="800" b="1" kern="1200">
                  <a:solidFill>
                    <a:schemeClr val="tx1"/>
                  </a:solidFill>
                  <a:latin typeface="Arial" charset="0"/>
                  <a:ea typeface="ＭＳ Ｐゴシック"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altLang="ja-JP" sz="500" b="0" i="0" u="none" strike="noStrike" kern="1200" cap="none" spc="0" normalizeH="0" baseline="0" noProof="0" dirty="0">
                  <a:ln>
                    <a:noFill/>
                  </a:ln>
                  <a:solidFill>
                    <a:schemeClr val="bg1"/>
                  </a:solidFill>
                  <a:effectLst/>
                  <a:uLnTx/>
                  <a:uFillTx/>
                  <a:latin typeface="+mn-ea"/>
                  <a:ea typeface="+mn-ea"/>
                </a:rPr>
                <a:t>※</a:t>
              </a:r>
              <a:r>
                <a:rPr kumimoji="1" lang="ja-JP" altLang="en-US" sz="500" b="0" i="0" u="none" strike="noStrike" kern="1200" cap="none" spc="0" normalizeH="0" baseline="0" noProof="0" dirty="0">
                  <a:ln>
                    <a:noFill/>
                  </a:ln>
                  <a:solidFill>
                    <a:schemeClr val="bg1"/>
                  </a:solidFill>
                  <a:effectLst/>
                  <a:uLnTx/>
                  <a:uFillTx/>
                  <a:latin typeface="+mn-ea"/>
                  <a:ea typeface="+mn-ea"/>
                </a:rPr>
                <a:t>イメージ写真のため実際とは異なる場合がございます。</a:t>
              </a:r>
            </a:p>
          </p:txBody>
        </p:sp>
        <p:sp>
          <p:nvSpPr>
            <p:cNvPr id="91" name="正方形/長方形 90">
              <a:extLst>
                <a:ext uri="{FF2B5EF4-FFF2-40B4-BE49-F238E27FC236}">
                  <a16:creationId xmlns:a16="http://schemas.microsoft.com/office/drawing/2014/main" id="{7F0FBD24-33AC-44A7-8A59-8968CA42C5CE}"/>
                </a:ext>
              </a:extLst>
            </p:cNvPr>
            <p:cNvSpPr/>
            <p:nvPr/>
          </p:nvSpPr>
          <p:spPr>
            <a:xfrm>
              <a:off x="197208" y="728203"/>
              <a:ext cx="833693" cy="192239"/>
            </a:xfrm>
            <a:prstGeom prst="rect">
              <a:avLst/>
            </a:prstGeom>
            <a:solidFill>
              <a:srgbClr val="FFFFFF"/>
            </a:solidFill>
            <a:ln w="3175">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92" name="正方形/長方形 91">
              <a:extLst>
                <a:ext uri="{FF2B5EF4-FFF2-40B4-BE49-F238E27FC236}">
                  <a16:creationId xmlns:a16="http://schemas.microsoft.com/office/drawing/2014/main" id="{7858838E-7B2A-1024-4486-0156DD8CC908}"/>
                </a:ext>
              </a:extLst>
            </p:cNvPr>
            <p:cNvSpPr/>
            <p:nvPr/>
          </p:nvSpPr>
          <p:spPr>
            <a:xfrm>
              <a:off x="269133" y="755073"/>
              <a:ext cx="689843" cy="138499"/>
            </a:xfrm>
            <a:prstGeom prst="rect">
              <a:avLst/>
            </a:prstGeom>
            <a:noFill/>
            <a:ln>
              <a:noFill/>
            </a:ln>
          </p:spPr>
          <p:txBody>
            <a:bodyPr wrap="square" lIns="0" tIns="0" rIns="0" bIns="0">
              <a:spAutoFit/>
            </a:bodyPr>
            <a:lstStyle/>
            <a:p>
              <a:pPr algn="ctr"/>
              <a:r>
                <a:rPr lang="ja-JP" altLang="en-US" sz="900" b="1" dirty="0">
                  <a:solidFill>
                    <a:srgbClr val="000000"/>
                  </a:solidFill>
                  <a:latin typeface="+mn-ea"/>
                </a:rPr>
                <a:t>リフォーム後</a:t>
              </a:r>
            </a:p>
          </p:txBody>
        </p:sp>
        <p:sp>
          <p:nvSpPr>
            <p:cNvPr id="93" name="正方形/長方形 92">
              <a:extLst>
                <a:ext uri="{FF2B5EF4-FFF2-40B4-BE49-F238E27FC236}">
                  <a16:creationId xmlns:a16="http://schemas.microsoft.com/office/drawing/2014/main" id="{B3A36123-7B17-6A1D-00AA-43D59D6455B6}"/>
                </a:ext>
              </a:extLst>
            </p:cNvPr>
            <p:cNvSpPr/>
            <p:nvPr/>
          </p:nvSpPr>
          <p:spPr>
            <a:xfrm>
              <a:off x="1821990" y="4521061"/>
              <a:ext cx="1247895" cy="92333"/>
            </a:xfrm>
            <a:prstGeom prst="rect">
              <a:avLst/>
            </a:prstGeom>
          </p:spPr>
          <p:txBody>
            <a:bodyPr wrap="square" lIns="0" tIns="0" rIns="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600" b="1" dirty="0">
                  <a:latin typeface="+mn-ea"/>
                </a:rPr>
                <a:t>〔</a:t>
              </a:r>
              <a:r>
                <a:rPr lang="ja-JP" altLang="en-US" sz="600" b="1" dirty="0">
                  <a:latin typeface="+mn-ea"/>
                </a:rPr>
                <a:t>グレージュヒッコリー柄（シート）</a:t>
              </a:r>
              <a:r>
                <a:rPr lang="en-US" altLang="ja-JP" sz="600" b="1" dirty="0">
                  <a:latin typeface="+mn-ea"/>
                </a:rPr>
                <a:t>〕</a:t>
              </a:r>
              <a:endParaRPr lang="ja-JP" altLang="en-US" sz="600" b="1" dirty="0">
                <a:latin typeface="+mn-ea"/>
              </a:endParaRPr>
            </a:p>
          </p:txBody>
        </p:sp>
        <p:pic>
          <p:nvPicPr>
            <p:cNvPr id="94" name="図 93">
              <a:extLst>
                <a:ext uri="{FF2B5EF4-FFF2-40B4-BE49-F238E27FC236}">
                  <a16:creationId xmlns:a16="http://schemas.microsoft.com/office/drawing/2014/main" id="{54EF814A-87DC-C0CA-390F-312982AC8BC3}"/>
                </a:ext>
              </a:extLst>
            </p:cNvPr>
            <p:cNvPicPr>
              <a:picLocks noChangeAspect="1"/>
            </p:cNvPicPr>
            <p:nvPr/>
          </p:nvPicPr>
          <p:blipFill rotWithShape="1">
            <a:blip r:embed="rId22"/>
            <a:srcRect l="5199" r="10548"/>
            <a:stretch/>
          </p:blipFill>
          <p:spPr>
            <a:xfrm>
              <a:off x="142255" y="3369068"/>
              <a:ext cx="1623507" cy="1279132"/>
            </a:xfrm>
            <a:prstGeom prst="rect">
              <a:avLst/>
            </a:prstGeom>
          </p:spPr>
        </p:pic>
      </p:grpSp>
      <p:grpSp>
        <p:nvGrpSpPr>
          <p:cNvPr id="80" name="グループ化 79">
            <a:extLst>
              <a:ext uri="{FF2B5EF4-FFF2-40B4-BE49-F238E27FC236}">
                <a16:creationId xmlns:a16="http://schemas.microsoft.com/office/drawing/2014/main" id="{83324EA1-80D8-CD75-491B-9767E500D09C}"/>
              </a:ext>
            </a:extLst>
          </p:cNvPr>
          <p:cNvGrpSpPr/>
          <p:nvPr/>
        </p:nvGrpSpPr>
        <p:grpSpPr>
          <a:xfrm>
            <a:off x="148683" y="4727418"/>
            <a:ext cx="9617617" cy="1943616"/>
            <a:chOff x="148683" y="4727418"/>
            <a:chExt cx="9617617" cy="1943616"/>
          </a:xfrm>
        </p:grpSpPr>
        <p:sp>
          <p:nvSpPr>
            <p:cNvPr id="110" name="Rectangle 14">
              <a:extLst>
                <a:ext uri="{FF2B5EF4-FFF2-40B4-BE49-F238E27FC236}">
                  <a16:creationId xmlns:a16="http://schemas.microsoft.com/office/drawing/2014/main" id="{C351BA74-73B4-9124-16D4-F9417B9F2A82}"/>
                </a:ext>
              </a:extLst>
            </p:cNvPr>
            <p:cNvSpPr>
              <a:spLocks noChangeArrowheads="1"/>
            </p:cNvSpPr>
            <p:nvPr/>
          </p:nvSpPr>
          <p:spPr bwMode="auto">
            <a:xfrm>
              <a:off x="148683" y="4727418"/>
              <a:ext cx="9617617" cy="1943616"/>
            </a:xfrm>
            <a:prstGeom prst="rect">
              <a:avLst/>
            </a:prstGeom>
            <a:solidFill>
              <a:srgbClr val="CCCC00">
                <a:alpha val="16078"/>
              </a:srgbClr>
            </a:solidFill>
            <a:ln w="6350">
              <a:solidFill>
                <a:srgbClr val="FFFFE7"/>
              </a:solidFill>
              <a:miter lim="800000"/>
              <a:headEnd/>
              <a:tailEnd/>
            </a:ln>
            <a:effectLst/>
          </p:spPr>
          <p:txBody>
            <a:bodyPr wrap="none" anchor="ctr"/>
            <a:lstStyle/>
            <a:p>
              <a:pPr algn="ctr"/>
              <a:endParaRPr lang="ja-JP" altLang="en-US" sz="1200" dirty="0">
                <a:solidFill>
                  <a:srgbClr val="009999"/>
                </a:solidFill>
                <a:latin typeface="+mn-ea"/>
              </a:endParaRPr>
            </a:p>
          </p:txBody>
        </p:sp>
        <p:grpSp>
          <p:nvGrpSpPr>
            <p:cNvPr id="79" name="グループ化 78">
              <a:extLst>
                <a:ext uri="{FF2B5EF4-FFF2-40B4-BE49-F238E27FC236}">
                  <a16:creationId xmlns:a16="http://schemas.microsoft.com/office/drawing/2014/main" id="{1464F6D1-67A4-5AD5-684B-68491F7AA51A}"/>
                </a:ext>
              </a:extLst>
            </p:cNvPr>
            <p:cNvGrpSpPr/>
            <p:nvPr/>
          </p:nvGrpSpPr>
          <p:grpSpPr>
            <a:xfrm>
              <a:off x="2570862" y="4801519"/>
              <a:ext cx="2430321" cy="1440151"/>
              <a:chOff x="2570862" y="4801519"/>
              <a:chExt cx="2430321" cy="1440151"/>
            </a:xfrm>
          </p:grpSpPr>
          <p:sp>
            <p:nvSpPr>
              <p:cNvPr id="122" name="正方形/長方形 121">
                <a:extLst>
                  <a:ext uri="{FF2B5EF4-FFF2-40B4-BE49-F238E27FC236}">
                    <a16:creationId xmlns:a16="http://schemas.microsoft.com/office/drawing/2014/main" id="{4143415B-5941-6001-FBA1-B030507A9154}"/>
                  </a:ext>
                </a:extLst>
              </p:cNvPr>
              <p:cNvSpPr/>
              <p:nvPr/>
            </p:nvSpPr>
            <p:spPr>
              <a:xfrm>
                <a:off x="2605809" y="4801519"/>
                <a:ext cx="2395374" cy="123111"/>
              </a:xfrm>
              <a:prstGeom prst="rect">
                <a:avLst/>
              </a:prstGeom>
            </p:spPr>
            <p:txBody>
              <a:bodyPr wrap="square" lIns="0" tIns="0" rIns="0" bIns="0">
                <a:spAutoFit/>
              </a:bodyPr>
              <a:lstStyle/>
              <a:p>
                <a:r>
                  <a:rPr lang="ja-JP" altLang="en-US" sz="800" b="1" dirty="0">
                    <a:latin typeface="+mn-ea"/>
                  </a:rPr>
                  <a:t>既存床暖房システムの上にも、そのまま上貼りできる</a:t>
                </a:r>
              </a:p>
            </p:txBody>
          </p:sp>
          <p:cxnSp>
            <p:nvCxnSpPr>
              <p:cNvPr id="125" name="直線コネクタ 124">
                <a:extLst>
                  <a:ext uri="{FF2B5EF4-FFF2-40B4-BE49-F238E27FC236}">
                    <a16:creationId xmlns:a16="http://schemas.microsoft.com/office/drawing/2014/main" id="{AD04B31F-743F-6C55-A04E-7A2BE8C42609}"/>
                  </a:ext>
                </a:extLst>
              </p:cNvPr>
              <p:cNvCxnSpPr>
                <a:cxnSpLocks/>
              </p:cNvCxnSpPr>
              <p:nvPr/>
            </p:nvCxnSpPr>
            <p:spPr>
              <a:xfrm>
                <a:off x="2570862" y="4946420"/>
                <a:ext cx="2304215"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26" name="正方形/長方形 125">
                <a:extLst>
                  <a:ext uri="{FF2B5EF4-FFF2-40B4-BE49-F238E27FC236}">
                    <a16:creationId xmlns:a16="http://schemas.microsoft.com/office/drawing/2014/main" id="{89DF800C-AB28-BBD7-4083-95B461235765}"/>
                  </a:ext>
                </a:extLst>
              </p:cNvPr>
              <p:cNvSpPr/>
              <p:nvPr/>
            </p:nvSpPr>
            <p:spPr>
              <a:xfrm>
                <a:off x="2605809" y="5182349"/>
                <a:ext cx="1033134" cy="430887"/>
              </a:xfrm>
              <a:prstGeom prst="rect">
                <a:avLst/>
              </a:prstGeom>
            </p:spPr>
            <p:txBody>
              <a:bodyPr wrap="square" lIns="0" tIns="0" rIns="0" bIns="0">
                <a:spAutoFit/>
              </a:bodyPr>
              <a:lstStyle/>
              <a:p>
                <a:r>
                  <a:rPr lang="ja-JP" altLang="en-US" sz="700" dirty="0">
                    <a:latin typeface="+mn-ea"/>
                  </a:rPr>
                  <a:t>薄い床材なので、上から貼っても熱の伝わりを邪魔せず、床暖房の温度低下がほとんどありません。</a:t>
                </a:r>
                <a:endParaRPr lang="en-US" altLang="ja-JP" sz="700" dirty="0">
                  <a:latin typeface="+mn-ea"/>
                </a:endParaRPr>
              </a:p>
            </p:txBody>
          </p:sp>
          <p:pic>
            <p:nvPicPr>
              <p:cNvPr id="17" name="図 16">
                <a:extLst>
                  <a:ext uri="{FF2B5EF4-FFF2-40B4-BE49-F238E27FC236}">
                    <a16:creationId xmlns:a16="http://schemas.microsoft.com/office/drawing/2014/main" id="{4644C744-9831-D112-488B-97C3CE61293E}"/>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625410" y="5066618"/>
                <a:ext cx="1244399" cy="1175052"/>
              </a:xfrm>
              <a:prstGeom prst="rect">
                <a:avLst/>
              </a:prstGeom>
            </p:spPr>
          </p:pic>
        </p:grpSp>
        <p:grpSp>
          <p:nvGrpSpPr>
            <p:cNvPr id="78" name="グループ化 77">
              <a:extLst>
                <a:ext uri="{FF2B5EF4-FFF2-40B4-BE49-F238E27FC236}">
                  <a16:creationId xmlns:a16="http://schemas.microsoft.com/office/drawing/2014/main" id="{C9460379-81AC-E91C-AAB6-3B6F7DC146E3}"/>
                </a:ext>
              </a:extLst>
            </p:cNvPr>
            <p:cNvGrpSpPr/>
            <p:nvPr/>
          </p:nvGrpSpPr>
          <p:grpSpPr>
            <a:xfrm>
              <a:off x="4957626" y="4808679"/>
              <a:ext cx="2404258" cy="1460659"/>
              <a:chOff x="4948101" y="4808679"/>
              <a:chExt cx="2404258" cy="1460659"/>
            </a:xfrm>
          </p:grpSpPr>
          <p:grpSp>
            <p:nvGrpSpPr>
              <p:cNvPr id="67" name="グループ化 66">
                <a:extLst>
                  <a:ext uri="{FF2B5EF4-FFF2-40B4-BE49-F238E27FC236}">
                    <a16:creationId xmlns:a16="http://schemas.microsoft.com/office/drawing/2014/main" id="{44AED903-1938-F32D-5411-46C2D9D2545A}"/>
                  </a:ext>
                </a:extLst>
              </p:cNvPr>
              <p:cNvGrpSpPr/>
              <p:nvPr/>
            </p:nvGrpSpPr>
            <p:grpSpPr>
              <a:xfrm>
                <a:off x="4948101" y="4808679"/>
                <a:ext cx="2404258" cy="137741"/>
                <a:chOff x="5136755" y="4808679"/>
                <a:chExt cx="2215604" cy="137741"/>
              </a:xfrm>
            </p:grpSpPr>
            <p:sp>
              <p:nvSpPr>
                <p:cNvPr id="119" name="正方形/長方形 118">
                  <a:extLst>
                    <a:ext uri="{FF2B5EF4-FFF2-40B4-BE49-F238E27FC236}">
                      <a16:creationId xmlns:a16="http://schemas.microsoft.com/office/drawing/2014/main" id="{F3FEA1B5-0A3D-4EEB-58F2-1B3C24C5F1F5}"/>
                    </a:ext>
                  </a:extLst>
                </p:cNvPr>
                <p:cNvSpPr/>
                <p:nvPr/>
              </p:nvSpPr>
              <p:spPr>
                <a:xfrm>
                  <a:off x="5149215" y="4808679"/>
                  <a:ext cx="2203144" cy="123111"/>
                </a:xfrm>
                <a:prstGeom prst="rect">
                  <a:avLst/>
                </a:prstGeom>
              </p:spPr>
              <p:txBody>
                <a:bodyPr wrap="square" lIns="0" tIns="0" rIns="0" bIns="0">
                  <a:spAutoFit/>
                </a:bodyPr>
                <a:lstStyle/>
                <a:p>
                  <a:r>
                    <a:rPr lang="ja-JP" altLang="en-US" sz="800" b="1" dirty="0">
                      <a:latin typeface="+mn-ea"/>
                    </a:rPr>
                    <a:t>床表面に抗菌・抗ウイルス加工し、床表面の清潔を維持</a:t>
                  </a:r>
                </a:p>
              </p:txBody>
            </p:sp>
            <p:cxnSp>
              <p:nvCxnSpPr>
                <p:cNvPr id="124" name="直線コネクタ 123">
                  <a:extLst>
                    <a:ext uri="{FF2B5EF4-FFF2-40B4-BE49-F238E27FC236}">
                      <a16:creationId xmlns:a16="http://schemas.microsoft.com/office/drawing/2014/main" id="{02EA57BA-86BE-CED6-E1BA-535F22BCD7A3}"/>
                    </a:ext>
                  </a:extLst>
                </p:cNvPr>
                <p:cNvCxnSpPr/>
                <p:nvPr/>
              </p:nvCxnSpPr>
              <p:spPr>
                <a:xfrm>
                  <a:off x="5136755" y="4946420"/>
                  <a:ext cx="2215604"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22" name="グループ化 21">
                <a:extLst>
                  <a:ext uri="{FF2B5EF4-FFF2-40B4-BE49-F238E27FC236}">
                    <a16:creationId xmlns:a16="http://schemas.microsoft.com/office/drawing/2014/main" id="{F4A5DEC6-8792-22E6-6CEF-BDB2BA2AA390}"/>
                  </a:ext>
                </a:extLst>
              </p:cNvPr>
              <p:cNvGrpSpPr/>
              <p:nvPr/>
            </p:nvGrpSpPr>
            <p:grpSpPr>
              <a:xfrm>
                <a:off x="6340082" y="5066618"/>
                <a:ext cx="994092" cy="1202720"/>
                <a:chOff x="4443295" y="2812324"/>
                <a:chExt cx="1019410" cy="1233352"/>
              </a:xfrm>
            </p:grpSpPr>
            <p:sp>
              <p:nvSpPr>
                <p:cNvPr id="10" name="正方形/長方形 9">
                  <a:extLst>
                    <a:ext uri="{FF2B5EF4-FFF2-40B4-BE49-F238E27FC236}">
                      <a16:creationId xmlns:a16="http://schemas.microsoft.com/office/drawing/2014/main" id="{1ECD4EF1-6DC6-77E8-ABBF-56E0B83BE221}"/>
                    </a:ext>
                  </a:extLst>
                </p:cNvPr>
                <p:cNvSpPr/>
                <p:nvPr/>
              </p:nvSpPr>
              <p:spPr>
                <a:xfrm>
                  <a:off x="4443295" y="2812324"/>
                  <a:ext cx="1019410" cy="12333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latin typeface="+mn-ea"/>
                  </a:endParaRPr>
                </a:p>
              </p:txBody>
            </p:sp>
            <p:pic>
              <p:nvPicPr>
                <p:cNvPr id="11" name="図 10">
                  <a:extLst>
                    <a:ext uri="{FF2B5EF4-FFF2-40B4-BE49-F238E27FC236}">
                      <a16:creationId xmlns:a16="http://schemas.microsoft.com/office/drawing/2014/main" id="{1DF82FEC-563A-0021-69D1-131790CF56BE}"/>
                    </a:ext>
                  </a:extLst>
                </p:cNvPr>
                <p:cNvPicPr>
                  <a:picLocks noChangeAspect="1"/>
                </p:cNvPicPr>
                <p:nvPr/>
              </p:nvPicPr>
              <p:blipFill>
                <a:blip r:embed="rId24"/>
                <a:stretch>
                  <a:fillRect/>
                </a:stretch>
              </p:blipFill>
              <p:spPr>
                <a:xfrm>
                  <a:off x="4554098" y="2812325"/>
                  <a:ext cx="792367" cy="675513"/>
                </a:xfrm>
                <a:prstGeom prst="rect">
                  <a:avLst/>
                </a:prstGeom>
              </p:spPr>
            </p:pic>
            <p:pic>
              <p:nvPicPr>
                <p:cNvPr id="21" name="図 20">
                  <a:extLst>
                    <a:ext uri="{FF2B5EF4-FFF2-40B4-BE49-F238E27FC236}">
                      <a16:creationId xmlns:a16="http://schemas.microsoft.com/office/drawing/2014/main" id="{74B08775-288E-3A07-C062-193FA9A67C5C}"/>
                    </a:ext>
                  </a:extLst>
                </p:cNvPr>
                <p:cNvPicPr>
                  <a:picLocks noChangeAspect="1"/>
                </p:cNvPicPr>
                <p:nvPr/>
              </p:nvPicPr>
              <p:blipFill>
                <a:blip r:embed="rId25"/>
                <a:stretch>
                  <a:fillRect/>
                </a:stretch>
              </p:blipFill>
              <p:spPr>
                <a:xfrm>
                  <a:off x="4559536" y="3340959"/>
                  <a:ext cx="792367" cy="675513"/>
                </a:xfrm>
                <a:prstGeom prst="rect">
                  <a:avLst/>
                </a:prstGeom>
              </p:spPr>
            </p:pic>
          </p:grpSp>
          <p:grpSp>
            <p:nvGrpSpPr>
              <p:cNvPr id="77" name="グループ化 76">
                <a:extLst>
                  <a:ext uri="{FF2B5EF4-FFF2-40B4-BE49-F238E27FC236}">
                    <a16:creationId xmlns:a16="http://schemas.microsoft.com/office/drawing/2014/main" id="{046887B5-0A63-0A30-55A1-0B07D05733C0}"/>
                  </a:ext>
                </a:extLst>
              </p:cNvPr>
              <p:cNvGrpSpPr/>
              <p:nvPr/>
            </p:nvGrpSpPr>
            <p:grpSpPr>
              <a:xfrm>
                <a:off x="5010928" y="5182349"/>
                <a:ext cx="1307711" cy="923545"/>
                <a:chOff x="5136754" y="5182349"/>
                <a:chExt cx="1307711" cy="923545"/>
              </a:xfrm>
            </p:grpSpPr>
            <p:sp>
              <p:nvSpPr>
                <p:cNvPr id="197" name="正方形/長方形 196">
                  <a:extLst>
                    <a:ext uri="{FF2B5EF4-FFF2-40B4-BE49-F238E27FC236}">
                      <a16:creationId xmlns:a16="http://schemas.microsoft.com/office/drawing/2014/main" id="{30772161-D9CA-878D-58E3-2C2FA6A98908}"/>
                    </a:ext>
                  </a:extLst>
                </p:cNvPr>
                <p:cNvSpPr/>
                <p:nvPr/>
              </p:nvSpPr>
              <p:spPr>
                <a:xfrm>
                  <a:off x="5136754" y="5182349"/>
                  <a:ext cx="1256129" cy="538609"/>
                </a:xfrm>
                <a:prstGeom prst="rect">
                  <a:avLst/>
                </a:prstGeom>
              </p:spPr>
              <p:txBody>
                <a:bodyPr wrap="square" lIns="0" tIns="0" rIns="0" bIns="0">
                  <a:spAutoFit/>
                </a:bodyPr>
                <a:lstStyle/>
                <a:p>
                  <a:r>
                    <a:rPr lang="en-US" altLang="ja-JP" sz="700" dirty="0">
                      <a:latin typeface="+mn-ea"/>
                    </a:rPr>
                    <a:t>SIAA</a:t>
                  </a:r>
                  <a:r>
                    <a:rPr lang="ja-JP" altLang="en-US" sz="700" dirty="0">
                      <a:latin typeface="+mn-ea"/>
                    </a:rPr>
                    <a:t>マーク表示の抗菌・抗ウイルス加工シートを使用。万が一拭き残しや清掃後にウイルスが付着した場合などでも、細菌やウイルスを減少させることができます。</a:t>
                  </a:r>
                </a:p>
              </p:txBody>
            </p:sp>
            <p:sp>
              <p:nvSpPr>
                <p:cNvPr id="28" name="正方形/長方形 27">
                  <a:extLst>
                    <a:ext uri="{FF2B5EF4-FFF2-40B4-BE49-F238E27FC236}">
                      <a16:creationId xmlns:a16="http://schemas.microsoft.com/office/drawing/2014/main" id="{8C10E70B-A446-F10A-4864-77E7EB5054F0}"/>
                    </a:ext>
                  </a:extLst>
                </p:cNvPr>
                <p:cNvSpPr/>
                <p:nvPr/>
              </p:nvSpPr>
              <p:spPr>
                <a:xfrm>
                  <a:off x="5136754" y="5828895"/>
                  <a:ext cx="1307711" cy="276999"/>
                </a:xfrm>
                <a:prstGeom prst="rect">
                  <a:avLst/>
                </a:prstGeom>
              </p:spPr>
              <p:txBody>
                <a:bodyPr wrap="square" lIns="0" tIns="0" rIns="0" bIns="0">
                  <a:spAutoFit/>
                </a:bodyPr>
                <a:lstStyle/>
                <a:p>
                  <a:r>
                    <a:rPr lang="en-US" altLang="ja-JP" sz="600" dirty="0">
                      <a:latin typeface="+mn-ea"/>
                    </a:rPr>
                    <a:t>※</a:t>
                  </a:r>
                  <a:r>
                    <a:rPr lang="ja-JP" altLang="en-US" sz="600" dirty="0">
                      <a:latin typeface="+mn-ea"/>
                    </a:rPr>
                    <a:t>抗ウイルス加工は、病気の治療や予防を目的とするものではありません。</a:t>
                  </a:r>
                </a:p>
                <a:p>
                  <a:r>
                    <a:rPr lang="en-US" altLang="ja-JP" sz="600" dirty="0">
                      <a:latin typeface="+mn-ea"/>
                    </a:rPr>
                    <a:t>※SIAA</a:t>
                  </a:r>
                  <a:r>
                    <a:rPr lang="ja-JP" altLang="en-US" sz="600" dirty="0">
                      <a:latin typeface="+mn-ea"/>
                    </a:rPr>
                    <a:t>の安全性基準に適合しています。</a:t>
                  </a:r>
                </a:p>
              </p:txBody>
            </p:sp>
          </p:grpSp>
        </p:grpSp>
        <p:grpSp>
          <p:nvGrpSpPr>
            <p:cNvPr id="73" name="グループ化 72">
              <a:extLst>
                <a:ext uri="{FF2B5EF4-FFF2-40B4-BE49-F238E27FC236}">
                  <a16:creationId xmlns:a16="http://schemas.microsoft.com/office/drawing/2014/main" id="{6E6CF336-73C8-ECF6-FCFB-7FB51E5C00A9}"/>
                </a:ext>
              </a:extLst>
            </p:cNvPr>
            <p:cNvGrpSpPr/>
            <p:nvPr/>
          </p:nvGrpSpPr>
          <p:grpSpPr>
            <a:xfrm>
              <a:off x="7452889" y="4808679"/>
              <a:ext cx="2215604" cy="1728194"/>
              <a:chOff x="7452889" y="4808679"/>
              <a:chExt cx="2215604" cy="1728194"/>
            </a:xfrm>
          </p:grpSpPr>
          <p:sp>
            <p:nvSpPr>
              <p:cNvPr id="62" name="正方形/長方形 61">
                <a:extLst>
                  <a:ext uri="{FF2B5EF4-FFF2-40B4-BE49-F238E27FC236}">
                    <a16:creationId xmlns:a16="http://schemas.microsoft.com/office/drawing/2014/main" id="{5A885FC5-1C9B-CBA2-D169-61D02F23E04F}"/>
                  </a:ext>
                </a:extLst>
              </p:cNvPr>
              <p:cNvSpPr/>
              <p:nvPr/>
            </p:nvSpPr>
            <p:spPr>
              <a:xfrm>
                <a:off x="7464418" y="5182348"/>
                <a:ext cx="1051051" cy="430887"/>
              </a:xfrm>
              <a:prstGeom prst="rect">
                <a:avLst/>
              </a:prstGeom>
            </p:spPr>
            <p:txBody>
              <a:bodyPr wrap="square" lIns="0" tIns="0" rIns="0" bIns="0">
                <a:spAutoFit/>
              </a:bodyPr>
              <a:lstStyle/>
              <a:p>
                <a:r>
                  <a:rPr lang="ja-JP" altLang="en-US" sz="700" dirty="0">
                    <a:latin typeface="+mn-ea"/>
                  </a:rPr>
                  <a:t>厚み</a:t>
                </a:r>
                <a:r>
                  <a:rPr lang="en-US" altLang="ja-JP" sz="700" dirty="0">
                    <a:latin typeface="+mn-ea"/>
                  </a:rPr>
                  <a:t>1.5mm</a:t>
                </a:r>
                <a:r>
                  <a:rPr lang="ja-JP" altLang="en-US" sz="700" dirty="0">
                    <a:latin typeface="+mn-ea"/>
                  </a:rPr>
                  <a:t>なので、開口部の納め処理は不要。通常の敷居と床の高さの</a:t>
                </a:r>
                <a:r>
                  <a:rPr lang="en-US" altLang="ja-JP" sz="700" dirty="0">
                    <a:latin typeface="+mn-ea"/>
                  </a:rPr>
                  <a:t>3mm</a:t>
                </a:r>
                <a:r>
                  <a:rPr lang="ja-JP" altLang="en-US" sz="700" dirty="0">
                    <a:latin typeface="+mn-ea"/>
                  </a:rPr>
                  <a:t>以内にきれいに納まります。</a:t>
                </a:r>
                <a:endParaRPr lang="en-US" altLang="ja-JP" sz="700" dirty="0">
                  <a:latin typeface="+mn-ea"/>
                </a:endParaRPr>
              </a:p>
            </p:txBody>
          </p:sp>
          <p:pic>
            <p:nvPicPr>
              <p:cNvPr id="64" name="図 63">
                <a:extLst>
                  <a:ext uri="{FF2B5EF4-FFF2-40B4-BE49-F238E27FC236}">
                    <a16:creationId xmlns:a16="http://schemas.microsoft.com/office/drawing/2014/main" id="{E3CE88EB-75BE-019B-4C62-A7A47F9D64FD}"/>
                  </a:ext>
                </a:extLst>
              </p:cNvPr>
              <p:cNvPicPr>
                <a:picLocks noChangeAspect="1"/>
              </p:cNvPicPr>
              <p:nvPr/>
            </p:nvPicPr>
            <p:blipFill>
              <a:blip r:embed="rId26"/>
              <a:stretch>
                <a:fillRect/>
              </a:stretch>
            </p:blipFill>
            <p:spPr>
              <a:xfrm>
                <a:off x="8588493" y="4995079"/>
                <a:ext cx="1080000" cy="767882"/>
              </a:xfrm>
              <a:prstGeom prst="rect">
                <a:avLst/>
              </a:prstGeom>
            </p:spPr>
          </p:pic>
          <p:pic>
            <p:nvPicPr>
              <p:cNvPr id="65" name="図 64">
                <a:extLst>
                  <a:ext uri="{FF2B5EF4-FFF2-40B4-BE49-F238E27FC236}">
                    <a16:creationId xmlns:a16="http://schemas.microsoft.com/office/drawing/2014/main" id="{F8292855-6E13-2E27-A919-1BD9D63E328A}"/>
                  </a:ext>
                </a:extLst>
              </p:cNvPr>
              <p:cNvPicPr>
                <a:picLocks noChangeAspect="1"/>
              </p:cNvPicPr>
              <p:nvPr/>
            </p:nvPicPr>
            <p:blipFill>
              <a:blip r:embed="rId27"/>
              <a:stretch>
                <a:fillRect/>
              </a:stretch>
            </p:blipFill>
            <p:spPr>
              <a:xfrm>
                <a:off x="8588493" y="5806186"/>
                <a:ext cx="1080000" cy="730687"/>
              </a:xfrm>
              <a:prstGeom prst="rect">
                <a:avLst/>
              </a:prstGeom>
            </p:spPr>
          </p:pic>
          <p:grpSp>
            <p:nvGrpSpPr>
              <p:cNvPr id="68" name="グループ化 67">
                <a:extLst>
                  <a:ext uri="{FF2B5EF4-FFF2-40B4-BE49-F238E27FC236}">
                    <a16:creationId xmlns:a16="http://schemas.microsoft.com/office/drawing/2014/main" id="{08B60846-0FE5-FB9E-55E3-E618FCFDF35F}"/>
                  </a:ext>
                </a:extLst>
              </p:cNvPr>
              <p:cNvGrpSpPr/>
              <p:nvPr/>
            </p:nvGrpSpPr>
            <p:grpSpPr>
              <a:xfrm>
                <a:off x="7452889" y="4808679"/>
                <a:ext cx="2215604" cy="137741"/>
                <a:chOff x="5136755" y="4808679"/>
                <a:chExt cx="2215604" cy="137741"/>
              </a:xfrm>
            </p:grpSpPr>
            <p:sp>
              <p:nvSpPr>
                <p:cNvPr id="69" name="正方形/長方形 68">
                  <a:extLst>
                    <a:ext uri="{FF2B5EF4-FFF2-40B4-BE49-F238E27FC236}">
                      <a16:creationId xmlns:a16="http://schemas.microsoft.com/office/drawing/2014/main" id="{33341DA0-F736-4AE0-3BC5-8558EC114714}"/>
                    </a:ext>
                  </a:extLst>
                </p:cNvPr>
                <p:cNvSpPr/>
                <p:nvPr/>
              </p:nvSpPr>
              <p:spPr>
                <a:xfrm>
                  <a:off x="5149215" y="4808679"/>
                  <a:ext cx="2203144" cy="123111"/>
                </a:xfrm>
                <a:prstGeom prst="rect">
                  <a:avLst/>
                </a:prstGeom>
              </p:spPr>
              <p:txBody>
                <a:bodyPr wrap="square" lIns="0" tIns="0" rIns="0" bIns="0">
                  <a:spAutoFit/>
                </a:bodyPr>
                <a:lstStyle/>
                <a:p>
                  <a:r>
                    <a:rPr lang="ja-JP" altLang="en-US" sz="800" b="1" dirty="0">
                      <a:latin typeface="+mn-ea"/>
                    </a:rPr>
                    <a:t>薄いから段差のないリフォームができる</a:t>
                  </a:r>
                </a:p>
              </p:txBody>
            </p:sp>
            <p:cxnSp>
              <p:nvCxnSpPr>
                <p:cNvPr id="72" name="直線コネクタ 71">
                  <a:extLst>
                    <a:ext uri="{FF2B5EF4-FFF2-40B4-BE49-F238E27FC236}">
                      <a16:creationId xmlns:a16="http://schemas.microsoft.com/office/drawing/2014/main" id="{421EE9FF-C172-D892-25FE-2196803749C8}"/>
                    </a:ext>
                  </a:extLst>
                </p:cNvPr>
                <p:cNvCxnSpPr/>
                <p:nvPr/>
              </p:nvCxnSpPr>
              <p:spPr>
                <a:xfrm>
                  <a:off x="5136755" y="4946420"/>
                  <a:ext cx="2215604"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grpSp>
          <p:nvGrpSpPr>
            <p:cNvPr id="14" name="グループ化 13">
              <a:extLst>
                <a:ext uri="{FF2B5EF4-FFF2-40B4-BE49-F238E27FC236}">
                  <a16:creationId xmlns:a16="http://schemas.microsoft.com/office/drawing/2014/main" id="{4A952751-5A84-27E5-00A2-440D95F90A34}"/>
                </a:ext>
              </a:extLst>
            </p:cNvPr>
            <p:cNvGrpSpPr/>
            <p:nvPr/>
          </p:nvGrpSpPr>
          <p:grpSpPr>
            <a:xfrm>
              <a:off x="234186" y="4801519"/>
              <a:ext cx="2359412" cy="1168837"/>
              <a:chOff x="234186" y="4801519"/>
              <a:chExt cx="2359412" cy="1168837"/>
            </a:xfrm>
          </p:grpSpPr>
          <p:pic>
            <p:nvPicPr>
              <p:cNvPr id="27" name="図 26">
                <a:extLst>
                  <a:ext uri="{FF2B5EF4-FFF2-40B4-BE49-F238E27FC236}">
                    <a16:creationId xmlns:a16="http://schemas.microsoft.com/office/drawing/2014/main" id="{7BB758A8-A105-F0D8-6FF7-85298EEE8D9F}"/>
                  </a:ext>
                </a:extLst>
              </p:cNvPr>
              <p:cNvPicPr>
                <a:picLocks noChangeAspect="1"/>
              </p:cNvPicPr>
              <p:nvPr/>
            </p:nvPicPr>
            <p:blipFill rotWithShape="1">
              <a:blip r:embed="rId28"/>
              <a:srcRect l="1" r="-3861"/>
              <a:stretch/>
            </p:blipFill>
            <p:spPr>
              <a:xfrm>
                <a:off x="1493297" y="5068049"/>
                <a:ext cx="1100301" cy="902307"/>
              </a:xfrm>
              <a:prstGeom prst="rect">
                <a:avLst/>
              </a:prstGeom>
            </p:spPr>
          </p:pic>
          <p:sp>
            <p:nvSpPr>
              <p:cNvPr id="74" name="正方形/長方形 73">
                <a:extLst>
                  <a:ext uri="{FF2B5EF4-FFF2-40B4-BE49-F238E27FC236}">
                    <a16:creationId xmlns:a16="http://schemas.microsoft.com/office/drawing/2014/main" id="{00C2AB60-D343-F053-34B8-FB2160D5F6D9}"/>
                  </a:ext>
                </a:extLst>
              </p:cNvPr>
              <p:cNvSpPr/>
              <p:nvPr/>
            </p:nvSpPr>
            <p:spPr>
              <a:xfrm>
                <a:off x="269133" y="4801519"/>
                <a:ext cx="1913985" cy="123111"/>
              </a:xfrm>
              <a:prstGeom prst="rect">
                <a:avLst/>
              </a:prstGeom>
            </p:spPr>
            <p:txBody>
              <a:bodyPr wrap="square" lIns="0" tIns="0" rIns="0" bIns="0">
                <a:spAutoFit/>
              </a:bodyPr>
              <a:lstStyle/>
              <a:p>
                <a:r>
                  <a:rPr lang="ja-JP" altLang="en-US" sz="800" b="1" dirty="0">
                    <a:latin typeface="+mn-ea"/>
                  </a:rPr>
                  <a:t>防音性能を維持したまま、直貼り施工が可能</a:t>
                </a:r>
              </a:p>
            </p:txBody>
          </p:sp>
          <p:cxnSp>
            <p:nvCxnSpPr>
              <p:cNvPr id="75" name="直線コネクタ 74">
                <a:extLst>
                  <a:ext uri="{FF2B5EF4-FFF2-40B4-BE49-F238E27FC236}">
                    <a16:creationId xmlns:a16="http://schemas.microsoft.com/office/drawing/2014/main" id="{FFC6FC15-14F8-E2B0-5A13-6C259D0854BE}"/>
                  </a:ext>
                </a:extLst>
              </p:cNvPr>
              <p:cNvCxnSpPr/>
              <p:nvPr/>
            </p:nvCxnSpPr>
            <p:spPr>
              <a:xfrm>
                <a:off x="234186" y="4946420"/>
                <a:ext cx="2289693"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76" name="正方形/長方形 75">
                <a:extLst>
                  <a:ext uri="{FF2B5EF4-FFF2-40B4-BE49-F238E27FC236}">
                    <a16:creationId xmlns:a16="http://schemas.microsoft.com/office/drawing/2014/main" id="{9FC80393-4423-3AA9-D724-7AC8D42D1498}"/>
                  </a:ext>
                </a:extLst>
              </p:cNvPr>
              <p:cNvSpPr/>
              <p:nvPr/>
            </p:nvSpPr>
            <p:spPr>
              <a:xfrm>
                <a:off x="269133" y="5068049"/>
                <a:ext cx="1095753" cy="754053"/>
              </a:xfrm>
              <a:prstGeom prst="rect">
                <a:avLst/>
              </a:prstGeom>
            </p:spPr>
            <p:txBody>
              <a:bodyPr wrap="square" lIns="0" tIns="0" rIns="0" bIns="0">
                <a:spAutoFit/>
              </a:bodyPr>
              <a:lstStyle/>
              <a:p>
                <a:r>
                  <a:rPr lang="en-US" altLang="ja-JP" sz="700" dirty="0">
                    <a:latin typeface="+mn-ea"/>
                  </a:rPr>
                  <a:t>LL-45</a:t>
                </a:r>
                <a:r>
                  <a:rPr lang="ja-JP" altLang="en-US" sz="700" dirty="0">
                    <a:latin typeface="+mn-ea"/>
                  </a:rPr>
                  <a:t>または</a:t>
                </a:r>
                <a:r>
                  <a:rPr lang="en-US" altLang="ja-JP" sz="700" dirty="0">
                    <a:latin typeface="+mn-ea"/>
                  </a:rPr>
                  <a:t>ΔLL</a:t>
                </a:r>
                <a:r>
                  <a:rPr lang="ja-JP" altLang="en-US" sz="700" dirty="0">
                    <a:latin typeface="+mn-ea"/>
                  </a:rPr>
                  <a:t>（</a:t>
                </a:r>
                <a:r>
                  <a:rPr lang="en-US" altLang="ja-JP" sz="700" dirty="0">
                    <a:latin typeface="+mn-ea"/>
                  </a:rPr>
                  <a:t>Ⅰ</a:t>
                </a:r>
                <a:r>
                  <a:rPr lang="ja-JP" altLang="en-US" sz="700" dirty="0">
                    <a:latin typeface="+mn-ea"/>
                  </a:rPr>
                  <a:t>）</a:t>
                </a:r>
                <a:r>
                  <a:rPr lang="en-US" altLang="ja-JP" sz="700" dirty="0">
                    <a:latin typeface="+mn-ea"/>
                  </a:rPr>
                  <a:t>-4</a:t>
                </a:r>
                <a:r>
                  <a:rPr lang="ja-JP" altLang="en-US" sz="700" dirty="0">
                    <a:latin typeface="+mn-ea"/>
                  </a:rPr>
                  <a:t>相当の遮音性能を保ったまま、</a:t>
                </a:r>
              </a:p>
              <a:p>
                <a:r>
                  <a:rPr lang="ja-JP" altLang="en-US" sz="700" dirty="0">
                    <a:latin typeface="+mn-ea"/>
                  </a:rPr>
                  <a:t>既存の防音直貼床材に上貼りできます。</a:t>
                </a:r>
                <a:endParaRPr lang="en-US" altLang="ja-JP" sz="700" dirty="0">
                  <a:latin typeface="+mn-ea"/>
                </a:endParaRPr>
              </a:p>
              <a:p>
                <a:r>
                  <a:rPr lang="ja-JP" altLang="en-US" sz="700" dirty="0">
                    <a:latin typeface="+mn-ea"/>
                  </a:rPr>
                  <a:t>集合住宅でも、粉塵や騒音に</a:t>
                </a:r>
                <a:endParaRPr lang="en-US" altLang="ja-JP" sz="700" dirty="0">
                  <a:latin typeface="+mn-ea"/>
                </a:endParaRPr>
              </a:p>
              <a:p>
                <a:r>
                  <a:rPr lang="ja-JP" altLang="en-US" sz="700" dirty="0">
                    <a:latin typeface="+mn-ea"/>
                  </a:rPr>
                  <a:t>配慮した上貼りリフォームが</a:t>
                </a:r>
                <a:endParaRPr lang="en-US" altLang="ja-JP" sz="700" dirty="0">
                  <a:latin typeface="+mn-ea"/>
                </a:endParaRPr>
              </a:p>
              <a:p>
                <a:r>
                  <a:rPr lang="ja-JP" altLang="en-US" sz="700" dirty="0">
                    <a:latin typeface="+mn-ea"/>
                  </a:rPr>
                  <a:t>可能です。</a:t>
                </a:r>
                <a:endParaRPr lang="en-US" altLang="ja-JP" sz="700" dirty="0">
                  <a:latin typeface="+mn-ea"/>
                </a:endParaRPr>
              </a:p>
            </p:txBody>
          </p:sp>
        </p:grpSp>
      </p:grpSp>
      <p:grpSp>
        <p:nvGrpSpPr>
          <p:cNvPr id="123" name="グループ化 122">
            <a:extLst>
              <a:ext uri="{FF2B5EF4-FFF2-40B4-BE49-F238E27FC236}">
                <a16:creationId xmlns:a16="http://schemas.microsoft.com/office/drawing/2014/main" id="{9B6FC6B1-0F9E-98C3-9B94-396D3BF9AA7D}"/>
              </a:ext>
            </a:extLst>
          </p:cNvPr>
          <p:cNvGrpSpPr/>
          <p:nvPr/>
        </p:nvGrpSpPr>
        <p:grpSpPr>
          <a:xfrm>
            <a:off x="4992700" y="2075537"/>
            <a:ext cx="4773600" cy="1944000"/>
            <a:chOff x="4992700" y="2075537"/>
            <a:chExt cx="4773600" cy="1944000"/>
          </a:xfrm>
        </p:grpSpPr>
        <p:grpSp>
          <p:nvGrpSpPr>
            <p:cNvPr id="132" name="グループ化 131">
              <a:extLst>
                <a:ext uri="{FF2B5EF4-FFF2-40B4-BE49-F238E27FC236}">
                  <a16:creationId xmlns:a16="http://schemas.microsoft.com/office/drawing/2014/main" id="{E5523953-5A28-C57A-FBA5-89CBE7B06535}"/>
                </a:ext>
              </a:extLst>
            </p:cNvPr>
            <p:cNvGrpSpPr/>
            <p:nvPr/>
          </p:nvGrpSpPr>
          <p:grpSpPr>
            <a:xfrm>
              <a:off x="4992700" y="2075537"/>
              <a:ext cx="4773600" cy="1944000"/>
              <a:chOff x="152316" y="704609"/>
              <a:chExt cx="4767263" cy="1932231"/>
            </a:xfrm>
          </p:grpSpPr>
          <p:sp>
            <p:nvSpPr>
              <p:cNvPr id="149" name="Rectangle 14">
                <a:extLst>
                  <a:ext uri="{FF2B5EF4-FFF2-40B4-BE49-F238E27FC236}">
                    <a16:creationId xmlns:a16="http://schemas.microsoft.com/office/drawing/2014/main" id="{6E39742E-2193-2B07-34D1-927C731837EB}"/>
                  </a:ext>
                </a:extLst>
              </p:cNvPr>
              <p:cNvSpPr>
                <a:spLocks noChangeArrowheads="1"/>
              </p:cNvSpPr>
              <p:nvPr/>
            </p:nvSpPr>
            <p:spPr bwMode="auto">
              <a:xfrm>
                <a:off x="152316" y="704609"/>
                <a:ext cx="4767263" cy="1932231"/>
              </a:xfrm>
              <a:prstGeom prst="rect">
                <a:avLst/>
              </a:prstGeom>
              <a:noFill/>
              <a:ln w="6350">
                <a:solidFill>
                  <a:srgbClr val="4D4D4D"/>
                </a:solidFill>
                <a:miter lim="800000"/>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200" dirty="0">
                  <a:latin typeface="+mn-ea"/>
                </a:endParaRPr>
              </a:p>
            </p:txBody>
          </p:sp>
          <p:sp>
            <p:nvSpPr>
              <p:cNvPr id="150" name="Rectangle 24">
                <a:extLst>
                  <a:ext uri="{FF2B5EF4-FFF2-40B4-BE49-F238E27FC236}">
                    <a16:creationId xmlns:a16="http://schemas.microsoft.com/office/drawing/2014/main" id="{C876B478-DB44-D8E6-6992-CFF52D89EDCB}"/>
                  </a:ext>
                </a:extLst>
              </p:cNvPr>
              <p:cNvSpPr>
                <a:spLocks noChangeArrowheads="1"/>
              </p:cNvSpPr>
              <p:nvPr/>
            </p:nvSpPr>
            <p:spPr bwMode="auto">
              <a:xfrm>
                <a:off x="152316" y="704611"/>
                <a:ext cx="4767263" cy="126000"/>
              </a:xfrm>
              <a:prstGeom prst="rect">
                <a:avLst/>
              </a:prstGeom>
              <a:solidFill>
                <a:srgbClr val="4D4D4D"/>
              </a:solidFill>
              <a:ln w="6350">
                <a:solidFill>
                  <a:srgbClr val="4D4D4D"/>
                </a:solidFill>
                <a:miter lim="800000"/>
                <a:headEnd/>
                <a:tailEnd/>
              </a:ln>
              <a:effectLst/>
            </p:spPr>
            <p:txBody>
              <a:bodyPr wrap="none" tIns="0" rIns="0" bIns="0" anchor="ctr"/>
              <a:lstStyle/>
              <a:p>
                <a:r>
                  <a:rPr lang="ja-JP" altLang="en-US" sz="800" dirty="0">
                    <a:solidFill>
                      <a:schemeClr val="bg1"/>
                    </a:solidFill>
                    <a:latin typeface="+mn-ea"/>
                  </a:rPr>
                  <a:t>カラーバリエーション</a:t>
                </a:r>
                <a:endParaRPr lang="en-US" altLang="ja-JP" sz="800" dirty="0">
                  <a:solidFill>
                    <a:schemeClr val="bg1"/>
                  </a:solidFill>
                  <a:latin typeface="+mn-ea"/>
                </a:endParaRPr>
              </a:p>
            </p:txBody>
          </p:sp>
        </p:grpSp>
        <p:sp>
          <p:nvSpPr>
            <p:cNvPr id="133" name="正方形/長方形 132">
              <a:extLst>
                <a:ext uri="{FF2B5EF4-FFF2-40B4-BE49-F238E27FC236}">
                  <a16:creationId xmlns:a16="http://schemas.microsoft.com/office/drawing/2014/main" id="{BE7086A9-AC3D-39D3-72DA-D9A1E1CE261A}"/>
                </a:ext>
              </a:extLst>
            </p:cNvPr>
            <p:cNvSpPr/>
            <p:nvPr/>
          </p:nvSpPr>
          <p:spPr>
            <a:xfrm>
              <a:off x="5106371" y="2297861"/>
              <a:ext cx="4497680" cy="138499"/>
            </a:xfrm>
            <a:prstGeom prst="rect">
              <a:avLst/>
            </a:prstGeom>
          </p:spPr>
          <p:txBody>
            <a:bodyPr wrap="square" lIns="0" tIns="0" rIns="0" bIns="0">
              <a:spAutoFit/>
            </a:bodyPr>
            <a:lstStyle/>
            <a:p>
              <a:r>
                <a:rPr lang="ja-JP" altLang="en-US" sz="900" b="1" dirty="0">
                  <a:latin typeface="+mn-ea"/>
                </a:rPr>
                <a:t>軽くて、薄くて、しかも省施工、上から貼るだけのかんたんリフォーム専用床材です。</a:t>
              </a:r>
            </a:p>
          </p:txBody>
        </p:sp>
        <p:grpSp>
          <p:nvGrpSpPr>
            <p:cNvPr id="4" name="グループ化 3">
              <a:extLst>
                <a:ext uri="{FF2B5EF4-FFF2-40B4-BE49-F238E27FC236}">
                  <a16:creationId xmlns:a16="http://schemas.microsoft.com/office/drawing/2014/main" id="{7C7D75E1-45E9-D91F-0495-7A65D9C3D041}"/>
                </a:ext>
              </a:extLst>
            </p:cNvPr>
            <p:cNvGrpSpPr/>
            <p:nvPr/>
          </p:nvGrpSpPr>
          <p:grpSpPr>
            <a:xfrm>
              <a:off x="5091224" y="2610994"/>
              <a:ext cx="4660551" cy="1109511"/>
              <a:chOff x="5091224" y="2610994"/>
              <a:chExt cx="4660551" cy="1109511"/>
            </a:xfrm>
          </p:grpSpPr>
          <p:grpSp>
            <p:nvGrpSpPr>
              <p:cNvPr id="13" name="グループ化 12">
                <a:extLst>
                  <a:ext uri="{FF2B5EF4-FFF2-40B4-BE49-F238E27FC236}">
                    <a16:creationId xmlns:a16="http://schemas.microsoft.com/office/drawing/2014/main" id="{4315DEF3-124A-C1C8-1B46-C6602E8E197A}"/>
                  </a:ext>
                </a:extLst>
              </p:cNvPr>
              <p:cNvGrpSpPr/>
              <p:nvPr/>
            </p:nvGrpSpPr>
            <p:grpSpPr>
              <a:xfrm>
                <a:off x="5106371" y="2716021"/>
                <a:ext cx="860364" cy="471187"/>
                <a:chOff x="5102673" y="2500591"/>
                <a:chExt cx="1464093" cy="689927"/>
              </a:xfrm>
            </p:grpSpPr>
            <p:pic>
              <p:nvPicPr>
                <p:cNvPr id="118" name="Picture 4" descr="http://www2.panasonic.biz/es/sumai/gazou/bicon/CA151ABMY-PA0050010_0001.jpg">
                  <a:extLst>
                    <a:ext uri="{FF2B5EF4-FFF2-40B4-BE49-F238E27FC236}">
                      <a16:creationId xmlns:a16="http://schemas.microsoft.com/office/drawing/2014/main" id="{B1C87CC3-AB59-533E-6D69-AAB4065B3BB2}"/>
                    </a:ext>
                  </a:extLst>
                </p:cNvPr>
                <p:cNvPicPr>
                  <a:picLocks noChangeAspect="1" noChangeArrowheads="1"/>
                </p:cNvPicPr>
                <p:nvPr/>
              </p:nvPicPr>
              <p:blipFill rotWithShape="1">
                <a:blip r:embed="rId29">
                  <a:extLst>
                    <a:ext uri="{28A0092B-C50C-407E-A947-70E740481C1C}">
                      <a14:useLocalDpi xmlns:a14="http://schemas.microsoft.com/office/drawing/2010/main" val="0"/>
                    </a:ext>
                  </a:extLst>
                </a:blip>
                <a:srcRect/>
                <a:stretch/>
              </p:blipFill>
              <p:spPr bwMode="auto">
                <a:xfrm rot="5400000">
                  <a:off x="5686679" y="1916587"/>
                  <a:ext cx="284337" cy="1452346"/>
                </a:xfrm>
                <a:prstGeom prst="rect">
                  <a:avLst/>
                </a:prstGeom>
                <a:noFill/>
                <a:extLst>
                  <a:ext uri="{909E8E84-426E-40DD-AFC4-6F175D3DCCD1}">
                    <a14:hiddenFill xmlns:a14="http://schemas.microsoft.com/office/drawing/2010/main">
                      <a:solidFill>
                        <a:srgbClr val="FFFFFF"/>
                      </a:solidFill>
                    </a14:hiddenFill>
                  </a:ext>
                </a:extLst>
              </p:spPr>
            </p:pic>
            <p:sp>
              <p:nvSpPr>
                <p:cNvPr id="121" name="正方形/長方形 120">
                  <a:extLst>
                    <a:ext uri="{FF2B5EF4-FFF2-40B4-BE49-F238E27FC236}">
                      <a16:creationId xmlns:a16="http://schemas.microsoft.com/office/drawing/2014/main" id="{B46BC50B-3EC9-20BF-E30A-4CF48D51D0D9}"/>
                    </a:ext>
                  </a:extLst>
                </p:cNvPr>
                <p:cNvSpPr/>
                <p:nvPr/>
              </p:nvSpPr>
              <p:spPr>
                <a:xfrm>
                  <a:off x="5102673" y="2784927"/>
                  <a:ext cx="1464093" cy="405591"/>
                </a:xfrm>
                <a:prstGeom prst="rect">
                  <a:avLst/>
                </a:prstGeom>
              </p:spPr>
              <p:txBody>
                <a:bodyPr wrap="square" lIns="0" tIns="0" rIns="0" bIns="0">
                  <a:spAutoFit/>
                </a:bodyPr>
                <a:lstStyle/>
                <a:p>
                  <a:r>
                    <a:rPr lang="ja-JP" altLang="en-US" sz="600" dirty="0">
                      <a:latin typeface="+mn-ea"/>
                    </a:rPr>
                    <a:t>ウォールナット柄</a:t>
                  </a:r>
                  <a:endParaRPr lang="en-US" altLang="ja-JP" sz="600" dirty="0">
                    <a:latin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ＭＳ Ｐゴシック"/>
                      <a:ea typeface="ＭＳ Ｐゴシック"/>
                      <a:cs typeface="+mn-cs"/>
                    </a:rPr>
                    <a:t>（ラスティック）</a:t>
                  </a:r>
                  <a:endParaRPr lang="en-US" altLang="ja-JP" sz="600" dirty="0">
                    <a:latin typeface="+mn-ea"/>
                  </a:endParaRPr>
                </a:p>
                <a:p>
                  <a:r>
                    <a:rPr lang="ja-JP" altLang="en-US" sz="600" dirty="0">
                      <a:latin typeface="+mn-ea"/>
                    </a:rPr>
                    <a:t>（シート）</a:t>
                  </a:r>
                </a:p>
              </p:txBody>
            </p:sp>
          </p:grpSp>
          <p:grpSp>
            <p:nvGrpSpPr>
              <p:cNvPr id="34" name="グループ化 33">
                <a:extLst>
                  <a:ext uri="{FF2B5EF4-FFF2-40B4-BE49-F238E27FC236}">
                    <a16:creationId xmlns:a16="http://schemas.microsoft.com/office/drawing/2014/main" id="{6C67A38C-98E2-43C9-16B8-C6EE9479A032}"/>
                  </a:ext>
                </a:extLst>
              </p:cNvPr>
              <p:cNvGrpSpPr/>
              <p:nvPr/>
            </p:nvGrpSpPr>
            <p:grpSpPr>
              <a:xfrm>
                <a:off x="6023832" y="2724787"/>
                <a:ext cx="853408" cy="471543"/>
                <a:chOff x="5102672" y="3006346"/>
                <a:chExt cx="1452256" cy="690449"/>
              </a:xfrm>
            </p:grpSpPr>
            <p:pic>
              <p:nvPicPr>
                <p:cNvPr id="115" name="Picture 6" descr="http://www2.panasonic.biz/es/sumai/gazou/bicon/CA151ABMY-PA0050011_0004.jpg">
                  <a:extLst>
                    <a:ext uri="{FF2B5EF4-FFF2-40B4-BE49-F238E27FC236}">
                      <a16:creationId xmlns:a16="http://schemas.microsoft.com/office/drawing/2014/main" id="{2136508D-B167-365E-F4EF-5B6B38E1E504}"/>
                    </a:ext>
                  </a:extLst>
                </p:cNvPr>
                <p:cNvPicPr>
                  <a:picLocks noChangeAspect="1" noChangeArrowheads="1"/>
                </p:cNvPicPr>
                <p:nvPr/>
              </p:nvPicPr>
              <p:blipFill rotWithShape="1">
                <a:blip r:embed="rId30">
                  <a:extLst>
                    <a:ext uri="{28A0092B-C50C-407E-A947-70E740481C1C}">
                      <a14:useLocalDpi xmlns:a14="http://schemas.microsoft.com/office/drawing/2010/main" val="0"/>
                    </a:ext>
                  </a:extLst>
                </a:blip>
                <a:srcRect/>
                <a:stretch/>
              </p:blipFill>
              <p:spPr bwMode="auto">
                <a:xfrm rot="5400000">
                  <a:off x="5686632" y="2422387"/>
                  <a:ext cx="284337" cy="1452255"/>
                </a:xfrm>
                <a:prstGeom prst="rect">
                  <a:avLst/>
                </a:prstGeom>
                <a:noFill/>
                <a:extLst>
                  <a:ext uri="{909E8E84-426E-40DD-AFC4-6F175D3DCCD1}">
                    <a14:hiddenFill xmlns:a14="http://schemas.microsoft.com/office/drawing/2010/main">
                      <a:solidFill>
                        <a:srgbClr val="FFFFFF"/>
                      </a:solidFill>
                    </a14:hiddenFill>
                  </a:ext>
                </a:extLst>
              </p:spPr>
            </p:pic>
            <p:sp>
              <p:nvSpPr>
                <p:cNvPr id="116" name="正方形/長方形 115">
                  <a:extLst>
                    <a:ext uri="{FF2B5EF4-FFF2-40B4-BE49-F238E27FC236}">
                      <a16:creationId xmlns:a16="http://schemas.microsoft.com/office/drawing/2014/main" id="{B69B3108-975C-4948-AC71-B98140C854D2}"/>
                    </a:ext>
                  </a:extLst>
                </p:cNvPr>
                <p:cNvSpPr/>
                <p:nvPr/>
              </p:nvSpPr>
              <p:spPr>
                <a:xfrm>
                  <a:off x="5102672" y="3291204"/>
                  <a:ext cx="1446972" cy="405591"/>
                </a:xfrm>
                <a:prstGeom prst="rect">
                  <a:avLst/>
                </a:prstGeom>
              </p:spPr>
              <p:txBody>
                <a:bodyPr wrap="square" lIns="0" tIns="0" rIns="0" bIns="0">
                  <a:spAutoFit/>
                </a:bodyPr>
                <a:lstStyle/>
                <a:p>
                  <a:r>
                    <a:rPr lang="ja-JP" altLang="en-US" sz="600" dirty="0">
                      <a:latin typeface="+mn-ea"/>
                    </a:rPr>
                    <a:t>チェリー柄</a:t>
                  </a:r>
                  <a:endParaRPr lang="en-US" altLang="ja-JP" sz="600" dirty="0">
                    <a:latin typeface="+mn-ea"/>
                  </a:endParaRPr>
                </a:p>
                <a:p>
                  <a:r>
                    <a:rPr kumimoji="1" lang="ja-JP" altLang="en-US" sz="600" b="0" i="0" u="none" strike="noStrike" kern="1200" cap="none" spc="0" normalizeH="0" baseline="0" noProof="0" dirty="0">
                      <a:ln>
                        <a:noFill/>
                      </a:ln>
                      <a:solidFill>
                        <a:prstClr val="black"/>
                      </a:solidFill>
                      <a:effectLst/>
                      <a:uLnTx/>
                      <a:uFillTx/>
                      <a:latin typeface="ＭＳ Ｐゴシック"/>
                      <a:ea typeface="ＭＳ Ｐゴシック"/>
                      <a:cs typeface="+mn-cs"/>
                    </a:rPr>
                    <a:t>（ラスティック）</a:t>
                  </a:r>
                  <a:endParaRPr lang="en-US" altLang="ja-JP" sz="600" dirty="0">
                    <a:latin typeface="+mn-ea"/>
                  </a:endParaRPr>
                </a:p>
                <a:p>
                  <a:r>
                    <a:rPr lang="ja-JP" altLang="en-US" sz="600" dirty="0">
                      <a:latin typeface="+mn-ea"/>
                    </a:rPr>
                    <a:t>（シート）</a:t>
                  </a:r>
                </a:p>
              </p:txBody>
            </p:sp>
          </p:grpSp>
          <p:grpSp>
            <p:nvGrpSpPr>
              <p:cNvPr id="61" name="グループ化 60">
                <a:extLst>
                  <a:ext uri="{FF2B5EF4-FFF2-40B4-BE49-F238E27FC236}">
                    <a16:creationId xmlns:a16="http://schemas.microsoft.com/office/drawing/2014/main" id="{FFEA24B4-327A-0ABC-2C3C-76B0D1CBA8C7}"/>
                  </a:ext>
                </a:extLst>
              </p:cNvPr>
              <p:cNvGrpSpPr/>
              <p:nvPr/>
            </p:nvGrpSpPr>
            <p:grpSpPr>
              <a:xfrm>
                <a:off x="6938672" y="2721533"/>
                <a:ext cx="860310" cy="471542"/>
                <a:chOff x="6649998" y="2501549"/>
                <a:chExt cx="1464002" cy="690447"/>
              </a:xfrm>
            </p:grpSpPr>
            <p:pic>
              <p:nvPicPr>
                <p:cNvPr id="113" name="Picture 8" descr="http://www2.panasonic.biz/es/sumai/gazou/bicon/CA151ABMY-PA0050012_0003.jpg">
                  <a:extLst>
                    <a:ext uri="{FF2B5EF4-FFF2-40B4-BE49-F238E27FC236}">
                      <a16:creationId xmlns:a16="http://schemas.microsoft.com/office/drawing/2014/main" id="{B7F4B708-4038-0FD1-769F-6C6B1A9957A8}"/>
                    </a:ext>
                  </a:extLst>
                </p:cNvPr>
                <p:cNvPicPr>
                  <a:picLocks noChangeAspect="1" noChangeArrowheads="1"/>
                </p:cNvPicPr>
                <p:nvPr/>
              </p:nvPicPr>
              <p:blipFill rotWithShape="1">
                <a:blip r:embed="rId31">
                  <a:extLst>
                    <a:ext uri="{28A0092B-C50C-407E-A947-70E740481C1C}">
                      <a14:useLocalDpi xmlns:a14="http://schemas.microsoft.com/office/drawing/2010/main" val="0"/>
                    </a:ext>
                  </a:extLst>
                </a:blip>
                <a:srcRect/>
                <a:stretch/>
              </p:blipFill>
              <p:spPr bwMode="auto">
                <a:xfrm rot="5400000">
                  <a:off x="7245704" y="1917590"/>
                  <a:ext cx="284337" cy="1452255"/>
                </a:xfrm>
                <a:prstGeom prst="rect">
                  <a:avLst/>
                </a:prstGeom>
                <a:noFill/>
                <a:extLst>
                  <a:ext uri="{909E8E84-426E-40DD-AFC4-6F175D3DCCD1}">
                    <a14:hiddenFill xmlns:a14="http://schemas.microsoft.com/office/drawing/2010/main">
                      <a:solidFill>
                        <a:srgbClr val="FFFFFF"/>
                      </a:solidFill>
                    </a14:hiddenFill>
                  </a:ext>
                </a:extLst>
              </p:spPr>
            </p:pic>
            <p:sp>
              <p:nvSpPr>
                <p:cNvPr id="114" name="正方形/長方形 113">
                  <a:extLst>
                    <a:ext uri="{FF2B5EF4-FFF2-40B4-BE49-F238E27FC236}">
                      <a16:creationId xmlns:a16="http://schemas.microsoft.com/office/drawing/2014/main" id="{A66F16B3-80D4-7B12-7D76-697C9D2698F1}"/>
                    </a:ext>
                  </a:extLst>
                </p:cNvPr>
                <p:cNvSpPr/>
                <p:nvPr/>
              </p:nvSpPr>
              <p:spPr>
                <a:xfrm>
                  <a:off x="6649998" y="2786405"/>
                  <a:ext cx="1275978" cy="405591"/>
                </a:xfrm>
                <a:prstGeom prst="rect">
                  <a:avLst/>
                </a:prstGeom>
              </p:spPr>
              <p:txBody>
                <a:bodyPr wrap="square" lIns="0" tIns="0" rIns="0" bIns="0">
                  <a:spAutoFit/>
                </a:bodyPr>
                <a:lstStyle/>
                <a:p>
                  <a:r>
                    <a:rPr lang="ja-JP" altLang="en-US" sz="600" dirty="0">
                      <a:latin typeface="+mn-ea"/>
                    </a:rPr>
                    <a:t>オーク柄</a:t>
                  </a:r>
                  <a:endParaRPr lang="en-US" altLang="ja-JP" sz="600" dirty="0">
                    <a:latin typeface="+mn-ea"/>
                  </a:endParaRPr>
                </a:p>
                <a:p>
                  <a:r>
                    <a:rPr kumimoji="1" lang="ja-JP" altLang="en-US" sz="600" b="0" i="0" u="none" strike="noStrike" kern="1200" cap="none" spc="0" normalizeH="0" baseline="0" noProof="0" dirty="0">
                      <a:ln>
                        <a:noFill/>
                      </a:ln>
                      <a:solidFill>
                        <a:prstClr val="black"/>
                      </a:solidFill>
                      <a:effectLst/>
                      <a:uLnTx/>
                      <a:uFillTx/>
                      <a:latin typeface="ＭＳ Ｐゴシック"/>
                      <a:ea typeface="ＭＳ Ｐゴシック"/>
                      <a:cs typeface="+mn-cs"/>
                    </a:rPr>
                    <a:t>（ラスティック）</a:t>
                  </a:r>
                  <a:endParaRPr lang="en-US" altLang="ja-JP" sz="600" dirty="0">
                    <a:latin typeface="+mn-ea"/>
                  </a:endParaRPr>
                </a:p>
                <a:p>
                  <a:r>
                    <a:rPr lang="ja-JP" altLang="en-US" sz="600" dirty="0">
                      <a:latin typeface="+mn-ea"/>
                    </a:rPr>
                    <a:t>（シート）</a:t>
                  </a:r>
                </a:p>
              </p:txBody>
            </p:sp>
          </p:grpSp>
          <p:grpSp>
            <p:nvGrpSpPr>
              <p:cNvPr id="63" name="グループ化 62">
                <a:extLst>
                  <a:ext uri="{FF2B5EF4-FFF2-40B4-BE49-F238E27FC236}">
                    <a16:creationId xmlns:a16="http://schemas.microsoft.com/office/drawing/2014/main" id="{8E96E7B6-AF28-3A04-5CD2-499F8558C05C}"/>
                  </a:ext>
                </a:extLst>
              </p:cNvPr>
              <p:cNvGrpSpPr/>
              <p:nvPr/>
            </p:nvGrpSpPr>
            <p:grpSpPr>
              <a:xfrm>
                <a:off x="7853175" y="2721532"/>
                <a:ext cx="860112" cy="471897"/>
                <a:chOff x="6649998" y="3004330"/>
                <a:chExt cx="1463664" cy="690967"/>
              </a:xfrm>
            </p:grpSpPr>
            <p:pic>
              <p:nvPicPr>
                <p:cNvPr id="111" name="Picture 10" descr="http://www2.panasonic.biz/es/sumai/gazou/bicon/CA151ABMY-PA0050013_0001.jpg">
                  <a:extLst>
                    <a:ext uri="{FF2B5EF4-FFF2-40B4-BE49-F238E27FC236}">
                      <a16:creationId xmlns:a16="http://schemas.microsoft.com/office/drawing/2014/main" id="{CA00FAB7-6CDA-BBDB-53FC-EB2C0C71A129}"/>
                    </a:ext>
                  </a:extLst>
                </p:cNvPr>
                <p:cNvPicPr>
                  <a:picLocks noChangeAspect="1" noChangeArrowheads="1"/>
                </p:cNvPicPr>
                <p:nvPr/>
              </p:nvPicPr>
              <p:blipFill rotWithShape="1">
                <a:blip r:embed="rId32">
                  <a:extLst>
                    <a:ext uri="{28A0092B-C50C-407E-A947-70E740481C1C}">
                      <a14:useLocalDpi xmlns:a14="http://schemas.microsoft.com/office/drawing/2010/main" val="0"/>
                    </a:ext>
                  </a:extLst>
                </a:blip>
                <a:srcRect/>
                <a:stretch/>
              </p:blipFill>
              <p:spPr bwMode="auto">
                <a:xfrm rot="5400000">
                  <a:off x="7246607" y="2419716"/>
                  <a:ext cx="282441" cy="1451669"/>
                </a:xfrm>
                <a:prstGeom prst="rect">
                  <a:avLst/>
                </a:prstGeom>
                <a:noFill/>
                <a:extLst>
                  <a:ext uri="{909E8E84-426E-40DD-AFC4-6F175D3DCCD1}">
                    <a14:hiddenFill xmlns:a14="http://schemas.microsoft.com/office/drawing/2010/main">
                      <a:solidFill>
                        <a:srgbClr val="FFFFFF"/>
                      </a:solidFill>
                    </a14:hiddenFill>
                  </a:ext>
                </a:extLst>
              </p:spPr>
            </p:pic>
            <p:sp>
              <p:nvSpPr>
                <p:cNvPr id="112" name="正方形/長方形 111">
                  <a:extLst>
                    <a:ext uri="{FF2B5EF4-FFF2-40B4-BE49-F238E27FC236}">
                      <a16:creationId xmlns:a16="http://schemas.microsoft.com/office/drawing/2014/main" id="{40BA93EF-9AA0-CDF6-CC95-7621428B15CF}"/>
                    </a:ext>
                  </a:extLst>
                </p:cNvPr>
                <p:cNvSpPr/>
                <p:nvPr/>
              </p:nvSpPr>
              <p:spPr>
                <a:xfrm>
                  <a:off x="6649998" y="3289706"/>
                  <a:ext cx="1331710" cy="405591"/>
                </a:xfrm>
                <a:prstGeom prst="rect">
                  <a:avLst/>
                </a:prstGeom>
              </p:spPr>
              <p:txBody>
                <a:bodyPr wrap="square" lIns="0" tIns="0" rIns="0" bIns="0">
                  <a:spAutoFit/>
                </a:bodyPr>
                <a:lstStyle/>
                <a:p>
                  <a:r>
                    <a:rPr lang="ja-JP" altLang="en-US" sz="600" dirty="0">
                      <a:latin typeface="+mn-ea"/>
                    </a:rPr>
                    <a:t>メープル柄</a:t>
                  </a:r>
                  <a:endParaRPr lang="en-US" altLang="ja-JP" sz="600" dirty="0">
                    <a:latin typeface="+mn-ea"/>
                  </a:endParaRPr>
                </a:p>
                <a:p>
                  <a:r>
                    <a:rPr kumimoji="1" lang="ja-JP" altLang="en-US" sz="600" b="0" i="0" u="none" strike="noStrike" kern="1200" cap="none" spc="0" normalizeH="0" baseline="0" noProof="0" dirty="0">
                      <a:ln>
                        <a:noFill/>
                      </a:ln>
                      <a:solidFill>
                        <a:prstClr val="black"/>
                      </a:solidFill>
                      <a:effectLst/>
                      <a:uLnTx/>
                      <a:uFillTx/>
                      <a:latin typeface="ＭＳ Ｐゴシック"/>
                      <a:ea typeface="ＭＳ Ｐゴシック"/>
                      <a:cs typeface="+mn-cs"/>
                    </a:rPr>
                    <a:t>（ラスティック）</a:t>
                  </a:r>
                  <a:endParaRPr lang="en-US" altLang="ja-JP" sz="600" dirty="0">
                    <a:latin typeface="+mn-ea"/>
                  </a:endParaRPr>
                </a:p>
                <a:p>
                  <a:r>
                    <a:rPr lang="ja-JP" altLang="en-US" sz="600" dirty="0">
                      <a:latin typeface="+mn-ea"/>
                    </a:rPr>
                    <a:t>（シート）</a:t>
                  </a:r>
                </a:p>
              </p:txBody>
            </p:sp>
          </p:grpSp>
          <p:grpSp>
            <p:nvGrpSpPr>
              <p:cNvPr id="66" name="グループ化 65">
                <a:extLst>
                  <a:ext uri="{FF2B5EF4-FFF2-40B4-BE49-F238E27FC236}">
                    <a16:creationId xmlns:a16="http://schemas.microsoft.com/office/drawing/2014/main" id="{311719F4-E679-2AC3-3080-90CA42C70E1A}"/>
                  </a:ext>
                </a:extLst>
              </p:cNvPr>
              <p:cNvGrpSpPr/>
              <p:nvPr/>
            </p:nvGrpSpPr>
            <p:grpSpPr>
              <a:xfrm>
                <a:off x="8784726" y="2716021"/>
                <a:ext cx="859564" cy="471897"/>
                <a:chOff x="5115930" y="3535918"/>
                <a:chExt cx="1462732" cy="690967"/>
              </a:xfrm>
            </p:grpSpPr>
            <p:pic>
              <p:nvPicPr>
                <p:cNvPr id="108" name="Picture 12" descr="http://www2.panasonic.biz/es/sumai/gazou/bicon/CA151ABMY-PA0050014_0001.jpg">
                  <a:extLst>
                    <a:ext uri="{FF2B5EF4-FFF2-40B4-BE49-F238E27FC236}">
                      <a16:creationId xmlns:a16="http://schemas.microsoft.com/office/drawing/2014/main" id="{BC1842BF-9AA8-5241-03BD-F10E37334635}"/>
                    </a:ext>
                  </a:extLst>
                </p:cNvPr>
                <p:cNvPicPr>
                  <a:picLocks noChangeAspect="1" noChangeArrowheads="1"/>
                </p:cNvPicPr>
                <p:nvPr/>
              </p:nvPicPr>
              <p:blipFill rotWithShape="1">
                <a:blip r:embed="rId33">
                  <a:extLst>
                    <a:ext uri="{28A0092B-C50C-407E-A947-70E740481C1C}">
                      <a14:useLocalDpi xmlns:a14="http://schemas.microsoft.com/office/drawing/2010/main" val="0"/>
                    </a:ext>
                  </a:extLst>
                </a:blip>
                <a:srcRect/>
                <a:stretch/>
              </p:blipFill>
              <p:spPr bwMode="auto">
                <a:xfrm rot="5400000">
                  <a:off x="5700837" y="2951011"/>
                  <a:ext cx="282441" cy="1452255"/>
                </a:xfrm>
                <a:prstGeom prst="rect">
                  <a:avLst/>
                </a:prstGeom>
                <a:noFill/>
                <a:extLst>
                  <a:ext uri="{909E8E84-426E-40DD-AFC4-6F175D3DCCD1}">
                    <a14:hiddenFill xmlns:a14="http://schemas.microsoft.com/office/drawing/2010/main">
                      <a:solidFill>
                        <a:srgbClr val="FFFFFF"/>
                      </a:solidFill>
                    </a14:hiddenFill>
                  </a:ext>
                </a:extLst>
              </p:spPr>
            </p:pic>
            <p:sp>
              <p:nvSpPr>
                <p:cNvPr id="109" name="正方形/長方形 108">
                  <a:extLst>
                    <a:ext uri="{FF2B5EF4-FFF2-40B4-BE49-F238E27FC236}">
                      <a16:creationId xmlns:a16="http://schemas.microsoft.com/office/drawing/2014/main" id="{95405FB8-0E24-D6B2-684A-F92DB02D4E7A}"/>
                    </a:ext>
                  </a:extLst>
                </p:cNvPr>
                <p:cNvSpPr/>
                <p:nvPr/>
              </p:nvSpPr>
              <p:spPr>
                <a:xfrm>
                  <a:off x="5115930" y="3821294"/>
                  <a:ext cx="1462732" cy="405591"/>
                </a:xfrm>
                <a:prstGeom prst="rect">
                  <a:avLst/>
                </a:prstGeom>
              </p:spPr>
              <p:txBody>
                <a:bodyPr wrap="square" lIns="0" tIns="0" rIns="0" bIns="0">
                  <a:spAutoFit/>
                </a:bodyPr>
                <a:lstStyle/>
                <a:p>
                  <a:r>
                    <a:rPr lang="ja-JP" altLang="en-US" sz="600" dirty="0">
                      <a:latin typeface="+mn-ea"/>
                    </a:rPr>
                    <a:t>ホワイトオーク柄</a:t>
                  </a:r>
                  <a:endParaRPr lang="en-US" altLang="ja-JP" sz="600" dirty="0">
                    <a:latin typeface="+mn-ea"/>
                  </a:endParaRPr>
                </a:p>
                <a:p>
                  <a:r>
                    <a:rPr kumimoji="1" lang="ja-JP" altLang="en-US" sz="600" b="0" i="0" u="none" strike="noStrike" kern="1200" cap="none" spc="0" normalizeH="0" baseline="0" noProof="0" dirty="0">
                      <a:ln>
                        <a:noFill/>
                      </a:ln>
                      <a:solidFill>
                        <a:prstClr val="black"/>
                      </a:solidFill>
                      <a:effectLst/>
                      <a:uLnTx/>
                      <a:uFillTx/>
                      <a:latin typeface="ＭＳ Ｐゴシック"/>
                      <a:ea typeface="ＭＳ Ｐゴシック"/>
                      <a:cs typeface="+mn-cs"/>
                    </a:rPr>
                    <a:t>（ラスティック）</a:t>
                  </a:r>
                  <a:endParaRPr lang="en-US" altLang="ja-JP" sz="600" dirty="0">
                    <a:latin typeface="+mn-ea"/>
                  </a:endParaRPr>
                </a:p>
                <a:p>
                  <a:r>
                    <a:rPr lang="ja-JP" altLang="en-US" sz="600" dirty="0">
                      <a:latin typeface="+mn-ea"/>
                    </a:rPr>
                    <a:t>（シート）</a:t>
                  </a:r>
                </a:p>
              </p:txBody>
            </p:sp>
          </p:grpSp>
          <p:grpSp>
            <p:nvGrpSpPr>
              <p:cNvPr id="81" name="グループ化 80">
                <a:extLst>
                  <a:ext uri="{FF2B5EF4-FFF2-40B4-BE49-F238E27FC236}">
                    <a16:creationId xmlns:a16="http://schemas.microsoft.com/office/drawing/2014/main" id="{6B4E7F2D-F31F-5478-D5A1-05C0496F0C6F}"/>
                  </a:ext>
                </a:extLst>
              </p:cNvPr>
              <p:cNvGrpSpPr/>
              <p:nvPr/>
            </p:nvGrpSpPr>
            <p:grpSpPr>
              <a:xfrm>
                <a:off x="5091224" y="3337591"/>
                <a:ext cx="977276" cy="380649"/>
                <a:chOff x="6641945" y="3534327"/>
                <a:chExt cx="1663045" cy="557361"/>
              </a:xfrm>
            </p:grpSpPr>
            <p:sp>
              <p:nvSpPr>
                <p:cNvPr id="106" name="正方形/長方形 105">
                  <a:extLst>
                    <a:ext uri="{FF2B5EF4-FFF2-40B4-BE49-F238E27FC236}">
                      <a16:creationId xmlns:a16="http://schemas.microsoft.com/office/drawing/2014/main" id="{F9ED7AB4-4A9A-4D98-9BCF-F3A7FC7E75E6}"/>
                    </a:ext>
                  </a:extLst>
                </p:cNvPr>
                <p:cNvSpPr/>
                <p:nvPr/>
              </p:nvSpPr>
              <p:spPr>
                <a:xfrm>
                  <a:off x="6641945" y="3821293"/>
                  <a:ext cx="1663045" cy="270395"/>
                </a:xfrm>
                <a:prstGeom prst="rect">
                  <a:avLst/>
                </a:prstGeom>
              </p:spPr>
              <p:txBody>
                <a:bodyPr wrap="square" lIns="0" tIns="0" rIns="0" bIns="0">
                  <a:spAutoFit/>
                </a:bodyPr>
                <a:lstStyle/>
                <a:p>
                  <a:r>
                    <a:rPr lang="ja-JP" altLang="en-US" sz="600" dirty="0">
                      <a:latin typeface="+mn-ea"/>
                    </a:rPr>
                    <a:t>エイジドチェスナット柄</a:t>
                  </a:r>
                  <a:endParaRPr lang="en-US" altLang="ja-JP" sz="600" dirty="0">
                    <a:latin typeface="+mn-ea"/>
                  </a:endParaRPr>
                </a:p>
                <a:p>
                  <a:r>
                    <a:rPr lang="ja-JP" altLang="en-US" sz="600" dirty="0">
                      <a:latin typeface="+mn-ea"/>
                    </a:rPr>
                    <a:t>（シート）</a:t>
                  </a:r>
                </a:p>
              </p:txBody>
            </p:sp>
            <p:pic>
              <p:nvPicPr>
                <p:cNvPr id="107" name="図 106">
                  <a:extLst>
                    <a:ext uri="{FF2B5EF4-FFF2-40B4-BE49-F238E27FC236}">
                      <a16:creationId xmlns:a16="http://schemas.microsoft.com/office/drawing/2014/main" id="{1701C245-A445-0076-15FA-3F5BABFFCA45}"/>
                    </a:ext>
                  </a:extLst>
                </p:cNvPr>
                <p:cNvPicPr>
                  <a:picLocks noChangeAspect="1"/>
                </p:cNvPicPr>
                <p:nvPr/>
              </p:nvPicPr>
              <p:blipFill rotWithShape="1">
                <a:blip r:embed="rId34">
                  <a:extLst>
                    <a:ext uri="{28A0092B-C50C-407E-A947-70E740481C1C}">
                      <a14:useLocalDpi xmlns:a14="http://schemas.microsoft.com/office/drawing/2010/main" val="0"/>
                    </a:ext>
                  </a:extLst>
                </a:blip>
                <a:srcRect l="11465" t="-120" b="1"/>
                <a:stretch/>
              </p:blipFill>
              <p:spPr>
                <a:xfrm>
                  <a:off x="6661745" y="3534327"/>
                  <a:ext cx="1449544" cy="277990"/>
                </a:xfrm>
                <a:prstGeom prst="rect">
                  <a:avLst/>
                </a:prstGeom>
              </p:spPr>
            </p:pic>
          </p:grpSp>
          <p:grpSp>
            <p:nvGrpSpPr>
              <p:cNvPr id="82" name="グループ化 81">
                <a:extLst>
                  <a:ext uri="{FF2B5EF4-FFF2-40B4-BE49-F238E27FC236}">
                    <a16:creationId xmlns:a16="http://schemas.microsoft.com/office/drawing/2014/main" id="{812EB423-3983-F993-61F1-9B31B13B1B86}"/>
                  </a:ext>
                </a:extLst>
              </p:cNvPr>
              <p:cNvGrpSpPr/>
              <p:nvPr/>
            </p:nvGrpSpPr>
            <p:grpSpPr>
              <a:xfrm>
                <a:off x="6025359" y="3331739"/>
                <a:ext cx="877499" cy="378853"/>
                <a:chOff x="8217936" y="2500592"/>
                <a:chExt cx="1493252" cy="554731"/>
              </a:xfrm>
            </p:grpSpPr>
            <p:sp>
              <p:nvSpPr>
                <p:cNvPr id="103" name="正方形/長方形 102">
                  <a:extLst>
                    <a:ext uri="{FF2B5EF4-FFF2-40B4-BE49-F238E27FC236}">
                      <a16:creationId xmlns:a16="http://schemas.microsoft.com/office/drawing/2014/main" id="{630C9535-DDFB-C5F3-A3BD-AF9AED5B8AD8}"/>
                    </a:ext>
                  </a:extLst>
                </p:cNvPr>
                <p:cNvSpPr/>
                <p:nvPr/>
              </p:nvSpPr>
              <p:spPr>
                <a:xfrm>
                  <a:off x="8220727" y="2784928"/>
                  <a:ext cx="1490461" cy="270395"/>
                </a:xfrm>
                <a:prstGeom prst="rect">
                  <a:avLst/>
                </a:prstGeom>
              </p:spPr>
              <p:txBody>
                <a:bodyPr wrap="square" lIns="0" tIns="0" rIns="0" bIns="0">
                  <a:spAutoFit/>
                </a:bodyPr>
                <a:lstStyle/>
                <a:p>
                  <a:r>
                    <a:rPr lang="ja-JP" altLang="en-US" sz="600" dirty="0">
                      <a:latin typeface="+mn-ea"/>
                    </a:rPr>
                    <a:t>カームチェリー柄</a:t>
                  </a:r>
                  <a:endParaRPr lang="en-US" altLang="ja-JP" sz="600" dirty="0">
                    <a:latin typeface="+mn-ea"/>
                  </a:endParaRPr>
                </a:p>
                <a:p>
                  <a:r>
                    <a:rPr lang="ja-JP" altLang="en-US" sz="600" dirty="0">
                      <a:latin typeface="+mn-ea"/>
                    </a:rPr>
                    <a:t>（シート）</a:t>
                  </a:r>
                </a:p>
              </p:txBody>
            </p:sp>
            <p:pic>
              <p:nvPicPr>
                <p:cNvPr id="105" name="図 104">
                  <a:extLst>
                    <a:ext uri="{FF2B5EF4-FFF2-40B4-BE49-F238E27FC236}">
                      <a16:creationId xmlns:a16="http://schemas.microsoft.com/office/drawing/2014/main" id="{E133B0E6-5D50-FE5D-7CFC-3CA680706165}"/>
                    </a:ext>
                  </a:extLst>
                </p:cNvPr>
                <p:cNvPicPr>
                  <a:picLocks noChangeAspect="1"/>
                </p:cNvPicPr>
                <p:nvPr/>
              </p:nvPicPr>
              <p:blipFill rotWithShape="1">
                <a:blip r:embed="rId35">
                  <a:extLst>
                    <a:ext uri="{28A0092B-C50C-407E-A947-70E740481C1C}">
                      <a14:useLocalDpi xmlns:a14="http://schemas.microsoft.com/office/drawing/2010/main" val="0"/>
                    </a:ext>
                  </a:extLst>
                </a:blip>
                <a:srcRect t="3217" b="1"/>
                <a:stretch/>
              </p:blipFill>
              <p:spPr>
                <a:xfrm>
                  <a:off x="8217936" y="2500592"/>
                  <a:ext cx="1448214" cy="282043"/>
                </a:xfrm>
                <a:prstGeom prst="rect">
                  <a:avLst/>
                </a:prstGeom>
              </p:spPr>
            </p:pic>
          </p:grpSp>
          <p:grpSp>
            <p:nvGrpSpPr>
              <p:cNvPr id="83" name="グループ化 82">
                <a:extLst>
                  <a:ext uri="{FF2B5EF4-FFF2-40B4-BE49-F238E27FC236}">
                    <a16:creationId xmlns:a16="http://schemas.microsoft.com/office/drawing/2014/main" id="{28F55E6C-8585-188D-5B0A-D26EC32D0A97}"/>
                  </a:ext>
                </a:extLst>
              </p:cNvPr>
              <p:cNvGrpSpPr/>
              <p:nvPr/>
            </p:nvGrpSpPr>
            <p:grpSpPr>
              <a:xfrm>
                <a:off x="7862377" y="3335589"/>
                <a:ext cx="956622" cy="384916"/>
                <a:chOff x="8227508" y="3000299"/>
                <a:chExt cx="1627897" cy="563609"/>
              </a:xfrm>
            </p:grpSpPr>
            <p:sp>
              <p:nvSpPr>
                <p:cNvPr id="101" name="正方形/長方形 100">
                  <a:extLst>
                    <a:ext uri="{FF2B5EF4-FFF2-40B4-BE49-F238E27FC236}">
                      <a16:creationId xmlns:a16="http://schemas.microsoft.com/office/drawing/2014/main" id="{D7BADA15-4D9A-8388-373B-683496EDED1A}"/>
                    </a:ext>
                  </a:extLst>
                </p:cNvPr>
                <p:cNvSpPr/>
                <p:nvPr/>
              </p:nvSpPr>
              <p:spPr>
                <a:xfrm>
                  <a:off x="8243728" y="3293513"/>
                  <a:ext cx="1611677" cy="270395"/>
                </a:xfrm>
                <a:prstGeom prst="rect">
                  <a:avLst/>
                </a:prstGeom>
              </p:spPr>
              <p:txBody>
                <a:bodyPr wrap="square" lIns="0" tIns="0" rIns="0" bIns="0">
                  <a:spAutoFit/>
                </a:bodyPr>
                <a:lstStyle/>
                <a:p>
                  <a:r>
                    <a:rPr lang="ja-JP" altLang="en-US" sz="600" dirty="0">
                      <a:latin typeface="+mn-ea"/>
                    </a:rPr>
                    <a:t>ウォッシュドオーク柄</a:t>
                  </a:r>
                  <a:endParaRPr lang="en-US" altLang="ja-JP" sz="600" dirty="0">
                    <a:latin typeface="+mn-ea"/>
                  </a:endParaRPr>
                </a:p>
                <a:p>
                  <a:r>
                    <a:rPr lang="ja-JP" altLang="en-US" sz="600" dirty="0">
                      <a:latin typeface="+mn-ea"/>
                    </a:rPr>
                    <a:t>（シート）</a:t>
                  </a:r>
                </a:p>
              </p:txBody>
            </p:sp>
            <p:pic>
              <p:nvPicPr>
                <p:cNvPr id="102" name="図 101">
                  <a:extLst>
                    <a:ext uri="{FF2B5EF4-FFF2-40B4-BE49-F238E27FC236}">
                      <a16:creationId xmlns:a16="http://schemas.microsoft.com/office/drawing/2014/main" id="{FA24EEBA-72EB-5A38-6AB9-79A8CE6DB8BD}"/>
                    </a:ext>
                  </a:extLst>
                </p:cNvPr>
                <p:cNvPicPr>
                  <a:picLocks noChangeAspect="1"/>
                </p:cNvPicPr>
                <p:nvPr/>
              </p:nvPicPr>
              <p:blipFill rotWithShape="1">
                <a:blip r:embed="rId36">
                  <a:extLst>
                    <a:ext uri="{28A0092B-C50C-407E-A947-70E740481C1C}">
                      <a14:useLocalDpi xmlns:a14="http://schemas.microsoft.com/office/drawing/2010/main" val="0"/>
                    </a:ext>
                  </a:extLst>
                </a:blip>
                <a:srcRect l="724" t="4414" r="-1"/>
                <a:stretch/>
              </p:blipFill>
              <p:spPr>
                <a:xfrm>
                  <a:off x="8227508" y="3000299"/>
                  <a:ext cx="1440698" cy="285669"/>
                </a:xfrm>
                <a:prstGeom prst="rect">
                  <a:avLst/>
                </a:prstGeom>
              </p:spPr>
            </p:pic>
          </p:grpSp>
          <p:grpSp>
            <p:nvGrpSpPr>
              <p:cNvPr id="85" name="グループ化 84">
                <a:extLst>
                  <a:ext uri="{FF2B5EF4-FFF2-40B4-BE49-F238E27FC236}">
                    <a16:creationId xmlns:a16="http://schemas.microsoft.com/office/drawing/2014/main" id="{2E257F04-0A19-0533-1517-2267A88738EE}"/>
                  </a:ext>
                </a:extLst>
              </p:cNvPr>
              <p:cNvGrpSpPr/>
              <p:nvPr/>
            </p:nvGrpSpPr>
            <p:grpSpPr>
              <a:xfrm>
                <a:off x="6939133" y="3335097"/>
                <a:ext cx="1000811" cy="377152"/>
                <a:chOff x="8228818" y="2999088"/>
                <a:chExt cx="1703095" cy="552240"/>
              </a:xfrm>
            </p:grpSpPr>
            <p:sp>
              <p:nvSpPr>
                <p:cNvPr id="99" name="正方形/長方形 98">
                  <a:extLst>
                    <a:ext uri="{FF2B5EF4-FFF2-40B4-BE49-F238E27FC236}">
                      <a16:creationId xmlns:a16="http://schemas.microsoft.com/office/drawing/2014/main" id="{0AA8583B-3E9F-1090-4D07-D1ABFB5FE4A7}"/>
                    </a:ext>
                  </a:extLst>
                </p:cNvPr>
                <p:cNvSpPr/>
                <p:nvPr/>
              </p:nvSpPr>
              <p:spPr>
                <a:xfrm>
                  <a:off x="8228818" y="3280933"/>
                  <a:ext cx="1703095" cy="270395"/>
                </a:xfrm>
                <a:prstGeom prst="rect">
                  <a:avLst/>
                </a:prstGeom>
              </p:spPr>
              <p:txBody>
                <a:bodyPr wrap="square" lIns="0" tIns="0" rIns="0" bIns="0">
                  <a:spAutoFit/>
                </a:bodyPr>
                <a:lstStyle/>
                <a:p>
                  <a:r>
                    <a:rPr lang="ja-JP" altLang="en-US" sz="600" dirty="0">
                      <a:latin typeface="+mn-ea"/>
                    </a:rPr>
                    <a:t>グレージュヒッコリー柄</a:t>
                  </a:r>
                  <a:endParaRPr lang="en-US" altLang="ja-JP" sz="600" dirty="0">
                    <a:latin typeface="+mn-ea"/>
                  </a:endParaRPr>
                </a:p>
                <a:p>
                  <a:r>
                    <a:rPr lang="ja-JP" altLang="en-US" sz="600" dirty="0">
                      <a:latin typeface="+mn-ea"/>
                    </a:rPr>
                    <a:t>（シート）</a:t>
                  </a:r>
                </a:p>
              </p:txBody>
            </p:sp>
            <p:pic>
              <p:nvPicPr>
                <p:cNvPr id="100" name="図 99">
                  <a:extLst>
                    <a:ext uri="{FF2B5EF4-FFF2-40B4-BE49-F238E27FC236}">
                      <a16:creationId xmlns:a16="http://schemas.microsoft.com/office/drawing/2014/main" id="{FAA1F8CC-31D4-6F03-95C3-437336448065}"/>
                    </a:ext>
                  </a:extLst>
                </p:cNvPr>
                <p:cNvPicPr>
                  <a:picLocks noChangeAspect="1"/>
                </p:cNvPicPr>
                <p:nvPr/>
              </p:nvPicPr>
              <p:blipFill>
                <a:blip r:embed="rId37"/>
                <a:stretch>
                  <a:fillRect/>
                </a:stretch>
              </p:blipFill>
              <p:spPr>
                <a:xfrm>
                  <a:off x="8229523" y="2999088"/>
                  <a:ext cx="1455205" cy="283444"/>
                </a:xfrm>
                <a:prstGeom prst="rect">
                  <a:avLst/>
                </a:prstGeom>
              </p:spPr>
            </p:pic>
          </p:grpSp>
          <p:grpSp>
            <p:nvGrpSpPr>
              <p:cNvPr id="86" name="グループ化 85">
                <a:extLst>
                  <a:ext uri="{FF2B5EF4-FFF2-40B4-BE49-F238E27FC236}">
                    <a16:creationId xmlns:a16="http://schemas.microsoft.com/office/drawing/2014/main" id="{7D72B1FD-C955-DD6E-6B29-EDE222416AEB}"/>
                  </a:ext>
                </a:extLst>
              </p:cNvPr>
              <p:cNvGrpSpPr/>
              <p:nvPr/>
            </p:nvGrpSpPr>
            <p:grpSpPr>
              <a:xfrm>
                <a:off x="8780432" y="3224066"/>
                <a:ext cx="971343" cy="486527"/>
                <a:chOff x="8771450" y="3223420"/>
                <a:chExt cx="971343" cy="486527"/>
              </a:xfrm>
            </p:grpSpPr>
            <p:grpSp>
              <p:nvGrpSpPr>
                <p:cNvPr id="95" name="グループ化 94">
                  <a:extLst>
                    <a:ext uri="{FF2B5EF4-FFF2-40B4-BE49-F238E27FC236}">
                      <a16:creationId xmlns:a16="http://schemas.microsoft.com/office/drawing/2014/main" id="{B730F038-D26C-37EF-BA1A-FBF740119F71}"/>
                    </a:ext>
                  </a:extLst>
                </p:cNvPr>
                <p:cNvGrpSpPr/>
                <p:nvPr/>
              </p:nvGrpSpPr>
              <p:grpSpPr>
                <a:xfrm>
                  <a:off x="8771450" y="3330383"/>
                  <a:ext cx="971343" cy="379564"/>
                  <a:chOff x="8224749" y="3535918"/>
                  <a:chExt cx="1652949" cy="555772"/>
                </a:xfrm>
              </p:grpSpPr>
              <p:pic>
                <p:nvPicPr>
                  <p:cNvPr id="97" name="Picture 16" descr="http://www2.panasonic.biz/es/sumai/gazou/bicon/CA151ABMY-PA0050015_0001.jpg">
                    <a:extLst>
                      <a:ext uri="{FF2B5EF4-FFF2-40B4-BE49-F238E27FC236}">
                        <a16:creationId xmlns:a16="http://schemas.microsoft.com/office/drawing/2014/main" id="{E87F5AE7-948D-B672-D734-CB3A5DC074F3}"/>
                      </a:ext>
                    </a:extLst>
                  </p:cNvPr>
                  <p:cNvPicPr>
                    <a:picLocks noChangeAspect="1" noChangeArrowheads="1"/>
                  </p:cNvPicPr>
                  <p:nvPr/>
                </p:nvPicPr>
                <p:blipFill rotWithShape="1">
                  <a:blip r:embed="rId38">
                    <a:extLst>
                      <a:ext uri="{28A0092B-C50C-407E-A947-70E740481C1C}">
                        <a14:useLocalDpi xmlns:a14="http://schemas.microsoft.com/office/drawing/2010/main" val="0"/>
                      </a:ext>
                    </a:extLst>
                  </a:blip>
                  <a:srcRect/>
                  <a:stretch/>
                </p:blipFill>
                <p:spPr bwMode="auto">
                  <a:xfrm rot="5400000">
                    <a:off x="8809656" y="2951011"/>
                    <a:ext cx="282441" cy="1452255"/>
                  </a:xfrm>
                  <a:prstGeom prst="rect">
                    <a:avLst/>
                  </a:prstGeom>
                  <a:noFill/>
                  <a:extLst>
                    <a:ext uri="{909E8E84-426E-40DD-AFC4-6F175D3DCCD1}">
                      <a14:hiddenFill xmlns:a14="http://schemas.microsoft.com/office/drawing/2010/main">
                        <a:solidFill>
                          <a:srgbClr val="FFFFFF"/>
                        </a:solidFill>
                      </a14:hiddenFill>
                    </a:ext>
                  </a:extLst>
                </p:spPr>
              </p:pic>
              <p:sp>
                <p:nvSpPr>
                  <p:cNvPr id="98" name="正方形/長方形 97">
                    <a:extLst>
                      <a:ext uri="{FF2B5EF4-FFF2-40B4-BE49-F238E27FC236}">
                        <a16:creationId xmlns:a16="http://schemas.microsoft.com/office/drawing/2014/main" id="{54DCB767-8579-D543-445E-E4FA983C7BF8}"/>
                      </a:ext>
                    </a:extLst>
                  </p:cNvPr>
                  <p:cNvSpPr/>
                  <p:nvPr/>
                </p:nvSpPr>
                <p:spPr>
                  <a:xfrm>
                    <a:off x="8233178" y="3821295"/>
                    <a:ext cx="1644520" cy="270395"/>
                  </a:xfrm>
                  <a:prstGeom prst="rect">
                    <a:avLst/>
                  </a:prstGeom>
                </p:spPr>
                <p:txBody>
                  <a:bodyPr wrap="square" lIns="0" tIns="0" rIns="0" bIns="0">
                    <a:spAutoFit/>
                  </a:bodyPr>
                  <a:lstStyle/>
                  <a:p>
                    <a:r>
                      <a:rPr lang="ja-JP" altLang="en-US" sz="600" dirty="0">
                        <a:latin typeface="+mn-ea"/>
                      </a:rPr>
                      <a:t>ホワイトオニックス柄</a:t>
                    </a:r>
                    <a:endParaRPr lang="en-US" altLang="ja-JP" sz="600" dirty="0">
                      <a:latin typeface="+mn-ea"/>
                    </a:endParaRPr>
                  </a:p>
                  <a:p>
                    <a:r>
                      <a:rPr lang="ja-JP" altLang="en-US" sz="600" dirty="0">
                        <a:latin typeface="+mn-ea"/>
                      </a:rPr>
                      <a:t>（シート）</a:t>
                    </a:r>
                  </a:p>
                </p:txBody>
              </p:sp>
            </p:grpSp>
            <p:sp>
              <p:nvSpPr>
                <p:cNvPr id="96" name="正方形/長方形 95">
                  <a:extLst>
                    <a:ext uri="{FF2B5EF4-FFF2-40B4-BE49-F238E27FC236}">
                      <a16:creationId xmlns:a16="http://schemas.microsoft.com/office/drawing/2014/main" id="{09205651-C4DA-B254-86A0-187B51E32E82}"/>
                    </a:ext>
                  </a:extLst>
                </p:cNvPr>
                <p:cNvSpPr/>
                <p:nvPr/>
              </p:nvSpPr>
              <p:spPr>
                <a:xfrm>
                  <a:off x="8771450" y="3223420"/>
                  <a:ext cx="853407" cy="92333"/>
                </a:xfrm>
                <a:prstGeom prst="rect">
                  <a:avLst/>
                </a:prstGeom>
              </p:spPr>
              <p:txBody>
                <a:bodyPr wrap="square" lIns="0" tIns="0" rIns="0" bIns="0">
                  <a:spAutoFit/>
                </a:bodyPr>
                <a:lstStyle/>
                <a:p>
                  <a:r>
                    <a:rPr lang="en-US" altLang="ja-JP" sz="600" b="1" dirty="0">
                      <a:latin typeface="+mn-ea"/>
                    </a:rPr>
                    <a:t>〔</a:t>
                  </a:r>
                  <a:r>
                    <a:rPr lang="ja-JP" altLang="en-US" sz="600" b="1" dirty="0">
                      <a:latin typeface="+mn-ea"/>
                    </a:rPr>
                    <a:t>石目柄</a:t>
                  </a:r>
                  <a:r>
                    <a:rPr lang="en-US" altLang="ja-JP" sz="600" b="1" dirty="0">
                      <a:latin typeface="+mn-ea"/>
                    </a:rPr>
                    <a:t>〕</a:t>
                  </a:r>
                  <a:endParaRPr lang="ja-JP" altLang="en-US" sz="600" b="1" dirty="0">
                    <a:latin typeface="+mn-ea"/>
                  </a:endParaRPr>
                </a:p>
              </p:txBody>
            </p:sp>
          </p:grpSp>
          <p:sp>
            <p:nvSpPr>
              <p:cNvPr id="87" name="正方形/長方形 86">
                <a:extLst>
                  <a:ext uri="{FF2B5EF4-FFF2-40B4-BE49-F238E27FC236}">
                    <a16:creationId xmlns:a16="http://schemas.microsoft.com/office/drawing/2014/main" id="{4C94F6D9-DC20-09C4-E753-628E465B5FAE}"/>
                  </a:ext>
                </a:extLst>
              </p:cNvPr>
              <p:cNvSpPr/>
              <p:nvPr/>
            </p:nvSpPr>
            <p:spPr>
              <a:xfrm>
                <a:off x="5106371" y="2610994"/>
                <a:ext cx="853407" cy="92333"/>
              </a:xfrm>
              <a:prstGeom prst="rect">
                <a:avLst/>
              </a:prstGeom>
            </p:spPr>
            <p:txBody>
              <a:bodyPr wrap="square" lIns="0" tIns="0" rIns="0" bIns="0">
                <a:spAutoFit/>
              </a:bodyPr>
              <a:lstStyle/>
              <a:p>
                <a:r>
                  <a:rPr lang="en-US" altLang="ja-JP" sz="600" b="1" dirty="0">
                    <a:latin typeface="+mn-ea"/>
                  </a:rPr>
                  <a:t>〔</a:t>
                </a:r>
                <a:r>
                  <a:rPr lang="ja-JP" altLang="en-US" sz="600" b="1" dirty="0">
                    <a:latin typeface="+mn-ea"/>
                  </a:rPr>
                  <a:t>木目柄</a:t>
                </a:r>
                <a:r>
                  <a:rPr lang="en-US" altLang="ja-JP" sz="600" b="1" dirty="0">
                    <a:latin typeface="+mn-ea"/>
                  </a:rPr>
                  <a:t>〕</a:t>
                </a:r>
                <a:endParaRPr lang="ja-JP" altLang="en-US" sz="600" b="1" dirty="0">
                  <a:latin typeface="+mn-ea"/>
                </a:endParaRPr>
              </a:p>
            </p:txBody>
          </p:sp>
        </p:grpSp>
      </p:grpSp>
    </p:spTree>
    <p:extLst>
      <p:ext uri="{BB962C8B-B14F-4D97-AF65-F5344CB8AC3E}">
        <p14:creationId xmlns:p14="http://schemas.microsoft.com/office/powerpoint/2010/main" val="861010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0D2BD5-C0FC-7AF2-5BD0-75D159B3D02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F96D527-2635-574A-54C8-82EB536F9CA8}"/>
              </a:ext>
            </a:extLst>
          </p:cNvPr>
          <p:cNvSpPr>
            <a:spLocks noGrp="1"/>
          </p:cNvSpPr>
          <p:nvPr>
            <p:ph type="title"/>
          </p:nvPr>
        </p:nvSpPr>
        <p:spPr/>
        <p:txBody>
          <a:bodyPr>
            <a:normAutofit/>
          </a:bodyPr>
          <a:lstStyle/>
          <a:p>
            <a:pPr algn="l"/>
            <a:r>
              <a:rPr lang="ja-JP" altLang="en-US" sz="1100" b="1" dirty="0">
                <a:solidFill>
                  <a:srgbClr val="FFFFFF"/>
                </a:solidFill>
                <a:latin typeface="+mn-ea"/>
                <a:ea typeface="+mn-ea"/>
              </a:rPr>
              <a:t>床材　</a:t>
            </a:r>
            <a:r>
              <a:rPr lang="en-US" altLang="ja-JP" sz="1100" b="1" dirty="0">
                <a:solidFill>
                  <a:schemeClr val="bg1"/>
                </a:solidFill>
                <a:latin typeface="+mn-ea"/>
                <a:ea typeface="+mn-ea"/>
              </a:rPr>
              <a:t>1.5mm</a:t>
            </a:r>
            <a:r>
              <a:rPr lang="ja-JP" altLang="en-US" sz="1100" b="1" dirty="0">
                <a:solidFill>
                  <a:schemeClr val="bg1"/>
                </a:solidFill>
                <a:latin typeface="+mn-ea"/>
                <a:ea typeface="+mn-ea"/>
              </a:rPr>
              <a:t>リフォームフローリング </a:t>
            </a:r>
            <a:r>
              <a:rPr lang="en-US" altLang="ja-JP" sz="1100" b="1" dirty="0">
                <a:solidFill>
                  <a:schemeClr val="bg1"/>
                </a:solidFill>
                <a:latin typeface="+mn-ea"/>
                <a:ea typeface="+mn-ea"/>
              </a:rPr>
              <a:t>USUI-TA</a:t>
            </a:r>
            <a:r>
              <a:rPr lang="ja-JP" altLang="en-US" sz="1100" b="1" dirty="0">
                <a:solidFill>
                  <a:schemeClr val="bg1"/>
                </a:solidFill>
                <a:latin typeface="+mn-ea"/>
                <a:ea typeface="+mn-ea"/>
              </a:rPr>
              <a:t>［ウスイータ］ 防音直貼床材向け 滑り配慮仕様 ★</a:t>
            </a:r>
          </a:p>
        </p:txBody>
      </p:sp>
      <p:sp>
        <p:nvSpPr>
          <p:cNvPr id="8" name="タイトル 26">
            <a:extLst>
              <a:ext uri="{FF2B5EF4-FFF2-40B4-BE49-F238E27FC236}">
                <a16:creationId xmlns:a16="http://schemas.microsoft.com/office/drawing/2014/main" id="{006E5E12-308A-8979-2EAE-EC3F7693167E}"/>
              </a:ext>
            </a:extLst>
          </p:cNvPr>
          <p:cNvSpPr txBox="1">
            <a:spLocks/>
          </p:cNvSpPr>
          <p:nvPr/>
        </p:nvSpPr>
        <p:spPr>
          <a:xfrm>
            <a:off x="-1" y="-283837"/>
            <a:ext cx="7563775" cy="270015"/>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100" b="1" dirty="0">
                <a:latin typeface="+mn-ea"/>
                <a:ea typeface="+mn-ea"/>
              </a:rPr>
              <a:t>1.5mm</a:t>
            </a:r>
            <a:r>
              <a:rPr lang="ja-JP" altLang="en-US" sz="1100" b="1" dirty="0">
                <a:latin typeface="+mn-ea"/>
                <a:ea typeface="+mn-ea"/>
              </a:rPr>
              <a:t>リフォームフローリング </a:t>
            </a:r>
            <a:r>
              <a:rPr lang="en-US" altLang="ja-JP" sz="1100" b="1" dirty="0">
                <a:latin typeface="+mn-ea"/>
                <a:ea typeface="+mn-ea"/>
              </a:rPr>
              <a:t>USUI-TA</a:t>
            </a:r>
            <a:r>
              <a:rPr lang="ja-JP" altLang="en-US" sz="1100" b="1" dirty="0">
                <a:latin typeface="+mn-ea"/>
                <a:ea typeface="+mn-ea"/>
              </a:rPr>
              <a:t>［ウスイータ］ 防音直貼床材向け 滑り配慮仕様</a:t>
            </a:r>
            <a:endParaRPr lang="ja-JP" altLang="en-US" sz="1100" b="1" dirty="0">
              <a:latin typeface="+mn-ea"/>
              <a:ea typeface="+mn-ea"/>
              <a:cs typeface="+mn-cs"/>
            </a:endParaRPr>
          </a:p>
        </p:txBody>
      </p:sp>
      <p:grpSp>
        <p:nvGrpSpPr>
          <p:cNvPr id="10" name="グループ化 9">
            <a:extLst>
              <a:ext uri="{FF2B5EF4-FFF2-40B4-BE49-F238E27FC236}">
                <a16:creationId xmlns:a16="http://schemas.microsoft.com/office/drawing/2014/main" id="{BB57F0BE-C63C-276E-8710-4B3179F72764}"/>
              </a:ext>
            </a:extLst>
          </p:cNvPr>
          <p:cNvGrpSpPr/>
          <p:nvPr/>
        </p:nvGrpSpPr>
        <p:grpSpPr>
          <a:xfrm>
            <a:off x="4992700" y="683235"/>
            <a:ext cx="4773600" cy="1342659"/>
            <a:chOff x="4983718" y="683235"/>
            <a:chExt cx="4773600" cy="1342659"/>
          </a:xfrm>
        </p:grpSpPr>
        <p:sp>
          <p:nvSpPr>
            <p:cNvPr id="16" name="Rectangle 14">
              <a:extLst>
                <a:ext uri="{FF2B5EF4-FFF2-40B4-BE49-F238E27FC236}">
                  <a16:creationId xmlns:a16="http://schemas.microsoft.com/office/drawing/2014/main" id="{7FBCA351-50CE-C3A1-673B-200C9987C5FA}"/>
                </a:ext>
              </a:extLst>
            </p:cNvPr>
            <p:cNvSpPr>
              <a:spLocks noChangeArrowheads="1"/>
            </p:cNvSpPr>
            <p:nvPr/>
          </p:nvSpPr>
          <p:spPr bwMode="auto">
            <a:xfrm>
              <a:off x="4983718" y="683235"/>
              <a:ext cx="4773600" cy="1342659"/>
            </a:xfrm>
            <a:prstGeom prst="rect">
              <a:avLst/>
            </a:prstGeom>
            <a:solidFill>
              <a:srgbClr val="336699"/>
            </a:solidFill>
            <a:ln w="6350">
              <a:noFill/>
              <a:miter lim="800000"/>
              <a:headEnd/>
              <a:tailEnd/>
            </a:ln>
            <a:effectLst/>
          </p:spPr>
          <p:txBody>
            <a:bodyPr wrap="none" anchor="ctr"/>
            <a:lstStyle/>
            <a:p>
              <a:pPr algn="ctr"/>
              <a:endParaRPr lang="ja-JP" altLang="en-US" sz="1200" dirty="0">
                <a:latin typeface="+mn-ea"/>
              </a:endParaRPr>
            </a:p>
          </p:txBody>
        </p:sp>
        <p:sp>
          <p:nvSpPr>
            <p:cNvPr id="17" name="正方形/長方形 16">
              <a:extLst>
                <a:ext uri="{FF2B5EF4-FFF2-40B4-BE49-F238E27FC236}">
                  <a16:creationId xmlns:a16="http://schemas.microsoft.com/office/drawing/2014/main" id="{09B2C2CB-9535-C55F-5921-956E03CD6F64}"/>
                </a:ext>
              </a:extLst>
            </p:cNvPr>
            <p:cNvSpPr/>
            <p:nvPr/>
          </p:nvSpPr>
          <p:spPr>
            <a:xfrm>
              <a:off x="7460043" y="1200676"/>
              <a:ext cx="1752857" cy="307777"/>
            </a:xfrm>
            <a:prstGeom prst="rect">
              <a:avLst/>
            </a:prstGeom>
          </p:spPr>
          <p:txBody>
            <a:bodyPr wrap="square" lIns="0" tIns="0" rIns="0" bIns="0">
              <a:spAutoFit/>
            </a:bodyPr>
            <a:lstStyle/>
            <a:p>
              <a:pPr algn="ctr"/>
              <a:r>
                <a:rPr lang="ja-JP" altLang="en-US" sz="1000" dirty="0">
                  <a:solidFill>
                    <a:srgbClr val="FFFFFF"/>
                  </a:solidFill>
                  <a:latin typeface="+mn-ea"/>
                </a:rPr>
                <a:t>美術品のように、理想の</a:t>
              </a:r>
            </a:p>
            <a:p>
              <a:pPr algn="ctr"/>
              <a:r>
                <a:rPr lang="ja-JP" altLang="en-US" sz="1000" dirty="0">
                  <a:solidFill>
                    <a:srgbClr val="FFFFFF"/>
                  </a:solidFill>
                  <a:latin typeface="+mn-ea"/>
                </a:rPr>
                <a:t>木目や色を追求しました。</a:t>
              </a:r>
            </a:p>
          </p:txBody>
        </p:sp>
        <p:sp>
          <p:nvSpPr>
            <p:cNvPr id="19" name="正方形/長方形 18">
              <a:extLst>
                <a:ext uri="{FF2B5EF4-FFF2-40B4-BE49-F238E27FC236}">
                  <a16:creationId xmlns:a16="http://schemas.microsoft.com/office/drawing/2014/main" id="{FDC6900B-25F0-DC3D-CD6C-0C2AC5C39FF9}"/>
                </a:ext>
              </a:extLst>
            </p:cNvPr>
            <p:cNvSpPr/>
            <p:nvPr/>
          </p:nvSpPr>
          <p:spPr>
            <a:xfrm>
              <a:off x="5479490" y="1243365"/>
              <a:ext cx="1512169" cy="215444"/>
            </a:xfrm>
            <a:prstGeom prst="rect">
              <a:avLst/>
            </a:prstGeom>
          </p:spPr>
          <p:txBody>
            <a:bodyPr wrap="square" lIns="0" tIns="0" rIns="0" bIns="0">
              <a:spAutoFit/>
            </a:bodyPr>
            <a:lstStyle/>
            <a:p>
              <a:pPr algn="ctr"/>
              <a:r>
                <a:rPr lang="ja-JP" altLang="en-US" sz="1400" b="1" dirty="0">
                  <a:solidFill>
                    <a:srgbClr val="FFFFFF"/>
                  </a:solidFill>
                  <a:latin typeface="+mn-ea"/>
                </a:rPr>
                <a:t>高意匠シート仕上げ</a:t>
              </a:r>
            </a:p>
          </p:txBody>
        </p:sp>
      </p:grpSp>
      <p:pic>
        <p:nvPicPr>
          <p:cNvPr id="68" name="図 67">
            <a:extLst>
              <a:ext uri="{FF2B5EF4-FFF2-40B4-BE49-F238E27FC236}">
                <a16:creationId xmlns:a16="http://schemas.microsoft.com/office/drawing/2014/main" id="{FCEFF763-12AC-C77A-D2EB-5179A88EA709}"/>
              </a:ext>
            </a:extLst>
          </p:cNvPr>
          <p:cNvPicPr>
            <a:picLocks noChangeAspect="1"/>
          </p:cNvPicPr>
          <p:nvPr/>
        </p:nvPicPr>
        <p:blipFill>
          <a:blip r:embed="rId2"/>
          <a:stretch>
            <a:fillRect/>
          </a:stretch>
        </p:blipFill>
        <p:spPr>
          <a:xfrm>
            <a:off x="4992700" y="3986911"/>
            <a:ext cx="261819" cy="288000"/>
          </a:xfrm>
          <a:prstGeom prst="rect">
            <a:avLst/>
          </a:prstGeom>
        </p:spPr>
      </p:pic>
      <p:pic>
        <p:nvPicPr>
          <p:cNvPr id="69" name="図 68">
            <a:extLst>
              <a:ext uri="{FF2B5EF4-FFF2-40B4-BE49-F238E27FC236}">
                <a16:creationId xmlns:a16="http://schemas.microsoft.com/office/drawing/2014/main" id="{0E562359-EE27-0108-0172-81943F77E7A5}"/>
              </a:ext>
            </a:extLst>
          </p:cNvPr>
          <p:cNvPicPr>
            <a:picLocks noChangeAspect="1"/>
          </p:cNvPicPr>
          <p:nvPr/>
        </p:nvPicPr>
        <p:blipFill>
          <a:blip r:embed="rId3"/>
          <a:stretch>
            <a:fillRect/>
          </a:stretch>
        </p:blipFill>
        <p:spPr>
          <a:xfrm>
            <a:off x="5213690" y="3986911"/>
            <a:ext cx="261819" cy="288000"/>
          </a:xfrm>
          <a:prstGeom prst="rect">
            <a:avLst/>
          </a:prstGeom>
        </p:spPr>
      </p:pic>
      <p:pic>
        <p:nvPicPr>
          <p:cNvPr id="70" name="図 69">
            <a:extLst>
              <a:ext uri="{FF2B5EF4-FFF2-40B4-BE49-F238E27FC236}">
                <a16:creationId xmlns:a16="http://schemas.microsoft.com/office/drawing/2014/main" id="{697B9AA9-3770-59E5-DC48-807E7940EC34}"/>
              </a:ext>
            </a:extLst>
          </p:cNvPr>
          <p:cNvPicPr>
            <a:picLocks noChangeAspect="1"/>
          </p:cNvPicPr>
          <p:nvPr/>
        </p:nvPicPr>
        <p:blipFill>
          <a:blip r:embed="rId4"/>
          <a:stretch>
            <a:fillRect/>
          </a:stretch>
        </p:blipFill>
        <p:spPr>
          <a:xfrm>
            <a:off x="5876660" y="3986911"/>
            <a:ext cx="261819" cy="288000"/>
          </a:xfrm>
          <a:prstGeom prst="rect">
            <a:avLst/>
          </a:prstGeom>
        </p:spPr>
      </p:pic>
      <p:pic>
        <p:nvPicPr>
          <p:cNvPr id="71" name="図 70">
            <a:extLst>
              <a:ext uri="{FF2B5EF4-FFF2-40B4-BE49-F238E27FC236}">
                <a16:creationId xmlns:a16="http://schemas.microsoft.com/office/drawing/2014/main" id="{9A3D917F-A3F0-9D62-77E3-0E0AEF35D872}"/>
              </a:ext>
            </a:extLst>
          </p:cNvPr>
          <p:cNvPicPr>
            <a:picLocks noChangeAspect="1"/>
          </p:cNvPicPr>
          <p:nvPr/>
        </p:nvPicPr>
        <p:blipFill>
          <a:blip r:embed="rId5"/>
          <a:stretch>
            <a:fillRect/>
          </a:stretch>
        </p:blipFill>
        <p:spPr>
          <a:xfrm>
            <a:off x="6097649" y="3986911"/>
            <a:ext cx="261819" cy="288000"/>
          </a:xfrm>
          <a:prstGeom prst="rect">
            <a:avLst/>
          </a:prstGeom>
        </p:spPr>
      </p:pic>
      <p:pic>
        <p:nvPicPr>
          <p:cNvPr id="72" name="図 71">
            <a:extLst>
              <a:ext uri="{FF2B5EF4-FFF2-40B4-BE49-F238E27FC236}">
                <a16:creationId xmlns:a16="http://schemas.microsoft.com/office/drawing/2014/main" id="{6F78FC62-7B8F-13FB-A60D-523D02E58C0A}"/>
              </a:ext>
            </a:extLst>
          </p:cNvPr>
          <p:cNvPicPr>
            <a:picLocks noChangeAspect="1"/>
          </p:cNvPicPr>
          <p:nvPr/>
        </p:nvPicPr>
        <p:blipFill>
          <a:blip r:embed="rId6"/>
          <a:stretch>
            <a:fillRect/>
          </a:stretch>
        </p:blipFill>
        <p:spPr>
          <a:xfrm>
            <a:off x="6318639" y="3986911"/>
            <a:ext cx="261819" cy="288000"/>
          </a:xfrm>
          <a:prstGeom prst="rect">
            <a:avLst/>
          </a:prstGeom>
        </p:spPr>
      </p:pic>
      <p:pic>
        <p:nvPicPr>
          <p:cNvPr id="74" name="図 73">
            <a:extLst>
              <a:ext uri="{FF2B5EF4-FFF2-40B4-BE49-F238E27FC236}">
                <a16:creationId xmlns:a16="http://schemas.microsoft.com/office/drawing/2014/main" id="{E25F34D6-F7FF-7CF5-66DF-C5842196C798}"/>
              </a:ext>
            </a:extLst>
          </p:cNvPr>
          <p:cNvPicPr>
            <a:picLocks noChangeAspect="1"/>
          </p:cNvPicPr>
          <p:nvPr/>
        </p:nvPicPr>
        <p:blipFill>
          <a:blip r:embed="rId7"/>
          <a:stretch>
            <a:fillRect/>
          </a:stretch>
        </p:blipFill>
        <p:spPr>
          <a:xfrm>
            <a:off x="6760619" y="3986911"/>
            <a:ext cx="261819" cy="288000"/>
          </a:xfrm>
          <a:prstGeom prst="rect">
            <a:avLst/>
          </a:prstGeom>
        </p:spPr>
      </p:pic>
      <p:pic>
        <p:nvPicPr>
          <p:cNvPr id="75" name="図 74">
            <a:extLst>
              <a:ext uri="{FF2B5EF4-FFF2-40B4-BE49-F238E27FC236}">
                <a16:creationId xmlns:a16="http://schemas.microsoft.com/office/drawing/2014/main" id="{1689EEE4-88E7-DFE2-FAC1-3426E7F6AB09}"/>
              </a:ext>
            </a:extLst>
          </p:cNvPr>
          <p:cNvPicPr>
            <a:picLocks noChangeAspect="1"/>
          </p:cNvPicPr>
          <p:nvPr/>
        </p:nvPicPr>
        <p:blipFill>
          <a:blip r:embed="rId8"/>
          <a:stretch>
            <a:fillRect/>
          </a:stretch>
        </p:blipFill>
        <p:spPr>
          <a:xfrm>
            <a:off x="6981609" y="3986911"/>
            <a:ext cx="261819" cy="288000"/>
          </a:xfrm>
          <a:prstGeom prst="rect">
            <a:avLst/>
          </a:prstGeom>
        </p:spPr>
      </p:pic>
      <p:pic>
        <p:nvPicPr>
          <p:cNvPr id="76" name="図 75">
            <a:extLst>
              <a:ext uri="{FF2B5EF4-FFF2-40B4-BE49-F238E27FC236}">
                <a16:creationId xmlns:a16="http://schemas.microsoft.com/office/drawing/2014/main" id="{EECF9727-EEE8-A0F7-E0CF-ECDB63AABFB7}"/>
              </a:ext>
            </a:extLst>
          </p:cNvPr>
          <p:cNvPicPr>
            <a:picLocks noChangeAspect="1"/>
          </p:cNvPicPr>
          <p:nvPr/>
        </p:nvPicPr>
        <p:blipFill>
          <a:blip r:embed="rId9"/>
          <a:stretch>
            <a:fillRect/>
          </a:stretch>
        </p:blipFill>
        <p:spPr>
          <a:xfrm>
            <a:off x="7202599" y="3986911"/>
            <a:ext cx="261819" cy="288000"/>
          </a:xfrm>
          <a:prstGeom prst="rect">
            <a:avLst/>
          </a:prstGeom>
        </p:spPr>
      </p:pic>
      <p:pic>
        <p:nvPicPr>
          <p:cNvPr id="77" name="図 76">
            <a:extLst>
              <a:ext uri="{FF2B5EF4-FFF2-40B4-BE49-F238E27FC236}">
                <a16:creationId xmlns:a16="http://schemas.microsoft.com/office/drawing/2014/main" id="{68F30AD7-474E-B336-1205-92D37CF78255}"/>
              </a:ext>
            </a:extLst>
          </p:cNvPr>
          <p:cNvPicPr>
            <a:picLocks noChangeAspect="1"/>
          </p:cNvPicPr>
          <p:nvPr/>
        </p:nvPicPr>
        <p:blipFill>
          <a:blip r:embed="rId10"/>
          <a:stretch>
            <a:fillRect/>
          </a:stretch>
        </p:blipFill>
        <p:spPr>
          <a:xfrm>
            <a:off x="7423589" y="3986911"/>
            <a:ext cx="261819" cy="288000"/>
          </a:xfrm>
          <a:prstGeom prst="rect">
            <a:avLst/>
          </a:prstGeom>
        </p:spPr>
      </p:pic>
      <p:pic>
        <p:nvPicPr>
          <p:cNvPr id="78" name="図 77">
            <a:extLst>
              <a:ext uri="{FF2B5EF4-FFF2-40B4-BE49-F238E27FC236}">
                <a16:creationId xmlns:a16="http://schemas.microsoft.com/office/drawing/2014/main" id="{C3542EC8-1640-AE4C-EFEF-18FB4D2D2988}"/>
              </a:ext>
            </a:extLst>
          </p:cNvPr>
          <p:cNvPicPr>
            <a:picLocks noChangeAspect="1"/>
          </p:cNvPicPr>
          <p:nvPr/>
        </p:nvPicPr>
        <p:blipFill>
          <a:blip r:embed="rId11"/>
          <a:stretch>
            <a:fillRect/>
          </a:stretch>
        </p:blipFill>
        <p:spPr>
          <a:xfrm>
            <a:off x="7644579" y="3986911"/>
            <a:ext cx="261819" cy="288000"/>
          </a:xfrm>
          <a:prstGeom prst="rect">
            <a:avLst/>
          </a:prstGeom>
        </p:spPr>
      </p:pic>
      <p:pic>
        <p:nvPicPr>
          <p:cNvPr id="79" name="図 78">
            <a:extLst>
              <a:ext uri="{FF2B5EF4-FFF2-40B4-BE49-F238E27FC236}">
                <a16:creationId xmlns:a16="http://schemas.microsoft.com/office/drawing/2014/main" id="{0AB727F0-46D1-34CA-9AC7-58E0D5CA1E7D}"/>
              </a:ext>
            </a:extLst>
          </p:cNvPr>
          <p:cNvPicPr>
            <a:picLocks noChangeAspect="1"/>
          </p:cNvPicPr>
          <p:nvPr/>
        </p:nvPicPr>
        <p:blipFill>
          <a:blip r:embed="rId12"/>
          <a:stretch>
            <a:fillRect/>
          </a:stretch>
        </p:blipFill>
        <p:spPr>
          <a:xfrm>
            <a:off x="7865569" y="3986911"/>
            <a:ext cx="261819" cy="288000"/>
          </a:xfrm>
          <a:prstGeom prst="rect">
            <a:avLst/>
          </a:prstGeom>
        </p:spPr>
      </p:pic>
      <p:pic>
        <p:nvPicPr>
          <p:cNvPr id="80" name="図 79">
            <a:extLst>
              <a:ext uri="{FF2B5EF4-FFF2-40B4-BE49-F238E27FC236}">
                <a16:creationId xmlns:a16="http://schemas.microsoft.com/office/drawing/2014/main" id="{CEA312CD-B4F2-FFA9-7393-CDE04C18A529}"/>
              </a:ext>
            </a:extLst>
          </p:cNvPr>
          <p:cNvPicPr>
            <a:picLocks noChangeAspect="1"/>
          </p:cNvPicPr>
          <p:nvPr/>
        </p:nvPicPr>
        <p:blipFill>
          <a:blip r:embed="rId13"/>
          <a:stretch>
            <a:fillRect/>
          </a:stretch>
        </p:blipFill>
        <p:spPr>
          <a:xfrm>
            <a:off x="8086559" y="3986911"/>
            <a:ext cx="261819" cy="288000"/>
          </a:xfrm>
          <a:prstGeom prst="rect">
            <a:avLst/>
          </a:prstGeom>
        </p:spPr>
      </p:pic>
      <p:sp>
        <p:nvSpPr>
          <p:cNvPr id="81" name="テキスト ボックス 80">
            <a:extLst>
              <a:ext uri="{FF2B5EF4-FFF2-40B4-BE49-F238E27FC236}">
                <a16:creationId xmlns:a16="http://schemas.microsoft.com/office/drawing/2014/main" id="{73899824-0742-CD50-C24F-27DB5A7C5B60}"/>
              </a:ext>
            </a:extLst>
          </p:cNvPr>
          <p:cNvSpPr txBox="1"/>
          <p:nvPr/>
        </p:nvSpPr>
        <p:spPr>
          <a:xfrm>
            <a:off x="7004506" y="3919646"/>
            <a:ext cx="216024" cy="84639"/>
          </a:xfrm>
          <a:prstGeom prst="rect">
            <a:avLst/>
          </a:prstGeom>
          <a:noFill/>
        </p:spPr>
        <p:txBody>
          <a:bodyPr wrap="square" lIns="0" tIns="0" rIns="0" bIns="0" rtlCol="0">
            <a:spAutoFit/>
          </a:bodyPr>
          <a:lstStyle/>
          <a:p>
            <a:pPr algn="ctr"/>
            <a:r>
              <a:rPr kumimoji="1" lang="ja-JP" altLang="en-US" sz="550" kern="0" spc="-70" dirty="0">
                <a:solidFill>
                  <a:srgbClr val="542400"/>
                </a:solidFill>
                <a:latin typeface="+mn-ea"/>
              </a:rPr>
              <a:t>★★★</a:t>
            </a:r>
          </a:p>
        </p:txBody>
      </p:sp>
      <p:sp>
        <p:nvSpPr>
          <p:cNvPr id="82" name="テキスト ボックス 81">
            <a:extLst>
              <a:ext uri="{FF2B5EF4-FFF2-40B4-BE49-F238E27FC236}">
                <a16:creationId xmlns:a16="http://schemas.microsoft.com/office/drawing/2014/main" id="{665FD58D-CB7E-9D91-41B5-3F7FC0C22847}"/>
              </a:ext>
            </a:extLst>
          </p:cNvPr>
          <p:cNvSpPr txBox="1"/>
          <p:nvPr/>
        </p:nvSpPr>
        <p:spPr>
          <a:xfrm>
            <a:off x="7225496" y="3919646"/>
            <a:ext cx="216024" cy="84639"/>
          </a:xfrm>
          <a:prstGeom prst="rect">
            <a:avLst/>
          </a:prstGeom>
          <a:noFill/>
        </p:spPr>
        <p:txBody>
          <a:bodyPr wrap="square" lIns="0" tIns="0" rIns="0" bIns="0" rtlCol="0">
            <a:spAutoFit/>
          </a:bodyPr>
          <a:lstStyle/>
          <a:p>
            <a:pPr algn="ctr"/>
            <a:r>
              <a:rPr kumimoji="1" lang="ja-JP" altLang="en-US" sz="550" kern="0" spc="-70" dirty="0">
                <a:solidFill>
                  <a:srgbClr val="542400"/>
                </a:solidFill>
                <a:latin typeface="+mn-ea"/>
              </a:rPr>
              <a:t>★★</a:t>
            </a:r>
          </a:p>
        </p:txBody>
      </p:sp>
      <p:sp>
        <p:nvSpPr>
          <p:cNvPr id="83" name="正方形/長方形 82">
            <a:extLst>
              <a:ext uri="{FF2B5EF4-FFF2-40B4-BE49-F238E27FC236}">
                <a16:creationId xmlns:a16="http://schemas.microsoft.com/office/drawing/2014/main" id="{B59220B8-B6A1-ACA1-438D-E4074823DA44}"/>
              </a:ext>
            </a:extLst>
          </p:cNvPr>
          <p:cNvSpPr/>
          <p:nvPr/>
        </p:nvSpPr>
        <p:spPr>
          <a:xfrm>
            <a:off x="5898509" y="4269648"/>
            <a:ext cx="230762" cy="53861"/>
          </a:xfrm>
          <a:prstGeom prst="rect">
            <a:avLst/>
          </a:prstGeom>
        </p:spPr>
        <p:txBody>
          <a:bodyPr wrap="square" lIns="0" tIns="0" rIns="0" bIns="0">
            <a:spAutoFit/>
          </a:bodyPr>
          <a:lstStyle/>
          <a:p>
            <a:pPr algn="r"/>
            <a:r>
              <a:rPr lang="en-US" altLang="ja-JP" sz="350" dirty="0">
                <a:latin typeface="+mn-ea"/>
              </a:rPr>
              <a:t>※2 ※3</a:t>
            </a:r>
            <a:endParaRPr lang="ja-JP" altLang="en-US" sz="350" dirty="0">
              <a:latin typeface="+mn-ea"/>
            </a:endParaRPr>
          </a:p>
        </p:txBody>
      </p:sp>
      <p:sp>
        <p:nvSpPr>
          <p:cNvPr id="85" name="正方形/長方形 84">
            <a:extLst>
              <a:ext uri="{FF2B5EF4-FFF2-40B4-BE49-F238E27FC236}">
                <a16:creationId xmlns:a16="http://schemas.microsoft.com/office/drawing/2014/main" id="{9FAAE15D-C6D1-CBE7-95EA-E456B1BE4ADD}"/>
              </a:ext>
            </a:extLst>
          </p:cNvPr>
          <p:cNvSpPr/>
          <p:nvPr/>
        </p:nvSpPr>
        <p:spPr>
          <a:xfrm>
            <a:off x="6129271" y="4269648"/>
            <a:ext cx="206940" cy="53861"/>
          </a:xfrm>
          <a:prstGeom prst="rect">
            <a:avLst/>
          </a:prstGeom>
        </p:spPr>
        <p:txBody>
          <a:bodyPr wrap="square" lIns="0" tIns="0" rIns="0" bIns="0">
            <a:spAutoFit/>
          </a:bodyPr>
          <a:lstStyle/>
          <a:p>
            <a:pPr algn="r"/>
            <a:r>
              <a:rPr lang="en-US" altLang="ja-JP" sz="350" dirty="0">
                <a:latin typeface="+mn-ea"/>
              </a:rPr>
              <a:t>※2</a:t>
            </a:r>
            <a:endParaRPr lang="ja-JP" altLang="en-US" sz="350" dirty="0">
              <a:latin typeface="+mn-ea"/>
            </a:endParaRPr>
          </a:p>
        </p:txBody>
      </p:sp>
      <p:sp>
        <p:nvSpPr>
          <p:cNvPr id="87" name="正方形/長方形 86">
            <a:extLst>
              <a:ext uri="{FF2B5EF4-FFF2-40B4-BE49-F238E27FC236}">
                <a16:creationId xmlns:a16="http://schemas.microsoft.com/office/drawing/2014/main" id="{42B66927-43E3-4641-98E8-43D1C5D1DA23}"/>
              </a:ext>
            </a:extLst>
          </p:cNvPr>
          <p:cNvSpPr/>
          <p:nvPr/>
        </p:nvSpPr>
        <p:spPr>
          <a:xfrm>
            <a:off x="6791151" y="4269648"/>
            <a:ext cx="206940" cy="53861"/>
          </a:xfrm>
          <a:prstGeom prst="rect">
            <a:avLst/>
          </a:prstGeom>
        </p:spPr>
        <p:txBody>
          <a:bodyPr wrap="square" lIns="0" tIns="0" rIns="0" bIns="0">
            <a:spAutoFit/>
          </a:bodyPr>
          <a:lstStyle/>
          <a:p>
            <a:pPr algn="r"/>
            <a:r>
              <a:rPr lang="en-US" altLang="ja-JP" sz="350" dirty="0">
                <a:latin typeface="+mn-ea"/>
              </a:rPr>
              <a:t>※4</a:t>
            </a:r>
            <a:endParaRPr lang="ja-JP" altLang="en-US" sz="350" dirty="0">
              <a:latin typeface="+mn-ea"/>
            </a:endParaRPr>
          </a:p>
        </p:txBody>
      </p:sp>
      <p:sp>
        <p:nvSpPr>
          <p:cNvPr id="88" name="正方形/長方形 87">
            <a:extLst>
              <a:ext uri="{FF2B5EF4-FFF2-40B4-BE49-F238E27FC236}">
                <a16:creationId xmlns:a16="http://schemas.microsoft.com/office/drawing/2014/main" id="{8C7B45BA-69C9-D7D7-F606-8023AF0D7CD4}"/>
              </a:ext>
            </a:extLst>
          </p:cNvPr>
          <p:cNvSpPr/>
          <p:nvPr/>
        </p:nvSpPr>
        <p:spPr>
          <a:xfrm>
            <a:off x="7674688" y="4269648"/>
            <a:ext cx="206940" cy="53861"/>
          </a:xfrm>
          <a:prstGeom prst="rect">
            <a:avLst/>
          </a:prstGeom>
        </p:spPr>
        <p:txBody>
          <a:bodyPr wrap="square" lIns="0" tIns="0" rIns="0" bIns="0">
            <a:spAutoFit/>
          </a:bodyPr>
          <a:lstStyle/>
          <a:p>
            <a:pPr algn="r"/>
            <a:r>
              <a:rPr lang="en-US" altLang="ja-JP" sz="350" dirty="0">
                <a:latin typeface="+mn-ea"/>
              </a:rPr>
              <a:t>※6</a:t>
            </a:r>
            <a:endParaRPr lang="ja-JP" altLang="en-US" sz="350" dirty="0">
              <a:latin typeface="+mn-ea"/>
            </a:endParaRPr>
          </a:p>
        </p:txBody>
      </p:sp>
      <p:sp>
        <p:nvSpPr>
          <p:cNvPr id="89" name="正方形/長方形 88">
            <a:extLst>
              <a:ext uri="{FF2B5EF4-FFF2-40B4-BE49-F238E27FC236}">
                <a16:creationId xmlns:a16="http://schemas.microsoft.com/office/drawing/2014/main" id="{BD434CCC-FAC0-BE4E-E454-A2E8809AAF44}"/>
              </a:ext>
            </a:extLst>
          </p:cNvPr>
          <p:cNvSpPr/>
          <p:nvPr/>
        </p:nvSpPr>
        <p:spPr>
          <a:xfrm>
            <a:off x="8116668" y="4269648"/>
            <a:ext cx="206940" cy="53861"/>
          </a:xfrm>
          <a:prstGeom prst="rect">
            <a:avLst/>
          </a:prstGeom>
        </p:spPr>
        <p:txBody>
          <a:bodyPr wrap="square" lIns="0" tIns="0" rIns="0" bIns="0">
            <a:spAutoFit/>
          </a:bodyPr>
          <a:lstStyle/>
          <a:p>
            <a:pPr algn="r"/>
            <a:r>
              <a:rPr lang="en-US" altLang="ja-JP" sz="350" dirty="0">
                <a:latin typeface="+mn-ea"/>
              </a:rPr>
              <a:t>※7</a:t>
            </a:r>
            <a:endParaRPr lang="ja-JP" altLang="en-US" sz="350" dirty="0">
              <a:latin typeface="+mn-ea"/>
            </a:endParaRPr>
          </a:p>
        </p:txBody>
      </p:sp>
      <p:pic>
        <p:nvPicPr>
          <p:cNvPr id="90" name="図 89">
            <a:extLst>
              <a:ext uri="{FF2B5EF4-FFF2-40B4-BE49-F238E27FC236}">
                <a16:creationId xmlns:a16="http://schemas.microsoft.com/office/drawing/2014/main" id="{DF96DD41-531F-BE61-6C50-776A2DE3D311}"/>
              </a:ext>
            </a:extLst>
          </p:cNvPr>
          <p:cNvPicPr>
            <a:picLocks noChangeAspect="1"/>
          </p:cNvPicPr>
          <p:nvPr/>
        </p:nvPicPr>
        <p:blipFill>
          <a:blip r:embed="rId14"/>
          <a:stretch>
            <a:fillRect/>
          </a:stretch>
        </p:blipFill>
        <p:spPr>
          <a:xfrm>
            <a:off x="5655670" y="3986911"/>
            <a:ext cx="261819" cy="288000"/>
          </a:xfrm>
          <a:prstGeom prst="rect">
            <a:avLst/>
          </a:prstGeom>
        </p:spPr>
      </p:pic>
      <p:pic>
        <p:nvPicPr>
          <p:cNvPr id="91" name="図 90">
            <a:extLst>
              <a:ext uri="{FF2B5EF4-FFF2-40B4-BE49-F238E27FC236}">
                <a16:creationId xmlns:a16="http://schemas.microsoft.com/office/drawing/2014/main" id="{9A5AED03-521D-8F83-32F3-96A18A79729E}"/>
              </a:ext>
            </a:extLst>
          </p:cNvPr>
          <p:cNvPicPr>
            <a:picLocks noChangeAspect="1"/>
          </p:cNvPicPr>
          <p:nvPr/>
        </p:nvPicPr>
        <p:blipFill>
          <a:blip r:embed="rId15"/>
          <a:stretch>
            <a:fillRect/>
          </a:stretch>
        </p:blipFill>
        <p:spPr>
          <a:xfrm>
            <a:off x="5434680" y="3986911"/>
            <a:ext cx="261818" cy="288000"/>
          </a:xfrm>
          <a:prstGeom prst="rect">
            <a:avLst/>
          </a:prstGeom>
        </p:spPr>
      </p:pic>
      <p:pic>
        <p:nvPicPr>
          <p:cNvPr id="92" name="図 91">
            <a:extLst>
              <a:ext uri="{FF2B5EF4-FFF2-40B4-BE49-F238E27FC236}">
                <a16:creationId xmlns:a16="http://schemas.microsoft.com/office/drawing/2014/main" id="{52E8EF2B-B063-845F-E3A7-CA5273C9857A}"/>
              </a:ext>
            </a:extLst>
          </p:cNvPr>
          <p:cNvPicPr>
            <a:picLocks noChangeAspect="1"/>
          </p:cNvPicPr>
          <p:nvPr/>
        </p:nvPicPr>
        <p:blipFill>
          <a:blip r:embed="rId16"/>
          <a:stretch>
            <a:fillRect/>
          </a:stretch>
        </p:blipFill>
        <p:spPr>
          <a:xfrm>
            <a:off x="8307555" y="3986911"/>
            <a:ext cx="264436" cy="288000"/>
          </a:xfrm>
          <a:prstGeom prst="rect">
            <a:avLst/>
          </a:prstGeom>
        </p:spPr>
      </p:pic>
      <p:sp>
        <p:nvSpPr>
          <p:cNvPr id="93" name="正方形/長方形 92">
            <a:extLst>
              <a:ext uri="{FF2B5EF4-FFF2-40B4-BE49-F238E27FC236}">
                <a16:creationId xmlns:a16="http://schemas.microsoft.com/office/drawing/2014/main" id="{BE9330FD-46F3-AF4B-6159-F469889BDC85}"/>
              </a:ext>
            </a:extLst>
          </p:cNvPr>
          <p:cNvSpPr/>
          <p:nvPr/>
        </p:nvSpPr>
        <p:spPr>
          <a:xfrm>
            <a:off x="5678290" y="4269648"/>
            <a:ext cx="206940" cy="53861"/>
          </a:xfrm>
          <a:prstGeom prst="rect">
            <a:avLst/>
          </a:prstGeom>
        </p:spPr>
        <p:txBody>
          <a:bodyPr wrap="square" lIns="0" tIns="0" rIns="0" bIns="0">
            <a:spAutoFit/>
          </a:bodyPr>
          <a:lstStyle/>
          <a:p>
            <a:pPr algn="r"/>
            <a:r>
              <a:rPr lang="en-US" altLang="ja-JP" sz="350" dirty="0">
                <a:latin typeface="+mn-ea"/>
              </a:rPr>
              <a:t>※1</a:t>
            </a:r>
            <a:endParaRPr lang="ja-JP" altLang="en-US" sz="350" dirty="0">
              <a:latin typeface="+mn-ea"/>
            </a:endParaRPr>
          </a:p>
        </p:txBody>
      </p:sp>
      <p:sp>
        <p:nvSpPr>
          <p:cNvPr id="94" name="正方形/長方形 93">
            <a:extLst>
              <a:ext uri="{FF2B5EF4-FFF2-40B4-BE49-F238E27FC236}">
                <a16:creationId xmlns:a16="http://schemas.microsoft.com/office/drawing/2014/main" id="{40ABABC5-B01E-FE89-EFE4-B80D413978E0}"/>
              </a:ext>
            </a:extLst>
          </p:cNvPr>
          <p:cNvSpPr/>
          <p:nvPr/>
        </p:nvSpPr>
        <p:spPr>
          <a:xfrm>
            <a:off x="7009048" y="4269648"/>
            <a:ext cx="206940" cy="53861"/>
          </a:xfrm>
          <a:prstGeom prst="rect">
            <a:avLst/>
          </a:prstGeom>
        </p:spPr>
        <p:txBody>
          <a:bodyPr wrap="square" lIns="0" tIns="0" rIns="0" bIns="0">
            <a:spAutoFit/>
          </a:bodyPr>
          <a:lstStyle/>
          <a:p>
            <a:pPr algn="r"/>
            <a:r>
              <a:rPr lang="en-US" altLang="ja-JP" sz="350" dirty="0">
                <a:latin typeface="+mn-ea"/>
              </a:rPr>
              <a:t>※5</a:t>
            </a:r>
            <a:endParaRPr lang="ja-JP" altLang="en-US" sz="350" dirty="0">
              <a:latin typeface="+mn-ea"/>
            </a:endParaRPr>
          </a:p>
        </p:txBody>
      </p:sp>
      <p:sp>
        <p:nvSpPr>
          <p:cNvPr id="125" name="正方形/長方形 124">
            <a:extLst>
              <a:ext uri="{FF2B5EF4-FFF2-40B4-BE49-F238E27FC236}">
                <a16:creationId xmlns:a16="http://schemas.microsoft.com/office/drawing/2014/main" id="{F1D98ED3-B312-7F35-61AF-21E683739FDF}"/>
              </a:ext>
            </a:extLst>
          </p:cNvPr>
          <p:cNvSpPr/>
          <p:nvPr/>
        </p:nvSpPr>
        <p:spPr>
          <a:xfrm>
            <a:off x="4992701" y="4340423"/>
            <a:ext cx="4773600" cy="307777"/>
          </a:xfrm>
          <a:prstGeom prst="rect">
            <a:avLst/>
          </a:prstGeom>
        </p:spPr>
        <p:txBody>
          <a:bodyPr wrap="square" lIns="0" tIns="0" rIns="0" bIns="0">
            <a:spAutoFit/>
          </a:bodyPr>
          <a:lstStyle/>
          <a:p>
            <a:r>
              <a:rPr lang="en-US" altLang="ja-JP" sz="400" dirty="0">
                <a:latin typeface="+mn-ea"/>
              </a:rPr>
              <a:t>※1 </a:t>
            </a:r>
            <a:r>
              <a:rPr lang="ja-JP" altLang="en-US" sz="400" dirty="0">
                <a:latin typeface="+mn-ea"/>
              </a:rPr>
              <a:t>ご採用にあたっては、カタログ記載の滑り配慮仕様についてのご注意をご覧ください。 </a:t>
            </a:r>
            <a:r>
              <a:rPr lang="en-US" altLang="ja-JP" sz="400" dirty="0">
                <a:latin typeface="+mn-ea"/>
              </a:rPr>
              <a:t>※2 </a:t>
            </a:r>
            <a:r>
              <a:rPr lang="ja-JP" altLang="en-US" sz="400" dirty="0">
                <a:latin typeface="+mn-ea"/>
              </a:rPr>
              <a:t>一般の木質系床材に比べ、ペットの傷や汚れに配慮した床材となっておりますが、必ずしも傷や汚れがつかないというわけではありません。 </a:t>
            </a:r>
            <a:r>
              <a:rPr lang="en-US" altLang="ja-JP" sz="400" dirty="0">
                <a:latin typeface="+mn-ea"/>
              </a:rPr>
              <a:t>※3 </a:t>
            </a:r>
            <a:r>
              <a:rPr lang="ja-JP" altLang="en-US" sz="400" dirty="0">
                <a:latin typeface="+mn-ea"/>
              </a:rPr>
              <a:t>ペットの排泄物などを放置すると変色や膨れなど不具合の原因となるため、すぐに拭き取ってください。 </a:t>
            </a:r>
            <a:r>
              <a:rPr lang="en-US" altLang="ja-JP" sz="400" dirty="0">
                <a:latin typeface="+mn-ea"/>
              </a:rPr>
              <a:t>※4 </a:t>
            </a:r>
            <a:r>
              <a:rPr lang="ja-JP" altLang="en-US" sz="400" dirty="0">
                <a:latin typeface="+mn-ea"/>
              </a:rPr>
              <a:t>表面保護のためワックスもかけられますが、床材表面の塗膜性能は発揮できなくなります。 </a:t>
            </a:r>
            <a:r>
              <a:rPr lang="en-US" altLang="ja-JP" sz="400" dirty="0">
                <a:latin typeface="+mn-ea"/>
              </a:rPr>
              <a:t>※5 </a:t>
            </a:r>
            <a:r>
              <a:rPr lang="ja-JP" altLang="en-US" sz="400" dirty="0">
                <a:latin typeface="+mn-ea"/>
              </a:rPr>
              <a:t>床材表面には滑りに配慮するための微細な凹凸があるため、汚れを拭き取りづらく感じる場合がございます。 </a:t>
            </a:r>
            <a:r>
              <a:rPr lang="en-US" altLang="ja-JP" sz="400" dirty="0">
                <a:latin typeface="+mn-ea"/>
              </a:rPr>
              <a:t>※6 </a:t>
            </a:r>
            <a:r>
              <a:rPr lang="ja-JP" altLang="en-US" sz="400" dirty="0">
                <a:latin typeface="+mn-ea"/>
              </a:rPr>
              <a:t>球状及び金属製キャスターや、小径のキャスター付き家具はご使用をお避けください。へこみや傷が発生する場合があります。 </a:t>
            </a:r>
            <a:r>
              <a:rPr lang="en-US" altLang="ja-JP" sz="400" dirty="0">
                <a:latin typeface="+mn-ea"/>
              </a:rPr>
              <a:t>※7 </a:t>
            </a:r>
            <a:r>
              <a:rPr lang="ja-JP" altLang="en-US" sz="400" dirty="0">
                <a:latin typeface="+mn-ea"/>
              </a:rPr>
              <a:t>上貼り専用商品です。床暖房仕上げ材にはご使用いただけません。 </a:t>
            </a:r>
            <a:r>
              <a:rPr lang="en-US" altLang="ja-JP" sz="400" dirty="0">
                <a:latin typeface="+mn-ea"/>
              </a:rPr>
              <a:t>※</a:t>
            </a:r>
            <a:r>
              <a:rPr lang="ja-JP" altLang="en-US" sz="400" dirty="0">
                <a:latin typeface="+mn-ea"/>
              </a:rPr>
              <a:t>表面に防滑処理を施しているため、画像と実物とで表情が異なる場合があります。 </a:t>
            </a:r>
            <a:r>
              <a:rPr lang="en-US" altLang="ja-JP" sz="400" dirty="0">
                <a:latin typeface="+mn-ea"/>
              </a:rPr>
              <a:t>※</a:t>
            </a:r>
            <a:r>
              <a:rPr lang="ja-JP" altLang="en-US" sz="400" dirty="0">
                <a:latin typeface="+mn-ea"/>
              </a:rPr>
              <a:t>滑り配慮仕様の床材と、その他の床材・部材はすべり抵抗が異なるため、歩行する際にはつまづき・すべりに十分ご注意ください。 </a:t>
            </a:r>
            <a:r>
              <a:rPr lang="en-US" altLang="ja-JP" sz="400" dirty="0">
                <a:latin typeface="+mn-ea"/>
              </a:rPr>
              <a:t>※</a:t>
            </a:r>
            <a:r>
              <a:rPr lang="ja-JP" altLang="en-US" sz="400" dirty="0">
                <a:latin typeface="+mn-ea"/>
              </a:rPr>
              <a:t>防音直貼床材向け商品の施工時には、必ずウスイータ防音直貼床材向け変成シリコーン接着剤（</a:t>
            </a:r>
            <a:r>
              <a:rPr lang="en-US" altLang="ja-JP" sz="400" dirty="0">
                <a:latin typeface="+mn-ea"/>
              </a:rPr>
              <a:t>KE76JS</a:t>
            </a:r>
            <a:r>
              <a:rPr lang="ja-JP" altLang="en-US" sz="400" dirty="0">
                <a:latin typeface="+mn-ea"/>
              </a:rPr>
              <a:t>）を使って施工してください。</a:t>
            </a:r>
          </a:p>
        </p:txBody>
      </p:sp>
      <p:grpSp>
        <p:nvGrpSpPr>
          <p:cNvPr id="29" name="グループ化 28">
            <a:extLst>
              <a:ext uri="{FF2B5EF4-FFF2-40B4-BE49-F238E27FC236}">
                <a16:creationId xmlns:a16="http://schemas.microsoft.com/office/drawing/2014/main" id="{487AF6E5-2991-595F-F375-31B305BEF123}"/>
              </a:ext>
            </a:extLst>
          </p:cNvPr>
          <p:cNvGrpSpPr/>
          <p:nvPr/>
        </p:nvGrpSpPr>
        <p:grpSpPr>
          <a:xfrm>
            <a:off x="8571992" y="4004285"/>
            <a:ext cx="909684" cy="264046"/>
            <a:chOff x="8571992" y="4112456"/>
            <a:chExt cx="909684" cy="264046"/>
          </a:xfrm>
        </p:grpSpPr>
        <p:pic>
          <p:nvPicPr>
            <p:cNvPr id="30" name="図 29">
              <a:extLst>
                <a:ext uri="{FF2B5EF4-FFF2-40B4-BE49-F238E27FC236}">
                  <a16:creationId xmlns:a16="http://schemas.microsoft.com/office/drawing/2014/main" id="{2A336930-1D2D-36F0-D833-FDC43BDC4340}"/>
                </a:ext>
              </a:extLst>
            </p:cNvPr>
            <p:cNvPicPr>
              <a:picLocks noChangeAspect="1"/>
            </p:cNvPicPr>
            <p:nvPr/>
          </p:nvPicPr>
          <p:blipFill>
            <a:blip r:embed="rId17"/>
            <a:stretch>
              <a:fillRect/>
            </a:stretch>
          </p:blipFill>
          <p:spPr>
            <a:xfrm>
              <a:off x="8571992" y="4119425"/>
              <a:ext cx="258298" cy="217607"/>
            </a:xfrm>
            <a:prstGeom prst="rect">
              <a:avLst/>
            </a:prstGeom>
          </p:spPr>
        </p:pic>
        <p:pic>
          <p:nvPicPr>
            <p:cNvPr id="31" name="図 30">
              <a:extLst>
                <a:ext uri="{FF2B5EF4-FFF2-40B4-BE49-F238E27FC236}">
                  <a16:creationId xmlns:a16="http://schemas.microsoft.com/office/drawing/2014/main" id="{549D4483-2698-B9CB-D0A2-4A64F413A5EE}"/>
                </a:ext>
              </a:extLst>
            </p:cNvPr>
            <p:cNvPicPr>
              <a:picLocks noChangeAspect="1"/>
            </p:cNvPicPr>
            <p:nvPr/>
          </p:nvPicPr>
          <p:blipFill>
            <a:blip r:embed="rId18"/>
            <a:stretch>
              <a:fillRect/>
            </a:stretch>
          </p:blipFill>
          <p:spPr>
            <a:xfrm>
              <a:off x="9169414" y="4112456"/>
              <a:ext cx="312262" cy="264046"/>
            </a:xfrm>
            <a:prstGeom prst="rect">
              <a:avLst/>
            </a:prstGeom>
          </p:spPr>
        </p:pic>
        <p:pic>
          <p:nvPicPr>
            <p:cNvPr id="34" name="図 33">
              <a:extLst>
                <a:ext uri="{FF2B5EF4-FFF2-40B4-BE49-F238E27FC236}">
                  <a16:creationId xmlns:a16="http://schemas.microsoft.com/office/drawing/2014/main" id="{560B5FCA-515B-3082-3F15-05E3E12B0D74}"/>
                </a:ext>
              </a:extLst>
            </p:cNvPr>
            <p:cNvPicPr>
              <a:picLocks noChangeAspect="1"/>
            </p:cNvPicPr>
            <p:nvPr/>
          </p:nvPicPr>
          <p:blipFill>
            <a:blip r:embed="rId19"/>
            <a:stretch>
              <a:fillRect/>
            </a:stretch>
          </p:blipFill>
          <p:spPr>
            <a:xfrm>
              <a:off x="8865061" y="4121032"/>
              <a:ext cx="256082" cy="216000"/>
            </a:xfrm>
            <a:prstGeom prst="rect">
              <a:avLst/>
            </a:prstGeom>
          </p:spPr>
        </p:pic>
      </p:grpSp>
      <p:sp>
        <p:nvSpPr>
          <p:cNvPr id="33" name="Rectangle 14">
            <a:extLst>
              <a:ext uri="{FF2B5EF4-FFF2-40B4-BE49-F238E27FC236}">
                <a16:creationId xmlns:a16="http://schemas.microsoft.com/office/drawing/2014/main" id="{2684737B-D19D-8B64-93AF-4D8ABFDDF2F4}"/>
              </a:ext>
            </a:extLst>
          </p:cNvPr>
          <p:cNvSpPr>
            <a:spLocks noChangeArrowheads="1"/>
          </p:cNvSpPr>
          <p:nvPr/>
        </p:nvSpPr>
        <p:spPr bwMode="auto">
          <a:xfrm>
            <a:off x="148683" y="4727418"/>
            <a:ext cx="9617617" cy="1943616"/>
          </a:xfrm>
          <a:prstGeom prst="rect">
            <a:avLst/>
          </a:prstGeom>
          <a:solidFill>
            <a:srgbClr val="CCCC00">
              <a:alpha val="16078"/>
            </a:srgbClr>
          </a:solidFill>
          <a:ln w="6350">
            <a:solidFill>
              <a:srgbClr val="FFFFE7"/>
            </a:solidFill>
            <a:miter lim="800000"/>
            <a:headEnd/>
            <a:tailEnd/>
          </a:ln>
          <a:effectLst/>
        </p:spPr>
        <p:txBody>
          <a:bodyPr wrap="none" anchor="ctr"/>
          <a:lstStyle/>
          <a:p>
            <a:pPr algn="ctr"/>
            <a:endParaRPr lang="ja-JP" altLang="en-US" sz="1200" dirty="0">
              <a:solidFill>
                <a:srgbClr val="009999"/>
              </a:solidFill>
              <a:latin typeface="+mn-ea"/>
            </a:endParaRPr>
          </a:p>
        </p:txBody>
      </p:sp>
      <p:grpSp>
        <p:nvGrpSpPr>
          <p:cNvPr id="24" name="グループ化 23">
            <a:extLst>
              <a:ext uri="{FF2B5EF4-FFF2-40B4-BE49-F238E27FC236}">
                <a16:creationId xmlns:a16="http://schemas.microsoft.com/office/drawing/2014/main" id="{7028EC2E-1A11-D0A6-F11C-4010AD85C4D1}"/>
              </a:ext>
            </a:extLst>
          </p:cNvPr>
          <p:cNvGrpSpPr/>
          <p:nvPr/>
        </p:nvGrpSpPr>
        <p:grpSpPr>
          <a:xfrm>
            <a:off x="234186" y="4801519"/>
            <a:ext cx="2359412" cy="1168837"/>
            <a:chOff x="234186" y="4801519"/>
            <a:chExt cx="2359412" cy="1168837"/>
          </a:xfrm>
        </p:grpSpPr>
        <p:pic>
          <p:nvPicPr>
            <p:cNvPr id="3" name="図 2">
              <a:extLst>
                <a:ext uri="{FF2B5EF4-FFF2-40B4-BE49-F238E27FC236}">
                  <a16:creationId xmlns:a16="http://schemas.microsoft.com/office/drawing/2014/main" id="{A3BE4F6D-5C72-5187-58FD-30E2B314FF08}"/>
                </a:ext>
              </a:extLst>
            </p:cNvPr>
            <p:cNvPicPr>
              <a:picLocks noChangeAspect="1"/>
            </p:cNvPicPr>
            <p:nvPr/>
          </p:nvPicPr>
          <p:blipFill rotWithShape="1">
            <a:blip r:embed="rId20"/>
            <a:srcRect l="1" r="-3861"/>
            <a:stretch/>
          </p:blipFill>
          <p:spPr>
            <a:xfrm>
              <a:off x="1493297" y="5068049"/>
              <a:ext cx="1100301" cy="902307"/>
            </a:xfrm>
            <a:prstGeom prst="rect">
              <a:avLst/>
            </a:prstGeom>
          </p:spPr>
        </p:pic>
        <p:sp>
          <p:nvSpPr>
            <p:cNvPr id="41" name="正方形/長方形 40">
              <a:extLst>
                <a:ext uri="{FF2B5EF4-FFF2-40B4-BE49-F238E27FC236}">
                  <a16:creationId xmlns:a16="http://schemas.microsoft.com/office/drawing/2014/main" id="{C06659DF-4BF7-669F-3790-5BBF19C116F1}"/>
                </a:ext>
              </a:extLst>
            </p:cNvPr>
            <p:cNvSpPr/>
            <p:nvPr/>
          </p:nvSpPr>
          <p:spPr>
            <a:xfrm>
              <a:off x="269133" y="4801519"/>
              <a:ext cx="1913985" cy="123111"/>
            </a:xfrm>
            <a:prstGeom prst="rect">
              <a:avLst/>
            </a:prstGeom>
          </p:spPr>
          <p:txBody>
            <a:bodyPr wrap="square" lIns="0" tIns="0" rIns="0" bIns="0">
              <a:spAutoFit/>
            </a:bodyPr>
            <a:lstStyle/>
            <a:p>
              <a:r>
                <a:rPr lang="ja-JP" altLang="en-US" sz="800" b="1" dirty="0">
                  <a:latin typeface="+mn-ea"/>
                </a:rPr>
                <a:t>防音性能を維持したまま、直貼り施工が可能</a:t>
              </a:r>
            </a:p>
          </p:txBody>
        </p:sp>
        <p:cxnSp>
          <p:nvCxnSpPr>
            <p:cNvPr id="42" name="直線コネクタ 41">
              <a:extLst>
                <a:ext uri="{FF2B5EF4-FFF2-40B4-BE49-F238E27FC236}">
                  <a16:creationId xmlns:a16="http://schemas.microsoft.com/office/drawing/2014/main" id="{4B653A76-54C3-730B-2F49-F9469BBD1FED}"/>
                </a:ext>
              </a:extLst>
            </p:cNvPr>
            <p:cNvCxnSpPr/>
            <p:nvPr/>
          </p:nvCxnSpPr>
          <p:spPr>
            <a:xfrm>
              <a:off x="234186" y="4946420"/>
              <a:ext cx="2289693"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3" name="正方形/長方形 42">
              <a:extLst>
                <a:ext uri="{FF2B5EF4-FFF2-40B4-BE49-F238E27FC236}">
                  <a16:creationId xmlns:a16="http://schemas.microsoft.com/office/drawing/2014/main" id="{1099A1FE-3C37-1ACA-E11D-3BAEF6AE31DE}"/>
                </a:ext>
              </a:extLst>
            </p:cNvPr>
            <p:cNvSpPr/>
            <p:nvPr/>
          </p:nvSpPr>
          <p:spPr>
            <a:xfrm>
              <a:off x="269133" y="5068049"/>
              <a:ext cx="1095753" cy="754053"/>
            </a:xfrm>
            <a:prstGeom prst="rect">
              <a:avLst/>
            </a:prstGeom>
          </p:spPr>
          <p:txBody>
            <a:bodyPr wrap="square" lIns="0" tIns="0" rIns="0" bIns="0">
              <a:spAutoFit/>
            </a:bodyPr>
            <a:lstStyle/>
            <a:p>
              <a:r>
                <a:rPr lang="en-US" altLang="ja-JP" sz="700" dirty="0">
                  <a:latin typeface="+mn-ea"/>
                </a:rPr>
                <a:t>LL-45</a:t>
              </a:r>
              <a:r>
                <a:rPr lang="ja-JP" altLang="en-US" sz="700" dirty="0">
                  <a:latin typeface="+mn-ea"/>
                </a:rPr>
                <a:t>または</a:t>
              </a:r>
              <a:r>
                <a:rPr lang="en-US" altLang="ja-JP" sz="700" dirty="0">
                  <a:latin typeface="+mn-ea"/>
                </a:rPr>
                <a:t>ΔLL</a:t>
              </a:r>
              <a:r>
                <a:rPr lang="ja-JP" altLang="en-US" sz="700" dirty="0">
                  <a:latin typeface="+mn-ea"/>
                </a:rPr>
                <a:t>（</a:t>
              </a:r>
              <a:r>
                <a:rPr lang="en-US" altLang="ja-JP" sz="700" dirty="0">
                  <a:latin typeface="+mn-ea"/>
                </a:rPr>
                <a:t>Ⅰ</a:t>
              </a:r>
              <a:r>
                <a:rPr lang="ja-JP" altLang="en-US" sz="700" dirty="0">
                  <a:latin typeface="+mn-ea"/>
                </a:rPr>
                <a:t>）</a:t>
              </a:r>
              <a:r>
                <a:rPr lang="en-US" altLang="ja-JP" sz="700" dirty="0">
                  <a:latin typeface="+mn-ea"/>
                </a:rPr>
                <a:t>-4</a:t>
              </a:r>
              <a:r>
                <a:rPr lang="ja-JP" altLang="en-US" sz="700" dirty="0">
                  <a:latin typeface="+mn-ea"/>
                </a:rPr>
                <a:t>相当の遮音性能を保ったまま、</a:t>
              </a:r>
            </a:p>
            <a:p>
              <a:r>
                <a:rPr lang="ja-JP" altLang="en-US" sz="700" dirty="0">
                  <a:latin typeface="+mn-ea"/>
                </a:rPr>
                <a:t>既存の防音直貼床材に上貼りできます。</a:t>
              </a:r>
              <a:endParaRPr lang="en-US" altLang="ja-JP" sz="700" dirty="0">
                <a:latin typeface="+mn-ea"/>
              </a:endParaRPr>
            </a:p>
            <a:p>
              <a:r>
                <a:rPr lang="ja-JP" altLang="en-US" sz="700" dirty="0">
                  <a:latin typeface="+mn-ea"/>
                </a:rPr>
                <a:t>集合住宅でも、粉塵や騒音に</a:t>
              </a:r>
              <a:endParaRPr lang="en-US" altLang="ja-JP" sz="700" dirty="0">
                <a:latin typeface="+mn-ea"/>
              </a:endParaRPr>
            </a:p>
            <a:p>
              <a:r>
                <a:rPr lang="ja-JP" altLang="en-US" sz="700" dirty="0">
                  <a:latin typeface="+mn-ea"/>
                </a:rPr>
                <a:t>配慮した上貼りリフォームが</a:t>
              </a:r>
              <a:endParaRPr lang="en-US" altLang="ja-JP" sz="700" dirty="0">
                <a:latin typeface="+mn-ea"/>
              </a:endParaRPr>
            </a:p>
            <a:p>
              <a:r>
                <a:rPr lang="ja-JP" altLang="en-US" sz="700" dirty="0">
                  <a:latin typeface="+mn-ea"/>
                </a:rPr>
                <a:t>可能です。</a:t>
              </a:r>
              <a:endParaRPr lang="en-US" altLang="ja-JP" sz="700" dirty="0">
                <a:latin typeface="+mn-ea"/>
              </a:endParaRPr>
            </a:p>
          </p:txBody>
        </p:sp>
      </p:grpSp>
      <p:grpSp>
        <p:nvGrpSpPr>
          <p:cNvPr id="22" name="グループ化 21">
            <a:extLst>
              <a:ext uri="{FF2B5EF4-FFF2-40B4-BE49-F238E27FC236}">
                <a16:creationId xmlns:a16="http://schemas.microsoft.com/office/drawing/2014/main" id="{64F5A804-5EFD-5A9A-73DF-DC6E92534BC7}"/>
              </a:ext>
            </a:extLst>
          </p:cNvPr>
          <p:cNvGrpSpPr/>
          <p:nvPr/>
        </p:nvGrpSpPr>
        <p:grpSpPr>
          <a:xfrm>
            <a:off x="2581340" y="4801519"/>
            <a:ext cx="2430321" cy="1185125"/>
            <a:chOff x="2570862" y="4801519"/>
            <a:chExt cx="2430321" cy="1185125"/>
          </a:xfrm>
        </p:grpSpPr>
        <p:sp>
          <p:nvSpPr>
            <p:cNvPr id="44" name="正方形/長方形 43">
              <a:extLst>
                <a:ext uri="{FF2B5EF4-FFF2-40B4-BE49-F238E27FC236}">
                  <a16:creationId xmlns:a16="http://schemas.microsoft.com/office/drawing/2014/main" id="{3BD2D5C7-52B1-B0D8-F962-13827CCB15AA}"/>
                </a:ext>
              </a:extLst>
            </p:cNvPr>
            <p:cNvSpPr/>
            <p:nvPr/>
          </p:nvSpPr>
          <p:spPr>
            <a:xfrm>
              <a:off x="2605809" y="4801519"/>
              <a:ext cx="2395374" cy="123111"/>
            </a:xfrm>
            <a:prstGeom prst="rect">
              <a:avLst/>
            </a:prstGeom>
          </p:spPr>
          <p:txBody>
            <a:bodyPr wrap="square" lIns="0" tIns="0" rIns="0" bIns="0">
              <a:spAutoFit/>
            </a:bodyPr>
            <a:lstStyle/>
            <a:p>
              <a:r>
                <a:rPr lang="ja-JP" altLang="en-US" sz="800" b="1" dirty="0">
                  <a:latin typeface="+mn-ea"/>
                </a:rPr>
                <a:t>小型犬の足腰に配慮した、すべりにくい表面仕上げ</a:t>
              </a:r>
            </a:p>
          </p:txBody>
        </p:sp>
        <p:cxnSp>
          <p:nvCxnSpPr>
            <p:cNvPr id="45" name="直線コネクタ 44">
              <a:extLst>
                <a:ext uri="{FF2B5EF4-FFF2-40B4-BE49-F238E27FC236}">
                  <a16:creationId xmlns:a16="http://schemas.microsoft.com/office/drawing/2014/main" id="{685DEDF7-A4CE-ED72-A5F4-C4102C1F873F}"/>
                </a:ext>
              </a:extLst>
            </p:cNvPr>
            <p:cNvCxnSpPr>
              <a:cxnSpLocks/>
            </p:cNvCxnSpPr>
            <p:nvPr/>
          </p:nvCxnSpPr>
          <p:spPr>
            <a:xfrm>
              <a:off x="2570862" y="4946420"/>
              <a:ext cx="2324822"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6" name="正方形/長方形 45">
              <a:extLst>
                <a:ext uri="{FF2B5EF4-FFF2-40B4-BE49-F238E27FC236}">
                  <a16:creationId xmlns:a16="http://schemas.microsoft.com/office/drawing/2014/main" id="{5E813643-3A66-A40F-38DB-5AD253023B6C}"/>
                </a:ext>
              </a:extLst>
            </p:cNvPr>
            <p:cNvSpPr/>
            <p:nvPr/>
          </p:nvSpPr>
          <p:spPr>
            <a:xfrm>
              <a:off x="2605809" y="5068049"/>
              <a:ext cx="1164974" cy="861774"/>
            </a:xfrm>
            <a:prstGeom prst="rect">
              <a:avLst/>
            </a:prstGeom>
          </p:spPr>
          <p:txBody>
            <a:bodyPr wrap="square" lIns="0" tIns="0" rIns="0" bIns="0">
              <a:spAutoFit/>
            </a:bodyPr>
            <a:lstStyle/>
            <a:p>
              <a:r>
                <a:rPr lang="ja-JP" altLang="en-US" sz="700" dirty="0">
                  <a:latin typeface="+mn-ea"/>
                </a:rPr>
                <a:t>すべりにくい表面仕上げで、</a:t>
              </a:r>
            </a:p>
            <a:p>
              <a:r>
                <a:rPr lang="ja-JP" altLang="en-US" sz="700" dirty="0">
                  <a:latin typeface="+mn-ea"/>
                </a:rPr>
                <a:t>足腰への負担を軽減。</a:t>
              </a:r>
            </a:p>
            <a:p>
              <a:r>
                <a:rPr lang="ja-JP" altLang="en-US" sz="700" dirty="0">
                  <a:latin typeface="+mn-ea"/>
                </a:rPr>
                <a:t>お手入れもしやすいので、</a:t>
              </a:r>
            </a:p>
            <a:p>
              <a:r>
                <a:rPr lang="ja-JP" altLang="en-US" sz="700" dirty="0">
                  <a:latin typeface="+mn-ea"/>
                </a:rPr>
                <a:t>同じ空間でより快適に過ごせます。</a:t>
              </a:r>
              <a:endParaRPr lang="en-US" altLang="ja-JP" sz="700" dirty="0">
                <a:latin typeface="+mn-ea"/>
              </a:endParaRPr>
            </a:p>
            <a:p>
              <a:endParaRPr lang="en-US" altLang="ja-JP" sz="700" dirty="0">
                <a:latin typeface="+mn-ea"/>
              </a:endParaRPr>
            </a:p>
            <a:p>
              <a:r>
                <a:rPr lang="en-US" altLang="ja-JP" sz="700" dirty="0">
                  <a:latin typeface="+mn-ea"/>
                </a:rPr>
                <a:t>※</a:t>
              </a:r>
              <a:r>
                <a:rPr lang="ja-JP" altLang="en-US" sz="700" dirty="0">
                  <a:latin typeface="+mn-ea"/>
                </a:rPr>
                <a:t>小型犬とは、重さ</a:t>
              </a:r>
              <a:r>
                <a:rPr lang="en-US" altLang="ja-JP" sz="700" dirty="0">
                  <a:latin typeface="+mn-ea"/>
                </a:rPr>
                <a:t>10㎏</a:t>
              </a:r>
              <a:r>
                <a:rPr lang="ja-JP" altLang="en-US" sz="700" dirty="0">
                  <a:latin typeface="+mn-ea"/>
                </a:rPr>
                <a:t>以内のいぬのことを指します。</a:t>
              </a:r>
            </a:p>
          </p:txBody>
        </p:sp>
        <p:pic>
          <p:nvPicPr>
            <p:cNvPr id="5" name="図 4">
              <a:extLst>
                <a:ext uri="{FF2B5EF4-FFF2-40B4-BE49-F238E27FC236}">
                  <a16:creationId xmlns:a16="http://schemas.microsoft.com/office/drawing/2014/main" id="{9FC157B7-EF20-0918-361F-923AEDF3F5F4}"/>
                </a:ext>
              </a:extLst>
            </p:cNvPr>
            <p:cNvPicPr>
              <a:picLocks noChangeAspect="1"/>
            </p:cNvPicPr>
            <p:nvPr/>
          </p:nvPicPr>
          <p:blipFill rotWithShape="1">
            <a:blip r:embed="rId21"/>
            <a:srcRect r="2340"/>
            <a:stretch/>
          </p:blipFill>
          <p:spPr>
            <a:xfrm>
              <a:off x="3820710" y="5088172"/>
              <a:ext cx="1074974" cy="898472"/>
            </a:xfrm>
            <a:prstGeom prst="rect">
              <a:avLst/>
            </a:prstGeom>
          </p:spPr>
        </p:pic>
      </p:grpSp>
      <p:grpSp>
        <p:nvGrpSpPr>
          <p:cNvPr id="11" name="グループ化 10">
            <a:extLst>
              <a:ext uri="{FF2B5EF4-FFF2-40B4-BE49-F238E27FC236}">
                <a16:creationId xmlns:a16="http://schemas.microsoft.com/office/drawing/2014/main" id="{639DA938-146B-E29E-9204-2CF09C3893B9}"/>
              </a:ext>
            </a:extLst>
          </p:cNvPr>
          <p:cNvGrpSpPr/>
          <p:nvPr/>
        </p:nvGrpSpPr>
        <p:grpSpPr>
          <a:xfrm>
            <a:off x="7452889" y="4808679"/>
            <a:ext cx="2215604" cy="1728194"/>
            <a:chOff x="7452889" y="4808679"/>
            <a:chExt cx="2215604" cy="1728194"/>
          </a:xfrm>
        </p:grpSpPr>
        <p:sp>
          <p:nvSpPr>
            <p:cNvPr id="14" name="正方形/長方形 13">
              <a:extLst>
                <a:ext uri="{FF2B5EF4-FFF2-40B4-BE49-F238E27FC236}">
                  <a16:creationId xmlns:a16="http://schemas.microsoft.com/office/drawing/2014/main" id="{094F035F-E157-E05A-139D-0345F76FC513}"/>
                </a:ext>
              </a:extLst>
            </p:cNvPr>
            <p:cNvSpPr/>
            <p:nvPr/>
          </p:nvSpPr>
          <p:spPr>
            <a:xfrm>
              <a:off x="7452890" y="5182348"/>
              <a:ext cx="1062580" cy="430887"/>
            </a:xfrm>
            <a:prstGeom prst="rect">
              <a:avLst/>
            </a:prstGeom>
          </p:spPr>
          <p:txBody>
            <a:bodyPr wrap="square" lIns="0" tIns="0" rIns="0" bIns="0">
              <a:spAutoFit/>
            </a:bodyPr>
            <a:lstStyle/>
            <a:p>
              <a:r>
                <a:rPr lang="ja-JP" altLang="en-US" sz="700" dirty="0">
                  <a:latin typeface="+mn-ea"/>
                </a:rPr>
                <a:t>厚み</a:t>
              </a:r>
              <a:r>
                <a:rPr lang="en-US" altLang="ja-JP" sz="700" dirty="0">
                  <a:latin typeface="+mn-ea"/>
                </a:rPr>
                <a:t>1.5mm</a:t>
              </a:r>
              <a:r>
                <a:rPr lang="ja-JP" altLang="en-US" sz="700" dirty="0">
                  <a:latin typeface="+mn-ea"/>
                </a:rPr>
                <a:t>なので、開口部の納め処理は不要。通常の敷居と床の高さの</a:t>
              </a:r>
              <a:r>
                <a:rPr lang="en-US" altLang="ja-JP" sz="700" dirty="0">
                  <a:latin typeface="+mn-ea"/>
                </a:rPr>
                <a:t>3mm</a:t>
              </a:r>
              <a:r>
                <a:rPr lang="ja-JP" altLang="en-US" sz="700" dirty="0">
                  <a:latin typeface="+mn-ea"/>
                </a:rPr>
                <a:t>以内にきれいに納まります。</a:t>
              </a:r>
              <a:endParaRPr lang="en-US" altLang="ja-JP" sz="700" dirty="0">
                <a:latin typeface="+mn-ea"/>
              </a:endParaRPr>
            </a:p>
          </p:txBody>
        </p:sp>
        <p:pic>
          <p:nvPicPr>
            <p:cNvPr id="20" name="図 19">
              <a:extLst>
                <a:ext uri="{FF2B5EF4-FFF2-40B4-BE49-F238E27FC236}">
                  <a16:creationId xmlns:a16="http://schemas.microsoft.com/office/drawing/2014/main" id="{23248EC9-A4B0-F0D0-DD81-76702BC0A09D}"/>
                </a:ext>
              </a:extLst>
            </p:cNvPr>
            <p:cNvPicPr>
              <a:picLocks noChangeAspect="1"/>
            </p:cNvPicPr>
            <p:nvPr/>
          </p:nvPicPr>
          <p:blipFill>
            <a:blip r:embed="rId22"/>
            <a:stretch>
              <a:fillRect/>
            </a:stretch>
          </p:blipFill>
          <p:spPr>
            <a:xfrm>
              <a:off x="8588493" y="4995079"/>
              <a:ext cx="1080000" cy="767882"/>
            </a:xfrm>
            <a:prstGeom prst="rect">
              <a:avLst/>
            </a:prstGeom>
          </p:spPr>
        </p:pic>
        <p:pic>
          <p:nvPicPr>
            <p:cNvPr id="28" name="図 27">
              <a:extLst>
                <a:ext uri="{FF2B5EF4-FFF2-40B4-BE49-F238E27FC236}">
                  <a16:creationId xmlns:a16="http://schemas.microsoft.com/office/drawing/2014/main" id="{C95B6AE9-D420-50AF-4EE5-E2E8911D36F9}"/>
                </a:ext>
              </a:extLst>
            </p:cNvPr>
            <p:cNvPicPr>
              <a:picLocks noChangeAspect="1"/>
            </p:cNvPicPr>
            <p:nvPr/>
          </p:nvPicPr>
          <p:blipFill>
            <a:blip r:embed="rId23"/>
            <a:stretch>
              <a:fillRect/>
            </a:stretch>
          </p:blipFill>
          <p:spPr>
            <a:xfrm>
              <a:off x="8588493" y="5806186"/>
              <a:ext cx="1080000" cy="730687"/>
            </a:xfrm>
            <a:prstGeom prst="rect">
              <a:avLst/>
            </a:prstGeom>
          </p:spPr>
        </p:pic>
        <p:grpSp>
          <p:nvGrpSpPr>
            <p:cNvPr id="66" name="グループ化 65">
              <a:extLst>
                <a:ext uri="{FF2B5EF4-FFF2-40B4-BE49-F238E27FC236}">
                  <a16:creationId xmlns:a16="http://schemas.microsoft.com/office/drawing/2014/main" id="{F0AFC333-D582-A0A3-AED1-22CBD8813533}"/>
                </a:ext>
              </a:extLst>
            </p:cNvPr>
            <p:cNvGrpSpPr/>
            <p:nvPr/>
          </p:nvGrpSpPr>
          <p:grpSpPr>
            <a:xfrm>
              <a:off x="7452889" y="4808679"/>
              <a:ext cx="2215604" cy="137741"/>
              <a:chOff x="5136755" y="4808679"/>
              <a:chExt cx="2215604" cy="137741"/>
            </a:xfrm>
          </p:grpSpPr>
          <p:sp>
            <p:nvSpPr>
              <p:cNvPr id="67" name="正方形/長方形 66">
                <a:extLst>
                  <a:ext uri="{FF2B5EF4-FFF2-40B4-BE49-F238E27FC236}">
                    <a16:creationId xmlns:a16="http://schemas.microsoft.com/office/drawing/2014/main" id="{C604027C-A2FC-5BF2-65D9-9610FAD9143A}"/>
                  </a:ext>
                </a:extLst>
              </p:cNvPr>
              <p:cNvSpPr/>
              <p:nvPr/>
            </p:nvSpPr>
            <p:spPr>
              <a:xfrm>
                <a:off x="5149215" y="4808679"/>
                <a:ext cx="2203144" cy="123111"/>
              </a:xfrm>
              <a:prstGeom prst="rect">
                <a:avLst/>
              </a:prstGeom>
            </p:spPr>
            <p:txBody>
              <a:bodyPr wrap="square" lIns="0" tIns="0" rIns="0" bIns="0">
                <a:spAutoFit/>
              </a:bodyPr>
              <a:lstStyle/>
              <a:p>
                <a:r>
                  <a:rPr lang="ja-JP" altLang="en-US" sz="800" b="1" dirty="0">
                    <a:latin typeface="+mn-ea"/>
                  </a:rPr>
                  <a:t>薄いから段差のないリフォームができる</a:t>
                </a:r>
              </a:p>
            </p:txBody>
          </p:sp>
          <p:cxnSp>
            <p:nvCxnSpPr>
              <p:cNvPr id="95" name="直線コネクタ 94">
                <a:extLst>
                  <a:ext uri="{FF2B5EF4-FFF2-40B4-BE49-F238E27FC236}">
                    <a16:creationId xmlns:a16="http://schemas.microsoft.com/office/drawing/2014/main" id="{96FEFADD-5DC2-391A-2838-9B78BB8B1617}"/>
                  </a:ext>
                </a:extLst>
              </p:cNvPr>
              <p:cNvCxnSpPr/>
              <p:nvPr/>
            </p:nvCxnSpPr>
            <p:spPr>
              <a:xfrm>
                <a:off x="5136755" y="4946420"/>
                <a:ext cx="2215604"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grpSp>
        <p:nvGrpSpPr>
          <p:cNvPr id="102" name="グループ化 101">
            <a:extLst>
              <a:ext uri="{FF2B5EF4-FFF2-40B4-BE49-F238E27FC236}">
                <a16:creationId xmlns:a16="http://schemas.microsoft.com/office/drawing/2014/main" id="{B2AB7665-2281-C9BF-8B32-0FB348278CA8}"/>
              </a:ext>
            </a:extLst>
          </p:cNvPr>
          <p:cNvGrpSpPr/>
          <p:nvPr/>
        </p:nvGrpSpPr>
        <p:grpSpPr>
          <a:xfrm>
            <a:off x="4975242" y="4808679"/>
            <a:ext cx="2404258" cy="1460659"/>
            <a:chOff x="4948101" y="4808679"/>
            <a:chExt cx="2404258" cy="1460659"/>
          </a:xfrm>
        </p:grpSpPr>
        <p:grpSp>
          <p:nvGrpSpPr>
            <p:cNvPr id="105" name="グループ化 104">
              <a:extLst>
                <a:ext uri="{FF2B5EF4-FFF2-40B4-BE49-F238E27FC236}">
                  <a16:creationId xmlns:a16="http://schemas.microsoft.com/office/drawing/2014/main" id="{ED7AF0BC-F16B-5D0C-177E-2EE4ECE25770}"/>
                </a:ext>
              </a:extLst>
            </p:cNvPr>
            <p:cNvGrpSpPr/>
            <p:nvPr/>
          </p:nvGrpSpPr>
          <p:grpSpPr>
            <a:xfrm>
              <a:off x="4948101" y="4808679"/>
              <a:ext cx="2404258" cy="137741"/>
              <a:chOff x="5136755" y="4808679"/>
              <a:chExt cx="2215604" cy="137741"/>
            </a:xfrm>
          </p:grpSpPr>
          <p:sp>
            <p:nvSpPr>
              <p:cNvPr id="113" name="正方形/長方形 112">
                <a:extLst>
                  <a:ext uri="{FF2B5EF4-FFF2-40B4-BE49-F238E27FC236}">
                    <a16:creationId xmlns:a16="http://schemas.microsoft.com/office/drawing/2014/main" id="{AF6E424A-12BF-D9B1-1963-7BFE61EF31B1}"/>
                  </a:ext>
                </a:extLst>
              </p:cNvPr>
              <p:cNvSpPr/>
              <p:nvPr/>
            </p:nvSpPr>
            <p:spPr>
              <a:xfrm>
                <a:off x="5149215" y="4808679"/>
                <a:ext cx="2203144" cy="123111"/>
              </a:xfrm>
              <a:prstGeom prst="rect">
                <a:avLst/>
              </a:prstGeom>
            </p:spPr>
            <p:txBody>
              <a:bodyPr wrap="square" lIns="0" tIns="0" rIns="0" bIns="0">
                <a:spAutoFit/>
              </a:bodyPr>
              <a:lstStyle/>
              <a:p>
                <a:r>
                  <a:rPr lang="ja-JP" altLang="en-US" sz="800" b="1" dirty="0">
                    <a:latin typeface="+mn-ea"/>
                  </a:rPr>
                  <a:t>床表面に抗菌・抗ウイルス加工し、床表面の清潔を維持</a:t>
                </a:r>
              </a:p>
            </p:txBody>
          </p:sp>
          <p:cxnSp>
            <p:nvCxnSpPr>
              <p:cNvPr id="114" name="直線コネクタ 113">
                <a:extLst>
                  <a:ext uri="{FF2B5EF4-FFF2-40B4-BE49-F238E27FC236}">
                    <a16:creationId xmlns:a16="http://schemas.microsoft.com/office/drawing/2014/main" id="{1EEFD805-17A5-0EE4-AE57-8A2430BF508B}"/>
                  </a:ext>
                </a:extLst>
              </p:cNvPr>
              <p:cNvCxnSpPr/>
              <p:nvPr/>
            </p:nvCxnSpPr>
            <p:spPr>
              <a:xfrm>
                <a:off x="5136755" y="4946420"/>
                <a:ext cx="2215604"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106" name="グループ化 105">
              <a:extLst>
                <a:ext uri="{FF2B5EF4-FFF2-40B4-BE49-F238E27FC236}">
                  <a16:creationId xmlns:a16="http://schemas.microsoft.com/office/drawing/2014/main" id="{D7D182F9-F1B9-CBD1-3010-BE22F18D619B}"/>
                </a:ext>
              </a:extLst>
            </p:cNvPr>
            <p:cNvGrpSpPr/>
            <p:nvPr/>
          </p:nvGrpSpPr>
          <p:grpSpPr>
            <a:xfrm>
              <a:off x="6340082" y="5066618"/>
              <a:ext cx="994092" cy="1202720"/>
              <a:chOff x="4443295" y="2812324"/>
              <a:chExt cx="1019410" cy="1233352"/>
            </a:xfrm>
          </p:grpSpPr>
          <p:sp>
            <p:nvSpPr>
              <p:cNvPr id="110" name="正方形/長方形 109">
                <a:extLst>
                  <a:ext uri="{FF2B5EF4-FFF2-40B4-BE49-F238E27FC236}">
                    <a16:creationId xmlns:a16="http://schemas.microsoft.com/office/drawing/2014/main" id="{D4340373-4B81-5862-F0E7-B2083760E131}"/>
                  </a:ext>
                </a:extLst>
              </p:cNvPr>
              <p:cNvSpPr/>
              <p:nvPr/>
            </p:nvSpPr>
            <p:spPr>
              <a:xfrm>
                <a:off x="4443295" y="2812324"/>
                <a:ext cx="1019410" cy="12333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latin typeface="+mn-ea"/>
                </a:endParaRPr>
              </a:p>
            </p:txBody>
          </p:sp>
          <p:pic>
            <p:nvPicPr>
              <p:cNvPr id="111" name="図 110">
                <a:extLst>
                  <a:ext uri="{FF2B5EF4-FFF2-40B4-BE49-F238E27FC236}">
                    <a16:creationId xmlns:a16="http://schemas.microsoft.com/office/drawing/2014/main" id="{DB5D5523-82EE-7FE7-2D3D-16A4C3FFE117}"/>
                  </a:ext>
                </a:extLst>
              </p:cNvPr>
              <p:cNvPicPr>
                <a:picLocks noChangeAspect="1"/>
              </p:cNvPicPr>
              <p:nvPr/>
            </p:nvPicPr>
            <p:blipFill>
              <a:blip r:embed="rId24"/>
              <a:stretch>
                <a:fillRect/>
              </a:stretch>
            </p:blipFill>
            <p:spPr>
              <a:xfrm>
                <a:off x="4554098" y="2812325"/>
                <a:ext cx="792367" cy="675513"/>
              </a:xfrm>
              <a:prstGeom prst="rect">
                <a:avLst/>
              </a:prstGeom>
            </p:spPr>
          </p:pic>
          <p:pic>
            <p:nvPicPr>
              <p:cNvPr id="112" name="図 111">
                <a:extLst>
                  <a:ext uri="{FF2B5EF4-FFF2-40B4-BE49-F238E27FC236}">
                    <a16:creationId xmlns:a16="http://schemas.microsoft.com/office/drawing/2014/main" id="{3A835E39-909B-6F6F-0B14-09F078878566}"/>
                  </a:ext>
                </a:extLst>
              </p:cNvPr>
              <p:cNvPicPr>
                <a:picLocks noChangeAspect="1"/>
              </p:cNvPicPr>
              <p:nvPr/>
            </p:nvPicPr>
            <p:blipFill>
              <a:blip r:embed="rId25"/>
              <a:stretch>
                <a:fillRect/>
              </a:stretch>
            </p:blipFill>
            <p:spPr>
              <a:xfrm>
                <a:off x="4559536" y="3340959"/>
                <a:ext cx="792367" cy="675513"/>
              </a:xfrm>
              <a:prstGeom prst="rect">
                <a:avLst/>
              </a:prstGeom>
            </p:spPr>
          </p:pic>
        </p:grpSp>
        <p:grpSp>
          <p:nvGrpSpPr>
            <p:cNvPr id="107" name="グループ化 106">
              <a:extLst>
                <a:ext uri="{FF2B5EF4-FFF2-40B4-BE49-F238E27FC236}">
                  <a16:creationId xmlns:a16="http://schemas.microsoft.com/office/drawing/2014/main" id="{170A19DB-A4D9-F79E-D17B-94F5A8C885EC}"/>
                </a:ext>
              </a:extLst>
            </p:cNvPr>
            <p:cNvGrpSpPr/>
            <p:nvPr/>
          </p:nvGrpSpPr>
          <p:grpSpPr>
            <a:xfrm>
              <a:off x="5010928" y="5182349"/>
              <a:ext cx="1307711" cy="923545"/>
              <a:chOff x="5136754" y="5182349"/>
              <a:chExt cx="1307711" cy="923545"/>
            </a:xfrm>
          </p:grpSpPr>
          <p:sp>
            <p:nvSpPr>
              <p:cNvPr id="108" name="正方形/長方形 107">
                <a:extLst>
                  <a:ext uri="{FF2B5EF4-FFF2-40B4-BE49-F238E27FC236}">
                    <a16:creationId xmlns:a16="http://schemas.microsoft.com/office/drawing/2014/main" id="{EC5B79F3-3E01-7DB3-389B-6A08A3FFC9AE}"/>
                  </a:ext>
                </a:extLst>
              </p:cNvPr>
              <p:cNvSpPr/>
              <p:nvPr/>
            </p:nvSpPr>
            <p:spPr>
              <a:xfrm>
                <a:off x="5136754" y="5182349"/>
                <a:ext cx="1256129" cy="538609"/>
              </a:xfrm>
              <a:prstGeom prst="rect">
                <a:avLst/>
              </a:prstGeom>
            </p:spPr>
            <p:txBody>
              <a:bodyPr wrap="square" lIns="0" tIns="0" rIns="0" bIns="0">
                <a:spAutoFit/>
              </a:bodyPr>
              <a:lstStyle/>
              <a:p>
                <a:r>
                  <a:rPr lang="en-US" altLang="ja-JP" sz="700" dirty="0">
                    <a:latin typeface="+mn-ea"/>
                  </a:rPr>
                  <a:t>SIAA</a:t>
                </a:r>
                <a:r>
                  <a:rPr lang="ja-JP" altLang="en-US" sz="700" dirty="0">
                    <a:latin typeface="+mn-ea"/>
                  </a:rPr>
                  <a:t>マーク表示の抗菌・抗ウイルス加工シートを使用。万が一拭き残しや清掃後にウイルスが付着した場合などでも、細菌やウイルスを減少させることができます。</a:t>
                </a:r>
              </a:p>
            </p:txBody>
          </p:sp>
          <p:sp>
            <p:nvSpPr>
              <p:cNvPr id="109" name="正方形/長方形 108">
                <a:extLst>
                  <a:ext uri="{FF2B5EF4-FFF2-40B4-BE49-F238E27FC236}">
                    <a16:creationId xmlns:a16="http://schemas.microsoft.com/office/drawing/2014/main" id="{1B30006B-E2FF-C8AA-27B0-64DBA6885516}"/>
                  </a:ext>
                </a:extLst>
              </p:cNvPr>
              <p:cNvSpPr/>
              <p:nvPr/>
            </p:nvSpPr>
            <p:spPr>
              <a:xfrm>
                <a:off x="5136754" y="5828895"/>
                <a:ext cx="1307711" cy="276999"/>
              </a:xfrm>
              <a:prstGeom prst="rect">
                <a:avLst/>
              </a:prstGeom>
            </p:spPr>
            <p:txBody>
              <a:bodyPr wrap="square" lIns="0" tIns="0" rIns="0" bIns="0">
                <a:spAutoFit/>
              </a:bodyPr>
              <a:lstStyle/>
              <a:p>
                <a:r>
                  <a:rPr lang="en-US" altLang="ja-JP" sz="600" dirty="0">
                    <a:latin typeface="+mn-ea"/>
                  </a:rPr>
                  <a:t>※</a:t>
                </a:r>
                <a:r>
                  <a:rPr lang="ja-JP" altLang="en-US" sz="600" dirty="0">
                    <a:latin typeface="+mn-ea"/>
                  </a:rPr>
                  <a:t>抗ウイルス加工は、病気の治療や予防を目的とするものではありません。</a:t>
                </a:r>
              </a:p>
              <a:p>
                <a:r>
                  <a:rPr lang="en-US" altLang="ja-JP" sz="600" dirty="0">
                    <a:latin typeface="+mn-ea"/>
                  </a:rPr>
                  <a:t>※SIAA</a:t>
                </a:r>
                <a:r>
                  <a:rPr lang="ja-JP" altLang="en-US" sz="600" dirty="0">
                    <a:latin typeface="+mn-ea"/>
                  </a:rPr>
                  <a:t>の安全性基準に適合しています。</a:t>
                </a:r>
              </a:p>
            </p:txBody>
          </p:sp>
        </p:grpSp>
      </p:grpSp>
      <p:grpSp>
        <p:nvGrpSpPr>
          <p:cNvPr id="27" name="グループ化 26">
            <a:extLst>
              <a:ext uri="{FF2B5EF4-FFF2-40B4-BE49-F238E27FC236}">
                <a16:creationId xmlns:a16="http://schemas.microsoft.com/office/drawing/2014/main" id="{109CAD40-55BD-8115-6FBD-3C51BEDD693E}"/>
              </a:ext>
            </a:extLst>
          </p:cNvPr>
          <p:cNvGrpSpPr/>
          <p:nvPr/>
        </p:nvGrpSpPr>
        <p:grpSpPr>
          <a:xfrm>
            <a:off x="139699" y="683235"/>
            <a:ext cx="4776789" cy="3964965"/>
            <a:chOff x="139699" y="683235"/>
            <a:chExt cx="4776789" cy="3964965"/>
          </a:xfrm>
        </p:grpSpPr>
        <p:pic>
          <p:nvPicPr>
            <p:cNvPr id="1026" name="Picture 2">
              <a:extLst>
                <a:ext uri="{FF2B5EF4-FFF2-40B4-BE49-F238E27FC236}">
                  <a16:creationId xmlns:a16="http://schemas.microsoft.com/office/drawing/2014/main" id="{8FEC2328-D5C0-5AC1-E25D-52B8CA3C12AC}"/>
                </a:ext>
              </a:extLst>
            </p:cNvPr>
            <p:cNvPicPr>
              <a:picLocks noChangeAspect="1" noChangeArrowheads="1"/>
            </p:cNvPicPr>
            <p:nvPr/>
          </p:nvPicPr>
          <p:blipFill rotWithShape="1">
            <a:blip r:embed="rId26">
              <a:extLst>
                <a:ext uri="{28A0092B-C50C-407E-A947-70E740481C1C}">
                  <a14:useLocalDpi xmlns:a14="http://schemas.microsoft.com/office/drawing/2010/main" val="0"/>
                </a:ext>
              </a:extLst>
            </a:blip>
            <a:srcRect l="2122" r="15472" b="507"/>
            <a:stretch/>
          </p:blipFill>
          <p:spPr bwMode="auto">
            <a:xfrm>
              <a:off x="139699" y="683235"/>
              <a:ext cx="4776789" cy="3964965"/>
            </a:xfrm>
            <a:prstGeom prst="rect">
              <a:avLst/>
            </a:prstGeom>
            <a:noFill/>
            <a:extLst>
              <a:ext uri="{909E8E84-426E-40DD-AFC4-6F175D3DCCD1}">
                <a14:hiddenFill xmlns:a14="http://schemas.microsoft.com/office/drawing/2010/main">
                  <a:solidFill>
                    <a:srgbClr val="FFFFFF"/>
                  </a:solidFill>
                </a14:hiddenFill>
              </a:ext>
            </a:extLst>
          </p:spPr>
        </p:pic>
        <p:sp>
          <p:nvSpPr>
            <p:cNvPr id="99" name="Rectangle 4">
              <a:extLst>
                <a:ext uri="{FF2B5EF4-FFF2-40B4-BE49-F238E27FC236}">
                  <a16:creationId xmlns:a16="http://schemas.microsoft.com/office/drawing/2014/main" id="{5F5AA03C-16A4-E5FA-DDBD-938F3540B0CD}"/>
                </a:ext>
              </a:extLst>
            </p:cNvPr>
            <p:cNvSpPr>
              <a:spLocks noChangeArrowheads="1"/>
            </p:cNvSpPr>
            <p:nvPr/>
          </p:nvSpPr>
          <p:spPr bwMode="auto">
            <a:xfrm>
              <a:off x="3367088" y="4537194"/>
              <a:ext cx="153035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ja-JP"/>
              </a:defPPr>
              <a:lvl1pPr algn="ctr" rtl="0" fontAlgn="base">
                <a:spcBef>
                  <a:spcPct val="50000"/>
                </a:spcBef>
                <a:spcAft>
                  <a:spcPct val="0"/>
                </a:spcAft>
                <a:defRPr kumimoji="1" sz="800" b="1" kern="1200">
                  <a:solidFill>
                    <a:schemeClr val="tx1"/>
                  </a:solidFill>
                  <a:latin typeface="Arial" charset="0"/>
                  <a:ea typeface="ＭＳ Ｐゴシック" pitchFamily="50" charset="-128"/>
                  <a:cs typeface="+mn-cs"/>
                </a:defRPr>
              </a:lvl1pPr>
              <a:lvl2pPr marL="457200" algn="ctr" rtl="0" fontAlgn="base">
                <a:spcBef>
                  <a:spcPct val="50000"/>
                </a:spcBef>
                <a:spcAft>
                  <a:spcPct val="0"/>
                </a:spcAft>
                <a:defRPr kumimoji="1" sz="800" b="1" kern="1200">
                  <a:solidFill>
                    <a:schemeClr val="tx1"/>
                  </a:solidFill>
                  <a:latin typeface="Arial" charset="0"/>
                  <a:ea typeface="ＭＳ Ｐゴシック" pitchFamily="50" charset="-128"/>
                  <a:cs typeface="+mn-cs"/>
                </a:defRPr>
              </a:lvl2pPr>
              <a:lvl3pPr marL="914400" algn="ctr" rtl="0" fontAlgn="base">
                <a:spcBef>
                  <a:spcPct val="50000"/>
                </a:spcBef>
                <a:spcAft>
                  <a:spcPct val="0"/>
                </a:spcAft>
                <a:defRPr kumimoji="1" sz="800" b="1" kern="1200">
                  <a:solidFill>
                    <a:schemeClr val="tx1"/>
                  </a:solidFill>
                  <a:latin typeface="Arial" charset="0"/>
                  <a:ea typeface="ＭＳ Ｐゴシック" pitchFamily="50" charset="-128"/>
                  <a:cs typeface="+mn-cs"/>
                </a:defRPr>
              </a:lvl3pPr>
              <a:lvl4pPr marL="1371600" algn="ctr" rtl="0" fontAlgn="base">
                <a:spcBef>
                  <a:spcPct val="50000"/>
                </a:spcBef>
                <a:spcAft>
                  <a:spcPct val="0"/>
                </a:spcAft>
                <a:defRPr kumimoji="1" sz="800" b="1" kern="1200">
                  <a:solidFill>
                    <a:schemeClr val="tx1"/>
                  </a:solidFill>
                  <a:latin typeface="Arial" charset="0"/>
                  <a:ea typeface="ＭＳ Ｐゴシック" pitchFamily="50" charset="-128"/>
                  <a:cs typeface="+mn-cs"/>
                </a:defRPr>
              </a:lvl4pPr>
              <a:lvl5pPr marL="1828800" algn="ctr" rtl="0" fontAlgn="base">
                <a:spcBef>
                  <a:spcPct val="50000"/>
                </a:spcBef>
                <a:spcAft>
                  <a:spcPct val="0"/>
                </a:spcAft>
                <a:defRPr kumimoji="1" sz="800" b="1" kern="1200">
                  <a:solidFill>
                    <a:schemeClr val="tx1"/>
                  </a:solidFill>
                  <a:latin typeface="Arial" charset="0"/>
                  <a:ea typeface="ＭＳ Ｐゴシック" pitchFamily="50" charset="-128"/>
                  <a:cs typeface="+mn-cs"/>
                </a:defRPr>
              </a:lvl5pPr>
              <a:lvl6pPr marL="2286000" algn="l" defTabSz="914400" rtl="0" eaLnBrk="1" latinLnBrk="0" hangingPunct="1">
                <a:defRPr kumimoji="1" sz="800" b="1" kern="1200">
                  <a:solidFill>
                    <a:schemeClr val="tx1"/>
                  </a:solidFill>
                  <a:latin typeface="Arial" charset="0"/>
                  <a:ea typeface="ＭＳ Ｐゴシック" pitchFamily="50" charset="-128"/>
                  <a:cs typeface="+mn-cs"/>
                </a:defRPr>
              </a:lvl6pPr>
              <a:lvl7pPr marL="2743200" algn="l" defTabSz="914400" rtl="0" eaLnBrk="1" latinLnBrk="0" hangingPunct="1">
                <a:defRPr kumimoji="1" sz="800" b="1" kern="1200">
                  <a:solidFill>
                    <a:schemeClr val="tx1"/>
                  </a:solidFill>
                  <a:latin typeface="Arial" charset="0"/>
                  <a:ea typeface="ＭＳ Ｐゴシック" pitchFamily="50" charset="-128"/>
                  <a:cs typeface="+mn-cs"/>
                </a:defRPr>
              </a:lvl7pPr>
              <a:lvl8pPr marL="3200400" algn="l" defTabSz="914400" rtl="0" eaLnBrk="1" latinLnBrk="0" hangingPunct="1">
                <a:defRPr kumimoji="1" sz="800" b="1" kern="1200">
                  <a:solidFill>
                    <a:schemeClr val="tx1"/>
                  </a:solidFill>
                  <a:latin typeface="Arial" charset="0"/>
                  <a:ea typeface="ＭＳ Ｐゴシック" pitchFamily="50" charset="-128"/>
                  <a:cs typeface="+mn-cs"/>
                </a:defRPr>
              </a:lvl8pPr>
              <a:lvl9pPr marL="3657600" algn="l" defTabSz="914400" rtl="0" eaLnBrk="1" latinLnBrk="0" hangingPunct="1">
                <a:defRPr kumimoji="1" sz="800" b="1" kern="1200">
                  <a:solidFill>
                    <a:schemeClr val="tx1"/>
                  </a:solidFill>
                  <a:latin typeface="Arial" charset="0"/>
                  <a:ea typeface="ＭＳ Ｐゴシック"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altLang="ja-JP" sz="500" b="0" i="0" u="none" strike="noStrike" kern="1200" cap="none" spc="0" normalizeH="0" baseline="0" noProof="0" dirty="0">
                  <a:ln>
                    <a:noFill/>
                  </a:ln>
                  <a:solidFill>
                    <a:schemeClr val="bg1"/>
                  </a:solidFill>
                  <a:effectLst/>
                  <a:uLnTx/>
                  <a:uFillTx/>
                  <a:latin typeface="+mn-ea"/>
                  <a:ea typeface="+mn-ea"/>
                </a:rPr>
                <a:t>※</a:t>
              </a:r>
              <a:r>
                <a:rPr kumimoji="1" lang="ja-JP" altLang="en-US" sz="500" b="0" i="0" u="none" strike="noStrike" kern="1200" cap="none" spc="0" normalizeH="0" baseline="0" noProof="0" dirty="0">
                  <a:ln>
                    <a:noFill/>
                  </a:ln>
                  <a:solidFill>
                    <a:schemeClr val="bg1"/>
                  </a:solidFill>
                  <a:effectLst/>
                  <a:uLnTx/>
                  <a:uFillTx/>
                  <a:latin typeface="+mn-ea"/>
                  <a:ea typeface="+mn-ea"/>
                </a:rPr>
                <a:t>イメージ写真のため実際とは異なる場合がございます。</a:t>
              </a:r>
            </a:p>
          </p:txBody>
        </p:sp>
        <p:sp>
          <p:nvSpPr>
            <p:cNvPr id="100" name="正方形/長方形 99">
              <a:extLst>
                <a:ext uri="{FF2B5EF4-FFF2-40B4-BE49-F238E27FC236}">
                  <a16:creationId xmlns:a16="http://schemas.microsoft.com/office/drawing/2014/main" id="{9FB0475B-841A-E12A-E78E-AD2968F8A66B}"/>
                </a:ext>
              </a:extLst>
            </p:cNvPr>
            <p:cNvSpPr/>
            <p:nvPr/>
          </p:nvSpPr>
          <p:spPr>
            <a:xfrm>
              <a:off x="197208" y="728203"/>
              <a:ext cx="833693" cy="192239"/>
            </a:xfrm>
            <a:prstGeom prst="rect">
              <a:avLst/>
            </a:prstGeom>
            <a:solidFill>
              <a:srgbClr val="FFFFFF"/>
            </a:solidFill>
            <a:ln w="3175">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01" name="正方形/長方形 100">
              <a:extLst>
                <a:ext uri="{FF2B5EF4-FFF2-40B4-BE49-F238E27FC236}">
                  <a16:creationId xmlns:a16="http://schemas.microsoft.com/office/drawing/2014/main" id="{98519650-E932-7119-A56E-95F7463B5099}"/>
                </a:ext>
              </a:extLst>
            </p:cNvPr>
            <p:cNvSpPr/>
            <p:nvPr/>
          </p:nvSpPr>
          <p:spPr>
            <a:xfrm>
              <a:off x="269133" y="755073"/>
              <a:ext cx="689843" cy="138499"/>
            </a:xfrm>
            <a:prstGeom prst="rect">
              <a:avLst/>
            </a:prstGeom>
            <a:noFill/>
            <a:ln>
              <a:noFill/>
            </a:ln>
          </p:spPr>
          <p:txBody>
            <a:bodyPr wrap="square" lIns="0" tIns="0" rIns="0" bIns="0">
              <a:spAutoFit/>
            </a:bodyPr>
            <a:lstStyle/>
            <a:p>
              <a:pPr algn="ctr"/>
              <a:r>
                <a:rPr lang="ja-JP" altLang="en-US" sz="900" b="1" dirty="0">
                  <a:solidFill>
                    <a:srgbClr val="000000"/>
                  </a:solidFill>
                  <a:latin typeface="+mn-ea"/>
                </a:rPr>
                <a:t>リフォーム後</a:t>
              </a:r>
            </a:p>
          </p:txBody>
        </p:sp>
        <p:sp>
          <p:nvSpPr>
            <p:cNvPr id="103" name="正方形/長方形 102">
              <a:extLst>
                <a:ext uri="{FF2B5EF4-FFF2-40B4-BE49-F238E27FC236}">
                  <a16:creationId xmlns:a16="http://schemas.microsoft.com/office/drawing/2014/main" id="{89A91A2C-9AE5-77DB-1520-69E3824AADE6}"/>
                </a:ext>
              </a:extLst>
            </p:cNvPr>
            <p:cNvSpPr/>
            <p:nvPr/>
          </p:nvSpPr>
          <p:spPr>
            <a:xfrm>
              <a:off x="1821990" y="4521061"/>
              <a:ext cx="1247895" cy="92333"/>
            </a:xfrm>
            <a:prstGeom prst="rect">
              <a:avLst/>
            </a:prstGeom>
          </p:spPr>
          <p:txBody>
            <a:bodyPr wrap="square" lIns="0" tIns="0" rIns="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600" b="1" dirty="0">
                  <a:latin typeface="+mn-ea"/>
                </a:rPr>
                <a:t>〔</a:t>
              </a:r>
              <a:r>
                <a:rPr lang="ja-JP" altLang="en-US" sz="600" b="1" dirty="0">
                  <a:latin typeface="+mn-ea"/>
                </a:rPr>
                <a:t>グレージュヒッコリー柄（シート）</a:t>
              </a:r>
              <a:r>
                <a:rPr lang="en-US" altLang="ja-JP" sz="600" b="1" dirty="0">
                  <a:latin typeface="+mn-ea"/>
                </a:rPr>
                <a:t>〕</a:t>
              </a:r>
              <a:endParaRPr lang="ja-JP" altLang="en-US" sz="600" b="1" dirty="0">
                <a:latin typeface="+mn-ea"/>
              </a:endParaRPr>
            </a:p>
          </p:txBody>
        </p:sp>
        <p:pic>
          <p:nvPicPr>
            <p:cNvPr id="26" name="図 25">
              <a:extLst>
                <a:ext uri="{FF2B5EF4-FFF2-40B4-BE49-F238E27FC236}">
                  <a16:creationId xmlns:a16="http://schemas.microsoft.com/office/drawing/2014/main" id="{60AF2F73-2365-6666-3784-37C88E1ACBB6}"/>
                </a:ext>
              </a:extLst>
            </p:cNvPr>
            <p:cNvPicPr>
              <a:picLocks noChangeAspect="1"/>
            </p:cNvPicPr>
            <p:nvPr/>
          </p:nvPicPr>
          <p:blipFill rotWithShape="1">
            <a:blip r:embed="rId27"/>
            <a:srcRect l="5199" r="10548"/>
            <a:stretch/>
          </p:blipFill>
          <p:spPr>
            <a:xfrm>
              <a:off x="142255" y="3369068"/>
              <a:ext cx="1623507" cy="1279132"/>
            </a:xfrm>
            <a:prstGeom prst="rect">
              <a:avLst/>
            </a:prstGeom>
          </p:spPr>
        </p:pic>
      </p:grpSp>
      <p:pic>
        <p:nvPicPr>
          <p:cNvPr id="7" name="図 6">
            <a:extLst>
              <a:ext uri="{FF2B5EF4-FFF2-40B4-BE49-F238E27FC236}">
                <a16:creationId xmlns:a16="http://schemas.microsoft.com/office/drawing/2014/main" id="{19237F37-5F8A-1E93-6D90-7510585FD717}"/>
              </a:ext>
            </a:extLst>
          </p:cNvPr>
          <p:cNvPicPr>
            <a:picLocks noChangeAspect="1"/>
          </p:cNvPicPr>
          <p:nvPr/>
        </p:nvPicPr>
        <p:blipFill>
          <a:blip r:embed="rId28"/>
          <a:stretch>
            <a:fillRect/>
          </a:stretch>
        </p:blipFill>
        <p:spPr>
          <a:xfrm>
            <a:off x="6539630" y="3986911"/>
            <a:ext cx="261818" cy="288000"/>
          </a:xfrm>
          <a:prstGeom prst="rect">
            <a:avLst/>
          </a:prstGeom>
        </p:spPr>
      </p:pic>
      <p:grpSp>
        <p:nvGrpSpPr>
          <p:cNvPr id="56" name="グループ化 55">
            <a:extLst>
              <a:ext uri="{FF2B5EF4-FFF2-40B4-BE49-F238E27FC236}">
                <a16:creationId xmlns:a16="http://schemas.microsoft.com/office/drawing/2014/main" id="{E674573E-0947-3549-5FCC-D5B9CEE9E36B}"/>
              </a:ext>
            </a:extLst>
          </p:cNvPr>
          <p:cNvGrpSpPr/>
          <p:nvPr/>
        </p:nvGrpSpPr>
        <p:grpSpPr>
          <a:xfrm>
            <a:off x="4992700" y="2075537"/>
            <a:ext cx="4773600" cy="1800000"/>
            <a:chOff x="4992700" y="2075537"/>
            <a:chExt cx="4773600" cy="1800000"/>
          </a:xfrm>
        </p:grpSpPr>
        <p:grpSp>
          <p:nvGrpSpPr>
            <p:cNvPr id="132" name="グループ化 131">
              <a:extLst>
                <a:ext uri="{FF2B5EF4-FFF2-40B4-BE49-F238E27FC236}">
                  <a16:creationId xmlns:a16="http://schemas.microsoft.com/office/drawing/2014/main" id="{D8D51D9E-1638-7887-F027-219E4162FE6E}"/>
                </a:ext>
              </a:extLst>
            </p:cNvPr>
            <p:cNvGrpSpPr/>
            <p:nvPr/>
          </p:nvGrpSpPr>
          <p:grpSpPr>
            <a:xfrm>
              <a:off x="4992700" y="2075537"/>
              <a:ext cx="4773600" cy="1800000"/>
              <a:chOff x="152316" y="704609"/>
              <a:chExt cx="4767263" cy="1789102"/>
            </a:xfrm>
          </p:grpSpPr>
          <p:sp>
            <p:nvSpPr>
              <p:cNvPr id="149" name="Rectangle 14">
                <a:extLst>
                  <a:ext uri="{FF2B5EF4-FFF2-40B4-BE49-F238E27FC236}">
                    <a16:creationId xmlns:a16="http://schemas.microsoft.com/office/drawing/2014/main" id="{41883329-C4AD-A896-7B9F-39CC44A55A50}"/>
                  </a:ext>
                </a:extLst>
              </p:cNvPr>
              <p:cNvSpPr>
                <a:spLocks noChangeArrowheads="1"/>
              </p:cNvSpPr>
              <p:nvPr/>
            </p:nvSpPr>
            <p:spPr bwMode="auto">
              <a:xfrm>
                <a:off x="152316" y="704609"/>
                <a:ext cx="4767263" cy="1789102"/>
              </a:xfrm>
              <a:prstGeom prst="rect">
                <a:avLst/>
              </a:prstGeom>
              <a:noFill/>
              <a:ln w="6350">
                <a:solidFill>
                  <a:srgbClr val="4D4D4D"/>
                </a:solidFill>
                <a:miter lim="800000"/>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200" dirty="0">
                  <a:latin typeface="+mn-ea"/>
                </a:endParaRPr>
              </a:p>
            </p:txBody>
          </p:sp>
          <p:sp>
            <p:nvSpPr>
              <p:cNvPr id="150" name="Rectangle 24">
                <a:extLst>
                  <a:ext uri="{FF2B5EF4-FFF2-40B4-BE49-F238E27FC236}">
                    <a16:creationId xmlns:a16="http://schemas.microsoft.com/office/drawing/2014/main" id="{19C038CB-C3CE-D392-775A-3E3BAF0FE055}"/>
                  </a:ext>
                </a:extLst>
              </p:cNvPr>
              <p:cNvSpPr>
                <a:spLocks noChangeArrowheads="1"/>
              </p:cNvSpPr>
              <p:nvPr/>
            </p:nvSpPr>
            <p:spPr bwMode="auto">
              <a:xfrm>
                <a:off x="152316" y="704611"/>
                <a:ext cx="4767263" cy="126000"/>
              </a:xfrm>
              <a:prstGeom prst="rect">
                <a:avLst/>
              </a:prstGeom>
              <a:solidFill>
                <a:srgbClr val="4D4D4D"/>
              </a:solidFill>
              <a:ln w="6350">
                <a:solidFill>
                  <a:srgbClr val="4D4D4D"/>
                </a:solidFill>
                <a:miter lim="800000"/>
                <a:headEnd/>
                <a:tailEnd/>
              </a:ln>
              <a:effectLst/>
            </p:spPr>
            <p:txBody>
              <a:bodyPr wrap="none" tIns="0" rIns="0" bIns="0" anchor="ctr"/>
              <a:lstStyle/>
              <a:p>
                <a:r>
                  <a:rPr lang="ja-JP" altLang="en-US" sz="800" dirty="0">
                    <a:solidFill>
                      <a:schemeClr val="bg1"/>
                    </a:solidFill>
                    <a:latin typeface="+mn-ea"/>
                  </a:rPr>
                  <a:t>カラーバリエーション</a:t>
                </a:r>
                <a:endParaRPr lang="en-US" altLang="ja-JP" sz="800" dirty="0">
                  <a:solidFill>
                    <a:schemeClr val="bg1"/>
                  </a:solidFill>
                  <a:latin typeface="+mn-ea"/>
                </a:endParaRPr>
              </a:p>
            </p:txBody>
          </p:sp>
        </p:grpSp>
        <p:sp>
          <p:nvSpPr>
            <p:cNvPr id="133" name="正方形/長方形 132">
              <a:extLst>
                <a:ext uri="{FF2B5EF4-FFF2-40B4-BE49-F238E27FC236}">
                  <a16:creationId xmlns:a16="http://schemas.microsoft.com/office/drawing/2014/main" id="{B6907D67-55D1-22D4-0237-934C2C66FC97}"/>
                </a:ext>
              </a:extLst>
            </p:cNvPr>
            <p:cNvSpPr/>
            <p:nvPr/>
          </p:nvSpPr>
          <p:spPr>
            <a:xfrm>
              <a:off x="5101267" y="2297861"/>
              <a:ext cx="4497680" cy="138499"/>
            </a:xfrm>
            <a:prstGeom prst="rect">
              <a:avLst/>
            </a:prstGeom>
          </p:spPr>
          <p:txBody>
            <a:bodyPr wrap="square" lIns="0" tIns="0" rIns="0" bIns="0">
              <a:spAutoFit/>
            </a:bodyPr>
            <a:lstStyle/>
            <a:p>
              <a:r>
                <a:rPr lang="ja-JP" altLang="en-US" sz="900" b="1" dirty="0">
                  <a:latin typeface="+mn-ea"/>
                </a:rPr>
                <a:t>軽くて、薄くて、しかも省施工、上から貼るだけのかんたんリフォーム専用床材です。</a:t>
              </a:r>
            </a:p>
          </p:txBody>
        </p:sp>
        <p:grpSp>
          <p:nvGrpSpPr>
            <p:cNvPr id="21" name="グループ化 20">
              <a:extLst>
                <a:ext uri="{FF2B5EF4-FFF2-40B4-BE49-F238E27FC236}">
                  <a16:creationId xmlns:a16="http://schemas.microsoft.com/office/drawing/2014/main" id="{08129BAF-A1DE-58C4-818D-4E04033CF3B4}"/>
                </a:ext>
              </a:extLst>
            </p:cNvPr>
            <p:cNvGrpSpPr/>
            <p:nvPr/>
          </p:nvGrpSpPr>
          <p:grpSpPr>
            <a:xfrm>
              <a:off x="5101266" y="2724499"/>
              <a:ext cx="4550066" cy="426990"/>
              <a:chOff x="5092283" y="2790031"/>
              <a:chExt cx="2689453" cy="252385"/>
            </a:xfrm>
          </p:grpSpPr>
          <p:grpSp>
            <p:nvGrpSpPr>
              <p:cNvPr id="32" name="グループ化 31">
                <a:extLst>
                  <a:ext uri="{FF2B5EF4-FFF2-40B4-BE49-F238E27FC236}">
                    <a16:creationId xmlns:a16="http://schemas.microsoft.com/office/drawing/2014/main" id="{1A663312-434D-21AA-AA53-750977CCC9E0}"/>
                  </a:ext>
                </a:extLst>
              </p:cNvPr>
              <p:cNvGrpSpPr/>
              <p:nvPr/>
            </p:nvGrpSpPr>
            <p:grpSpPr>
              <a:xfrm>
                <a:off x="5092283" y="2793293"/>
                <a:ext cx="853408" cy="249123"/>
                <a:chOff x="5102672" y="3006346"/>
                <a:chExt cx="1452256" cy="364774"/>
              </a:xfrm>
            </p:grpSpPr>
            <p:pic>
              <p:nvPicPr>
                <p:cNvPr id="47" name="Picture 6" descr="http://www2.panasonic.biz/es/sumai/gazou/bicon/CA151ABMY-PA0050011_0004.jpg">
                  <a:extLst>
                    <a:ext uri="{FF2B5EF4-FFF2-40B4-BE49-F238E27FC236}">
                      <a16:creationId xmlns:a16="http://schemas.microsoft.com/office/drawing/2014/main" id="{AD448EEE-BBF9-805B-8D33-5ADAC4D20D6F}"/>
                    </a:ext>
                  </a:extLst>
                </p:cNvPr>
                <p:cNvPicPr>
                  <a:picLocks noChangeAspect="1" noChangeArrowheads="1"/>
                </p:cNvPicPr>
                <p:nvPr/>
              </p:nvPicPr>
              <p:blipFill rotWithShape="1">
                <a:blip r:embed="rId29">
                  <a:extLst>
                    <a:ext uri="{28A0092B-C50C-407E-A947-70E740481C1C}">
                      <a14:useLocalDpi xmlns:a14="http://schemas.microsoft.com/office/drawing/2010/main" val="0"/>
                    </a:ext>
                  </a:extLst>
                </a:blip>
                <a:srcRect/>
                <a:stretch/>
              </p:blipFill>
              <p:spPr bwMode="auto">
                <a:xfrm rot="5400000">
                  <a:off x="5686632" y="2422387"/>
                  <a:ext cx="284337" cy="1452255"/>
                </a:xfrm>
                <a:prstGeom prst="rect">
                  <a:avLst/>
                </a:prstGeom>
                <a:noFill/>
                <a:extLst>
                  <a:ext uri="{909E8E84-426E-40DD-AFC4-6F175D3DCCD1}">
                    <a14:hiddenFill xmlns:a14="http://schemas.microsoft.com/office/drawing/2010/main">
                      <a:solidFill>
                        <a:srgbClr val="FFFFFF"/>
                      </a:solidFill>
                    </a14:hiddenFill>
                  </a:ext>
                </a:extLst>
              </p:spPr>
            </p:pic>
            <p:sp>
              <p:nvSpPr>
                <p:cNvPr id="48" name="正方形/長方形 47">
                  <a:extLst>
                    <a:ext uri="{FF2B5EF4-FFF2-40B4-BE49-F238E27FC236}">
                      <a16:creationId xmlns:a16="http://schemas.microsoft.com/office/drawing/2014/main" id="{AA08B309-469D-6550-D90E-CD5550E9DD8E}"/>
                    </a:ext>
                  </a:extLst>
                </p:cNvPr>
                <p:cNvSpPr/>
                <p:nvPr/>
              </p:nvSpPr>
              <p:spPr>
                <a:xfrm>
                  <a:off x="5102672" y="3291208"/>
                  <a:ext cx="1446972" cy="79912"/>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600" dirty="0">
                      <a:latin typeface="+mn-ea"/>
                    </a:rPr>
                    <a:t>チェリー柄</a:t>
                  </a:r>
                  <a:r>
                    <a:rPr kumimoji="1" lang="ja-JP" altLang="en-US" sz="600" b="0" i="0" u="none" strike="noStrike" kern="1200" cap="none" spc="0" normalizeH="0" baseline="0" noProof="0" dirty="0">
                      <a:ln>
                        <a:noFill/>
                      </a:ln>
                      <a:solidFill>
                        <a:prstClr val="black"/>
                      </a:solidFill>
                      <a:effectLst/>
                      <a:uLnTx/>
                      <a:uFillTx/>
                      <a:latin typeface="ＭＳ Ｐゴシック"/>
                      <a:ea typeface="ＭＳ Ｐゴシック"/>
                      <a:cs typeface="+mn-cs"/>
                    </a:rPr>
                    <a:t>（ラスティック）</a:t>
                  </a:r>
                  <a:r>
                    <a:rPr lang="ja-JP" altLang="en-US" sz="600" dirty="0">
                      <a:latin typeface="+mn-ea"/>
                    </a:rPr>
                    <a:t>（シート）</a:t>
                  </a:r>
                </a:p>
              </p:txBody>
            </p:sp>
          </p:grpSp>
          <p:grpSp>
            <p:nvGrpSpPr>
              <p:cNvPr id="35" name="グループ化 34">
                <a:extLst>
                  <a:ext uri="{FF2B5EF4-FFF2-40B4-BE49-F238E27FC236}">
                    <a16:creationId xmlns:a16="http://schemas.microsoft.com/office/drawing/2014/main" id="{AA723A6D-7A83-532D-48E6-7AD354952C46}"/>
                  </a:ext>
                </a:extLst>
              </p:cNvPr>
              <p:cNvGrpSpPr/>
              <p:nvPr/>
            </p:nvGrpSpPr>
            <p:grpSpPr>
              <a:xfrm>
                <a:off x="6007123" y="2790034"/>
                <a:ext cx="860310" cy="249119"/>
                <a:chOff x="6649998" y="2501549"/>
                <a:chExt cx="1464002" cy="364769"/>
              </a:xfrm>
            </p:grpSpPr>
            <p:pic>
              <p:nvPicPr>
                <p:cNvPr id="39" name="Picture 8" descr="http://www2.panasonic.biz/es/sumai/gazou/bicon/CA151ABMY-PA0050012_0003.jpg">
                  <a:extLst>
                    <a:ext uri="{FF2B5EF4-FFF2-40B4-BE49-F238E27FC236}">
                      <a16:creationId xmlns:a16="http://schemas.microsoft.com/office/drawing/2014/main" id="{7124C3A4-55BE-D941-98C5-3EA9277ECA71}"/>
                    </a:ext>
                  </a:extLst>
                </p:cNvPr>
                <p:cNvPicPr>
                  <a:picLocks noChangeAspect="1" noChangeArrowheads="1"/>
                </p:cNvPicPr>
                <p:nvPr/>
              </p:nvPicPr>
              <p:blipFill rotWithShape="1">
                <a:blip r:embed="rId30">
                  <a:extLst>
                    <a:ext uri="{28A0092B-C50C-407E-A947-70E740481C1C}">
                      <a14:useLocalDpi xmlns:a14="http://schemas.microsoft.com/office/drawing/2010/main" val="0"/>
                    </a:ext>
                  </a:extLst>
                </a:blip>
                <a:srcRect/>
                <a:stretch/>
              </p:blipFill>
              <p:spPr bwMode="auto">
                <a:xfrm rot="5400000">
                  <a:off x="7245704" y="1917590"/>
                  <a:ext cx="284337" cy="1452255"/>
                </a:xfrm>
                <a:prstGeom prst="rect">
                  <a:avLst/>
                </a:prstGeom>
                <a:noFill/>
                <a:extLst>
                  <a:ext uri="{909E8E84-426E-40DD-AFC4-6F175D3DCCD1}">
                    <a14:hiddenFill xmlns:a14="http://schemas.microsoft.com/office/drawing/2010/main">
                      <a:solidFill>
                        <a:srgbClr val="FFFFFF"/>
                      </a:solidFill>
                    </a14:hiddenFill>
                  </a:ext>
                </a:extLst>
              </p:spPr>
            </p:pic>
            <p:sp>
              <p:nvSpPr>
                <p:cNvPr id="40" name="正方形/長方形 39">
                  <a:extLst>
                    <a:ext uri="{FF2B5EF4-FFF2-40B4-BE49-F238E27FC236}">
                      <a16:creationId xmlns:a16="http://schemas.microsoft.com/office/drawing/2014/main" id="{1B7F9E29-2255-2FC4-4E73-116CEA38D7DF}"/>
                    </a:ext>
                  </a:extLst>
                </p:cNvPr>
                <p:cNvSpPr/>
                <p:nvPr/>
              </p:nvSpPr>
              <p:spPr>
                <a:xfrm>
                  <a:off x="6649998" y="2786406"/>
                  <a:ext cx="1275978" cy="79912"/>
                </a:xfrm>
                <a:prstGeom prst="rect">
                  <a:avLst/>
                </a:prstGeom>
              </p:spPr>
              <p:txBody>
                <a:bodyPr wrap="square" lIns="0" tIns="0" rIns="0" bIns="0">
                  <a:spAutoFit/>
                </a:bodyPr>
                <a:lstStyle/>
                <a:p>
                  <a:r>
                    <a:rPr lang="ja-JP" altLang="en-US" sz="600" dirty="0">
                      <a:latin typeface="+mn-ea"/>
                    </a:rPr>
                    <a:t>オーク柄</a:t>
                  </a:r>
                  <a:r>
                    <a:rPr kumimoji="1" lang="ja-JP" altLang="en-US" sz="600" b="0" i="0" u="none" strike="noStrike" kern="1200" cap="none" spc="0" normalizeH="0" baseline="0" noProof="0" dirty="0">
                      <a:ln>
                        <a:noFill/>
                      </a:ln>
                      <a:solidFill>
                        <a:prstClr val="black"/>
                      </a:solidFill>
                      <a:effectLst/>
                      <a:uLnTx/>
                      <a:uFillTx/>
                      <a:latin typeface="ＭＳ Ｐゴシック"/>
                      <a:ea typeface="ＭＳ Ｐゴシック"/>
                      <a:cs typeface="+mn-cs"/>
                    </a:rPr>
                    <a:t>（ラスティック） </a:t>
                  </a:r>
                  <a:r>
                    <a:rPr lang="ja-JP" altLang="en-US" sz="600" dirty="0">
                      <a:latin typeface="+mn-ea"/>
                    </a:rPr>
                    <a:t>（シート）</a:t>
                  </a:r>
                </a:p>
              </p:txBody>
            </p:sp>
          </p:grpSp>
          <p:grpSp>
            <p:nvGrpSpPr>
              <p:cNvPr id="36" name="グループ化 35">
                <a:extLst>
                  <a:ext uri="{FF2B5EF4-FFF2-40B4-BE49-F238E27FC236}">
                    <a16:creationId xmlns:a16="http://schemas.microsoft.com/office/drawing/2014/main" id="{F6D4AD6A-DDE1-803A-6477-D4283C4B9F46}"/>
                  </a:ext>
                </a:extLst>
              </p:cNvPr>
              <p:cNvGrpSpPr/>
              <p:nvPr/>
            </p:nvGrpSpPr>
            <p:grpSpPr>
              <a:xfrm>
                <a:off x="6921624" y="2790031"/>
                <a:ext cx="860112" cy="249474"/>
                <a:chOff x="6649998" y="3004330"/>
                <a:chExt cx="1463665" cy="365289"/>
              </a:xfrm>
            </p:grpSpPr>
            <p:pic>
              <p:nvPicPr>
                <p:cNvPr id="37" name="Picture 10" descr="http://www2.panasonic.biz/es/sumai/gazou/bicon/CA151ABMY-PA0050013_0001.jpg">
                  <a:extLst>
                    <a:ext uri="{FF2B5EF4-FFF2-40B4-BE49-F238E27FC236}">
                      <a16:creationId xmlns:a16="http://schemas.microsoft.com/office/drawing/2014/main" id="{7216FC06-92CB-8BF7-BA63-3296E084979A}"/>
                    </a:ext>
                  </a:extLst>
                </p:cNvPr>
                <p:cNvPicPr>
                  <a:picLocks noChangeAspect="1" noChangeArrowheads="1"/>
                </p:cNvPicPr>
                <p:nvPr/>
              </p:nvPicPr>
              <p:blipFill rotWithShape="1">
                <a:blip r:embed="rId31">
                  <a:extLst>
                    <a:ext uri="{28A0092B-C50C-407E-A947-70E740481C1C}">
                      <a14:useLocalDpi xmlns:a14="http://schemas.microsoft.com/office/drawing/2010/main" val="0"/>
                    </a:ext>
                  </a:extLst>
                </a:blip>
                <a:srcRect/>
                <a:stretch/>
              </p:blipFill>
              <p:spPr bwMode="auto">
                <a:xfrm rot="5400000">
                  <a:off x="7246608" y="2419716"/>
                  <a:ext cx="282441" cy="1451669"/>
                </a:xfrm>
                <a:prstGeom prst="rect">
                  <a:avLst/>
                </a:prstGeom>
                <a:noFill/>
                <a:extLst>
                  <a:ext uri="{909E8E84-426E-40DD-AFC4-6F175D3DCCD1}">
                    <a14:hiddenFill xmlns:a14="http://schemas.microsoft.com/office/drawing/2010/main">
                      <a:solidFill>
                        <a:srgbClr val="FFFFFF"/>
                      </a:solidFill>
                    </a14:hiddenFill>
                  </a:ext>
                </a:extLst>
              </p:spPr>
            </p:pic>
            <p:sp>
              <p:nvSpPr>
                <p:cNvPr id="38" name="正方形/長方形 37">
                  <a:extLst>
                    <a:ext uri="{FF2B5EF4-FFF2-40B4-BE49-F238E27FC236}">
                      <a16:creationId xmlns:a16="http://schemas.microsoft.com/office/drawing/2014/main" id="{FAE85404-4535-AC0E-FA94-86698A220CA9}"/>
                    </a:ext>
                  </a:extLst>
                </p:cNvPr>
                <p:cNvSpPr/>
                <p:nvPr/>
              </p:nvSpPr>
              <p:spPr>
                <a:xfrm>
                  <a:off x="6649998" y="3289707"/>
                  <a:ext cx="1331710" cy="79912"/>
                </a:xfrm>
                <a:prstGeom prst="rect">
                  <a:avLst/>
                </a:prstGeom>
              </p:spPr>
              <p:txBody>
                <a:bodyPr wrap="square" lIns="0" tIns="0" rIns="0" bIns="0">
                  <a:spAutoFit/>
                </a:bodyPr>
                <a:lstStyle/>
                <a:p>
                  <a:r>
                    <a:rPr lang="ja-JP" altLang="en-US" sz="600" dirty="0">
                      <a:latin typeface="+mn-ea"/>
                    </a:rPr>
                    <a:t>メープル柄</a:t>
                  </a:r>
                  <a:r>
                    <a:rPr kumimoji="1" lang="ja-JP" altLang="en-US" sz="600" b="0" i="0" u="none" strike="noStrike" kern="1200" cap="none" spc="0" normalizeH="0" baseline="0" noProof="0" dirty="0">
                      <a:ln>
                        <a:noFill/>
                      </a:ln>
                      <a:solidFill>
                        <a:prstClr val="black"/>
                      </a:solidFill>
                      <a:effectLst/>
                      <a:uLnTx/>
                      <a:uFillTx/>
                      <a:latin typeface="ＭＳ Ｐゴシック"/>
                      <a:ea typeface="ＭＳ Ｐゴシック"/>
                      <a:cs typeface="+mn-cs"/>
                    </a:rPr>
                    <a:t>（ラスティック） </a:t>
                  </a:r>
                  <a:r>
                    <a:rPr lang="ja-JP" altLang="en-US" sz="600" dirty="0">
                      <a:latin typeface="+mn-ea"/>
                    </a:rPr>
                    <a:t>（シート）</a:t>
                  </a:r>
                </a:p>
              </p:txBody>
            </p:sp>
          </p:grpSp>
        </p:grpSp>
        <p:grpSp>
          <p:nvGrpSpPr>
            <p:cNvPr id="49" name="グループ化 48">
              <a:extLst>
                <a:ext uri="{FF2B5EF4-FFF2-40B4-BE49-F238E27FC236}">
                  <a16:creationId xmlns:a16="http://schemas.microsoft.com/office/drawing/2014/main" id="{7964A1E1-DCD5-E7EA-481B-10B8385255F6}"/>
                </a:ext>
              </a:extLst>
            </p:cNvPr>
            <p:cNvGrpSpPr/>
            <p:nvPr/>
          </p:nvGrpSpPr>
          <p:grpSpPr>
            <a:xfrm>
              <a:off x="5101265" y="3268917"/>
              <a:ext cx="3252611" cy="427756"/>
              <a:chOff x="5092283" y="3334447"/>
              <a:chExt cx="1922553" cy="252838"/>
            </a:xfrm>
          </p:grpSpPr>
          <p:grpSp>
            <p:nvGrpSpPr>
              <p:cNvPr id="50" name="グループ化 49">
                <a:extLst>
                  <a:ext uri="{FF2B5EF4-FFF2-40B4-BE49-F238E27FC236}">
                    <a16:creationId xmlns:a16="http://schemas.microsoft.com/office/drawing/2014/main" id="{60DD87E2-7C4A-3AEB-8147-FC68973E5E0E}"/>
                  </a:ext>
                </a:extLst>
              </p:cNvPr>
              <p:cNvGrpSpPr/>
              <p:nvPr/>
            </p:nvGrpSpPr>
            <p:grpSpPr>
              <a:xfrm>
                <a:off x="5092283" y="3337811"/>
                <a:ext cx="859564" cy="249474"/>
                <a:chOff x="5115930" y="3535918"/>
                <a:chExt cx="1462732" cy="365289"/>
              </a:xfrm>
            </p:grpSpPr>
            <p:pic>
              <p:nvPicPr>
                <p:cNvPr id="54" name="Picture 12" descr="http://www2.panasonic.biz/es/sumai/gazou/bicon/CA151ABMY-PA0050014_0001.jpg">
                  <a:extLst>
                    <a:ext uri="{FF2B5EF4-FFF2-40B4-BE49-F238E27FC236}">
                      <a16:creationId xmlns:a16="http://schemas.microsoft.com/office/drawing/2014/main" id="{18A678B9-86EF-83F1-C682-732EE584159A}"/>
                    </a:ext>
                  </a:extLst>
                </p:cNvPr>
                <p:cNvPicPr>
                  <a:picLocks noChangeAspect="1" noChangeArrowheads="1"/>
                </p:cNvPicPr>
                <p:nvPr/>
              </p:nvPicPr>
              <p:blipFill rotWithShape="1">
                <a:blip r:embed="rId32">
                  <a:extLst>
                    <a:ext uri="{28A0092B-C50C-407E-A947-70E740481C1C}">
                      <a14:useLocalDpi xmlns:a14="http://schemas.microsoft.com/office/drawing/2010/main" val="0"/>
                    </a:ext>
                  </a:extLst>
                </a:blip>
                <a:srcRect/>
                <a:stretch/>
              </p:blipFill>
              <p:spPr bwMode="auto">
                <a:xfrm rot="5400000">
                  <a:off x="5700837" y="2951011"/>
                  <a:ext cx="282441" cy="1452255"/>
                </a:xfrm>
                <a:prstGeom prst="rect">
                  <a:avLst/>
                </a:prstGeom>
                <a:noFill/>
                <a:extLst>
                  <a:ext uri="{909E8E84-426E-40DD-AFC4-6F175D3DCCD1}">
                    <a14:hiddenFill xmlns:a14="http://schemas.microsoft.com/office/drawing/2010/main">
                      <a:solidFill>
                        <a:srgbClr val="FFFFFF"/>
                      </a:solidFill>
                    </a14:hiddenFill>
                  </a:ext>
                </a:extLst>
              </p:spPr>
            </p:pic>
            <p:sp>
              <p:nvSpPr>
                <p:cNvPr id="55" name="正方形/長方形 54">
                  <a:extLst>
                    <a:ext uri="{FF2B5EF4-FFF2-40B4-BE49-F238E27FC236}">
                      <a16:creationId xmlns:a16="http://schemas.microsoft.com/office/drawing/2014/main" id="{F779D854-9F98-BEE3-E83E-949F697FFB65}"/>
                    </a:ext>
                  </a:extLst>
                </p:cNvPr>
                <p:cNvSpPr/>
                <p:nvPr/>
              </p:nvSpPr>
              <p:spPr>
                <a:xfrm>
                  <a:off x="5115930" y="3821295"/>
                  <a:ext cx="1462732" cy="79912"/>
                </a:xfrm>
                <a:prstGeom prst="rect">
                  <a:avLst/>
                </a:prstGeom>
              </p:spPr>
              <p:txBody>
                <a:bodyPr wrap="square" lIns="0" tIns="0" rIns="0" bIns="0">
                  <a:spAutoFit/>
                </a:bodyPr>
                <a:lstStyle/>
                <a:p>
                  <a:r>
                    <a:rPr lang="ja-JP" altLang="en-US" sz="600" dirty="0">
                      <a:latin typeface="+mn-ea"/>
                    </a:rPr>
                    <a:t>ホワイトオーク柄</a:t>
                  </a:r>
                  <a:r>
                    <a:rPr kumimoji="1" lang="ja-JP" altLang="en-US" sz="600" b="0" i="0" u="none" strike="noStrike" kern="1200" cap="none" spc="0" normalizeH="0" baseline="0" noProof="0" dirty="0">
                      <a:ln>
                        <a:noFill/>
                      </a:ln>
                      <a:solidFill>
                        <a:prstClr val="black"/>
                      </a:solidFill>
                      <a:effectLst/>
                      <a:uLnTx/>
                      <a:uFillTx/>
                      <a:latin typeface="ＭＳ Ｐゴシック"/>
                      <a:ea typeface="ＭＳ Ｐゴシック"/>
                      <a:cs typeface="+mn-cs"/>
                    </a:rPr>
                    <a:t>（ラスティック） </a:t>
                  </a:r>
                  <a:r>
                    <a:rPr lang="ja-JP" altLang="en-US" sz="600" dirty="0">
                      <a:latin typeface="+mn-ea"/>
                    </a:rPr>
                    <a:t>（シート）</a:t>
                  </a:r>
                </a:p>
              </p:txBody>
            </p:sp>
          </p:grpSp>
          <p:grpSp>
            <p:nvGrpSpPr>
              <p:cNvPr id="51" name="グループ化 50">
                <a:extLst>
                  <a:ext uri="{FF2B5EF4-FFF2-40B4-BE49-F238E27FC236}">
                    <a16:creationId xmlns:a16="http://schemas.microsoft.com/office/drawing/2014/main" id="{8F5E8A3A-13CD-05B1-F131-B16CE9914E06}"/>
                  </a:ext>
                </a:extLst>
              </p:cNvPr>
              <p:cNvGrpSpPr/>
              <p:nvPr/>
            </p:nvGrpSpPr>
            <p:grpSpPr>
              <a:xfrm>
                <a:off x="6014025" y="3334447"/>
                <a:ext cx="1000811" cy="247062"/>
                <a:chOff x="8228818" y="2999088"/>
                <a:chExt cx="1703095" cy="361758"/>
              </a:xfrm>
            </p:grpSpPr>
            <p:sp>
              <p:nvSpPr>
                <p:cNvPr id="52" name="正方形/長方形 51">
                  <a:extLst>
                    <a:ext uri="{FF2B5EF4-FFF2-40B4-BE49-F238E27FC236}">
                      <a16:creationId xmlns:a16="http://schemas.microsoft.com/office/drawing/2014/main" id="{507EF0C6-B7A9-49B6-4F9F-C4041BF03501}"/>
                    </a:ext>
                  </a:extLst>
                </p:cNvPr>
                <p:cNvSpPr/>
                <p:nvPr/>
              </p:nvSpPr>
              <p:spPr>
                <a:xfrm>
                  <a:off x="8228818" y="3280933"/>
                  <a:ext cx="1703095" cy="79913"/>
                </a:xfrm>
                <a:prstGeom prst="rect">
                  <a:avLst/>
                </a:prstGeom>
              </p:spPr>
              <p:txBody>
                <a:bodyPr wrap="square" lIns="0" tIns="0" rIns="0" bIns="0">
                  <a:spAutoFit/>
                </a:bodyPr>
                <a:lstStyle/>
                <a:p>
                  <a:r>
                    <a:rPr lang="ja-JP" altLang="en-US" sz="600" dirty="0">
                      <a:latin typeface="+mn-ea"/>
                    </a:rPr>
                    <a:t>グレージュヒッコリー柄（シート）</a:t>
                  </a:r>
                </a:p>
              </p:txBody>
            </p:sp>
            <p:pic>
              <p:nvPicPr>
                <p:cNvPr id="53" name="図 52">
                  <a:extLst>
                    <a:ext uri="{FF2B5EF4-FFF2-40B4-BE49-F238E27FC236}">
                      <a16:creationId xmlns:a16="http://schemas.microsoft.com/office/drawing/2014/main" id="{3C930A61-3C8B-26CE-2F82-903B0F36B8B5}"/>
                    </a:ext>
                  </a:extLst>
                </p:cNvPr>
                <p:cNvPicPr>
                  <a:picLocks noChangeAspect="1"/>
                </p:cNvPicPr>
                <p:nvPr/>
              </p:nvPicPr>
              <p:blipFill>
                <a:blip r:embed="rId33"/>
                <a:stretch>
                  <a:fillRect/>
                </a:stretch>
              </p:blipFill>
              <p:spPr>
                <a:xfrm>
                  <a:off x="8229523" y="2999088"/>
                  <a:ext cx="1455205" cy="283444"/>
                </a:xfrm>
                <a:prstGeom prst="rect">
                  <a:avLst/>
                </a:prstGeom>
              </p:spPr>
            </p:pic>
          </p:grpSp>
        </p:grpSp>
      </p:grpSp>
    </p:spTree>
    <p:extLst>
      <p:ext uri="{BB962C8B-B14F-4D97-AF65-F5344CB8AC3E}">
        <p14:creationId xmlns:p14="http://schemas.microsoft.com/office/powerpoint/2010/main" val="2773530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l"/>
            <a:r>
              <a:rPr lang="ja-JP" altLang="en-US" sz="1100" b="1" dirty="0">
                <a:solidFill>
                  <a:srgbClr val="FFFFFF"/>
                </a:solidFill>
                <a:latin typeface="+mn-ea"/>
                <a:ea typeface="+mn-ea"/>
              </a:rPr>
              <a:t>床材　</a:t>
            </a:r>
            <a:r>
              <a:rPr lang="ja-JP" altLang="en-US" sz="1100" dirty="0">
                <a:solidFill>
                  <a:srgbClr val="FFFFFF"/>
                </a:solidFill>
                <a:latin typeface="+mn-ea"/>
                <a:ea typeface="+mn-ea"/>
              </a:rPr>
              <a:t>６</a:t>
            </a:r>
            <a:r>
              <a:rPr lang="en-US" altLang="ja-JP" sz="1100" b="1" dirty="0">
                <a:solidFill>
                  <a:srgbClr val="FFFFFF"/>
                </a:solidFill>
                <a:latin typeface="+mn-ea"/>
                <a:ea typeface="+mn-ea"/>
              </a:rPr>
              <a:t>mm</a:t>
            </a:r>
            <a:r>
              <a:rPr lang="ja-JP" altLang="en-US" sz="1100" b="1" dirty="0">
                <a:solidFill>
                  <a:srgbClr val="FFFFFF"/>
                </a:solidFill>
                <a:latin typeface="+mn-ea"/>
                <a:ea typeface="+mn-ea"/>
              </a:rPr>
              <a:t>リフォームフロアー ナチュラルウッドタイプ ★</a:t>
            </a:r>
          </a:p>
        </p:txBody>
      </p:sp>
      <p:grpSp>
        <p:nvGrpSpPr>
          <p:cNvPr id="11" name="グループ化 10">
            <a:extLst>
              <a:ext uri="{FF2B5EF4-FFF2-40B4-BE49-F238E27FC236}">
                <a16:creationId xmlns:a16="http://schemas.microsoft.com/office/drawing/2014/main" id="{E6B5F26C-98E0-5EC4-2685-9859764C5D8A}"/>
              </a:ext>
            </a:extLst>
          </p:cNvPr>
          <p:cNvGrpSpPr/>
          <p:nvPr/>
        </p:nvGrpSpPr>
        <p:grpSpPr>
          <a:xfrm>
            <a:off x="148683" y="4727418"/>
            <a:ext cx="9617617" cy="1943616"/>
            <a:chOff x="148683" y="4727418"/>
            <a:chExt cx="9617617" cy="1943616"/>
          </a:xfrm>
        </p:grpSpPr>
        <p:sp>
          <p:nvSpPr>
            <p:cNvPr id="23" name="Rectangle 14">
              <a:extLst>
                <a:ext uri="{FF2B5EF4-FFF2-40B4-BE49-F238E27FC236}">
                  <a16:creationId xmlns:a16="http://schemas.microsoft.com/office/drawing/2014/main" id="{17F6CB0C-0799-744F-31E7-C84CEC3BB086}"/>
                </a:ext>
              </a:extLst>
            </p:cNvPr>
            <p:cNvSpPr>
              <a:spLocks noChangeArrowheads="1"/>
            </p:cNvSpPr>
            <p:nvPr/>
          </p:nvSpPr>
          <p:spPr bwMode="auto">
            <a:xfrm>
              <a:off x="148683" y="4727418"/>
              <a:ext cx="9617617" cy="1943616"/>
            </a:xfrm>
            <a:prstGeom prst="rect">
              <a:avLst/>
            </a:prstGeom>
            <a:solidFill>
              <a:srgbClr val="CCCC00">
                <a:alpha val="16078"/>
              </a:srgbClr>
            </a:solidFill>
            <a:ln w="6350">
              <a:solidFill>
                <a:srgbClr val="FFFFE7"/>
              </a:solidFill>
              <a:miter lim="800000"/>
              <a:headEnd/>
              <a:tailEnd/>
            </a:ln>
            <a:effectLst/>
          </p:spPr>
          <p:txBody>
            <a:bodyPr wrap="none" anchor="ctr"/>
            <a:lstStyle/>
            <a:p>
              <a:pPr algn="ctr"/>
              <a:endParaRPr lang="ja-JP" altLang="en-US" sz="1200" dirty="0">
                <a:solidFill>
                  <a:srgbClr val="009999"/>
                </a:solidFill>
                <a:latin typeface="+mn-ea"/>
              </a:endParaRPr>
            </a:p>
          </p:txBody>
        </p:sp>
        <p:pic>
          <p:nvPicPr>
            <p:cNvPr id="8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084" y="5400059"/>
              <a:ext cx="1925861" cy="1068917"/>
            </a:xfrm>
            <a:prstGeom prst="rect">
              <a:avLst/>
            </a:prstGeom>
            <a:noFill/>
            <a:ln w="3175">
              <a:noFill/>
              <a:miter lim="800000"/>
              <a:headEnd/>
              <a:tailEnd/>
            </a:ln>
          </p:spPr>
        </p:pic>
        <p:sp>
          <p:nvSpPr>
            <p:cNvPr id="81" name="正方形/長方形 80"/>
            <p:cNvSpPr/>
            <p:nvPr/>
          </p:nvSpPr>
          <p:spPr>
            <a:xfrm>
              <a:off x="347878" y="4944340"/>
              <a:ext cx="2526021" cy="123111"/>
            </a:xfrm>
            <a:prstGeom prst="rect">
              <a:avLst/>
            </a:prstGeom>
          </p:spPr>
          <p:txBody>
            <a:bodyPr wrap="square" lIns="0" tIns="0" rIns="0" bIns="0">
              <a:spAutoFit/>
            </a:bodyPr>
            <a:lstStyle/>
            <a:p>
              <a:r>
                <a:rPr lang="ja-JP" altLang="en-US" sz="800" b="1" dirty="0">
                  <a:latin typeface="+mn-ea"/>
                </a:rPr>
                <a:t>既存の床に貼り重ねても、わずかな段差で施工できます</a:t>
              </a:r>
            </a:p>
          </p:txBody>
        </p:sp>
        <p:sp>
          <p:nvSpPr>
            <p:cNvPr id="82" name="正方形/長方形 81"/>
            <p:cNvSpPr/>
            <p:nvPr/>
          </p:nvSpPr>
          <p:spPr>
            <a:xfrm>
              <a:off x="347878" y="5121344"/>
              <a:ext cx="2559051" cy="215444"/>
            </a:xfrm>
            <a:prstGeom prst="rect">
              <a:avLst/>
            </a:prstGeom>
          </p:spPr>
          <p:txBody>
            <a:bodyPr wrap="square" lIns="0" tIns="0" rIns="0" bIns="0">
              <a:spAutoFit/>
            </a:bodyPr>
            <a:lstStyle/>
            <a:p>
              <a:r>
                <a:rPr lang="ja-JP" altLang="en-US" sz="700" dirty="0">
                  <a:latin typeface="+mn-ea"/>
                </a:rPr>
                <a:t>一般床材を上貼りできない場所にのり・くぎ併用で施工するタイプの薄型タイプの床材です。</a:t>
              </a:r>
            </a:p>
          </p:txBody>
        </p:sp>
        <p:cxnSp>
          <p:nvCxnSpPr>
            <p:cNvPr id="83" name="直線コネクタ 82"/>
            <p:cNvCxnSpPr>
              <a:cxnSpLocks/>
            </p:cNvCxnSpPr>
            <p:nvPr/>
          </p:nvCxnSpPr>
          <p:spPr>
            <a:xfrm>
              <a:off x="347878" y="5086529"/>
              <a:ext cx="2552532"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85" name="正方形/長方形 84"/>
            <p:cNvSpPr/>
            <p:nvPr/>
          </p:nvSpPr>
          <p:spPr>
            <a:xfrm>
              <a:off x="4995177" y="4944339"/>
              <a:ext cx="2531142" cy="123111"/>
            </a:xfrm>
            <a:prstGeom prst="rect">
              <a:avLst/>
            </a:prstGeom>
          </p:spPr>
          <p:txBody>
            <a:bodyPr wrap="square" lIns="0" tIns="0" rIns="0" bIns="0">
              <a:spAutoFit/>
            </a:bodyPr>
            <a:lstStyle/>
            <a:p>
              <a:r>
                <a:rPr lang="ja-JP" altLang="en-US" sz="800" b="1" dirty="0">
                  <a:latin typeface="+mn-ea"/>
                </a:rPr>
                <a:t>専用の納まり部材をご用意。美しい納まりに仕上がります</a:t>
              </a:r>
            </a:p>
          </p:txBody>
        </p:sp>
        <p:sp>
          <p:nvSpPr>
            <p:cNvPr id="86" name="正方形/長方形 85"/>
            <p:cNvSpPr/>
            <p:nvPr/>
          </p:nvSpPr>
          <p:spPr>
            <a:xfrm>
              <a:off x="4995177" y="5096179"/>
              <a:ext cx="2649764" cy="107722"/>
            </a:xfrm>
            <a:prstGeom prst="rect">
              <a:avLst/>
            </a:prstGeom>
          </p:spPr>
          <p:txBody>
            <a:bodyPr wrap="square" lIns="0" tIns="0" rIns="0" bIns="0">
              <a:spAutoFit/>
            </a:bodyPr>
            <a:lstStyle/>
            <a:p>
              <a:r>
                <a:rPr lang="en-US" altLang="ja-JP" sz="700" dirty="0">
                  <a:latin typeface="+mn-ea"/>
                </a:rPr>
                <a:t>6mm</a:t>
              </a:r>
              <a:r>
                <a:rPr lang="ja-JP" altLang="en-US" sz="700" dirty="0">
                  <a:latin typeface="+mn-ea"/>
                </a:rPr>
                <a:t>厚の床材を納めるための専用部材、框をラインアップしています。</a:t>
              </a:r>
            </a:p>
          </p:txBody>
        </p:sp>
        <p:grpSp>
          <p:nvGrpSpPr>
            <p:cNvPr id="87" name="グループ化 86"/>
            <p:cNvGrpSpPr/>
            <p:nvPr/>
          </p:nvGrpSpPr>
          <p:grpSpPr>
            <a:xfrm>
              <a:off x="4995177" y="5249996"/>
              <a:ext cx="758652" cy="799235"/>
              <a:chOff x="214222" y="5861657"/>
              <a:chExt cx="758652" cy="799235"/>
            </a:xfrm>
          </p:grpSpPr>
          <p:pic>
            <p:nvPicPr>
              <p:cNvPr id="88" name="Picture 17" descr="http://www2.panasonic.biz/es/sumai/gazou/bicon/CA151ABMY-PA00507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222" y="5861657"/>
                <a:ext cx="758652" cy="684522"/>
              </a:xfrm>
              <a:prstGeom prst="rect">
                <a:avLst/>
              </a:prstGeom>
              <a:noFill/>
            </p:spPr>
          </p:pic>
          <p:sp>
            <p:nvSpPr>
              <p:cNvPr id="89" name="正方形/長方形 88"/>
              <p:cNvSpPr/>
              <p:nvPr/>
            </p:nvSpPr>
            <p:spPr>
              <a:xfrm>
                <a:off x="214222" y="6568559"/>
                <a:ext cx="751809" cy="92333"/>
              </a:xfrm>
              <a:prstGeom prst="rect">
                <a:avLst/>
              </a:prstGeom>
            </p:spPr>
            <p:txBody>
              <a:bodyPr wrap="square" lIns="0" tIns="0" rIns="0" bIns="0">
                <a:spAutoFit/>
              </a:bodyPr>
              <a:lstStyle/>
              <a:p>
                <a:r>
                  <a:rPr lang="ja-JP" altLang="en-US" sz="600" b="1" dirty="0">
                    <a:latin typeface="+mn-ea"/>
                  </a:rPr>
                  <a:t>壁際見切縁 </a:t>
                </a:r>
                <a:r>
                  <a:rPr lang="en-US" altLang="ja-JP" sz="600" b="1" dirty="0">
                    <a:latin typeface="+mn-ea"/>
                  </a:rPr>
                  <a:t>6mm</a:t>
                </a:r>
                <a:r>
                  <a:rPr lang="ja-JP" altLang="en-US" sz="600" b="1" dirty="0">
                    <a:latin typeface="+mn-ea"/>
                  </a:rPr>
                  <a:t>タイプ</a:t>
                </a:r>
              </a:p>
            </p:txBody>
          </p:sp>
        </p:grpSp>
        <p:grpSp>
          <p:nvGrpSpPr>
            <p:cNvPr id="90" name="グループ化 89"/>
            <p:cNvGrpSpPr/>
            <p:nvPr/>
          </p:nvGrpSpPr>
          <p:grpSpPr>
            <a:xfrm>
              <a:off x="6001625" y="5249996"/>
              <a:ext cx="756758" cy="799235"/>
              <a:chOff x="1243797" y="5861657"/>
              <a:chExt cx="756758" cy="799235"/>
            </a:xfrm>
          </p:grpSpPr>
          <p:pic>
            <p:nvPicPr>
              <p:cNvPr id="91" name="Picture 15" descr="http://www2.panasonic.biz/es/sumai/gazou/bicon/CA151ABMY-PA005071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3797" y="5861657"/>
                <a:ext cx="756758" cy="684522"/>
              </a:xfrm>
              <a:prstGeom prst="rect">
                <a:avLst/>
              </a:prstGeom>
              <a:noFill/>
            </p:spPr>
          </p:pic>
          <p:sp>
            <p:nvSpPr>
              <p:cNvPr id="92" name="正方形/長方形 91"/>
              <p:cNvSpPr/>
              <p:nvPr/>
            </p:nvSpPr>
            <p:spPr>
              <a:xfrm>
                <a:off x="1243797" y="6568559"/>
                <a:ext cx="674865" cy="92333"/>
              </a:xfrm>
              <a:prstGeom prst="rect">
                <a:avLst/>
              </a:prstGeom>
            </p:spPr>
            <p:txBody>
              <a:bodyPr wrap="square" lIns="0" tIns="0" rIns="0" bIns="0">
                <a:spAutoFit/>
              </a:bodyPr>
              <a:lstStyle/>
              <a:p>
                <a:r>
                  <a:rPr lang="ja-JP" altLang="en-US" sz="600" b="1" dirty="0">
                    <a:latin typeface="+mn-ea"/>
                  </a:rPr>
                  <a:t>床見切縁 </a:t>
                </a:r>
                <a:r>
                  <a:rPr lang="en-US" altLang="ja-JP" sz="600" b="1" dirty="0">
                    <a:latin typeface="+mn-ea"/>
                  </a:rPr>
                  <a:t>6mm</a:t>
                </a:r>
                <a:r>
                  <a:rPr lang="ja-JP" altLang="en-US" sz="600" b="1" dirty="0">
                    <a:latin typeface="+mn-ea"/>
                  </a:rPr>
                  <a:t>タイプ</a:t>
                </a:r>
              </a:p>
            </p:txBody>
          </p:sp>
        </p:grpSp>
        <p:grpSp>
          <p:nvGrpSpPr>
            <p:cNvPr id="93" name="グループ化 92"/>
            <p:cNvGrpSpPr/>
            <p:nvPr/>
          </p:nvGrpSpPr>
          <p:grpSpPr>
            <a:xfrm>
              <a:off x="7006179" y="5249996"/>
              <a:ext cx="1005083" cy="891568"/>
              <a:chOff x="2271478" y="5861657"/>
              <a:chExt cx="1005083" cy="891568"/>
            </a:xfrm>
          </p:grpSpPr>
          <p:pic>
            <p:nvPicPr>
              <p:cNvPr id="94" name="Picture 13" descr="http://www2.panasonic.biz/es/sumai/gazou/bicon/CA151ABMY-PA005070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1478" y="5861657"/>
                <a:ext cx="757657" cy="684522"/>
              </a:xfrm>
              <a:prstGeom prst="rect">
                <a:avLst/>
              </a:prstGeom>
              <a:noFill/>
            </p:spPr>
          </p:pic>
          <p:sp>
            <p:nvSpPr>
              <p:cNvPr id="95" name="正方形/長方形 94"/>
              <p:cNvSpPr/>
              <p:nvPr/>
            </p:nvSpPr>
            <p:spPr>
              <a:xfrm>
                <a:off x="2271478" y="6568559"/>
                <a:ext cx="1005083" cy="184666"/>
              </a:xfrm>
              <a:prstGeom prst="rect">
                <a:avLst/>
              </a:prstGeom>
            </p:spPr>
            <p:txBody>
              <a:bodyPr wrap="square" lIns="0" tIns="0" rIns="0" bIns="0">
                <a:spAutoFit/>
              </a:bodyPr>
              <a:lstStyle/>
              <a:p>
                <a:r>
                  <a:rPr lang="ja-JP" altLang="en-US" sz="600" b="1" dirty="0">
                    <a:latin typeface="+mn-ea"/>
                  </a:rPr>
                  <a:t>フロアー用見切り材</a:t>
                </a:r>
                <a:endParaRPr lang="en-US" altLang="ja-JP" sz="600" b="1" dirty="0">
                  <a:latin typeface="+mn-ea"/>
                </a:endParaRPr>
              </a:p>
              <a:p>
                <a:r>
                  <a:rPr lang="ja-JP" altLang="en-US" sz="600" b="1" dirty="0">
                    <a:latin typeface="+mn-ea"/>
                  </a:rPr>
                  <a:t> </a:t>
                </a:r>
                <a:r>
                  <a:rPr lang="en-US" altLang="ja-JP" sz="600" b="1" dirty="0">
                    <a:latin typeface="+mn-ea"/>
                  </a:rPr>
                  <a:t>6mm</a:t>
                </a:r>
                <a:r>
                  <a:rPr lang="ja-JP" altLang="en-US" sz="600" b="1" dirty="0">
                    <a:latin typeface="+mn-ea"/>
                  </a:rPr>
                  <a:t>タイプ</a:t>
                </a:r>
              </a:p>
            </p:txBody>
          </p:sp>
        </p:grpSp>
        <p:sp>
          <p:nvSpPr>
            <p:cNvPr id="96" name="正方形/長方形 95"/>
            <p:cNvSpPr/>
            <p:nvPr/>
          </p:nvSpPr>
          <p:spPr>
            <a:xfrm>
              <a:off x="8108013" y="4944339"/>
              <a:ext cx="1157368" cy="123111"/>
            </a:xfrm>
            <a:prstGeom prst="rect">
              <a:avLst/>
            </a:prstGeom>
          </p:spPr>
          <p:txBody>
            <a:bodyPr wrap="square" lIns="0" tIns="0" rIns="0" bIns="0">
              <a:spAutoFit/>
            </a:bodyPr>
            <a:lstStyle/>
            <a:p>
              <a:r>
                <a:rPr lang="ja-JP" altLang="en-US" sz="800" b="1" dirty="0">
                  <a:latin typeface="+mn-ea"/>
                </a:rPr>
                <a:t>車椅子の使用ができます</a:t>
              </a:r>
            </a:p>
          </p:txBody>
        </p:sp>
        <p:sp>
          <p:nvSpPr>
            <p:cNvPr id="98" name="正方形/長方形 97"/>
            <p:cNvSpPr/>
            <p:nvPr/>
          </p:nvSpPr>
          <p:spPr>
            <a:xfrm>
              <a:off x="8108013" y="5118541"/>
              <a:ext cx="1585370" cy="215444"/>
            </a:xfrm>
            <a:prstGeom prst="rect">
              <a:avLst/>
            </a:prstGeom>
          </p:spPr>
          <p:txBody>
            <a:bodyPr wrap="square" lIns="0" tIns="0" rIns="0" bIns="0">
              <a:spAutoFit/>
            </a:bodyPr>
            <a:lstStyle/>
            <a:p>
              <a:r>
                <a:rPr lang="ja-JP" altLang="en-US" sz="700" dirty="0">
                  <a:latin typeface="+mn-ea"/>
                </a:rPr>
                <a:t>傷や汚れに強く、車椅子の使用にも</a:t>
              </a:r>
              <a:endParaRPr lang="en-US" altLang="ja-JP" sz="700" dirty="0">
                <a:latin typeface="+mn-ea"/>
              </a:endParaRPr>
            </a:p>
            <a:p>
              <a:r>
                <a:rPr lang="ja-JP" altLang="en-US" sz="700" dirty="0">
                  <a:latin typeface="+mn-ea"/>
                </a:rPr>
                <a:t>耐えられる床材です。</a:t>
              </a:r>
            </a:p>
          </p:txBody>
        </p:sp>
        <p:sp>
          <p:nvSpPr>
            <p:cNvPr id="99" name="正方形/長方形 98"/>
            <p:cNvSpPr/>
            <p:nvPr/>
          </p:nvSpPr>
          <p:spPr>
            <a:xfrm>
              <a:off x="8108013" y="5530701"/>
              <a:ext cx="1021113" cy="123111"/>
            </a:xfrm>
            <a:prstGeom prst="rect">
              <a:avLst/>
            </a:prstGeom>
          </p:spPr>
          <p:txBody>
            <a:bodyPr wrap="square" lIns="0" tIns="0" rIns="0" bIns="0">
              <a:spAutoFit/>
            </a:bodyPr>
            <a:lstStyle/>
            <a:p>
              <a:r>
                <a:rPr lang="ja-JP" altLang="en-US" sz="800" b="1" dirty="0">
                  <a:latin typeface="+mn-ea"/>
                </a:rPr>
                <a:t>水まわりにもおすすめ</a:t>
              </a:r>
            </a:p>
          </p:txBody>
        </p:sp>
        <p:sp>
          <p:nvSpPr>
            <p:cNvPr id="100" name="正方形/長方形 99"/>
            <p:cNvSpPr/>
            <p:nvPr/>
          </p:nvSpPr>
          <p:spPr>
            <a:xfrm>
              <a:off x="8108013" y="5694099"/>
              <a:ext cx="1628651" cy="215444"/>
            </a:xfrm>
            <a:prstGeom prst="rect">
              <a:avLst/>
            </a:prstGeom>
          </p:spPr>
          <p:txBody>
            <a:bodyPr wrap="square" lIns="0" tIns="0" rIns="0" bIns="0">
              <a:spAutoFit/>
            </a:bodyPr>
            <a:lstStyle/>
            <a:p>
              <a:r>
                <a:rPr lang="ja-JP" altLang="en-US" sz="700" dirty="0">
                  <a:latin typeface="+mn-ea"/>
                </a:rPr>
                <a:t>汚れが拭き取りやすく、</a:t>
              </a:r>
              <a:endParaRPr lang="en-US" altLang="ja-JP" sz="700" dirty="0">
                <a:latin typeface="+mn-ea"/>
              </a:endParaRPr>
            </a:p>
            <a:p>
              <a:r>
                <a:rPr lang="ja-JP" altLang="en-US" sz="700" dirty="0">
                  <a:latin typeface="+mn-ea"/>
                </a:rPr>
                <a:t>アンモニアに強い表面仕上げです。</a:t>
              </a:r>
            </a:p>
          </p:txBody>
        </p:sp>
        <p:cxnSp>
          <p:nvCxnSpPr>
            <p:cNvPr id="101" name="直線コネクタ 100"/>
            <p:cNvCxnSpPr/>
            <p:nvPr/>
          </p:nvCxnSpPr>
          <p:spPr>
            <a:xfrm>
              <a:off x="8108013" y="5664567"/>
              <a:ext cx="1441937"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3" name="直線コネクタ 102"/>
            <p:cNvCxnSpPr/>
            <p:nvPr/>
          </p:nvCxnSpPr>
          <p:spPr>
            <a:xfrm>
              <a:off x="8108013" y="5086529"/>
              <a:ext cx="1441937"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4" name="直線コネクタ 103"/>
            <p:cNvCxnSpPr/>
            <p:nvPr/>
          </p:nvCxnSpPr>
          <p:spPr>
            <a:xfrm flipV="1">
              <a:off x="4995177" y="5086529"/>
              <a:ext cx="284400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05" name="正方形/長方形 104"/>
            <p:cNvSpPr/>
            <p:nvPr/>
          </p:nvSpPr>
          <p:spPr>
            <a:xfrm>
              <a:off x="4995177" y="6264128"/>
              <a:ext cx="1774525" cy="292388"/>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r>
                <a:rPr kumimoji="1" lang="ja-JP" altLang="en-US" sz="600" dirty="0">
                  <a:solidFill>
                    <a:srgbClr val="FF0000"/>
                  </a:solidFill>
                  <a:latin typeface="+mn-ea"/>
                </a:rPr>
                <a:t>　</a:t>
              </a:r>
              <a:r>
                <a:rPr kumimoji="1" lang="en-US" altLang="ja-JP" sz="600" dirty="0">
                  <a:solidFill>
                    <a:srgbClr val="FF0000"/>
                  </a:solidFill>
                  <a:latin typeface="+mn-ea"/>
                </a:rPr>
                <a:t>6mm</a:t>
              </a:r>
              <a:r>
                <a:rPr kumimoji="1" lang="ja-JP" altLang="en-US" sz="600" dirty="0">
                  <a:solidFill>
                    <a:srgbClr val="FF0000"/>
                  </a:solidFill>
                  <a:latin typeface="+mn-ea"/>
                </a:rPr>
                <a:t>リフォームフロアー　ナチュラルウッドタイプには　</a:t>
              </a:r>
              <a:endParaRPr kumimoji="1" lang="en-US" altLang="ja-JP" sz="600" dirty="0">
                <a:solidFill>
                  <a:srgbClr val="FF0000"/>
                </a:solidFill>
                <a:latin typeface="+mn-ea"/>
              </a:endParaRPr>
            </a:p>
            <a:p>
              <a:r>
                <a:rPr lang="ja-JP" altLang="en-US" sz="600" dirty="0">
                  <a:solidFill>
                    <a:srgbClr val="FF0000"/>
                  </a:solidFill>
                  <a:latin typeface="+mn-ea"/>
                </a:rPr>
                <a:t>  専用の框をご使用ください。</a:t>
              </a:r>
              <a:endParaRPr lang="en-US" altLang="ja-JP" sz="600" dirty="0">
                <a:solidFill>
                  <a:srgbClr val="FF0000"/>
                </a:solidFill>
                <a:latin typeface="+mn-ea"/>
              </a:endParaRPr>
            </a:p>
            <a:p>
              <a:r>
                <a:rPr kumimoji="1" lang="ja-JP" altLang="en-US" sz="600" b="1" dirty="0">
                  <a:solidFill>
                    <a:schemeClr val="tx1"/>
                  </a:solidFill>
                  <a:latin typeface="+mn-ea"/>
                </a:rPr>
                <a:t>  </a:t>
              </a:r>
              <a:r>
                <a:rPr kumimoji="1" lang="ja-JP" altLang="en-US" sz="700" b="1" dirty="0">
                  <a:solidFill>
                    <a:schemeClr val="tx1"/>
                  </a:solidFill>
                  <a:latin typeface="+mn-ea"/>
                </a:rPr>
                <a:t>専用框：</a:t>
              </a:r>
              <a:r>
                <a:rPr kumimoji="1" lang="en-US" altLang="ja-JP" sz="700" b="1" dirty="0">
                  <a:solidFill>
                    <a:schemeClr val="tx1"/>
                  </a:solidFill>
                  <a:latin typeface="+mn-ea"/>
                </a:rPr>
                <a:t>6mm</a:t>
              </a:r>
              <a:r>
                <a:rPr kumimoji="1" lang="ja-JP" altLang="en-US" sz="700" b="1" dirty="0">
                  <a:solidFill>
                    <a:schemeClr val="tx1"/>
                  </a:solidFill>
                  <a:latin typeface="+mn-ea"/>
                </a:rPr>
                <a:t>リフォーム框</a:t>
              </a:r>
            </a:p>
          </p:txBody>
        </p:sp>
        <p:grpSp>
          <p:nvGrpSpPr>
            <p:cNvPr id="10" name="グループ化 9">
              <a:extLst>
                <a:ext uri="{FF2B5EF4-FFF2-40B4-BE49-F238E27FC236}">
                  <a16:creationId xmlns:a16="http://schemas.microsoft.com/office/drawing/2014/main" id="{07B8709D-AE89-4404-7CDE-1F0BE9FC87A7}"/>
                </a:ext>
              </a:extLst>
            </p:cNvPr>
            <p:cNvGrpSpPr/>
            <p:nvPr/>
          </p:nvGrpSpPr>
          <p:grpSpPr>
            <a:xfrm>
              <a:off x="3285530" y="4944340"/>
              <a:ext cx="1364156" cy="1525940"/>
              <a:chOff x="3374818" y="4944340"/>
              <a:chExt cx="1364156" cy="1525940"/>
            </a:xfrm>
          </p:grpSpPr>
          <p:pic>
            <p:nvPicPr>
              <p:cNvPr id="76" name="Picture 11" descr="http://www2.panasonic.biz/es/sumai/gazou/bicon/CA151ABMY-PA005051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74818" y="5423122"/>
                <a:ext cx="1296000" cy="831761"/>
              </a:xfrm>
              <a:prstGeom prst="rect">
                <a:avLst/>
              </a:prstGeom>
              <a:noFill/>
            </p:spPr>
          </p:pic>
          <p:sp>
            <p:nvSpPr>
              <p:cNvPr id="77" name="正方形/長方形 76"/>
              <p:cNvSpPr/>
              <p:nvPr/>
            </p:nvSpPr>
            <p:spPr>
              <a:xfrm>
                <a:off x="3374818" y="4944340"/>
                <a:ext cx="1364156" cy="123111"/>
              </a:xfrm>
              <a:prstGeom prst="rect">
                <a:avLst/>
              </a:prstGeom>
            </p:spPr>
            <p:txBody>
              <a:bodyPr wrap="square" lIns="0" tIns="0" rIns="0" bIns="0">
                <a:spAutoFit/>
              </a:bodyPr>
              <a:lstStyle/>
              <a:p>
                <a:r>
                  <a:rPr lang="ja-JP" altLang="en-US" sz="800" b="1" dirty="0">
                    <a:latin typeface="+mn-ea"/>
                  </a:rPr>
                  <a:t>重ね貼り専用の薄型床材です</a:t>
                </a:r>
              </a:p>
            </p:txBody>
          </p:sp>
          <p:sp>
            <p:nvSpPr>
              <p:cNvPr id="78" name="正方形/長方形 77"/>
              <p:cNvSpPr/>
              <p:nvPr/>
            </p:nvSpPr>
            <p:spPr>
              <a:xfrm>
                <a:off x="3374818" y="5121344"/>
                <a:ext cx="1295226" cy="215444"/>
              </a:xfrm>
              <a:prstGeom prst="rect">
                <a:avLst/>
              </a:prstGeom>
            </p:spPr>
            <p:txBody>
              <a:bodyPr wrap="square" lIns="0" tIns="0" rIns="0" bIns="0">
                <a:spAutoFit/>
              </a:bodyPr>
              <a:lstStyle/>
              <a:p>
                <a:r>
                  <a:rPr lang="ja-JP" altLang="en-US" sz="700" dirty="0">
                    <a:latin typeface="+mn-ea"/>
                  </a:rPr>
                  <a:t>既存の床をはがさずに、上から貼るだけなので、楽に施工できます。</a:t>
                </a:r>
              </a:p>
            </p:txBody>
          </p:sp>
          <p:cxnSp>
            <p:nvCxnSpPr>
              <p:cNvPr id="79" name="直線コネクタ 78"/>
              <p:cNvCxnSpPr/>
              <p:nvPr/>
            </p:nvCxnSpPr>
            <p:spPr>
              <a:xfrm flipV="1">
                <a:off x="3374818" y="5086529"/>
                <a:ext cx="129600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A1033DF7-24EE-27E9-4A2C-27217636FBD7}"/>
                  </a:ext>
                </a:extLst>
              </p:cNvPr>
              <p:cNvSpPr/>
              <p:nvPr/>
            </p:nvSpPr>
            <p:spPr>
              <a:xfrm>
                <a:off x="3374818" y="6285614"/>
                <a:ext cx="1295226" cy="184666"/>
              </a:xfrm>
              <a:prstGeom prst="rect">
                <a:avLst/>
              </a:prstGeom>
            </p:spPr>
            <p:txBody>
              <a:bodyPr wrap="square" lIns="0" tIns="0" rIns="0" bIns="0">
                <a:spAutoFit/>
              </a:bodyPr>
              <a:lstStyle/>
              <a:p>
                <a:r>
                  <a:rPr lang="en-US" altLang="ja-JP" sz="600" dirty="0">
                    <a:latin typeface="+mn-ea"/>
                  </a:rPr>
                  <a:t>※</a:t>
                </a:r>
                <a:r>
                  <a:rPr lang="ja-JP" altLang="en-US" sz="600" dirty="0">
                    <a:latin typeface="+mn-ea"/>
                  </a:rPr>
                  <a:t>施工の際は接着とステープル固定が必要です。</a:t>
                </a:r>
              </a:p>
            </p:txBody>
          </p:sp>
        </p:grpSp>
      </p:grpSp>
      <p:grpSp>
        <p:nvGrpSpPr>
          <p:cNvPr id="20" name="グループ化 19">
            <a:extLst>
              <a:ext uri="{FF2B5EF4-FFF2-40B4-BE49-F238E27FC236}">
                <a16:creationId xmlns:a16="http://schemas.microsoft.com/office/drawing/2014/main" id="{B6809E13-1D9E-A663-A788-1D305B2D8E8A}"/>
              </a:ext>
            </a:extLst>
          </p:cNvPr>
          <p:cNvGrpSpPr/>
          <p:nvPr/>
        </p:nvGrpSpPr>
        <p:grpSpPr>
          <a:xfrm>
            <a:off x="4998581" y="2085140"/>
            <a:ext cx="4773600" cy="1944000"/>
            <a:chOff x="4983718" y="2085140"/>
            <a:chExt cx="4773600" cy="1944000"/>
          </a:xfrm>
        </p:grpSpPr>
        <p:pic>
          <p:nvPicPr>
            <p:cNvPr id="106" name="Picture 19" descr="http://www2.panasonic.biz/es/sumai/gazou/bicon/CA161ABMY-PA0050501.jpg"/>
            <p:cNvPicPr>
              <a:picLocks noChangeAspect="1" noChangeArrowheads="1"/>
            </p:cNvPicPr>
            <p:nvPr/>
          </p:nvPicPr>
          <p:blipFill rotWithShape="1">
            <a:blip r:embed="rId7">
              <a:extLst>
                <a:ext uri="{28A0092B-C50C-407E-A947-70E740481C1C}">
                  <a14:useLocalDpi xmlns:a14="http://schemas.microsoft.com/office/drawing/2010/main" val="0"/>
                </a:ext>
              </a:extLst>
            </a:blip>
            <a:srcRect/>
            <a:stretch/>
          </p:blipFill>
          <p:spPr bwMode="auto">
            <a:xfrm rot="5400000">
              <a:off x="5921441" y="1767518"/>
              <a:ext cx="488203" cy="2050598"/>
            </a:xfrm>
            <a:prstGeom prst="rect">
              <a:avLst/>
            </a:prstGeom>
            <a:noFill/>
          </p:spPr>
        </p:pic>
        <p:sp>
          <p:nvSpPr>
            <p:cNvPr id="149" name="Rectangle 14"/>
            <p:cNvSpPr>
              <a:spLocks noChangeArrowheads="1"/>
            </p:cNvSpPr>
            <p:nvPr/>
          </p:nvSpPr>
          <p:spPr bwMode="auto">
            <a:xfrm>
              <a:off x="4983718" y="2085140"/>
              <a:ext cx="4773600" cy="1944000"/>
            </a:xfrm>
            <a:prstGeom prst="rect">
              <a:avLst/>
            </a:prstGeom>
            <a:noFill/>
            <a:ln w="6350">
              <a:solidFill>
                <a:srgbClr val="4D4D4D"/>
              </a:solidFill>
              <a:miter lim="800000"/>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200" dirty="0">
                <a:latin typeface="+mn-ea"/>
              </a:endParaRPr>
            </a:p>
          </p:txBody>
        </p:sp>
        <p:sp>
          <p:nvSpPr>
            <p:cNvPr id="150" name="Rectangle 24"/>
            <p:cNvSpPr>
              <a:spLocks noChangeArrowheads="1"/>
            </p:cNvSpPr>
            <p:nvPr/>
          </p:nvSpPr>
          <p:spPr bwMode="auto">
            <a:xfrm>
              <a:off x="4983718" y="2085142"/>
              <a:ext cx="4773600" cy="126767"/>
            </a:xfrm>
            <a:prstGeom prst="rect">
              <a:avLst/>
            </a:prstGeom>
            <a:solidFill>
              <a:srgbClr val="4D4D4D"/>
            </a:solidFill>
            <a:ln w="6350">
              <a:solidFill>
                <a:srgbClr val="4D4D4D"/>
              </a:solidFill>
              <a:miter lim="800000"/>
              <a:headEnd/>
              <a:tailEnd/>
            </a:ln>
            <a:effectLst/>
          </p:spPr>
          <p:txBody>
            <a:bodyPr wrap="none" tIns="0" rIns="0" bIns="0" anchor="ctr"/>
            <a:lstStyle/>
            <a:p>
              <a:r>
                <a:rPr lang="ja-JP" altLang="en-US" sz="800" dirty="0">
                  <a:solidFill>
                    <a:schemeClr val="bg1"/>
                  </a:solidFill>
                  <a:latin typeface="+mn-ea"/>
                </a:rPr>
                <a:t>カラーバリエーション</a:t>
              </a:r>
              <a:endParaRPr lang="en-US" altLang="ja-JP" sz="800" dirty="0">
                <a:solidFill>
                  <a:schemeClr val="bg1"/>
                </a:solidFill>
                <a:latin typeface="+mn-ea"/>
              </a:endParaRPr>
            </a:p>
          </p:txBody>
        </p:sp>
        <p:sp>
          <p:nvSpPr>
            <p:cNvPr id="133" name="正方形/長方形 132"/>
            <p:cNvSpPr/>
            <p:nvPr/>
          </p:nvSpPr>
          <p:spPr>
            <a:xfrm>
              <a:off x="5136755" y="2300882"/>
              <a:ext cx="4497680" cy="138499"/>
            </a:xfrm>
            <a:prstGeom prst="rect">
              <a:avLst/>
            </a:prstGeom>
          </p:spPr>
          <p:txBody>
            <a:bodyPr wrap="square" lIns="0" tIns="0" rIns="0" bIns="0">
              <a:spAutoFit/>
            </a:bodyPr>
            <a:lstStyle/>
            <a:p>
              <a:r>
                <a:rPr lang="ja-JP" altLang="en-US" sz="900" b="1" dirty="0">
                  <a:latin typeface="+mn-ea"/>
                </a:rPr>
                <a:t>リフォームにおすすめの薄型の床材です。               </a:t>
              </a:r>
            </a:p>
          </p:txBody>
        </p:sp>
        <p:sp>
          <p:nvSpPr>
            <p:cNvPr id="107" name="正方形/長方形 106"/>
            <p:cNvSpPr/>
            <p:nvPr/>
          </p:nvSpPr>
          <p:spPr>
            <a:xfrm>
              <a:off x="5140244" y="3038744"/>
              <a:ext cx="1759888" cy="92333"/>
            </a:xfrm>
            <a:prstGeom prst="rect">
              <a:avLst/>
            </a:prstGeom>
          </p:spPr>
          <p:txBody>
            <a:bodyPr wrap="square" lIns="0" tIns="0" rIns="0" bIns="0">
              <a:spAutoFit/>
            </a:bodyPr>
            <a:lstStyle/>
            <a:p>
              <a:r>
                <a:rPr lang="ja-JP" altLang="en-US" sz="600" dirty="0">
                  <a:latin typeface="+mn-ea"/>
                </a:rPr>
                <a:t>ナチュラルウォールナット色（バーチ突き板）</a:t>
              </a:r>
            </a:p>
          </p:txBody>
        </p:sp>
        <p:pic>
          <p:nvPicPr>
            <p:cNvPr id="108" name="Picture 21" descr="http://www2.panasonic.biz/es/sumai/gazou/bicon/CA161ABMY-PA0050502.jpg"/>
            <p:cNvPicPr>
              <a:picLocks noChangeAspect="1" noChangeArrowheads="1"/>
            </p:cNvPicPr>
            <p:nvPr/>
          </p:nvPicPr>
          <p:blipFill rotWithShape="1">
            <a:blip r:embed="rId8">
              <a:extLst>
                <a:ext uri="{28A0092B-C50C-407E-A947-70E740481C1C}">
                  <a14:useLocalDpi xmlns:a14="http://schemas.microsoft.com/office/drawing/2010/main" val="0"/>
                </a:ext>
              </a:extLst>
            </a:blip>
            <a:srcRect/>
            <a:stretch/>
          </p:blipFill>
          <p:spPr bwMode="auto">
            <a:xfrm rot="5400000">
              <a:off x="5921441" y="2541730"/>
              <a:ext cx="488204" cy="2050598"/>
            </a:xfrm>
            <a:prstGeom prst="rect">
              <a:avLst/>
            </a:prstGeom>
            <a:noFill/>
          </p:spPr>
        </p:pic>
        <p:sp>
          <p:nvSpPr>
            <p:cNvPr id="109" name="正方形/長方形 108"/>
            <p:cNvSpPr/>
            <p:nvPr/>
          </p:nvSpPr>
          <p:spPr>
            <a:xfrm>
              <a:off x="5140244" y="3827861"/>
              <a:ext cx="1502011" cy="92333"/>
            </a:xfrm>
            <a:prstGeom prst="rect">
              <a:avLst/>
            </a:prstGeom>
          </p:spPr>
          <p:txBody>
            <a:bodyPr wrap="square" lIns="0" tIns="0" rIns="0" bIns="0">
              <a:spAutoFit/>
            </a:bodyPr>
            <a:lstStyle/>
            <a:p>
              <a:r>
                <a:rPr lang="ja-JP" altLang="en-US" sz="600" dirty="0">
                  <a:latin typeface="+mn-ea"/>
                </a:rPr>
                <a:t>ナチュラルチェリー色（バーチ突き板）</a:t>
              </a:r>
            </a:p>
          </p:txBody>
        </p:sp>
        <p:pic>
          <p:nvPicPr>
            <p:cNvPr id="110" name="Picture 23" descr="http://www2.panasonic.biz/es/sumai/gazou/bicon/CA161ABMY-PA0050503.jpg"/>
            <p:cNvPicPr>
              <a:picLocks noChangeAspect="1" noChangeArrowheads="1"/>
            </p:cNvPicPr>
            <p:nvPr/>
          </p:nvPicPr>
          <p:blipFill rotWithShape="1">
            <a:blip r:embed="rId9">
              <a:extLst>
                <a:ext uri="{28A0092B-C50C-407E-A947-70E740481C1C}">
                  <a14:useLocalDpi xmlns:a14="http://schemas.microsoft.com/office/drawing/2010/main" val="0"/>
                </a:ext>
              </a:extLst>
            </a:blip>
            <a:srcRect/>
            <a:stretch/>
          </p:blipFill>
          <p:spPr bwMode="auto">
            <a:xfrm rot="5400000">
              <a:off x="8245045" y="1669792"/>
              <a:ext cx="488204" cy="2246052"/>
            </a:xfrm>
            <a:prstGeom prst="rect">
              <a:avLst/>
            </a:prstGeom>
            <a:noFill/>
          </p:spPr>
        </p:pic>
        <p:sp>
          <p:nvSpPr>
            <p:cNvPr id="111" name="正方形/長方形 110"/>
            <p:cNvSpPr/>
            <p:nvPr/>
          </p:nvSpPr>
          <p:spPr>
            <a:xfrm>
              <a:off x="7366120" y="3038744"/>
              <a:ext cx="1423593" cy="92333"/>
            </a:xfrm>
            <a:prstGeom prst="rect">
              <a:avLst/>
            </a:prstGeom>
          </p:spPr>
          <p:txBody>
            <a:bodyPr wrap="square" lIns="0" tIns="0" rIns="0" bIns="0">
              <a:spAutoFit/>
            </a:bodyPr>
            <a:lstStyle/>
            <a:p>
              <a:r>
                <a:rPr lang="ja-JP" altLang="en-US" sz="600" dirty="0">
                  <a:latin typeface="+mn-ea"/>
                </a:rPr>
                <a:t>ナチュラルオーク色（オーク突き板）</a:t>
              </a:r>
            </a:p>
          </p:txBody>
        </p:sp>
        <p:pic>
          <p:nvPicPr>
            <p:cNvPr id="112" name="Picture 25" descr="http://www2.panasonic.biz/es/sumai/gazou/bicon/CA161ABMY-PA0050504.jpg"/>
            <p:cNvPicPr>
              <a:picLocks noChangeAspect="1" noChangeArrowheads="1"/>
            </p:cNvPicPr>
            <p:nvPr/>
          </p:nvPicPr>
          <p:blipFill rotWithShape="1">
            <a:blip r:embed="rId10">
              <a:extLst>
                <a:ext uri="{28A0092B-C50C-407E-A947-70E740481C1C}">
                  <a14:useLocalDpi xmlns:a14="http://schemas.microsoft.com/office/drawing/2010/main" val="0"/>
                </a:ext>
              </a:extLst>
            </a:blip>
            <a:srcRect/>
            <a:stretch/>
          </p:blipFill>
          <p:spPr bwMode="auto">
            <a:xfrm rot="5400000">
              <a:off x="8236626" y="2452421"/>
              <a:ext cx="488205" cy="2229218"/>
            </a:xfrm>
            <a:prstGeom prst="rect">
              <a:avLst/>
            </a:prstGeom>
            <a:noFill/>
          </p:spPr>
        </p:pic>
        <p:sp>
          <p:nvSpPr>
            <p:cNvPr id="113" name="正方形/長方形 112"/>
            <p:cNvSpPr/>
            <p:nvPr/>
          </p:nvSpPr>
          <p:spPr>
            <a:xfrm>
              <a:off x="7366120" y="3811655"/>
              <a:ext cx="1589477" cy="92333"/>
            </a:xfrm>
            <a:prstGeom prst="rect">
              <a:avLst/>
            </a:prstGeom>
          </p:spPr>
          <p:txBody>
            <a:bodyPr wrap="square" lIns="0" tIns="0" rIns="0" bIns="0">
              <a:spAutoFit/>
            </a:bodyPr>
            <a:lstStyle/>
            <a:p>
              <a:r>
                <a:rPr lang="ja-JP" altLang="en-US" sz="600" dirty="0">
                  <a:latin typeface="+mn-ea"/>
                </a:rPr>
                <a:t>ナチュラルメープル色（メープル突き板）</a:t>
              </a:r>
            </a:p>
          </p:txBody>
        </p:sp>
      </p:grpSp>
      <p:grpSp>
        <p:nvGrpSpPr>
          <p:cNvPr id="8" name="グループ化 7">
            <a:extLst>
              <a:ext uri="{FF2B5EF4-FFF2-40B4-BE49-F238E27FC236}">
                <a16:creationId xmlns:a16="http://schemas.microsoft.com/office/drawing/2014/main" id="{74C1383A-AE4B-A446-BD9D-6EFD93EBA62E}"/>
              </a:ext>
            </a:extLst>
          </p:cNvPr>
          <p:cNvGrpSpPr/>
          <p:nvPr/>
        </p:nvGrpSpPr>
        <p:grpSpPr>
          <a:xfrm>
            <a:off x="149760" y="683235"/>
            <a:ext cx="4767473" cy="4004523"/>
            <a:chOff x="149760" y="683235"/>
            <a:chExt cx="4767473" cy="4004523"/>
          </a:xfrm>
        </p:grpSpPr>
        <p:pic>
          <p:nvPicPr>
            <p:cNvPr id="4" name="図 3"/>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151988" y="683235"/>
              <a:ext cx="4765245" cy="4004523"/>
            </a:xfrm>
            <a:prstGeom prst="rect">
              <a:avLst/>
            </a:prstGeom>
          </p:spPr>
        </p:pic>
        <p:sp>
          <p:nvSpPr>
            <p:cNvPr id="97" name="Rectangle 4"/>
            <p:cNvSpPr>
              <a:spLocks noChangeArrowheads="1"/>
            </p:cNvSpPr>
            <p:nvPr/>
          </p:nvSpPr>
          <p:spPr bwMode="auto">
            <a:xfrm>
              <a:off x="3366059" y="4569065"/>
              <a:ext cx="153035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ja-JP"/>
              </a:defPPr>
              <a:lvl1pPr algn="ctr" rtl="0" fontAlgn="base">
                <a:spcBef>
                  <a:spcPct val="50000"/>
                </a:spcBef>
                <a:spcAft>
                  <a:spcPct val="0"/>
                </a:spcAft>
                <a:defRPr kumimoji="1" sz="800" b="1" kern="1200">
                  <a:solidFill>
                    <a:schemeClr val="tx1"/>
                  </a:solidFill>
                  <a:latin typeface="Arial" charset="0"/>
                  <a:ea typeface="ＭＳ Ｐゴシック" pitchFamily="50" charset="-128"/>
                  <a:cs typeface="+mn-cs"/>
                </a:defRPr>
              </a:lvl1pPr>
              <a:lvl2pPr marL="457200" algn="ctr" rtl="0" fontAlgn="base">
                <a:spcBef>
                  <a:spcPct val="50000"/>
                </a:spcBef>
                <a:spcAft>
                  <a:spcPct val="0"/>
                </a:spcAft>
                <a:defRPr kumimoji="1" sz="800" b="1" kern="1200">
                  <a:solidFill>
                    <a:schemeClr val="tx1"/>
                  </a:solidFill>
                  <a:latin typeface="Arial" charset="0"/>
                  <a:ea typeface="ＭＳ Ｐゴシック" pitchFamily="50" charset="-128"/>
                  <a:cs typeface="+mn-cs"/>
                </a:defRPr>
              </a:lvl2pPr>
              <a:lvl3pPr marL="914400" algn="ctr" rtl="0" fontAlgn="base">
                <a:spcBef>
                  <a:spcPct val="50000"/>
                </a:spcBef>
                <a:spcAft>
                  <a:spcPct val="0"/>
                </a:spcAft>
                <a:defRPr kumimoji="1" sz="800" b="1" kern="1200">
                  <a:solidFill>
                    <a:schemeClr val="tx1"/>
                  </a:solidFill>
                  <a:latin typeface="Arial" charset="0"/>
                  <a:ea typeface="ＭＳ Ｐゴシック" pitchFamily="50" charset="-128"/>
                  <a:cs typeface="+mn-cs"/>
                </a:defRPr>
              </a:lvl3pPr>
              <a:lvl4pPr marL="1371600" algn="ctr" rtl="0" fontAlgn="base">
                <a:spcBef>
                  <a:spcPct val="50000"/>
                </a:spcBef>
                <a:spcAft>
                  <a:spcPct val="0"/>
                </a:spcAft>
                <a:defRPr kumimoji="1" sz="800" b="1" kern="1200">
                  <a:solidFill>
                    <a:schemeClr val="tx1"/>
                  </a:solidFill>
                  <a:latin typeface="Arial" charset="0"/>
                  <a:ea typeface="ＭＳ Ｐゴシック" pitchFamily="50" charset="-128"/>
                  <a:cs typeface="+mn-cs"/>
                </a:defRPr>
              </a:lvl4pPr>
              <a:lvl5pPr marL="1828800" algn="ctr" rtl="0" fontAlgn="base">
                <a:spcBef>
                  <a:spcPct val="50000"/>
                </a:spcBef>
                <a:spcAft>
                  <a:spcPct val="0"/>
                </a:spcAft>
                <a:defRPr kumimoji="1" sz="800" b="1" kern="1200">
                  <a:solidFill>
                    <a:schemeClr val="tx1"/>
                  </a:solidFill>
                  <a:latin typeface="Arial" charset="0"/>
                  <a:ea typeface="ＭＳ Ｐゴシック" pitchFamily="50" charset="-128"/>
                  <a:cs typeface="+mn-cs"/>
                </a:defRPr>
              </a:lvl5pPr>
              <a:lvl6pPr marL="2286000" algn="l" defTabSz="914400" rtl="0" eaLnBrk="1" latinLnBrk="0" hangingPunct="1">
                <a:defRPr kumimoji="1" sz="800" b="1" kern="1200">
                  <a:solidFill>
                    <a:schemeClr val="tx1"/>
                  </a:solidFill>
                  <a:latin typeface="Arial" charset="0"/>
                  <a:ea typeface="ＭＳ Ｐゴシック" pitchFamily="50" charset="-128"/>
                  <a:cs typeface="+mn-cs"/>
                </a:defRPr>
              </a:lvl6pPr>
              <a:lvl7pPr marL="2743200" algn="l" defTabSz="914400" rtl="0" eaLnBrk="1" latinLnBrk="0" hangingPunct="1">
                <a:defRPr kumimoji="1" sz="800" b="1" kern="1200">
                  <a:solidFill>
                    <a:schemeClr val="tx1"/>
                  </a:solidFill>
                  <a:latin typeface="Arial" charset="0"/>
                  <a:ea typeface="ＭＳ Ｐゴシック" pitchFamily="50" charset="-128"/>
                  <a:cs typeface="+mn-cs"/>
                </a:defRPr>
              </a:lvl7pPr>
              <a:lvl8pPr marL="3200400" algn="l" defTabSz="914400" rtl="0" eaLnBrk="1" latinLnBrk="0" hangingPunct="1">
                <a:defRPr kumimoji="1" sz="800" b="1" kern="1200">
                  <a:solidFill>
                    <a:schemeClr val="tx1"/>
                  </a:solidFill>
                  <a:latin typeface="Arial" charset="0"/>
                  <a:ea typeface="ＭＳ Ｐゴシック" pitchFamily="50" charset="-128"/>
                  <a:cs typeface="+mn-cs"/>
                </a:defRPr>
              </a:lvl8pPr>
              <a:lvl9pPr marL="3657600" algn="l" defTabSz="914400" rtl="0" eaLnBrk="1" latinLnBrk="0" hangingPunct="1">
                <a:defRPr kumimoji="1" sz="800" b="1" kern="1200">
                  <a:solidFill>
                    <a:schemeClr val="tx1"/>
                  </a:solidFill>
                  <a:latin typeface="Arial" charset="0"/>
                  <a:ea typeface="ＭＳ Ｐゴシック"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altLang="ja-JP" sz="500" b="0" i="0" u="none" strike="noStrike" kern="1200" cap="none" spc="0" normalizeH="0" baseline="0" noProof="0" dirty="0">
                  <a:ln>
                    <a:noFill/>
                  </a:ln>
                  <a:solidFill>
                    <a:schemeClr val="bg1"/>
                  </a:solidFill>
                  <a:effectLst/>
                  <a:uLnTx/>
                  <a:uFillTx/>
                  <a:latin typeface="+mn-ea"/>
                  <a:ea typeface="+mn-ea"/>
                </a:rPr>
                <a:t>※</a:t>
              </a:r>
              <a:r>
                <a:rPr kumimoji="1" lang="ja-JP" altLang="en-US" sz="500" b="0" i="0" u="none" strike="noStrike" kern="1200" cap="none" spc="0" normalizeH="0" baseline="0" noProof="0" dirty="0">
                  <a:ln>
                    <a:noFill/>
                  </a:ln>
                  <a:solidFill>
                    <a:schemeClr val="bg1"/>
                  </a:solidFill>
                  <a:effectLst/>
                  <a:uLnTx/>
                  <a:uFillTx/>
                  <a:latin typeface="+mn-ea"/>
                  <a:ea typeface="+mn-ea"/>
                </a:rPr>
                <a:t>イメージ写真のため実際とは異なる場合がございます。</a:t>
              </a:r>
            </a:p>
          </p:txBody>
        </p:sp>
        <p:grpSp>
          <p:nvGrpSpPr>
            <p:cNvPr id="7" name="グループ化 6"/>
            <p:cNvGrpSpPr/>
            <p:nvPr/>
          </p:nvGrpSpPr>
          <p:grpSpPr>
            <a:xfrm>
              <a:off x="149760" y="3448581"/>
              <a:ext cx="1900889" cy="1227746"/>
              <a:chOff x="149760" y="3448581"/>
              <a:chExt cx="1900889" cy="1227746"/>
            </a:xfrm>
          </p:grpSpPr>
          <p:pic>
            <p:nvPicPr>
              <p:cNvPr id="5" name="図 4"/>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149760" y="3448581"/>
                <a:ext cx="1771320" cy="1227746"/>
              </a:xfrm>
              <a:prstGeom prst="rect">
                <a:avLst/>
              </a:prstGeom>
              <a:noFill/>
              <a:ln w="19050">
                <a:solidFill>
                  <a:srgbClr val="FFFFFF"/>
                </a:solidFill>
              </a:ln>
            </p:spPr>
          </p:pic>
          <p:sp>
            <p:nvSpPr>
              <p:cNvPr id="70" name="正方形/長方形 69"/>
              <p:cNvSpPr/>
              <p:nvPr/>
            </p:nvSpPr>
            <p:spPr>
              <a:xfrm>
                <a:off x="185017" y="3511228"/>
                <a:ext cx="668424" cy="177885"/>
              </a:xfrm>
              <a:prstGeom prst="rect">
                <a:avLst/>
              </a:prstGeom>
              <a:solidFill>
                <a:srgbClr val="FFFFFF"/>
              </a:solidFill>
              <a:ln w="3175">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71" name="正方形/長方形 70"/>
              <p:cNvSpPr/>
              <p:nvPr/>
            </p:nvSpPr>
            <p:spPr>
              <a:xfrm>
                <a:off x="232222" y="3550654"/>
                <a:ext cx="580623" cy="123111"/>
              </a:xfrm>
              <a:prstGeom prst="rect">
                <a:avLst/>
              </a:prstGeom>
              <a:noFill/>
              <a:ln>
                <a:noFill/>
              </a:ln>
            </p:spPr>
            <p:txBody>
              <a:bodyPr wrap="square" lIns="0" tIns="0" rIns="0" bIns="0">
                <a:spAutoFit/>
              </a:bodyPr>
              <a:lstStyle/>
              <a:p>
                <a:pPr algn="ctr"/>
                <a:r>
                  <a:rPr lang="ja-JP" altLang="en-US" sz="800" b="1" dirty="0">
                    <a:solidFill>
                      <a:srgbClr val="000000"/>
                    </a:solidFill>
                    <a:latin typeface="+mn-ea"/>
                  </a:rPr>
                  <a:t>リフォーム前</a:t>
                </a:r>
              </a:p>
            </p:txBody>
          </p:sp>
          <p:sp>
            <p:nvSpPr>
              <p:cNvPr id="72" name="二等辺三角形 71"/>
              <p:cNvSpPr/>
              <p:nvPr/>
            </p:nvSpPr>
            <p:spPr>
              <a:xfrm rot="5400000">
                <a:off x="1860571" y="4024189"/>
                <a:ext cx="229242" cy="150915"/>
              </a:xfrm>
              <a:prstGeom prst="triangle">
                <a:avLst/>
              </a:pr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sp>
          <p:nvSpPr>
            <p:cNvPr id="118" name="正方形/長方形 117"/>
            <p:cNvSpPr/>
            <p:nvPr/>
          </p:nvSpPr>
          <p:spPr>
            <a:xfrm>
              <a:off x="197208" y="728203"/>
              <a:ext cx="833693" cy="192239"/>
            </a:xfrm>
            <a:prstGeom prst="rect">
              <a:avLst/>
            </a:prstGeom>
            <a:solidFill>
              <a:srgbClr val="FFFFFF"/>
            </a:solidFill>
            <a:ln w="3175">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19" name="正方形/長方形 118"/>
            <p:cNvSpPr/>
            <p:nvPr/>
          </p:nvSpPr>
          <p:spPr>
            <a:xfrm>
              <a:off x="269133" y="755073"/>
              <a:ext cx="689843" cy="138499"/>
            </a:xfrm>
            <a:prstGeom prst="rect">
              <a:avLst/>
            </a:prstGeom>
            <a:noFill/>
            <a:ln>
              <a:noFill/>
            </a:ln>
          </p:spPr>
          <p:txBody>
            <a:bodyPr wrap="square" lIns="0" tIns="0" rIns="0" bIns="0">
              <a:spAutoFit/>
            </a:bodyPr>
            <a:lstStyle/>
            <a:p>
              <a:pPr algn="ctr"/>
              <a:r>
                <a:rPr lang="ja-JP" altLang="en-US" sz="900" b="1" dirty="0">
                  <a:solidFill>
                    <a:srgbClr val="000000"/>
                  </a:solidFill>
                  <a:latin typeface="+mn-ea"/>
                </a:rPr>
                <a:t>リフォーム後</a:t>
              </a:r>
            </a:p>
          </p:txBody>
        </p:sp>
        <p:sp>
          <p:nvSpPr>
            <p:cNvPr id="123" name="正方形/長方形 122"/>
            <p:cNvSpPr/>
            <p:nvPr/>
          </p:nvSpPr>
          <p:spPr>
            <a:xfrm>
              <a:off x="1957205" y="4556280"/>
              <a:ext cx="1211870" cy="92333"/>
            </a:xfrm>
            <a:prstGeom prst="rect">
              <a:avLst/>
            </a:prstGeom>
          </p:spPr>
          <p:txBody>
            <a:bodyPr wrap="none" lIns="0" tIns="0" rIns="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600" b="1" dirty="0">
                  <a:solidFill>
                    <a:schemeClr val="bg1"/>
                  </a:solidFill>
                  <a:latin typeface="+mn-ea"/>
                </a:rPr>
                <a:t>〔</a:t>
              </a:r>
              <a:r>
                <a:rPr lang="ja-JP" altLang="en-US" sz="600" b="1" dirty="0">
                  <a:solidFill>
                    <a:schemeClr val="bg1"/>
                  </a:solidFill>
                  <a:latin typeface="+mn-ea"/>
                </a:rPr>
                <a:t>ナチュラルオーク色（オーク突き板）</a:t>
              </a:r>
              <a:r>
                <a:rPr lang="en-US" altLang="ja-JP" sz="600" b="1" dirty="0">
                  <a:solidFill>
                    <a:schemeClr val="bg1"/>
                  </a:solidFill>
                  <a:latin typeface="+mn-ea"/>
                </a:rPr>
                <a:t>〕</a:t>
              </a:r>
              <a:endParaRPr lang="ja-JP" altLang="en-US" sz="600" b="1" dirty="0">
                <a:solidFill>
                  <a:schemeClr val="bg1"/>
                </a:solidFill>
                <a:latin typeface="+mn-ea"/>
              </a:endParaRPr>
            </a:p>
          </p:txBody>
        </p:sp>
      </p:grpSp>
      <p:sp>
        <p:nvSpPr>
          <p:cNvPr id="9" name="タイトル 26">
            <a:extLst>
              <a:ext uri="{FF2B5EF4-FFF2-40B4-BE49-F238E27FC236}">
                <a16:creationId xmlns:a16="http://schemas.microsoft.com/office/drawing/2014/main" id="{78A5DD97-BC0B-D8C6-2E5E-925970B5E9C8}"/>
              </a:ext>
            </a:extLst>
          </p:cNvPr>
          <p:cNvSpPr txBox="1">
            <a:spLocks/>
          </p:cNvSpPr>
          <p:nvPr/>
        </p:nvSpPr>
        <p:spPr>
          <a:xfrm>
            <a:off x="0" y="-283837"/>
            <a:ext cx="3297238" cy="270015"/>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100" b="1" dirty="0">
                <a:solidFill>
                  <a:srgbClr val="000000"/>
                </a:solidFill>
                <a:latin typeface="+mn-ea"/>
                <a:ea typeface="+mn-ea"/>
                <a:cs typeface="+mn-cs"/>
              </a:rPr>
              <a:t>【W】</a:t>
            </a:r>
            <a:r>
              <a:rPr lang="ja-JP" altLang="en-US" sz="1100" b="1" dirty="0">
                <a:solidFill>
                  <a:srgbClr val="000000"/>
                </a:solidFill>
                <a:latin typeface="+mn-ea"/>
                <a:ea typeface="+mn-ea"/>
                <a:cs typeface="+mn-cs"/>
              </a:rPr>
              <a:t>６</a:t>
            </a:r>
            <a:r>
              <a:rPr lang="en-US" altLang="ja-JP" sz="1100" b="1" dirty="0">
                <a:solidFill>
                  <a:srgbClr val="000000"/>
                </a:solidFill>
                <a:latin typeface="+mn-ea"/>
                <a:ea typeface="+mn-ea"/>
                <a:cs typeface="+mn-cs"/>
              </a:rPr>
              <a:t>mm</a:t>
            </a:r>
            <a:r>
              <a:rPr lang="ja-JP" altLang="en-US" sz="1100" b="1" dirty="0">
                <a:solidFill>
                  <a:srgbClr val="000000"/>
                </a:solidFill>
                <a:latin typeface="+mn-ea"/>
                <a:ea typeface="+mn-ea"/>
                <a:cs typeface="+mn-cs"/>
              </a:rPr>
              <a:t>リフォームフロアー ナチュラルウッドタイプ</a:t>
            </a:r>
          </a:p>
        </p:txBody>
      </p:sp>
      <p:grpSp>
        <p:nvGrpSpPr>
          <p:cNvPr id="13" name="グループ化 12">
            <a:extLst>
              <a:ext uri="{FF2B5EF4-FFF2-40B4-BE49-F238E27FC236}">
                <a16:creationId xmlns:a16="http://schemas.microsoft.com/office/drawing/2014/main" id="{D745C6CC-A35A-2CB8-3C22-BEF899D3A77E}"/>
              </a:ext>
            </a:extLst>
          </p:cNvPr>
          <p:cNvGrpSpPr/>
          <p:nvPr/>
        </p:nvGrpSpPr>
        <p:grpSpPr>
          <a:xfrm>
            <a:off x="4983718" y="683235"/>
            <a:ext cx="4773600" cy="1342659"/>
            <a:chOff x="4983718" y="683235"/>
            <a:chExt cx="4773600" cy="1342659"/>
          </a:xfrm>
        </p:grpSpPr>
        <p:sp>
          <p:nvSpPr>
            <p:cNvPr id="14" name="Rectangle 14">
              <a:extLst>
                <a:ext uri="{FF2B5EF4-FFF2-40B4-BE49-F238E27FC236}">
                  <a16:creationId xmlns:a16="http://schemas.microsoft.com/office/drawing/2014/main" id="{81AFB8F7-7012-36BF-6711-DB1A37A036C4}"/>
                </a:ext>
              </a:extLst>
            </p:cNvPr>
            <p:cNvSpPr>
              <a:spLocks noChangeArrowheads="1"/>
            </p:cNvSpPr>
            <p:nvPr/>
          </p:nvSpPr>
          <p:spPr bwMode="auto">
            <a:xfrm>
              <a:off x="4983718" y="683235"/>
              <a:ext cx="4773600" cy="1342659"/>
            </a:xfrm>
            <a:prstGeom prst="rect">
              <a:avLst/>
            </a:prstGeom>
            <a:solidFill>
              <a:srgbClr val="663300"/>
            </a:solidFill>
            <a:ln w="6350">
              <a:noFill/>
              <a:miter lim="800000"/>
            </a:ln>
            <a:effectLst/>
          </p:spPr>
          <p:txBody>
            <a:bodyPr wrap="none" anchor="ctr"/>
            <a:lstStyle/>
            <a:p>
              <a:pPr algn="ctr"/>
              <a:endParaRPr lang="ja-JP" altLang="en-US" sz="1200">
                <a:latin typeface="+mn-ea"/>
              </a:endParaRPr>
            </a:p>
          </p:txBody>
        </p:sp>
        <p:sp>
          <p:nvSpPr>
            <p:cNvPr id="15" name="正方形/長方形 14">
              <a:extLst>
                <a:ext uri="{FF2B5EF4-FFF2-40B4-BE49-F238E27FC236}">
                  <a16:creationId xmlns:a16="http://schemas.microsoft.com/office/drawing/2014/main" id="{0F43A7DC-2D44-87D8-F97C-B61A738C23ED}"/>
                </a:ext>
              </a:extLst>
            </p:cNvPr>
            <p:cNvSpPr/>
            <p:nvPr/>
          </p:nvSpPr>
          <p:spPr>
            <a:xfrm>
              <a:off x="7614279" y="1200676"/>
              <a:ext cx="1752857" cy="307777"/>
            </a:xfrm>
            <a:prstGeom prst="rect">
              <a:avLst/>
            </a:prstGeom>
          </p:spPr>
          <p:txBody>
            <a:bodyPr wrap="square" lIns="0" tIns="0" rIns="0" bIns="0">
              <a:spAutoFit/>
            </a:bodyPr>
            <a:lstStyle/>
            <a:p>
              <a:pPr algn="ctr"/>
              <a:r>
                <a:rPr lang="ja-JP" altLang="en-US" sz="1000" dirty="0">
                  <a:solidFill>
                    <a:srgbClr val="FFFFFF"/>
                  </a:solidFill>
                  <a:latin typeface="+mn-ea"/>
                </a:rPr>
                <a:t>天然木の良さを活かしながら、</a:t>
              </a:r>
              <a:endParaRPr lang="en-US" altLang="ja-JP" sz="1000" dirty="0">
                <a:solidFill>
                  <a:srgbClr val="FFFFFF"/>
                </a:solidFill>
                <a:latin typeface="+mn-ea"/>
              </a:endParaRPr>
            </a:p>
            <a:p>
              <a:pPr algn="ctr"/>
              <a:r>
                <a:rPr lang="ja-JP" altLang="en-US" sz="1000" dirty="0">
                  <a:solidFill>
                    <a:srgbClr val="FFFFFF"/>
                  </a:solidFill>
                  <a:latin typeface="+mn-ea"/>
                </a:rPr>
                <a:t>お手入れ性能にも優れた突き板</a:t>
              </a:r>
            </a:p>
          </p:txBody>
        </p:sp>
        <p:sp>
          <p:nvSpPr>
            <p:cNvPr id="17" name="正方形/長方形 16">
              <a:extLst>
                <a:ext uri="{FF2B5EF4-FFF2-40B4-BE49-F238E27FC236}">
                  <a16:creationId xmlns:a16="http://schemas.microsoft.com/office/drawing/2014/main" id="{DF6A9971-6767-49F5-3873-BDA9DFF9BD2E}"/>
                </a:ext>
              </a:extLst>
            </p:cNvPr>
            <p:cNvSpPr/>
            <p:nvPr/>
          </p:nvSpPr>
          <p:spPr>
            <a:xfrm>
              <a:off x="5527319" y="1231454"/>
              <a:ext cx="1585369" cy="215444"/>
            </a:xfrm>
            <a:prstGeom prst="rect">
              <a:avLst/>
            </a:prstGeom>
          </p:spPr>
          <p:txBody>
            <a:bodyPr wrap="none" lIns="0" tIns="0" rIns="0" bIns="0">
              <a:spAutoFit/>
            </a:bodyPr>
            <a:lstStyle/>
            <a:p>
              <a:pPr algn="ctr"/>
              <a:r>
                <a:rPr lang="ja-JP" altLang="en-US" sz="1400" b="1" dirty="0">
                  <a:solidFill>
                    <a:srgbClr val="FFFFFF"/>
                  </a:solidFill>
                  <a:latin typeface="+mn-ea"/>
                </a:rPr>
                <a:t>天然木突き板仕上げ</a:t>
              </a:r>
            </a:p>
          </p:txBody>
        </p:sp>
      </p:grpSp>
      <p:grpSp>
        <p:nvGrpSpPr>
          <p:cNvPr id="18" name="グループ化 17">
            <a:extLst>
              <a:ext uri="{FF2B5EF4-FFF2-40B4-BE49-F238E27FC236}">
                <a16:creationId xmlns:a16="http://schemas.microsoft.com/office/drawing/2014/main" id="{A038CC0F-E5EB-8B14-8015-07C406014EB4}"/>
              </a:ext>
            </a:extLst>
          </p:cNvPr>
          <p:cNvGrpSpPr/>
          <p:nvPr/>
        </p:nvGrpSpPr>
        <p:grpSpPr>
          <a:xfrm>
            <a:off x="4991100" y="4028639"/>
            <a:ext cx="3579291" cy="403863"/>
            <a:chOff x="4991100" y="6022030"/>
            <a:chExt cx="3579291" cy="403863"/>
          </a:xfrm>
        </p:grpSpPr>
        <p:pic>
          <p:nvPicPr>
            <p:cNvPr id="19" name="図 18">
              <a:extLst>
                <a:ext uri="{FF2B5EF4-FFF2-40B4-BE49-F238E27FC236}">
                  <a16:creationId xmlns:a16="http://schemas.microsoft.com/office/drawing/2014/main" id="{B00E8136-352E-C73C-0FFD-A4C1FE5D83AB}"/>
                </a:ext>
              </a:extLst>
            </p:cNvPr>
            <p:cNvPicPr>
              <a:picLocks noChangeAspect="1"/>
            </p:cNvPicPr>
            <p:nvPr/>
          </p:nvPicPr>
          <p:blipFill>
            <a:blip r:embed="rId13"/>
            <a:stretch>
              <a:fillRect/>
            </a:stretch>
          </p:blipFill>
          <p:spPr>
            <a:xfrm>
              <a:off x="5654070" y="6089295"/>
              <a:ext cx="261818" cy="288000"/>
            </a:xfrm>
            <a:prstGeom prst="rect">
              <a:avLst/>
            </a:prstGeom>
          </p:spPr>
        </p:pic>
        <p:pic>
          <p:nvPicPr>
            <p:cNvPr id="21" name="図 20">
              <a:extLst>
                <a:ext uri="{FF2B5EF4-FFF2-40B4-BE49-F238E27FC236}">
                  <a16:creationId xmlns:a16="http://schemas.microsoft.com/office/drawing/2014/main" id="{81E1691D-D1D3-4FDB-B703-B1CC70368DDD}"/>
                </a:ext>
              </a:extLst>
            </p:cNvPr>
            <p:cNvPicPr>
              <a:picLocks noChangeAspect="1"/>
            </p:cNvPicPr>
            <p:nvPr/>
          </p:nvPicPr>
          <p:blipFill>
            <a:blip r:embed="rId14"/>
            <a:stretch>
              <a:fillRect/>
            </a:stretch>
          </p:blipFill>
          <p:spPr>
            <a:xfrm>
              <a:off x="4991100" y="6089295"/>
              <a:ext cx="261819" cy="288000"/>
            </a:xfrm>
            <a:prstGeom prst="rect">
              <a:avLst/>
            </a:prstGeom>
          </p:spPr>
        </p:pic>
        <p:pic>
          <p:nvPicPr>
            <p:cNvPr id="22" name="図 21">
              <a:extLst>
                <a:ext uri="{FF2B5EF4-FFF2-40B4-BE49-F238E27FC236}">
                  <a16:creationId xmlns:a16="http://schemas.microsoft.com/office/drawing/2014/main" id="{ABCCA936-2927-974E-884A-FA4198C48AE8}"/>
                </a:ext>
              </a:extLst>
            </p:cNvPr>
            <p:cNvPicPr>
              <a:picLocks noChangeAspect="1"/>
            </p:cNvPicPr>
            <p:nvPr/>
          </p:nvPicPr>
          <p:blipFill>
            <a:blip r:embed="rId15"/>
            <a:stretch>
              <a:fillRect/>
            </a:stretch>
          </p:blipFill>
          <p:spPr>
            <a:xfrm>
              <a:off x="5875060" y="6089295"/>
              <a:ext cx="261819" cy="288000"/>
            </a:xfrm>
            <a:prstGeom prst="rect">
              <a:avLst/>
            </a:prstGeom>
          </p:spPr>
        </p:pic>
        <p:pic>
          <p:nvPicPr>
            <p:cNvPr id="25" name="図 24">
              <a:extLst>
                <a:ext uri="{FF2B5EF4-FFF2-40B4-BE49-F238E27FC236}">
                  <a16:creationId xmlns:a16="http://schemas.microsoft.com/office/drawing/2014/main" id="{458A713C-6D22-F0BF-BE81-4F2F7E1588CE}"/>
                </a:ext>
              </a:extLst>
            </p:cNvPr>
            <p:cNvPicPr>
              <a:picLocks noChangeAspect="1"/>
            </p:cNvPicPr>
            <p:nvPr/>
          </p:nvPicPr>
          <p:blipFill>
            <a:blip r:embed="rId16"/>
            <a:stretch>
              <a:fillRect/>
            </a:stretch>
          </p:blipFill>
          <p:spPr>
            <a:xfrm>
              <a:off x="6096049" y="6089295"/>
              <a:ext cx="261819" cy="288000"/>
            </a:xfrm>
            <a:prstGeom prst="rect">
              <a:avLst/>
            </a:prstGeom>
          </p:spPr>
        </p:pic>
        <p:pic>
          <p:nvPicPr>
            <p:cNvPr id="26" name="図 25">
              <a:extLst>
                <a:ext uri="{FF2B5EF4-FFF2-40B4-BE49-F238E27FC236}">
                  <a16:creationId xmlns:a16="http://schemas.microsoft.com/office/drawing/2014/main" id="{6EB09686-C200-8423-ED72-81F6AF31A0CF}"/>
                </a:ext>
              </a:extLst>
            </p:cNvPr>
            <p:cNvPicPr>
              <a:picLocks noChangeAspect="1"/>
            </p:cNvPicPr>
            <p:nvPr/>
          </p:nvPicPr>
          <p:blipFill>
            <a:blip r:embed="rId17"/>
            <a:stretch>
              <a:fillRect/>
            </a:stretch>
          </p:blipFill>
          <p:spPr>
            <a:xfrm>
              <a:off x="6538029" y="6089295"/>
              <a:ext cx="261819" cy="288000"/>
            </a:xfrm>
            <a:prstGeom prst="rect">
              <a:avLst/>
            </a:prstGeom>
          </p:spPr>
        </p:pic>
        <p:pic>
          <p:nvPicPr>
            <p:cNvPr id="27" name="図 26">
              <a:extLst>
                <a:ext uri="{FF2B5EF4-FFF2-40B4-BE49-F238E27FC236}">
                  <a16:creationId xmlns:a16="http://schemas.microsoft.com/office/drawing/2014/main" id="{F7971B3D-4561-06C5-C9F5-36EB02CE68C9}"/>
                </a:ext>
              </a:extLst>
            </p:cNvPr>
            <p:cNvPicPr>
              <a:picLocks noChangeAspect="1"/>
            </p:cNvPicPr>
            <p:nvPr/>
          </p:nvPicPr>
          <p:blipFill>
            <a:blip r:embed="rId18"/>
            <a:stretch>
              <a:fillRect/>
            </a:stretch>
          </p:blipFill>
          <p:spPr>
            <a:xfrm>
              <a:off x="6759019" y="6089295"/>
              <a:ext cx="261819" cy="288000"/>
            </a:xfrm>
            <a:prstGeom prst="rect">
              <a:avLst/>
            </a:prstGeom>
          </p:spPr>
        </p:pic>
        <p:pic>
          <p:nvPicPr>
            <p:cNvPr id="28" name="図 27">
              <a:extLst>
                <a:ext uri="{FF2B5EF4-FFF2-40B4-BE49-F238E27FC236}">
                  <a16:creationId xmlns:a16="http://schemas.microsoft.com/office/drawing/2014/main" id="{C87AA061-1C86-7BBB-8B88-A924F7C6D528}"/>
                </a:ext>
              </a:extLst>
            </p:cNvPr>
            <p:cNvPicPr>
              <a:picLocks noChangeAspect="1"/>
            </p:cNvPicPr>
            <p:nvPr/>
          </p:nvPicPr>
          <p:blipFill>
            <a:blip r:embed="rId19"/>
            <a:stretch>
              <a:fillRect/>
            </a:stretch>
          </p:blipFill>
          <p:spPr>
            <a:xfrm>
              <a:off x="6980009" y="6089295"/>
              <a:ext cx="261819" cy="288000"/>
            </a:xfrm>
            <a:prstGeom prst="rect">
              <a:avLst/>
            </a:prstGeom>
          </p:spPr>
        </p:pic>
        <p:pic>
          <p:nvPicPr>
            <p:cNvPr id="29" name="図 28">
              <a:extLst>
                <a:ext uri="{FF2B5EF4-FFF2-40B4-BE49-F238E27FC236}">
                  <a16:creationId xmlns:a16="http://schemas.microsoft.com/office/drawing/2014/main" id="{2DEFF4ED-8D66-9B2D-88B2-6D48E741F036}"/>
                </a:ext>
              </a:extLst>
            </p:cNvPr>
            <p:cNvPicPr>
              <a:picLocks noChangeAspect="1"/>
            </p:cNvPicPr>
            <p:nvPr/>
          </p:nvPicPr>
          <p:blipFill>
            <a:blip r:embed="rId20"/>
            <a:stretch>
              <a:fillRect/>
            </a:stretch>
          </p:blipFill>
          <p:spPr>
            <a:xfrm>
              <a:off x="7200999" y="6089295"/>
              <a:ext cx="261819" cy="288000"/>
            </a:xfrm>
            <a:prstGeom prst="rect">
              <a:avLst/>
            </a:prstGeom>
          </p:spPr>
        </p:pic>
        <p:pic>
          <p:nvPicPr>
            <p:cNvPr id="30" name="図 29">
              <a:extLst>
                <a:ext uri="{FF2B5EF4-FFF2-40B4-BE49-F238E27FC236}">
                  <a16:creationId xmlns:a16="http://schemas.microsoft.com/office/drawing/2014/main" id="{7D53FA18-ADAE-169C-405C-53435A565C00}"/>
                </a:ext>
              </a:extLst>
            </p:cNvPr>
            <p:cNvPicPr>
              <a:picLocks noChangeAspect="1"/>
            </p:cNvPicPr>
            <p:nvPr/>
          </p:nvPicPr>
          <p:blipFill>
            <a:blip r:embed="rId21"/>
            <a:stretch>
              <a:fillRect/>
            </a:stretch>
          </p:blipFill>
          <p:spPr>
            <a:xfrm>
              <a:off x="7421989" y="6089295"/>
              <a:ext cx="261819" cy="288000"/>
            </a:xfrm>
            <a:prstGeom prst="rect">
              <a:avLst/>
            </a:prstGeom>
          </p:spPr>
        </p:pic>
        <p:pic>
          <p:nvPicPr>
            <p:cNvPr id="31" name="図 30">
              <a:extLst>
                <a:ext uri="{FF2B5EF4-FFF2-40B4-BE49-F238E27FC236}">
                  <a16:creationId xmlns:a16="http://schemas.microsoft.com/office/drawing/2014/main" id="{A45DAF78-E6C6-4BD3-1ED3-D145354F80A6}"/>
                </a:ext>
              </a:extLst>
            </p:cNvPr>
            <p:cNvPicPr>
              <a:picLocks noChangeAspect="1"/>
            </p:cNvPicPr>
            <p:nvPr/>
          </p:nvPicPr>
          <p:blipFill>
            <a:blip r:embed="rId22"/>
            <a:stretch>
              <a:fillRect/>
            </a:stretch>
          </p:blipFill>
          <p:spPr>
            <a:xfrm>
              <a:off x="7642979" y="6089295"/>
              <a:ext cx="261819" cy="288000"/>
            </a:xfrm>
            <a:prstGeom prst="rect">
              <a:avLst/>
            </a:prstGeom>
          </p:spPr>
        </p:pic>
        <p:pic>
          <p:nvPicPr>
            <p:cNvPr id="32" name="図 31">
              <a:extLst>
                <a:ext uri="{FF2B5EF4-FFF2-40B4-BE49-F238E27FC236}">
                  <a16:creationId xmlns:a16="http://schemas.microsoft.com/office/drawing/2014/main" id="{33DB6865-CEF1-03E2-BAF2-CE90867E5AF5}"/>
                </a:ext>
              </a:extLst>
            </p:cNvPr>
            <p:cNvPicPr>
              <a:picLocks noChangeAspect="1"/>
            </p:cNvPicPr>
            <p:nvPr/>
          </p:nvPicPr>
          <p:blipFill>
            <a:blip r:embed="rId23"/>
            <a:stretch>
              <a:fillRect/>
            </a:stretch>
          </p:blipFill>
          <p:spPr>
            <a:xfrm>
              <a:off x="7863969" y="6089295"/>
              <a:ext cx="261819" cy="288000"/>
            </a:xfrm>
            <a:prstGeom prst="rect">
              <a:avLst/>
            </a:prstGeom>
          </p:spPr>
        </p:pic>
        <p:sp>
          <p:nvSpPr>
            <p:cNvPr id="33" name="テキスト ボックス 32">
              <a:extLst>
                <a:ext uri="{FF2B5EF4-FFF2-40B4-BE49-F238E27FC236}">
                  <a16:creationId xmlns:a16="http://schemas.microsoft.com/office/drawing/2014/main" id="{7D7D8FBB-61BE-8978-1330-F4F6F31588A4}"/>
                </a:ext>
              </a:extLst>
            </p:cNvPr>
            <p:cNvSpPr txBox="1"/>
            <p:nvPr/>
          </p:nvSpPr>
          <p:spPr>
            <a:xfrm>
              <a:off x="7002906" y="6022030"/>
              <a:ext cx="216024" cy="84639"/>
            </a:xfrm>
            <a:prstGeom prst="rect">
              <a:avLst/>
            </a:prstGeom>
            <a:noFill/>
          </p:spPr>
          <p:txBody>
            <a:bodyPr wrap="square" lIns="0" tIns="0" rIns="0" bIns="0" rtlCol="0">
              <a:spAutoFit/>
            </a:bodyPr>
            <a:lstStyle/>
            <a:p>
              <a:pPr algn="ctr"/>
              <a:r>
                <a:rPr kumimoji="1" lang="ja-JP" altLang="en-US" sz="550" kern="0" spc="-70" dirty="0">
                  <a:solidFill>
                    <a:srgbClr val="542400"/>
                  </a:solidFill>
                  <a:latin typeface="+mn-ea"/>
                </a:rPr>
                <a:t>★★★</a:t>
              </a:r>
            </a:p>
          </p:txBody>
        </p:sp>
        <p:sp>
          <p:nvSpPr>
            <p:cNvPr id="34" name="テキスト ボックス 33">
              <a:extLst>
                <a:ext uri="{FF2B5EF4-FFF2-40B4-BE49-F238E27FC236}">
                  <a16:creationId xmlns:a16="http://schemas.microsoft.com/office/drawing/2014/main" id="{2D084A2A-76B2-061F-D4BF-517DC82B0F33}"/>
                </a:ext>
              </a:extLst>
            </p:cNvPr>
            <p:cNvSpPr txBox="1"/>
            <p:nvPr/>
          </p:nvSpPr>
          <p:spPr>
            <a:xfrm>
              <a:off x="7223896" y="6022030"/>
              <a:ext cx="216024" cy="84639"/>
            </a:xfrm>
            <a:prstGeom prst="rect">
              <a:avLst/>
            </a:prstGeom>
            <a:noFill/>
          </p:spPr>
          <p:txBody>
            <a:bodyPr wrap="square" lIns="0" tIns="0" rIns="0" bIns="0" rtlCol="0">
              <a:spAutoFit/>
            </a:bodyPr>
            <a:lstStyle/>
            <a:p>
              <a:pPr algn="ctr"/>
              <a:r>
                <a:rPr kumimoji="1" lang="ja-JP" altLang="en-US" sz="550" kern="0" spc="-70" dirty="0">
                  <a:solidFill>
                    <a:srgbClr val="542400"/>
                  </a:solidFill>
                  <a:latin typeface="+mn-ea"/>
                </a:rPr>
                <a:t>★★★</a:t>
              </a:r>
            </a:p>
          </p:txBody>
        </p:sp>
        <p:sp>
          <p:nvSpPr>
            <p:cNvPr id="35" name="正方形/長方形 34">
              <a:extLst>
                <a:ext uri="{FF2B5EF4-FFF2-40B4-BE49-F238E27FC236}">
                  <a16:creationId xmlns:a16="http://schemas.microsoft.com/office/drawing/2014/main" id="{4445E1EC-8B3D-B5DC-FE08-5538A5848F76}"/>
                </a:ext>
              </a:extLst>
            </p:cNvPr>
            <p:cNvSpPr/>
            <p:nvPr/>
          </p:nvSpPr>
          <p:spPr>
            <a:xfrm>
              <a:off x="5896909" y="6372032"/>
              <a:ext cx="230762" cy="53861"/>
            </a:xfrm>
            <a:prstGeom prst="rect">
              <a:avLst/>
            </a:prstGeom>
          </p:spPr>
          <p:txBody>
            <a:bodyPr wrap="square" lIns="0" tIns="0" rIns="0" bIns="0">
              <a:spAutoFit/>
            </a:bodyPr>
            <a:lstStyle/>
            <a:p>
              <a:r>
                <a:rPr lang="en-US" altLang="ja-JP" sz="350" dirty="0">
                  <a:latin typeface="+mn-ea"/>
                </a:rPr>
                <a:t>※1 ※2 ※3</a:t>
              </a:r>
              <a:endParaRPr lang="ja-JP" altLang="en-US" sz="350" dirty="0">
                <a:latin typeface="+mn-ea"/>
              </a:endParaRPr>
            </a:p>
          </p:txBody>
        </p:sp>
        <p:sp>
          <p:nvSpPr>
            <p:cNvPr id="36" name="正方形/長方形 35">
              <a:extLst>
                <a:ext uri="{FF2B5EF4-FFF2-40B4-BE49-F238E27FC236}">
                  <a16:creationId xmlns:a16="http://schemas.microsoft.com/office/drawing/2014/main" id="{8A79A916-CAF5-8242-1C84-8F5CEDDBBAC0}"/>
                </a:ext>
              </a:extLst>
            </p:cNvPr>
            <p:cNvSpPr/>
            <p:nvPr/>
          </p:nvSpPr>
          <p:spPr>
            <a:xfrm>
              <a:off x="6127671" y="6372032"/>
              <a:ext cx="206940" cy="53861"/>
            </a:xfrm>
            <a:prstGeom prst="rect">
              <a:avLst/>
            </a:prstGeom>
          </p:spPr>
          <p:txBody>
            <a:bodyPr wrap="square" lIns="0" tIns="0" rIns="0" bIns="0">
              <a:spAutoFit/>
            </a:bodyPr>
            <a:lstStyle/>
            <a:p>
              <a:pPr algn="r"/>
              <a:r>
                <a:rPr lang="en-US" altLang="ja-JP" sz="350" dirty="0">
                  <a:latin typeface="+mn-ea"/>
                </a:rPr>
                <a:t>※1</a:t>
              </a:r>
              <a:endParaRPr lang="ja-JP" altLang="en-US" sz="350" dirty="0">
                <a:latin typeface="+mn-ea"/>
              </a:endParaRPr>
            </a:p>
          </p:txBody>
        </p:sp>
        <p:sp>
          <p:nvSpPr>
            <p:cNvPr id="37" name="正方形/長方形 36">
              <a:extLst>
                <a:ext uri="{FF2B5EF4-FFF2-40B4-BE49-F238E27FC236}">
                  <a16:creationId xmlns:a16="http://schemas.microsoft.com/office/drawing/2014/main" id="{02B98C1A-213B-49BF-BE47-647D63AC6777}"/>
                </a:ext>
              </a:extLst>
            </p:cNvPr>
            <p:cNvSpPr/>
            <p:nvPr/>
          </p:nvSpPr>
          <p:spPr>
            <a:xfrm>
              <a:off x="6789551" y="6372032"/>
              <a:ext cx="206940" cy="53861"/>
            </a:xfrm>
            <a:prstGeom prst="rect">
              <a:avLst/>
            </a:prstGeom>
          </p:spPr>
          <p:txBody>
            <a:bodyPr wrap="square" lIns="0" tIns="0" rIns="0" bIns="0">
              <a:spAutoFit/>
            </a:bodyPr>
            <a:lstStyle/>
            <a:p>
              <a:pPr algn="r"/>
              <a:r>
                <a:rPr lang="en-US" altLang="ja-JP" sz="350" dirty="0">
                  <a:latin typeface="+mn-ea"/>
                </a:rPr>
                <a:t>※4</a:t>
              </a:r>
              <a:endParaRPr lang="ja-JP" altLang="en-US" sz="350" dirty="0">
                <a:latin typeface="+mn-ea"/>
              </a:endParaRPr>
            </a:p>
          </p:txBody>
        </p:sp>
        <p:sp>
          <p:nvSpPr>
            <p:cNvPr id="38" name="正方形/長方形 37">
              <a:extLst>
                <a:ext uri="{FF2B5EF4-FFF2-40B4-BE49-F238E27FC236}">
                  <a16:creationId xmlns:a16="http://schemas.microsoft.com/office/drawing/2014/main" id="{FEC8F6B2-D609-1C85-5E3C-6BAB70569976}"/>
                </a:ext>
              </a:extLst>
            </p:cNvPr>
            <p:cNvSpPr/>
            <p:nvPr/>
          </p:nvSpPr>
          <p:spPr>
            <a:xfrm>
              <a:off x="7673088" y="6372032"/>
              <a:ext cx="206940" cy="53861"/>
            </a:xfrm>
            <a:prstGeom prst="rect">
              <a:avLst/>
            </a:prstGeom>
          </p:spPr>
          <p:txBody>
            <a:bodyPr wrap="square" lIns="0" tIns="0" rIns="0" bIns="0">
              <a:spAutoFit/>
            </a:bodyPr>
            <a:lstStyle/>
            <a:p>
              <a:pPr algn="r"/>
              <a:r>
                <a:rPr lang="en-US" altLang="ja-JP" sz="350" dirty="0">
                  <a:latin typeface="+mn-ea"/>
                </a:rPr>
                <a:t>※5</a:t>
              </a:r>
              <a:endParaRPr lang="ja-JP" altLang="en-US" sz="350" dirty="0">
                <a:latin typeface="+mn-ea"/>
              </a:endParaRPr>
            </a:p>
          </p:txBody>
        </p:sp>
        <p:sp>
          <p:nvSpPr>
            <p:cNvPr id="39" name="正方形/長方形 38">
              <a:extLst>
                <a:ext uri="{FF2B5EF4-FFF2-40B4-BE49-F238E27FC236}">
                  <a16:creationId xmlns:a16="http://schemas.microsoft.com/office/drawing/2014/main" id="{C8CFFBB8-3BCC-A2C1-545A-F0BA45B36A6E}"/>
                </a:ext>
              </a:extLst>
            </p:cNvPr>
            <p:cNvSpPr/>
            <p:nvPr/>
          </p:nvSpPr>
          <p:spPr>
            <a:xfrm>
              <a:off x="7890345" y="6372032"/>
              <a:ext cx="206940" cy="53861"/>
            </a:xfrm>
            <a:prstGeom prst="rect">
              <a:avLst/>
            </a:prstGeom>
          </p:spPr>
          <p:txBody>
            <a:bodyPr wrap="square" lIns="0" tIns="0" rIns="0" bIns="0">
              <a:spAutoFit/>
            </a:bodyPr>
            <a:lstStyle/>
            <a:p>
              <a:pPr algn="r"/>
              <a:r>
                <a:rPr lang="en-US" altLang="ja-JP" sz="350" dirty="0">
                  <a:latin typeface="+mn-ea"/>
                </a:rPr>
                <a:t>※2</a:t>
              </a:r>
              <a:endParaRPr lang="ja-JP" altLang="en-US" sz="350" dirty="0">
                <a:latin typeface="+mn-ea"/>
              </a:endParaRPr>
            </a:p>
          </p:txBody>
        </p:sp>
        <p:pic>
          <p:nvPicPr>
            <p:cNvPr id="40" name="図 39">
              <a:extLst>
                <a:ext uri="{FF2B5EF4-FFF2-40B4-BE49-F238E27FC236}">
                  <a16:creationId xmlns:a16="http://schemas.microsoft.com/office/drawing/2014/main" id="{97D77A9D-D08D-BBF2-6FEA-90E5D324A7B2}"/>
                </a:ext>
              </a:extLst>
            </p:cNvPr>
            <p:cNvPicPr>
              <a:picLocks noChangeAspect="1"/>
            </p:cNvPicPr>
            <p:nvPr/>
          </p:nvPicPr>
          <p:blipFill>
            <a:blip r:embed="rId24"/>
            <a:stretch>
              <a:fillRect/>
            </a:stretch>
          </p:blipFill>
          <p:spPr>
            <a:xfrm>
              <a:off x="5433080" y="6089295"/>
              <a:ext cx="261818" cy="288000"/>
            </a:xfrm>
            <a:prstGeom prst="rect">
              <a:avLst/>
            </a:prstGeom>
          </p:spPr>
        </p:pic>
        <p:pic>
          <p:nvPicPr>
            <p:cNvPr id="41" name="図 40">
              <a:extLst>
                <a:ext uri="{FF2B5EF4-FFF2-40B4-BE49-F238E27FC236}">
                  <a16:creationId xmlns:a16="http://schemas.microsoft.com/office/drawing/2014/main" id="{90D01949-F488-7E9B-2384-02569E06766B}"/>
                </a:ext>
              </a:extLst>
            </p:cNvPr>
            <p:cNvPicPr>
              <a:picLocks noChangeAspect="1"/>
            </p:cNvPicPr>
            <p:nvPr/>
          </p:nvPicPr>
          <p:blipFill>
            <a:blip r:embed="rId25"/>
            <a:stretch>
              <a:fillRect/>
            </a:stretch>
          </p:blipFill>
          <p:spPr>
            <a:xfrm>
              <a:off x="6317040" y="6089295"/>
              <a:ext cx="261818" cy="288000"/>
            </a:xfrm>
            <a:prstGeom prst="rect">
              <a:avLst/>
            </a:prstGeom>
          </p:spPr>
        </p:pic>
        <p:pic>
          <p:nvPicPr>
            <p:cNvPr id="42" name="図 41">
              <a:extLst>
                <a:ext uri="{FF2B5EF4-FFF2-40B4-BE49-F238E27FC236}">
                  <a16:creationId xmlns:a16="http://schemas.microsoft.com/office/drawing/2014/main" id="{9A677222-A45A-EDA1-3AD9-BD0ED8054BF8}"/>
                </a:ext>
              </a:extLst>
            </p:cNvPr>
            <p:cNvPicPr>
              <a:picLocks noChangeAspect="1"/>
            </p:cNvPicPr>
            <p:nvPr/>
          </p:nvPicPr>
          <p:blipFill>
            <a:blip r:embed="rId26"/>
            <a:stretch>
              <a:fillRect/>
            </a:stretch>
          </p:blipFill>
          <p:spPr>
            <a:xfrm>
              <a:off x="5212090" y="6089295"/>
              <a:ext cx="261818" cy="288000"/>
            </a:xfrm>
            <a:prstGeom prst="rect">
              <a:avLst/>
            </a:prstGeom>
          </p:spPr>
        </p:pic>
        <p:pic>
          <p:nvPicPr>
            <p:cNvPr id="43" name="図 42">
              <a:extLst>
                <a:ext uri="{FF2B5EF4-FFF2-40B4-BE49-F238E27FC236}">
                  <a16:creationId xmlns:a16="http://schemas.microsoft.com/office/drawing/2014/main" id="{0F9B9AEB-4AC2-BFD9-9A63-C95259B93C93}"/>
                </a:ext>
              </a:extLst>
            </p:cNvPr>
            <p:cNvPicPr>
              <a:picLocks noChangeAspect="1"/>
            </p:cNvPicPr>
            <p:nvPr/>
          </p:nvPicPr>
          <p:blipFill>
            <a:blip r:embed="rId27"/>
            <a:stretch>
              <a:fillRect/>
            </a:stretch>
          </p:blipFill>
          <p:spPr>
            <a:xfrm>
              <a:off x="8084960" y="6089295"/>
              <a:ext cx="261818" cy="288000"/>
            </a:xfrm>
            <a:prstGeom prst="rect">
              <a:avLst/>
            </a:prstGeom>
          </p:spPr>
        </p:pic>
        <p:pic>
          <p:nvPicPr>
            <p:cNvPr id="44" name="図 43">
              <a:extLst>
                <a:ext uri="{FF2B5EF4-FFF2-40B4-BE49-F238E27FC236}">
                  <a16:creationId xmlns:a16="http://schemas.microsoft.com/office/drawing/2014/main" id="{6801E0B8-F4CC-DC29-BF54-CB7C975A9C2E}"/>
                </a:ext>
              </a:extLst>
            </p:cNvPr>
            <p:cNvPicPr>
              <a:picLocks noChangeAspect="1"/>
            </p:cNvPicPr>
            <p:nvPr/>
          </p:nvPicPr>
          <p:blipFill>
            <a:blip r:embed="rId28"/>
            <a:stretch>
              <a:fillRect/>
            </a:stretch>
          </p:blipFill>
          <p:spPr>
            <a:xfrm>
              <a:off x="8305955" y="6089295"/>
              <a:ext cx="264436" cy="288000"/>
            </a:xfrm>
            <a:prstGeom prst="rect">
              <a:avLst/>
            </a:prstGeom>
          </p:spPr>
        </p:pic>
      </p:grpSp>
      <p:sp>
        <p:nvSpPr>
          <p:cNvPr id="68" name="正方形/長方形 67">
            <a:extLst>
              <a:ext uri="{FF2B5EF4-FFF2-40B4-BE49-F238E27FC236}">
                <a16:creationId xmlns:a16="http://schemas.microsoft.com/office/drawing/2014/main" id="{9D74E84D-DD21-7BB7-AC10-A25717C402AC}"/>
              </a:ext>
            </a:extLst>
          </p:cNvPr>
          <p:cNvSpPr/>
          <p:nvPr/>
        </p:nvSpPr>
        <p:spPr>
          <a:xfrm>
            <a:off x="4992701" y="4452107"/>
            <a:ext cx="4773600" cy="184666"/>
          </a:xfrm>
          <a:prstGeom prst="rect">
            <a:avLst/>
          </a:prstGeom>
        </p:spPr>
        <p:txBody>
          <a:bodyPr wrap="square" lIns="0" tIns="0" rIns="0" bIns="0">
            <a:spAutoFit/>
          </a:bodyPr>
          <a:lstStyle/>
          <a:p>
            <a:r>
              <a:rPr lang="en-US" altLang="ja-JP" sz="400" dirty="0">
                <a:latin typeface="+mn-ea"/>
              </a:rPr>
              <a:t>※1 </a:t>
            </a:r>
            <a:r>
              <a:rPr lang="ja-JP" altLang="en-US" sz="400" dirty="0">
                <a:latin typeface="+mn-ea"/>
              </a:rPr>
              <a:t>一般の木質系床材に比べ、ペットの傷や汚れに配慮した床材となっておりますが、必ずしも傷や汚れがつかないというわけではありません。 </a:t>
            </a:r>
            <a:r>
              <a:rPr lang="en-US" altLang="ja-JP" sz="400" dirty="0">
                <a:latin typeface="+mn-ea"/>
              </a:rPr>
              <a:t>※2 </a:t>
            </a:r>
            <a:r>
              <a:rPr lang="ja-JP" altLang="en-US" sz="400" dirty="0">
                <a:latin typeface="+mn-ea"/>
              </a:rPr>
              <a:t>洗面所・トイレなどへの施工時には、さねの接合部にシリコンシーリングを施してください。 </a:t>
            </a:r>
            <a:r>
              <a:rPr lang="en-US" altLang="ja-JP" sz="400" dirty="0">
                <a:latin typeface="+mn-ea"/>
              </a:rPr>
              <a:t>※3 </a:t>
            </a:r>
            <a:r>
              <a:rPr lang="ja-JP" altLang="en-US" sz="400" dirty="0">
                <a:latin typeface="+mn-ea"/>
              </a:rPr>
              <a:t>ペットの排泄物などを放置すると変色や膨れなど不具合の原因となるため、すぐに拭き取ってください。 </a:t>
            </a:r>
            <a:r>
              <a:rPr lang="en-US" altLang="ja-JP" sz="400" dirty="0">
                <a:latin typeface="+mn-ea"/>
              </a:rPr>
              <a:t>※4 </a:t>
            </a:r>
            <a:r>
              <a:rPr lang="ja-JP" altLang="en-US" sz="400" dirty="0">
                <a:latin typeface="+mn-ea"/>
              </a:rPr>
              <a:t>表面保護のためワックスもかけられますが、床材表面の塗膜性能は発揮できなくなります。 </a:t>
            </a:r>
            <a:r>
              <a:rPr lang="en-US" altLang="ja-JP" sz="400" dirty="0">
                <a:latin typeface="+mn-ea"/>
              </a:rPr>
              <a:t>※5 </a:t>
            </a:r>
            <a:r>
              <a:rPr lang="ja-JP" altLang="en-US" sz="400" dirty="0">
                <a:latin typeface="+mn-ea"/>
              </a:rPr>
              <a:t>球状及び金属製キャスターや、小径のキャスター付き家具はご使用をお避けください。へこみや傷が発生する場合があります。</a:t>
            </a:r>
          </a:p>
        </p:txBody>
      </p:sp>
    </p:spTree>
    <p:extLst>
      <p:ext uri="{BB962C8B-B14F-4D97-AF65-F5344CB8AC3E}">
        <p14:creationId xmlns:p14="http://schemas.microsoft.com/office/powerpoint/2010/main" val="1968093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5118950" y="2557848"/>
            <a:ext cx="1439127" cy="508516"/>
          </a:xfrm>
          <a:prstGeom prst="rect">
            <a:avLst/>
          </a:prstGeom>
        </p:spPr>
      </p:pic>
      <p:sp>
        <p:nvSpPr>
          <p:cNvPr id="2" name="タイトル 1"/>
          <p:cNvSpPr>
            <a:spLocks noGrp="1"/>
          </p:cNvSpPr>
          <p:nvPr>
            <p:ph type="title"/>
          </p:nvPr>
        </p:nvSpPr>
        <p:spPr/>
        <p:txBody>
          <a:bodyPr>
            <a:normAutofit/>
          </a:bodyPr>
          <a:lstStyle/>
          <a:p>
            <a:pPr algn="l"/>
            <a:r>
              <a:rPr lang="ja-JP" altLang="en-US" sz="1100" b="1" dirty="0">
                <a:solidFill>
                  <a:srgbClr val="FFFFFF"/>
                </a:solidFill>
                <a:latin typeface="+mn-ea"/>
                <a:ea typeface="+mn-ea"/>
              </a:rPr>
              <a:t>床材　６</a:t>
            </a:r>
            <a:r>
              <a:rPr lang="en-US" altLang="ja-JP" sz="1100" b="1" dirty="0">
                <a:solidFill>
                  <a:srgbClr val="FFFFFF"/>
                </a:solidFill>
                <a:latin typeface="+mn-ea"/>
                <a:ea typeface="+mn-ea"/>
              </a:rPr>
              <a:t>mm</a:t>
            </a:r>
            <a:r>
              <a:rPr lang="ja-JP" altLang="en-US" sz="1100" b="1" dirty="0">
                <a:solidFill>
                  <a:srgbClr val="FFFFFF"/>
                </a:solidFill>
                <a:latin typeface="+mn-ea"/>
                <a:ea typeface="+mn-ea"/>
              </a:rPr>
              <a:t>リフォームフロアー Ａ ★</a:t>
            </a:r>
          </a:p>
        </p:txBody>
      </p:sp>
      <p:pic>
        <p:nvPicPr>
          <p:cNvPr id="141" name="Picture 18" descr="&#10;ホワイトオーク柄 &#10;  &#10;  &#10;&#10;&#10;&#10;http://www2.panasonic.biz/es/sumai/gazou/bicon/CA151ABMY-PA0050007_0001.jpg"/>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8169025" y="2557848"/>
            <a:ext cx="1496184" cy="510288"/>
          </a:xfrm>
          <a:prstGeom prst="rect">
            <a:avLst/>
          </a:prstGeom>
          <a:noFill/>
        </p:spPr>
      </p:pic>
      <p:sp>
        <p:nvSpPr>
          <p:cNvPr id="134" name="正方形/長方形 133"/>
          <p:cNvSpPr/>
          <p:nvPr/>
        </p:nvSpPr>
        <p:spPr>
          <a:xfrm>
            <a:off x="5118949" y="3084961"/>
            <a:ext cx="1472323" cy="91595"/>
          </a:xfrm>
          <a:prstGeom prst="rect">
            <a:avLst/>
          </a:prstGeom>
        </p:spPr>
        <p:txBody>
          <a:bodyPr wrap="square" lIns="0" tIns="0" rIns="0" bIns="0">
            <a:spAutoFit/>
          </a:bodyPr>
          <a:lstStyle/>
          <a:p>
            <a:r>
              <a:rPr lang="ja-JP" altLang="en-US" sz="600" dirty="0">
                <a:latin typeface="+mn-ea"/>
              </a:rPr>
              <a:t>ウォールナット柄（ラスティック）（シート）</a:t>
            </a:r>
          </a:p>
        </p:txBody>
      </p:sp>
      <p:pic>
        <p:nvPicPr>
          <p:cNvPr id="135" name="Picture 12" descr="チェリー柄&#10;&#10;http://www2.panasonic.biz/es/sumai/gazou/bicon/CA151ABMY-PA0050004_0001.jpg"/>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6619277" y="2557848"/>
            <a:ext cx="1493279" cy="510288"/>
          </a:xfrm>
          <a:prstGeom prst="rect">
            <a:avLst/>
          </a:prstGeom>
          <a:noFill/>
        </p:spPr>
      </p:pic>
      <p:sp>
        <p:nvSpPr>
          <p:cNvPr id="136" name="正方形/長方形 135"/>
          <p:cNvSpPr/>
          <p:nvPr/>
        </p:nvSpPr>
        <p:spPr>
          <a:xfrm>
            <a:off x="6619276" y="3084961"/>
            <a:ext cx="1100436" cy="91595"/>
          </a:xfrm>
          <a:prstGeom prst="rect">
            <a:avLst/>
          </a:prstGeom>
        </p:spPr>
        <p:txBody>
          <a:bodyPr wrap="square" lIns="0" tIns="0" rIns="0" bIns="0">
            <a:spAutoFit/>
          </a:bodyPr>
          <a:lstStyle/>
          <a:p>
            <a:r>
              <a:rPr lang="ja-JP" altLang="en-US" sz="600" dirty="0">
                <a:latin typeface="+mn-ea"/>
              </a:rPr>
              <a:t>チェリー柄（ラスティック） （シート）</a:t>
            </a:r>
          </a:p>
        </p:txBody>
      </p:sp>
      <p:pic>
        <p:nvPicPr>
          <p:cNvPr id="137" name="Picture 14" descr="オーク柄&#10;&#10;http://www2.panasonic.biz/es/sumai/gazou/bicon/CA151ABMY-PA0050005_0001.jpg"/>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6619277" y="3345924"/>
            <a:ext cx="1488037" cy="510288"/>
          </a:xfrm>
          <a:prstGeom prst="rect">
            <a:avLst/>
          </a:prstGeom>
          <a:noFill/>
        </p:spPr>
      </p:pic>
      <p:sp>
        <p:nvSpPr>
          <p:cNvPr id="138" name="正方形/長方形 137"/>
          <p:cNvSpPr/>
          <p:nvPr/>
        </p:nvSpPr>
        <p:spPr>
          <a:xfrm>
            <a:off x="6619276" y="3856418"/>
            <a:ext cx="1484737" cy="92333"/>
          </a:xfrm>
          <a:prstGeom prst="rect">
            <a:avLst/>
          </a:prstGeom>
        </p:spPr>
        <p:txBody>
          <a:bodyPr wrap="square" lIns="0" tIns="0" rIns="0" bIns="0">
            <a:spAutoFit/>
          </a:bodyPr>
          <a:lstStyle/>
          <a:p>
            <a:r>
              <a:rPr lang="ja-JP" altLang="en-US" sz="600" dirty="0">
                <a:latin typeface="+mn-ea"/>
              </a:rPr>
              <a:t>オーク柄（ラスティック） （シート）</a:t>
            </a:r>
          </a:p>
        </p:txBody>
      </p:sp>
      <p:pic>
        <p:nvPicPr>
          <p:cNvPr id="139" name="Picture 16" descr="メープル柄&#10;&#10;http://www2.panasonic.biz/es/sumai/gazou/bicon/CA151ABMY-PA0050006_0001.jpg"/>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5118950" y="3345924"/>
            <a:ext cx="1433032" cy="510288"/>
          </a:xfrm>
          <a:prstGeom prst="rect">
            <a:avLst/>
          </a:prstGeom>
          <a:noFill/>
        </p:spPr>
      </p:pic>
      <p:sp>
        <p:nvSpPr>
          <p:cNvPr id="140" name="正方形/長方形 139"/>
          <p:cNvSpPr/>
          <p:nvPr/>
        </p:nvSpPr>
        <p:spPr>
          <a:xfrm>
            <a:off x="5118948" y="3856418"/>
            <a:ext cx="1128709" cy="91595"/>
          </a:xfrm>
          <a:prstGeom prst="rect">
            <a:avLst/>
          </a:prstGeom>
        </p:spPr>
        <p:txBody>
          <a:bodyPr wrap="square" lIns="0" tIns="0" rIns="0" bIns="0">
            <a:spAutoFit/>
          </a:bodyPr>
          <a:lstStyle/>
          <a:p>
            <a:r>
              <a:rPr lang="ja-JP" altLang="en-US" sz="600" dirty="0">
                <a:latin typeface="+mn-ea"/>
              </a:rPr>
              <a:t>メープル柄（ラスティック） （シート）</a:t>
            </a:r>
          </a:p>
        </p:txBody>
      </p:sp>
      <p:grpSp>
        <p:nvGrpSpPr>
          <p:cNvPr id="132" name="グループ化 131"/>
          <p:cNvGrpSpPr/>
          <p:nvPr/>
        </p:nvGrpSpPr>
        <p:grpSpPr>
          <a:xfrm>
            <a:off x="4992700" y="2085816"/>
            <a:ext cx="4773600" cy="1944000"/>
            <a:chOff x="152316" y="704609"/>
            <a:chExt cx="4767263" cy="1932231"/>
          </a:xfrm>
        </p:grpSpPr>
        <p:sp>
          <p:nvSpPr>
            <p:cNvPr id="149" name="Rectangle 14"/>
            <p:cNvSpPr>
              <a:spLocks noChangeArrowheads="1"/>
            </p:cNvSpPr>
            <p:nvPr/>
          </p:nvSpPr>
          <p:spPr bwMode="auto">
            <a:xfrm>
              <a:off x="152316" y="704609"/>
              <a:ext cx="4767263" cy="1932231"/>
            </a:xfrm>
            <a:prstGeom prst="rect">
              <a:avLst/>
            </a:prstGeom>
            <a:noFill/>
            <a:ln w="6350">
              <a:solidFill>
                <a:srgbClr val="4D4D4D"/>
              </a:solidFill>
              <a:miter lim="800000"/>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200" dirty="0">
                <a:latin typeface="+mn-ea"/>
              </a:endParaRPr>
            </a:p>
          </p:txBody>
        </p:sp>
        <p:sp>
          <p:nvSpPr>
            <p:cNvPr id="150" name="Rectangle 24"/>
            <p:cNvSpPr>
              <a:spLocks noChangeArrowheads="1"/>
            </p:cNvSpPr>
            <p:nvPr/>
          </p:nvSpPr>
          <p:spPr bwMode="auto">
            <a:xfrm>
              <a:off x="152316" y="704611"/>
              <a:ext cx="4767263" cy="126000"/>
            </a:xfrm>
            <a:prstGeom prst="rect">
              <a:avLst/>
            </a:prstGeom>
            <a:solidFill>
              <a:srgbClr val="4D4D4D"/>
            </a:solidFill>
            <a:ln w="6350">
              <a:solidFill>
                <a:srgbClr val="4D4D4D"/>
              </a:solidFill>
              <a:miter lim="800000"/>
              <a:headEnd/>
              <a:tailEnd/>
            </a:ln>
            <a:effectLst/>
          </p:spPr>
          <p:txBody>
            <a:bodyPr wrap="none" tIns="0" rIns="0" bIns="0" anchor="ctr"/>
            <a:lstStyle/>
            <a:p>
              <a:r>
                <a:rPr lang="ja-JP" altLang="en-US" sz="800" dirty="0">
                  <a:solidFill>
                    <a:schemeClr val="bg1"/>
                  </a:solidFill>
                  <a:latin typeface="+mn-ea"/>
                </a:rPr>
                <a:t>カラーバリエーション</a:t>
              </a:r>
              <a:endParaRPr lang="en-US" altLang="ja-JP" sz="800" dirty="0">
                <a:solidFill>
                  <a:schemeClr val="bg1"/>
                </a:solidFill>
                <a:latin typeface="+mn-ea"/>
              </a:endParaRPr>
            </a:p>
          </p:txBody>
        </p:sp>
      </p:grpSp>
      <p:sp>
        <p:nvSpPr>
          <p:cNvPr id="133" name="正方形/長方形 132"/>
          <p:cNvSpPr/>
          <p:nvPr/>
        </p:nvSpPr>
        <p:spPr>
          <a:xfrm>
            <a:off x="5136755" y="2308140"/>
            <a:ext cx="4497680" cy="138499"/>
          </a:xfrm>
          <a:prstGeom prst="rect">
            <a:avLst/>
          </a:prstGeom>
        </p:spPr>
        <p:txBody>
          <a:bodyPr wrap="square" lIns="0" tIns="0" rIns="0" bIns="0">
            <a:spAutoFit/>
          </a:bodyPr>
          <a:lstStyle/>
          <a:p>
            <a:r>
              <a:rPr lang="ja-JP" altLang="en-US" sz="900" b="1" dirty="0">
                <a:latin typeface="+mn-ea"/>
              </a:rPr>
              <a:t>リフォームにおすすめの薄型の床材です。</a:t>
            </a:r>
          </a:p>
        </p:txBody>
      </p:sp>
      <p:sp>
        <p:nvSpPr>
          <p:cNvPr id="142" name="正方形/長方形 141"/>
          <p:cNvSpPr/>
          <p:nvPr/>
        </p:nvSpPr>
        <p:spPr>
          <a:xfrm>
            <a:off x="8169024" y="3076340"/>
            <a:ext cx="1474498" cy="91595"/>
          </a:xfrm>
          <a:prstGeom prst="rect">
            <a:avLst/>
          </a:prstGeom>
        </p:spPr>
        <p:txBody>
          <a:bodyPr wrap="square" lIns="0" tIns="0" rIns="0" bIns="0">
            <a:spAutoFit/>
          </a:bodyPr>
          <a:lstStyle/>
          <a:p>
            <a:r>
              <a:rPr lang="ja-JP" altLang="en-US" sz="600" dirty="0">
                <a:latin typeface="+mn-ea"/>
              </a:rPr>
              <a:t>ホワイトオーク柄（ラスティック） （シート）</a:t>
            </a:r>
          </a:p>
        </p:txBody>
      </p:sp>
      <p:sp>
        <p:nvSpPr>
          <p:cNvPr id="11" name="タイトル 26">
            <a:extLst>
              <a:ext uri="{FF2B5EF4-FFF2-40B4-BE49-F238E27FC236}">
                <a16:creationId xmlns:a16="http://schemas.microsoft.com/office/drawing/2014/main" id="{99D660B1-CBB1-B53F-02E4-114A69DC6546}"/>
              </a:ext>
            </a:extLst>
          </p:cNvPr>
          <p:cNvSpPr txBox="1">
            <a:spLocks/>
          </p:cNvSpPr>
          <p:nvPr/>
        </p:nvSpPr>
        <p:spPr>
          <a:xfrm>
            <a:off x="0" y="-283837"/>
            <a:ext cx="3297238" cy="270015"/>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100" b="1" dirty="0">
                <a:solidFill>
                  <a:srgbClr val="000000"/>
                </a:solidFill>
                <a:latin typeface="+mn-ea"/>
                <a:ea typeface="+mn-ea"/>
                <a:cs typeface="+mn-cs"/>
              </a:rPr>
              <a:t>【</a:t>
            </a:r>
            <a:r>
              <a:rPr lang="ja-JP" altLang="en-US" sz="1100" b="1" dirty="0">
                <a:solidFill>
                  <a:srgbClr val="000000"/>
                </a:solidFill>
                <a:latin typeface="+mn-ea"/>
                <a:ea typeface="+mn-ea"/>
                <a:cs typeface="+mn-cs"/>
              </a:rPr>
              <a:t>Ｓ</a:t>
            </a:r>
            <a:r>
              <a:rPr lang="en-US" altLang="ja-JP" sz="1100" b="1" dirty="0">
                <a:solidFill>
                  <a:srgbClr val="000000"/>
                </a:solidFill>
                <a:latin typeface="+mn-ea"/>
                <a:ea typeface="+mn-ea"/>
                <a:cs typeface="+mn-cs"/>
              </a:rPr>
              <a:t>】</a:t>
            </a:r>
            <a:r>
              <a:rPr lang="ja-JP" altLang="en-US" sz="1100" b="1" dirty="0">
                <a:solidFill>
                  <a:srgbClr val="000000"/>
                </a:solidFill>
                <a:latin typeface="+mn-ea"/>
                <a:ea typeface="+mn-ea"/>
                <a:cs typeface="+mn-cs"/>
              </a:rPr>
              <a:t>６</a:t>
            </a:r>
            <a:r>
              <a:rPr lang="en-US" altLang="ja-JP" sz="1100" b="1" dirty="0">
                <a:solidFill>
                  <a:srgbClr val="000000"/>
                </a:solidFill>
                <a:latin typeface="+mn-ea"/>
                <a:ea typeface="+mn-ea"/>
                <a:cs typeface="+mn-cs"/>
              </a:rPr>
              <a:t>mm</a:t>
            </a:r>
            <a:r>
              <a:rPr lang="ja-JP" altLang="en-US" sz="1100" b="1" dirty="0">
                <a:solidFill>
                  <a:srgbClr val="000000"/>
                </a:solidFill>
                <a:latin typeface="+mn-ea"/>
                <a:ea typeface="+mn-ea"/>
                <a:cs typeface="+mn-cs"/>
              </a:rPr>
              <a:t>リフォームフロアー Ａ</a:t>
            </a:r>
          </a:p>
        </p:txBody>
      </p:sp>
      <p:grpSp>
        <p:nvGrpSpPr>
          <p:cNvPr id="6" name="グループ化 5">
            <a:extLst>
              <a:ext uri="{FF2B5EF4-FFF2-40B4-BE49-F238E27FC236}">
                <a16:creationId xmlns:a16="http://schemas.microsoft.com/office/drawing/2014/main" id="{A2C8D500-B601-EDCB-0562-68E391382B43}"/>
              </a:ext>
            </a:extLst>
          </p:cNvPr>
          <p:cNvGrpSpPr/>
          <p:nvPr/>
        </p:nvGrpSpPr>
        <p:grpSpPr>
          <a:xfrm>
            <a:off x="149760" y="683235"/>
            <a:ext cx="4767473" cy="4004523"/>
            <a:chOff x="149760" y="683235"/>
            <a:chExt cx="4767473" cy="4004523"/>
          </a:xfrm>
        </p:grpSpPr>
        <p:pic>
          <p:nvPicPr>
            <p:cNvPr id="93" name="図 92"/>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151988" y="683235"/>
              <a:ext cx="4765245" cy="4004523"/>
            </a:xfrm>
            <a:prstGeom prst="rect">
              <a:avLst/>
            </a:prstGeom>
          </p:spPr>
        </p:pic>
        <p:sp>
          <p:nvSpPr>
            <p:cNvPr id="69" name="Rectangle 4"/>
            <p:cNvSpPr>
              <a:spLocks noChangeArrowheads="1"/>
            </p:cNvSpPr>
            <p:nvPr/>
          </p:nvSpPr>
          <p:spPr bwMode="auto">
            <a:xfrm>
              <a:off x="3365028" y="4568993"/>
              <a:ext cx="153035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ja-JP"/>
              </a:defPPr>
              <a:lvl1pPr algn="ctr" rtl="0" fontAlgn="base">
                <a:spcBef>
                  <a:spcPct val="50000"/>
                </a:spcBef>
                <a:spcAft>
                  <a:spcPct val="0"/>
                </a:spcAft>
                <a:defRPr kumimoji="1" sz="800" b="1" kern="1200">
                  <a:solidFill>
                    <a:schemeClr val="tx1"/>
                  </a:solidFill>
                  <a:latin typeface="Arial" charset="0"/>
                  <a:ea typeface="ＭＳ Ｐゴシック" pitchFamily="50" charset="-128"/>
                  <a:cs typeface="+mn-cs"/>
                </a:defRPr>
              </a:lvl1pPr>
              <a:lvl2pPr marL="457200" algn="ctr" rtl="0" fontAlgn="base">
                <a:spcBef>
                  <a:spcPct val="50000"/>
                </a:spcBef>
                <a:spcAft>
                  <a:spcPct val="0"/>
                </a:spcAft>
                <a:defRPr kumimoji="1" sz="800" b="1" kern="1200">
                  <a:solidFill>
                    <a:schemeClr val="tx1"/>
                  </a:solidFill>
                  <a:latin typeface="Arial" charset="0"/>
                  <a:ea typeface="ＭＳ Ｐゴシック" pitchFamily="50" charset="-128"/>
                  <a:cs typeface="+mn-cs"/>
                </a:defRPr>
              </a:lvl2pPr>
              <a:lvl3pPr marL="914400" algn="ctr" rtl="0" fontAlgn="base">
                <a:spcBef>
                  <a:spcPct val="50000"/>
                </a:spcBef>
                <a:spcAft>
                  <a:spcPct val="0"/>
                </a:spcAft>
                <a:defRPr kumimoji="1" sz="800" b="1" kern="1200">
                  <a:solidFill>
                    <a:schemeClr val="tx1"/>
                  </a:solidFill>
                  <a:latin typeface="Arial" charset="0"/>
                  <a:ea typeface="ＭＳ Ｐゴシック" pitchFamily="50" charset="-128"/>
                  <a:cs typeface="+mn-cs"/>
                </a:defRPr>
              </a:lvl3pPr>
              <a:lvl4pPr marL="1371600" algn="ctr" rtl="0" fontAlgn="base">
                <a:spcBef>
                  <a:spcPct val="50000"/>
                </a:spcBef>
                <a:spcAft>
                  <a:spcPct val="0"/>
                </a:spcAft>
                <a:defRPr kumimoji="1" sz="800" b="1" kern="1200">
                  <a:solidFill>
                    <a:schemeClr val="tx1"/>
                  </a:solidFill>
                  <a:latin typeface="Arial" charset="0"/>
                  <a:ea typeface="ＭＳ Ｐゴシック" pitchFamily="50" charset="-128"/>
                  <a:cs typeface="+mn-cs"/>
                </a:defRPr>
              </a:lvl4pPr>
              <a:lvl5pPr marL="1828800" algn="ctr" rtl="0" fontAlgn="base">
                <a:spcBef>
                  <a:spcPct val="50000"/>
                </a:spcBef>
                <a:spcAft>
                  <a:spcPct val="0"/>
                </a:spcAft>
                <a:defRPr kumimoji="1" sz="800" b="1" kern="1200">
                  <a:solidFill>
                    <a:schemeClr val="tx1"/>
                  </a:solidFill>
                  <a:latin typeface="Arial" charset="0"/>
                  <a:ea typeface="ＭＳ Ｐゴシック" pitchFamily="50" charset="-128"/>
                  <a:cs typeface="+mn-cs"/>
                </a:defRPr>
              </a:lvl5pPr>
              <a:lvl6pPr marL="2286000" algn="l" defTabSz="914400" rtl="0" eaLnBrk="1" latinLnBrk="0" hangingPunct="1">
                <a:defRPr kumimoji="1" sz="800" b="1" kern="1200">
                  <a:solidFill>
                    <a:schemeClr val="tx1"/>
                  </a:solidFill>
                  <a:latin typeface="Arial" charset="0"/>
                  <a:ea typeface="ＭＳ Ｐゴシック" pitchFamily="50" charset="-128"/>
                  <a:cs typeface="+mn-cs"/>
                </a:defRPr>
              </a:lvl6pPr>
              <a:lvl7pPr marL="2743200" algn="l" defTabSz="914400" rtl="0" eaLnBrk="1" latinLnBrk="0" hangingPunct="1">
                <a:defRPr kumimoji="1" sz="800" b="1" kern="1200">
                  <a:solidFill>
                    <a:schemeClr val="tx1"/>
                  </a:solidFill>
                  <a:latin typeface="Arial" charset="0"/>
                  <a:ea typeface="ＭＳ Ｐゴシック" pitchFamily="50" charset="-128"/>
                  <a:cs typeface="+mn-cs"/>
                </a:defRPr>
              </a:lvl7pPr>
              <a:lvl8pPr marL="3200400" algn="l" defTabSz="914400" rtl="0" eaLnBrk="1" latinLnBrk="0" hangingPunct="1">
                <a:defRPr kumimoji="1" sz="800" b="1" kern="1200">
                  <a:solidFill>
                    <a:schemeClr val="tx1"/>
                  </a:solidFill>
                  <a:latin typeface="Arial" charset="0"/>
                  <a:ea typeface="ＭＳ Ｐゴシック" pitchFamily="50" charset="-128"/>
                  <a:cs typeface="+mn-cs"/>
                </a:defRPr>
              </a:lvl8pPr>
              <a:lvl9pPr marL="3657600" algn="l" defTabSz="914400" rtl="0" eaLnBrk="1" latinLnBrk="0" hangingPunct="1">
                <a:defRPr kumimoji="1" sz="800" b="1" kern="1200">
                  <a:solidFill>
                    <a:schemeClr val="tx1"/>
                  </a:solidFill>
                  <a:latin typeface="Arial" charset="0"/>
                  <a:ea typeface="ＭＳ Ｐゴシック"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altLang="ja-JP" sz="500" b="0" i="0" u="none" strike="noStrike" kern="1200" cap="none" spc="0" normalizeH="0" baseline="0" noProof="0" dirty="0">
                  <a:ln>
                    <a:noFill/>
                  </a:ln>
                  <a:solidFill>
                    <a:schemeClr val="bg1"/>
                  </a:solidFill>
                  <a:effectLst/>
                  <a:uLnTx/>
                  <a:uFillTx/>
                  <a:latin typeface="+mn-ea"/>
                  <a:ea typeface="+mn-ea"/>
                </a:rPr>
                <a:t>※</a:t>
              </a:r>
              <a:r>
                <a:rPr kumimoji="1" lang="ja-JP" altLang="en-US" sz="500" b="0" i="0" u="none" strike="noStrike" kern="1200" cap="none" spc="0" normalizeH="0" baseline="0" noProof="0" dirty="0">
                  <a:ln>
                    <a:noFill/>
                  </a:ln>
                  <a:solidFill>
                    <a:schemeClr val="bg1"/>
                  </a:solidFill>
                  <a:effectLst/>
                  <a:uLnTx/>
                  <a:uFillTx/>
                  <a:latin typeface="+mn-ea"/>
                  <a:ea typeface="+mn-ea"/>
                </a:rPr>
                <a:t>イメージ写真のため実際とは異なる場合がございます。</a:t>
              </a:r>
            </a:p>
          </p:txBody>
        </p:sp>
        <p:sp>
          <p:nvSpPr>
            <p:cNvPr id="162" name="正方形/長方形 161"/>
            <p:cNvSpPr/>
            <p:nvPr/>
          </p:nvSpPr>
          <p:spPr>
            <a:xfrm>
              <a:off x="197208" y="728203"/>
              <a:ext cx="833693" cy="192239"/>
            </a:xfrm>
            <a:prstGeom prst="rect">
              <a:avLst/>
            </a:prstGeom>
            <a:solidFill>
              <a:srgbClr val="FFFFFF"/>
            </a:solidFill>
            <a:ln w="3175">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63" name="正方形/長方形 162"/>
            <p:cNvSpPr/>
            <p:nvPr/>
          </p:nvSpPr>
          <p:spPr>
            <a:xfrm>
              <a:off x="269133" y="755073"/>
              <a:ext cx="689843" cy="138499"/>
            </a:xfrm>
            <a:prstGeom prst="rect">
              <a:avLst/>
            </a:prstGeom>
            <a:noFill/>
            <a:ln>
              <a:noFill/>
            </a:ln>
          </p:spPr>
          <p:txBody>
            <a:bodyPr wrap="square" lIns="0" tIns="0" rIns="0" bIns="0">
              <a:spAutoFit/>
            </a:bodyPr>
            <a:lstStyle/>
            <a:p>
              <a:pPr algn="ctr"/>
              <a:r>
                <a:rPr lang="ja-JP" altLang="en-US" sz="900" b="1" dirty="0">
                  <a:solidFill>
                    <a:srgbClr val="000000"/>
                  </a:solidFill>
                  <a:latin typeface="+mn-ea"/>
                </a:rPr>
                <a:t>リフォーム後</a:t>
              </a:r>
            </a:p>
          </p:txBody>
        </p:sp>
        <p:grpSp>
          <p:nvGrpSpPr>
            <p:cNvPr id="111" name="グループ化 110"/>
            <p:cNvGrpSpPr/>
            <p:nvPr/>
          </p:nvGrpSpPr>
          <p:grpSpPr>
            <a:xfrm>
              <a:off x="149760" y="3448581"/>
              <a:ext cx="1900889" cy="1227746"/>
              <a:chOff x="149760" y="3448581"/>
              <a:chExt cx="1900889" cy="1227746"/>
            </a:xfrm>
          </p:grpSpPr>
          <p:pic>
            <p:nvPicPr>
              <p:cNvPr id="112" name="図 111"/>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149760" y="3448581"/>
                <a:ext cx="1771320" cy="1227746"/>
              </a:xfrm>
              <a:prstGeom prst="rect">
                <a:avLst/>
              </a:prstGeom>
              <a:noFill/>
              <a:ln w="19050">
                <a:solidFill>
                  <a:srgbClr val="FFFFFF"/>
                </a:solidFill>
              </a:ln>
            </p:spPr>
          </p:pic>
          <p:sp>
            <p:nvSpPr>
              <p:cNvPr id="113" name="正方形/長方形 112"/>
              <p:cNvSpPr/>
              <p:nvPr/>
            </p:nvSpPr>
            <p:spPr>
              <a:xfrm>
                <a:off x="185017" y="3511228"/>
                <a:ext cx="668424" cy="177885"/>
              </a:xfrm>
              <a:prstGeom prst="rect">
                <a:avLst/>
              </a:prstGeom>
              <a:solidFill>
                <a:srgbClr val="FFFFFF"/>
              </a:solidFill>
              <a:ln w="3175">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14" name="正方形/長方形 113"/>
              <p:cNvSpPr/>
              <p:nvPr/>
            </p:nvSpPr>
            <p:spPr>
              <a:xfrm>
                <a:off x="232222" y="3550654"/>
                <a:ext cx="580623" cy="123111"/>
              </a:xfrm>
              <a:prstGeom prst="rect">
                <a:avLst/>
              </a:prstGeom>
              <a:noFill/>
              <a:ln>
                <a:noFill/>
              </a:ln>
            </p:spPr>
            <p:txBody>
              <a:bodyPr wrap="square" lIns="0" tIns="0" rIns="0" bIns="0">
                <a:spAutoFit/>
              </a:bodyPr>
              <a:lstStyle/>
              <a:p>
                <a:pPr algn="ctr"/>
                <a:r>
                  <a:rPr lang="ja-JP" altLang="en-US" sz="800" b="1" dirty="0">
                    <a:solidFill>
                      <a:srgbClr val="000000"/>
                    </a:solidFill>
                    <a:latin typeface="+mn-ea"/>
                  </a:rPr>
                  <a:t>リフォーム前</a:t>
                </a:r>
              </a:p>
            </p:txBody>
          </p:sp>
          <p:sp>
            <p:nvSpPr>
              <p:cNvPr id="116" name="二等辺三角形 115"/>
              <p:cNvSpPr/>
              <p:nvPr/>
            </p:nvSpPr>
            <p:spPr>
              <a:xfrm rot="5400000">
                <a:off x="1860571" y="4024189"/>
                <a:ext cx="229242" cy="150915"/>
              </a:xfrm>
              <a:prstGeom prst="triangle">
                <a:avLst/>
              </a:pr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sp>
          <p:nvSpPr>
            <p:cNvPr id="106" name="正方形/長方形 105"/>
            <p:cNvSpPr/>
            <p:nvPr/>
          </p:nvSpPr>
          <p:spPr>
            <a:xfrm>
              <a:off x="2672818" y="4473677"/>
              <a:ext cx="2222560" cy="76944"/>
            </a:xfrm>
            <a:prstGeom prst="rect">
              <a:avLst/>
            </a:prstGeom>
          </p:spPr>
          <p:txBody>
            <a:bodyPr wrap="square" lIns="0" tIns="0" rIns="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500" dirty="0">
                  <a:solidFill>
                    <a:schemeClr val="bg1"/>
                  </a:solidFill>
                  <a:latin typeface="+mn-ea"/>
                </a:rPr>
                <a:t>※</a:t>
              </a:r>
              <a:r>
                <a:rPr lang="ja-JP" altLang="en-US" sz="500" dirty="0">
                  <a:solidFill>
                    <a:schemeClr val="bg1"/>
                  </a:solidFill>
                  <a:latin typeface="+mn-ea"/>
                </a:rPr>
                <a:t>画像は、突き板仕上げナチュラルオーク色（オーク突き板）の施工イメージです。</a:t>
              </a:r>
            </a:p>
          </p:txBody>
        </p:sp>
        <p:sp>
          <p:nvSpPr>
            <p:cNvPr id="66" name="正方形/長方形 65">
              <a:extLst>
                <a:ext uri="{FF2B5EF4-FFF2-40B4-BE49-F238E27FC236}">
                  <a16:creationId xmlns:a16="http://schemas.microsoft.com/office/drawing/2014/main" id="{188C073C-1363-2108-B659-7AC67BDF853D}"/>
                </a:ext>
              </a:extLst>
            </p:cNvPr>
            <p:cNvSpPr/>
            <p:nvPr/>
          </p:nvSpPr>
          <p:spPr>
            <a:xfrm>
              <a:off x="1957205" y="4555519"/>
              <a:ext cx="1211870" cy="92333"/>
            </a:xfrm>
            <a:prstGeom prst="rect">
              <a:avLst/>
            </a:prstGeom>
          </p:spPr>
          <p:txBody>
            <a:bodyPr wrap="none" lIns="0" tIns="0" rIns="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600" b="1" dirty="0">
                  <a:solidFill>
                    <a:schemeClr val="bg1"/>
                  </a:solidFill>
                  <a:latin typeface="+mn-ea"/>
                </a:rPr>
                <a:t>〔</a:t>
              </a:r>
              <a:r>
                <a:rPr lang="ja-JP" altLang="en-US" sz="600" b="1" dirty="0">
                  <a:solidFill>
                    <a:schemeClr val="bg1"/>
                  </a:solidFill>
                  <a:latin typeface="+mn-ea"/>
                </a:rPr>
                <a:t>ナチュラルオーク色（オーク突き板）</a:t>
              </a:r>
              <a:r>
                <a:rPr lang="en-US" altLang="ja-JP" sz="600" b="1" dirty="0">
                  <a:solidFill>
                    <a:schemeClr val="bg1"/>
                  </a:solidFill>
                  <a:latin typeface="+mn-ea"/>
                </a:rPr>
                <a:t>〕</a:t>
              </a:r>
              <a:endParaRPr lang="ja-JP" altLang="en-US" sz="600" b="1" dirty="0">
                <a:solidFill>
                  <a:schemeClr val="bg1"/>
                </a:solidFill>
                <a:latin typeface="+mn-ea"/>
              </a:endParaRPr>
            </a:p>
          </p:txBody>
        </p:sp>
      </p:grpSp>
      <p:grpSp>
        <p:nvGrpSpPr>
          <p:cNvPr id="10" name="グループ化 9">
            <a:extLst>
              <a:ext uri="{FF2B5EF4-FFF2-40B4-BE49-F238E27FC236}">
                <a16:creationId xmlns:a16="http://schemas.microsoft.com/office/drawing/2014/main" id="{C2489C45-28E0-C412-F1FB-39416806CDAA}"/>
              </a:ext>
            </a:extLst>
          </p:cNvPr>
          <p:cNvGrpSpPr/>
          <p:nvPr/>
        </p:nvGrpSpPr>
        <p:grpSpPr>
          <a:xfrm>
            <a:off x="4992700" y="683235"/>
            <a:ext cx="4773600" cy="1342659"/>
            <a:chOff x="4983718" y="683235"/>
            <a:chExt cx="4773600" cy="1342659"/>
          </a:xfrm>
        </p:grpSpPr>
        <p:sp>
          <p:nvSpPr>
            <p:cNvPr id="12" name="Rectangle 14">
              <a:extLst>
                <a:ext uri="{FF2B5EF4-FFF2-40B4-BE49-F238E27FC236}">
                  <a16:creationId xmlns:a16="http://schemas.microsoft.com/office/drawing/2014/main" id="{7B5EA1C0-091A-AA9C-AF8E-10DC3974E7B2}"/>
                </a:ext>
              </a:extLst>
            </p:cNvPr>
            <p:cNvSpPr>
              <a:spLocks noChangeArrowheads="1"/>
            </p:cNvSpPr>
            <p:nvPr/>
          </p:nvSpPr>
          <p:spPr bwMode="auto">
            <a:xfrm>
              <a:off x="4983718" y="683235"/>
              <a:ext cx="4773600" cy="1342659"/>
            </a:xfrm>
            <a:prstGeom prst="rect">
              <a:avLst/>
            </a:prstGeom>
            <a:solidFill>
              <a:srgbClr val="336699"/>
            </a:solidFill>
            <a:ln w="6350">
              <a:noFill/>
              <a:miter lim="800000"/>
              <a:headEnd/>
              <a:tailEnd/>
            </a:ln>
            <a:effectLst/>
          </p:spPr>
          <p:txBody>
            <a:bodyPr wrap="none" anchor="ctr"/>
            <a:lstStyle/>
            <a:p>
              <a:pPr algn="ctr"/>
              <a:endParaRPr lang="ja-JP" altLang="en-US" sz="1200" dirty="0">
                <a:latin typeface="+mn-ea"/>
              </a:endParaRPr>
            </a:p>
          </p:txBody>
        </p:sp>
        <p:sp>
          <p:nvSpPr>
            <p:cNvPr id="13" name="正方形/長方形 12">
              <a:extLst>
                <a:ext uri="{FF2B5EF4-FFF2-40B4-BE49-F238E27FC236}">
                  <a16:creationId xmlns:a16="http://schemas.microsoft.com/office/drawing/2014/main" id="{2BC0DC2C-19C6-477A-AAA9-7BC17B541985}"/>
                </a:ext>
              </a:extLst>
            </p:cNvPr>
            <p:cNvSpPr/>
            <p:nvPr/>
          </p:nvSpPr>
          <p:spPr>
            <a:xfrm>
              <a:off x="7460043" y="1200676"/>
              <a:ext cx="1752857" cy="307777"/>
            </a:xfrm>
            <a:prstGeom prst="rect">
              <a:avLst/>
            </a:prstGeom>
          </p:spPr>
          <p:txBody>
            <a:bodyPr wrap="square" lIns="0" tIns="0" rIns="0" bIns="0">
              <a:spAutoFit/>
            </a:bodyPr>
            <a:lstStyle/>
            <a:p>
              <a:pPr algn="ctr"/>
              <a:r>
                <a:rPr lang="ja-JP" altLang="en-US" sz="1000" dirty="0">
                  <a:solidFill>
                    <a:srgbClr val="FFFFFF"/>
                  </a:solidFill>
                  <a:latin typeface="+mn-ea"/>
                </a:rPr>
                <a:t>美術品のように、理想の</a:t>
              </a:r>
            </a:p>
            <a:p>
              <a:pPr algn="ctr"/>
              <a:r>
                <a:rPr lang="ja-JP" altLang="en-US" sz="1000" dirty="0">
                  <a:solidFill>
                    <a:srgbClr val="FFFFFF"/>
                  </a:solidFill>
                  <a:latin typeface="+mn-ea"/>
                </a:rPr>
                <a:t>木目や色を追求しました。</a:t>
              </a:r>
            </a:p>
          </p:txBody>
        </p:sp>
        <p:sp>
          <p:nvSpPr>
            <p:cNvPr id="14" name="正方形/長方形 13">
              <a:extLst>
                <a:ext uri="{FF2B5EF4-FFF2-40B4-BE49-F238E27FC236}">
                  <a16:creationId xmlns:a16="http://schemas.microsoft.com/office/drawing/2014/main" id="{F6213BAA-E3F0-81ED-0574-998B9E7AC060}"/>
                </a:ext>
              </a:extLst>
            </p:cNvPr>
            <p:cNvSpPr/>
            <p:nvPr/>
          </p:nvSpPr>
          <p:spPr>
            <a:xfrm>
              <a:off x="5479490" y="1243365"/>
              <a:ext cx="1512169" cy="215444"/>
            </a:xfrm>
            <a:prstGeom prst="rect">
              <a:avLst/>
            </a:prstGeom>
          </p:spPr>
          <p:txBody>
            <a:bodyPr wrap="square" lIns="0" tIns="0" rIns="0" bIns="0">
              <a:spAutoFit/>
            </a:bodyPr>
            <a:lstStyle/>
            <a:p>
              <a:pPr algn="ctr"/>
              <a:r>
                <a:rPr lang="ja-JP" altLang="en-US" sz="1400" b="1" dirty="0">
                  <a:solidFill>
                    <a:srgbClr val="FFFFFF"/>
                  </a:solidFill>
                  <a:latin typeface="+mn-ea"/>
                </a:rPr>
                <a:t>高意匠シート仕上げ</a:t>
              </a:r>
            </a:p>
          </p:txBody>
        </p:sp>
      </p:grpSp>
      <p:grpSp>
        <p:nvGrpSpPr>
          <p:cNvPr id="23" name="グループ化 22">
            <a:extLst>
              <a:ext uri="{FF2B5EF4-FFF2-40B4-BE49-F238E27FC236}">
                <a16:creationId xmlns:a16="http://schemas.microsoft.com/office/drawing/2014/main" id="{04FF4785-8FF6-2692-DBBE-93C97272B1AD}"/>
              </a:ext>
            </a:extLst>
          </p:cNvPr>
          <p:cNvGrpSpPr/>
          <p:nvPr/>
        </p:nvGrpSpPr>
        <p:grpSpPr>
          <a:xfrm>
            <a:off x="4992700" y="4028639"/>
            <a:ext cx="3579291" cy="403863"/>
            <a:chOff x="4991100" y="6239637"/>
            <a:chExt cx="3579291" cy="403863"/>
          </a:xfrm>
        </p:grpSpPr>
        <p:pic>
          <p:nvPicPr>
            <p:cNvPr id="24" name="図 23">
              <a:extLst>
                <a:ext uri="{FF2B5EF4-FFF2-40B4-BE49-F238E27FC236}">
                  <a16:creationId xmlns:a16="http://schemas.microsoft.com/office/drawing/2014/main" id="{CAD0835B-1FFD-A231-D80B-C235DFF71895}"/>
                </a:ext>
              </a:extLst>
            </p:cNvPr>
            <p:cNvPicPr>
              <a:picLocks noChangeAspect="1"/>
            </p:cNvPicPr>
            <p:nvPr/>
          </p:nvPicPr>
          <p:blipFill>
            <a:blip r:embed="rId9"/>
            <a:stretch>
              <a:fillRect/>
            </a:stretch>
          </p:blipFill>
          <p:spPr>
            <a:xfrm>
              <a:off x="4991100" y="6306902"/>
              <a:ext cx="261819" cy="288000"/>
            </a:xfrm>
            <a:prstGeom prst="rect">
              <a:avLst/>
            </a:prstGeom>
          </p:spPr>
        </p:pic>
        <p:pic>
          <p:nvPicPr>
            <p:cNvPr id="25" name="図 24">
              <a:extLst>
                <a:ext uri="{FF2B5EF4-FFF2-40B4-BE49-F238E27FC236}">
                  <a16:creationId xmlns:a16="http://schemas.microsoft.com/office/drawing/2014/main" id="{0F719292-4EE6-C9C6-A750-FB8FB9CE354D}"/>
                </a:ext>
              </a:extLst>
            </p:cNvPr>
            <p:cNvPicPr>
              <a:picLocks noChangeAspect="1"/>
            </p:cNvPicPr>
            <p:nvPr/>
          </p:nvPicPr>
          <p:blipFill>
            <a:blip r:embed="rId10"/>
            <a:stretch>
              <a:fillRect/>
            </a:stretch>
          </p:blipFill>
          <p:spPr>
            <a:xfrm>
              <a:off x="5875060" y="6306902"/>
              <a:ext cx="261819" cy="288000"/>
            </a:xfrm>
            <a:prstGeom prst="rect">
              <a:avLst/>
            </a:prstGeom>
          </p:spPr>
        </p:pic>
        <p:pic>
          <p:nvPicPr>
            <p:cNvPr id="26" name="図 25">
              <a:extLst>
                <a:ext uri="{FF2B5EF4-FFF2-40B4-BE49-F238E27FC236}">
                  <a16:creationId xmlns:a16="http://schemas.microsoft.com/office/drawing/2014/main" id="{C86308FC-923E-367B-A7D3-FD84639E677C}"/>
                </a:ext>
              </a:extLst>
            </p:cNvPr>
            <p:cNvPicPr>
              <a:picLocks noChangeAspect="1"/>
            </p:cNvPicPr>
            <p:nvPr/>
          </p:nvPicPr>
          <p:blipFill>
            <a:blip r:embed="rId11"/>
            <a:stretch>
              <a:fillRect/>
            </a:stretch>
          </p:blipFill>
          <p:spPr>
            <a:xfrm>
              <a:off x="6096049" y="6306902"/>
              <a:ext cx="261819" cy="288000"/>
            </a:xfrm>
            <a:prstGeom prst="rect">
              <a:avLst/>
            </a:prstGeom>
          </p:spPr>
        </p:pic>
        <p:pic>
          <p:nvPicPr>
            <p:cNvPr id="27" name="図 26">
              <a:extLst>
                <a:ext uri="{FF2B5EF4-FFF2-40B4-BE49-F238E27FC236}">
                  <a16:creationId xmlns:a16="http://schemas.microsoft.com/office/drawing/2014/main" id="{850C254D-77AB-CCA6-11F6-C772BC9C5A08}"/>
                </a:ext>
              </a:extLst>
            </p:cNvPr>
            <p:cNvPicPr>
              <a:picLocks noChangeAspect="1"/>
            </p:cNvPicPr>
            <p:nvPr/>
          </p:nvPicPr>
          <p:blipFill>
            <a:blip r:embed="rId12"/>
            <a:stretch>
              <a:fillRect/>
            </a:stretch>
          </p:blipFill>
          <p:spPr>
            <a:xfrm>
              <a:off x="6317039" y="6306902"/>
              <a:ext cx="261819" cy="288000"/>
            </a:xfrm>
            <a:prstGeom prst="rect">
              <a:avLst/>
            </a:prstGeom>
          </p:spPr>
        </p:pic>
        <p:pic>
          <p:nvPicPr>
            <p:cNvPr id="28" name="図 27">
              <a:extLst>
                <a:ext uri="{FF2B5EF4-FFF2-40B4-BE49-F238E27FC236}">
                  <a16:creationId xmlns:a16="http://schemas.microsoft.com/office/drawing/2014/main" id="{CA2A872C-AB75-AE79-8438-8CA84E8688EB}"/>
                </a:ext>
              </a:extLst>
            </p:cNvPr>
            <p:cNvPicPr>
              <a:picLocks noChangeAspect="1"/>
            </p:cNvPicPr>
            <p:nvPr/>
          </p:nvPicPr>
          <p:blipFill>
            <a:blip r:embed="rId13"/>
            <a:stretch>
              <a:fillRect/>
            </a:stretch>
          </p:blipFill>
          <p:spPr>
            <a:xfrm>
              <a:off x="6538029" y="6306902"/>
              <a:ext cx="261819" cy="288000"/>
            </a:xfrm>
            <a:prstGeom prst="rect">
              <a:avLst/>
            </a:prstGeom>
          </p:spPr>
        </p:pic>
        <p:pic>
          <p:nvPicPr>
            <p:cNvPr id="29" name="図 28">
              <a:extLst>
                <a:ext uri="{FF2B5EF4-FFF2-40B4-BE49-F238E27FC236}">
                  <a16:creationId xmlns:a16="http://schemas.microsoft.com/office/drawing/2014/main" id="{B221A45E-D50D-4B48-84E5-90EFB636C542}"/>
                </a:ext>
              </a:extLst>
            </p:cNvPr>
            <p:cNvPicPr>
              <a:picLocks noChangeAspect="1"/>
            </p:cNvPicPr>
            <p:nvPr/>
          </p:nvPicPr>
          <p:blipFill>
            <a:blip r:embed="rId14"/>
            <a:stretch>
              <a:fillRect/>
            </a:stretch>
          </p:blipFill>
          <p:spPr>
            <a:xfrm>
              <a:off x="6759019" y="6306902"/>
              <a:ext cx="261819" cy="288000"/>
            </a:xfrm>
            <a:prstGeom prst="rect">
              <a:avLst/>
            </a:prstGeom>
          </p:spPr>
        </p:pic>
        <p:pic>
          <p:nvPicPr>
            <p:cNvPr id="30" name="図 29">
              <a:extLst>
                <a:ext uri="{FF2B5EF4-FFF2-40B4-BE49-F238E27FC236}">
                  <a16:creationId xmlns:a16="http://schemas.microsoft.com/office/drawing/2014/main" id="{87AC45E8-10C4-9368-A638-3097E5E64171}"/>
                </a:ext>
              </a:extLst>
            </p:cNvPr>
            <p:cNvPicPr>
              <a:picLocks noChangeAspect="1"/>
            </p:cNvPicPr>
            <p:nvPr/>
          </p:nvPicPr>
          <p:blipFill>
            <a:blip r:embed="rId15"/>
            <a:stretch>
              <a:fillRect/>
            </a:stretch>
          </p:blipFill>
          <p:spPr>
            <a:xfrm>
              <a:off x="6980009" y="6306902"/>
              <a:ext cx="261819" cy="288000"/>
            </a:xfrm>
            <a:prstGeom prst="rect">
              <a:avLst/>
            </a:prstGeom>
          </p:spPr>
        </p:pic>
        <p:pic>
          <p:nvPicPr>
            <p:cNvPr id="31" name="図 30">
              <a:extLst>
                <a:ext uri="{FF2B5EF4-FFF2-40B4-BE49-F238E27FC236}">
                  <a16:creationId xmlns:a16="http://schemas.microsoft.com/office/drawing/2014/main" id="{38E14381-B876-93A0-462E-B013082CB56E}"/>
                </a:ext>
              </a:extLst>
            </p:cNvPr>
            <p:cNvPicPr>
              <a:picLocks noChangeAspect="1"/>
            </p:cNvPicPr>
            <p:nvPr/>
          </p:nvPicPr>
          <p:blipFill>
            <a:blip r:embed="rId16"/>
            <a:stretch>
              <a:fillRect/>
            </a:stretch>
          </p:blipFill>
          <p:spPr>
            <a:xfrm>
              <a:off x="7200999" y="6306902"/>
              <a:ext cx="261819" cy="288000"/>
            </a:xfrm>
            <a:prstGeom prst="rect">
              <a:avLst/>
            </a:prstGeom>
          </p:spPr>
        </p:pic>
        <p:pic>
          <p:nvPicPr>
            <p:cNvPr id="32" name="図 31">
              <a:extLst>
                <a:ext uri="{FF2B5EF4-FFF2-40B4-BE49-F238E27FC236}">
                  <a16:creationId xmlns:a16="http://schemas.microsoft.com/office/drawing/2014/main" id="{F61EE4B1-2C6D-9D01-DE93-D08BB9C6C6C7}"/>
                </a:ext>
              </a:extLst>
            </p:cNvPr>
            <p:cNvPicPr>
              <a:picLocks noChangeAspect="1"/>
            </p:cNvPicPr>
            <p:nvPr/>
          </p:nvPicPr>
          <p:blipFill>
            <a:blip r:embed="rId17"/>
            <a:stretch>
              <a:fillRect/>
            </a:stretch>
          </p:blipFill>
          <p:spPr>
            <a:xfrm>
              <a:off x="7421989" y="6306902"/>
              <a:ext cx="261819" cy="288000"/>
            </a:xfrm>
            <a:prstGeom prst="rect">
              <a:avLst/>
            </a:prstGeom>
          </p:spPr>
        </p:pic>
        <p:pic>
          <p:nvPicPr>
            <p:cNvPr id="33" name="図 32">
              <a:extLst>
                <a:ext uri="{FF2B5EF4-FFF2-40B4-BE49-F238E27FC236}">
                  <a16:creationId xmlns:a16="http://schemas.microsoft.com/office/drawing/2014/main" id="{1F776AF1-2031-D600-785D-B3359B9CE08D}"/>
                </a:ext>
              </a:extLst>
            </p:cNvPr>
            <p:cNvPicPr>
              <a:picLocks noChangeAspect="1"/>
            </p:cNvPicPr>
            <p:nvPr/>
          </p:nvPicPr>
          <p:blipFill>
            <a:blip r:embed="rId18"/>
            <a:stretch>
              <a:fillRect/>
            </a:stretch>
          </p:blipFill>
          <p:spPr>
            <a:xfrm>
              <a:off x="7642979" y="6306902"/>
              <a:ext cx="261819" cy="288000"/>
            </a:xfrm>
            <a:prstGeom prst="rect">
              <a:avLst/>
            </a:prstGeom>
          </p:spPr>
        </p:pic>
        <p:pic>
          <p:nvPicPr>
            <p:cNvPr id="34" name="図 33">
              <a:extLst>
                <a:ext uri="{FF2B5EF4-FFF2-40B4-BE49-F238E27FC236}">
                  <a16:creationId xmlns:a16="http://schemas.microsoft.com/office/drawing/2014/main" id="{3FC4DEE3-5FE9-3536-A60B-D7C3D2FD71BD}"/>
                </a:ext>
              </a:extLst>
            </p:cNvPr>
            <p:cNvPicPr>
              <a:picLocks noChangeAspect="1"/>
            </p:cNvPicPr>
            <p:nvPr/>
          </p:nvPicPr>
          <p:blipFill>
            <a:blip r:embed="rId19"/>
            <a:stretch>
              <a:fillRect/>
            </a:stretch>
          </p:blipFill>
          <p:spPr>
            <a:xfrm>
              <a:off x="7863969" y="6314827"/>
              <a:ext cx="261819" cy="288000"/>
            </a:xfrm>
            <a:prstGeom prst="rect">
              <a:avLst/>
            </a:prstGeom>
          </p:spPr>
        </p:pic>
        <p:sp>
          <p:nvSpPr>
            <p:cNvPr id="35" name="テキスト ボックス 34">
              <a:extLst>
                <a:ext uri="{FF2B5EF4-FFF2-40B4-BE49-F238E27FC236}">
                  <a16:creationId xmlns:a16="http://schemas.microsoft.com/office/drawing/2014/main" id="{CEF0612E-2E09-D310-29DE-30533D89A8DE}"/>
                </a:ext>
              </a:extLst>
            </p:cNvPr>
            <p:cNvSpPr txBox="1"/>
            <p:nvPr/>
          </p:nvSpPr>
          <p:spPr>
            <a:xfrm>
              <a:off x="7002906" y="6239637"/>
              <a:ext cx="216024" cy="84639"/>
            </a:xfrm>
            <a:prstGeom prst="rect">
              <a:avLst/>
            </a:prstGeom>
            <a:noFill/>
          </p:spPr>
          <p:txBody>
            <a:bodyPr wrap="square" lIns="0" tIns="0" rIns="0" bIns="0" rtlCol="0">
              <a:spAutoFit/>
            </a:bodyPr>
            <a:lstStyle/>
            <a:p>
              <a:pPr algn="ctr"/>
              <a:r>
                <a:rPr kumimoji="1" lang="ja-JP" altLang="en-US" sz="550" kern="0" spc="-70" dirty="0">
                  <a:solidFill>
                    <a:srgbClr val="542400"/>
                  </a:solidFill>
                  <a:latin typeface="+mn-ea"/>
                </a:rPr>
                <a:t>★★★</a:t>
              </a:r>
            </a:p>
          </p:txBody>
        </p:sp>
        <p:sp>
          <p:nvSpPr>
            <p:cNvPr id="36" name="テキスト ボックス 35">
              <a:extLst>
                <a:ext uri="{FF2B5EF4-FFF2-40B4-BE49-F238E27FC236}">
                  <a16:creationId xmlns:a16="http://schemas.microsoft.com/office/drawing/2014/main" id="{AF890C8B-71BD-4880-AF28-DE798A9900EE}"/>
                </a:ext>
              </a:extLst>
            </p:cNvPr>
            <p:cNvSpPr txBox="1"/>
            <p:nvPr/>
          </p:nvSpPr>
          <p:spPr>
            <a:xfrm>
              <a:off x="7223896" y="6239637"/>
              <a:ext cx="216024" cy="84639"/>
            </a:xfrm>
            <a:prstGeom prst="rect">
              <a:avLst/>
            </a:prstGeom>
            <a:noFill/>
          </p:spPr>
          <p:txBody>
            <a:bodyPr wrap="square" lIns="0" tIns="0" rIns="0" bIns="0" rtlCol="0">
              <a:spAutoFit/>
            </a:bodyPr>
            <a:lstStyle/>
            <a:p>
              <a:pPr algn="ctr"/>
              <a:r>
                <a:rPr kumimoji="1" lang="ja-JP" altLang="en-US" sz="550" kern="0" spc="-70" dirty="0">
                  <a:solidFill>
                    <a:srgbClr val="542400"/>
                  </a:solidFill>
                  <a:latin typeface="+mn-ea"/>
                </a:rPr>
                <a:t>★★★</a:t>
              </a:r>
            </a:p>
          </p:txBody>
        </p:sp>
        <p:sp>
          <p:nvSpPr>
            <p:cNvPr id="37" name="正方形/長方形 36">
              <a:extLst>
                <a:ext uri="{FF2B5EF4-FFF2-40B4-BE49-F238E27FC236}">
                  <a16:creationId xmlns:a16="http://schemas.microsoft.com/office/drawing/2014/main" id="{0CED0CFB-C0D4-C9E6-B673-8DB16CC70272}"/>
                </a:ext>
              </a:extLst>
            </p:cNvPr>
            <p:cNvSpPr/>
            <p:nvPr/>
          </p:nvSpPr>
          <p:spPr>
            <a:xfrm>
              <a:off x="5896909" y="6589639"/>
              <a:ext cx="230762" cy="53861"/>
            </a:xfrm>
            <a:prstGeom prst="rect">
              <a:avLst/>
            </a:prstGeom>
          </p:spPr>
          <p:txBody>
            <a:bodyPr wrap="square" lIns="0" tIns="0" rIns="0" bIns="0">
              <a:spAutoFit/>
            </a:bodyPr>
            <a:lstStyle/>
            <a:p>
              <a:pPr algn="r"/>
              <a:r>
                <a:rPr lang="en-US" altLang="ja-JP" sz="350" dirty="0">
                  <a:latin typeface="+mn-ea"/>
                </a:rPr>
                <a:t>※1 ※2 ※3</a:t>
              </a:r>
              <a:endParaRPr lang="ja-JP" altLang="en-US" sz="350" dirty="0">
                <a:latin typeface="+mn-ea"/>
              </a:endParaRPr>
            </a:p>
          </p:txBody>
        </p:sp>
        <p:sp>
          <p:nvSpPr>
            <p:cNvPr id="38" name="正方形/長方形 37">
              <a:extLst>
                <a:ext uri="{FF2B5EF4-FFF2-40B4-BE49-F238E27FC236}">
                  <a16:creationId xmlns:a16="http://schemas.microsoft.com/office/drawing/2014/main" id="{56CCF95A-844F-B861-DB7F-B1EFA5657F9E}"/>
                </a:ext>
              </a:extLst>
            </p:cNvPr>
            <p:cNvSpPr/>
            <p:nvPr/>
          </p:nvSpPr>
          <p:spPr>
            <a:xfrm>
              <a:off x="6127671" y="6589639"/>
              <a:ext cx="206940" cy="53861"/>
            </a:xfrm>
            <a:prstGeom prst="rect">
              <a:avLst/>
            </a:prstGeom>
          </p:spPr>
          <p:txBody>
            <a:bodyPr wrap="square" lIns="0" tIns="0" rIns="0" bIns="0">
              <a:spAutoFit/>
            </a:bodyPr>
            <a:lstStyle/>
            <a:p>
              <a:pPr algn="r"/>
              <a:r>
                <a:rPr lang="en-US" altLang="ja-JP" sz="350" dirty="0">
                  <a:latin typeface="+mn-ea"/>
                </a:rPr>
                <a:t>※1</a:t>
              </a:r>
              <a:endParaRPr lang="ja-JP" altLang="en-US" sz="350" dirty="0">
                <a:latin typeface="+mn-ea"/>
              </a:endParaRPr>
            </a:p>
          </p:txBody>
        </p:sp>
        <p:sp>
          <p:nvSpPr>
            <p:cNvPr id="39" name="正方形/長方形 38">
              <a:extLst>
                <a:ext uri="{FF2B5EF4-FFF2-40B4-BE49-F238E27FC236}">
                  <a16:creationId xmlns:a16="http://schemas.microsoft.com/office/drawing/2014/main" id="{F77D7C14-1DA7-0B7B-2A86-5F7A2CDA870C}"/>
                </a:ext>
              </a:extLst>
            </p:cNvPr>
            <p:cNvSpPr/>
            <p:nvPr/>
          </p:nvSpPr>
          <p:spPr>
            <a:xfrm>
              <a:off x="6789551" y="6589639"/>
              <a:ext cx="206940" cy="53861"/>
            </a:xfrm>
            <a:prstGeom prst="rect">
              <a:avLst/>
            </a:prstGeom>
          </p:spPr>
          <p:txBody>
            <a:bodyPr wrap="square" lIns="0" tIns="0" rIns="0" bIns="0">
              <a:spAutoFit/>
            </a:bodyPr>
            <a:lstStyle/>
            <a:p>
              <a:pPr algn="r"/>
              <a:r>
                <a:rPr lang="en-US" altLang="ja-JP" sz="350" dirty="0">
                  <a:latin typeface="+mn-ea"/>
                </a:rPr>
                <a:t>※4</a:t>
              </a:r>
              <a:endParaRPr lang="ja-JP" altLang="en-US" sz="350" dirty="0">
                <a:latin typeface="+mn-ea"/>
              </a:endParaRPr>
            </a:p>
          </p:txBody>
        </p:sp>
        <p:sp>
          <p:nvSpPr>
            <p:cNvPr id="40" name="正方形/長方形 39">
              <a:extLst>
                <a:ext uri="{FF2B5EF4-FFF2-40B4-BE49-F238E27FC236}">
                  <a16:creationId xmlns:a16="http://schemas.microsoft.com/office/drawing/2014/main" id="{283101D9-B889-6341-7E85-4E1570DD5874}"/>
                </a:ext>
              </a:extLst>
            </p:cNvPr>
            <p:cNvSpPr/>
            <p:nvPr/>
          </p:nvSpPr>
          <p:spPr>
            <a:xfrm>
              <a:off x="7673088" y="6589639"/>
              <a:ext cx="206940" cy="53861"/>
            </a:xfrm>
            <a:prstGeom prst="rect">
              <a:avLst/>
            </a:prstGeom>
          </p:spPr>
          <p:txBody>
            <a:bodyPr wrap="square" lIns="0" tIns="0" rIns="0" bIns="0">
              <a:spAutoFit/>
            </a:bodyPr>
            <a:lstStyle/>
            <a:p>
              <a:pPr algn="r"/>
              <a:r>
                <a:rPr lang="en-US" altLang="ja-JP" sz="350" dirty="0">
                  <a:latin typeface="+mn-ea"/>
                </a:rPr>
                <a:t>※5</a:t>
              </a:r>
              <a:endParaRPr lang="ja-JP" altLang="en-US" sz="350" dirty="0">
                <a:latin typeface="+mn-ea"/>
              </a:endParaRPr>
            </a:p>
          </p:txBody>
        </p:sp>
        <p:sp>
          <p:nvSpPr>
            <p:cNvPr id="41" name="正方形/長方形 40">
              <a:extLst>
                <a:ext uri="{FF2B5EF4-FFF2-40B4-BE49-F238E27FC236}">
                  <a16:creationId xmlns:a16="http://schemas.microsoft.com/office/drawing/2014/main" id="{35EEB44F-9533-CD2E-AB68-DFBCB716A238}"/>
                </a:ext>
              </a:extLst>
            </p:cNvPr>
            <p:cNvSpPr/>
            <p:nvPr/>
          </p:nvSpPr>
          <p:spPr>
            <a:xfrm>
              <a:off x="7895473" y="6589639"/>
              <a:ext cx="206940" cy="53861"/>
            </a:xfrm>
            <a:prstGeom prst="rect">
              <a:avLst/>
            </a:prstGeom>
          </p:spPr>
          <p:txBody>
            <a:bodyPr wrap="square" lIns="0" tIns="0" rIns="0" bIns="0">
              <a:spAutoFit/>
            </a:bodyPr>
            <a:lstStyle/>
            <a:p>
              <a:pPr algn="r"/>
              <a:r>
                <a:rPr lang="en-US" altLang="ja-JP" sz="350" dirty="0">
                  <a:latin typeface="+mn-ea"/>
                </a:rPr>
                <a:t>※2</a:t>
              </a:r>
              <a:endParaRPr lang="ja-JP" altLang="en-US" sz="350" dirty="0">
                <a:latin typeface="+mn-ea"/>
              </a:endParaRPr>
            </a:p>
          </p:txBody>
        </p:sp>
        <p:pic>
          <p:nvPicPr>
            <p:cNvPr id="42" name="図 41">
              <a:extLst>
                <a:ext uri="{FF2B5EF4-FFF2-40B4-BE49-F238E27FC236}">
                  <a16:creationId xmlns:a16="http://schemas.microsoft.com/office/drawing/2014/main" id="{1544C684-516D-0D18-3F40-AC145DB09CE8}"/>
                </a:ext>
              </a:extLst>
            </p:cNvPr>
            <p:cNvPicPr>
              <a:picLocks noChangeAspect="1"/>
            </p:cNvPicPr>
            <p:nvPr/>
          </p:nvPicPr>
          <p:blipFill>
            <a:blip r:embed="rId20"/>
            <a:stretch>
              <a:fillRect/>
            </a:stretch>
          </p:blipFill>
          <p:spPr>
            <a:xfrm>
              <a:off x="8305955" y="6306902"/>
              <a:ext cx="264436" cy="288000"/>
            </a:xfrm>
            <a:prstGeom prst="rect">
              <a:avLst/>
            </a:prstGeom>
          </p:spPr>
        </p:pic>
        <p:pic>
          <p:nvPicPr>
            <p:cNvPr id="43" name="図 42">
              <a:extLst>
                <a:ext uri="{FF2B5EF4-FFF2-40B4-BE49-F238E27FC236}">
                  <a16:creationId xmlns:a16="http://schemas.microsoft.com/office/drawing/2014/main" id="{DF3BB01E-D341-10DD-658D-407367CC2671}"/>
                </a:ext>
              </a:extLst>
            </p:cNvPr>
            <p:cNvPicPr>
              <a:picLocks noChangeAspect="1"/>
            </p:cNvPicPr>
            <p:nvPr/>
          </p:nvPicPr>
          <p:blipFill>
            <a:blip r:embed="rId21"/>
            <a:stretch>
              <a:fillRect/>
            </a:stretch>
          </p:blipFill>
          <p:spPr>
            <a:xfrm>
              <a:off x="8084960" y="6306902"/>
              <a:ext cx="261818" cy="288000"/>
            </a:xfrm>
            <a:prstGeom prst="rect">
              <a:avLst/>
            </a:prstGeom>
          </p:spPr>
        </p:pic>
        <p:pic>
          <p:nvPicPr>
            <p:cNvPr id="44" name="図 43">
              <a:extLst>
                <a:ext uri="{FF2B5EF4-FFF2-40B4-BE49-F238E27FC236}">
                  <a16:creationId xmlns:a16="http://schemas.microsoft.com/office/drawing/2014/main" id="{56F425CB-B751-5944-F7B0-CC48DF408D0A}"/>
                </a:ext>
              </a:extLst>
            </p:cNvPr>
            <p:cNvPicPr>
              <a:picLocks noChangeAspect="1"/>
            </p:cNvPicPr>
            <p:nvPr/>
          </p:nvPicPr>
          <p:blipFill>
            <a:blip r:embed="rId22"/>
            <a:stretch>
              <a:fillRect/>
            </a:stretch>
          </p:blipFill>
          <p:spPr>
            <a:xfrm>
              <a:off x="5212090" y="6306902"/>
              <a:ext cx="261818" cy="288000"/>
            </a:xfrm>
            <a:prstGeom prst="rect">
              <a:avLst/>
            </a:prstGeom>
          </p:spPr>
        </p:pic>
        <p:pic>
          <p:nvPicPr>
            <p:cNvPr id="45" name="図 44">
              <a:extLst>
                <a:ext uri="{FF2B5EF4-FFF2-40B4-BE49-F238E27FC236}">
                  <a16:creationId xmlns:a16="http://schemas.microsoft.com/office/drawing/2014/main" id="{769C143D-6C57-08A4-5A6C-60E5B90F0598}"/>
                </a:ext>
              </a:extLst>
            </p:cNvPr>
            <p:cNvPicPr>
              <a:picLocks noChangeAspect="1"/>
            </p:cNvPicPr>
            <p:nvPr/>
          </p:nvPicPr>
          <p:blipFill>
            <a:blip r:embed="rId23"/>
            <a:stretch>
              <a:fillRect/>
            </a:stretch>
          </p:blipFill>
          <p:spPr>
            <a:xfrm>
              <a:off x="5433080" y="6306902"/>
              <a:ext cx="261819" cy="288000"/>
            </a:xfrm>
            <a:prstGeom prst="rect">
              <a:avLst/>
            </a:prstGeom>
          </p:spPr>
        </p:pic>
        <p:pic>
          <p:nvPicPr>
            <p:cNvPr id="46" name="図 45">
              <a:extLst>
                <a:ext uri="{FF2B5EF4-FFF2-40B4-BE49-F238E27FC236}">
                  <a16:creationId xmlns:a16="http://schemas.microsoft.com/office/drawing/2014/main" id="{623A9ABC-7C13-1A24-0FBC-423DC12CADD1}"/>
                </a:ext>
              </a:extLst>
            </p:cNvPr>
            <p:cNvPicPr>
              <a:picLocks noChangeAspect="1"/>
            </p:cNvPicPr>
            <p:nvPr/>
          </p:nvPicPr>
          <p:blipFill>
            <a:blip r:embed="rId24"/>
            <a:stretch>
              <a:fillRect/>
            </a:stretch>
          </p:blipFill>
          <p:spPr>
            <a:xfrm>
              <a:off x="5654070" y="6306902"/>
              <a:ext cx="261818" cy="288000"/>
            </a:xfrm>
            <a:prstGeom prst="rect">
              <a:avLst/>
            </a:prstGeom>
          </p:spPr>
        </p:pic>
        <p:sp>
          <p:nvSpPr>
            <p:cNvPr id="47" name="正方形/長方形 46">
              <a:extLst>
                <a:ext uri="{FF2B5EF4-FFF2-40B4-BE49-F238E27FC236}">
                  <a16:creationId xmlns:a16="http://schemas.microsoft.com/office/drawing/2014/main" id="{DF41D616-AEE5-CA41-4844-BD8AEB1ECCB7}"/>
                </a:ext>
              </a:extLst>
            </p:cNvPr>
            <p:cNvSpPr/>
            <p:nvPr/>
          </p:nvSpPr>
          <p:spPr>
            <a:xfrm>
              <a:off x="6344478" y="6589639"/>
              <a:ext cx="206940" cy="53861"/>
            </a:xfrm>
            <a:prstGeom prst="rect">
              <a:avLst/>
            </a:prstGeom>
          </p:spPr>
          <p:txBody>
            <a:bodyPr wrap="square" lIns="0" tIns="0" rIns="0" bIns="0">
              <a:spAutoFit/>
            </a:bodyPr>
            <a:lstStyle/>
            <a:p>
              <a:pPr algn="r"/>
              <a:r>
                <a:rPr lang="en-US" altLang="ja-JP" sz="350" dirty="0">
                  <a:latin typeface="+mn-ea"/>
                </a:rPr>
                <a:t>※2</a:t>
              </a:r>
              <a:endParaRPr lang="ja-JP" altLang="en-US" sz="350" dirty="0">
                <a:latin typeface="+mn-ea"/>
              </a:endParaRPr>
            </a:p>
          </p:txBody>
        </p:sp>
      </p:grpSp>
      <p:pic>
        <p:nvPicPr>
          <p:cNvPr id="74" name="図 73">
            <a:extLst>
              <a:ext uri="{FF2B5EF4-FFF2-40B4-BE49-F238E27FC236}">
                <a16:creationId xmlns:a16="http://schemas.microsoft.com/office/drawing/2014/main" id="{680FBA42-082E-3880-5B9A-93CB2C5BD839}"/>
              </a:ext>
            </a:extLst>
          </p:cNvPr>
          <p:cNvPicPr>
            <a:picLocks noChangeAspect="1"/>
          </p:cNvPicPr>
          <p:nvPr/>
        </p:nvPicPr>
        <p:blipFill>
          <a:blip r:embed="rId25"/>
          <a:stretch>
            <a:fillRect/>
          </a:stretch>
        </p:blipFill>
        <p:spPr>
          <a:xfrm>
            <a:off x="8642810" y="4099646"/>
            <a:ext cx="210536" cy="275317"/>
          </a:xfrm>
          <a:prstGeom prst="rect">
            <a:avLst/>
          </a:prstGeom>
        </p:spPr>
      </p:pic>
      <p:sp>
        <p:nvSpPr>
          <p:cNvPr id="75" name="正方形/長方形 74">
            <a:extLst>
              <a:ext uri="{FF2B5EF4-FFF2-40B4-BE49-F238E27FC236}">
                <a16:creationId xmlns:a16="http://schemas.microsoft.com/office/drawing/2014/main" id="{26D24F87-6749-F57C-5374-6A115010F14D}"/>
              </a:ext>
            </a:extLst>
          </p:cNvPr>
          <p:cNvSpPr/>
          <p:nvPr/>
        </p:nvSpPr>
        <p:spPr>
          <a:xfrm>
            <a:off x="4992701" y="4452107"/>
            <a:ext cx="4773600" cy="184666"/>
          </a:xfrm>
          <a:prstGeom prst="rect">
            <a:avLst/>
          </a:prstGeom>
        </p:spPr>
        <p:txBody>
          <a:bodyPr wrap="square" lIns="0" tIns="0" rIns="0" bIns="0">
            <a:spAutoFit/>
          </a:bodyPr>
          <a:lstStyle/>
          <a:p>
            <a:r>
              <a:rPr lang="en-US" altLang="ja-JP" sz="400" dirty="0">
                <a:latin typeface="+mn-ea"/>
              </a:rPr>
              <a:t>※1 </a:t>
            </a:r>
            <a:r>
              <a:rPr lang="ja-JP" altLang="en-US" sz="400" dirty="0">
                <a:latin typeface="+mn-ea"/>
              </a:rPr>
              <a:t>一般の木質系床材に比べ、ペットの傷や汚れに配慮した床材となっておりますが、必ずしも傷や汚れがつかないというわけではありません。 </a:t>
            </a:r>
            <a:r>
              <a:rPr lang="en-US" altLang="ja-JP" sz="400" dirty="0">
                <a:latin typeface="+mn-ea"/>
              </a:rPr>
              <a:t>※2 </a:t>
            </a:r>
            <a:r>
              <a:rPr lang="ja-JP" altLang="en-US" sz="400" dirty="0">
                <a:latin typeface="+mn-ea"/>
              </a:rPr>
              <a:t>ペット対応時や、洗面所・トイレなどへの施工時には、さねの接合部にシリコンシーリングを施してください。 </a:t>
            </a:r>
            <a:r>
              <a:rPr lang="en-US" altLang="ja-JP" sz="400" dirty="0">
                <a:latin typeface="+mn-ea"/>
              </a:rPr>
              <a:t>※3 </a:t>
            </a:r>
            <a:r>
              <a:rPr lang="ja-JP" altLang="en-US" sz="400" dirty="0">
                <a:latin typeface="+mn-ea"/>
              </a:rPr>
              <a:t>ペットの排泄物などを放置すると変色や膨れなど不具合の原因となるため、すぐに拭き取ってください。</a:t>
            </a:r>
            <a:r>
              <a:rPr lang="en-US" altLang="ja-JP" sz="400" dirty="0">
                <a:latin typeface="+mn-ea"/>
              </a:rPr>
              <a:t>※4 </a:t>
            </a:r>
            <a:r>
              <a:rPr lang="ja-JP" altLang="en-US" sz="400" dirty="0">
                <a:latin typeface="+mn-ea"/>
              </a:rPr>
              <a:t>表面保護のためワックスもかけられますが、床材表面の塗膜性能は発揮できなくなります。 </a:t>
            </a:r>
            <a:r>
              <a:rPr lang="en-US" altLang="ja-JP" sz="400" dirty="0">
                <a:latin typeface="+mn-ea"/>
              </a:rPr>
              <a:t>※5 </a:t>
            </a:r>
            <a:r>
              <a:rPr lang="ja-JP" altLang="en-US" sz="400" dirty="0">
                <a:latin typeface="+mn-ea"/>
              </a:rPr>
              <a:t>球状及び金属製キャスターや、小径のキャスター付き家具はご使用をお避けください。へこみや傷が発生する場合があります。</a:t>
            </a:r>
          </a:p>
        </p:txBody>
      </p:sp>
      <p:grpSp>
        <p:nvGrpSpPr>
          <p:cNvPr id="15" name="グループ化 14">
            <a:extLst>
              <a:ext uri="{FF2B5EF4-FFF2-40B4-BE49-F238E27FC236}">
                <a16:creationId xmlns:a16="http://schemas.microsoft.com/office/drawing/2014/main" id="{73231664-4112-6862-EFCC-0993E115ACA7}"/>
              </a:ext>
            </a:extLst>
          </p:cNvPr>
          <p:cNvGrpSpPr/>
          <p:nvPr/>
        </p:nvGrpSpPr>
        <p:grpSpPr>
          <a:xfrm>
            <a:off x="148683" y="4727418"/>
            <a:ext cx="9617617" cy="1943616"/>
            <a:chOff x="148683" y="4727418"/>
            <a:chExt cx="9617617" cy="1943616"/>
          </a:xfrm>
        </p:grpSpPr>
        <p:sp>
          <p:nvSpPr>
            <p:cNvPr id="21" name="Rectangle 14">
              <a:extLst>
                <a:ext uri="{FF2B5EF4-FFF2-40B4-BE49-F238E27FC236}">
                  <a16:creationId xmlns:a16="http://schemas.microsoft.com/office/drawing/2014/main" id="{9FE2788D-4C5A-A859-30AD-D5B7447A2282}"/>
                </a:ext>
              </a:extLst>
            </p:cNvPr>
            <p:cNvSpPr>
              <a:spLocks noChangeArrowheads="1"/>
            </p:cNvSpPr>
            <p:nvPr/>
          </p:nvSpPr>
          <p:spPr bwMode="auto">
            <a:xfrm>
              <a:off x="148683" y="4727418"/>
              <a:ext cx="9617617" cy="1943616"/>
            </a:xfrm>
            <a:prstGeom prst="rect">
              <a:avLst/>
            </a:prstGeom>
            <a:solidFill>
              <a:srgbClr val="CCCC00">
                <a:alpha val="16078"/>
              </a:srgbClr>
            </a:solidFill>
            <a:ln w="6350">
              <a:solidFill>
                <a:srgbClr val="FFFFE7"/>
              </a:solidFill>
              <a:miter lim="800000"/>
              <a:headEnd/>
              <a:tailEnd/>
            </a:ln>
            <a:effectLst/>
          </p:spPr>
          <p:txBody>
            <a:bodyPr wrap="none" anchor="ctr"/>
            <a:lstStyle/>
            <a:p>
              <a:pPr algn="ctr"/>
              <a:endParaRPr lang="ja-JP" altLang="en-US" sz="1200" dirty="0">
                <a:solidFill>
                  <a:srgbClr val="009999"/>
                </a:solidFill>
                <a:latin typeface="+mn-ea"/>
              </a:endParaRPr>
            </a:p>
          </p:txBody>
        </p:sp>
        <p:pic>
          <p:nvPicPr>
            <p:cNvPr id="94" name="Picture 13" descr="http://www2.panasonic.biz/es/sumai/gazou/bicon/CA151ABMY-PA0050709.jp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063391" y="5295525"/>
              <a:ext cx="757657" cy="684522"/>
            </a:xfrm>
            <a:prstGeom prst="rect">
              <a:avLst/>
            </a:prstGeom>
            <a:noFill/>
          </p:spPr>
        </p:pic>
        <p:sp>
          <p:nvSpPr>
            <p:cNvPr id="95" name="正方形/長方形 94"/>
            <p:cNvSpPr/>
            <p:nvPr/>
          </p:nvSpPr>
          <p:spPr>
            <a:xfrm>
              <a:off x="7063392" y="6002427"/>
              <a:ext cx="637436" cy="184666"/>
            </a:xfrm>
            <a:prstGeom prst="rect">
              <a:avLst/>
            </a:prstGeom>
          </p:spPr>
          <p:txBody>
            <a:bodyPr wrap="square" lIns="0" tIns="0" rIns="0" bIns="0">
              <a:spAutoFit/>
            </a:bodyPr>
            <a:lstStyle/>
            <a:p>
              <a:r>
                <a:rPr lang="ja-JP" altLang="en-US" sz="600" b="1" dirty="0">
                  <a:latin typeface="+mn-ea"/>
                </a:rPr>
                <a:t>フロアー用見切り材</a:t>
              </a:r>
              <a:endParaRPr lang="en-US" altLang="ja-JP" sz="600" b="1" dirty="0">
                <a:latin typeface="+mn-ea"/>
              </a:endParaRPr>
            </a:p>
            <a:p>
              <a:r>
                <a:rPr lang="ja-JP" altLang="en-US" sz="600" b="1" dirty="0">
                  <a:latin typeface="+mn-ea"/>
                </a:rPr>
                <a:t> </a:t>
              </a:r>
              <a:r>
                <a:rPr lang="en-US" altLang="ja-JP" sz="600" b="1" dirty="0">
                  <a:latin typeface="+mn-ea"/>
                </a:rPr>
                <a:t>6mm</a:t>
              </a:r>
              <a:r>
                <a:rPr lang="ja-JP" altLang="en-US" sz="600" b="1" dirty="0">
                  <a:latin typeface="+mn-ea"/>
                </a:rPr>
                <a:t>タイプ</a:t>
              </a:r>
            </a:p>
          </p:txBody>
        </p:sp>
        <p:grpSp>
          <p:nvGrpSpPr>
            <p:cNvPr id="7" name="グループ化 6">
              <a:extLst>
                <a:ext uri="{FF2B5EF4-FFF2-40B4-BE49-F238E27FC236}">
                  <a16:creationId xmlns:a16="http://schemas.microsoft.com/office/drawing/2014/main" id="{D083D354-99A1-05F3-3346-DB859DEA1529}"/>
                </a:ext>
              </a:extLst>
            </p:cNvPr>
            <p:cNvGrpSpPr/>
            <p:nvPr/>
          </p:nvGrpSpPr>
          <p:grpSpPr>
            <a:xfrm>
              <a:off x="8089128" y="5530701"/>
              <a:ext cx="1628651" cy="391877"/>
              <a:chOff x="8089128" y="5530701"/>
              <a:chExt cx="1628651" cy="391877"/>
            </a:xfrm>
          </p:grpSpPr>
          <p:sp>
            <p:nvSpPr>
              <p:cNvPr id="99" name="正方形/長方形 98"/>
              <p:cNvSpPr/>
              <p:nvPr/>
            </p:nvSpPr>
            <p:spPr>
              <a:xfrm>
                <a:off x="8089128" y="5530701"/>
                <a:ext cx="1021113" cy="123111"/>
              </a:xfrm>
              <a:prstGeom prst="rect">
                <a:avLst/>
              </a:prstGeom>
            </p:spPr>
            <p:txBody>
              <a:bodyPr wrap="square" lIns="0" tIns="0" rIns="0" bIns="0">
                <a:spAutoFit/>
              </a:bodyPr>
              <a:lstStyle/>
              <a:p>
                <a:r>
                  <a:rPr lang="ja-JP" altLang="en-US" sz="800" b="1" dirty="0">
                    <a:latin typeface="+mn-ea"/>
                  </a:rPr>
                  <a:t>水まわりにもおすすめ</a:t>
                </a:r>
              </a:p>
            </p:txBody>
          </p:sp>
          <p:sp>
            <p:nvSpPr>
              <p:cNvPr id="100" name="正方形/長方形 99"/>
              <p:cNvSpPr/>
              <p:nvPr/>
            </p:nvSpPr>
            <p:spPr>
              <a:xfrm>
                <a:off x="8089128" y="5707134"/>
                <a:ext cx="1628651" cy="215444"/>
              </a:xfrm>
              <a:prstGeom prst="rect">
                <a:avLst/>
              </a:prstGeom>
            </p:spPr>
            <p:txBody>
              <a:bodyPr wrap="square" lIns="0" tIns="0" rIns="0" bIns="0">
                <a:spAutoFit/>
              </a:bodyPr>
              <a:lstStyle/>
              <a:p>
                <a:r>
                  <a:rPr lang="ja-JP" altLang="en-US" sz="700" dirty="0">
                    <a:latin typeface="+mn-ea"/>
                  </a:rPr>
                  <a:t>汚れが拭き取りやすく、</a:t>
                </a:r>
                <a:endParaRPr lang="en-US" altLang="ja-JP" sz="700" dirty="0">
                  <a:latin typeface="+mn-ea"/>
                </a:endParaRPr>
              </a:p>
              <a:p>
                <a:r>
                  <a:rPr lang="ja-JP" altLang="en-US" sz="700" dirty="0">
                    <a:latin typeface="+mn-ea"/>
                  </a:rPr>
                  <a:t>アンモニアに強い表面仕上げです。</a:t>
                </a:r>
              </a:p>
            </p:txBody>
          </p:sp>
          <p:cxnSp>
            <p:nvCxnSpPr>
              <p:cNvPr id="101" name="直線コネクタ 100"/>
              <p:cNvCxnSpPr/>
              <p:nvPr/>
            </p:nvCxnSpPr>
            <p:spPr>
              <a:xfrm>
                <a:off x="8089128" y="5664567"/>
                <a:ext cx="1441937"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53" name="グループ化 52">
              <a:extLst>
                <a:ext uri="{FF2B5EF4-FFF2-40B4-BE49-F238E27FC236}">
                  <a16:creationId xmlns:a16="http://schemas.microsoft.com/office/drawing/2014/main" id="{DE0C7A6D-7962-C951-11DF-FCC1C312FDDD}"/>
                </a:ext>
              </a:extLst>
            </p:cNvPr>
            <p:cNvGrpSpPr/>
            <p:nvPr/>
          </p:nvGrpSpPr>
          <p:grpSpPr>
            <a:xfrm>
              <a:off x="8089128" y="4944339"/>
              <a:ext cx="1585370" cy="386968"/>
              <a:chOff x="8089128" y="4944339"/>
              <a:chExt cx="1585370" cy="386968"/>
            </a:xfrm>
          </p:grpSpPr>
          <p:sp>
            <p:nvSpPr>
              <p:cNvPr id="96" name="正方形/長方形 95"/>
              <p:cNvSpPr/>
              <p:nvPr/>
            </p:nvSpPr>
            <p:spPr>
              <a:xfrm>
                <a:off x="8089128" y="4944339"/>
                <a:ext cx="1157368" cy="123111"/>
              </a:xfrm>
              <a:prstGeom prst="rect">
                <a:avLst/>
              </a:prstGeom>
            </p:spPr>
            <p:txBody>
              <a:bodyPr wrap="square" lIns="0" tIns="0" rIns="0" bIns="0">
                <a:spAutoFit/>
              </a:bodyPr>
              <a:lstStyle/>
              <a:p>
                <a:r>
                  <a:rPr lang="ja-JP" altLang="en-US" sz="800" b="1" dirty="0">
                    <a:latin typeface="+mn-ea"/>
                  </a:rPr>
                  <a:t>車椅子の使用ができます</a:t>
                </a:r>
              </a:p>
            </p:txBody>
          </p:sp>
          <p:sp>
            <p:nvSpPr>
              <p:cNvPr id="98" name="正方形/長方形 97"/>
              <p:cNvSpPr/>
              <p:nvPr/>
            </p:nvSpPr>
            <p:spPr>
              <a:xfrm>
                <a:off x="8089128" y="5115863"/>
                <a:ext cx="1585370" cy="215444"/>
              </a:xfrm>
              <a:prstGeom prst="rect">
                <a:avLst/>
              </a:prstGeom>
            </p:spPr>
            <p:txBody>
              <a:bodyPr wrap="square" lIns="0" tIns="0" rIns="0" bIns="0">
                <a:spAutoFit/>
              </a:bodyPr>
              <a:lstStyle/>
              <a:p>
                <a:r>
                  <a:rPr lang="ja-JP" altLang="en-US" sz="700" dirty="0">
                    <a:latin typeface="+mn-ea"/>
                  </a:rPr>
                  <a:t>傷や汚れに強く、車椅子の使用にも</a:t>
                </a:r>
                <a:endParaRPr lang="en-US" altLang="ja-JP" sz="700" dirty="0">
                  <a:latin typeface="+mn-ea"/>
                </a:endParaRPr>
              </a:p>
              <a:p>
                <a:r>
                  <a:rPr lang="ja-JP" altLang="en-US" sz="700" dirty="0">
                    <a:latin typeface="+mn-ea"/>
                  </a:rPr>
                  <a:t>耐えられる床材です。</a:t>
                </a:r>
              </a:p>
            </p:txBody>
          </p:sp>
          <p:cxnSp>
            <p:nvCxnSpPr>
              <p:cNvPr id="103" name="直線コネクタ 102"/>
              <p:cNvCxnSpPr/>
              <p:nvPr/>
            </p:nvCxnSpPr>
            <p:spPr>
              <a:xfrm>
                <a:off x="8089128" y="5086529"/>
                <a:ext cx="1441937"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85" name="正方形/長方形 84"/>
            <p:cNvSpPr/>
            <p:nvPr/>
          </p:nvSpPr>
          <p:spPr>
            <a:xfrm>
              <a:off x="5283300" y="4944339"/>
              <a:ext cx="2531142" cy="123111"/>
            </a:xfrm>
            <a:prstGeom prst="rect">
              <a:avLst/>
            </a:prstGeom>
          </p:spPr>
          <p:txBody>
            <a:bodyPr wrap="square" lIns="0" tIns="0" rIns="0" bIns="0">
              <a:spAutoFit/>
            </a:bodyPr>
            <a:lstStyle/>
            <a:p>
              <a:r>
                <a:rPr lang="ja-JP" altLang="en-US" sz="800" b="1" dirty="0">
                  <a:latin typeface="+mn-ea"/>
                </a:rPr>
                <a:t>専用の納まり部材をご用意。美しい納まりに仕上がります</a:t>
              </a:r>
            </a:p>
          </p:txBody>
        </p:sp>
        <p:sp>
          <p:nvSpPr>
            <p:cNvPr id="86" name="正方形/長方形 85"/>
            <p:cNvSpPr/>
            <p:nvPr/>
          </p:nvSpPr>
          <p:spPr>
            <a:xfrm>
              <a:off x="5283300" y="5115863"/>
              <a:ext cx="2649764" cy="107722"/>
            </a:xfrm>
            <a:prstGeom prst="rect">
              <a:avLst/>
            </a:prstGeom>
          </p:spPr>
          <p:txBody>
            <a:bodyPr wrap="square" lIns="0" tIns="0" rIns="0" bIns="0">
              <a:spAutoFit/>
            </a:bodyPr>
            <a:lstStyle/>
            <a:p>
              <a:r>
                <a:rPr lang="en-US" altLang="ja-JP" sz="700" dirty="0">
                  <a:latin typeface="+mn-ea"/>
                </a:rPr>
                <a:t>6mm</a:t>
              </a:r>
              <a:r>
                <a:rPr lang="ja-JP" altLang="en-US" sz="700" dirty="0">
                  <a:latin typeface="+mn-ea"/>
                </a:rPr>
                <a:t>厚の床材を納めるための専用部材、框をラインアップしています。</a:t>
              </a:r>
            </a:p>
          </p:txBody>
        </p:sp>
        <p:grpSp>
          <p:nvGrpSpPr>
            <p:cNvPr id="87" name="グループ化 86"/>
            <p:cNvGrpSpPr/>
            <p:nvPr/>
          </p:nvGrpSpPr>
          <p:grpSpPr>
            <a:xfrm>
              <a:off x="5337157" y="5295525"/>
              <a:ext cx="758652" cy="799235"/>
              <a:chOff x="214222" y="5907186"/>
              <a:chExt cx="758652" cy="799235"/>
            </a:xfrm>
          </p:grpSpPr>
          <p:pic>
            <p:nvPicPr>
              <p:cNvPr id="88" name="Picture 17" descr="http://www2.panasonic.biz/es/sumai/gazou/bicon/CA151ABMY-PA0050711.jp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14222" y="5907186"/>
                <a:ext cx="758652" cy="684522"/>
              </a:xfrm>
              <a:prstGeom prst="rect">
                <a:avLst/>
              </a:prstGeom>
              <a:noFill/>
            </p:spPr>
          </p:pic>
          <p:sp>
            <p:nvSpPr>
              <p:cNvPr id="89" name="正方形/長方形 88"/>
              <p:cNvSpPr/>
              <p:nvPr/>
            </p:nvSpPr>
            <p:spPr>
              <a:xfrm>
                <a:off x="214222" y="6614088"/>
                <a:ext cx="751809" cy="92333"/>
              </a:xfrm>
              <a:prstGeom prst="rect">
                <a:avLst/>
              </a:prstGeom>
            </p:spPr>
            <p:txBody>
              <a:bodyPr wrap="square" lIns="0" tIns="0" rIns="0" bIns="0">
                <a:spAutoFit/>
              </a:bodyPr>
              <a:lstStyle/>
              <a:p>
                <a:r>
                  <a:rPr lang="ja-JP" altLang="en-US" sz="600" b="1" dirty="0">
                    <a:latin typeface="+mn-ea"/>
                  </a:rPr>
                  <a:t>壁際見切縁 </a:t>
                </a:r>
                <a:r>
                  <a:rPr lang="en-US" altLang="ja-JP" sz="600" b="1" dirty="0">
                    <a:latin typeface="+mn-ea"/>
                  </a:rPr>
                  <a:t>6mm</a:t>
                </a:r>
                <a:r>
                  <a:rPr lang="ja-JP" altLang="en-US" sz="600" b="1" dirty="0">
                    <a:latin typeface="+mn-ea"/>
                  </a:rPr>
                  <a:t>タイプ</a:t>
                </a:r>
              </a:p>
            </p:txBody>
          </p:sp>
        </p:grpSp>
        <p:grpSp>
          <p:nvGrpSpPr>
            <p:cNvPr id="90" name="グループ化 89"/>
            <p:cNvGrpSpPr/>
            <p:nvPr/>
          </p:nvGrpSpPr>
          <p:grpSpPr>
            <a:xfrm>
              <a:off x="6205303" y="5295525"/>
              <a:ext cx="756758" cy="799235"/>
              <a:chOff x="1243797" y="5907186"/>
              <a:chExt cx="756758" cy="799235"/>
            </a:xfrm>
          </p:grpSpPr>
          <p:pic>
            <p:nvPicPr>
              <p:cNvPr id="91" name="Picture 15" descr="http://www2.panasonic.biz/es/sumai/gazou/bicon/CA151ABMY-PA0050710.jpg"/>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243797" y="5907186"/>
                <a:ext cx="756758" cy="684522"/>
              </a:xfrm>
              <a:prstGeom prst="rect">
                <a:avLst/>
              </a:prstGeom>
              <a:noFill/>
            </p:spPr>
          </p:pic>
          <p:sp>
            <p:nvSpPr>
              <p:cNvPr id="92" name="正方形/長方形 91"/>
              <p:cNvSpPr/>
              <p:nvPr/>
            </p:nvSpPr>
            <p:spPr>
              <a:xfrm>
                <a:off x="1243797" y="6614088"/>
                <a:ext cx="674865" cy="92333"/>
              </a:xfrm>
              <a:prstGeom prst="rect">
                <a:avLst/>
              </a:prstGeom>
            </p:spPr>
            <p:txBody>
              <a:bodyPr wrap="square" lIns="0" tIns="0" rIns="0" bIns="0">
                <a:spAutoFit/>
              </a:bodyPr>
              <a:lstStyle/>
              <a:p>
                <a:r>
                  <a:rPr lang="ja-JP" altLang="en-US" sz="600" b="1" dirty="0">
                    <a:latin typeface="+mn-ea"/>
                  </a:rPr>
                  <a:t>床見切縁 </a:t>
                </a:r>
                <a:r>
                  <a:rPr lang="en-US" altLang="ja-JP" sz="600" b="1" dirty="0">
                    <a:latin typeface="+mn-ea"/>
                  </a:rPr>
                  <a:t>6mm</a:t>
                </a:r>
                <a:r>
                  <a:rPr lang="ja-JP" altLang="en-US" sz="600" b="1" dirty="0">
                    <a:latin typeface="+mn-ea"/>
                  </a:rPr>
                  <a:t>タイプ</a:t>
                </a:r>
              </a:p>
            </p:txBody>
          </p:sp>
        </p:grpSp>
        <p:cxnSp>
          <p:nvCxnSpPr>
            <p:cNvPr id="104" name="直線コネクタ 103"/>
            <p:cNvCxnSpPr/>
            <p:nvPr/>
          </p:nvCxnSpPr>
          <p:spPr>
            <a:xfrm>
              <a:off x="5221503" y="5086529"/>
              <a:ext cx="2649738"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18" name="グループ化 17"/>
            <p:cNvGrpSpPr/>
            <p:nvPr/>
          </p:nvGrpSpPr>
          <p:grpSpPr>
            <a:xfrm>
              <a:off x="2016006" y="4944340"/>
              <a:ext cx="1430842" cy="1455195"/>
              <a:chOff x="1982044" y="4944340"/>
              <a:chExt cx="1430842" cy="1455195"/>
            </a:xfrm>
          </p:grpSpPr>
          <p:pic>
            <p:nvPicPr>
              <p:cNvPr id="80" name="Picture 3"/>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982044" y="5605370"/>
                <a:ext cx="1430842" cy="794165"/>
              </a:xfrm>
              <a:prstGeom prst="rect">
                <a:avLst/>
              </a:prstGeom>
              <a:noFill/>
              <a:ln w="3175">
                <a:noFill/>
                <a:miter lim="800000"/>
                <a:headEnd/>
                <a:tailEnd/>
              </a:ln>
            </p:spPr>
          </p:pic>
          <p:sp>
            <p:nvSpPr>
              <p:cNvPr id="81" name="正方形/長方形 80"/>
              <p:cNvSpPr/>
              <p:nvPr/>
            </p:nvSpPr>
            <p:spPr>
              <a:xfrm>
                <a:off x="2008816" y="4944340"/>
                <a:ext cx="1386102" cy="246221"/>
              </a:xfrm>
              <a:prstGeom prst="rect">
                <a:avLst/>
              </a:prstGeom>
            </p:spPr>
            <p:txBody>
              <a:bodyPr wrap="square" lIns="0" tIns="0" rIns="0" bIns="0">
                <a:spAutoFit/>
              </a:bodyPr>
              <a:lstStyle/>
              <a:p>
                <a:r>
                  <a:rPr lang="ja-JP" altLang="en-US" sz="800" b="1" dirty="0">
                    <a:latin typeface="+mn-ea"/>
                  </a:rPr>
                  <a:t>既存の床に貼り重ねても、</a:t>
                </a:r>
                <a:endParaRPr lang="en-US" altLang="ja-JP" sz="800" b="1" dirty="0">
                  <a:latin typeface="+mn-ea"/>
                </a:endParaRPr>
              </a:p>
              <a:p>
                <a:r>
                  <a:rPr lang="ja-JP" altLang="en-US" sz="800" b="1" dirty="0">
                    <a:latin typeface="+mn-ea"/>
                  </a:rPr>
                  <a:t>わずかな段差で施工できます</a:t>
                </a:r>
              </a:p>
            </p:txBody>
          </p:sp>
          <p:sp>
            <p:nvSpPr>
              <p:cNvPr id="82" name="正方形/長方形 81"/>
              <p:cNvSpPr/>
              <p:nvPr/>
            </p:nvSpPr>
            <p:spPr>
              <a:xfrm>
                <a:off x="2008059" y="5260761"/>
                <a:ext cx="1404827" cy="323165"/>
              </a:xfrm>
              <a:prstGeom prst="rect">
                <a:avLst/>
              </a:prstGeom>
            </p:spPr>
            <p:txBody>
              <a:bodyPr wrap="square" lIns="0" tIns="0" rIns="0" bIns="0">
                <a:spAutoFit/>
              </a:bodyPr>
              <a:lstStyle/>
              <a:p>
                <a:r>
                  <a:rPr lang="ja-JP" altLang="en-US" sz="700" dirty="0">
                    <a:latin typeface="+mn-ea"/>
                  </a:rPr>
                  <a:t>一般床材を上貼りできない場所にのり・くぎ併用で施工するタイプの薄型タイプの床材です。</a:t>
                </a:r>
              </a:p>
            </p:txBody>
          </p:sp>
          <p:cxnSp>
            <p:nvCxnSpPr>
              <p:cNvPr id="194" name="直線コネクタ 193"/>
              <p:cNvCxnSpPr>
                <a:cxnSpLocks/>
              </p:cNvCxnSpPr>
              <p:nvPr/>
            </p:nvCxnSpPr>
            <p:spPr>
              <a:xfrm>
                <a:off x="2008816" y="5229066"/>
                <a:ext cx="140407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4" name="グループ化 3">
              <a:extLst>
                <a:ext uri="{FF2B5EF4-FFF2-40B4-BE49-F238E27FC236}">
                  <a16:creationId xmlns:a16="http://schemas.microsoft.com/office/drawing/2014/main" id="{1A689DB1-86B9-8AAA-0330-A31CE7B6F3A8}"/>
                </a:ext>
              </a:extLst>
            </p:cNvPr>
            <p:cNvGrpSpPr/>
            <p:nvPr/>
          </p:nvGrpSpPr>
          <p:grpSpPr>
            <a:xfrm>
              <a:off x="3643437" y="4944340"/>
              <a:ext cx="1422000" cy="1525940"/>
              <a:chOff x="3643437" y="4944340"/>
              <a:chExt cx="1422000" cy="1525940"/>
            </a:xfrm>
          </p:grpSpPr>
          <p:pic>
            <p:nvPicPr>
              <p:cNvPr id="76" name="Picture 11" descr="http://www2.panasonic.biz/es/sumai/gazou/bicon/CA151ABMY-PA0050512.jpg"/>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701281" y="5423122"/>
                <a:ext cx="1296000" cy="831761"/>
              </a:xfrm>
              <a:prstGeom prst="rect">
                <a:avLst/>
              </a:prstGeom>
              <a:noFill/>
            </p:spPr>
          </p:pic>
          <p:sp>
            <p:nvSpPr>
              <p:cNvPr id="77" name="正方形/長方形 76"/>
              <p:cNvSpPr/>
              <p:nvPr/>
            </p:nvSpPr>
            <p:spPr>
              <a:xfrm>
                <a:off x="3701281" y="4944340"/>
                <a:ext cx="1364156" cy="123111"/>
              </a:xfrm>
              <a:prstGeom prst="rect">
                <a:avLst/>
              </a:prstGeom>
            </p:spPr>
            <p:txBody>
              <a:bodyPr wrap="square" lIns="0" tIns="0" rIns="0" bIns="0">
                <a:spAutoFit/>
              </a:bodyPr>
              <a:lstStyle/>
              <a:p>
                <a:r>
                  <a:rPr lang="ja-JP" altLang="en-US" sz="800" b="1" dirty="0">
                    <a:latin typeface="+mn-ea"/>
                  </a:rPr>
                  <a:t>重ね貼り専用の薄型床材です</a:t>
                </a:r>
              </a:p>
            </p:txBody>
          </p:sp>
          <p:sp>
            <p:nvSpPr>
              <p:cNvPr id="78" name="正方形/長方形 77"/>
              <p:cNvSpPr/>
              <p:nvPr/>
            </p:nvSpPr>
            <p:spPr>
              <a:xfrm>
                <a:off x="3701281" y="5121344"/>
                <a:ext cx="1295226" cy="215444"/>
              </a:xfrm>
              <a:prstGeom prst="rect">
                <a:avLst/>
              </a:prstGeom>
            </p:spPr>
            <p:txBody>
              <a:bodyPr wrap="square" lIns="0" tIns="0" rIns="0" bIns="0">
                <a:spAutoFit/>
              </a:bodyPr>
              <a:lstStyle/>
              <a:p>
                <a:r>
                  <a:rPr lang="ja-JP" altLang="en-US" sz="700" dirty="0">
                    <a:latin typeface="+mn-ea"/>
                  </a:rPr>
                  <a:t>既存の床をはがさずに、上から貼るだけなので、楽に施工できます。</a:t>
                </a:r>
              </a:p>
            </p:txBody>
          </p:sp>
          <p:cxnSp>
            <p:nvCxnSpPr>
              <p:cNvPr id="191" name="直線コネクタ 190"/>
              <p:cNvCxnSpPr/>
              <p:nvPr/>
            </p:nvCxnSpPr>
            <p:spPr>
              <a:xfrm>
                <a:off x="3643437" y="5086529"/>
                <a:ext cx="142200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BF5FD9F8-B262-9F11-1738-54712F11300C}"/>
                  </a:ext>
                </a:extLst>
              </p:cNvPr>
              <p:cNvSpPr/>
              <p:nvPr/>
            </p:nvSpPr>
            <p:spPr>
              <a:xfrm>
                <a:off x="3701281" y="6285614"/>
                <a:ext cx="1295226" cy="184666"/>
              </a:xfrm>
              <a:prstGeom prst="rect">
                <a:avLst/>
              </a:prstGeom>
            </p:spPr>
            <p:txBody>
              <a:bodyPr wrap="square" lIns="0" tIns="0" rIns="0" bIns="0">
                <a:spAutoFit/>
              </a:bodyPr>
              <a:lstStyle/>
              <a:p>
                <a:r>
                  <a:rPr lang="en-US" altLang="ja-JP" sz="600" dirty="0">
                    <a:latin typeface="+mn-ea"/>
                  </a:rPr>
                  <a:t>※</a:t>
                </a:r>
                <a:r>
                  <a:rPr lang="ja-JP" altLang="en-US" sz="600" dirty="0">
                    <a:latin typeface="+mn-ea"/>
                  </a:rPr>
                  <a:t>施工の際は接着とステープル固定が必要です。</a:t>
                </a:r>
              </a:p>
            </p:txBody>
          </p:sp>
        </p:grpSp>
        <p:grpSp>
          <p:nvGrpSpPr>
            <p:cNvPr id="52" name="グループ化 51">
              <a:extLst>
                <a:ext uri="{FF2B5EF4-FFF2-40B4-BE49-F238E27FC236}">
                  <a16:creationId xmlns:a16="http://schemas.microsoft.com/office/drawing/2014/main" id="{043626C0-7328-0906-406E-7F2D7B826B6B}"/>
                </a:ext>
              </a:extLst>
            </p:cNvPr>
            <p:cNvGrpSpPr/>
            <p:nvPr/>
          </p:nvGrpSpPr>
          <p:grpSpPr>
            <a:xfrm>
              <a:off x="328810" y="4944340"/>
              <a:ext cx="1490606" cy="1681425"/>
              <a:chOff x="328810" y="4944340"/>
              <a:chExt cx="1490606" cy="1681425"/>
            </a:xfrm>
          </p:grpSpPr>
          <p:cxnSp>
            <p:nvCxnSpPr>
              <p:cNvPr id="79" name="直線コネクタ 78"/>
              <p:cNvCxnSpPr>
                <a:cxnSpLocks/>
              </p:cNvCxnSpPr>
              <p:nvPr/>
            </p:nvCxnSpPr>
            <p:spPr>
              <a:xfrm>
                <a:off x="328810" y="5229066"/>
                <a:ext cx="1490606"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65" name="正方形/長方形 164"/>
              <p:cNvSpPr/>
              <p:nvPr/>
            </p:nvSpPr>
            <p:spPr>
              <a:xfrm>
                <a:off x="332675" y="6348766"/>
                <a:ext cx="1432234" cy="276999"/>
              </a:xfrm>
              <a:prstGeom prst="rect">
                <a:avLst/>
              </a:prstGeom>
            </p:spPr>
            <p:txBody>
              <a:bodyPr wrap="square" lIns="0" tIns="0" rIns="0" bIns="0">
                <a:spAutoFit/>
              </a:bodyPr>
              <a:lstStyle/>
              <a:p>
                <a:r>
                  <a:rPr lang="en-US" altLang="ja-JP" sz="600" dirty="0">
                    <a:latin typeface="+mn-ea"/>
                  </a:rPr>
                  <a:t>※</a:t>
                </a:r>
                <a:r>
                  <a:rPr lang="ja-JP" altLang="en-US" sz="600" dirty="0">
                    <a:latin typeface="+mn-ea"/>
                  </a:rPr>
                  <a:t>床面（塗装面）に接したアレル物質のみ効果を発揮します。 </a:t>
                </a:r>
                <a:r>
                  <a:rPr lang="en-US" altLang="ja-JP" sz="600" dirty="0">
                    <a:latin typeface="+mn-ea"/>
                  </a:rPr>
                  <a:t>※</a:t>
                </a:r>
                <a:r>
                  <a:rPr lang="ja-JP" altLang="en-US" sz="600" dirty="0">
                    <a:latin typeface="+mn-ea"/>
                  </a:rPr>
                  <a:t>アレルバスターは積水化学工業株式会社の登録商標です。</a:t>
                </a:r>
              </a:p>
            </p:txBody>
          </p:sp>
          <p:sp>
            <p:nvSpPr>
              <p:cNvPr id="189" name="正方形/長方形 188"/>
              <p:cNvSpPr/>
              <p:nvPr/>
            </p:nvSpPr>
            <p:spPr>
              <a:xfrm>
                <a:off x="374084" y="4944340"/>
                <a:ext cx="1237971" cy="246221"/>
              </a:xfrm>
              <a:prstGeom prst="rect">
                <a:avLst/>
              </a:prstGeom>
            </p:spPr>
            <p:txBody>
              <a:bodyPr wrap="square" lIns="0" tIns="0" rIns="0" bIns="0">
                <a:spAutoFit/>
              </a:bodyPr>
              <a:lstStyle/>
              <a:p>
                <a:r>
                  <a:rPr lang="ja-JP" altLang="en-US" sz="800" b="1" dirty="0">
                    <a:latin typeface="+mn-ea"/>
                  </a:rPr>
                  <a:t>花粉やダニの死がいなどの</a:t>
                </a:r>
                <a:endParaRPr lang="en-US" altLang="ja-JP" sz="800" b="1" dirty="0">
                  <a:latin typeface="+mn-ea"/>
                </a:endParaRPr>
              </a:p>
              <a:p>
                <a:r>
                  <a:rPr lang="ja-JP" altLang="en-US" sz="800" b="1" dirty="0">
                    <a:latin typeface="+mn-ea"/>
                  </a:rPr>
                  <a:t>アレル物質を抑制します</a:t>
                </a:r>
                <a:r>
                  <a:rPr lang="en-US" altLang="ja-JP" sz="800" b="1" baseline="30000" dirty="0">
                    <a:latin typeface="+mn-ea"/>
                  </a:rPr>
                  <a:t>※</a:t>
                </a:r>
                <a:endParaRPr lang="ja-JP" altLang="en-US" sz="800" b="1" baseline="30000" dirty="0">
                  <a:latin typeface="+mn-ea"/>
                </a:endParaRPr>
              </a:p>
            </p:txBody>
          </p:sp>
          <p:pic>
            <p:nvPicPr>
              <p:cNvPr id="51" name="図 50">
                <a:extLst>
                  <a:ext uri="{FF2B5EF4-FFF2-40B4-BE49-F238E27FC236}">
                    <a16:creationId xmlns:a16="http://schemas.microsoft.com/office/drawing/2014/main" id="{ECFAAA79-F945-93C0-3376-C46635D36838}"/>
                  </a:ext>
                </a:extLst>
              </p:cNvPr>
              <p:cNvPicPr>
                <a:picLocks noChangeAspect="1"/>
              </p:cNvPicPr>
              <p:nvPr/>
            </p:nvPicPr>
            <p:blipFill>
              <a:blip r:embed="rId31"/>
              <a:stretch>
                <a:fillRect/>
              </a:stretch>
            </p:blipFill>
            <p:spPr>
              <a:xfrm>
                <a:off x="332675" y="5281996"/>
                <a:ext cx="1486741" cy="1034180"/>
              </a:xfrm>
              <a:prstGeom prst="rect">
                <a:avLst/>
              </a:prstGeom>
            </p:spPr>
          </p:pic>
        </p:grpSp>
      </p:grpSp>
    </p:spTree>
    <p:extLst>
      <p:ext uri="{BB962C8B-B14F-4D97-AF65-F5344CB8AC3E}">
        <p14:creationId xmlns:p14="http://schemas.microsoft.com/office/powerpoint/2010/main" val="429344675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SPゴシック">
      <a:majorFont>
        <a:latin typeface="ＭＳ Ｐゴシック"/>
        <a:ea typeface="ＭＳ Ｐゴシック"/>
        <a:cs typeface=""/>
      </a:majorFont>
      <a:minorFont>
        <a:latin typeface="ＭＳ Ｐゴシック"/>
        <a:ea typeface="ＭＳ Ｐゴシック"/>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4654</TotalTime>
  <Words>3542</Words>
  <Application>Microsoft Office PowerPoint</Application>
  <PresentationFormat>A4 210 x 297 mm</PresentationFormat>
  <Paragraphs>341</Paragraphs>
  <Slides>7</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7</vt:i4>
      </vt:variant>
    </vt:vector>
  </HeadingPairs>
  <TitlesOfParts>
    <vt:vector size="11" baseType="lpstr">
      <vt:lpstr>ＭＳ Ｐゴシック</vt:lpstr>
      <vt:lpstr>Arial</vt:lpstr>
      <vt:lpstr>Calibri</vt:lpstr>
      <vt:lpstr>Office テーマ</vt:lpstr>
      <vt:lpstr>床材　1.5mmリフォームフローリング USUI-TA［ウスイータ］ 非耐熱タイプ ★</vt:lpstr>
      <vt:lpstr>床材　1.5mmリフォームフローリング USUI-TA［ウスイータ］ 耐熱タイプ ★</vt:lpstr>
      <vt:lpstr>床材　1.5mmリフォームフローリング USUI-TA［ウスイータ］ 耐熱タイプ 滑り配慮仕様 ★</vt:lpstr>
      <vt:lpstr>床材　1.5mmリフォームフローリング USUI-TA［ウスイータ］ 防音直貼床材向け ★</vt:lpstr>
      <vt:lpstr>床材　1.5mmリフォームフローリング USUI-TA［ウスイータ］ 防音直貼床材向け 滑り配慮仕様 ★</vt:lpstr>
      <vt:lpstr>床材　６mmリフォームフロアー ナチュラルウッドタイプ ★</vt:lpstr>
      <vt:lpstr>床材　６mmリフォームフロアー Ａ ★</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dc:creator>
  <cp:lastModifiedBy>山口 稜</cp:lastModifiedBy>
  <cp:revision>353</cp:revision>
  <cp:lastPrinted>2022-12-20T06:54:13Z</cp:lastPrinted>
  <dcterms:created xsi:type="dcterms:W3CDTF">2013-12-02T09:29:28Z</dcterms:created>
  <dcterms:modified xsi:type="dcterms:W3CDTF">2025-01-16T09:04:48Z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2547065</vt:lpwstr>
  </property>
  <property fmtid="{D5CDD505-2E9C-101B-9397-08002B2CF9AE}" pid="3" name="NXPowerLiteSettings">
    <vt:lpwstr>8700052003A000</vt:lpwstr>
  </property>
  <property fmtid="{D5CDD505-2E9C-101B-9397-08002B2CF9AE}" pid="4" name="NXPowerLiteVersion">
    <vt:lpwstr>D8.0.5</vt:lpwstr>
  </property>
</Properties>
</file>