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1"/>
  </p:sldMasterIdLst>
  <p:notesMasterIdLst>
    <p:notesMasterId r:id="rId11"/>
  </p:notesMasterIdLst>
  <p:sldIdLst>
    <p:sldId id="302" r:id="rId2"/>
    <p:sldId id="307" r:id="rId3"/>
    <p:sldId id="303" r:id="rId4"/>
    <p:sldId id="304" r:id="rId5"/>
    <p:sldId id="305" r:id="rId6"/>
    <p:sldId id="297" r:id="rId7"/>
    <p:sldId id="291" r:id="rId8"/>
    <p:sldId id="295" r:id="rId9"/>
    <p:sldId id="308" r:id="rId10"/>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303C"/>
    <a:srgbClr val="FF7C80"/>
    <a:srgbClr val="542400"/>
    <a:srgbClr val="829196"/>
    <a:srgbClr val="4472C4"/>
    <a:srgbClr val="663300"/>
    <a:srgbClr val="F7F7D6"/>
    <a:srgbClr val="FFFFCC"/>
    <a:srgbClr val="FFFFFF"/>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740" autoAdjust="0"/>
    <p:restoredTop sz="96771" autoAdjust="0"/>
  </p:normalViewPr>
  <p:slideViewPr>
    <p:cSldViewPr>
      <p:cViewPr>
        <p:scale>
          <a:sx n="84" d="100"/>
          <a:sy n="84" d="100"/>
        </p:scale>
        <p:origin x="1698" y="1014"/>
      </p:cViewPr>
      <p:guideLst/>
    </p:cSldViewPr>
  </p:slideViewPr>
  <p:outlineViewPr>
    <p:cViewPr>
      <p:scale>
        <a:sx n="33" d="100"/>
        <a:sy n="33" d="100"/>
      </p:scale>
      <p:origin x="0" y="0"/>
    </p:cViewPr>
  </p:outlineViewPr>
  <p:notesTextViewPr>
    <p:cViewPr>
      <p:scale>
        <a:sx n="150" d="100"/>
        <a:sy n="150" d="100"/>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49787" cy="496967"/>
          </a:xfrm>
          <a:prstGeom prst="rect">
            <a:avLst/>
          </a:prstGeom>
        </p:spPr>
        <p:txBody>
          <a:bodyPr vert="horz" lIns="92206" tIns="46104" rIns="92206" bIns="4610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2" y="1"/>
            <a:ext cx="2949787" cy="496967"/>
          </a:xfrm>
          <a:prstGeom prst="rect">
            <a:avLst/>
          </a:prstGeom>
        </p:spPr>
        <p:txBody>
          <a:bodyPr vert="horz" lIns="92206" tIns="46104" rIns="92206" bIns="46104" rtlCol="0"/>
          <a:lstStyle>
            <a:lvl1pPr algn="r">
              <a:defRPr sz="1200"/>
            </a:lvl1pPr>
          </a:lstStyle>
          <a:p>
            <a:fld id="{DAF5A4EA-ABC5-46D7-98EC-B4E28E5C09D7}" type="datetimeFigureOut">
              <a:rPr kumimoji="1" lang="ja-JP" altLang="en-US" smtClean="0"/>
              <a:t>2024/2/7</a:t>
            </a:fld>
            <a:endParaRPr kumimoji="1" lang="ja-JP" altLang="en-US"/>
          </a:p>
        </p:txBody>
      </p:sp>
      <p:sp>
        <p:nvSpPr>
          <p:cNvPr id="4" name="スライド イメージ プレースホルダー 3"/>
          <p:cNvSpPr>
            <a:spLocks noGrp="1" noRot="1" noChangeAspect="1"/>
          </p:cNvSpPr>
          <p:nvPr>
            <p:ph type="sldImg" idx="2"/>
          </p:nvPr>
        </p:nvSpPr>
        <p:spPr>
          <a:xfrm>
            <a:off x="711200" y="744538"/>
            <a:ext cx="5384800" cy="3729037"/>
          </a:xfrm>
          <a:prstGeom prst="rect">
            <a:avLst/>
          </a:prstGeom>
          <a:noFill/>
          <a:ln w="12700">
            <a:solidFill>
              <a:prstClr val="black"/>
            </a:solidFill>
          </a:ln>
        </p:spPr>
        <p:txBody>
          <a:bodyPr vert="horz" lIns="92206" tIns="46104" rIns="92206" bIns="46104" rtlCol="0" anchor="ctr"/>
          <a:lstStyle/>
          <a:p>
            <a:endParaRPr lang="ja-JP" altLang="en-US"/>
          </a:p>
        </p:txBody>
      </p:sp>
      <p:sp>
        <p:nvSpPr>
          <p:cNvPr id="5" name="ノート プレースホルダー 4"/>
          <p:cNvSpPr>
            <a:spLocks noGrp="1"/>
          </p:cNvSpPr>
          <p:nvPr>
            <p:ph type="body" sz="quarter" idx="3"/>
          </p:nvPr>
        </p:nvSpPr>
        <p:spPr>
          <a:xfrm>
            <a:off x="680721" y="4721188"/>
            <a:ext cx="5445760" cy="4472702"/>
          </a:xfrm>
          <a:prstGeom prst="rect">
            <a:avLst/>
          </a:prstGeom>
        </p:spPr>
        <p:txBody>
          <a:bodyPr vert="horz" lIns="92206" tIns="46104" rIns="92206" bIns="4610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647"/>
            <a:ext cx="2949787" cy="496967"/>
          </a:xfrm>
          <a:prstGeom prst="rect">
            <a:avLst/>
          </a:prstGeom>
        </p:spPr>
        <p:txBody>
          <a:bodyPr vert="horz" lIns="92206" tIns="46104" rIns="92206" bIns="4610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2" y="9440647"/>
            <a:ext cx="2949787" cy="496967"/>
          </a:xfrm>
          <a:prstGeom prst="rect">
            <a:avLst/>
          </a:prstGeom>
        </p:spPr>
        <p:txBody>
          <a:bodyPr vert="horz" lIns="92206" tIns="46104" rIns="92206" bIns="46104" rtlCol="0" anchor="b"/>
          <a:lstStyle>
            <a:lvl1pPr algn="r">
              <a:defRPr sz="1200"/>
            </a:lvl1pPr>
          </a:lstStyle>
          <a:p>
            <a:fld id="{B64729C4-9CEC-4DF4-9AD9-F333B233461D}" type="slidenum">
              <a:rPr kumimoji="1" lang="ja-JP" altLang="en-US" smtClean="0"/>
              <a:t>‹#›</a:t>
            </a:fld>
            <a:endParaRPr kumimoji="1" lang="ja-JP" altLang="en-US"/>
          </a:p>
        </p:txBody>
      </p:sp>
    </p:spTree>
    <p:extLst>
      <p:ext uri="{BB962C8B-B14F-4D97-AF65-F5344CB8AC3E}">
        <p14:creationId xmlns:p14="http://schemas.microsoft.com/office/powerpoint/2010/main" val="96651581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白紙">
    <p:spTree>
      <p:nvGrpSpPr>
        <p:cNvPr id="1" name=""/>
        <p:cNvGrpSpPr/>
        <p:nvPr/>
      </p:nvGrpSpPr>
      <p:grpSpPr>
        <a:xfrm>
          <a:off x="0" y="0"/>
          <a:ext cx="0" cy="0"/>
          <a:chOff x="0" y="0"/>
          <a:chExt cx="0" cy="0"/>
        </a:xfrm>
      </p:grpSpPr>
      <p:grpSp>
        <p:nvGrpSpPr>
          <p:cNvPr id="52" name="グループ化 51"/>
          <p:cNvGrpSpPr/>
          <p:nvPr userDrawn="1"/>
        </p:nvGrpSpPr>
        <p:grpSpPr>
          <a:xfrm>
            <a:off x="144000" y="26608"/>
            <a:ext cx="9619200" cy="594000"/>
            <a:chOff x="135204" y="12700"/>
            <a:chExt cx="9619200" cy="600075"/>
          </a:xfrm>
        </p:grpSpPr>
        <p:sp>
          <p:nvSpPr>
            <p:cNvPr id="54" name="Rectangle 2"/>
            <p:cNvSpPr>
              <a:spLocks noChangeArrowheads="1"/>
            </p:cNvSpPr>
            <p:nvPr userDrawn="1"/>
          </p:nvSpPr>
          <p:spPr bwMode="auto">
            <a:xfrm>
              <a:off x="135204" y="12700"/>
              <a:ext cx="9619200" cy="595313"/>
            </a:xfrm>
            <a:prstGeom prst="rect">
              <a:avLst/>
            </a:prstGeom>
            <a:noFill/>
            <a:ln w="9525" algn="ctr">
              <a:solidFill>
                <a:srgbClr val="4B4B4B"/>
              </a:solidFill>
              <a:miter lim="800000"/>
              <a:headEnd/>
              <a:tailEnd/>
            </a:ln>
            <a:effectLst/>
            <a:extLst>
              <a:ext uri="{909E8E84-426E-40DD-AFC4-6F175D3DCCD1}">
                <a14:hiddenFill xmlns:a14="http://schemas.microsoft.com/office/drawing/2010/main">
                  <a:solidFill>
                    <a:srgbClr val="FFCC66"/>
                  </a:solidFill>
                </a14:hiddenFill>
              </a:ext>
              <a:ext uri="{AF507438-7753-43E0-B8FC-AC1667EBCBE1}">
                <a14:hiddenEffects xmlns:a14="http://schemas.microsoft.com/office/drawing/2010/main">
                  <a:effectLst>
                    <a:outerShdw dist="53882" dir="2700000" algn="ctr" rotWithShape="0">
                      <a:srgbClr val="33CC33">
                        <a:alpha val="50000"/>
                      </a:srgbClr>
                    </a:outerShdw>
                  </a:effectLst>
                </a14:hiddenEffects>
              </a:ext>
            </a:extLst>
          </p:spPr>
          <p:txBody>
            <a:bodyPr wrap="none" anchor="ctr"/>
            <a:lstStyle/>
            <a:p>
              <a:endParaRPr lang="ja-JP" altLang="en-US"/>
            </a:p>
          </p:txBody>
        </p:sp>
        <p:sp>
          <p:nvSpPr>
            <p:cNvPr id="55" name="Rectangle 3"/>
            <p:cNvSpPr>
              <a:spLocks noChangeArrowheads="1"/>
            </p:cNvSpPr>
            <p:nvPr userDrawn="1"/>
          </p:nvSpPr>
          <p:spPr bwMode="auto">
            <a:xfrm>
              <a:off x="1573257" y="12700"/>
              <a:ext cx="8181147" cy="593725"/>
            </a:xfrm>
            <a:prstGeom prst="rect">
              <a:avLst/>
            </a:prstGeom>
            <a:solidFill>
              <a:srgbClr val="4B4B4B"/>
            </a:solidFill>
            <a:ln>
              <a:noFill/>
            </a:ln>
            <a:effectLst/>
          </p:spPr>
          <p:txBody>
            <a:bodyPr wrap="none" anchor="ctr"/>
            <a:lstStyle/>
            <a:p>
              <a:endParaRPr lang="ja-JP" altLang="en-US"/>
            </a:p>
          </p:txBody>
        </p:sp>
        <p:sp>
          <p:nvSpPr>
            <p:cNvPr id="56" name="Line 4"/>
            <p:cNvSpPr>
              <a:spLocks noChangeShapeType="1"/>
            </p:cNvSpPr>
            <p:nvPr userDrawn="1"/>
          </p:nvSpPr>
          <p:spPr bwMode="auto">
            <a:xfrm>
              <a:off x="4285810" y="346075"/>
              <a:ext cx="0" cy="266700"/>
            </a:xfrm>
            <a:prstGeom prst="line">
              <a:avLst/>
            </a:prstGeom>
            <a:noFill/>
            <a:ln w="63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7" name="Line 5"/>
            <p:cNvSpPr>
              <a:spLocks noChangeShapeType="1"/>
            </p:cNvSpPr>
            <p:nvPr userDrawn="1"/>
          </p:nvSpPr>
          <p:spPr bwMode="auto">
            <a:xfrm flipV="1">
              <a:off x="1573257" y="346075"/>
              <a:ext cx="8178984" cy="0"/>
            </a:xfrm>
            <a:prstGeom prst="line">
              <a:avLst/>
            </a:prstGeom>
            <a:noFill/>
            <a:ln w="63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2" name="Rectangle 9">
            <a:extLst>
              <a:ext uri="{FF2B5EF4-FFF2-40B4-BE49-F238E27FC236}">
                <a16:creationId xmlns:a16="http://schemas.microsoft.com/office/drawing/2014/main" id="{BED0C483-A41A-AE21-D81B-F08E4B15EC3A}"/>
              </a:ext>
            </a:extLst>
          </p:cNvPr>
          <p:cNvSpPr txBox="1">
            <a:spLocks noChangeArrowheads="1"/>
          </p:cNvSpPr>
          <p:nvPr userDrawn="1"/>
        </p:nvSpPr>
        <p:spPr bwMode="auto">
          <a:xfrm>
            <a:off x="51160" y="6708015"/>
            <a:ext cx="1307663" cy="2000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defPPr>
              <a:defRPr lang="ja-JP"/>
            </a:defPPr>
            <a:lvl1pPr marL="0" algn="l" defTabSz="914400" rtl="0" eaLnBrk="1" latinLnBrk="0" hangingPunct="1">
              <a:spcBef>
                <a:spcPct val="0"/>
              </a:spcBef>
              <a:defRPr kumimoji="1" sz="600" b="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a:solidFill>
                  <a:srgbClr val="000000"/>
                </a:solidFill>
                <a:latin typeface="ＭＳ Ｐゴシック" panose="020B0600070205080204" pitchFamily="50" charset="-128"/>
                <a:ea typeface="ＭＳ Ｐゴシック" panose="020B0600070205080204" pitchFamily="50" charset="-128"/>
              </a:rPr>
              <a:t>2401</a:t>
            </a:r>
          </a:p>
        </p:txBody>
      </p:sp>
      <p:sp>
        <p:nvSpPr>
          <p:cNvPr id="6" name="タイトル 10">
            <a:extLst>
              <a:ext uri="{FF2B5EF4-FFF2-40B4-BE49-F238E27FC236}">
                <a16:creationId xmlns:a16="http://schemas.microsoft.com/office/drawing/2014/main" id="{3B515A1A-A095-88D6-0137-5A48C77C8D66}"/>
              </a:ext>
            </a:extLst>
          </p:cNvPr>
          <p:cNvSpPr>
            <a:spLocks noGrp="1"/>
          </p:cNvSpPr>
          <p:nvPr>
            <p:ph type="title"/>
          </p:nvPr>
        </p:nvSpPr>
        <p:spPr>
          <a:xfrm>
            <a:off x="1628287" y="21894"/>
            <a:ext cx="6756684" cy="330001"/>
          </a:xfrm>
          <a:prstGeom prst="rect">
            <a:avLst/>
          </a:prstGeom>
        </p:spPr>
        <p:txBody>
          <a:bodyPr wrap="none" anchor="ctr" anchorCtr="0"/>
          <a:lstStyle>
            <a:lvl1pPr>
              <a:defRPr sz="1200" b="1">
                <a:solidFill>
                  <a:schemeClr val="bg1"/>
                </a:solidFill>
              </a:defRPr>
            </a:lvl1pPr>
          </a:lstStyle>
          <a:p>
            <a:r>
              <a:rPr kumimoji="1" lang="ja-JP" altLang="en-US" dirty="0"/>
              <a:t>マスター タイトルの書式設定</a:t>
            </a:r>
          </a:p>
        </p:txBody>
      </p:sp>
      <p:pic>
        <p:nvPicPr>
          <p:cNvPr id="3" name="図 2">
            <a:extLst>
              <a:ext uri="{FF2B5EF4-FFF2-40B4-BE49-F238E27FC236}">
                <a16:creationId xmlns:a16="http://schemas.microsoft.com/office/drawing/2014/main" id="{C4442A8F-E037-CF31-16D0-D1E29B31B3C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43421"/>
          <a:stretch/>
        </p:blipFill>
        <p:spPr bwMode="auto">
          <a:xfrm>
            <a:off x="341883" y="233723"/>
            <a:ext cx="1085791" cy="173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1509346"/>
      </p:ext>
    </p:extLst>
  </p:cSld>
  <p:clrMapOvr>
    <a:masterClrMapping/>
  </p:clrMapOvr>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基本帯">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58D02109-A060-15B6-FA5A-AA6B1F5A99F3}"/>
              </a:ext>
            </a:extLst>
          </p:cNvPr>
          <p:cNvGrpSpPr/>
          <p:nvPr userDrawn="1"/>
        </p:nvGrpSpPr>
        <p:grpSpPr>
          <a:xfrm>
            <a:off x="-3" y="0"/>
            <a:ext cx="9906003" cy="619201"/>
            <a:chOff x="-3" y="0"/>
            <a:chExt cx="9906003" cy="619201"/>
          </a:xfrm>
        </p:grpSpPr>
        <p:sp>
          <p:nvSpPr>
            <p:cNvPr id="3" name="正方形/長方形 2">
              <a:extLst>
                <a:ext uri="{FF2B5EF4-FFF2-40B4-BE49-F238E27FC236}">
                  <a16:creationId xmlns:a16="http://schemas.microsoft.com/office/drawing/2014/main" id="{01ED4E12-2A71-6D29-630A-4A281AD66C64}"/>
                </a:ext>
              </a:extLst>
            </p:cNvPr>
            <p:cNvSpPr/>
            <p:nvPr userDrawn="1"/>
          </p:nvSpPr>
          <p:spPr>
            <a:xfrm>
              <a:off x="0" y="0"/>
              <a:ext cx="9906000" cy="619200"/>
            </a:xfrm>
            <a:prstGeom prst="rect">
              <a:avLst/>
            </a:pr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89" dirty="0">
                <a:solidFill>
                  <a:srgbClr val="605230"/>
                </a:solidFill>
              </a:endParaRPr>
            </a:p>
          </p:txBody>
        </p:sp>
        <p:sp>
          <p:nvSpPr>
            <p:cNvPr id="4" name="正方形/長方形 3">
              <a:extLst>
                <a:ext uri="{FF2B5EF4-FFF2-40B4-BE49-F238E27FC236}">
                  <a16:creationId xmlns:a16="http://schemas.microsoft.com/office/drawing/2014/main" id="{C6D9A417-6925-2A45-49CB-CC3FEA285941}"/>
                </a:ext>
              </a:extLst>
            </p:cNvPr>
            <p:cNvSpPr/>
            <p:nvPr userDrawn="1"/>
          </p:nvSpPr>
          <p:spPr>
            <a:xfrm>
              <a:off x="-3" y="1"/>
              <a:ext cx="1156345" cy="619200"/>
            </a:xfrm>
            <a:prstGeom prst="rect">
              <a:avLst/>
            </a:pr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89" dirty="0">
                <a:solidFill>
                  <a:srgbClr val="605230"/>
                </a:solidFill>
              </a:endParaRPr>
            </a:p>
          </p:txBody>
        </p:sp>
        <p:sp>
          <p:nvSpPr>
            <p:cNvPr id="5" name="テキスト ボックス 4">
              <a:extLst>
                <a:ext uri="{FF2B5EF4-FFF2-40B4-BE49-F238E27FC236}">
                  <a16:creationId xmlns:a16="http://schemas.microsoft.com/office/drawing/2014/main" id="{B551F4F2-C9FC-AE1C-7774-93F10E889752}"/>
                </a:ext>
              </a:extLst>
            </p:cNvPr>
            <p:cNvSpPr txBox="1"/>
            <p:nvPr userDrawn="1"/>
          </p:nvSpPr>
          <p:spPr>
            <a:xfrm>
              <a:off x="248889" y="92955"/>
              <a:ext cx="651139" cy="185435"/>
            </a:xfrm>
            <a:prstGeom prst="rect">
              <a:avLst/>
            </a:prstGeom>
            <a:noFill/>
          </p:spPr>
          <p:txBody>
            <a:bodyPr wrap="none" rtlCol="0">
              <a:spAutoFit/>
            </a:bodyPr>
            <a:lstStyle/>
            <a:p>
              <a:pPr algn="ctr"/>
              <a:r>
                <a:rPr kumimoji="1" lang="en-US" altLang="ja-JP" sz="605" dirty="0">
                  <a:solidFill>
                    <a:schemeClr val="bg1"/>
                  </a:solidFill>
                  <a:latin typeface="ＭＳ Ｐゴシック" panose="020B0600070205080204" pitchFamily="50" charset="-128"/>
                  <a:ea typeface="ＭＳ Ｐゴシック" panose="020B0600070205080204" pitchFamily="50" charset="-128"/>
                  <a:cs typeface="Aparajita" panose="02020603050405020304" pitchFamily="18" charset="0"/>
                </a:rPr>
                <a:t>COORDINATE</a:t>
              </a:r>
              <a:endParaRPr kumimoji="1" lang="ja-JP" altLang="en-US" sz="605" dirty="0">
                <a:solidFill>
                  <a:schemeClr val="bg1"/>
                </a:solidFill>
                <a:latin typeface="ＭＳ Ｐゴシック" panose="020B0600070205080204" pitchFamily="50" charset="-128"/>
                <a:ea typeface="ＭＳ Ｐゴシック" panose="020B0600070205080204" pitchFamily="50" charset="-128"/>
                <a:cs typeface="Aparajita" panose="02020603050405020304" pitchFamily="18" charset="0"/>
              </a:endParaRPr>
            </a:p>
          </p:txBody>
        </p:sp>
        <p:pic>
          <p:nvPicPr>
            <p:cNvPr id="6" name="図 5" descr="テキスト, ロゴ&#10;&#10;自動的に生成された説明">
              <a:extLst>
                <a:ext uri="{FF2B5EF4-FFF2-40B4-BE49-F238E27FC236}">
                  <a16:creationId xmlns:a16="http://schemas.microsoft.com/office/drawing/2014/main" id="{1D2C0995-9BAD-7C36-9A59-7D157E40911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28264" y="190999"/>
              <a:ext cx="977125" cy="379398"/>
            </a:xfrm>
            <a:prstGeom prst="rect">
              <a:avLst/>
            </a:prstGeom>
          </p:spPr>
        </p:pic>
        <p:cxnSp>
          <p:nvCxnSpPr>
            <p:cNvPr id="7" name="直線コネクタ 6">
              <a:extLst>
                <a:ext uri="{FF2B5EF4-FFF2-40B4-BE49-F238E27FC236}">
                  <a16:creationId xmlns:a16="http://schemas.microsoft.com/office/drawing/2014/main" id="{4B71F84C-873B-F7A3-9BAA-7D7F4756C1E0}"/>
                </a:ext>
              </a:extLst>
            </p:cNvPr>
            <p:cNvCxnSpPr>
              <a:cxnSpLocks/>
            </p:cNvCxnSpPr>
            <p:nvPr userDrawn="1"/>
          </p:nvCxnSpPr>
          <p:spPr>
            <a:xfrm>
              <a:off x="237199" y="125739"/>
              <a:ext cx="0" cy="9236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AA268CCB-9B36-84A8-012C-68CBE3EDB64C}"/>
                </a:ext>
              </a:extLst>
            </p:cNvPr>
            <p:cNvCxnSpPr>
              <a:cxnSpLocks/>
            </p:cNvCxnSpPr>
            <p:nvPr userDrawn="1"/>
          </p:nvCxnSpPr>
          <p:spPr>
            <a:xfrm>
              <a:off x="902578" y="125739"/>
              <a:ext cx="0" cy="9236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2" name="タイトル 10">
            <a:extLst>
              <a:ext uri="{FF2B5EF4-FFF2-40B4-BE49-F238E27FC236}">
                <a16:creationId xmlns:a16="http://schemas.microsoft.com/office/drawing/2014/main" id="{32B66E9C-1149-1B21-1E13-E5807EF5D6F4}"/>
              </a:ext>
            </a:extLst>
          </p:cNvPr>
          <p:cNvSpPr>
            <a:spLocks noGrp="1"/>
          </p:cNvSpPr>
          <p:nvPr>
            <p:ph type="title"/>
          </p:nvPr>
        </p:nvSpPr>
        <p:spPr>
          <a:xfrm>
            <a:off x="1393541" y="154994"/>
            <a:ext cx="6756684" cy="302785"/>
          </a:xfrm>
          <a:prstGeom prst="rect">
            <a:avLst/>
          </a:prstGeom>
        </p:spPr>
        <p:txBody>
          <a:bodyPr wrap="none" anchor="ctr" anchorCtr="0"/>
          <a:lstStyle>
            <a:lvl1pPr>
              <a:defRPr sz="1200" b="1"/>
            </a:lvl1pPr>
          </a:lstStyle>
          <a:p>
            <a:r>
              <a:rPr kumimoji="1" lang="ja-JP" altLang="en-US" dirty="0"/>
              <a:t>マスター タイトルの書式設定</a:t>
            </a:r>
          </a:p>
        </p:txBody>
      </p:sp>
      <p:sp>
        <p:nvSpPr>
          <p:cNvPr id="17" name="テキスト プレースホルダー 16">
            <a:extLst>
              <a:ext uri="{FF2B5EF4-FFF2-40B4-BE49-F238E27FC236}">
                <a16:creationId xmlns:a16="http://schemas.microsoft.com/office/drawing/2014/main" id="{576C3D42-EA1D-3C21-6DB1-5D6A04425F06}"/>
              </a:ext>
            </a:extLst>
          </p:cNvPr>
          <p:cNvSpPr>
            <a:spLocks noGrp="1"/>
          </p:cNvSpPr>
          <p:nvPr>
            <p:ph type="body" sz="quarter" idx="10"/>
          </p:nvPr>
        </p:nvSpPr>
        <p:spPr>
          <a:xfrm>
            <a:off x="8226425" y="240797"/>
            <a:ext cx="1541463" cy="216982"/>
          </a:xfrm>
          <a:prstGeom prst="rect">
            <a:avLst/>
          </a:prstGeom>
        </p:spPr>
        <p:txBody>
          <a:bodyPr wrap="square" lIns="0" rIns="0" anchor="ctr" anchorCtr="0">
            <a:spAutoFit/>
          </a:bodyPr>
          <a:lstStyle>
            <a:lvl1pPr marL="0" indent="0" algn="r">
              <a:buNone/>
              <a:defRPr sz="900"/>
            </a:lvl1pPr>
            <a:lvl2pPr algn="r">
              <a:defRPr sz="900"/>
            </a:lvl2pPr>
            <a:lvl3pPr algn="r">
              <a:defRPr sz="900"/>
            </a:lvl3pPr>
            <a:lvl4pPr algn="r">
              <a:defRPr sz="900"/>
            </a:lvl4pPr>
            <a:lvl5pPr algn="r">
              <a:defRPr sz="900"/>
            </a:lvl5pPr>
          </a:lstStyle>
          <a:p>
            <a:pPr lvl="0"/>
            <a:endParaRPr kumimoji="1" lang="ja-JP" altLang="en-US" dirty="0"/>
          </a:p>
        </p:txBody>
      </p:sp>
      <p:sp>
        <p:nvSpPr>
          <p:cNvPr id="18" name="Credit">
            <a:extLst>
              <a:ext uri="{FF2B5EF4-FFF2-40B4-BE49-F238E27FC236}">
                <a16:creationId xmlns:a16="http://schemas.microsoft.com/office/drawing/2014/main" id="{F76AAC50-7A5F-27DB-AA37-108D3D09708A}"/>
              </a:ext>
            </a:extLst>
          </p:cNvPr>
          <p:cNvSpPr txBox="1">
            <a:spLocks/>
          </p:cNvSpPr>
          <p:nvPr userDrawn="1"/>
        </p:nvSpPr>
        <p:spPr bwMode="gray">
          <a:xfrm>
            <a:off x="8730482" y="88573"/>
            <a:ext cx="1035818" cy="158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6868" rIns="0" bIns="36868" numCol="1" anchor="ctr" anchorCtr="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altLang="ja-JP" sz="544" b="0" baseline="0" dirty="0">
                <a:solidFill>
                  <a:srgbClr val="504642"/>
                </a:solidFill>
                <a:latin typeface="+mn-lt"/>
                <a:ea typeface="+mn-ea"/>
              </a:rPr>
              <a:t>© Panasonic  Corporation 2023</a:t>
            </a:r>
          </a:p>
        </p:txBody>
      </p:sp>
    </p:spTree>
    <p:extLst>
      <p:ext uri="{BB962C8B-B14F-4D97-AF65-F5344CB8AC3E}">
        <p14:creationId xmlns:p14="http://schemas.microsoft.com/office/powerpoint/2010/main" val="524118720"/>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8820040"/>
      </p:ext>
    </p:extLst>
  </p:cSld>
  <p:clrMap bg1="lt1" tx1="dk1" bg2="lt2" tx2="dk2" accent1="accent1" accent2="accent2" accent3="accent3" accent4="accent4" accent5="accent5" accent6="accent6" hlink="hlink" folHlink="folHlink"/>
  <p:sldLayoutIdLst>
    <p:sldLayoutId id="2147483659" r:id="rId1"/>
    <p:sldLayoutId id="2147483660" r:id="rId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97">
          <p15:clr>
            <a:srgbClr val="F26B43"/>
          </p15:clr>
        </p15:guide>
        <p15:guide id="2" orient="horz" pos="434">
          <p15:clr>
            <a:srgbClr val="F26B43"/>
          </p15:clr>
        </p15:guide>
        <p15:guide id="3" pos="3144">
          <p15:clr>
            <a:srgbClr val="F26B43"/>
          </p15:clr>
        </p15:guide>
        <p15:guide id="4" pos="2127">
          <p15:clr>
            <a:srgbClr val="F26B43"/>
          </p15:clr>
        </p15:guide>
        <p15:guide id="5" pos="2079">
          <p15:clr>
            <a:srgbClr val="F26B43"/>
          </p15:clr>
        </p15:guide>
        <p15:guide id="6" pos="1108">
          <p15:clr>
            <a:srgbClr val="F26B43"/>
          </p15:clr>
        </p15:guide>
        <p15:guide id="7" pos="1060">
          <p15:clr>
            <a:srgbClr val="F26B43"/>
          </p15:clr>
        </p15:guide>
        <p15:guide id="8" pos="90">
          <p15:clr>
            <a:srgbClr val="F26B43"/>
          </p15:clr>
        </p15:guide>
        <p15:guide id="9" orient="horz" pos="1658">
          <p15:clr>
            <a:srgbClr val="F26B43"/>
          </p15:clr>
        </p15:guide>
        <p15:guide id="10" orient="horz" pos="1704">
          <p15:clr>
            <a:srgbClr val="F26B43"/>
          </p15:clr>
        </p15:guide>
        <p15:guide id="11" orient="horz" pos="386">
          <p15:clr>
            <a:srgbClr val="F26B43"/>
          </p15:clr>
        </p15:guide>
        <p15:guide id="12" orient="horz" pos="2928">
          <p15:clr>
            <a:srgbClr val="F26B43"/>
          </p15:clr>
        </p15:guide>
        <p15:guide id="13" orient="horz" pos="2975">
          <p15:clr>
            <a:srgbClr val="F26B43"/>
          </p15:clr>
        </p15:guide>
        <p15:guide id="14" orient="horz" pos="4200">
          <p15:clr>
            <a:srgbClr val="F26B43"/>
          </p15:clr>
        </p15:guide>
        <p15:guide id="15" pos="4116">
          <p15:clr>
            <a:srgbClr val="F26B43"/>
          </p15:clr>
        </p15:guide>
        <p15:guide id="16" pos="4163">
          <p15:clr>
            <a:srgbClr val="F26B43"/>
          </p15:clr>
        </p15:guide>
        <p15:guide id="17" pos="5133">
          <p15:clr>
            <a:srgbClr val="F26B43"/>
          </p15:clr>
        </p15:guide>
        <p15:guide id="18" pos="5182">
          <p15:clr>
            <a:srgbClr val="F26B43"/>
          </p15:clr>
        </p15:guide>
        <p15:guide id="19" pos="6152">
          <p15:clr>
            <a:srgbClr val="F26B43"/>
          </p15:clr>
        </p15:guide>
        <p15:guide id="20" orient="horz" pos="4247">
          <p15:clr>
            <a:srgbClr val="F26B43"/>
          </p15:clr>
        </p15:guide>
      </p15:sldGuideLst>
    </p:ext>
  </p:extLst>
</p:sldMaster>
</file>

<file path=ppt/slides/_rels/slide1.xml.rels><?xml version="1.0" encoding="UTF-8" standalone="yes"?>
<Relationships xmlns="http://schemas.openxmlformats.org/package/2006/relationships"><Relationship Id="rId13" Type="http://schemas.openxmlformats.org/officeDocument/2006/relationships/image" Target="../media/image14.jpg"/><Relationship Id="rId18" Type="http://schemas.openxmlformats.org/officeDocument/2006/relationships/image" Target="../media/image19.png"/><Relationship Id="rId26" Type="http://schemas.openxmlformats.org/officeDocument/2006/relationships/image" Target="../media/image27.png"/><Relationship Id="rId39" Type="http://schemas.openxmlformats.org/officeDocument/2006/relationships/image" Target="../media/image40.jpg"/><Relationship Id="rId21" Type="http://schemas.openxmlformats.org/officeDocument/2006/relationships/image" Target="../media/image22.png"/><Relationship Id="rId34" Type="http://schemas.openxmlformats.org/officeDocument/2006/relationships/image" Target="../media/image35.png"/><Relationship Id="rId7" Type="http://schemas.openxmlformats.org/officeDocument/2006/relationships/image" Target="../media/image8.jpg"/><Relationship Id="rId12" Type="http://schemas.openxmlformats.org/officeDocument/2006/relationships/image" Target="../media/image13.jpg"/><Relationship Id="rId17" Type="http://schemas.openxmlformats.org/officeDocument/2006/relationships/image" Target="../media/image18.png"/><Relationship Id="rId25" Type="http://schemas.openxmlformats.org/officeDocument/2006/relationships/image" Target="../media/image26.png"/><Relationship Id="rId33" Type="http://schemas.openxmlformats.org/officeDocument/2006/relationships/image" Target="../media/image34.png"/><Relationship Id="rId38" Type="http://schemas.openxmlformats.org/officeDocument/2006/relationships/image" Target="../media/image39.jpg"/><Relationship Id="rId2" Type="http://schemas.openxmlformats.org/officeDocument/2006/relationships/image" Target="../media/image3.jpg"/><Relationship Id="rId16" Type="http://schemas.openxmlformats.org/officeDocument/2006/relationships/image" Target="../media/image17.jpeg"/><Relationship Id="rId20" Type="http://schemas.openxmlformats.org/officeDocument/2006/relationships/image" Target="../media/image21.png"/><Relationship Id="rId29"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7.jpg"/><Relationship Id="rId11" Type="http://schemas.openxmlformats.org/officeDocument/2006/relationships/image" Target="../media/image12.jpg"/><Relationship Id="rId24" Type="http://schemas.openxmlformats.org/officeDocument/2006/relationships/image" Target="../media/image25.png"/><Relationship Id="rId32" Type="http://schemas.openxmlformats.org/officeDocument/2006/relationships/image" Target="../media/image33.png"/><Relationship Id="rId37" Type="http://schemas.openxmlformats.org/officeDocument/2006/relationships/image" Target="../media/image38.jpg"/><Relationship Id="rId40" Type="http://schemas.openxmlformats.org/officeDocument/2006/relationships/image" Target="../media/image41.png"/><Relationship Id="rId5" Type="http://schemas.openxmlformats.org/officeDocument/2006/relationships/image" Target="../media/image6.jpg"/><Relationship Id="rId15" Type="http://schemas.openxmlformats.org/officeDocument/2006/relationships/image" Target="../media/image16.jpeg"/><Relationship Id="rId23" Type="http://schemas.openxmlformats.org/officeDocument/2006/relationships/image" Target="../media/image24.png"/><Relationship Id="rId28" Type="http://schemas.openxmlformats.org/officeDocument/2006/relationships/image" Target="../media/image29.png"/><Relationship Id="rId36" Type="http://schemas.openxmlformats.org/officeDocument/2006/relationships/image" Target="../media/image37.png"/><Relationship Id="rId10" Type="http://schemas.openxmlformats.org/officeDocument/2006/relationships/image" Target="../media/image11.jpg"/><Relationship Id="rId19" Type="http://schemas.openxmlformats.org/officeDocument/2006/relationships/image" Target="../media/image20.png"/><Relationship Id="rId31" Type="http://schemas.openxmlformats.org/officeDocument/2006/relationships/image" Target="../media/image32.png"/><Relationship Id="rId4" Type="http://schemas.openxmlformats.org/officeDocument/2006/relationships/image" Target="../media/image5.jpg"/><Relationship Id="rId9" Type="http://schemas.openxmlformats.org/officeDocument/2006/relationships/image" Target="../media/image10.jpg"/><Relationship Id="rId14" Type="http://schemas.openxmlformats.org/officeDocument/2006/relationships/image" Target="../media/image15.jpg"/><Relationship Id="rId22" Type="http://schemas.openxmlformats.org/officeDocument/2006/relationships/image" Target="../media/image23.png"/><Relationship Id="rId27" Type="http://schemas.openxmlformats.org/officeDocument/2006/relationships/image" Target="../media/image28.png"/><Relationship Id="rId30" Type="http://schemas.openxmlformats.org/officeDocument/2006/relationships/image" Target="../media/image31.png"/><Relationship Id="rId35" Type="http://schemas.openxmlformats.org/officeDocument/2006/relationships/image" Target="../media/image36.gif"/><Relationship Id="rId8" Type="http://schemas.openxmlformats.org/officeDocument/2006/relationships/image" Target="../media/image9.jpg"/><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3" Type="http://schemas.openxmlformats.org/officeDocument/2006/relationships/image" Target="../media/image21.png"/><Relationship Id="rId18" Type="http://schemas.openxmlformats.org/officeDocument/2006/relationships/image" Target="../media/image26.png"/><Relationship Id="rId26" Type="http://schemas.openxmlformats.org/officeDocument/2006/relationships/image" Target="../media/image34.png"/><Relationship Id="rId3" Type="http://schemas.openxmlformats.org/officeDocument/2006/relationships/image" Target="../media/image43.jpg"/><Relationship Id="rId21" Type="http://schemas.openxmlformats.org/officeDocument/2006/relationships/image" Target="../media/image29.png"/><Relationship Id="rId7" Type="http://schemas.openxmlformats.org/officeDocument/2006/relationships/image" Target="../media/image47.jpeg"/><Relationship Id="rId12" Type="http://schemas.openxmlformats.org/officeDocument/2006/relationships/image" Target="../media/image20.png"/><Relationship Id="rId17" Type="http://schemas.openxmlformats.org/officeDocument/2006/relationships/image" Target="../media/image25.png"/><Relationship Id="rId25" Type="http://schemas.openxmlformats.org/officeDocument/2006/relationships/image" Target="../media/image33.png"/><Relationship Id="rId33" Type="http://schemas.openxmlformats.org/officeDocument/2006/relationships/image" Target="../media/image41.png"/><Relationship Id="rId2" Type="http://schemas.openxmlformats.org/officeDocument/2006/relationships/image" Target="../media/image42.jpg"/><Relationship Id="rId16" Type="http://schemas.openxmlformats.org/officeDocument/2006/relationships/image" Target="../media/image24.png"/><Relationship Id="rId20" Type="http://schemas.openxmlformats.org/officeDocument/2006/relationships/image" Target="../media/image28.png"/><Relationship Id="rId29"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46.jpeg"/><Relationship Id="rId11" Type="http://schemas.openxmlformats.org/officeDocument/2006/relationships/image" Target="../media/image19.png"/><Relationship Id="rId24" Type="http://schemas.openxmlformats.org/officeDocument/2006/relationships/image" Target="../media/image32.png"/><Relationship Id="rId32" Type="http://schemas.openxmlformats.org/officeDocument/2006/relationships/image" Target="../media/image40.jpg"/><Relationship Id="rId5" Type="http://schemas.openxmlformats.org/officeDocument/2006/relationships/image" Target="../media/image45.jpg"/><Relationship Id="rId15" Type="http://schemas.openxmlformats.org/officeDocument/2006/relationships/image" Target="../media/image23.png"/><Relationship Id="rId23" Type="http://schemas.openxmlformats.org/officeDocument/2006/relationships/image" Target="../media/image31.png"/><Relationship Id="rId28" Type="http://schemas.openxmlformats.org/officeDocument/2006/relationships/image" Target="../media/image36.gif"/><Relationship Id="rId10" Type="http://schemas.openxmlformats.org/officeDocument/2006/relationships/image" Target="../media/image18.png"/><Relationship Id="rId19" Type="http://schemas.openxmlformats.org/officeDocument/2006/relationships/image" Target="../media/image27.png"/><Relationship Id="rId31" Type="http://schemas.openxmlformats.org/officeDocument/2006/relationships/image" Target="../media/image39.jpg"/><Relationship Id="rId4" Type="http://schemas.openxmlformats.org/officeDocument/2006/relationships/image" Target="../media/image44.jpeg"/><Relationship Id="rId9" Type="http://schemas.openxmlformats.org/officeDocument/2006/relationships/image" Target="../media/image15.jpg"/><Relationship Id="rId14" Type="http://schemas.openxmlformats.org/officeDocument/2006/relationships/image" Target="../media/image22.png"/><Relationship Id="rId22" Type="http://schemas.openxmlformats.org/officeDocument/2006/relationships/image" Target="../media/image30.png"/><Relationship Id="rId27" Type="http://schemas.openxmlformats.org/officeDocument/2006/relationships/image" Target="../media/image35.png"/><Relationship Id="rId30" Type="http://schemas.openxmlformats.org/officeDocument/2006/relationships/image" Target="../media/image38.jpg"/><Relationship Id="rId8" Type="http://schemas.openxmlformats.org/officeDocument/2006/relationships/image" Target="../media/image48.jpeg"/></Relationships>
</file>

<file path=ppt/slides/_rels/slide3.xml.rels><?xml version="1.0" encoding="UTF-8" standalone="yes"?>
<Relationships xmlns="http://schemas.openxmlformats.org/package/2006/relationships"><Relationship Id="rId13" Type="http://schemas.openxmlformats.org/officeDocument/2006/relationships/image" Target="../media/image20.png"/><Relationship Id="rId18" Type="http://schemas.openxmlformats.org/officeDocument/2006/relationships/image" Target="../media/image25.png"/><Relationship Id="rId26" Type="http://schemas.openxmlformats.org/officeDocument/2006/relationships/image" Target="../media/image33.png"/><Relationship Id="rId3" Type="http://schemas.openxmlformats.org/officeDocument/2006/relationships/image" Target="../media/image50.jpg"/><Relationship Id="rId21" Type="http://schemas.openxmlformats.org/officeDocument/2006/relationships/image" Target="../media/image28.png"/><Relationship Id="rId34" Type="http://schemas.openxmlformats.org/officeDocument/2006/relationships/image" Target="../media/image41.png"/><Relationship Id="rId7" Type="http://schemas.openxmlformats.org/officeDocument/2006/relationships/image" Target="../media/image54.jpg"/><Relationship Id="rId12" Type="http://schemas.openxmlformats.org/officeDocument/2006/relationships/image" Target="../media/image19.png"/><Relationship Id="rId17" Type="http://schemas.openxmlformats.org/officeDocument/2006/relationships/image" Target="../media/image24.png"/><Relationship Id="rId25" Type="http://schemas.openxmlformats.org/officeDocument/2006/relationships/image" Target="../media/image32.png"/><Relationship Id="rId33" Type="http://schemas.openxmlformats.org/officeDocument/2006/relationships/image" Target="../media/image40.jpg"/><Relationship Id="rId2" Type="http://schemas.openxmlformats.org/officeDocument/2006/relationships/image" Target="../media/image49.jpg"/><Relationship Id="rId16" Type="http://schemas.openxmlformats.org/officeDocument/2006/relationships/image" Target="../media/image23.png"/><Relationship Id="rId20" Type="http://schemas.openxmlformats.org/officeDocument/2006/relationships/image" Target="../media/image27.png"/><Relationship Id="rId29" Type="http://schemas.openxmlformats.org/officeDocument/2006/relationships/image" Target="../media/image36.gif"/><Relationship Id="rId1" Type="http://schemas.openxmlformats.org/officeDocument/2006/relationships/slideLayout" Target="../slideLayouts/slideLayout1.xml"/><Relationship Id="rId6" Type="http://schemas.openxmlformats.org/officeDocument/2006/relationships/image" Target="../media/image53.jpg"/><Relationship Id="rId11" Type="http://schemas.openxmlformats.org/officeDocument/2006/relationships/image" Target="../media/image18.png"/><Relationship Id="rId24" Type="http://schemas.openxmlformats.org/officeDocument/2006/relationships/image" Target="../media/image31.png"/><Relationship Id="rId32" Type="http://schemas.openxmlformats.org/officeDocument/2006/relationships/image" Target="../media/image39.jpg"/><Relationship Id="rId5" Type="http://schemas.openxmlformats.org/officeDocument/2006/relationships/image" Target="../media/image52.jpg"/><Relationship Id="rId15" Type="http://schemas.openxmlformats.org/officeDocument/2006/relationships/image" Target="../media/image22.png"/><Relationship Id="rId23" Type="http://schemas.openxmlformats.org/officeDocument/2006/relationships/image" Target="../media/image30.png"/><Relationship Id="rId28" Type="http://schemas.openxmlformats.org/officeDocument/2006/relationships/image" Target="../media/image35.png"/><Relationship Id="rId10" Type="http://schemas.openxmlformats.org/officeDocument/2006/relationships/image" Target="../media/image56.jpeg"/><Relationship Id="rId19" Type="http://schemas.openxmlformats.org/officeDocument/2006/relationships/image" Target="../media/image26.png"/><Relationship Id="rId31" Type="http://schemas.openxmlformats.org/officeDocument/2006/relationships/image" Target="../media/image38.jpg"/><Relationship Id="rId4" Type="http://schemas.openxmlformats.org/officeDocument/2006/relationships/image" Target="../media/image51.jpg"/><Relationship Id="rId9" Type="http://schemas.openxmlformats.org/officeDocument/2006/relationships/image" Target="../media/image55.jpg"/><Relationship Id="rId14" Type="http://schemas.openxmlformats.org/officeDocument/2006/relationships/image" Target="../media/image21.png"/><Relationship Id="rId22" Type="http://schemas.openxmlformats.org/officeDocument/2006/relationships/image" Target="../media/image29.png"/><Relationship Id="rId27" Type="http://schemas.openxmlformats.org/officeDocument/2006/relationships/image" Target="../media/image34.png"/><Relationship Id="rId30" Type="http://schemas.openxmlformats.org/officeDocument/2006/relationships/image" Target="../media/image37.png"/><Relationship Id="rId8" Type="http://schemas.openxmlformats.org/officeDocument/2006/relationships/image" Target="../media/image15.jpg"/></Relationships>
</file>

<file path=ppt/slides/_rels/slide4.xml.rels><?xml version="1.0" encoding="UTF-8" standalone="yes"?>
<Relationships xmlns="http://schemas.openxmlformats.org/package/2006/relationships"><Relationship Id="rId13" Type="http://schemas.openxmlformats.org/officeDocument/2006/relationships/image" Target="../media/image22.png"/><Relationship Id="rId18" Type="http://schemas.openxmlformats.org/officeDocument/2006/relationships/image" Target="../media/image27.png"/><Relationship Id="rId26" Type="http://schemas.openxmlformats.org/officeDocument/2006/relationships/image" Target="../media/image35.png"/><Relationship Id="rId3" Type="http://schemas.openxmlformats.org/officeDocument/2006/relationships/image" Target="../media/image50.jpg"/><Relationship Id="rId21" Type="http://schemas.openxmlformats.org/officeDocument/2006/relationships/image" Target="../media/image30.png"/><Relationship Id="rId34" Type="http://schemas.openxmlformats.org/officeDocument/2006/relationships/image" Target="../media/image58.jpeg"/><Relationship Id="rId7" Type="http://schemas.openxmlformats.org/officeDocument/2006/relationships/image" Target="../media/image54.jpg"/><Relationship Id="rId12" Type="http://schemas.openxmlformats.org/officeDocument/2006/relationships/image" Target="../media/image21.png"/><Relationship Id="rId17" Type="http://schemas.openxmlformats.org/officeDocument/2006/relationships/image" Target="../media/image26.png"/><Relationship Id="rId25" Type="http://schemas.openxmlformats.org/officeDocument/2006/relationships/image" Target="../media/image34.png"/><Relationship Id="rId33" Type="http://schemas.openxmlformats.org/officeDocument/2006/relationships/image" Target="../media/image55.jpg"/><Relationship Id="rId2" Type="http://schemas.openxmlformats.org/officeDocument/2006/relationships/image" Target="../media/image57.jpg"/><Relationship Id="rId16" Type="http://schemas.openxmlformats.org/officeDocument/2006/relationships/image" Target="../media/image25.png"/><Relationship Id="rId20" Type="http://schemas.openxmlformats.org/officeDocument/2006/relationships/image" Target="../media/image29.png"/><Relationship Id="rId29" Type="http://schemas.openxmlformats.org/officeDocument/2006/relationships/image" Target="../media/image38.jpg"/><Relationship Id="rId1" Type="http://schemas.openxmlformats.org/officeDocument/2006/relationships/slideLayout" Target="../slideLayouts/slideLayout1.xml"/><Relationship Id="rId6" Type="http://schemas.openxmlformats.org/officeDocument/2006/relationships/image" Target="../media/image53.jpg"/><Relationship Id="rId11" Type="http://schemas.openxmlformats.org/officeDocument/2006/relationships/image" Target="../media/image20.png"/><Relationship Id="rId24" Type="http://schemas.openxmlformats.org/officeDocument/2006/relationships/image" Target="../media/image33.png"/><Relationship Id="rId32" Type="http://schemas.openxmlformats.org/officeDocument/2006/relationships/image" Target="../media/image41.png"/><Relationship Id="rId5" Type="http://schemas.openxmlformats.org/officeDocument/2006/relationships/image" Target="../media/image52.jpg"/><Relationship Id="rId15" Type="http://schemas.openxmlformats.org/officeDocument/2006/relationships/image" Target="../media/image24.png"/><Relationship Id="rId23" Type="http://schemas.openxmlformats.org/officeDocument/2006/relationships/image" Target="../media/image32.png"/><Relationship Id="rId28" Type="http://schemas.openxmlformats.org/officeDocument/2006/relationships/image" Target="../media/image37.png"/><Relationship Id="rId10" Type="http://schemas.openxmlformats.org/officeDocument/2006/relationships/image" Target="../media/image19.png"/><Relationship Id="rId19" Type="http://schemas.openxmlformats.org/officeDocument/2006/relationships/image" Target="../media/image28.png"/><Relationship Id="rId31" Type="http://schemas.openxmlformats.org/officeDocument/2006/relationships/image" Target="../media/image40.jpg"/><Relationship Id="rId4" Type="http://schemas.openxmlformats.org/officeDocument/2006/relationships/image" Target="../media/image51.jpg"/><Relationship Id="rId9" Type="http://schemas.openxmlformats.org/officeDocument/2006/relationships/image" Target="../media/image18.png"/><Relationship Id="rId14" Type="http://schemas.openxmlformats.org/officeDocument/2006/relationships/image" Target="../media/image23.png"/><Relationship Id="rId22" Type="http://schemas.openxmlformats.org/officeDocument/2006/relationships/image" Target="../media/image31.png"/><Relationship Id="rId27" Type="http://schemas.openxmlformats.org/officeDocument/2006/relationships/image" Target="../media/image36.gif"/><Relationship Id="rId30" Type="http://schemas.openxmlformats.org/officeDocument/2006/relationships/image" Target="../media/image39.jpg"/><Relationship Id="rId8" Type="http://schemas.openxmlformats.org/officeDocument/2006/relationships/image" Target="../media/image15.jpg"/></Relationships>
</file>

<file path=ppt/slides/_rels/slide5.xml.rels><?xml version="1.0" encoding="UTF-8" standalone="yes"?>
<Relationships xmlns="http://schemas.openxmlformats.org/package/2006/relationships"><Relationship Id="rId13" Type="http://schemas.openxmlformats.org/officeDocument/2006/relationships/image" Target="../media/image69.jpeg"/><Relationship Id="rId18" Type="http://schemas.openxmlformats.org/officeDocument/2006/relationships/image" Target="../media/image21.png"/><Relationship Id="rId26" Type="http://schemas.openxmlformats.org/officeDocument/2006/relationships/image" Target="../media/image29.png"/><Relationship Id="rId21" Type="http://schemas.openxmlformats.org/officeDocument/2006/relationships/image" Target="../media/image24.png"/><Relationship Id="rId34" Type="http://schemas.openxmlformats.org/officeDocument/2006/relationships/image" Target="../media/image37.png"/><Relationship Id="rId7" Type="http://schemas.openxmlformats.org/officeDocument/2006/relationships/image" Target="../media/image64.jpeg"/><Relationship Id="rId12" Type="http://schemas.openxmlformats.org/officeDocument/2006/relationships/image" Target="../media/image15.jpg"/><Relationship Id="rId17" Type="http://schemas.openxmlformats.org/officeDocument/2006/relationships/image" Target="../media/image20.png"/><Relationship Id="rId25" Type="http://schemas.openxmlformats.org/officeDocument/2006/relationships/image" Target="../media/image28.png"/><Relationship Id="rId33" Type="http://schemas.openxmlformats.org/officeDocument/2006/relationships/image" Target="../media/image36.gif"/><Relationship Id="rId38" Type="http://schemas.openxmlformats.org/officeDocument/2006/relationships/image" Target="../media/image41.png"/><Relationship Id="rId2" Type="http://schemas.openxmlformats.org/officeDocument/2006/relationships/image" Target="../media/image59.jpeg"/><Relationship Id="rId16" Type="http://schemas.openxmlformats.org/officeDocument/2006/relationships/image" Target="../media/image19.png"/><Relationship Id="rId20" Type="http://schemas.openxmlformats.org/officeDocument/2006/relationships/image" Target="../media/image23.png"/><Relationship Id="rId29"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63.jpeg"/><Relationship Id="rId11" Type="http://schemas.openxmlformats.org/officeDocument/2006/relationships/image" Target="../media/image68.jpeg"/><Relationship Id="rId24" Type="http://schemas.openxmlformats.org/officeDocument/2006/relationships/image" Target="../media/image27.png"/><Relationship Id="rId32" Type="http://schemas.openxmlformats.org/officeDocument/2006/relationships/image" Target="../media/image35.png"/><Relationship Id="rId37" Type="http://schemas.openxmlformats.org/officeDocument/2006/relationships/image" Target="../media/image40.jpg"/><Relationship Id="rId5" Type="http://schemas.openxmlformats.org/officeDocument/2006/relationships/image" Target="../media/image62.jpeg"/><Relationship Id="rId15" Type="http://schemas.openxmlformats.org/officeDocument/2006/relationships/image" Target="../media/image18.png"/><Relationship Id="rId23" Type="http://schemas.openxmlformats.org/officeDocument/2006/relationships/image" Target="../media/image26.png"/><Relationship Id="rId28" Type="http://schemas.openxmlformats.org/officeDocument/2006/relationships/image" Target="../media/image31.png"/><Relationship Id="rId36" Type="http://schemas.openxmlformats.org/officeDocument/2006/relationships/image" Target="../media/image39.jpg"/><Relationship Id="rId10" Type="http://schemas.openxmlformats.org/officeDocument/2006/relationships/image" Target="../media/image67.jpeg"/><Relationship Id="rId19" Type="http://schemas.openxmlformats.org/officeDocument/2006/relationships/image" Target="../media/image22.png"/><Relationship Id="rId31" Type="http://schemas.openxmlformats.org/officeDocument/2006/relationships/image" Target="../media/image34.png"/><Relationship Id="rId4" Type="http://schemas.openxmlformats.org/officeDocument/2006/relationships/image" Target="../media/image61.jpeg"/><Relationship Id="rId9" Type="http://schemas.openxmlformats.org/officeDocument/2006/relationships/image" Target="../media/image66.jpeg"/><Relationship Id="rId14" Type="http://schemas.openxmlformats.org/officeDocument/2006/relationships/image" Target="../media/image70.jpeg"/><Relationship Id="rId22" Type="http://schemas.openxmlformats.org/officeDocument/2006/relationships/image" Target="../media/image25.png"/><Relationship Id="rId27" Type="http://schemas.openxmlformats.org/officeDocument/2006/relationships/image" Target="../media/image30.png"/><Relationship Id="rId30" Type="http://schemas.openxmlformats.org/officeDocument/2006/relationships/image" Target="../media/image33.png"/><Relationship Id="rId35" Type="http://schemas.openxmlformats.org/officeDocument/2006/relationships/image" Target="../media/image38.jpg"/><Relationship Id="rId8" Type="http://schemas.openxmlformats.org/officeDocument/2006/relationships/image" Target="../media/image65.jpeg"/><Relationship Id="rId3" Type="http://schemas.openxmlformats.org/officeDocument/2006/relationships/image" Target="../media/image60.jpeg"/></Relationships>
</file>

<file path=ppt/slides/_rels/slide6.xml.rels><?xml version="1.0" encoding="UTF-8" standalone="yes"?>
<Relationships xmlns="http://schemas.openxmlformats.org/package/2006/relationships"><Relationship Id="rId13" Type="http://schemas.openxmlformats.org/officeDocument/2006/relationships/image" Target="../media/image82.png"/><Relationship Id="rId18" Type="http://schemas.openxmlformats.org/officeDocument/2006/relationships/image" Target="../media/image19.png"/><Relationship Id="rId26" Type="http://schemas.openxmlformats.org/officeDocument/2006/relationships/image" Target="../media/image32.png"/><Relationship Id="rId21" Type="http://schemas.openxmlformats.org/officeDocument/2006/relationships/image" Target="../media/image26.png"/><Relationship Id="rId34" Type="http://schemas.openxmlformats.org/officeDocument/2006/relationships/image" Target="../media/image35.png"/><Relationship Id="rId7" Type="http://schemas.openxmlformats.org/officeDocument/2006/relationships/image" Target="../media/image76.jpeg"/><Relationship Id="rId12" Type="http://schemas.openxmlformats.org/officeDocument/2006/relationships/image" Target="../media/image81.jpeg"/><Relationship Id="rId17" Type="http://schemas.openxmlformats.org/officeDocument/2006/relationships/image" Target="../media/image18.png"/><Relationship Id="rId25" Type="http://schemas.openxmlformats.org/officeDocument/2006/relationships/image" Target="../media/image30.png"/><Relationship Id="rId33" Type="http://schemas.openxmlformats.org/officeDocument/2006/relationships/image" Target="../media/image34.png"/><Relationship Id="rId38" Type="http://schemas.openxmlformats.org/officeDocument/2006/relationships/image" Target="../media/image91.jpg"/><Relationship Id="rId2" Type="http://schemas.openxmlformats.org/officeDocument/2006/relationships/image" Target="../media/image71.jpg"/><Relationship Id="rId16" Type="http://schemas.openxmlformats.org/officeDocument/2006/relationships/image" Target="../media/image17.jpeg"/><Relationship Id="rId20" Type="http://schemas.openxmlformats.org/officeDocument/2006/relationships/image" Target="../media/image25.png"/><Relationship Id="rId29" Type="http://schemas.openxmlformats.org/officeDocument/2006/relationships/image" Target="../media/image85.png"/><Relationship Id="rId1" Type="http://schemas.openxmlformats.org/officeDocument/2006/relationships/slideLayout" Target="../slideLayouts/slideLayout1.xml"/><Relationship Id="rId6" Type="http://schemas.openxmlformats.org/officeDocument/2006/relationships/image" Target="../media/image75.jpeg"/><Relationship Id="rId11" Type="http://schemas.openxmlformats.org/officeDocument/2006/relationships/image" Target="../media/image80.jpeg"/><Relationship Id="rId24" Type="http://schemas.openxmlformats.org/officeDocument/2006/relationships/image" Target="../media/image29.png"/><Relationship Id="rId32" Type="http://schemas.openxmlformats.org/officeDocument/2006/relationships/image" Target="../media/image88.png"/><Relationship Id="rId37" Type="http://schemas.openxmlformats.org/officeDocument/2006/relationships/image" Target="../media/image90.jpg"/><Relationship Id="rId5" Type="http://schemas.openxmlformats.org/officeDocument/2006/relationships/image" Target="../media/image74.jpeg"/><Relationship Id="rId15" Type="http://schemas.openxmlformats.org/officeDocument/2006/relationships/image" Target="../media/image16.jpeg"/><Relationship Id="rId23" Type="http://schemas.openxmlformats.org/officeDocument/2006/relationships/image" Target="../media/image28.png"/><Relationship Id="rId28" Type="http://schemas.openxmlformats.org/officeDocument/2006/relationships/image" Target="../media/image84.png"/><Relationship Id="rId36" Type="http://schemas.openxmlformats.org/officeDocument/2006/relationships/image" Target="../media/image89.png"/><Relationship Id="rId10" Type="http://schemas.openxmlformats.org/officeDocument/2006/relationships/image" Target="../media/image79.jpeg"/><Relationship Id="rId19" Type="http://schemas.openxmlformats.org/officeDocument/2006/relationships/image" Target="../media/image20.png"/><Relationship Id="rId31" Type="http://schemas.openxmlformats.org/officeDocument/2006/relationships/image" Target="../media/image87.png"/><Relationship Id="rId4" Type="http://schemas.openxmlformats.org/officeDocument/2006/relationships/image" Target="../media/image73.jpeg"/><Relationship Id="rId9" Type="http://schemas.openxmlformats.org/officeDocument/2006/relationships/image" Target="../media/image78.jpeg"/><Relationship Id="rId14" Type="http://schemas.openxmlformats.org/officeDocument/2006/relationships/image" Target="../media/image15.jpg"/><Relationship Id="rId22" Type="http://schemas.openxmlformats.org/officeDocument/2006/relationships/image" Target="../media/image27.png"/><Relationship Id="rId27" Type="http://schemas.openxmlformats.org/officeDocument/2006/relationships/image" Target="../media/image83.png"/><Relationship Id="rId30" Type="http://schemas.openxmlformats.org/officeDocument/2006/relationships/image" Target="../media/image86.png"/><Relationship Id="rId35" Type="http://schemas.openxmlformats.org/officeDocument/2006/relationships/image" Target="../media/image36.gif"/><Relationship Id="rId8" Type="http://schemas.openxmlformats.org/officeDocument/2006/relationships/image" Target="../media/image77.jpeg"/><Relationship Id="rId3" Type="http://schemas.openxmlformats.org/officeDocument/2006/relationships/image" Target="../media/image72.jpeg"/></Relationships>
</file>

<file path=ppt/slides/_rels/slide7.xml.rels><?xml version="1.0" encoding="UTF-8" standalone="yes"?>
<Relationships xmlns="http://schemas.openxmlformats.org/package/2006/relationships"><Relationship Id="rId13" Type="http://schemas.openxmlformats.org/officeDocument/2006/relationships/image" Target="../media/image103.jpg"/><Relationship Id="rId18" Type="http://schemas.openxmlformats.org/officeDocument/2006/relationships/image" Target="../media/image19.png"/><Relationship Id="rId26" Type="http://schemas.openxmlformats.org/officeDocument/2006/relationships/image" Target="../media/image83.png"/><Relationship Id="rId3" Type="http://schemas.openxmlformats.org/officeDocument/2006/relationships/image" Target="../media/image93.jpg"/><Relationship Id="rId21" Type="http://schemas.openxmlformats.org/officeDocument/2006/relationships/image" Target="../media/image27.png"/><Relationship Id="rId34" Type="http://schemas.openxmlformats.org/officeDocument/2006/relationships/image" Target="../media/image89.png"/><Relationship Id="rId7" Type="http://schemas.openxmlformats.org/officeDocument/2006/relationships/image" Target="../media/image97.jpg"/><Relationship Id="rId12" Type="http://schemas.openxmlformats.org/officeDocument/2006/relationships/image" Target="../media/image102.jpg"/><Relationship Id="rId17" Type="http://schemas.openxmlformats.org/officeDocument/2006/relationships/image" Target="../media/image18.png"/><Relationship Id="rId25" Type="http://schemas.openxmlformats.org/officeDocument/2006/relationships/image" Target="../media/image32.png"/><Relationship Id="rId33" Type="http://schemas.openxmlformats.org/officeDocument/2006/relationships/image" Target="../media/image36.gif"/><Relationship Id="rId2" Type="http://schemas.openxmlformats.org/officeDocument/2006/relationships/image" Target="../media/image92.jpeg"/><Relationship Id="rId16" Type="http://schemas.openxmlformats.org/officeDocument/2006/relationships/image" Target="../media/image104.jpeg"/><Relationship Id="rId20" Type="http://schemas.openxmlformats.org/officeDocument/2006/relationships/image" Target="../media/image26.png"/><Relationship Id="rId29" Type="http://schemas.openxmlformats.org/officeDocument/2006/relationships/image" Target="../media/image86.png"/><Relationship Id="rId1" Type="http://schemas.openxmlformats.org/officeDocument/2006/relationships/slideLayout" Target="../slideLayouts/slideLayout1.xml"/><Relationship Id="rId6" Type="http://schemas.openxmlformats.org/officeDocument/2006/relationships/image" Target="../media/image96.jpg"/><Relationship Id="rId11" Type="http://schemas.openxmlformats.org/officeDocument/2006/relationships/image" Target="../media/image101.jpg"/><Relationship Id="rId24" Type="http://schemas.openxmlformats.org/officeDocument/2006/relationships/image" Target="../media/image30.png"/><Relationship Id="rId32" Type="http://schemas.openxmlformats.org/officeDocument/2006/relationships/image" Target="../media/image105.png"/><Relationship Id="rId5" Type="http://schemas.openxmlformats.org/officeDocument/2006/relationships/image" Target="../media/image95.jpg"/><Relationship Id="rId15" Type="http://schemas.openxmlformats.org/officeDocument/2006/relationships/image" Target="../media/image16.jpeg"/><Relationship Id="rId23" Type="http://schemas.openxmlformats.org/officeDocument/2006/relationships/image" Target="../media/image29.png"/><Relationship Id="rId28" Type="http://schemas.openxmlformats.org/officeDocument/2006/relationships/image" Target="../media/image85.png"/><Relationship Id="rId36" Type="http://schemas.openxmlformats.org/officeDocument/2006/relationships/image" Target="../media/image91.jpg"/><Relationship Id="rId10" Type="http://schemas.openxmlformats.org/officeDocument/2006/relationships/image" Target="../media/image100.jpg"/><Relationship Id="rId19" Type="http://schemas.openxmlformats.org/officeDocument/2006/relationships/image" Target="../media/image25.png"/><Relationship Id="rId31" Type="http://schemas.openxmlformats.org/officeDocument/2006/relationships/image" Target="../media/image88.png"/><Relationship Id="rId4" Type="http://schemas.openxmlformats.org/officeDocument/2006/relationships/image" Target="../media/image94.jpg"/><Relationship Id="rId9" Type="http://schemas.openxmlformats.org/officeDocument/2006/relationships/image" Target="../media/image99.jpg"/><Relationship Id="rId14" Type="http://schemas.openxmlformats.org/officeDocument/2006/relationships/image" Target="../media/image15.jpg"/><Relationship Id="rId22" Type="http://schemas.openxmlformats.org/officeDocument/2006/relationships/image" Target="../media/image28.png"/><Relationship Id="rId27" Type="http://schemas.openxmlformats.org/officeDocument/2006/relationships/image" Target="../media/image84.png"/><Relationship Id="rId30" Type="http://schemas.openxmlformats.org/officeDocument/2006/relationships/image" Target="../media/image87.png"/><Relationship Id="rId35" Type="http://schemas.openxmlformats.org/officeDocument/2006/relationships/image" Target="../media/image90.jpg"/><Relationship Id="rId8" Type="http://schemas.openxmlformats.org/officeDocument/2006/relationships/image" Target="../media/image98.jpg"/></Relationships>
</file>

<file path=ppt/slides/_rels/slide8.xml.rels><?xml version="1.0" encoding="UTF-8" standalone="yes"?>
<Relationships xmlns="http://schemas.openxmlformats.org/package/2006/relationships"><Relationship Id="rId13" Type="http://schemas.openxmlformats.org/officeDocument/2006/relationships/image" Target="../media/image15.jpg"/><Relationship Id="rId18" Type="http://schemas.openxmlformats.org/officeDocument/2006/relationships/image" Target="../media/image36.gif"/><Relationship Id="rId26" Type="http://schemas.openxmlformats.org/officeDocument/2006/relationships/image" Target="../media/image28.png"/><Relationship Id="rId21" Type="http://schemas.openxmlformats.org/officeDocument/2006/relationships/image" Target="../media/image121.jpg"/><Relationship Id="rId34" Type="http://schemas.openxmlformats.org/officeDocument/2006/relationships/image" Target="../media/image84.png"/><Relationship Id="rId7" Type="http://schemas.openxmlformats.org/officeDocument/2006/relationships/image" Target="../media/image110.jpeg"/><Relationship Id="rId12" Type="http://schemas.openxmlformats.org/officeDocument/2006/relationships/image" Target="../media/image115.png"/><Relationship Id="rId17" Type="http://schemas.openxmlformats.org/officeDocument/2006/relationships/image" Target="../media/image119.jpg"/><Relationship Id="rId25" Type="http://schemas.openxmlformats.org/officeDocument/2006/relationships/image" Target="../media/image27.png"/><Relationship Id="rId33" Type="http://schemas.openxmlformats.org/officeDocument/2006/relationships/image" Target="../media/image105.png"/><Relationship Id="rId2" Type="http://schemas.openxmlformats.org/officeDocument/2006/relationships/image" Target="../media/image106.jpeg"/><Relationship Id="rId16" Type="http://schemas.openxmlformats.org/officeDocument/2006/relationships/image" Target="../media/image118.jpg"/><Relationship Id="rId20" Type="http://schemas.openxmlformats.org/officeDocument/2006/relationships/image" Target="../media/image120.jpg"/><Relationship Id="rId29" Type="http://schemas.openxmlformats.org/officeDocument/2006/relationships/image" Target="../media/image85.png"/><Relationship Id="rId1" Type="http://schemas.openxmlformats.org/officeDocument/2006/relationships/slideLayout" Target="../slideLayouts/slideLayout1.xml"/><Relationship Id="rId6" Type="http://schemas.openxmlformats.org/officeDocument/2006/relationships/image" Target="../media/image109.jpeg"/><Relationship Id="rId11" Type="http://schemas.openxmlformats.org/officeDocument/2006/relationships/image" Target="../media/image114.jpeg"/><Relationship Id="rId24" Type="http://schemas.openxmlformats.org/officeDocument/2006/relationships/image" Target="../media/image26.png"/><Relationship Id="rId32" Type="http://schemas.openxmlformats.org/officeDocument/2006/relationships/image" Target="../media/image88.png"/><Relationship Id="rId37" Type="http://schemas.openxmlformats.org/officeDocument/2006/relationships/image" Target="../media/image123.png"/><Relationship Id="rId5" Type="http://schemas.openxmlformats.org/officeDocument/2006/relationships/image" Target="../media/image108.jpeg"/><Relationship Id="rId15" Type="http://schemas.openxmlformats.org/officeDocument/2006/relationships/image" Target="../media/image117.jpg"/><Relationship Id="rId23" Type="http://schemas.openxmlformats.org/officeDocument/2006/relationships/image" Target="../media/image19.png"/><Relationship Id="rId28" Type="http://schemas.openxmlformats.org/officeDocument/2006/relationships/image" Target="../media/image30.png"/><Relationship Id="rId36" Type="http://schemas.openxmlformats.org/officeDocument/2006/relationships/image" Target="../media/image83.png"/><Relationship Id="rId10" Type="http://schemas.openxmlformats.org/officeDocument/2006/relationships/image" Target="../media/image113.jpeg"/><Relationship Id="rId19" Type="http://schemas.openxmlformats.org/officeDocument/2006/relationships/image" Target="../media/image16.jpeg"/><Relationship Id="rId31" Type="http://schemas.openxmlformats.org/officeDocument/2006/relationships/image" Target="../media/image87.png"/><Relationship Id="rId4" Type="http://schemas.openxmlformats.org/officeDocument/2006/relationships/image" Target="../media/image107.jpeg"/><Relationship Id="rId9" Type="http://schemas.openxmlformats.org/officeDocument/2006/relationships/image" Target="../media/image112.jpeg"/><Relationship Id="rId14" Type="http://schemas.openxmlformats.org/officeDocument/2006/relationships/image" Target="../media/image116.png"/><Relationship Id="rId22" Type="http://schemas.openxmlformats.org/officeDocument/2006/relationships/image" Target="../media/image18.png"/><Relationship Id="rId27" Type="http://schemas.openxmlformats.org/officeDocument/2006/relationships/image" Target="../media/image29.png"/><Relationship Id="rId30" Type="http://schemas.openxmlformats.org/officeDocument/2006/relationships/image" Target="../media/image86.png"/><Relationship Id="rId35" Type="http://schemas.openxmlformats.org/officeDocument/2006/relationships/image" Target="../media/image122.png"/><Relationship Id="rId8" Type="http://schemas.openxmlformats.org/officeDocument/2006/relationships/image" Target="../media/image111.jpeg"/><Relationship Id="rId3" Type="http://schemas.openxmlformats.org/officeDocument/2006/relationships/image" Target="../media/image76.jpeg"/></Relationships>
</file>

<file path=ppt/slides/_rels/slide9.xml.rels><?xml version="1.0" encoding="UTF-8" standalone="yes"?>
<Relationships xmlns="http://schemas.openxmlformats.org/package/2006/relationships"><Relationship Id="rId13" Type="http://schemas.openxmlformats.org/officeDocument/2006/relationships/image" Target="../media/image115.png"/><Relationship Id="rId18" Type="http://schemas.openxmlformats.org/officeDocument/2006/relationships/image" Target="../media/image27.png"/><Relationship Id="rId26" Type="http://schemas.openxmlformats.org/officeDocument/2006/relationships/image" Target="../media/image86.png"/><Relationship Id="rId21" Type="http://schemas.openxmlformats.org/officeDocument/2006/relationships/image" Target="../media/image30.png"/><Relationship Id="rId34" Type="http://schemas.openxmlformats.org/officeDocument/2006/relationships/image" Target="../media/image119.jpg"/><Relationship Id="rId7" Type="http://schemas.openxmlformats.org/officeDocument/2006/relationships/image" Target="../media/image109.jpeg"/><Relationship Id="rId12" Type="http://schemas.openxmlformats.org/officeDocument/2006/relationships/image" Target="../media/image114.jpeg"/><Relationship Id="rId17" Type="http://schemas.openxmlformats.org/officeDocument/2006/relationships/image" Target="../media/image26.png"/><Relationship Id="rId25" Type="http://schemas.openxmlformats.org/officeDocument/2006/relationships/image" Target="../media/image85.png"/><Relationship Id="rId33" Type="http://schemas.openxmlformats.org/officeDocument/2006/relationships/image" Target="../media/image118.jpg"/><Relationship Id="rId2" Type="http://schemas.openxmlformats.org/officeDocument/2006/relationships/image" Target="../media/image121.jpg"/><Relationship Id="rId16" Type="http://schemas.openxmlformats.org/officeDocument/2006/relationships/image" Target="../media/image19.png"/><Relationship Id="rId20" Type="http://schemas.openxmlformats.org/officeDocument/2006/relationships/image" Target="../media/image29.png"/><Relationship Id="rId29" Type="http://schemas.openxmlformats.org/officeDocument/2006/relationships/image" Target="../media/image105.png"/><Relationship Id="rId1" Type="http://schemas.openxmlformats.org/officeDocument/2006/relationships/slideLayout" Target="../slideLayouts/slideLayout1.xml"/><Relationship Id="rId6" Type="http://schemas.openxmlformats.org/officeDocument/2006/relationships/image" Target="../media/image108.jpeg"/><Relationship Id="rId11" Type="http://schemas.openxmlformats.org/officeDocument/2006/relationships/image" Target="../media/image113.jpeg"/><Relationship Id="rId24" Type="http://schemas.openxmlformats.org/officeDocument/2006/relationships/image" Target="../media/image84.png"/><Relationship Id="rId32" Type="http://schemas.openxmlformats.org/officeDocument/2006/relationships/image" Target="../media/image117.jpg"/><Relationship Id="rId37" Type="http://schemas.openxmlformats.org/officeDocument/2006/relationships/image" Target="../media/image36.gif"/><Relationship Id="rId5" Type="http://schemas.openxmlformats.org/officeDocument/2006/relationships/image" Target="../media/image107.jpeg"/><Relationship Id="rId15" Type="http://schemas.openxmlformats.org/officeDocument/2006/relationships/image" Target="../media/image18.png"/><Relationship Id="rId23" Type="http://schemas.openxmlformats.org/officeDocument/2006/relationships/image" Target="../media/image83.png"/><Relationship Id="rId28" Type="http://schemas.openxmlformats.org/officeDocument/2006/relationships/image" Target="../media/image88.png"/><Relationship Id="rId36" Type="http://schemas.openxmlformats.org/officeDocument/2006/relationships/image" Target="../media/image120.jpg"/><Relationship Id="rId10" Type="http://schemas.openxmlformats.org/officeDocument/2006/relationships/image" Target="../media/image112.jpeg"/><Relationship Id="rId19" Type="http://schemas.openxmlformats.org/officeDocument/2006/relationships/image" Target="../media/image28.png"/><Relationship Id="rId31" Type="http://schemas.openxmlformats.org/officeDocument/2006/relationships/image" Target="../media/image116.png"/><Relationship Id="rId4" Type="http://schemas.openxmlformats.org/officeDocument/2006/relationships/image" Target="../media/image76.jpeg"/><Relationship Id="rId9" Type="http://schemas.openxmlformats.org/officeDocument/2006/relationships/image" Target="../media/image111.jpeg"/><Relationship Id="rId14" Type="http://schemas.openxmlformats.org/officeDocument/2006/relationships/image" Target="../media/image15.jpg"/><Relationship Id="rId22" Type="http://schemas.openxmlformats.org/officeDocument/2006/relationships/image" Target="../media/image32.png"/><Relationship Id="rId27" Type="http://schemas.openxmlformats.org/officeDocument/2006/relationships/image" Target="../media/image87.png"/><Relationship Id="rId30" Type="http://schemas.openxmlformats.org/officeDocument/2006/relationships/image" Target="../media/image123.png"/><Relationship Id="rId35" Type="http://schemas.openxmlformats.org/officeDocument/2006/relationships/image" Target="../media/image16.jpeg"/><Relationship Id="rId8" Type="http://schemas.openxmlformats.org/officeDocument/2006/relationships/image" Target="../media/image110.jpeg"/><Relationship Id="rId3" Type="http://schemas.openxmlformats.org/officeDocument/2006/relationships/image" Target="../media/image10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E2EC14F0-036D-745A-315F-66CBC77DEB43}"/>
              </a:ext>
            </a:extLst>
          </p:cNvPr>
          <p:cNvPicPr>
            <a:picLocks noChangeAspect="1"/>
          </p:cNvPicPr>
          <p:nvPr/>
        </p:nvPicPr>
        <p:blipFill>
          <a:blip r:embed="rId2"/>
          <a:stretch>
            <a:fillRect/>
          </a:stretch>
        </p:blipFill>
        <p:spPr>
          <a:xfrm>
            <a:off x="142875" y="683235"/>
            <a:ext cx="4774359" cy="3351600"/>
          </a:xfrm>
          <a:prstGeom prst="rect">
            <a:avLst/>
          </a:prstGeom>
        </p:spPr>
      </p:pic>
      <p:sp>
        <p:nvSpPr>
          <p:cNvPr id="97" name="Rectangle 4"/>
          <p:cNvSpPr>
            <a:spLocks noChangeArrowheads="1"/>
          </p:cNvSpPr>
          <p:nvPr/>
        </p:nvSpPr>
        <p:spPr bwMode="auto">
          <a:xfrm>
            <a:off x="3319955" y="3902673"/>
            <a:ext cx="153035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ja-JP"/>
            </a:defPPr>
            <a:lvl1pPr algn="ctr" rtl="0" fontAlgn="base">
              <a:spcBef>
                <a:spcPct val="50000"/>
              </a:spcBef>
              <a:spcAft>
                <a:spcPct val="0"/>
              </a:spcAft>
              <a:defRPr kumimoji="1" sz="800" b="1" kern="1200">
                <a:solidFill>
                  <a:schemeClr val="tx1"/>
                </a:solidFill>
                <a:latin typeface="Arial" charset="0"/>
                <a:ea typeface="ＭＳ Ｐゴシック" pitchFamily="50" charset="-128"/>
                <a:cs typeface="+mn-cs"/>
              </a:defRPr>
            </a:lvl1pPr>
            <a:lvl2pPr marL="457200" algn="ctr" rtl="0" fontAlgn="base">
              <a:spcBef>
                <a:spcPct val="50000"/>
              </a:spcBef>
              <a:spcAft>
                <a:spcPct val="0"/>
              </a:spcAft>
              <a:defRPr kumimoji="1" sz="800" b="1" kern="1200">
                <a:solidFill>
                  <a:schemeClr val="tx1"/>
                </a:solidFill>
                <a:latin typeface="Arial" charset="0"/>
                <a:ea typeface="ＭＳ Ｐゴシック" pitchFamily="50" charset="-128"/>
                <a:cs typeface="+mn-cs"/>
              </a:defRPr>
            </a:lvl2pPr>
            <a:lvl3pPr marL="914400" algn="ctr" rtl="0" fontAlgn="base">
              <a:spcBef>
                <a:spcPct val="50000"/>
              </a:spcBef>
              <a:spcAft>
                <a:spcPct val="0"/>
              </a:spcAft>
              <a:defRPr kumimoji="1" sz="800" b="1" kern="1200">
                <a:solidFill>
                  <a:schemeClr val="tx1"/>
                </a:solidFill>
                <a:latin typeface="Arial" charset="0"/>
                <a:ea typeface="ＭＳ Ｐゴシック" pitchFamily="50" charset="-128"/>
                <a:cs typeface="+mn-cs"/>
              </a:defRPr>
            </a:lvl3pPr>
            <a:lvl4pPr marL="1371600" algn="ctr" rtl="0" fontAlgn="base">
              <a:spcBef>
                <a:spcPct val="50000"/>
              </a:spcBef>
              <a:spcAft>
                <a:spcPct val="0"/>
              </a:spcAft>
              <a:defRPr kumimoji="1" sz="800" b="1" kern="1200">
                <a:solidFill>
                  <a:schemeClr val="tx1"/>
                </a:solidFill>
                <a:latin typeface="Arial" charset="0"/>
                <a:ea typeface="ＭＳ Ｐゴシック" pitchFamily="50" charset="-128"/>
                <a:cs typeface="+mn-cs"/>
              </a:defRPr>
            </a:lvl4pPr>
            <a:lvl5pPr marL="1828800" algn="ctr" rtl="0" fontAlgn="base">
              <a:spcBef>
                <a:spcPct val="50000"/>
              </a:spcBef>
              <a:spcAft>
                <a:spcPct val="0"/>
              </a:spcAft>
              <a:defRPr kumimoji="1" sz="800" b="1" kern="1200">
                <a:solidFill>
                  <a:schemeClr val="tx1"/>
                </a:solidFill>
                <a:latin typeface="Arial" charset="0"/>
                <a:ea typeface="ＭＳ Ｐゴシック" pitchFamily="50" charset="-128"/>
                <a:cs typeface="+mn-cs"/>
              </a:defRPr>
            </a:lvl5pPr>
            <a:lvl6pPr marL="2286000" algn="l" defTabSz="914400" rtl="0" eaLnBrk="1" latinLnBrk="0" hangingPunct="1">
              <a:defRPr kumimoji="1" sz="800" b="1" kern="1200">
                <a:solidFill>
                  <a:schemeClr val="tx1"/>
                </a:solidFill>
                <a:latin typeface="Arial" charset="0"/>
                <a:ea typeface="ＭＳ Ｐゴシック" pitchFamily="50" charset="-128"/>
                <a:cs typeface="+mn-cs"/>
              </a:defRPr>
            </a:lvl6pPr>
            <a:lvl7pPr marL="2743200" algn="l" defTabSz="914400" rtl="0" eaLnBrk="1" latinLnBrk="0" hangingPunct="1">
              <a:defRPr kumimoji="1" sz="800" b="1" kern="1200">
                <a:solidFill>
                  <a:schemeClr val="tx1"/>
                </a:solidFill>
                <a:latin typeface="Arial" charset="0"/>
                <a:ea typeface="ＭＳ Ｐゴシック" pitchFamily="50" charset="-128"/>
                <a:cs typeface="+mn-cs"/>
              </a:defRPr>
            </a:lvl7pPr>
            <a:lvl8pPr marL="3200400" algn="l" defTabSz="914400" rtl="0" eaLnBrk="1" latinLnBrk="0" hangingPunct="1">
              <a:defRPr kumimoji="1" sz="800" b="1" kern="1200">
                <a:solidFill>
                  <a:schemeClr val="tx1"/>
                </a:solidFill>
                <a:latin typeface="Arial" charset="0"/>
                <a:ea typeface="ＭＳ Ｐゴシック" pitchFamily="50" charset="-128"/>
                <a:cs typeface="+mn-cs"/>
              </a:defRPr>
            </a:lvl8pPr>
            <a:lvl9pPr marL="3657600" algn="l" defTabSz="914400" rtl="0" eaLnBrk="1" latinLnBrk="0" hangingPunct="1">
              <a:defRPr kumimoji="1" sz="800" b="1" kern="1200">
                <a:solidFill>
                  <a:schemeClr val="tx1"/>
                </a:solidFill>
                <a:latin typeface="Arial" charset="0"/>
                <a:ea typeface="ＭＳ Ｐゴシック"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altLang="ja-JP" sz="500" b="0" i="0" u="none" strike="noStrike" kern="1200" cap="none" spc="0" normalizeH="0" baseline="0" noProof="0" dirty="0">
                <a:ln>
                  <a:noFill/>
                </a:ln>
                <a:solidFill>
                  <a:schemeClr val="bg1"/>
                </a:solidFill>
                <a:effectLst/>
                <a:uLnTx/>
                <a:uFillTx/>
                <a:latin typeface="+mn-ea"/>
                <a:ea typeface="+mn-ea"/>
              </a:rPr>
              <a:t>※</a:t>
            </a:r>
            <a:r>
              <a:rPr kumimoji="1" lang="ja-JP" altLang="en-US" sz="500" b="0" i="0" u="none" strike="noStrike" kern="1200" cap="none" spc="0" normalizeH="0" baseline="0" noProof="0" dirty="0">
                <a:ln>
                  <a:noFill/>
                </a:ln>
                <a:solidFill>
                  <a:schemeClr val="bg1"/>
                </a:solidFill>
                <a:effectLst/>
                <a:uLnTx/>
                <a:uFillTx/>
                <a:latin typeface="+mn-ea"/>
                <a:ea typeface="+mn-ea"/>
              </a:rPr>
              <a:t>イメージ写真のため実際とは異なる場合がございます。</a:t>
            </a:r>
          </a:p>
        </p:txBody>
      </p:sp>
      <p:sp>
        <p:nvSpPr>
          <p:cNvPr id="78" name="正方形/長方形 77"/>
          <p:cNvSpPr/>
          <p:nvPr/>
        </p:nvSpPr>
        <p:spPr>
          <a:xfrm>
            <a:off x="164277" y="3886540"/>
            <a:ext cx="1074012" cy="92333"/>
          </a:xfrm>
          <a:prstGeom prst="rect">
            <a:avLst/>
          </a:prstGeom>
        </p:spPr>
        <p:txBody>
          <a:bodyPr wrap="none" lIns="0" tIns="0" rIns="0" bIns="0">
            <a:spAutoFit/>
          </a:bodyPr>
          <a:lstStyle/>
          <a:p>
            <a:r>
              <a:rPr lang="en-US" altLang="ja-JP" sz="600" b="1" dirty="0">
                <a:solidFill>
                  <a:schemeClr val="bg1"/>
                </a:solidFill>
                <a:latin typeface="+mn-ea"/>
              </a:rPr>
              <a:t>〔</a:t>
            </a:r>
            <a:r>
              <a:rPr lang="ja-JP" altLang="en-US" sz="600" b="1" dirty="0">
                <a:solidFill>
                  <a:schemeClr val="bg1"/>
                </a:solidFill>
                <a:latin typeface="+mn-ea"/>
              </a:rPr>
              <a:t>グレージュヒッコリー柄（シート）</a:t>
            </a:r>
            <a:r>
              <a:rPr lang="en-US" altLang="ja-JP" sz="600" b="1" dirty="0">
                <a:solidFill>
                  <a:schemeClr val="bg1"/>
                </a:solidFill>
                <a:latin typeface="+mn-ea"/>
              </a:rPr>
              <a:t>〕</a:t>
            </a:r>
            <a:endParaRPr lang="ja-JP" altLang="en-US" sz="600" b="1" dirty="0">
              <a:solidFill>
                <a:schemeClr val="bg1"/>
              </a:solidFill>
              <a:latin typeface="+mn-ea"/>
            </a:endParaRPr>
          </a:p>
        </p:txBody>
      </p:sp>
      <p:sp>
        <p:nvSpPr>
          <p:cNvPr id="17" name="正方形/長方形 16">
            <a:extLst>
              <a:ext uri="{FF2B5EF4-FFF2-40B4-BE49-F238E27FC236}">
                <a16:creationId xmlns:a16="http://schemas.microsoft.com/office/drawing/2014/main" id="{971E06BA-CAA9-9663-6F04-A3DBF8996191}"/>
              </a:ext>
            </a:extLst>
          </p:cNvPr>
          <p:cNvSpPr/>
          <p:nvPr/>
        </p:nvSpPr>
        <p:spPr>
          <a:xfrm>
            <a:off x="147622" y="4450464"/>
            <a:ext cx="4768865" cy="246221"/>
          </a:xfrm>
          <a:prstGeom prst="rect">
            <a:avLst/>
          </a:prstGeom>
        </p:spPr>
        <p:txBody>
          <a:bodyPr wrap="square" lIns="0" tIns="0" rIns="0" bIns="0">
            <a:spAutoFit/>
          </a:bodyPr>
          <a:lstStyle/>
          <a:p>
            <a:r>
              <a:rPr lang="en-US" altLang="ja-JP" sz="400" dirty="0">
                <a:latin typeface="+mn-ea"/>
              </a:rPr>
              <a:t>※1 </a:t>
            </a:r>
            <a:r>
              <a:rPr lang="ja-JP" altLang="en-US" sz="400" dirty="0">
                <a:latin typeface="+mn-ea"/>
              </a:rPr>
              <a:t>一般の木質系床材に比べ、ペットの傷や汚れに配慮した床材となっておりますが、必ずしも傷や汚れがつかないというわけではありません。 </a:t>
            </a:r>
            <a:r>
              <a:rPr lang="en-US" altLang="ja-JP" sz="400" dirty="0">
                <a:latin typeface="+mn-ea"/>
              </a:rPr>
              <a:t>※2 </a:t>
            </a:r>
            <a:r>
              <a:rPr lang="ja-JP" altLang="en-US" sz="400" dirty="0">
                <a:latin typeface="+mn-ea"/>
              </a:rPr>
              <a:t>ペット対応時や、洗面所・トイレなどへの施工時には、さねの接合部にシリコンシーリング・さね部専用ボンド（</a:t>
            </a:r>
            <a:r>
              <a:rPr lang="en-US" altLang="ja-JP" sz="400" dirty="0">
                <a:latin typeface="+mn-ea"/>
              </a:rPr>
              <a:t>KE9501E</a:t>
            </a:r>
            <a:r>
              <a:rPr lang="ja-JP" altLang="en-US" sz="400" dirty="0">
                <a:latin typeface="+mn-ea"/>
              </a:rPr>
              <a:t>）を施してください。 </a:t>
            </a:r>
            <a:r>
              <a:rPr lang="en-US" altLang="ja-JP" sz="400" dirty="0">
                <a:latin typeface="+mn-ea"/>
              </a:rPr>
              <a:t>※3 </a:t>
            </a:r>
            <a:r>
              <a:rPr lang="ja-JP" altLang="en-US" sz="400" dirty="0">
                <a:latin typeface="+mn-ea"/>
              </a:rPr>
              <a:t>ペットの排泄物などを放置すると変色や膨れなど不具合の原因となるため、すぐに拭き取ってください。 </a:t>
            </a:r>
            <a:r>
              <a:rPr lang="en-US" altLang="ja-JP" sz="400" dirty="0">
                <a:latin typeface="+mn-ea"/>
              </a:rPr>
              <a:t>※4 </a:t>
            </a:r>
            <a:r>
              <a:rPr lang="ja-JP" altLang="en-US" sz="400" dirty="0">
                <a:latin typeface="+mn-ea"/>
              </a:rPr>
              <a:t>表面保護のためワックスもかけられますが、床材表面の塗膜性能は発揮できなくなります。 </a:t>
            </a:r>
            <a:r>
              <a:rPr lang="en-US" altLang="ja-JP" sz="400" dirty="0">
                <a:latin typeface="+mn-ea"/>
              </a:rPr>
              <a:t>※5 </a:t>
            </a:r>
            <a:r>
              <a:rPr lang="ja-JP" altLang="en-US" sz="400" dirty="0">
                <a:latin typeface="+mn-ea"/>
              </a:rPr>
              <a:t>球状及び金属製キャスターや、小径のキャスター付き家具はご使用をお避けください。へこみや傷が発生する場合があります。 </a:t>
            </a:r>
            <a:r>
              <a:rPr lang="en-US" altLang="ja-JP" sz="400" dirty="0">
                <a:latin typeface="+mn-ea"/>
              </a:rPr>
              <a:t>※6 </a:t>
            </a:r>
            <a:r>
              <a:rPr lang="ja-JP" altLang="en-US" sz="400" dirty="0">
                <a:latin typeface="+mn-ea"/>
              </a:rPr>
              <a:t>設置条件、取扱い上の注意がありますので詳細はカタログをご覧ください。</a:t>
            </a:r>
          </a:p>
        </p:txBody>
      </p:sp>
      <p:sp>
        <p:nvSpPr>
          <p:cNvPr id="18" name="タイトル 26">
            <a:extLst>
              <a:ext uri="{FF2B5EF4-FFF2-40B4-BE49-F238E27FC236}">
                <a16:creationId xmlns:a16="http://schemas.microsoft.com/office/drawing/2014/main" id="{BEE729A9-4180-A6E8-28DA-A6B0DD3E865B}"/>
              </a:ext>
            </a:extLst>
          </p:cNvPr>
          <p:cNvSpPr txBox="1">
            <a:spLocks/>
          </p:cNvSpPr>
          <p:nvPr/>
        </p:nvSpPr>
        <p:spPr>
          <a:xfrm>
            <a:off x="0" y="-283837"/>
            <a:ext cx="3297238" cy="270015"/>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100" b="1" dirty="0">
                <a:solidFill>
                  <a:srgbClr val="000000"/>
                </a:solidFill>
                <a:latin typeface="+mn-ea"/>
                <a:ea typeface="+mn-ea"/>
                <a:cs typeface="+mn-cs"/>
              </a:rPr>
              <a:t>ベリティスフロアー トリプルコート</a:t>
            </a:r>
          </a:p>
        </p:txBody>
      </p:sp>
      <p:sp>
        <p:nvSpPr>
          <p:cNvPr id="19" name="タイトル 18">
            <a:extLst>
              <a:ext uri="{FF2B5EF4-FFF2-40B4-BE49-F238E27FC236}">
                <a16:creationId xmlns:a16="http://schemas.microsoft.com/office/drawing/2014/main" id="{37ED3AC8-F525-E450-2023-637C43380608}"/>
              </a:ext>
            </a:extLst>
          </p:cNvPr>
          <p:cNvSpPr>
            <a:spLocks noGrp="1"/>
          </p:cNvSpPr>
          <p:nvPr>
            <p:ph type="title"/>
          </p:nvPr>
        </p:nvSpPr>
        <p:spPr/>
        <p:txBody>
          <a:bodyPr/>
          <a:lstStyle/>
          <a:p>
            <a:r>
              <a:rPr lang="ja-JP" altLang="en-US" sz="1200" b="1" dirty="0">
                <a:solidFill>
                  <a:schemeClr val="bg1"/>
                </a:solidFill>
                <a:latin typeface="+mn-ea"/>
                <a:ea typeface="+mn-ea"/>
              </a:rPr>
              <a:t>床材　</a:t>
            </a:r>
            <a:r>
              <a:rPr lang="ja-JP" altLang="en-US" dirty="0">
                <a:latin typeface="+mn-ea"/>
                <a:ea typeface="+mn-ea"/>
              </a:rPr>
              <a:t>ベリティスフロアー トリプルコート</a:t>
            </a:r>
          </a:p>
        </p:txBody>
      </p:sp>
      <p:grpSp>
        <p:nvGrpSpPr>
          <p:cNvPr id="3" name="グループ化 2">
            <a:extLst>
              <a:ext uri="{FF2B5EF4-FFF2-40B4-BE49-F238E27FC236}">
                <a16:creationId xmlns:a16="http://schemas.microsoft.com/office/drawing/2014/main" id="{65A3DC8B-4E97-B38E-EE4C-273D73343C9C}"/>
              </a:ext>
            </a:extLst>
          </p:cNvPr>
          <p:cNvGrpSpPr/>
          <p:nvPr/>
        </p:nvGrpSpPr>
        <p:grpSpPr>
          <a:xfrm>
            <a:off x="4991098" y="2705161"/>
            <a:ext cx="4775202" cy="1944000"/>
            <a:chOff x="4991098" y="2705161"/>
            <a:chExt cx="4775202" cy="1944000"/>
          </a:xfrm>
        </p:grpSpPr>
        <p:sp>
          <p:nvSpPr>
            <p:cNvPr id="82" name="正方形/長方形 81"/>
            <p:cNvSpPr/>
            <p:nvPr/>
          </p:nvSpPr>
          <p:spPr>
            <a:xfrm>
              <a:off x="5085410" y="2905268"/>
              <a:ext cx="4570215" cy="138499"/>
            </a:xfrm>
            <a:prstGeom prst="rect">
              <a:avLst/>
            </a:prstGeom>
          </p:spPr>
          <p:txBody>
            <a:bodyPr wrap="square" lIns="0" tIns="0" rIns="0" bIns="0">
              <a:spAutoFit/>
            </a:bodyPr>
            <a:lstStyle/>
            <a:p>
              <a:r>
                <a:rPr lang="ja-JP" altLang="en-US" sz="900" b="1" dirty="0">
                  <a:latin typeface="+mn-ea"/>
                </a:rPr>
                <a:t>ベリティスの建具とコーディネイトして、空間に統一感を演出できます。</a:t>
              </a:r>
            </a:p>
          </p:txBody>
        </p:sp>
        <p:grpSp>
          <p:nvGrpSpPr>
            <p:cNvPr id="151" name="グループ化 150">
              <a:extLst>
                <a:ext uri="{FF2B5EF4-FFF2-40B4-BE49-F238E27FC236}">
                  <a16:creationId xmlns:a16="http://schemas.microsoft.com/office/drawing/2014/main" id="{FF660F05-DE50-1E32-B090-301BCBB26645}"/>
                </a:ext>
              </a:extLst>
            </p:cNvPr>
            <p:cNvGrpSpPr/>
            <p:nvPr/>
          </p:nvGrpSpPr>
          <p:grpSpPr>
            <a:xfrm>
              <a:off x="4991098" y="2705161"/>
              <a:ext cx="4775202" cy="1944000"/>
              <a:chOff x="159686" y="704609"/>
              <a:chExt cx="4768863" cy="1932231"/>
            </a:xfrm>
          </p:grpSpPr>
          <p:sp>
            <p:nvSpPr>
              <p:cNvPr id="152" name="Rectangle 14">
                <a:extLst>
                  <a:ext uri="{FF2B5EF4-FFF2-40B4-BE49-F238E27FC236}">
                    <a16:creationId xmlns:a16="http://schemas.microsoft.com/office/drawing/2014/main" id="{050AD750-A6E6-C7CF-729B-6EBACF1EE619}"/>
                  </a:ext>
                </a:extLst>
              </p:cNvPr>
              <p:cNvSpPr>
                <a:spLocks noChangeArrowheads="1"/>
              </p:cNvSpPr>
              <p:nvPr/>
            </p:nvSpPr>
            <p:spPr bwMode="auto">
              <a:xfrm>
                <a:off x="159688" y="704609"/>
                <a:ext cx="4768861" cy="1932231"/>
              </a:xfrm>
              <a:prstGeom prst="rect">
                <a:avLst/>
              </a:prstGeom>
              <a:noFill/>
              <a:ln w="6350">
                <a:solidFill>
                  <a:srgbClr val="4D4D4D"/>
                </a:solidFill>
                <a:miter lim="800000"/>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200" dirty="0">
                  <a:latin typeface="+mn-ea"/>
                </a:endParaRPr>
              </a:p>
            </p:txBody>
          </p:sp>
          <p:sp>
            <p:nvSpPr>
              <p:cNvPr id="153" name="Rectangle 24">
                <a:extLst>
                  <a:ext uri="{FF2B5EF4-FFF2-40B4-BE49-F238E27FC236}">
                    <a16:creationId xmlns:a16="http://schemas.microsoft.com/office/drawing/2014/main" id="{38A4935D-6339-DFF9-11E3-F48B76D96472}"/>
                  </a:ext>
                </a:extLst>
              </p:cNvPr>
              <p:cNvSpPr>
                <a:spLocks noChangeArrowheads="1"/>
              </p:cNvSpPr>
              <p:nvPr/>
            </p:nvSpPr>
            <p:spPr bwMode="auto">
              <a:xfrm>
                <a:off x="159686" y="704611"/>
                <a:ext cx="4768862" cy="126000"/>
              </a:xfrm>
              <a:prstGeom prst="rect">
                <a:avLst/>
              </a:prstGeom>
              <a:solidFill>
                <a:srgbClr val="4D4D4D"/>
              </a:solidFill>
              <a:ln w="6350">
                <a:solidFill>
                  <a:srgbClr val="4D4D4D"/>
                </a:solidFill>
                <a:miter lim="800000"/>
                <a:headEnd/>
                <a:tailEnd/>
              </a:ln>
              <a:effectLst/>
            </p:spPr>
            <p:txBody>
              <a:bodyPr wrap="none" tIns="0" rIns="0" bIns="0" anchor="ctr"/>
              <a:lstStyle/>
              <a:p>
                <a:r>
                  <a:rPr lang="ja-JP" altLang="en-US" sz="800" dirty="0">
                    <a:solidFill>
                      <a:schemeClr val="bg1"/>
                    </a:solidFill>
                    <a:latin typeface="+mn-ea"/>
                  </a:rPr>
                  <a:t>カラーバリエーション</a:t>
                </a:r>
                <a:endParaRPr lang="en-US" altLang="ja-JP" sz="800" dirty="0">
                  <a:solidFill>
                    <a:schemeClr val="bg1"/>
                  </a:solidFill>
                  <a:latin typeface="+mn-ea"/>
                </a:endParaRPr>
              </a:p>
            </p:txBody>
          </p:sp>
        </p:grpSp>
        <p:pic>
          <p:nvPicPr>
            <p:cNvPr id="157" name="図 156">
              <a:extLst>
                <a:ext uri="{FF2B5EF4-FFF2-40B4-BE49-F238E27FC236}">
                  <a16:creationId xmlns:a16="http://schemas.microsoft.com/office/drawing/2014/main" id="{BC70B3EE-6F5E-00E4-90B2-412E3F10B718}"/>
                </a:ext>
              </a:extLst>
            </p:cNvPr>
            <p:cNvPicPr preferRelativeResize="0">
              <a:picLocks noChangeAspect="1"/>
            </p:cNvPicPr>
            <p:nvPr/>
          </p:nvPicPr>
          <p:blipFill rotWithShape="1">
            <a:blip r:embed="rId3"/>
            <a:srcRect r="56616"/>
            <a:stretch/>
          </p:blipFill>
          <p:spPr>
            <a:xfrm>
              <a:off x="5086234" y="3140561"/>
              <a:ext cx="863175" cy="324000"/>
            </a:xfrm>
            <a:prstGeom prst="rect">
              <a:avLst/>
            </a:prstGeom>
          </p:spPr>
        </p:pic>
        <p:sp>
          <p:nvSpPr>
            <p:cNvPr id="165" name="正方形/長方形 164">
              <a:extLst>
                <a:ext uri="{FF2B5EF4-FFF2-40B4-BE49-F238E27FC236}">
                  <a16:creationId xmlns:a16="http://schemas.microsoft.com/office/drawing/2014/main" id="{486C919E-901E-7444-57ED-B1589B28AFBA}"/>
                </a:ext>
              </a:extLst>
            </p:cNvPr>
            <p:cNvSpPr/>
            <p:nvPr/>
          </p:nvSpPr>
          <p:spPr>
            <a:xfrm>
              <a:off x="5085410" y="3994270"/>
              <a:ext cx="841734" cy="92333"/>
            </a:xfrm>
            <a:prstGeom prst="rect">
              <a:avLst/>
            </a:prstGeom>
          </p:spPr>
          <p:txBody>
            <a:bodyPr wrap="square" lIns="0" tIns="0" rIns="0" bIns="0">
              <a:spAutoFit/>
            </a:bodyPr>
            <a:lstStyle/>
            <a:p>
              <a:r>
                <a:rPr lang="ja-JP" altLang="en-US" sz="600" dirty="0">
                  <a:latin typeface="+mn-ea"/>
                </a:rPr>
                <a:t>エイジドチーク柄（シート）</a:t>
              </a:r>
            </a:p>
          </p:txBody>
        </p:sp>
        <p:sp>
          <p:nvSpPr>
            <p:cNvPr id="166" name="正方形/長方形 165">
              <a:extLst>
                <a:ext uri="{FF2B5EF4-FFF2-40B4-BE49-F238E27FC236}">
                  <a16:creationId xmlns:a16="http://schemas.microsoft.com/office/drawing/2014/main" id="{FDEBD99B-B04E-6E76-D0D7-2E602ACCC73F}"/>
                </a:ext>
              </a:extLst>
            </p:cNvPr>
            <p:cNvSpPr/>
            <p:nvPr/>
          </p:nvSpPr>
          <p:spPr>
            <a:xfrm>
              <a:off x="6016527" y="3480905"/>
              <a:ext cx="605935" cy="92333"/>
            </a:xfrm>
            <a:prstGeom prst="rect">
              <a:avLst/>
            </a:prstGeom>
          </p:spPr>
          <p:txBody>
            <a:bodyPr wrap="none" lIns="0" tIns="0" rIns="0" bIns="0">
              <a:spAutoFit/>
            </a:bodyPr>
            <a:lstStyle/>
            <a:p>
              <a:r>
                <a:rPr lang="ja-JP" altLang="en-US" sz="600" dirty="0">
                  <a:latin typeface="+mn-ea"/>
                </a:rPr>
                <a:t>チェリー柄（シート）</a:t>
              </a:r>
            </a:p>
          </p:txBody>
        </p:sp>
        <p:sp>
          <p:nvSpPr>
            <p:cNvPr id="167" name="正方形/長方形 166">
              <a:extLst>
                <a:ext uri="{FF2B5EF4-FFF2-40B4-BE49-F238E27FC236}">
                  <a16:creationId xmlns:a16="http://schemas.microsoft.com/office/drawing/2014/main" id="{484A9227-E252-AA13-8E9E-346AFA5D0848}"/>
                </a:ext>
              </a:extLst>
            </p:cNvPr>
            <p:cNvSpPr/>
            <p:nvPr/>
          </p:nvSpPr>
          <p:spPr>
            <a:xfrm>
              <a:off x="7874722" y="3481354"/>
              <a:ext cx="620363" cy="92333"/>
            </a:xfrm>
            <a:prstGeom prst="rect">
              <a:avLst/>
            </a:prstGeom>
          </p:spPr>
          <p:txBody>
            <a:bodyPr wrap="none" lIns="0" tIns="0" rIns="0" bIns="0">
              <a:spAutoFit/>
            </a:bodyPr>
            <a:lstStyle/>
            <a:p>
              <a:r>
                <a:rPr lang="ja-JP" altLang="en-US" sz="600" dirty="0">
                  <a:latin typeface="+mn-ea"/>
                </a:rPr>
                <a:t>メープル柄（シート）</a:t>
              </a:r>
            </a:p>
          </p:txBody>
        </p:sp>
        <p:sp>
          <p:nvSpPr>
            <p:cNvPr id="168" name="正方形/長方形 167">
              <a:extLst>
                <a:ext uri="{FF2B5EF4-FFF2-40B4-BE49-F238E27FC236}">
                  <a16:creationId xmlns:a16="http://schemas.microsoft.com/office/drawing/2014/main" id="{D6ED3CDA-5EF9-C648-471D-FC2485F5C804}"/>
                </a:ext>
              </a:extLst>
            </p:cNvPr>
            <p:cNvSpPr/>
            <p:nvPr/>
          </p:nvSpPr>
          <p:spPr>
            <a:xfrm>
              <a:off x="5085410" y="3480905"/>
              <a:ext cx="809517" cy="92333"/>
            </a:xfrm>
            <a:prstGeom prst="rect">
              <a:avLst/>
            </a:prstGeom>
          </p:spPr>
          <p:txBody>
            <a:bodyPr wrap="none" lIns="0" tIns="0" rIns="0" bIns="0">
              <a:spAutoFit/>
            </a:bodyPr>
            <a:lstStyle/>
            <a:p>
              <a:r>
                <a:rPr lang="ja-JP" altLang="en-US" sz="600" dirty="0">
                  <a:latin typeface="+mn-ea"/>
                </a:rPr>
                <a:t>ウォールナット柄（シート）</a:t>
              </a:r>
            </a:p>
          </p:txBody>
        </p:sp>
        <p:sp>
          <p:nvSpPr>
            <p:cNvPr id="169" name="正方形/長方形 168">
              <a:extLst>
                <a:ext uri="{FF2B5EF4-FFF2-40B4-BE49-F238E27FC236}">
                  <a16:creationId xmlns:a16="http://schemas.microsoft.com/office/drawing/2014/main" id="{4E45B31A-AFE4-0C54-D85F-C9D774226237}"/>
                </a:ext>
              </a:extLst>
            </p:cNvPr>
            <p:cNvSpPr/>
            <p:nvPr/>
          </p:nvSpPr>
          <p:spPr>
            <a:xfrm>
              <a:off x="8804494" y="3476302"/>
              <a:ext cx="811119" cy="92333"/>
            </a:xfrm>
            <a:prstGeom prst="rect">
              <a:avLst/>
            </a:prstGeom>
          </p:spPr>
          <p:txBody>
            <a:bodyPr wrap="none" lIns="0" tIns="0" rIns="0" bIns="0">
              <a:spAutoFit/>
            </a:bodyPr>
            <a:lstStyle/>
            <a:p>
              <a:r>
                <a:rPr lang="ja-JP" altLang="en-US" sz="600" dirty="0">
                  <a:latin typeface="+mn-ea"/>
                </a:rPr>
                <a:t>ホワイトオーク柄（シート）</a:t>
              </a:r>
            </a:p>
          </p:txBody>
        </p:sp>
        <p:sp>
          <p:nvSpPr>
            <p:cNvPr id="170" name="正方形/長方形 169">
              <a:extLst>
                <a:ext uri="{FF2B5EF4-FFF2-40B4-BE49-F238E27FC236}">
                  <a16:creationId xmlns:a16="http://schemas.microsoft.com/office/drawing/2014/main" id="{99FEBCDD-2761-AF58-2FD8-94CAB5B24265}"/>
                </a:ext>
              </a:extLst>
            </p:cNvPr>
            <p:cNvSpPr/>
            <p:nvPr/>
          </p:nvSpPr>
          <p:spPr>
            <a:xfrm>
              <a:off x="6946478" y="3480905"/>
              <a:ext cx="554639" cy="92333"/>
            </a:xfrm>
            <a:prstGeom prst="rect">
              <a:avLst/>
            </a:prstGeom>
          </p:spPr>
          <p:txBody>
            <a:bodyPr wrap="none" lIns="0" tIns="0" rIns="0" bIns="0">
              <a:spAutoFit/>
            </a:bodyPr>
            <a:lstStyle/>
            <a:p>
              <a:r>
                <a:rPr lang="ja-JP" altLang="en-US" sz="600" dirty="0">
                  <a:latin typeface="+mn-ea"/>
                </a:rPr>
                <a:t>オーク柄（シート）</a:t>
              </a:r>
            </a:p>
          </p:txBody>
        </p:sp>
        <p:sp>
          <p:nvSpPr>
            <p:cNvPr id="171" name="正方形/長方形 170">
              <a:extLst>
                <a:ext uri="{FF2B5EF4-FFF2-40B4-BE49-F238E27FC236}">
                  <a16:creationId xmlns:a16="http://schemas.microsoft.com/office/drawing/2014/main" id="{3AEFD2FA-5852-6944-516F-35515D8B8092}"/>
                </a:ext>
              </a:extLst>
            </p:cNvPr>
            <p:cNvSpPr/>
            <p:nvPr/>
          </p:nvSpPr>
          <p:spPr>
            <a:xfrm>
              <a:off x="6016527" y="3994270"/>
              <a:ext cx="895758" cy="92333"/>
            </a:xfrm>
            <a:prstGeom prst="rect">
              <a:avLst/>
            </a:prstGeom>
          </p:spPr>
          <p:txBody>
            <a:bodyPr wrap="none" lIns="0" tIns="0" rIns="0" bIns="0">
              <a:spAutoFit/>
            </a:bodyPr>
            <a:lstStyle/>
            <a:p>
              <a:r>
                <a:rPr lang="ja-JP" altLang="en-US" sz="600" spc="-40" dirty="0">
                  <a:latin typeface="+mn-ea"/>
                </a:rPr>
                <a:t>エイジドチェスナット柄（シート）</a:t>
              </a:r>
            </a:p>
          </p:txBody>
        </p:sp>
        <p:sp>
          <p:nvSpPr>
            <p:cNvPr id="172" name="正方形/長方形 171">
              <a:extLst>
                <a:ext uri="{FF2B5EF4-FFF2-40B4-BE49-F238E27FC236}">
                  <a16:creationId xmlns:a16="http://schemas.microsoft.com/office/drawing/2014/main" id="{7D6B7A40-03BE-C6A1-0BEE-37E125BDEBBC}"/>
                </a:ext>
              </a:extLst>
            </p:cNvPr>
            <p:cNvSpPr/>
            <p:nvPr/>
          </p:nvSpPr>
          <p:spPr>
            <a:xfrm>
              <a:off x="6946478" y="3994271"/>
              <a:ext cx="803746" cy="92333"/>
            </a:xfrm>
            <a:prstGeom prst="rect">
              <a:avLst/>
            </a:prstGeom>
          </p:spPr>
          <p:txBody>
            <a:bodyPr wrap="none" lIns="0" tIns="0" rIns="0" bIns="0">
              <a:spAutoFit/>
            </a:bodyPr>
            <a:lstStyle/>
            <a:p>
              <a:r>
                <a:rPr lang="ja-JP" altLang="en-US" sz="600" dirty="0">
                  <a:latin typeface="+mn-ea"/>
                </a:rPr>
                <a:t>カームチェリー柄（</a:t>
              </a:r>
              <a:r>
                <a:rPr lang="ja-JP" altLang="en-US" sz="600" spc="-40" dirty="0">
                  <a:latin typeface="+mn-ea"/>
                </a:rPr>
                <a:t>シート</a:t>
              </a:r>
              <a:r>
                <a:rPr lang="ja-JP" altLang="en-US" sz="600" dirty="0">
                  <a:latin typeface="+mn-ea"/>
                </a:rPr>
                <a:t>）</a:t>
              </a:r>
            </a:p>
          </p:txBody>
        </p:sp>
        <p:sp>
          <p:nvSpPr>
            <p:cNvPr id="173" name="正方形/長方形 172">
              <a:extLst>
                <a:ext uri="{FF2B5EF4-FFF2-40B4-BE49-F238E27FC236}">
                  <a16:creationId xmlns:a16="http://schemas.microsoft.com/office/drawing/2014/main" id="{5D383F80-D168-AF05-1530-38A71F312304}"/>
                </a:ext>
              </a:extLst>
            </p:cNvPr>
            <p:cNvSpPr/>
            <p:nvPr/>
          </p:nvSpPr>
          <p:spPr>
            <a:xfrm>
              <a:off x="8804494" y="3994271"/>
              <a:ext cx="949813" cy="92333"/>
            </a:xfrm>
            <a:prstGeom prst="rect">
              <a:avLst/>
            </a:prstGeom>
          </p:spPr>
          <p:txBody>
            <a:bodyPr wrap="square" lIns="0" tIns="0" rIns="0" bIns="0">
              <a:spAutoFit/>
            </a:bodyPr>
            <a:lstStyle/>
            <a:p>
              <a:r>
                <a:rPr lang="ja-JP" altLang="en-US" sz="600" spc="-40" dirty="0">
                  <a:latin typeface="+mn-ea"/>
                </a:rPr>
                <a:t>ウォッシュドオーク柄（シート）</a:t>
              </a:r>
            </a:p>
          </p:txBody>
        </p:sp>
        <p:sp>
          <p:nvSpPr>
            <p:cNvPr id="174" name="正方形/長方形 173">
              <a:extLst>
                <a:ext uri="{FF2B5EF4-FFF2-40B4-BE49-F238E27FC236}">
                  <a16:creationId xmlns:a16="http://schemas.microsoft.com/office/drawing/2014/main" id="{FBD5FD70-B688-16D6-305C-4437BBDCD901}"/>
                </a:ext>
              </a:extLst>
            </p:cNvPr>
            <p:cNvSpPr/>
            <p:nvPr/>
          </p:nvSpPr>
          <p:spPr>
            <a:xfrm>
              <a:off x="5085410" y="4479530"/>
              <a:ext cx="949813" cy="92333"/>
            </a:xfrm>
            <a:prstGeom prst="rect">
              <a:avLst/>
            </a:prstGeom>
          </p:spPr>
          <p:txBody>
            <a:bodyPr wrap="square" lIns="0" tIns="0" rIns="0" bIns="0">
              <a:spAutoFit/>
            </a:bodyPr>
            <a:lstStyle/>
            <a:p>
              <a:r>
                <a:rPr lang="ja-JP" altLang="en-US" sz="600" dirty="0">
                  <a:latin typeface="+mn-ea"/>
                </a:rPr>
                <a:t>アイボリーアッシュ柄（シート）</a:t>
              </a:r>
            </a:p>
          </p:txBody>
        </p:sp>
        <p:sp>
          <p:nvSpPr>
            <p:cNvPr id="175" name="正方形/長方形 174">
              <a:extLst>
                <a:ext uri="{FF2B5EF4-FFF2-40B4-BE49-F238E27FC236}">
                  <a16:creationId xmlns:a16="http://schemas.microsoft.com/office/drawing/2014/main" id="{ADFF73D5-3831-0CB1-B1FF-32B7DB6C5FE5}"/>
                </a:ext>
              </a:extLst>
            </p:cNvPr>
            <p:cNvSpPr/>
            <p:nvPr/>
          </p:nvSpPr>
          <p:spPr>
            <a:xfrm>
              <a:off x="7848998" y="3994270"/>
              <a:ext cx="949813" cy="92333"/>
            </a:xfrm>
            <a:prstGeom prst="rect">
              <a:avLst/>
            </a:prstGeom>
          </p:spPr>
          <p:txBody>
            <a:bodyPr wrap="square" lIns="0" tIns="0" rIns="0" bIns="0">
              <a:spAutoFit/>
            </a:bodyPr>
            <a:lstStyle/>
            <a:p>
              <a:r>
                <a:rPr lang="ja-JP" altLang="en-US" sz="600" spc="-40" dirty="0">
                  <a:latin typeface="+mn-ea"/>
                </a:rPr>
                <a:t>グレージュヒッコリー柄（シート）</a:t>
              </a:r>
            </a:p>
          </p:txBody>
        </p:sp>
        <p:pic>
          <p:nvPicPr>
            <p:cNvPr id="177" name="図 176">
              <a:extLst>
                <a:ext uri="{FF2B5EF4-FFF2-40B4-BE49-F238E27FC236}">
                  <a16:creationId xmlns:a16="http://schemas.microsoft.com/office/drawing/2014/main" id="{CC92454A-A410-D66A-6644-AA013ED06598}"/>
                </a:ext>
              </a:extLst>
            </p:cNvPr>
            <p:cNvPicPr preferRelativeResize="0">
              <a:picLocks noChangeAspect="1"/>
            </p:cNvPicPr>
            <p:nvPr/>
          </p:nvPicPr>
          <p:blipFill rotWithShape="1">
            <a:blip r:embed="rId4"/>
            <a:srcRect l="1" r="56615"/>
            <a:stretch/>
          </p:blipFill>
          <p:spPr>
            <a:xfrm>
              <a:off x="6015180" y="3140561"/>
              <a:ext cx="863175" cy="324000"/>
            </a:xfrm>
            <a:prstGeom prst="rect">
              <a:avLst/>
            </a:prstGeom>
          </p:spPr>
        </p:pic>
        <p:pic>
          <p:nvPicPr>
            <p:cNvPr id="179" name="図 178">
              <a:extLst>
                <a:ext uri="{FF2B5EF4-FFF2-40B4-BE49-F238E27FC236}">
                  <a16:creationId xmlns:a16="http://schemas.microsoft.com/office/drawing/2014/main" id="{32927B5D-1E5B-F0A8-F000-E9B3F7F20D8E}"/>
                </a:ext>
              </a:extLst>
            </p:cNvPr>
            <p:cNvPicPr preferRelativeResize="0">
              <a:picLocks noChangeAspect="1"/>
            </p:cNvPicPr>
            <p:nvPr/>
          </p:nvPicPr>
          <p:blipFill rotWithShape="1">
            <a:blip r:embed="rId5"/>
            <a:srcRect l="-1" r="56007"/>
            <a:stretch/>
          </p:blipFill>
          <p:spPr>
            <a:xfrm>
              <a:off x="6944952" y="3140561"/>
              <a:ext cx="863174" cy="324000"/>
            </a:xfrm>
            <a:prstGeom prst="rect">
              <a:avLst/>
            </a:prstGeom>
          </p:spPr>
        </p:pic>
        <p:pic>
          <p:nvPicPr>
            <p:cNvPr id="181" name="図 180">
              <a:extLst>
                <a:ext uri="{FF2B5EF4-FFF2-40B4-BE49-F238E27FC236}">
                  <a16:creationId xmlns:a16="http://schemas.microsoft.com/office/drawing/2014/main" id="{73B486B8-34EB-1E38-8166-4C67569C30EC}"/>
                </a:ext>
              </a:extLst>
            </p:cNvPr>
            <p:cNvPicPr preferRelativeResize="0">
              <a:picLocks noChangeAspect="1"/>
            </p:cNvPicPr>
            <p:nvPr/>
          </p:nvPicPr>
          <p:blipFill rotWithShape="1">
            <a:blip r:embed="rId6"/>
            <a:srcRect l="1" r="56005"/>
            <a:stretch/>
          </p:blipFill>
          <p:spPr>
            <a:xfrm>
              <a:off x="7874722" y="3140561"/>
              <a:ext cx="863173" cy="324000"/>
            </a:xfrm>
            <a:prstGeom prst="rect">
              <a:avLst/>
            </a:prstGeom>
          </p:spPr>
        </p:pic>
        <p:pic>
          <p:nvPicPr>
            <p:cNvPr id="183" name="図 182">
              <a:extLst>
                <a:ext uri="{FF2B5EF4-FFF2-40B4-BE49-F238E27FC236}">
                  <a16:creationId xmlns:a16="http://schemas.microsoft.com/office/drawing/2014/main" id="{EBD95A26-BF42-2EB0-97A1-2D4A5CE2B445}"/>
                </a:ext>
              </a:extLst>
            </p:cNvPr>
            <p:cNvPicPr preferRelativeResize="0">
              <a:picLocks noChangeAspect="1"/>
            </p:cNvPicPr>
            <p:nvPr/>
          </p:nvPicPr>
          <p:blipFill rotWithShape="1">
            <a:blip r:embed="rId7"/>
            <a:srcRect r="56107"/>
            <a:stretch/>
          </p:blipFill>
          <p:spPr>
            <a:xfrm>
              <a:off x="8804494" y="3140561"/>
              <a:ext cx="863172" cy="324000"/>
            </a:xfrm>
            <a:prstGeom prst="rect">
              <a:avLst/>
            </a:prstGeom>
          </p:spPr>
        </p:pic>
        <p:pic>
          <p:nvPicPr>
            <p:cNvPr id="185" name="図 184">
              <a:extLst>
                <a:ext uri="{FF2B5EF4-FFF2-40B4-BE49-F238E27FC236}">
                  <a16:creationId xmlns:a16="http://schemas.microsoft.com/office/drawing/2014/main" id="{6EB305C9-23C9-E79F-BD4B-A16D1E412A66}"/>
                </a:ext>
              </a:extLst>
            </p:cNvPr>
            <p:cNvPicPr preferRelativeResize="0">
              <a:picLocks noChangeAspect="1"/>
            </p:cNvPicPr>
            <p:nvPr/>
          </p:nvPicPr>
          <p:blipFill rotWithShape="1">
            <a:blip r:embed="rId8"/>
            <a:srcRect r="56065"/>
            <a:stretch/>
          </p:blipFill>
          <p:spPr>
            <a:xfrm>
              <a:off x="5086234" y="3643576"/>
              <a:ext cx="863999" cy="324000"/>
            </a:xfrm>
            <a:prstGeom prst="rect">
              <a:avLst/>
            </a:prstGeom>
          </p:spPr>
        </p:pic>
        <p:pic>
          <p:nvPicPr>
            <p:cNvPr id="187" name="図 186">
              <a:extLst>
                <a:ext uri="{FF2B5EF4-FFF2-40B4-BE49-F238E27FC236}">
                  <a16:creationId xmlns:a16="http://schemas.microsoft.com/office/drawing/2014/main" id="{73AC0BF0-0B64-6976-4136-730DB921C4EC}"/>
                </a:ext>
              </a:extLst>
            </p:cNvPr>
            <p:cNvPicPr preferRelativeResize="0">
              <a:picLocks noChangeAspect="1"/>
            </p:cNvPicPr>
            <p:nvPr/>
          </p:nvPicPr>
          <p:blipFill rotWithShape="1">
            <a:blip r:embed="rId9"/>
            <a:srcRect r="56065"/>
            <a:stretch/>
          </p:blipFill>
          <p:spPr>
            <a:xfrm>
              <a:off x="6015800" y="3643576"/>
              <a:ext cx="863998" cy="324000"/>
            </a:xfrm>
            <a:prstGeom prst="rect">
              <a:avLst/>
            </a:prstGeom>
          </p:spPr>
        </p:pic>
        <p:pic>
          <p:nvPicPr>
            <p:cNvPr id="189" name="図 188">
              <a:extLst>
                <a:ext uri="{FF2B5EF4-FFF2-40B4-BE49-F238E27FC236}">
                  <a16:creationId xmlns:a16="http://schemas.microsoft.com/office/drawing/2014/main" id="{6962F864-5D00-EF0B-372B-A22B83131D92}"/>
                </a:ext>
              </a:extLst>
            </p:cNvPr>
            <p:cNvPicPr preferRelativeResize="0">
              <a:picLocks noChangeAspect="1"/>
            </p:cNvPicPr>
            <p:nvPr/>
          </p:nvPicPr>
          <p:blipFill rotWithShape="1">
            <a:blip r:embed="rId10"/>
            <a:srcRect r="56065"/>
            <a:stretch/>
          </p:blipFill>
          <p:spPr>
            <a:xfrm>
              <a:off x="6945365" y="3643576"/>
              <a:ext cx="863997" cy="324000"/>
            </a:xfrm>
            <a:prstGeom prst="rect">
              <a:avLst/>
            </a:prstGeom>
          </p:spPr>
        </p:pic>
        <p:pic>
          <p:nvPicPr>
            <p:cNvPr id="191" name="図 190">
              <a:extLst>
                <a:ext uri="{FF2B5EF4-FFF2-40B4-BE49-F238E27FC236}">
                  <a16:creationId xmlns:a16="http://schemas.microsoft.com/office/drawing/2014/main" id="{C79EF799-2D3C-A305-0521-74E911C74F8D}"/>
                </a:ext>
              </a:extLst>
            </p:cNvPr>
            <p:cNvPicPr preferRelativeResize="0">
              <a:picLocks noChangeAspect="1"/>
            </p:cNvPicPr>
            <p:nvPr/>
          </p:nvPicPr>
          <p:blipFill rotWithShape="1">
            <a:blip r:embed="rId11"/>
            <a:srcRect r="56065"/>
            <a:stretch/>
          </p:blipFill>
          <p:spPr>
            <a:xfrm>
              <a:off x="7874929" y="3643576"/>
              <a:ext cx="863996" cy="324000"/>
            </a:xfrm>
            <a:prstGeom prst="rect">
              <a:avLst/>
            </a:prstGeom>
          </p:spPr>
        </p:pic>
        <p:pic>
          <p:nvPicPr>
            <p:cNvPr id="193" name="図 192">
              <a:extLst>
                <a:ext uri="{FF2B5EF4-FFF2-40B4-BE49-F238E27FC236}">
                  <a16:creationId xmlns:a16="http://schemas.microsoft.com/office/drawing/2014/main" id="{9B7064D7-496E-68C9-BBB8-5E0AA0928E32}"/>
                </a:ext>
              </a:extLst>
            </p:cNvPr>
            <p:cNvPicPr preferRelativeResize="0">
              <a:picLocks noChangeAspect="1"/>
            </p:cNvPicPr>
            <p:nvPr/>
          </p:nvPicPr>
          <p:blipFill rotWithShape="1">
            <a:blip r:embed="rId12"/>
            <a:srcRect r="56065"/>
            <a:stretch/>
          </p:blipFill>
          <p:spPr>
            <a:xfrm>
              <a:off x="8804494" y="3643576"/>
              <a:ext cx="863995" cy="324000"/>
            </a:xfrm>
            <a:prstGeom prst="rect">
              <a:avLst/>
            </a:prstGeom>
          </p:spPr>
        </p:pic>
        <p:pic>
          <p:nvPicPr>
            <p:cNvPr id="195" name="図 194">
              <a:extLst>
                <a:ext uri="{FF2B5EF4-FFF2-40B4-BE49-F238E27FC236}">
                  <a16:creationId xmlns:a16="http://schemas.microsoft.com/office/drawing/2014/main" id="{0A286248-E9CF-B049-E3A7-1638E4615435}"/>
                </a:ext>
              </a:extLst>
            </p:cNvPr>
            <p:cNvPicPr preferRelativeResize="0">
              <a:picLocks noChangeAspect="1"/>
            </p:cNvPicPr>
            <p:nvPr/>
          </p:nvPicPr>
          <p:blipFill rotWithShape="1">
            <a:blip r:embed="rId13"/>
            <a:srcRect r="56065"/>
            <a:stretch/>
          </p:blipFill>
          <p:spPr>
            <a:xfrm>
              <a:off x="5086234" y="4132079"/>
              <a:ext cx="863994" cy="324000"/>
            </a:xfrm>
            <a:prstGeom prst="rect">
              <a:avLst/>
            </a:prstGeom>
          </p:spPr>
        </p:pic>
        <p:sp>
          <p:nvSpPr>
            <p:cNvPr id="197" name="正方形/長方形 196">
              <a:extLst>
                <a:ext uri="{FF2B5EF4-FFF2-40B4-BE49-F238E27FC236}">
                  <a16:creationId xmlns:a16="http://schemas.microsoft.com/office/drawing/2014/main" id="{ACC9D59E-2E06-AEF8-39D7-31ECC4DA324C}"/>
                </a:ext>
              </a:extLst>
            </p:cNvPr>
            <p:cNvSpPr/>
            <p:nvPr/>
          </p:nvSpPr>
          <p:spPr>
            <a:xfrm>
              <a:off x="6033659" y="4506924"/>
              <a:ext cx="2807773" cy="61555"/>
            </a:xfrm>
            <a:prstGeom prst="rect">
              <a:avLst/>
            </a:prstGeom>
          </p:spPr>
          <p:txBody>
            <a:bodyPr wrap="square" lIns="0" tIns="0" rIns="0" bIns="0">
              <a:spAutoFit/>
            </a:bodyPr>
            <a:lstStyle/>
            <a:p>
              <a:r>
                <a:rPr lang="en-US" altLang="ja-JP" sz="400" dirty="0">
                  <a:latin typeface="+mn-ea"/>
                </a:rPr>
                <a:t>※</a:t>
              </a:r>
              <a:r>
                <a:rPr lang="ja-JP" altLang="en-US" sz="400" dirty="0">
                  <a:latin typeface="+mn-ea"/>
                </a:rPr>
                <a:t>アイボリーアッシュ柄のみ、ダブルコート・ベースコートの同柄商品との色味が多少異なります。</a:t>
              </a:r>
            </a:p>
          </p:txBody>
        </p:sp>
      </p:grpSp>
      <p:grpSp>
        <p:nvGrpSpPr>
          <p:cNvPr id="21" name="グループ化 20">
            <a:extLst>
              <a:ext uri="{FF2B5EF4-FFF2-40B4-BE49-F238E27FC236}">
                <a16:creationId xmlns:a16="http://schemas.microsoft.com/office/drawing/2014/main" id="{1B75CC2D-BBA3-CBEA-A027-63D6FFADD173}"/>
              </a:ext>
            </a:extLst>
          </p:cNvPr>
          <p:cNvGrpSpPr/>
          <p:nvPr/>
        </p:nvGrpSpPr>
        <p:grpSpPr>
          <a:xfrm>
            <a:off x="7882140" y="4727418"/>
            <a:ext cx="1884161" cy="1943616"/>
            <a:chOff x="7882140" y="4727418"/>
            <a:chExt cx="1884161" cy="1943616"/>
          </a:xfrm>
        </p:grpSpPr>
        <p:sp>
          <p:nvSpPr>
            <p:cNvPr id="28" name="Rectangle 14">
              <a:extLst>
                <a:ext uri="{FF2B5EF4-FFF2-40B4-BE49-F238E27FC236}">
                  <a16:creationId xmlns:a16="http://schemas.microsoft.com/office/drawing/2014/main" id="{8E1BC1F4-4D0C-2E03-C3D8-936386AC2846}"/>
                </a:ext>
              </a:extLst>
            </p:cNvPr>
            <p:cNvSpPr>
              <a:spLocks noChangeArrowheads="1"/>
            </p:cNvSpPr>
            <p:nvPr/>
          </p:nvSpPr>
          <p:spPr bwMode="auto">
            <a:xfrm>
              <a:off x="7900454" y="4727418"/>
              <a:ext cx="1865847" cy="1943616"/>
            </a:xfrm>
            <a:prstGeom prst="rect">
              <a:avLst/>
            </a:prstGeom>
            <a:solidFill>
              <a:srgbClr val="F7F7D6"/>
            </a:solidFill>
            <a:ln w="6350">
              <a:noFill/>
              <a:miter lim="800000"/>
              <a:headEnd/>
              <a:tailEnd/>
            </a:ln>
            <a:effectLst/>
          </p:spPr>
          <p:txBody>
            <a:bodyPr wrap="none" anchor="ctr"/>
            <a:lstStyle/>
            <a:p>
              <a:pPr algn="ctr"/>
              <a:endParaRPr lang="ja-JP" altLang="en-US" sz="1200" dirty="0">
                <a:solidFill>
                  <a:srgbClr val="C0C0C0"/>
                </a:solidFill>
                <a:latin typeface="+mn-ea"/>
              </a:endParaRPr>
            </a:p>
          </p:txBody>
        </p:sp>
        <p:grpSp>
          <p:nvGrpSpPr>
            <p:cNvPr id="14" name="グループ化 13">
              <a:extLst>
                <a:ext uri="{FF2B5EF4-FFF2-40B4-BE49-F238E27FC236}">
                  <a16:creationId xmlns:a16="http://schemas.microsoft.com/office/drawing/2014/main" id="{91E51B5B-4237-C1AE-456F-E8A8DEC1D533}"/>
                </a:ext>
              </a:extLst>
            </p:cNvPr>
            <p:cNvGrpSpPr/>
            <p:nvPr/>
          </p:nvGrpSpPr>
          <p:grpSpPr>
            <a:xfrm>
              <a:off x="8022891" y="5989644"/>
              <a:ext cx="1522280" cy="496625"/>
              <a:chOff x="8022891" y="5989644"/>
              <a:chExt cx="1522280" cy="496625"/>
            </a:xfrm>
          </p:grpSpPr>
          <p:sp>
            <p:nvSpPr>
              <p:cNvPr id="29" name="正方形/長方形 28">
                <a:extLst>
                  <a:ext uri="{FF2B5EF4-FFF2-40B4-BE49-F238E27FC236}">
                    <a16:creationId xmlns:a16="http://schemas.microsoft.com/office/drawing/2014/main" id="{AC3E4B67-4D13-CD65-CF94-3FAB8EFC54C5}"/>
                  </a:ext>
                </a:extLst>
              </p:cNvPr>
              <p:cNvSpPr/>
              <p:nvPr/>
            </p:nvSpPr>
            <p:spPr>
              <a:xfrm>
                <a:off x="8022891" y="5989644"/>
                <a:ext cx="1415452" cy="246221"/>
              </a:xfrm>
              <a:prstGeom prst="rect">
                <a:avLst/>
              </a:prstGeom>
            </p:spPr>
            <p:txBody>
              <a:bodyPr wrap="none" lIns="0" tIns="0" rIns="0" bIns="0">
                <a:spAutoFit/>
              </a:bodyPr>
              <a:lstStyle/>
              <a:p>
                <a:r>
                  <a:rPr lang="ja-JP" altLang="en-US" sz="800" b="1" dirty="0">
                    <a:latin typeface="+mn-ea"/>
                  </a:rPr>
                  <a:t>床の張り分け部をすっきり納める</a:t>
                </a:r>
              </a:p>
              <a:p>
                <a:r>
                  <a:rPr lang="ja-JP" altLang="en-US" sz="800" b="1" dirty="0">
                    <a:latin typeface="+mn-ea"/>
                  </a:rPr>
                  <a:t>床見切縁（金属製）</a:t>
                </a:r>
              </a:p>
            </p:txBody>
          </p:sp>
          <p:sp>
            <p:nvSpPr>
              <p:cNvPr id="30" name="正方形/長方形 29">
                <a:extLst>
                  <a:ext uri="{FF2B5EF4-FFF2-40B4-BE49-F238E27FC236}">
                    <a16:creationId xmlns:a16="http://schemas.microsoft.com/office/drawing/2014/main" id="{E14A4424-FB36-4B77-46B4-85C586907795}"/>
                  </a:ext>
                </a:extLst>
              </p:cNvPr>
              <p:cNvSpPr/>
              <p:nvPr/>
            </p:nvSpPr>
            <p:spPr>
              <a:xfrm>
                <a:off x="8033207" y="6301603"/>
                <a:ext cx="1511964" cy="184666"/>
              </a:xfrm>
              <a:prstGeom prst="rect">
                <a:avLst/>
              </a:prstGeom>
            </p:spPr>
            <p:txBody>
              <a:bodyPr wrap="square" lIns="0" tIns="0" rIns="0" bIns="0">
                <a:spAutoFit/>
              </a:bodyPr>
              <a:lstStyle/>
              <a:p>
                <a:r>
                  <a:rPr lang="ja-JP" altLang="en-US" sz="600" dirty="0">
                    <a:latin typeface="+mn-ea"/>
                  </a:rPr>
                  <a:t>様々な床材の色にも合うステン系シルバー色でご用意。</a:t>
                </a:r>
              </a:p>
            </p:txBody>
          </p:sp>
        </p:grpSp>
        <p:sp>
          <p:nvSpPr>
            <p:cNvPr id="31" name="正方形/長方形 30">
              <a:extLst>
                <a:ext uri="{FF2B5EF4-FFF2-40B4-BE49-F238E27FC236}">
                  <a16:creationId xmlns:a16="http://schemas.microsoft.com/office/drawing/2014/main" id="{14A91736-02FA-3828-63A1-FCA984B3C734}"/>
                </a:ext>
              </a:extLst>
            </p:cNvPr>
            <p:cNvSpPr/>
            <p:nvPr/>
          </p:nvSpPr>
          <p:spPr>
            <a:xfrm>
              <a:off x="7882140" y="4822189"/>
              <a:ext cx="1865847" cy="184666"/>
            </a:xfrm>
            <a:prstGeom prst="rect">
              <a:avLst/>
            </a:prstGeom>
          </p:spPr>
          <p:txBody>
            <a:bodyPr wrap="square" lIns="0" tIns="0" rIns="0" bIns="0">
              <a:spAutoFit/>
            </a:bodyPr>
            <a:lstStyle/>
            <a:p>
              <a:pPr algn="ctr"/>
              <a:r>
                <a:rPr lang="ja-JP" altLang="en-US" sz="1200" b="1" dirty="0">
                  <a:solidFill>
                    <a:srgbClr val="953735"/>
                  </a:solidFill>
                  <a:latin typeface="+mn-ea"/>
                </a:rPr>
                <a:t>おすすめの周辺部材</a:t>
              </a:r>
            </a:p>
          </p:txBody>
        </p:sp>
        <p:pic>
          <p:nvPicPr>
            <p:cNvPr id="7" name="図 6">
              <a:extLst>
                <a:ext uri="{FF2B5EF4-FFF2-40B4-BE49-F238E27FC236}">
                  <a16:creationId xmlns:a16="http://schemas.microsoft.com/office/drawing/2014/main" id="{07CF4201-9E2D-FFFF-7AE9-9EFCA9568345}"/>
                </a:ext>
              </a:extLst>
            </p:cNvPr>
            <p:cNvPicPr>
              <a:picLocks noChangeAspect="1"/>
            </p:cNvPicPr>
            <p:nvPr/>
          </p:nvPicPr>
          <p:blipFill>
            <a:blip r:embed="rId14"/>
            <a:stretch>
              <a:fillRect/>
            </a:stretch>
          </p:blipFill>
          <p:spPr>
            <a:xfrm>
              <a:off x="8022891" y="5096351"/>
              <a:ext cx="1620973" cy="856800"/>
            </a:xfrm>
            <a:prstGeom prst="rect">
              <a:avLst/>
            </a:prstGeom>
          </p:spPr>
        </p:pic>
      </p:grpSp>
      <p:grpSp>
        <p:nvGrpSpPr>
          <p:cNvPr id="51" name="グループ化 50">
            <a:extLst>
              <a:ext uri="{FF2B5EF4-FFF2-40B4-BE49-F238E27FC236}">
                <a16:creationId xmlns:a16="http://schemas.microsoft.com/office/drawing/2014/main" id="{68F50AF4-7BC3-C4A6-AF66-BEB2D91F049E}"/>
              </a:ext>
            </a:extLst>
          </p:cNvPr>
          <p:cNvGrpSpPr/>
          <p:nvPr/>
        </p:nvGrpSpPr>
        <p:grpSpPr>
          <a:xfrm>
            <a:off x="4991099" y="683235"/>
            <a:ext cx="4775201" cy="1953143"/>
            <a:chOff x="4991099" y="683235"/>
            <a:chExt cx="4775201" cy="1953143"/>
          </a:xfrm>
        </p:grpSpPr>
        <p:sp>
          <p:nvSpPr>
            <p:cNvPr id="52" name="Rectangle 14">
              <a:extLst>
                <a:ext uri="{FF2B5EF4-FFF2-40B4-BE49-F238E27FC236}">
                  <a16:creationId xmlns:a16="http://schemas.microsoft.com/office/drawing/2014/main" id="{8AF1AB27-FD87-082A-C1A2-DBEC9B0235D9}"/>
                </a:ext>
              </a:extLst>
            </p:cNvPr>
            <p:cNvSpPr>
              <a:spLocks noChangeArrowheads="1"/>
            </p:cNvSpPr>
            <p:nvPr/>
          </p:nvSpPr>
          <p:spPr bwMode="auto">
            <a:xfrm>
              <a:off x="5291710" y="683235"/>
              <a:ext cx="2395959" cy="1953143"/>
            </a:xfrm>
            <a:prstGeom prst="rect">
              <a:avLst/>
            </a:prstGeom>
            <a:noFill/>
            <a:ln w="6350">
              <a:noFill/>
              <a:miter lim="800000"/>
              <a:headEnd/>
              <a:tailEnd/>
            </a:ln>
            <a:effectLst/>
          </p:spPr>
          <p:txBody>
            <a:bodyPr wrap="none" anchor="ctr"/>
            <a:lstStyle/>
            <a:p>
              <a:pPr algn="ctr"/>
              <a:endParaRPr lang="ja-JP" altLang="en-US" sz="1200" dirty="0">
                <a:latin typeface="+mn-ea"/>
              </a:endParaRPr>
            </a:p>
          </p:txBody>
        </p:sp>
        <p:grpSp>
          <p:nvGrpSpPr>
            <p:cNvPr id="53" name="グループ化 52">
              <a:extLst>
                <a:ext uri="{FF2B5EF4-FFF2-40B4-BE49-F238E27FC236}">
                  <a16:creationId xmlns:a16="http://schemas.microsoft.com/office/drawing/2014/main" id="{92B450EB-DE09-ABD2-5136-51C8ECB490BA}"/>
                </a:ext>
              </a:extLst>
            </p:cNvPr>
            <p:cNvGrpSpPr/>
            <p:nvPr/>
          </p:nvGrpSpPr>
          <p:grpSpPr>
            <a:xfrm>
              <a:off x="7403952" y="688975"/>
              <a:ext cx="2362348" cy="1944000"/>
              <a:chOff x="7403952" y="688975"/>
              <a:chExt cx="2362348" cy="1944000"/>
            </a:xfrm>
          </p:grpSpPr>
          <p:pic>
            <p:nvPicPr>
              <p:cNvPr id="61" name="図 60">
                <a:extLst>
                  <a:ext uri="{FF2B5EF4-FFF2-40B4-BE49-F238E27FC236}">
                    <a16:creationId xmlns:a16="http://schemas.microsoft.com/office/drawing/2014/main" id="{48902097-5307-E763-085B-4AFF0F3140EE}"/>
                  </a:ext>
                </a:extLst>
              </p:cNvPr>
              <p:cNvPicPr>
                <a:picLocks noChangeAspect="1"/>
              </p:cNvPicPr>
              <p:nvPr/>
            </p:nvPicPr>
            <p:blipFill rotWithShape="1">
              <a:blip r:embed="rId15">
                <a:extLst>
                  <a:ext uri="{28A0092B-C50C-407E-A947-70E740481C1C}">
                    <a14:useLocalDpi xmlns:a14="http://schemas.microsoft.com/office/drawing/2010/main" val="0"/>
                  </a:ext>
                </a:extLst>
              </a:blip>
              <a:srcRect/>
              <a:stretch/>
            </p:blipFill>
            <p:spPr>
              <a:xfrm>
                <a:off x="7403952" y="688975"/>
                <a:ext cx="2362348" cy="1944000"/>
              </a:xfrm>
              <a:prstGeom prst="rect">
                <a:avLst/>
              </a:prstGeom>
            </p:spPr>
          </p:pic>
          <p:sp>
            <p:nvSpPr>
              <p:cNvPr id="62" name="正方形/長方形 61">
                <a:extLst>
                  <a:ext uri="{FF2B5EF4-FFF2-40B4-BE49-F238E27FC236}">
                    <a16:creationId xmlns:a16="http://schemas.microsoft.com/office/drawing/2014/main" id="{E1E8FD17-F632-CA1B-D5CC-9140375EF6B4}"/>
                  </a:ext>
                </a:extLst>
              </p:cNvPr>
              <p:cNvSpPr/>
              <p:nvPr/>
            </p:nvSpPr>
            <p:spPr>
              <a:xfrm>
                <a:off x="7470987" y="2240790"/>
                <a:ext cx="1967355" cy="323165"/>
              </a:xfrm>
              <a:prstGeom prst="rect">
                <a:avLst/>
              </a:prstGeom>
            </p:spPr>
            <p:txBody>
              <a:bodyPr wrap="square" lIns="0" tIns="0" rIns="0" bIns="0">
                <a:spAutoFit/>
              </a:bodyPr>
              <a:lstStyle/>
              <a:p>
                <a:r>
                  <a:rPr lang="ja-JP" altLang="en-US" sz="700" dirty="0">
                    <a:solidFill>
                      <a:srgbClr val="FFFFFF"/>
                    </a:solidFill>
                    <a:latin typeface="+mn-ea"/>
                  </a:rPr>
                  <a:t>建具とコーディネイトできる</a:t>
                </a:r>
                <a:r>
                  <a:rPr lang="en-US" altLang="ja-JP" sz="700" dirty="0">
                    <a:solidFill>
                      <a:srgbClr val="FFFFFF"/>
                    </a:solidFill>
                    <a:latin typeface="+mn-ea"/>
                  </a:rPr>
                  <a:t>5</a:t>
                </a:r>
                <a:r>
                  <a:rPr lang="ja-JP" altLang="en-US" sz="700" dirty="0">
                    <a:solidFill>
                      <a:srgbClr val="FFFFFF"/>
                    </a:solidFill>
                    <a:latin typeface="+mn-ea"/>
                  </a:rPr>
                  <a:t>柄、</a:t>
                </a:r>
              </a:p>
              <a:p>
                <a:r>
                  <a:rPr lang="ja-JP" altLang="en-US" sz="700" dirty="0">
                    <a:solidFill>
                      <a:srgbClr val="FFFFFF"/>
                    </a:solidFill>
                    <a:latin typeface="+mn-ea"/>
                  </a:rPr>
                  <a:t>さまざまなインテリアに対応する</a:t>
                </a:r>
                <a:endParaRPr lang="en-US" altLang="ja-JP" sz="700" dirty="0">
                  <a:solidFill>
                    <a:srgbClr val="FFFFFF"/>
                  </a:solidFill>
                  <a:latin typeface="+mn-ea"/>
                </a:endParaRPr>
              </a:p>
              <a:p>
                <a:r>
                  <a:rPr lang="ja-JP" altLang="en-US" sz="700" dirty="0">
                    <a:solidFill>
                      <a:srgbClr val="FFFFFF"/>
                    </a:solidFill>
                    <a:latin typeface="+mn-ea"/>
                  </a:rPr>
                  <a:t>個性的な</a:t>
                </a:r>
                <a:r>
                  <a:rPr lang="en-US" altLang="ja-JP" sz="700" dirty="0">
                    <a:solidFill>
                      <a:srgbClr val="FFFFFF"/>
                    </a:solidFill>
                    <a:latin typeface="+mn-ea"/>
                  </a:rPr>
                  <a:t>6</a:t>
                </a:r>
                <a:r>
                  <a:rPr lang="ja-JP" altLang="en-US" sz="700" dirty="0">
                    <a:solidFill>
                      <a:srgbClr val="FFFFFF"/>
                    </a:solidFill>
                    <a:latin typeface="+mn-ea"/>
                  </a:rPr>
                  <a:t>柄を揃えました。</a:t>
                </a:r>
              </a:p>
            </p:txBody>
          </p:sp>
          <p:sp>
            <p:nvSpPr>
              <p:cNvPr id="63" name="正方形/長方形 62">
                <a:extLst>
                  <a:ext uri="{FF2B5EF4-FFF2-40B4-BE49-F238E27FC236}">
                    <a16:creationId xmlns:a16="http://schemas.microsoft.com/office/drawing/2014/main" id="{A86E8062-8B4E-3230-B916-4104C6EA102E}"/>
                  </a:ext>
                </a:extLst>
              </p:cNvPr>
              <p:cNvSpPr/>
              <p:nvPr/>
            </p:nvSpPr>
            <p:spPr>
              <a:xfrm>
                <a:off x="8939154" y="770938"/>
                <a:ext cx="670868" cy="330860"/>
              </a:xfrm>
              <a:prstGeom prst="rect">
                <a:avLst/>
              </a:prstGeom>
            </p:spPr>
            <p:txBody>
              <a:bodyPr wrap="square" lIns="0" tIns="0" rIns="0" bIns="0">
                <a:spAutoFit/>
              </a:bodyPr>
              <a:lstStyle/>
              <a:p>
                <a:pPr algn="r"/>
                <a:r>
                  <a:rPr lang="ja-JP" altLang="en-US" sz="1100" b="1" dirty="0">
                    <a:solidFill>
                      <a:srgbClr val="FFFFFF"/>
                    </a:solidFill>
                    <a:latin typeface="+mn-ea"/>
                  </a:rPr>
                  <a:t>ベリティス</a:t>
                </a:r>
                <a:endParaRPr lang="en-US" altLang="ja-JP" sz="1100" b="1" dirty="0">
                  <a:solidFill>
                    <a:srgbClr val="FFFFFF"/>
                  </a:solidFill>
                  <a:latin typeface="+mn-ea"/>
                </a:endParaRPr>
              </a:p>
              <a:p>
                <a:pPr algn="r"/>
                <a:r>
                  <a:rPr lang="en-US" altLang="ja-JP" sz="1050" b="1" dirty="0">
                    <a:solidFill>
                      <a:srgbClr val="FFFFFF"/>
                    </a:solidFill>
                    <a:latin typeface="+mn-ea"/>
                  </a:rPr>
                  <a:t>VERITIS</a:t>
                </a:r>
                <a:endParaRPr lang="ja-JP" altLang="en-US" sz="1050" b="1" dirty="0">
                  <a:solidFill>
                    <a:srgbClr val="FFFFFF"/>
                  </a:solidFill>
                  <a:latin typeface="+mn-ea"/>
                </a:endParaRPr>
              </a:p>
            </p:txBody>
          </p:sp>
        </p:grpSp>
        <p:grpSp>
          <p:nvGrpSpPr>
            <p:cNvPr id="54" name="グループ化 53">
              <a:extLst>
                <a:ext uri="{FF2B5EF4-FFF2-40B4-BE49-F238E27FC236}">
                  <a16:creationId xmlns:a16="http://schemas.microsoft.com/office/drawing/2014/main" id="{8C3BC9B3-CA36-9446-FBDD-7B29A5FDBA5C}"/>
                </a:ext>
              </a:extLst>
            </p:cNvPr>
            <p:cNvGrpSpPr/>
            <p:nvPr/>
          </p:nvGrpSpPr>
          <p:grpSpPr>
            <a:xfrm>
              <a:off x="4991099" y="688975"/>
              <a:ext cx="2412852" cy="1943100"/>
              <a:chOff x="4991099" y="688975"/>
              <a:chExt cx="2412852" cy="1943100"/>
            </a:xfrm>
          </p:grpSpPr>
          <p:sp>
            <p:nvSpPr>
              <p:cNvPr id="56" name="Rectangle 14">
                <a:extLst>
                  <a:ext uri="{FF2B5EF4-FFF2-40B4-BE49-F238E27FC236}">
                    <a16:creationId xmlns:a16="http://schemas.microsoft.com/office/drawing/2014/main" id="{144F52F8-013A-4E4A-2F41-ABDC6C3B505E}"/>
                  </a:ext>
                </a:extLst>
              </p:cNvPr>
              <p:cNvSpPr>
                <a:spLocks noChangeArrowheads="1"/>
              </p:cNvSpPr>
              <p:nvPr/>
            </p:nvSpPr>
            <p:spPr bwMode="auto">
              <a:xfrm>
                <a:off x="4991099" y="688975"/>
                <a:ext cx="2412852" cy="1943100"/>
              </a:xfrm>
              <a:prstGeom prst="rect">
                <a:avLst/>
              </a:prstGeom>
              <a:solidFill>
                <a:srgbClr val="829196"/>
              </a:solidFill>
              <a:ln w="6350">
                <a:noFill/>
                <a:miter lim="800000"/>
                <a:headEnd/>
                <a:tailEnd/>
              </a:ln>
              <a:effectLst/>
            </p:spPr>
            <p:txBody>
              <a:bodyPr wrap="none" anchor="ctr"/>
              <a:lstStyle/>
              <a:p>
                <a:pPr algn="ctr"/>
                <a:endParaRPr lang="ja-JP" altLang="en-US" sz="1200" dirty="0">
                  <a:latin typeface="+mn-ea"/>
                </a:endParaRPr>
              </a:p>
            </p:txBody>
          </p:sp>
          <p:grpSp>
            <p:nvGrpSpPr>
              <p:cNvPr id="57" name="グループ化 56">
                <a:extLst>
                  <a:ext uri="{FF2B5EF4-FFF2-40B4-BE49-F238E27FC236}">
                    <a16:creationId xmlns:a16="http://schemas.microsoft.com/office/drawing/2014/main" id="{0F857871-C357-F0DE-7C28-EFB1E788E2F9}"/>
                  </a:ext>
                </a:extLst>
              </p:cNvPr>
              <p:cNvGrpSpPr/>
              <p:nvPr/>
            </p:nvGrpSpPr>
            <p:grpSpPr>
              <a:xfrm>
                <a:off x="4991100" y="947324"/>
                <a:ext cx="2412851" cy="355257"/>
                <a:chOff x="4991100" y="869365"/>
                <a:chExt cx="2412851" cy="355257"/>
              </a:xfrm>
            </p:grpSpPr>
            <p:sp>
              <p:nvSpPr>
                <p:cNvPr id="59" name="正方形/長方形 58">
                  <a:extLst>
                    <a:ext uri="{FF2B5EF4-FFF2-40B4-BE49-F238E27FC236}">
                      <a16:creationId xmlns:a16="http://schemas.microsoft.com/office/drawing/2014/main" id="{B384BB33-FD90-9BB8-742F-7AB95F2BA967}"/>
                    </a:ext>
                  </a:extLst>
                </p:cNvPr>
                <p:cNvSpPr/>
                <p:nvPr/>
              </p:nvSpPr>
              <p:spPr>
                <a:xfrm>
                  <a:off x="4991100" y="1009178"/>
                  <a:ext cx="2412851" cy="215444"/>
                </a:xfrm>
                <a:prstGeom prst="rect">
                  <a:avLst/>
                </a:prstGeom>
              </p:spPr>
              <p:txBody>
                <a:bodyPr wrap="square" lIns="0" tIns="0" rIns="0" bIns="0">
                  <a:spAutoFit/>
                </a:bodyPr>
                <a:lstStyle/>
                <a:p>
                  <a:pPr algn="ctr"/>
                  <a:r>
                    <a:rPr lang="ja-JP" altLang="en-US" sz="1400" b="1" dirty="0">
                      <a:solidFill>
                        <a:srgbClr val="FFFFFF"/>
                      </a:solidFill>
                      <a:latin typeface="+mn-ea"/>
                    </a:rPr>
                    <a:t>ベリティスシリーズ</a:t>
                  </a:r>
                </a:p>
              </p:txBody>
            </p:sp>
            <p:sp>
              <p:nvSpPr>
                <p:cNvPr id="60" name="正方形/長方形 59">
                  <a:extLst>
                    <a:ext uri="{FF2B5EF4-FFF2-40B4-BE49-F238E27FC236}">
                      <a16:creationId xmlns:a16="http://schemas.microsoft.com/office/drawing/2014/main" id="{4A4A2E00-51A7-B4E3-EFC3-C1DC2EC5B897}"/>
                    </a:ext>
                  </a:extLst>
                </p:cNvPr>
                <p:cNvSpPr/>
                <p:nvPr/>
              </p:nvSpPr>
              <p:spPr>
                <a:xfrm>
                  <a:off x="4991100" y="869365"/>
                  <a:ext cx="2412000" cy="123111"/>
                </a:xfrm>
                <a:prstGeom prst="rect">
                  <a:avLst/>
                </a:prstGeom>
              </p:spPr>
              <p:txBody>
                <a:bodyPr wrap="square" lIns="0" tIns="0" rIns="0" bIns="0">
                  <a:spAutoFit/>
                </a:bodyPr>
                <a:lstStyle/>
                <a:p>
                  <a:pPr algn="ctr"/>
                  <a:r>
                    <a:rPr lang="ja-JP" altLang="en-US" sz="800" dirty="0">
                      <a:solidFill>
                        <a:srgbClr val="FFFFFF"/>
                      </a:solidFill>
                      <a:latin typeface="+mn-ea"/>
                    </a:rPr>
                    <a:t>高意匠シート仕上げ</a:t>
                  </a:r>
                </a:p>
              </p:txBody>
            </p:sp>
          </p:grpSp>
          <p:pic>
            <p:nvPicPr>
              <p:cNvPr id="58" name="図 57">
                <a:extLst>
                  <a:ext uri="{FF2B5EF4-FFF2-40B4-BE49-F238E27FC236}">
                    <a16:creationId xmlns:a16="http://schemas.microsoft.com/office/drawing/2014/main" id="{3930E021-49EC-019D-80D0-2E9A7DDF090E}"/>
                  </a:ext>
                </a:extLst>
              </p:cNvPr>
              <p:cNvPicPr>
                <a:picLocks noChangeAspect="1"/>
              </p:cNvPicPr>
              <p:nvPr/>
            </p:nvPicPr>
            <p:blipFill rotWithShape="1">
              <a:blip r:embed="rId16">
                <a:extLst>
                  <a:ext uri="{28A0092B-C50C-407E-A947-70E740481C1C}">
                    <a14:useLocalDpi xmlns:a14="http://schemas.microsoft.com/office/drawing/2010/main" val="0"/>
                  </a:ext>
                </a:extLst>
              </a:blip>
              <a:srcRect/>
              <a:stretch/>
            </p:blipFill>
            <p:spPr>
              <a:xfrm>
                <a:off x="5515067" y="1401726"/>
                <a:ext cx="1364917" cy="972000"/>
              </a:xfrm>
              <a:prstGeom prst="rect">
                <a:avLst/>
              </a:prstGeom>
            </p:spPr>
          </p:pic>
        </p:grpSp>
        <p:sp>
          <p:nvSpPr>
            <p:cNvPr id="55" name="Rectangle 14">
              <a:extLst>
                <a:ext uri="{FF2B5EF4-FFF2-40B4-BE49-F238E27FC236}">
                  <a16:creationId xmlns:a16="http://schemas.microsoft.com/office/drawing/2014/main" id="{CA2CC4D6-516B-1CEA-5690-FFC8C1F19219}"/>
                </a:ext>
              </a:extLst>
            </p:cNvPr>
            <p:cNvSpPr>
              <a:spLocks noChangeArrowheads="1"/>
            </p:cNvSpPr>
            <p:nvPr/>
          </p:nvSpPr>
          <p:spPr bwMode="auto">
            <a:xfrm>
              <a:off x="4991100" y="688975"/>
              <a:ext cx="4775200" cy="1943099"/>
            </a:xfrm>
            <a:prstGeom prst="rect">
              <a:avLst/>
            </a:prstGeom>
            <a:noFill/>
            <a:ln w="6350">
              <a:solidFill>
                <a:srgbClr val="829196"/>
              </a:solidFill>
              <a:miter lim="800000"/>
              <a:headEnd/>
              <a:tailEnd/>
            </a:ln>
            <a:effectLst/>
          </p:spPr>
          <p:txBody>
            <a:bodyPr wrap="none" anchor="ctr"/>
            <a:lstStyle/>
            <a:p>
              <a:pPr algn="ctr"/>
              <a:endParaRPr lang="ja-JP" altLang="en-US" sz="1200" dirty="0">
                <a:latin typeface="+mn-ea"/>
              </a:endParaRPr>
            </a:p>
          </p:txBody>
        </p:sp>
      </p:grpSp>
      <p:grpSp>
        <p:nvGrpSpPr>
          <p:cNvPr id="238" name="グループ化 237">
            <a:extLst>
              <a:ext uri="{FF2B5EF4-FFF2-40B4-BE49-F238E27FC236}">
                <a16:creationId xmlns:a16="http://schemas.microsoft.com/office/drawing/2014/main" id="{CDFAA4D7-2EA9-2EF1-A0EE-BA5E5100A2B3}"/>
              </a:ext>
            </a:extLst>
          </p:cNvPr>
          <p:cNvGrpSpPr/>
          <p:nvPr/>
        </p:nvGrpSpPr>
        <p:grpSpPr>
          <a:xfrm>
            <a:off x="142875" y="4037101"/>
            <a:ext cx="3579291" cy="403863"/>
            <a:chOff x="142875" y="4041734"/>
            <a:chExt cx="3579291" cy="403863"/>
          </a:xfrm>
        </p:grpSpPr>
        <p:grpSp>
          <p:nvGrpSpPr>
            <p:cNvPr id="211" name="グループ化 210">
              <a:extLst>
                <a:ext uri="{FF2B5EF4-FFF2-40B4-BE49-F238E27FC236}">
                  <a16:creationId xmlns:a16="http://schemas.microsoft.com/office/drawing/2014/main" id="{BABFDC73-C6C7-EC37-0DBD-FA03158D8D4C}"/>
                </a:ext>
              </a:extLst>
            </p:cNvPr>
            <p:cNvGrpSpPr/>
            <p:nvPr/>
          </p:nvGrpSpPr>
          <p:grpSpPr>
            <a:xfrm>
              <a:off x="142875" y="4041734"/>
              <a:ext cx="3579291" cy="355265"/>
              <a:chOff x="344488" y="2605651"/>
              <a:chExt cx="3579291" cy="355265"/>
            </a:xfrm>
          </p:grpSpPr>
          <p:pic>
            <p:nvPicPr>
              <p:cNvPr id="212" name="図 211">
                <a:extLst>
                  <a:ext uri="{FF2B5EF4-FFF2-40B4-BE49-F238E27FC236}">
                    <a16:creationId xmlns:a16="http://schemas.microsoft.com/office/drawing/2014/main" id="{AEBA9D3E-38B5-03C4-662E-4DCE5056C982}"/>
                  </a:ext>
                </a:extLst>
              </p:cNvPr>
              <p:cNvPicPr>
                <a:picLocks noChangeAspect="1"/>
              </p:cNvPicPr>
              <p:nvPr/>
            </p:nvPicPr>
            <p:blipFill>
              <a:blip r:embed="rId17"/>
              <a:stretch>
                <a:fillRect/>
              </a:stretch>
            </p:blipFill>
            <p:spPr>
              <a:xfrm>
                <a:off x="1007458" y="2672916"/>
                <a:ext cx="261818" cy="288000"/>
              </a:xfrm>
              <a:prstGeom prst="rect">
                <a:avLst/>
              </a:prstGeom>
            </p:spPr>
          </p:pic>
          <p:pic>
            <p:nvPicPr>
              <p:cNvPr id="213" name="図 212">
                <a:extLst>
                  <a:ext uri="{FF2B5EF4-FFF2-40B4-BE49-F238E27FC236}">
                    <a16:creationId xmlns:a16="http://schemas.microsoft.com/office/drawing/2014/main" id="{0147811F-D4D8-9E63-6B8B-2867D1BB1CEB}"/>
                  </a:ext>
                </a:extLst>
              </p:cNvPr>
              <p:cNvPicPr>
                <a:picLocks noChangeAspect="1"/>
              </p:cNvPicPr>
              <p:nvPr/>
            </p:nvPicPr>
            <p:blipFill>
              <a:blip r:embed="rId18"/>
              <a:stretch>
                <a:fillRect/>
              </a:stretch>
            </p:blipFill>
            <p:spPr>
              <a:xfrm>
                <a:off x="344488" y="2672916"/>
                <a:ext cx="261819" cy="288000"/>
              </a:xfrm>
              <a:prstGeom prst="rect">
                <a:avLst/>
              </a:prstGeom>
            </p:spPr>
          </p:pic>
          <p:pic>
            <p:nvPicPr>
              <p:cNvPr id="214" name="図 213">
                <a:extLst>
                  <a:ext uri="{FF2B5EF4-FFF2-40B4-BE49-F238E27FC236}">
                    <a16:creationId xmlns:a16="http://schemas.microsoft.com/office/drawing/2014/main" id="{EE1D3246-4F17-F2F4-ADC8-783E4922B929}"/>
                  </a:ext>
                </a:extLst>
              </p:cNvPr>
              <p:cNvPicPr>
                <a:picLocks noChangeAspect="1"/>
              </p:cNvPicPr>
              <p:nvPr/>
            </p:nvPicPr>
            <p:blipFill>
              <a:blip r:embed="rId19"/>
              <a:stretch>
                <a:fillRect/>
              </a:stretch>
            </p:blipFill>
            <p:spPr>
              <a:xfrm>
                <a:off x="565478" y="2672916"/>
                <a:ext cx="261819" cy="288000"/>
              </a:xfrm>
              <a:prstGeom prst="rect">
                <a:avLst/>
              </a:prstGeom>
            </p:spPr>
          </p:pic>
          <p:pic>
            <p:nvPicPr>
              <p:cNvPr id="215" name="図 214">
                <a:extLst>
                  <a:ext uri="{FF2B5EF4-FFF2-40B4-BE49-F238E27FC236}">
                    <a16:creationId xmlns:a16="http://schemas.microsoft.com/office/drawing/2014/main" id="{BA8340A3-4766-5A47-94AD-71B5E2A78538}"/>
                  </a:ext>
                </a:extLst>
              </p:cNvPr>
              <p:cNvPicPr>
                <a:picLocks noChangeAspect="1"/>
              </p:cNvPicPr>
              <p:nvPr/>
            </p:nvPicPr>
            <p:blipFill>
              <a:blip r:embed="rId20"/>
              <a:stretch>
                <a:fillRect/>
              </a:stretch>
            </p:blipFill>
            <p:spPr>
              <a:xfrm>
                <a:off x="786468" y="2672916"/>
                <a:ext cx="261819" cy="288000"/>
              </a:xfrm>
              <a:prstGeom prst="rect">
                <a:avLst/>
              </a:prstGeom>
            </p:spPr>
          </p:pic>
          <p:pic>
            <p:nvPicPr>
              <p:cNvPr id="216" name="図 215">
                <a:extLst>
                  <a:ext uri="{FF2B5EF4-FFF2-40B4-BE49-F238E27FC236}">
                    <a16:creationId xmlns:a16="http://schemas.microsoft.com/office/drawing/2014/main" id="{A77C4B6C-8271-3BB7-9F02-AF4FFD1DA9E9}"/>
                  </a:ext>
                </a:extLst>
              </p:cNvPr>
              <p:cNvPicPr>
                <a:picLocks noChangeAspect="1"/>
              </p:cNvPicPr>
              <p:nvPr/>
            </p:nvPicPr>
            <p:blipFill>
              <a:blip r:embed="rId21"/>
              <a:stretch>
                <a:fillRect/>
              </a:stretch>
            </p:blipFill>
            <p:spPr>
              <a:xfrm>
                <a:off x="1228448" y="2672916"/>
                <a:ext cx="261819" cy="288000"/>
              </a:xfrm>
              <a:prstGeom prst="rect">
                <a:avLst/>
              </a:prstGeom>
            </p:spPr>
          </p:pic>
          <p:pic>
            <p:nvPicPr>
              <p:cNvPr id="217" name="図 216">
                <a:extLst>
                  <a:ext uri="{FF2B5EF4-FFF2-40B4-BE49-F238E27FC236}">
                    <a16:creationId xmlns:a16="http://schemas.microsoft.com/office/drawing/2014/main" id="{39DA6706-462A-6975-CF36-5002936A8C79}"/>
                  </a:ext>
                </a:extLst>
              </p:cNvPr>
              <p:cNvPicPr>
                <a:picLocks noChangeAspect="1"/>
              </p:cNvPicPr>
              <p:nvPr/>
            </p:nvPicPr>
            <p:blipFill>
              <a:blip r:embed="rId22"/>
              <a:stretch>
                <a:fillRect/>
              </a:stretch>
            </p:blipFill>
            <p:spPr>
              <a:xfrm>
                <a:off x="1449437" y="2672916"/>
                <a:ext cx="261819" cy="288000"/>
              </a:xfrm>
              <a:prstGeom prst="rect">
                <a:avLst/>
              </a:prstGeom>
            </p:spPr>
          </p:pic>
          <p:pic>
            <p:nvPicPr>
              <p:cNvPr id="218" name="図 217">
                <a:extLst>
                  <a:ext uri="{FF2B5EF4-FFF2-40B4-BE49-F238E27FC236}">
                    <a16:creationId xmlns:a16="http://schemas.microsoft.com/office/drawing/2014/main" id="{0A5EC07D-923D-B37B-625B-51350D1C7C67}"/>
                  </a:ext>
                </a:extLst>
              </p:cNvPr>
              <p:cNvPicPr>
                <a:picLocks noChangeAspect="1"/>
              </p:cNvPicPr>
              <p:nvPr/>
            </p:nvPicPr>
            <p:blipFill>
              <a:blip r:embed="rId23"/>
              <a:stretch>
                <a:fillRect/>
              </a:stretch>
            </p:blipFill>
            <p:spPr>
              <a:xfrm>
                <a:off x="1670427" y="2672916"/>
                <a:ext cx="261819" cy="288000"/>
              </a:xfrm>
              <a:prstGeom prst="rect">
                <a:avLst/>
              </a:prstGeom>
            </p:spPr>
          </p:pic>
          <p:pic>
            <p:nvPicPr>
              <p:cNvPr id="219" name="図 218">
                <a:extLst>
                  <a:ext uri="{FF2B5EF4-FFF2-40B4-BE49-F238E27FC236}">
                    <a16:creationId xmlns:a16="http://schemas.microsoft.com/office/drawing/2014/main" id="{21DE7196-E3EA-8C01-7EA7-FBC7F434E89D}"/>
                  </a:ext>
                </a:extLst>
              </p:cNvPr>
              <p:cNvPicPr>
                <a:picLocks noChangeAspect="1"/>
              </p:cNvPicPr>
              <p:nvPr/>
            </p:nvPicPr>
            <p:blipFill>
              <a:blip r:embed="rId24"/>
              <a:stretch>
                <a:fillRect/>
              </a:stretch>
            </p:blipFill>
            <p:spPr>
              <a:xfrm>
                <a:off x="1891417" y="2672916"/>
                <a:ext cx="261819" cy="288000"/>
              </a:xfrm>
              <a:prstGeom prst="rect">
                <a:avLst/>
              </a:prstGeom>
            </p:spPr>
          </p:pic>
          <p:pic>
            <p:nvPicPr>
              <p:cNvPr id="220" name="図 219">
                <a:extLst>
                  <a:ext uri="{FF2B5EF4-FFF2-40B4-BE49-F238E27FC236}">
                    <a16:creationId xmlns:a16="http://schemas.microsoft.com/office/drawing/2014/main" id="{A8987DB1-D46A-6D1C-C0BA-EA86CBB0F929}"/>
                  </a:ext>
                </a:extLst>
              </p:cNvPr>
              <p:cNvPicPr>
                <a:picLocks noChangeAspect="1"/>
              </p:cNvPicPr>
              <p:nvPr/>
            </p:nvPicPr>
            <p:blipFill>
              <a:blip r:embed="rId25"/>
              <a:stretch>
                <a:fillRect/>
              </a:stretch>
            </p:blipFill>
            <p:spPr>
              <a:xfrm>
                <a:off x="2112407" y="2672916"/>
                <a:ext cx="261819" cy="288000"/>
              </a:xfrm>
              <a:prstGeom prst="rect">
                <a:avLst/>
              </a:prstGeom>
            </p:spPr>
          </p:pic>
          <p:pic>
            <p:nvPicPr>
              <p:cNvPr id="221" name="図 220">
                <a:extLst>
                  <a:ext uri="{FF2B5EF4-FFF2-40B4-BE49-F238E27FC236}">
                    <a16:creationId xmlns:a16="http://schemas.microsoft.com/office/drawing/2014/main" id="{166931C6-F496-816E-23C2-41A59D67F6CF}"/>
                  </a:ext>
                </a:extLst>
              </p:cNvPr>
              <p:cNvPicPr>
                <a:picLocks noChangeAspect="1"/>
              </p:cNvPicPr>
              <p:nvPr/>
            </p:nvPicPr>
            <p:blipFill>
              <a:blip r:embed="rId26"/>
              <a:stretch>
                <a:fillRect/>
              </a:stretch>
            </p:blipFill>
            <p:spPr>
              <a:xfrm>
                <a:off x="2333397" y="2672916"/>
                <a:ext cx="261819" cy="288000"/>
              </a:xfrm>
              <a:prstGeom prst="rect">
                <a:avLst/>
              </a:prstGeom>
            </p:spPr>
          </p:pic>
          <p:pic>
            <p:nvPicPr>
              <p:cNvPr id="222" name="図 221">
                <a:extLst>
                  <a:ext uri="{FF2B5EF4-FFF2-40B4-BE49-F238E27FC236}">
                    <a16:creationId xmlns:a16="http://schemas.microsoft.com/office/drawing/2014/main" id="{D1F047C4-950E-CE00-0963-7612365D7BC7}"/>
                  </a:ext>
                </a:extLst>
              </p:cNvPr>
              <p:cNvPicPr>
                <a:picLocks noChangeAspect="1"/>
              </p:cNvPicPr>
              <p:nvPr/>
            </p:nvPicPr>
            <p:blipFill>
              <a:blip r:embed="rId27"/>
              <a:stretch>
                <a:fillRect/>
              </a:stretch>
            </p:blipFill>
            <p:spPr>
              <a:xfrm>
                <a:off x="2554387" y="2672916"/>
                <a:ext cx="261819" cy="288000"/>
              </a:xfrm>
              <a:prstGeom prst="rect">
                <a:avLst/>
              </a:prstGeom>
            </p:spPr>
          </p:pic>
          <p:pic>
            <p:nvPicPr>
              <p:cNvPr id="223" name="図 222">
                <a:extLst>
                  <a:ext uri="{FF2B5EF4-FFF2-40B4-BE49-F238E27FC236}">
                    <a16:creationId xmlns:a16="http://schemas.microsoft.com/office/drawing/2014/main" id="{02DFFFD8-5512-2C32-B2CA-92917058715D}"/>
                  </a:ext>
                </a:extLst>
              </p:cNvPr>
              <p:cNvPicPr>
                <a:picLocks noChangeAspect="1"/>
              </p:cNvPicPr>
              <p:nvPr/>
            </p:nvPicPr>
            <p:blipFill>
              <a:blip r:embed="rId28"/>
              <a:stretch>
                <a:fillRect/>
              </a:stretch>
            </p:blipFill>
            <p:spPr>
              <a:xfrm>
                <a:off x="2775377" y="2672916"/>
                <a:ext cx="261819" cy="288000"/>
              </a:xfrm>
              <a:prstGeom prst="rect">
                <a:avLst/>
              </a:prstGeom>
            </p:spPr>
          </p:pic>
          <p:pic>
            <p:nvPicPr>
              <p:cNvPr id="224" name="図 223">
                <a:extLst>
                  <a:ext uri="{FF2B5EF4-FFF2-40B4-BE49-F238E27FC236}">
                    <a16:creationId xmlns:a16="http://schemas.microsoft.com/office/drawing/2014/main" id="{880834A5-8919-6C36-886D-88FCC2E8C5AF}"/>
                  </a:ext>
                </a:extLst>
              </p:cNvPr>
              <p:cNvPicPr>
                <a:picLocks noChangeAspect="1"/>
              </p:cNvPicPr>
              <p:nvPr/>
            </p:nvPicPr>
            <p:blipFill>
              <a:blip r:embed="rId29"/>
              <a:stretch>
                <a:fillRect/>
              </a:stretch>
            </p:blipFill>
            <p:spPr>
              <a:xfrm>
                <a:off x="2996367" y="2672916"/>
                <a:ext cx="261819" cy="288000"/>
              </a:xfrm>
              <a:prstGeom prst="rect">
                <a:avLst/>
              </a:prstGeom>
            </p:spPr>
          </p:pic>
          <p:pic>
            <p:nvPicPr>
              <p:cNvPr id="225" name="図 224">
                <a:extLst>
                  <a:ext uri="{FF2B5EF4-FFF2-40B4-BE49-F238E27FC236}">
                    <a16:creationId xmlns:a16="http://schemas.microsoft.com/office/drawing/2014/main" id="{2DDFD9B7-3469-113C-4DFD-7C8CA83E6D31}"/>
                  </a:ext>
                </a:extLst>
              </p:cNvPr>
              <p:cNvPicPr>
                <a:picLocks noChangeAspect="1"/>
              </p:cNvPicPr>
              <p:nvPr/>
            </p:nvPicPr>
            <p:blipFill>
              <a:blip r:embed="rId30"/>
              <a:stretch>
                <a:fillRect/>
              </a:stretch>
            </p:blipFill>
            <p:spPr>
              <a:xfrm>
                <a:off x="3217357" y="2672916"/>
                <a:ext cx="261819" cy="288000"/>
              </a:xfrm>
              <a:prstGeom prst="rect">
                <a:avLst/>
              </a:prstGeom>
            </p:spPr>
          </p:pic>
          <p:pic>
            <p:nvPicPr>
              <p:cNvPr id="226" name="図 225">
                <a:extLst>
                  <a:ext uri="{FF2B5EF4-FFF2-40B4-BE49-F238E27FC236}">
                    <a16:creationId xmlns:a16="http://schemas.microsoft.com/office/drawing/2014/main" id="{F6D1158A-ED09-1BBB-8347-90F2D84CCC47}"/>
                  </a:ext>
                </a:extLst>
              </p:cNvPr>
              <p:cNvPicPr>
                <a:picLocks noChangeAspect="1"/>
              </p:cNvPicPr>
              <p:nvPr/>
            </p:nvPicPr>
            <p:blipFill>
              <a:blip r:embed="rId31"/>
              <a:stretch>
                <a:fillRect/>
              </a:stretch>
            </p:blipFill>
            <p:spPr>
              <a:xfrm>
                <a:off x="3438347" y="2672916"/>
                <a:ext cx="261819" cy="288000"/>
              </a:xfrm>
              <a:prstGeom prst="rect">
                <a:avLst/>
              </a:prstGeom>
            </p:spPr>
          </p:pic>
          <p:pic>
            <p:nvPicPr>
              <p:cNvPr id="227" name="図 226">
                <a:extLst>
                  <a:ext uri="{FF2B5EF4-FFF2-40B4-BE49-F238E27FC236}">
                    <a16:creationId xmlns:a16="http://schemas.microsoft.com/office/drawing/2014/main" id="{7B91861A-CDB8-4A51-6EC2-352A0C87D930}"/>
                  </a:ext>
                </a:extLst>
              </p:cNvPr>
              <p:cNvPicPr>
                <a:picLocks noChangeAspect="1"/>
              </p:cNvPicPr>
              <p:nvPr/>
            </p:nvPicPr>
            <p:blipFill>
              <a:blip r:embed="rId32"/>
              <a:stretch>
                <a:fillRect/>
              </a:stretch>
            </p:blipFill>
            <p:spPr>
              <a:xfrm>
                <a:off x="3659343" y="2672916"/>
                <a:ext cx="264436" cy="288000"/>
              </a:xfrm>
              <a:prstGeom prst="rect">
                <a:avLst/>
              </a:prstGeom>
            </p:spPr>
          </p:pic>
          <p:sp>
            <p:nvSpPr>
              <p:cNvPr id="228" name="テキスト ボックス 227">
                <a:extLst>
                  <a:ext uri="{FF2B5EF4-FFF2-40B4-BE49-F238E27FC236}">
                    <a16:creationId xmlns:a16="http://schemas.microsoft.com/office/drawing/2014/main" id="{5C30FE4E-6AA5-D4D2-620E-536039C2512A}"/>
                  </a:ext>
                </a:extLst>
              </p:cNvPr>
              <p:cNvSpPr txBox="1"/>
              <p:nvPr/>
            </p:nvSpPr>
            <p:spPr>
              <a:xfrm>
                <a:off x="2356294" y="2605651"/>
                <a:ext cx="216024" cy="84639"/>
              </a:xfrm>
              <a:prstGeom prst="rect">
                <a:avLst/>
              </a:prstGeom>
              <a:noFill/>
            </p:spPr>
            <p:txBody>
              <a:bodyPr wrap="square" lIns="0" tIns="0" rIns="0" bIns="0" rtlCol="0">
                <a:spAutoFit/>
              </a:bodyPr>
              <a:lstStyle/>
              <a:p>
                <a:pPr algn="ctr"/>
                <a:r>
                  <a:rPr kumimoji="1" lang="ja-JP" altLang="en-US" sz="550" kern="0" spc="-70" dirty="0">
                    <a:solidFill>
                      <a:srgbClr val="542400"/>
                    </a:solidFill>
                    <a:latin typeface="+mn-ea"/>
                  </a:rPr>
                  <a:t>★★★</a:t>
                </a:r>
              </a:p>
            </p:txBody>
          </p:sp>
          <p:sp>
            <p:nvSpPr>
              <p:cNvPr id="229" name="テキスト ボックス 228">
                <a:extLst>
                  <a:ext uri="{FF2B5EF4-FFF2-40B4-BE49-F238E27FC236}">
                    <a16:creationId xmlns:a16="http://schemas.microsoft.com/office/drawing/2014/main" id="{05E94274-F8FA-E6B4-248E-C0894AD3EE37}"/>
                  </a:ext>
                </a:extLst>
              </p:cNvPr>
              <p:cNvSpPr txBox="1"/>
              <p:nvPr/>
            </p:nvSpPr>
            <p:spPr>
              <a:xfrm>
                <a:off x="2577284" y="2605651"/>
                <a:ext cx="216024" cy="84639"/>
              </a:xfrm>
              <a:prstGeom prst="rect">
                <a:avLst/>
              </a:prstGeom>
              <a:noFill/>
            </p:spPr>
            <p:txBody>
              <a:bodyPr wrap="square" lIns="0" tIns="0" rIns="0" bIns="0" rtlCol="0">
                <a:spAutoFit/>
              </a:bodyPr>
              <a:lstStyle/>
              <a:p>
                <a:pPr algn="ctr"/>
                <a:r>
                  <a:rPr kumimoji="1" lang="ja-JP" altLang="en-US" sz="550" kern="0" spc="-70" dirty="0">
                    <a:solidFill>
                      <a:srgbClr val="542400"/>
                    </a:solidFill>
                    <a:latin typeface="+mn-ea"/>
                  </a:rPr>
                  <a:t>★★★</a:t>
                </a:r>
              </a:p>
            </p:txBody>
          </p:sp>
          <p:sp>
            <p:nvSpPr>
              <p:cNvPr id="230" name="テキスト ボックス 229">
                <a:extLst>
                  <a:ext uri="{FF2B5EF4-FFF2-40B4-BE49-F238E27FC236}">
                    <a16:creationId xmlns:a16="http://schemas.microsoft.com/office/drawing/2014/main" id="{8B2B1433-C275-B10F-887B-21DAF6CFB056}"/>
                  </a:ext>
                </a:extLst>
              </p:cNvPr>
              <p:cNvSpPr txBox="1"/>
              <p:nvPr/>
            </p:nvSpPr>
            <p:spPr>
              <a:xfrm>
                <a:off x="3683548" y="2605651"/>
                <a:ext cx="216024" cy="84639"/>
              </a:xfrm>
              <a:prstGeom prst="rect">
                <a:avLst/>
              </a:prstGeom>
              <a:noFill/>
            </p:spPr>
            <p:txBody>
              <a:bodyPr wrap="square" lIns="0" tIns="0" rIns="0" bIns="0" rtlCol="0">
                <a:spAutoFit/>
              </a:bodyPr>
              <a:lstStyle/>
              <a:p>
                <a:pPr algn="ctr"/>
                <a:r>
                  <a:rPr kumimoji="1" lang="ja-JP" altLang="en-US" sz="550" kern="0" spc="-70" dirty="0">
                    <a:solidFill>
                      <a:srgbClr val="542400"/>
                    </a:solidFill>
                    <a:latin typeface="+mn-ea"/>
                  </a:rPr>
                  <a:t>★★</a:t>
                </a:r>
              </a:p>
            </p:txBody>
          </p:sp>
        </p:grpSp>
        <p:sp>
          <p:nvSpPr>
            <p:cNvPr id="231" name="正方形/長方形 230">
              <a:extLst>
                <a:ext uri="{FF2B5EF4-FFF2-40B4-BE49-F238E27FC236}">
                  <a16:creationId xmlns:a16="http://schemas.microsoft.com/office/drawing/2014/main" id="{38ECE553-8F8B-658D-FA2A-F2AD15FE9159}"/>
                </a:ext>
              </a:extLst>
            </p:cNvPr>
            <p:cNvSpPr/>
            <p:nvPr/>
          </p:nvSpPr>
          <p:spPr>
            <a:xfrm>
              <a:off x="1048684" y="4391736"/>
              <a:ext cx="230762" cy="53861"/>
            </a:xfrm>
            <a:prstGeom prst="rect">
              <a:avLst/>
            </a:prstGeom>
          </p:spPr>
          <p:txBody>
            <a:bodyPr wrap="square" lIns="0" tIns="0" rIns="0" bIns="0">
              <a:spAutoFit/>
            </a:bodyPr>
            <a:lstStyle/>
            <a:p>
              <a:r>
                <a:rPr lang="en-US" altLang="ja-JP" sz="350" dirty="0">
                  <a:latin typeface="+mn-ea"/>
                </a:rPr>
                <a:t>※1 ※2 ※3</a:t>
              </a:r>
              <a:endParaRPr lang="ja-JP" altLang="en-US" sz="350" dirty="0">
                <a:latin typeface="+mn-ea"/>
              </a:endParaRPr>
            </a:p>
          </p:txBody>
        </p:sp>
        <p:sp>
          <p:nvSpPr>
            <p:cNvPr id="232" name="正方形/長方形 231">
              <a:extLst>
                <a:ext uri="{FF2B5EF4-FFF2-40B4-BE49-F238E27FC236}">
                  <a16:creationId xmlns:a16="http://schemas.microsoft.com/office/drawing/2014/main" id="{9A83C582-A27F-6968-67A1-0761A7D02FC7}"/>
                </a:ext>
              </a:extLst>
            </p:cNvPr>
            <p:cNvSpPr/>
            <p:nvPr/>
          </p:nvSpPr>
          <p:spPr>
            <a:xfrm>
              <a:off x="1279446" y="4391736"/>
              <a:ext cx="206940" cy="53861"/>
            </a:xfrm>
            <a:prstGeom prst="rect">
              <a:avLst/>
            </a:prstGeom>
          </p:spPr>
          <p:txBody>
            <a:bodyPr wrap="square" lIns="0" tIns="0" rIns="0" bIns="0">
              <a:spAutoFit/>
            </a:bodyPr>
            <a:lstStyle/>
            <a:p>
              <a:pPr algn="r"/>
              <a:r>
                <a:rPr lang="en-US" altLang="ja-JP" sz="350" dirty="0">
                  <a:latin typeface="+mn-ea"/>
                </a:rPr>
                <a:t>※1</a:t>
              </a:r>
              <a:endParaRPr lang="ja-JP" altLang="en-US" sz="350" dirty="0">
                <a:latin typeface="+mn-ea"/>
              </a:endParaRPr>
            </a:p>
          </p:txBody>
        </p:sp>
        <p:sp>
          <p:nvSpPr>
            <p:cNvPr id="233" name="正方形/長方形 232">
              <a:extLst>
                <a:ext uri="{FF2B5EF4-FFF2-40B4-BE49-F238E27FC236}">
                  <a16:creationId xmlns:a16="http://schemas.microsoft.com/office/drawing/2014/main" id="{92E5C594-1556-3097-E564-CBEDF322C265}"/>
                </a:ext>
              </a:extLst>
            </p:cNvPr>
            <p:cNvSpPr/>
            <p:nvPr/>
          </p:nvSpPr>
          <p:spPr>
            <a:xfrm>
              <a:off x="1501547" y="4391736"/>
              <a:ext cx="206940" cy="53861"/>
            </a:xfrm>
            <a:prstGeom prst="rect">
              <a:avLst/>
            </a:prstGeom>
          </p:spPr>
          <p:txBody>
            <a:bodyPr wrap="square" lIns="0" tIns="0" rIns="0" bIns="0">
              <a:spAutoFit/>
            </a:bodyPr>
            <a:lstStyle/>
            <a:p>
              <a:pPr algn="r"/>
              <a:r>
                <a:rPr lang="en-US" altLang="ja-JP" sz="350" dirty="0">
                  <a:latin typeface="+mn-ea"/>
                </a:rPr>
                <a:t>※2</a:t>
              </a:r>
              <a:endParaRPr lang="ja-JP" altLang="en-US" sz="350" dirty="0">
                <a:latin typeface="+mn-ea"/>
              </a:endParaRPr>
            </a:p>
          </p:txBody>
        </p:sp>
        <p:sp>
          <p:nvSpPr>
            <p:cNvPr id="234" name="正方形/長方形 233">
              <a:extLst>
                <a:ext uri="{FF2B5EF4-FFF2-40B4-BE49-F238E27FC236}">
                  <a16:creationId xmlns:a16="http://schemas.microsoft.com/office/drawing/2014/main" id="{FFE69902-44E8-54B2-D8EA-577E49FD2748}"/>
                </a:ext>
              </a:extLst>
            </p:cNvPr>
            <p:cNvSpPr/>
            <p:nvPr/>
          </p:nvSpPr>
          <p:spPr>
            <a:xfrm>
              <a:off x="1941326" y="4391736"/>
              <a:ext cx="206940" cy="53861"/>
            </a:xfrm>
            <a:prstGeom prst="rect">
              <a:avLst/>
            </a:prstGeom>
          </p:spPr>
          <p:txBody>
            <a:bodyPr wrap="square" lIns="0" tIns="0" rIns="0" bIns="0">
              <a:spAutoFit/>
            </a:bodyPr>
            <a:lstStyle/>
            <a:p>
              <a:pPr algn="r"/>
              <a:r>
                <a:rPr lang="en-US" altLang="ja-JP" sz="350" dirty="0">
                  <a:latin typeface="+mn-ea"/>
                </a:rPr>
                <a:t>※4</a:t>
              </a:r>
              <a:endParaRPr lang="ja-JP" altLang="en-US" sz="350" dirty="0">
                <a:latin typeface="+mn-ea"/>
              </a:endParaRPr>
            </a:p>
          </p:txBody>
        </p:sp>
        <p:sp>
          <p:nvSpPr>
            <p:cNvPr id="235" name="正方形/長方形 234">
              <a:extLst>
                <a:ext uri="{FF2B5EF4-FFF2-40B4-BE49-F238E27FC236}">
                  <a16:creationId xmlns:a16="http://schemas.microsoft.com/office/drawing/2014/main" id="{A9577AA8-CE58-79EE-58E0-56D547109FDE}"/>
                </a:ext>
              </a:extLst>
            </p:cNvPr>
            <p:cNvSpPr/>
            <p:nvPr/>
          </p:nvSpPr>
          <p:spPr>
            <a:xfrm>
              <a:off x="2824863" y="4391736"/>
              <a:ext cx="206940" cy="53861"/>
            </a:xfrm>
            <a:prstGeom prst="rect">
              <a:avLst/>
            </a:prstGeom>
          </p:spPr>
          <p:txBody>
            <a:bodyPr wrap="square" lIns="0" tIns="0" rIns="0" bIns="0">
              <a:spAutoFit/>
            </a:bodyPr>
            <a:lstStyle/>
            <a:p>
              <a:pPr algn="r"/>
              <a:r>
                <a:rPr lang="en-US" altLang="ja-JP" sz="350" dirty="0">
                  <a:latin typeface="+mn-ea"/>
                </a:rPr>
                <a:t>※5</a:t>
              </a:r>
              <a:endParaRPr lang="ja-JP" altLang="en-US" sz="350" dirty="0">
                <a:latin typeface="+mn-ea"/>
              </a:endParaRPr>
            </a:p>
          </p:txBody>
        </p:sp>
        <p:sp>
          <p:nvSpPr>
            <p:cNvPr id="236" name="正方形/長方形 235">
              <a:extLst>
                <a:ext uri="{FF2B5EF4-FFF2-40B4-BE49-F238E27FC236}">
                  <a16:creationId xmlns:a16="http://schemas.microsoft.com/office/drawing/2014/main" id="{BF0CC65E-ADC9-E237-AF37-BD923634FB00}"/>
                </a:ext>
              </a:extLst>
            </p:cNvPr>
            <p:cNvSpPr/>
            <p:nvPr/>
          </p:nvSpPr>
          <p:spPr>
            <a:xfrm>
              <a:off x="3042120" y="4391736"/>
              <a:ext cx="206940" cy="53861"/>
            </a:xfrm>
            <a:prstGeom prst="rect">
              <a:avLst/>
            </a:prstGeom>
          </p:spPr>
          <p:txBody>
            <a:bodyPr wrap="square" lIns="0" tIns="0" rIns="0" bIns="0">
              <a:spAutoFit/>
            </a:bodyPr>
            <a:lstStyle/>
            <a:p>
              <a:pPr algn="r"/>
              <a:r>
                <a:rPr lang="en-US" altLang="ja-JP" sz="350" dirty="0">
                  <a:latin typeface="+mn-ea"/>
                </a:rPr>
                <a:t>※2</a:t>
              </a:r>
              <a:endParaRPr lang="ja-JP" altLang="en-US" sz="350" dirty="0">
                <a:latin typeface="+mn-ea"/>
              </a:endParaRPr>
            </a:p>
          </p:txBody>
        </p:sp>
        <p:sp>
          <p:nvSpPr>
            <p:cNvPr id="237" name="正方形/長方形 236">
              <a:extLst>
                <a:ext uri="{FF2B5EF4-FFF2-40B4-BE49-F238E27FC236}">
                  <a16:creationId xmlns:a16="http://schemas.microsoft.com/office/drawing/2014/main" id="{50FBE7D6-FD5B-C827-9947-14B762E4DF49}"/>
                </a:ext>
              </a:extLst>
            </p:cNvPr>
            <p:cNvSpPr/>
            <p:nvPr/>
          </p:nvSpPr>
          <p:spPr>
            <a:xfrm>
              <a:off x="3481935" y="4391736"/>
              <a:ext cx="206940" cy="53861"/>
            </a:xfrm>
            <a:prstGeom prst="rect">
              <a:avLst/>
            </a:prstGeom>
          </p:spPr>
          <p:txBody>
            <a:bodyPr wrap="square" lIns="0" tIns="0" rIns="0" bIns="0">
              <a:spAutoFit/>
            </a:bodyPr>
            <a:lstStyle/>
            <a:p>
              <a:pPr algn="r"/>
              <a:r>
                <a:rPr lang="en-US" altLang="ja-JP" sz="350" dirty="0">
                  <a:latin typeface="+mn-ea"/>
                </a:rPr>
                <a:t>※6</a:t>
              </a:r>
              <a:endParaRPr lang="ja-JP" altLang="en-US" sz="350" dirty="0">
                <a:latin typeface="+mn-ea"/>
              </a:endParaRPr>
            </a:p>
          </p:txBody>
        </p:sp>
      </p:grpSp>
      <p:grpSp>
        <p:nvGrpSpPr>
          <p:cNvPr id="2" name="グループ化 1">
            <a:extLst>
              <a:ext uri="{FF2B5EF4-FFF2-40B4-BE49-F238E27FC236}">
                <a16:creationId xmlns:a16="http://schemas.microsoft.com/office/drawing/2014/main" id="{EFE8BC71-6605-7778-366A-C7E5DBDE5AA5}"/>
              </a:ext>
            </a:extLst>
          </p:cNvPr>
          <p:cNvGrpSpPr/>
          <p:nvPr/>
        </p:nvGrpSpPr>
        <p:grpSpPr>
          <a:xfrm>
            <a:off x="3723147" y="4103343"/>
            <a:ext cx="1113807" cy="281361"/>
            <a:chOff x="3723147" y="4103343"/>
            <a:chExt cx="1113807" cy="281361"/>
          </a:xfrm>
        </p:grpSpPr>
        <p:grpSp>
          <p:nvGrpSpPr>
            <p:cNvPr id="8" name="グループ化 7">
              <a:extLst>
                <a:ext uri="{FF2B5EF4-FFF2-40B4-BE49-F238E27FC236}">
                  <a16:creationId xmlns:a16="http://schemas.microsoft.com/office/drawing/2014/main" id="{112DA0BC-2B7B-F897-50D9-65095BCE84F4}"/>
                </a:ext>
              </a:extLst>
            </p:cNvPr>
            <p:cNvGrpSpPr/>
            <p:nvPr/>
          </p:nvGrpSpPr>
          <p:grpSpPr>
            <a:xfrm>
              <a:off x="3723147" y="4120207"/>
              <a:ext cx="574154" cy="217607"/>
              <a:chOff x="3575926" y="3121010"/>
              <a:chExt cx="785272" cy="297621"/>
            </a:xfrm>
          </p:grpSpPr>
          <p:pic>
            <p:nvPicPr>
              <p:cNvPr id="11" name="図 10">
                <a:extLst>
                  <a:ext uri="{FF2B5EF4-FFF2-40B4-BE49-F238E27FC236}">
                    <a16:creationId xmlns:a16="http://schemas.microsoft.com/office/drawing/2014/main" id="{9CF6C20F-871F-B4FC-7B0B-423B6B0D2DDF}"/>
                  </a:ext>
                </a:extLst>
              </p:cNvPr>
              <p:cNvPicPr>
                <a:picLocks noChangeAspect="1"/>
              </p:cNvPicPr>
              <p:nvPr/>
            </p:nvPicPr>
            <p:blipFill>
              <a:blip r:embed="rId33"/>
              <a:stretch>
                <a:fillRect/>
              </a:stretch>
            </p:blipFill>
            <p:spPr>
              <a:xfrm>
                <a:off x="3575926" y="3121010"/>
                <a:ext cx="353275" cy="297621"/>
              </a:xfrm>
              <a:prstGeom prst="rect">
                <a:avLst/>
              </a:prstGeom>
            </p:spPr>
          </p:pic>
          <p:pic>
            <p:nvPicPr>
              <p:cNvPr id="13" name="図 12">
                <a:extLst>
                  <a:ext uri="{FF2B5EF4-FFF2-40B4-BE49-F238E27FC236}">
                    <a16:creationId xmlns:a16="http://schemas.microsoft.com/office/drawing/2014/main" id="{5A452B8D-7DDA-E99A-B76A-70418994A7E1}"/>
                  </a:ext>
                </a:extLst>
              </p:cNvPr>
              <p:cNvPicPr>
                <a:picLocks noChangeAspect="1"/>
              </p:cNvPicPr>
              <p:nvPr/>
            </p:nvPicPr>
            <p:blipFill>
              <a:blip r:embed="rId34"/>
              <a:stretch>
                <a:fillRect/>
              </a:stretch>
            </p:blipFill>
            <p:spPr>
              <a:xfrm>
                <a:off x="3961025" y="3121010"/>
                <a:ext cx="400173" cy="283457"/>
              </a:xfrm>
              <a:prstGeom prst="rect">
                <a:avLst/>
              </a:prstGeom>
            </p:spPr>
          </p:pic>
        </p:grpSp>
        <p:pic>
          <p:nvPicPr>
            <p:cNvPr id="9" name="Picture 2" descr="365日おそうじラクラク宣言">
              <a:extLst>
                <a:ext uri="{FF2B5EF4-FFF2-40B4-BE49-F238E27FC236}">
                  <a16:creationId xmlns:a16="http://schemas.microsoft.com/office/drawing/2014/main" id="{6794A82B-A6AC-FE66-ED19-1CB24DA77B13}"/>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4524046" y="4103343"/>
              <a:ext cx="312908" cy="281361"/>
            </a:xfrm>
            <a:prstGeom prst="rect">
              <a:avLst/>
            </a:prstGeom>
            <a:noFill/>
            <a:extLst>
              <a:ext uri="{909E8E84-426E-40DD-AFC4-6F175D3DCCD1}">
                <a14:hiddenFill xmlns:a14="http://schemas.microsoft.com/office/drawing/2010/main">
                  <a:solidFill>
                    <a:srgbClr val="FFFFFF"/>
                  </a:solidFill>
                </a14:hiddenFill>
              </a:ext>
            </a:extLst>
          </p:spPr>
        </p:pic>
        <p:pic>
          <p:nvPicPr>
            <p:cNvPr id="10" name="図 9">
              <a:extLst>
                <a:ext uri="{FF2B5EF4-FFF2-40B4-BE49-F238E27FC236}">
                  <a16:creationId xmlns:a16="http://schemas.microsoft.com/office/drawing/2014/main" id="{808B8736-66D5-AD95-5C06-F33DA86EBAC7}"/>
                </a:ext>
              </a:extLst>
            </p:cNvPr>
            <p:cNvPicPr>
              <a:picLocks noChangeAspect="1"/>
            </p:cNvPicPr>
            <p:nvPr/>
          </p:nvPicPr>
          <p:blipFill>
            <a:blip r:embed="rId36"/>
            <a:stretch>
              <a:fillRect/>
            </a:stretch>
          </p:blipFill>
          <p:spPr>
            <a:xfrm>
              <a:off x="4310416" y="4109387"/>
              <a:ext cx="210536" cy="275317"/>
            </a:xfrm>
            <a:prstGeom prst="rect">
              <a:avLst/>
            </a:prstGeom>
          </p:spPr>
        </p:pic>
      </p:grpSp>
      <p:grpSp>
        <p:nvGrpSpPr>
          <p:cNvPr id="111" name="グループ化 110">
            <a:extLst>
              <a:ext uri="{FF2B5EF4-FFF2-40B4-BE49-F238E27FC236}">
                <a16:creationId xmlns:a16="http://schemas.microsoft.com/office/drawing/2014/main" id="{20910653-5E46-56C0-F53E-BD97043D5924}"/>
              </a:ext>
            </a:extLst>
          </p:cNvPr>
          <p:cNvGrpSpPr/>
          <p:nvPr/>
        </p:nvGrpSpPr>
        <p:grpSpPr>
          <a:xfrm>
            <a:off x="142875" y="4727418"/>
            <a:ext cx="7711967" cy="1943616"/>
            <a:chOff x="142875" y="4727418"/>
            <a:chExt cx="7711967" cy="1943616"/>
          </a:xfrm>
        </p:grpSpPr>
        <p:sp>
          <p:nvSpPr>
            <p:cNvPr id="112" name="Rectangle 14">
              <a:extLst>
                <a:ext uri="{FF2B5EF4-FFF2-40B4-BE49-F238E27FC236}">
                  <a16:creationId xmlns:a16="http://schemas.microsoft.com/office/drawing/2014/main" id="{F28FA2D3-7EAB-D8D6-1E89-C314EF393342}"/>
                </a:ext>
              </a:extLst>
            </p:cNvPr>
            <p:cNvSpPr>
              <a:spLocks noChangeArrowheads="1"/>
            </p:cNvSpPr>
            <p:nvPr/>
          </p:nvSpPr>
          <p:spPr bwMode="auto">
            <a:xfrm>
              <a:off x="142875" y="4727418"/>
              <a:ext cx="7704000" cy="1943616"/>
            </a:xfrm>
            <a:prstGeom prst="rect">
              <a:avLst/>
            </a:prstGeom>
            <a:solidFill>
              <a:srgbClr val="CCCC00">
                <a:alpha val="16078"/>
              </a:srgbClr>
            </a:solidFill>
            <a:ln w="6350">
              <a:solidFill>
                <a:srgbClr val="FFFFE7"/>
              </a:solidFill>
              <a:miter lim="800000"/>
              <a:headEnd/>
              <a:tailEnd/>
            </a:ln>
            <a:effectLst/>
          </p:spPr>
          <p:txBody>
            <a:bodyPr wrap="none" anchor="ctr"/>
            <a:lstStyle/>
            <a:p>
              <a:pPr algn="ctr"/>
              <a:endParaRPr lang="ja-JP" altLang="en-US" sz="1200" dirty="0">
                <a:solidFill>
                  <a:srgbClr val="009999"/>
                </a:solidFill>
                <a:latin typeface="+mn-ea"/>
              </a:endParaRPr>
            </a:p>
          </p:txBody>
        </p:sp>
        <p:sp>
          <p:nvSpPr>
            <p:cNvPr id="113" name="正方形/長方形 112">
              <a:extLst>
                <a:ext uri="{FF2B5EF4-FFF2-40B4-BE49-F238E27FC236}">
                  <a16:creationId xmlns:a16="http://schemas.microsoft.com/office/drawing/2014/main" id="{47A1ECC2-7E7B-9AF4-3A93-8997846290D2}"/>
                </a:ext>
              </a:extLst>
            </p:cNvPr>
            <p:cNvSpPr/>
            <p:nvPr/>
          </p:nvSpPr>
          <p:spPr>
            <a:xfrm>
              <a:off x="142876" y="4822188"/>
              <a:ext cx="7711966" cy="184666"/>
            </a:xfrm>
            <a:prstGeom prst="rect">
              <a:avLst/>
            </a:prstGeom>
          </p:spPr>
          <p:txBody>
            <a:bodyPr wrap="square" lIns="0" tIns="0" rIns="0" bIns="0">
              <a:spAutoFit/>
            </a:bodyPr>
            <a:lstStyle/>
            <a:p>
              <a:pPr algn="ctr"/>
              <a:r>
                <a:rPr lang="ja-JP" altLang="en-US" sz="1200" b="1" dirty="0">
                  <a:solidFill>
                    <a:srgbClr val="953735"/>
                  </a:solidFill>
                  <a:latin typeface="+mn-ea"/>
                </a:rPr>
                <a:t>高い性能とデザイン性を備えたシリーズです。</a:t>
              </a:r>
            </a:p>
          </p:txBody>
        </p:sp>
        <p:grpSp>
          <p:nvGrpSpPr>
            <p:cNvPr id="114" name="グループ化 113">
              <a:extLst>
                <a:ext uri="{FF2B5EF4-FFF2-40B4-BE49-F238E27FC236}">
                  <a16:creationId xmlns:a16="http://schemas.microsoft.com/office/drawing/2014/main" id="{7958DEFF-8C0F-B963-386A-0B9D41701E6B}"/>
                </a:ext>
              </a:extLst>
            </p:cNvPr>
            <p:cNvGrpSpPr/>
            <p:nvPr/>
          </p:nvGrpSpPr>
          <p:grpSpPr>
            <a:xfrm>
              <a:off x="5895169" y="5096351"/>
              <a:ext cx="1523770" cy="1482251"/>
              <a:chOff x="6201836" y="5096351"/>
              <a:chExt cx="1523770" cy="1482251"/>
            </a:xfrm>
          </p:grpSpPr>
          <p:grpSp>
            <p:nvGrpSpPr>
              <p:cNvPr id="136" name="グループ化 135">
                <a:extLst>
                  <a:ext uri="{FF2B5EF4-FFF2-40B4-BE49-F238E27FC236}">
                    <a16:creationId xmlns:a16="http://schemas.microsoft.com/office/drawing/2014/main" id="{F25043B8-EBEB-0C77-91F6-F54053E096DF}"/>
                  </a:ext>
                </a:extLst>
              </p:cNvPr>
              <p:cNvGrpSpPr/>
              <p:nvPr/>
            </p:nvGrpSpPr>
            <p:grpSpPr>
              <a:xfrm>
                <a:off x="6201836" y="5989644"/>
                <a:ext cx="1270486" cy="588958"/>
                <a:chOff x="5924523" y="5989644"/>
                <a:chExt cx="1270486" cy="588958"/>
              </a:xfrm>
            </p:grpSpPr>
            <p:sp>
              <p:nvSpPr>
                <p:cNvPr id="138" name="正方形/長方形 137">
                  <a:extLst>
                    <a:ext uri="{FF2B5EF4-FFF2-40B4-BE49-F238E27FC236}">
                      <a16:creationId xmlns:a16="http://schemas.microsoft.com/office/drawing/2014/main" id="{953839D6-6273-F83E-808C-F56C31D176B3}"/>
                    </a:ext>
                  </a:extLst>
                </p:cNvPr>
                <p:cNvSpPr/>
                <p:nvPr/>
              </p:nvSpPr>
              <p:spPr>
                <a:xfrm>
                  <a:off x="5924523" y="5989644"/>
                  <a:ext cx="1270485" cy="246221"/>
                </a:xfrm>
                <a:prstGeom prst="rect">
                  <a:avLst/>
                </a:prstGeom>
              </p:spPr>
              <p:txBody>
                <a:bodyPr wrap="square" lIns="0" tIns="0" rIns="0" bIns="0">
                  <a:spAutoFit/>
                </a:bodyPr>
                <a:lstStyle/>
                <a:p>
                  <a:r>
                    <a:rPr lang="ja-JP" altLang="en-US" sz="800" b="1" dirty="0">
                      <a:latin typeface="+mn-ea"/>
                    </a:rPr>
                    <a:t>汚れがつきにくく、溝の間までお掃除しやすい。</a:t>
                  </a:r>
                </a:p>
              </p:txBody>
            </p:sp>
            <p:sp>
              <p:nvSpPr>
                <p:cNvPr id="141" name="正方形/長方形 140">
                  <a:extLst>
                    <a:ext uri="{FF2B5EF4-FFF2-40B4-BE49-F238E27FC236}">
                      <a16:creationId xmlns:a16="http://schemas.microsoft.com/office/drawing/2014/main" id="{6EAE8808-A7A9-8FE2-1DC2-F0CA67127B27}"/>
                    </a:ext>
                  </a:extLst>
                </p:cNvPr>
                <p:cNvSpPr/>
                <p:nvPr/>
              </p:nvSpPr>
              <p:spPr>
                <a:xfrm>
                  <a:off x="5924525" y="6301603"/>
                  <a:ext cx="1270484" cy="276999"/>
                </a:xfrm>
                <a:prstGeom prst="rect">
                  <a:avLst/>
                </a:prstGeom>
              </p:spPr>
              <p:txBody>
                <a:bodyPr wrap="square" lIns="0" tIns="0" rIns="0" bIns="0">
                  <a:spAutoFit/>
                </a:bodyPr>
                <a:lstStyle/>
                <a:p>
                  <a:r>
                    <a:rPr lang="ja-JP" altLang="en-US" sz="600" dirty="0">
                      <a:latin typeface="+mn-ea"/>
                    </a:rPr>
                    <a:t>溝の中まで塗装でしっかりコーティングされているので、溝に溜まった汚れのお掃除も簡単です。</a:t>
                  </a:r>
                </a:p>
              </p:txBody>
            </p:sp>
          </p:grpSp>
          <p:pic>
            <p:nvPicPr>
              <p:cNvPr id="137" name="図 136">
                <a:extLst>
                  <a:ext uri="{FF2B5EF4-FFF2-40B4-BE49-F238E27FC236}">
                    <a16:creationId xmlns:a16="http://schemas.microsoft.com/office/drawing/2014/main" id="{FCCE84B9-67DD-A1F4-E0FE-64F454E5AEE2}"/>
                  </a:ext>
                </a:extLst>
              </p:cNvPr>
              <p:cNvPicPr>
                <a:picLocks noChangeAspect="1"/>
              </p:cNvPicPr>
              <p:nvPr/>
            </p:nvPicPr>
            <p:blipFill>
              <a:blip r:embed="rId37"/>
              <a:stretch>
                <a:fillRect/>
              </a:stretch>
            </p:blipFill>
            <p:spPr>
              <a:xfrm>
                <a:off x="6201836" y="5096351"/>
                <a:ext cx="1523770" cy="856800"/>
              </a:xfrm>
              <a:prstGeom prst="rect">
                <a:avLst/>
              </a:prstGeom>
            </p:spPr>
          </p:pic>
        </p:grpSp>
        <p:grpSp>
          <p:nvGrpSpPr>
            <p:cNvPr id="117" name="グループ化 116">
              <a:extLst>
                <a:ext uri="{FF2B5EF4-FFF2-40B4-BE49-F238E27FC236}">
                  <a16:creationId xmlns:a16="http://schemas.microsoft.com/office/drawing/2014/main" id="{9D955108-EA2F-AC8F-498A-D851B93BC68F}"/>
                </a:ext>
              </a:extLst>
            </p:cNvPr>
            <p:cNvGrpSpPr/>
            <p:nvPr/>
          </p:nvGrpSpPr>
          <p:grpSpPr>
            <a:xfrm>
              <a:off x="4071539" y="5096351"/>
              <a:ext cx="1528346" cy="1482251"/>
              <a:chOff x="4099845" y="5096351"/>
              <a:chExt cx="1528346" cy="1482251"/>
            </a:xfrm>
          </p:grpSpPr>
          <p:pic>
            <p:nvPicPr>
              <p:cNvPr id="132" name="図 131">
                <a:extLst>
                  <a:ext uri="{FF2B5EF4-FFF2-40B4-BE49-F238E27FC236}">
                    <a16:creationId xmlns:a16="http://schemas.microsoft.com/office/drawing/2014/main" id="{67A360BA-1602-45A1-6CF8-94D332F671DC}"/>
                  </a:ext>
                </a:extLst>
              </p:cNvPr>
              <p:cNvPicPr>
                <a:picLocks noChangeAspect="1"/>
              </p:cNvPicPr>
              <p:nvPr/>
            </p:nvPicPr>
            <p:blipFill>
              <a:blip r:embed="rId38"/>
              <a:stretch>
                <a:fillRect/>
              </a:stretch>
            </p:blipFill>
            <p:spPr>
              <a:xfrm>
                <a:off x="4099845" y="5096351"/>
                <a:ext cx="1528346" cy="856800"/>
              </a:xfrm>
              <a:prstGeom prst="rect">
                <a:avLst/>
              </a:prstGeom>
            </p:spPr>
          </p:pic>
          <p:grpSp>
            <p:nvGrpSpPr>
              <p:cNvPr id="133" name="グループ化 132">
                <a:extLst>
                  <a:ext uri="{FF2B5EF4-FFF2-40B4-BE49-F238E27FC236}">
                    <a16:creationId xmlns:a16="http://schemas.microsoft.com/office/drawing/2014/main" id="{6D6CE4E0-E524-F0E1-21F9-ED22285A1FE1}"/>
                  </a:ext>
                </a:extLst>
              </p:cNvPr>
              <p:cNvGrpSpPr/>
              <p:nvPr/>
            </p:nvGrpSpPr>
            <p:grpSpPr>
              <a:xfrm>
                <a:off x="4099845" y="5989644"/>
                <a:ext cx="1465223" cy="588958"/>
                <a:chOff x="5924523" y="5989644"/>
                <a:chExt cx="1465223" cy="588958"/>
              </a:xfrm>
            </p:grpSpPr>
            <p:sp>
              <p:nvSpPr>
                <p:cNvPr id="134" name="正方形/長方形 133">
                  <a:extLst>
                    <a:ext uri="{FF2B5EF4-FFF2-40B4-BE49-F238E27FC236}">
                      <a16:creationId xmlns:a16="http://schemas.microsoft.com/office/drawing/2014/main" id="{B74042EC-374D-0F92-38F6-CC53B8D05A88}"/>
                    </a:ext>
                  </a:extLst>
                </p:cNvPr>
                <p:cNvSpPr/>
                <p:nvPr/>
              </p:nvSpPr>
              <p:spPr>
                <a:xfrm>
                  <a:off x="5924523" y="5989644"/>
                  <a:ext cx="1465223" cy="246221"/>
                </a:xfrm>
                <a:prstGeom prst="rect">
                  <a:avLst/>
                </a:prstGeom>
              </p:spPr>
              <p:txBody>
                <a:bodyPr wrap="square" lIns="0" tIns="0" rIns="0" bIns="0">
                  <a:spAutoFit/>
                </a:bodyPr>
                <a:lstStyle/>
                <a:p>
                  <a:r>
                    <a:rPr lang="ja-JP" altLang="en-US" sz="800" b="1" dirty="0">
                      <a:latin typeface="+mn-ea"/>
                    </a:rPr>
                    <a:t>歩行頻度が高い場所でも安心な、高い耐久性。</a:t>
                  </a:r>
                </a:p>
              </p:txBody>
            </p:sp>
            <p:sp>
              <p:nvSpPr>
                <p:cNvPr id="135" name="正方形/長方形 134">
                  <a:extLst>
                    <a:ext uri="{FF2B5EF4-FFF2-40B4-BE49-F238E27FC236}">
                      <a16:creationId xmlns:a16="http://schemas.microsoft.com/office/drawing/2014/main" id="{7EF30646-3F8B-A64E-14B0-9645FD265F01}"/>
                    </a:ext>
                  </a:extLst>
                </p:cNvPr>
                <p:cNvSpPr/>
                <p:nvPr/>
              </p:nvSpPr>
              <p:spPr>
                <a:xfrm>
                  <a:off x="5924525" y="6301603"/>
                  <a:ext cx="1415220" cy="276999"/>
                </a:xfrm>
                <a:prstGeom prst="rect">
                  <a:avLst/>
                </a:prstGeom>
              </p:spPr>
              <p:txBody>
                <a:bodyPr wrap="square" lIns="0" tIns="0" rIns="0" bIns="0">
                  <a:spAutoFit/>
                </a:bodyPr>
                <a:lstStyle/>
                <a:p>
                  <a:r>
                    <a:rPr lang="ja-JP" altLang="en-US" sz="600" dirty="0">
                      <a:latin typeface="+mn-ea"/>
                    </a:rPr>
                    <a:t>表面の塗装が分厚くてすり減りにくい上に、すり傷やへこみもつきにくいので、使い始めのころの美しい状態が長続きします。</a:t>
                  </a:r>
                </a:p>
              </p:txBody>
            </p:sp>
          </p:grpSp>
        </p:grpSp>
        <p:grpSp>
          <p:nvGrpSpPr>
            <p:cNvPr id="119" name="グループ化 118">
              <a:extLst>
                <a:ext uri="{FF2B5EF4-FFF2-40B4-BE49-F238E27FC236}">
                  <a16:creationId xmlns:a16="http://schemas.microsoft.com/office/drawing/2014/main" id="{DBB4F22D-0BA1-F55E-1FC3-5463D1A43412}"/>
                </a:ext>
              </a:extLst>
            </p:cNvPr>
            <p:cNvGrpSpPr/>
            <p:nvPr/>
          </p:nvGrpSpPr>
          <p:grpSpPr>
            <a:xfrm>
              <a:off x="2247909" y="5096351"/>
              <a:ext cx="1528346" cy="1482251"/>
              <a:chOff x="1997854" y="5096351"/>
              <a:chExt cx="1528346" cy="1482251"/>
            </a:xfrm>
          </p:grpSpPr>
          <p:pic>
            <p:nvPicPr>
              <p:cNvPr id="126" name="図 125">
                <a:extLst>
                  <a:ext uri="{FF2B5EF4-FFF2-40B4-BE49-F238E27FC236}">
                    <a16:creationId xmlns:a16="http://schemas.microsoft.com/office/drawing/2014/main" id="{3B3AB4F4-24AB-9D28-87B7-9EA59488106C}"/>
                  </a:ext>
                </a:extLst>
              </p:cNvPr>
              <p:cNvPicPr>
                <a:picLocks noChangeAspect="1"/>
              </p:cNvPicPr>
              <p:nvPr/>
            </p:nvPicPr>
            <p:blipFill>
              <a:blip r:embed="rId39"/>
              <a:stretch>
                <a:fillRect/>
              </a:stretch>
            </p:blipFill>
            <p:spPr>
              <a:xfrm>
                <a:off x="1997854" y="5096351"/>
                <a:ext cx="1528346" cy="856800"/>
              </a:xfrm>
              <a:prstGeom prst="rect">
                <a:avLst/>
              </a:prstGeom>
            </p:spPr>
          </p:pic>
          <p:grpSp>
            <p:nvGrpSpPr>
              <p:cNvPr id="127" name="グループ化 126">
                <a:extLst>
                  <a:ext uri="{FF2B5EF4-FFF2-40B4-BE49-F238E27FC236}">
                    <a16:creationId xmlns:a16="http://schemas.microsoft.com/office/drawing/2014/main" id="{0DA1FF7D-7A0D-ABCB-D067-23FC2E930E67}"/>
                  </a:ext>
                </a:extLst>
              </p:cNvPr>
              <p:cNvGrpSpPr/>
              <p:nvPr/>
            </p:nvGrpSpPr>
            <p:grpSpPr>
              <a:xfrm>
                <a:off x="1997854" y="5989644"/>
                <a:ext cx="1440966" cy="588958"/>
                <a:chOff x="5924523" y="5989644"/>
                <a:chExt cx="1440966" cy="588958"/>
              </a:xfrm>
            </p:grpSpPr>
            <p:sp>
              <p:nvSpPr>
                <p:cNvPr id="129" name="正方形/長方形 128">
                  <a:extLst>
                    <a:ext uri="{FF2B5EF4-FFF2-40B4-BE49-F238E27FC236}">
                      <a16:creationId xmlns:a16="http://schemas.microsoft.com/office/drawing/2014/main" id="{2B8BD794-F752-818E-027D-43716ECA9035}"/>
                    </a:ext>
                  </a:extLst>
                </p:cNvPr>
                <p:cNvSpPr/>
                <p:nvPr/>
              </p:nvSpPr>
              <p:spPr>
                <a:xfrm>
                  <a:off x="5924523" y="5989644"/>
                  <a:ext cx="1270485" cy="246221"/>
                </a:xfrm>
                <a:prstGeom prst="rect">
                  <a:avLst/>
                </a:prstGeom>
              </p:spPr>
              <p:txBody>
                <a:bodyPr wrap="square" lIns="0" tIns="0" rIns="0" bIns="0">
                  <a:spAutoFit/>
                </a:bodyPr>
                <a:lstStyle/>
                <a:p>
                  <a:r>
                    <a:rPr lang="ja-JP" altLang="en-US" sz="800" b="1" dirty="0">
                      <a:latin typeface="+mn-ea"/>
                    </a:rPr>
                    <a:t>キッチンなどの水まわりでの使用も可能。</a:t>
                  </a:r>
                </a:p>
              </p:txBody>
            </p:sp>
            <p:sp>
              <p:nvSpPr>
                <p:cNvPr id="131" name="正方形/長方形 130">
                  <a:extLst>
                    <a:ext uri="{FF2B5EF4-FFF2-40B4-BE49-F238E27FC236}">
                      <a16:creationId xmlns:a16="http://schemas.microsoft.com/office/drawing/2014/main" id="{10E19361-C1C0-57DF-72F7-C213DFB70C61}"/>
                    </a:ext>
                  </a:extLst>
                </p:cNvPr>
                <p:cNvSpPr/>
                <p:nvPr/>
              </p:nvSpPr>
              <p:spPr>
                <a:xfrm>
                  <a:off x="5924525" y="6301603"/>
                  <a:ext cx="1440964" cy="276999"/>
                </a:xfrm>
                <a:prstGeom prst="rect">
                  <a:avLst/>
                </a:prstGeom>
              </p:spPr>
              <p:txBody>
                <a:bodyPr wrap="square" lIns="0" tIns="0" rIns="0" bIns="0">
                  <a:spAutoFit/>
                </a:bodyPr>
                <a:lstStyle/>
                <a:p>
                  <a:r>
                    <a:rPr lang="ja-JP" altLang="en-US" sz="600" dirty="0">
                      <a:latin typeface="+mn-ea"/>
                    </a:rPr>
                    <a:t>厚みのあるコーティング層により、水や油の浸入による表面の変色がほとんど生じません。キッチンなどでもご使用いただけます。</a:t>
                  </a:r>
                </a:p>
              </p:txBody>
            </p:sp>
          </p:grpSp>
        </p:grpSp>
        <p:grpSp>
          <p:nvGrpSpPr>
            <p:cNvPr id="120" name="グループ化 119">
              <a:extLst>
                <a:ext uri="{FF2B5EF4-FFF2-40B4-BE49-F238E27FC236}">
                  <a16:creationId xmlns:a16="http://schemas.microsoft.com/office/drawing/2014/main" id="{E07ECF8E-EB6C-C33E-3750-D15062C34170}"/>
                </a:ext>
              </a:extLst>
            </p:cNvPr>
            <p:cNvGrpSpPr/>
            <p:nvPr/>
          </p:nvGrpSpPr>
          <p:grpSpPr>
            <a:xfrm>
              <a:off x="599242" y="4955298"/>
              <a:ext cx="1353383" cy="1572400"/>
              <a:chOff x="599242" y="4955298"/>
              <a:chExt cx="1353383" cy="1572400"/>
            </a:xfrm>
          </p:grpSpPr>
          <p:pic>
            <p:nvPicPr>
              <p:cNvPr id="121" name="図 120">
                <a:extLst>
                  <a:ext uri="{FF2B5EF4-FFF2-40B4-BE49-F238E27FC236}">
                    <a16:creationId xmlns:a16="http://schemas.microsoft.com/office/drawing/2014/main" id="{54E93B4B-25D5-1058-8AD6-84506AFCBC66}"/>
                  </a:ext>
                </a:extLst>
              </p:cNvPr>
              <p:cNvPicPr>
                <a:picLocks noChangeAspect="1"/>
              </p:cNvPicPr>
              <p:nvPr/>
            </p:nvPicPr>
            <p:blipFill>
              <a:blip r:embed="rId40"/>
              <a:stretch>
                <a:fillRect/>
              </a:stretch>
            </p:blipFill>
            <p:spPr>
              <a:xfrm>
                <a:off x="599242" y="4955298"/>
                <a:ext cx="1353383" cy="997853"/>
              </a:xfrm>
              <a:prstGeom prst="rect">
                <a:avLst/>
              </a:prstGeom>
            </p:spPr>
          </p:pic>
          <p:grpSp>
            <p:nvGrpSpPr>
              <p:cNvPr id="122" name="グループ化 121">
                <a:extLst>
                  <a:ext uri="{FF2B5EF4-FFF2-40B4-BE49-F238E27FC236}">
                    <a16:creationId xmlns:a16="http://schemas.microsoft.com/office/drawing/2014/main" id="{00AC0ABC-0638-75F6-E01D-C70F23178E08}"/>
                  </a:ext>
                </a:extLst>
              </p:cNvPr>
              <p:cNvGrpSpPr/>
              <p:nvPr/>
            </p:nvGrpSpPr>
            <p:grpSpPr>
              <a:xfrm>
                <a:off x="599242" y="5989644"/>
                <a:ext cx="1270486" cy="538054"/>
                <a:chOff x="5924523" y="5989644"/>
                <a:chExt cx="1270486" cy="538054"/>
              </a:xfrm>
            </p:grpSpPr>
            <p:sp>
              <p:nvSpPr>
                <p:cNvPr id="124" name="正方形/長方形 123">
                  <a:extLst>
                    <a:ext uri="{FF2B5EF4-FFF2-40B4-BE49-F238E27FC236}">
                      <a16:creationId xmlns:a16="http://schemas.microsoft.com/office/drawing/2014/main" id="{3D11C5DC-8034-5457-3739-93A721353767}"/>
                    </a:ext>
                  </a:extLst>
                </p:cNvPr>
                <p:cNvSpPr/>
                <p:nvPr/>
              </p:nvSpPr>
              <p:spPr>
                <a:xfrm>
                  <a:off x="5924523" y="5989644"/>
                  <a:ext cx="1270485" cy="153888"/>
                </a:xfrm>
                <a:prstGeom prst="rect">
                  <a:avLst/>
                </a:prstGeom>
              </p:spPr>
              <p:txBody>
                <a:bodyPr wrap="square" lIns="0" tIns="0" rIns="0" bIns="0">
                  <a:spAutoFit/>
                </a:bodyPr>
                <a:lstStyle/>
                <a:p>
                  <a:r>
                    <a:rPr lang="ja-JP" altLang="en-US" sz="1000" b="1" dirty="0">
                      <a:latin typeface="+mn-ea"/>
                    </a:rPr>
                    <a:t>トリプルコート</a:t>
                  </a:r>
                </a:p>
              </p:txBody>
            </p:sp>
            <p:sp>
              <p:nvSpPr>
                <p:cNvPr id="125" name="正方形/長方形 124">
                  <a:extLst>
                    <a:ext uri="{FF2B5EF4-FFF2-40B4-BE49-F238E27FC236}">
                      <a16:creationId xmlns:a16="http://schemas.microsoft.com/office/drawing/2014/main" id="{62A2CBBA-ED2A-7312-F91B-04851D2A72C9}"/>
                    </a:ext>
                  </a:extLst>
                </p:cNvPr>
                <p:cNvSpPr/>
                <p:nvPr/>
              </p:nvSpPr>
              <p:spPr>
                <a:xfrm>
                  <a:off x="5924525" y="6204533"/>
                  <a:ext cx="1270484" cy="323165"/>
                </a:xfrm>
                <a:prstGeom prst="rect">
                  <a:avLst/>
                </a:prstGeom>
              </p:spPr>
              <p:txBody>
                <a:bodyPr wrap="square" lIns="0" tIns="0" rIns="0" bIns="0">
                  <a:spAutoFit/>
                </a:bodyPr>
                <a:lstStyle/>
                <a:p>
                  <a:r>
                    <a:rPr lang="ja-JP" altLang="en-US" sz="800" dirty="0">
                      <a:latin typeface="+mn-ea"/>
                    </a:rPr>
                    <a:t>溝の奥まで丁寧に塗装。</a:t>
                  </a:r>
                </a:p>
                <a:p>
                  <a:r>
                    <a:rPr lang="ja-JP" altLang="en-US" sz="800" dirty="0">
                      <a:latin typeface="+mn-ea"/>
                    </a:rPr>
                    <a:t>丈夫でお掃除もしやすい。</a:t>
                  </a:r>
                  <a:endParaRPr lang="en-US" altLang="ja-JP" sz="800" dirty="0">
                    <a:latin typeface="+mn-ea"/>
                  </a:endParaRPr>
                </a:p>
                <a:p>
                  <a:r>
                    <a:rPr lang="en-US" altLang="ja-JP" sz="500" dirty="0">
                      <a:latin typeface="+mn-ea"/>
                    </a:rPr>
                    <a:t>※</a:t>
                  </a:r>
                  <a:r>
                    <a:rPr lang="ja-JP" altLang="en-US" sz="500" dirty="0">
                      <a:latin typeface="+mn-ea"/>
                    </a:rPr>
                    <a:t>イラストはイメージです。</a:t>
                  </a:r>
                </a:p>
              </p:txBody>
            </p:sp>
          </p:grpSp>
        </p:grpSp>
      </p:grpSp>
    </p:spTree>
    <p:extLst>
      <p:ext uri="{BB962C8B-B14F-4D97-AF65-F5344CB8AC3E}">
        <p14:creationId xmlns:p14="http://schemas.microsoft.com/office/powerpoint/2010/main" val="2094875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グループ化 41">
            <a:extLst>
              <a:ext uri="{FF2B5EF4-FFF2-40B4-BE49-F238E27FC236}">
                <a16:creationId xmlns:a16="http://schemas.microsoft.com/office/drawing/2014/main" id="{76C1240D-0CDC-F73C-806D-847A77D41305}"/>
              </a:ext>
            </a:extLst>
          </p:cNvPr>
          <p:cNvGrpSpPr/>
          <p:nvPr/>
        </p:nvGrpSpPr>
        <p:grpSpPr>
          <a:xfrm>
            <a:off x="4991098" y="2705161"/>
            <a:ext cx="4775202" cy="1944000"/>
            <a:chOff x="4991098" y="2705161"/>
            <a:chExt cx="4775202" cy="1944000"/>
          </a:xfrm>
        </p:grpSpPr>
        <p:pic>
          <p:nvPicPr>
            <p:cNvPr id="11" name="図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000262" y="2305877"/>
              <a:ext cx="370800" cy="2235994"/>
            </a:xfrm>
            <a:prstGeom prst="rect">
              <a:avLst/>
            </a:prstGeom>
          </p:spPr>
        </p:pic>
        <p:pic>
          <p:nvPicPr>
            <p:cNvPr id="14" name="図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5991886" y="2992273"/>
              <a:ext cx="370800" cy="2219245"/>
            </a:xfrm>
            <a:prstGeom prst="rect">
              <a:avLst/>
            </a:prstGeom>
          </p:spPr>
        </p:pic>
        <p:pic>
          <p:nvPicPr>
            <p:cNvPr id="12" name="図 11"/>
            <p:cNvPicPr>
              <a:picLocks noChangeAspect="1"/>
            </p:cNvPicPr>
            <p:nvPr/>
          </p:nvPicPr>
          <p:blipFill rotWithShape="1">
            <a:blip r:embed="rId4">
              <a:extLst>
                <a:ext uri="{28A0092B-C50C-407E-A947-70E740481C1C}">
                  <a14:useLocalDpi xmlns:a14="http://schemas.microsoft.com/office/drawing/2010/main" val="0"/>
                </a:ext>
              </a:extLst>
            </a:blip>
            <a:srcRect b="-1"/>
            <a:stretch/>
          </p:blipFill>
          <p:spPr>
            <a:xfrm rot="5400000">
              <a:off x="8381169" y="2302028"/>
              <a:ext cx="370800" cy="2244826"/>
            </a:xfrm>
            <a:prstGeom prst="rect">
              <a:avLst/>
            </a:prstGeom>
          </p:spPr>
        </p:pic>
        <p:pic>
          <p:nvPicPr>
            <p:cNvPr id="13" name="図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8372551" y="2987126"/>
              <a:ext cx="370800" cy="2227589"/>
            </a:xfrm>
            <a:prstGeom prst="rect">
              <a:avLst/>
            </a:prstGeom>
          </p:spPr>
        </p:pic>
        <p:grpSp>
          <p:nvGrpSpPr>
            <p:cNvPr id="79" name="グループ化 78"/>
            <p:cNvGrpSpPr/>
            <p:nvPr/>
          </p:nvGrpSpPr>
          <p:grpSpPr>
            <a:xfrm>
              <a:off x="4991098" y="2705161"/>
              <a:ext cx="4775202" cy="1944000"/>
              <a:chOff x="159686" y="704609"/>
              <a:chExt cx="4768863" cy="1932231"/>
            </a:xfrm>
          </p:grpSpPr>
          <p:sp>
            <p:nvSpPr>
              <p:cNvPr id="160" name="Rectangle 14"/>
              <p:cNvSpPr>
                <a:spLocks noChangeArrowheads="1"/>
              </p:cNvSpPr>
              <p:nvPr/>
            </p:nvSpPr>
            <p:spPr bwMode="auto">
              <a:xfrm>
                <a:off x="159688" y="704609"/>
                <a:ext cx="4768861" cy="1932231"/>
              </a:xfrm>
              <a:prstGeom prst="rect">
                <a:avLst/>
              </a:prstGeom>
              <a:noFill/>
              <a:ln w="6350">
                <a:solidFill>
                  <a:srgbClr val="4D4D4D"/>
                </a:solidFill>
                <a:miter lim="800000"/>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200" dirty="0">
                  <a:latin typeface="+mn-ea"/>
                </a:endParaRPr>
              </a:p>
            </p:txBody>
          </p:sp>
          <p:sp>
            <p:nvSpPr>
              <p:cNvPr id="161" name="Rectangle 24"/>
              <p:cNvSpPr>
                <a:spLocks noChangeArrowheads="1"/>
              </p:cNvSpPr>
              <p:nvPr/>
            </p:nvSpPr>
            <p:spPr bwMode="auto">
              <a:xfrm>
                <a:off x="159686" y="704611"/>
                <a:ext cx="4768862" cy="126000"/>
              </a:xfrm>
              <a:prstGeom prst="rect">
                <a:avLst/>
              </a:prstGeom>
              <a:solidFill>
                <a:srgbClr val="4D4D4D"/>
              </a:solidFill>
              <a:ln w="6350">
                <a:solidFill>
                  <a:srgbClr val="4D4D4D"/>
                </a:solidFill>
                <a:miter lim="800000"/>
                <a:headEnd/>
                <a:tailEnd/>
              </a:ln>
              <a:effectLst/>
            </p:spPr>
            <p:txBody>
              <a:bodyPr wrap="none" tIns="0" rIns="0" bIns="0" anchor="ctr"/>
              <a:lstStyle/>
              <a:p>
                <a:r>
                  <a:rPr lang="ja-JP" altLang="en-US" sz="800" dirty="0">
                    <a:solidFill>
                      <a:schemeClr val="bg1"/>
                    </a:solidFill>
                    <a:latin typeface="+mn-ea"/>
                  </a:rPr>
                  <a:t>カラーバリエーション</a:t>
                </a:r>
                <a:endParaRPr lang="en-US" altLang="ja-JP" sz="800" dirty="0">
                  <a:solidFill>
                    <a:schemeClr val="bg1"/>
                  </a:solidFill>
                  <a:latin typeface="+mn-ea"/>
                </a:endParaRPr>
              </a:p>
            </p:txBody>
          </p:sp>
        </p:grpSp>
        <p:sp>
          <p:nvSpPr>
            <p:cNvPr id="82" name="正方形/長方形 81"/>
            <p:cNvSpPr/>
            <p:nvPr/>
          </p:nvSpPr>
          <p:spPr>
            <a:xfrm>
              <a:off x="5085410" y="2948091"/>
              <a:ext cx="4570215" cy="138499"/>
            </a:xfrm>
            <a:prstGeom prst="rect">
              <a:avLst/>
            </a:prstGeom>
          </p:spPr>
          <p:txBody>
            <a:bodyPr wrap="square" lIns="0" tIns="0" rIns="0" bIns="0">
              <a:spAutoFit/>
            </a:bodyPr>
            <a:lstStyle/>
            <a:p>
              <a:r>
                <a:rPr lang="ja-JP" altLang="en-US" sz="900" b="1" dirty="0">
                  <a:latin typeface="+mn-ea"/>
                </a:rPr>
                <a:t>希少な高級木材やクラフト感のあるパイン材を広幅デザインにした床材です。</a:t>
              </a:r>
            </a:p>
          </p:txBody>
        </p:sp>
        <p:sp>
          <p:nvSpPr>
            <p:cNvPr id="107" name="正方形/長方形 106"/>
            <p:cNvSpPr/>
            <p:nvPr/>
          </p:nvSpPr>
          <p:spPr>
            <a:xfrm>
              <a:off x="5068552" y="4312469"/>
              <a:ext cx="488916" cy="92333"/>
            </a:xfrm>
            <a:prstGeom prst="rect">
              <a:avLst/>
            </a:prstGeom>
          </p:spPr>
          <p:txBody>
            <a:bodyPr wrap="none" lIns="0" tIns="0" rIns="0" bIns="0">
              <a:spAutoFit/>
            </a:bodyPr>
            <a:lstStyle/>
            <a:p>
              <a:r>
                <a:rPr lang="ja-JP" altLang="en-US" sz="600" dirty="0">
                  <a:latin typeface="+mn-ea"/>
                </a:rPr>
                <a:t>スギ柄（シート）</a:t>
              </a:r>
            </a:p>
          </p:txBody>
        </p:sp>
        <p:sp>
          <p:nvSpPr>
            <p:cNvPr id="126" name="正方形/長方形 125"/>
            <p:cNvSpPr/>
            <p:nvPr/>
          </p:nvSpPr>
          <p:spPr>
            <a:xfrm>
              <a:off x="5065681" y="3645385"/>
              <a:ext cx="921727" cy="92333"/>
            </a:xfrm>
            <a:prstGeom prst="rect">
              <a:avLst/>
            </a:prstGeom>
          </p:spPr>
          <p:txBody>
            <a:bodyPr wrap="none" lIns="0" tIns="0" rIns="0" bIns="0">
              <a:spAutoFit/>
            </a:bodyPr>
            <a:lstStyle/>
            <a:p>
              <a:r>
                <a:rPr lang="ja-JP" altLang="en-US" sz="600" dirty="0">
                  <a:latin typeface="+mn-ea"/>
                </a:rPr>
                <a:t>ラスティックパイン柄（シート）</a:t>
              </a:r>
            </a:p>
          </p:txBody>
        </p:sp>
        <p:sp>
          <p:nvSpPr>
            <p:cNvPr id="127" name="正方形/長方形 126"/>
            <p:cNvSpPr/>
            <p:nvPr/>
          </p:nvSpPr>
          <p:spPr>
            <a:xfrm>
              <a:off x="7470069" y="3638750"/>
              <a:ext cx="860813" cy="92333"/>
            </a:xfrm>
            <a:prstGeom prst="rect">
              <a:avLst/>
            </a:prstGeom>
          </p:spPr>
          <p:txBody>
            <a:bodyPr wrap="none" lIns="0" tIns="0" rIns="0" bIns="0">
              <a:spAutoFit/>
            </a:bodyPr>
            <a:lstStyle/>
            <a:p>
              <a:r>
                <a:rPr lang="ja-JP" altLang="en-US" sz="600" dirty="0">
                  <a:latin typeface="+mn-ea"/>
                </a:rPr>
                <a:t>ホワイトパイン柄（シート）　</a:t>
              </a:r>
            </a:p>
          </p:txBody>
        </p:sp>
        <p:sp>
          <p:nvSpPr>
            <p:cNvPr id="129" name="正方形/長方形 128"/>
            <p:cNvSpPr/>
            <p:nvPr/>
          </p:nvSpPr>
          <p:spPr>
            <a:xfrm>
              <a:off x="7473593" y="4312469"/>
              <a:ext cx="533800" cy="92333"/>
            </a:xfrm>
            <a:prstGeom prst="rect">
              <a:avLst/>
            </a:prstGeom>
          </p:spPr>
          <p:txBody>
            <a:bodyPr wrap="none" lIns="0" tIns="0" rIns="0" bIns="0">
              <a:spAutoFit/>
            </a:bodyPr>
            <a:lstStyle/>
            <a:p>
              <a:r>
                <a:rPr lang="ja-JP" altLang="en-US" sz="600" dirty="0">
                  <a:latin typeface="+mn-ea"/>
                </a:rPr>
                <a:t>ヒノキ柄（シート）</a:t>
              </a:r>
            </a:p>
          </p:txBody>
        </p:sp>
      </p:grpSp>
      <p:sp>
        <p:nvSpPr>
          <p:cNvPr id="18" name="タイトル 26">
            <a:extLst>
              <a:ext uri="{FF2B5EF4-FFF2-40B4-BE49-F238E27FC236}">
                <a16:creationId xmlns:a16="http://schemas.microsoft.com/office/drawing/2014/main" id="{BEE729A9-4180-A6E8-28DA-A6B0DD3E865B}"/>
              </a:ext>
            </a:extLst>
          </p:cNvPr>
          <p:cNvSpPr txBox="1">
            <a:spLocks/>
          </p:cNvSpPr>
          <p:nvPr/>
        </p:nvSpPr>
        <p:spPr>
          <a:xfrm>
            <a:off x="0" y="-283837"/>
            <a:ext cx="3297238" cy="270015"/>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100" b="1" dirty="0">
                <a:latin typeface="+mn-ea"/>
                <a:ea typeface="+mn-ea"/>
              </a:rPr>
              <a:t>ベリティスフロアー トリプルコート　ワイドウッド</a:t>
            </a:r>
            <a:endParaRPr lang="ja-JP" altLang="en-US" sz="1100" b="1" dirty="0">
              <a:solidFill>
                <a:srgbClr val="000000"/>
              </a:solidFill>
              <a:latin typeface="+mn-ea"/>
              <a:ea typeface="+mn-ea"/>
              <a:cs typeface="+mn-cs"/>
            </a:endParaRPr>
          </a:p>
        </p:txBody>
      </p:sp>
      <p:sp>
        <p:nvSpPr>
          <p:cNvPr id="19" name="タイトル 18">
            <a:extLst>
              <a:ext uri="{FF2B5EF4-FFF2-40B4-BE49-F238E27FC236}">
                <a16:creationId xmlns:a16="http://schemas.microsoft.com/office/drawing/2014/main" id="{37ED3AC8-F525-E450-2023-637C43380608}"/>
              </a:ext>
            </a:extLst>
          </p:cNvPr>
          <p:cNvSpPr>
            <a:spLocks noGrp="1"/>
          </p:cNvSpPr>
          <p:nvPr>
            <p:ph type="title"/>
          </p:nvPr>
        </p:nvSpPr>
        <p:spPr/>
        <p:txBody>
          <a:bodyPr/>
          <a:lstStyle/>
          <a:p>
            <a:r>
              <a:rPr lang="ja-JP" altLang="en-US" sz="1200" b="1" dirty="0">
                <a:solidFill>
                  <a:schemeClr val="bg1"/>
                </a:solidFill>
                <a:latin typeface="+mn-ea"/>
                <a:ea typeface="+mn-ea"/>
              </a:rPr>
              <a:t>床材　</a:t>
            </a:r>
            <a:r>
              <a:rPr lang="ja-JP" altLang="en-US" dirty="0">
                <a:latin typeface="+mn-ea"/>
                <a:ea typeface="+mn-ea"/>
              </a:rPr>
              <a:t>ベリティスフロアー トリプルコート　ワイドウッド</a:t>
            </a:r>
          </a:p>
        </p:txBody>
      </p:sp>
      <p:grpSp>
        <p:nvGrpSpPr>
          <p:cNvPr id="124" name="グループ化 123">
            <a:extLst>
              <a:ext uri="{FF2B5EF4-FFF2-40B4-BE49-F238E27FC236}">
                <a16:creationId xmlns:a16="http://schemas.microsoft.com/office/drawing/2014/main" id="{B5623879-D769-E52B-F5C2-E4C9ADFBBFFC}"/>
              </a:ext>
            </a:extLst>
          </p:cNvPr>
          <p:cNvGrpSpPr/>
          <p:nvPr/>
        </p:nvGrpSpPr>
        <p:grpSpPr>
          <a:xfrm>
            <a:off x="147622" y="683235"/>
            <a:ext cx="4726800" cy="3363445"/>
            <a:chOff x="147622" y="693747"/>
            <a:chExt cx="4726800" cy="3363445"/>
          </a:xfrm>
        </p:grpSpPr>
        <p:pic>
          <p:nvPicPr>
            <p:cNvPr id="125" name="図 124">
              <a:extLst>
                <a:ext uri="{FF2B5EF4-FFF2-40B4-BE49-F238E27FC236}">
                  <a16:creationId xmlns:a16="http://schemas.microsoft.com/office/drawing/2014/main" id="{F09A4861-7288-AC0F-40F4-A4195AFEA376}"/>
                </a:ext>
              </a:extLst>
            </p:cNvPr>
            <p:cNvPicPr preferRelativeResize="0">
              <a:picLocks noChangeAspect="1"/>
            </p:cNvPicPr>
            <p:nvPr/>
          </p:nvPicPr>
          <p:blipFill rotWithShape="1">
            <a:blip r:embed="rId6">
              <a:extLst>
                <a:ext uri="{28A0092B-C50C-407E-A947-70E740481C1C}">
                  <a14:useLocalDpi xmlns:a14="http://schemas.microsoft.com/office/drawing/2010/main" val="0"/>
                </a:ext>
              </a:extLst>
            </a:blip>
            <a:stretch/>
          </p:blipFill>
          <p:spPr>
            <a:xfrm>
              <a:off x="147622" y="693747"/>
              <a:ext cx="4726800" cy="3363445"/>
            </a:xfrm>
            <a:prstGeom prst="rect">
              <a:avLst/>
            </a:prstGeom>
          </p:spPr>
        </p:pic>
        <p:sp>
          <p:nvSpPr>
            <p:cNvPr id="132" name="Rectangle 4">
              <a:extLst>
                <a:ext uri="{FF2B5EF4-FFF2-40B4-BE49-F238E27FC236}">
                  <a16:creationId xmlns:a16="http://schemas.microsoft.com/office/drawing/2014/main" id="{847A32DA-F520-78F9-A02E-6915427B9FEA}"/>
                </a:ext>
              </a:extLst>
            </p:cNvPr>
            <p:cNvSpPr>
              <a:spLocks noChangeArrowheads="1"/>
            </p:cNvSpPr>
            <p:nvPr/>
          </p:nvSpPr>
          <p:spPr bwMode="auto">
            <a:xfrm>
              <a:off x="3319955" y="3913185"/>
              <a:ext cx="153035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ja-JP"/>
              </a:defPPr>
              <a:lvl1pPr algn="ctr" rtl="0" fontAlgn="base">
                <a:spcBef>
                  <a:spcPct val="50000"/>
                </a:spcBef>
                <a:spcAft>
                  <a:spcPct val="0"/>
                </a:spcAft>
                <a:defRPr kumimoji="1" sz="800" b="1" kern="1200">
                  <a:solidFill>
                    <a:schemeClr val="tx1"/>
                  </a:solidFill>
                  <a:latin typeface="Arial" charset="0"/>
                  <a:ea typeface="ＭＳ Ｐゴシック" pitchFamily="50" charset="-128"/>
                  <a:cs typeface="+mn-cs"/>
                </a:defRPr>
              </a:lvl1pPr>
              <a:lvl2pPr marL="457200" algn="ctr" rtl="0" fontAlgn="base">
                <a:spcBef>
                  <a:spcPct val="50000"/>
                </a:spcBef>
                <a:spcAft>
                  <a:spcPct val="0"/>
                </a:spcAft>
                <a:defRPr kumimoji="1" sz="800" b="1" kern="1200">
                  <a:solidFill>
                    <a:schemeClr val="tx1"/>
                  </a:solidFill>
                  <a:latin typeface="Arial" charset="0"/>
                  <a:ea typeface="ＭＳ Ｐゴシック" pitchFamily="50" charset="-128"/>
                  <a:cs typeface="+mn-cs"/>
                </a:defRPr>
              </a:lvl2pPr>
              <a:lvl3pPr marL="914400" algn="ctr" rtl="0" fontAlgn="base">
                <a:spcBef>
                  <a:spcPct val="50000"/>
                </a:spcBef>
                <a:spcAft>
                  <a:spcPct val="0"/>
                </a:spcAft>
                <a:defRPr kumimoji="1" sz="800" b="1" kern="1200">
                  <a:solidFill>
                    <a:schemeClr val="tx1"/>
                  </a:solidFill>
                  <a:latin typeface="Arial" charset="0"/>
                  <a:ea typeface="ＭＳ Ｐゴシック" pitchFamily="50" charset="-128"/>
                  <a:cs typeface="+mn-cs"/>
                </a:defRPr>
              </a:lvl3pPr>
              <a:lvl4pPr marL="1371600" algn="ctr" rtl="0" fontAlgn="base">
                <a:spcBef>
                  <a:spcPct val="50000"/>
                </a:spcBef>
                <a:spcAft>
                  <a:spcPct val="0"/>
                </a:spcAft>
                <a:defRPr kumimoji="1" sz="800" b="1" kern="1200">
                  <a:solidFill>
                    <a:schemeClr val="tx1"/>
                  </a:solidFill>
                  <a:latin typeface="Arial" charset="0"/>
                  <a:ea typeface="ＭＳ Ｐゴシック" pitchFamily="50" charset="-128"/>
                  <a:cs typeface="+mn-cs"/>
                </a:defRPr>
              </a:lvl4pPr>
              <a:lvl5pPr marL="1828800" algn="ctr" rtl="0" fontAlgn="base">
                <a:spcBef>
                  <a:spcPct val="50000"/>
                </a:spcBef>
                <a:spcAft>
                  <a:spcPct val="0"/>
                </a:spcAft>
                <a:defRPr kumimoji="1" sz="800" b="1" kern="1200">
                  <a:solidFill>
                    <a:schemeClr val="tx1"/>
                  </a:solidFill>
                  <a:latin typeface="Arial" charset="0"/>
                  <a:ea typeface="ＭＳ Ｐゴシック" pitchFamily="50" charset="-128"/>
                  <a:cs typeface="+mn-cs"/>
                </a:defRPr>
              </a:lvl5pPr>
              <a:lvl6pPr marL="2286000" algn="l" defTabSz="914400" rtl="0" eaLnBrk="1" latinLnBrk="0" hangingPunct="1">
                <a:defRPr kumimoji="1" sz="800" b="1" kern="1200">
                  <a:solidFill>
                    <a:schemeClr val="tx1"/>
                  </a:solidFill>
                  <a:latin typeface="Arial" charset="0"/>
                  <a:ea typeface="ＭＳ Ｐゴシック" pitchFamily="50" charset="-128"/>
                  <a:cs typeface="+mn-cs"/>
                </a:defRPr>
              </a:lvl6pPr>
              <a:lvl7pPr marL="2743200" algn="l" defTabSz="914400" rtl="0" eaLnBrk="1" latinLnBrk="0" hangingPunct="1">
                <a:defRPr kumimoji="1" sz="800" b="1" kern="1200">
                  <a:solidFill>
                    <a:schemeClr val="tx1"/>
                  </a:solidFill>
                  <a:latin typeface="Arial" charset="0"/>
                  <a:ea typeface="ＭＳ Ｐゴシック" pitchFamily="50" charset="-128"/>
                  <a:cs typeface="+mn-cs"/>
                </a:defRPr>
              </a:lvl7pPr>
              <a:lvl8pPr marL="3200400" algn="l" defTabSz="914400" rtl="0" eaLnBrk="1" latinLnBrk="0" hangingPunct="1">
                <a:defRPr kumimoji="1" sz="800" b="1" kern="1200">
                  <a:solidFill>
                    <a:schemeClr val="tx1"/>
                  </a:solidFill>
                  <a:latin typeface="Arial" charset="0"/>
                  <a:ea typeface="ＭＳ Ｐゴシック" pitchFamily="50" charset="-128"/>
                  <a:cs typeface="+mn-cs"/>
                </a:defRPr>
              </a:lvl8pPr>
              <a:lvl9pPr marL="3657600" algn="l" defTabSz="914400" rtl="0" eaLnBrk="1" latinLnBrk="0" hangingPunct="1">
                <a:defRPr kumimoji="1" sz="800" b="1" kern="1200">
                  <a:solidFill>
                    <a:schemeClr val="tx1"/>
                  </a:solidFill>
                  <a:latin typeface="Arial" charset="0"/>
                  <a:ea typeface="ＭＳ Ｐゴシック"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altLang="ja-JP" sz="500" b="0" i="0" u="none" strike="noStrike" kern="1200" cap="none" spc="0" normalizeH="0" baseline="0" noProof="0" dirty="0">
                  <a:ln>
                    <a:noFill/>
                  </a:ln>
                  <a:solidFill>
                    <a:schemeClr val="bg1"/>
                  </a:solidFill>
                  <a:effectLst/>
                  <a:uLnTx/>
                  <a:uFillTx/>
                  <a:latin typeface="+mn-ea"/>
                  <a:ea typeface="+mn-ea"/>
                </a:rPr>
                <a:t>※</a:t>
              </a:r>
              <a:r>
                <a:rPr kumimoji="1" lang="ja-JP" altLang="en-US" sz="500" b="0" i="0" u="none" strike="noStrike" kern="1200" cap="none" spc="0" normalizeH="0" baseline="0" noProof="0" dirty="0">
                  <a:ln>
                    <a:noFill/>
                  </a:ln>
                  <a:solidFill>
                    <a:schemeClr val="bg1"/>
                  </a:solidFill>
                  <a:effectLst/>
                  <a:uLnTx/>
                  <a:uFillTx/>
                  <a:latin typeface="+mn-ea"/>
                  <a:ea typeface="+mn-ea"/>
                </a:rPr>
                <a:t>イメージ写真のため実際とは異なる場合がございます。</a:t>
              </a:r>
            </a:p>
          </p:txBody>
        </p:sp>
        <p:sp>
          <p:nvSpPr>
            <p:cNvPr id="133" name="正方形/長方形 132">
              <a:extLst>
                <a:ext uri="{FF2B5EF4-FFF2-40B4-BE49-F238E27FC236}">
                  <a16:creationId xmlns:a16="http://schemas.microsoft.com/office/drawing/2014/main" id="{55A57FFF-2D55-7A0F-2670-3242A674E3E7}"/>
                </a:ext>
              </a:extLst>
            </p:cNvPr>
            <p:cNvSpPr/>
            <p:nvPr/>
          </p:nvSpPr>
          <p:spPr>
            <a:xfrm>
              <a:off x="164277" y="3897052"/>
              <a:ext cx="1003480" cy="92333"/>
            </a:xfrm>
            <a:prstGeom prst="rect">
              <a:avLst/>
            </a:prstGeom>
          </p:spPr>
          <p:txBody>
            <a:bodyPr wrap="none" lIns="0" tIns="0" rIns="0" bIns="0">
              <a:spAutoFit/>
            </a:bodyPr>
            <a:lstStyle/>
            <a:p>
              <a:r>
                <a:rPr lang="en-US" altLang="ja-JP" sz="600" b="1" dirty="0">
                  <a:solidFill>
                    <a:schemeClr val="bg1"/>
                  </a:solidFill>
                  <a:latin typeface="+mn-ea"/>
                </a:rPr>
                <a:t>〔</a:t>
              </a:r>
              <a:r>
                <a:rPr lang="ja-JP" altLang="en-US" sz="600" b="1" dirty="0">
                  <a:solidFill>
                    <a:schemeClr val="bg1"/>
                  </a:solidFill>
                  <a:latin typeface="+mn-ea"/>
                </a:rPr>
                <a:t>ラスティックパイン柄（シート）</a:t>
              </a:r>
              <a:r>
                <a:rPr lang="en-US" altLang="ja-JP" sz="600" b="1" dirty="0">
                  <a:solidFill>
                    <a:schemeClr val="bg1"/>
                  </a:solidFill>
                  <a:latin typeface="+mn-ea"/>
                </a:rPr>
                <a:t>〕</a:t>
              </a:r>
              <a:endParaRPr lang="ja-JP" altLang="en-US" sz="600" b="1" dirty="0">
                <a:solidFill>
                  <a:schemeClr val="bg1"/>
                </a:solidFill>
                <a:latin typeface="+mn-ea"/>
              </a:endParaRPr>
            </a:p>
          </p:txBody>
        </p:sp>
      </p:grpSp>
      <p:grpSp>
        <p:nvGrpSpPr>
          <p:cNvPr id="43" name="グループ化 42">
            <a:extLst>
              <a:ext uri="{FF2B5EF4-FFF2-40B4-BE49-F238E27FC236}">
                <a16:creationId xmlns:a16="http://schemas.microsoft.com/office/drawing/2014/main" id="{582BC813-1C01-AB87-5FD8-D1D0D32BBC6C}"/>
              </a:ext>
            </a:extLst>
          </p:cNvPr>
          <p:cNvGrpSpPr/>
          <p:nvPr/>
        </p:nvGrpSpPr>
        <p:grpSpPr>
          <a:xfrm>
            <a:off x="4991099" y="683235"/>
            <a:ext cx="4775202" cy="1953143"/>
            <a:chOff x="4991099" y="683235"/>
            <a:chExt cx="4775202" cy="1953143"/>
          </a:xfrm>
        </p:grpSpPr>
        <p:sp>
          <p:nvSpPr>
            <p:cNvPr id="74" name="Rectangle 14">
              <a:extLst>
                <a:ext uri="{FF2B5EF4-FFF2-40B4-BE49-F238E27FC236}">
                  <a16:creationId xmlns:a16="http://schemas.microsoft.com/office/drawing/2014/main" id="{72BD19D5-0A18-89AB-FD4E-6CCE928C553D}"/>
                </a:ext>
              </a:extLst>
            </p:cNvPr>
            <p:cNvSpPr>
              <a:spLocks noChangeArrowheads="1"/>
            </p:cNvSpPr>
            <p:nvPr/>
          </p:nvSpPr>
          <p:spPr bwMode="auto">
            <a:xfrm>
              <a:off x="5291710" y="683235"/>
              <a:ext cx="2395959" cy="1953143"/>
            </a:xfrm>
            <a:prstGeom prst="rect">
              <a:avLst/>
            </a:prstGeom>
            <a:noFill/>
            <a:ln w="6350">
              <a:noFill/>
              <a:miter lim="800000"/>
              <a:headEnd/>
              <a:tailEnd/>
            </a:ln>
            <a:effectLst/>
          </p:spPr>
          <p:txBody>
            <a:bodyPr wrap="none" anchor="ctr"/>
            <a:lstStyle/>
            <a:p>
              <a:pPr algn="ctr"/>
              <a:endParaRPr lang="ja-JP" altLang="en-US" sz="1200" dirty="0">
                <a:latin typeface="+mn-ea"/>
              </a:endParaRPr>
            </a:p>
          </p:txBody>
        </p:sp>
        <p:grpSp>
          <p:nvGrpSpPr>
            <p:cNvPr id="16" name="グループ化 15">
              <a:extLst>
                <a:ext uri="{FF2B5EF4-FFF2-40B4-BE49-F238E27FC236}">
                  <a16:creationId xmlns:a16="http://schemas.microsoft.com/office/drawing/2014/main" id="{E51829BA-82BF-4DEA-18DF-C189E4B8D130}"/>
                </a:ext>
              </a:extLst>
            </p:cNvPr>
            <p:cNvGrpSpPr/>
            <p:nvPr/>
          </p:nvGrpSpPr>
          <p:grpSpPr>
            <a:xfrm>
              <a:off x="4991099" y="688975"/>
              <a:ext cx="2412852" cy="1943100"/>
              <a:chOff x="4991099" y="688975"/>
              <a:chExt cx="2412852" cy="1943100"/>
            </a:xfrm>
          </p:grpSpPr>
          <p:sp>
            <p:nvSpPr>
              <p:cNvPr id="103" name="Rectangle 14">
                <a:extLst>
                  <a:ext uri="{FF2B5EF4-FFF2-40B4-BE49-F238E27FC236}">
                    <a16:creationId xmlns:a16="http://schemas.microsoft.com/office/drawing/2014/main" id="{3CE0E9B0-FB3C-01F3-4099-10896C39D7F1}"/>
                  </a:ext>
                </a:extLst>
              </p:cNvPr>
              <p:cNvSpPr>
                <a:spLocks noChangeArrowheads="1"/>
              </p:cNvSpPr>
              <p:nvPr/>
            </p:nvSpPr>
            <p:spPr bwMode="auto">
              <a:xfrm>
                <a:off x="4991099" y="688975"/>
                <a:ext cx="2412852" cy="1943100"/>
              </a:xfrm>
              <a:prstGeom prst="rect">
                <a:avLst/>
              </a:prstGeom>
              <a:solidFill>
                <a:srgbClr val="829196"/>
              </a:solidFill>
              <a:ln w="6350">
                <a:noFill/>
                <a:miter lim="800000"/>
                <a:headEnd/>
                <a:tailEnd/>
              </a:ln>
              <a:effectLst/>
            </p:spPr>
            <p:txBody>
              <a:bodyPr wrap="none" anchor="ctr"/>
              <a:lstStyle/>
              <a:p>
                <a:pPr algn="ctr"/>
                <a:endParaRPr lang="ja-JP" altLang="en-US" sz="1200" dirty="0">
                  <a:latin typeface="+mn-ea"/>
                </a:endParaRPr>
              </a:p>
            </p:txBody>
          </p:sp>
          <p:grpSp>
            <p:nvGrpSpPr>
              <p:cNvPr id="2" name="グループ化 1">
                <a:extLst>
                  <a:ext uri="{FF2B5EF4-FFF2-40B4-BE49-F238E27FC236}">
                    <a16:creationId xmlns:a16="http://schemas.microsoft.com/office/drawing/2014/main" id="{C538245A-36E5-82CA-8550-E26F3DC4530B}"/>
                  </a:ext>
                </a:extLst>
              </p:cNvPr>
              <p:cNvGrpSpPr/>
              <p:nvPr/>
            </p:nvGrpSpPr>
            <p:grpSpPr>
              <a:xfrm>
                <a:off x="4991100" y="947324"/>
                <a:ext cx="2412851" cy="355257"/>
                <a:chOff x="4991100" y="869365"/>
                <a:chExt cx="2412851" cy="355257"/>
              </a:xfrm>
            </p:grpSpPr>
            <p:sp>
              <p:nvSpPr>
                <p:cNvPr id="105" name="正方形/長方形 104">
                  <a:extLst>
                    <a:ext uri="{FF2B5EF4-FFF2-40B4-BE49-F238E27FC236}">
                      <a16:creationId xmlns:a16="http://schemas.microsoft.com/office/drawing/2014/main" id="{1A8820D6-509C-C6A1-8659-4442A8C79983}"/>
                    </a:ext>
                  </a:extLst>
                </p:cNvPr>
                <p:cNvSpPr/>
                <p:nvPr/>
              </p:nvSpPr>
              <p:spPr>
                <a:xfrm>
                  <a:off x="4991100" y="1009178"/>
                  <a:ext cx="2412851" cy="215444"/>
                </a:xfrm>
                <a:prstGeom prst="rect">
                  <a:avLst/>
                </a:prstGeom>
              </p:spPr>
              <p:txBody>
                <a:bodyPr wrap="square" lIns="0" tIns="0" rIns="0" bIns="0">
                  <a:spAutoFit/>
                </a:bodyPr>
                <a:lstStyle/>
                <a:p>
                  <a:pPr algn="ctr"/>
                  <a:r>
                    <a:rPr lang="ja-JP" altLang="en-US" sz="1400" b="1" dirty="0">
                      <a:solidFill>
                        <a:srgbClr val="FFFFFF"/>
                      </a:solidFill>
                      <a:latin typeface="+mn-ea"/>
                    </a:rPr>
                    <a:t>ベリティスシリーズ</a:t>
                  </a:r>
                </a:p>
              </p:txBody>
            </p:sp>
            <p:sp>
              <p:nvSpPr>
                <p:cNvPr id="118" name="正方形/長方形 117">
                  <a:extLst>
                    <a:ext uri="{FF2B5EF4-FFF2-40B4-BE49-F238E27FC236}">
                      <a16:creationId xmlns:a16="http://schemas.microsoft.com/office/drawing/2014/main" id="{CBA7A5B6-BBC3-4CC2-2B76-8CE5E2D4D563}"/>
                    </a:ext>
                  </a:extLst>
                </p:cNvPr>
                <p:cNvSpPr/>
                <p:nvPr/>
              </p:nvSpPr>
              <p:spPr>
                <a:xfrm>
                  <a:off x="4991100" y="869365"/>
                  <a:ext cx="2412000" cy="123111"/>
                </a:xfrm>
                <a:prstGeom prst="rect">
                  <a:avLst/>
                </a:prstGeom>
              </p:spPr>
              <p:txBody>
                <a:bodyPr wrap="square" lIns="0" tIns="0" rIns="0" bIns="0">
                  <a:spAutoFit/>
                </a:bodyPr>
                <a:lstStyle/>
                <a:p>
                  <a:pPr algn="ctr"/>
                  <a:r>
                    <a:rPr lang="ja-JP" altLang="en-US" sz="800" dirty="0">
                      <a:solidFill>
                        <a:srgbClr val="FFFFFF"/>
                      </a:solidFill>
                      <a:latin typeface="+mn-ea"/>
                    </a:rPr>
                    <a:t>高意匠シート仕上げ</a:t>
                  </a:r>
                </a:p>
              </p:txBody>
            </p:sp>
          </p:grpSp>
          <p:pic>
            <p:nvPicPr>
              <p:cNvPr id="117" name="図 116">
                <a:extLst>
                  <a:ext uri="{FF2B5EF4-FFF2-40B4-BE49-F238E27FC236}">
                    <a16:creationId xmlns:a16="http://schemas.microsoft.com/office/drawing/2014/main" id="{8DDBD853-6366-318F-E2BA-1C88B8F220BA}"/>
                  </a:ext>
                </a:extLst>
              </p:cNvPr>
              <p:cNvPicPr>
                <a:picLocks noChangeAspect="1"/>
              </p:cNvPicPr>
              <p:nvPr/>
            </p:nvPicPr>
            <p:blipFill rotWithShape="1">
              <a:blip r:embed="rId7">
                <a:extLst>
                  <a:ext uri="{28A0092B-C50C-407E-A947-70E740481C1C}">
                    <a14:useLocalDpi xmlns:a14="http://schemas.microsoft.com/office/drawing/2010/main" val="0"/>
                  </a:ext>
                </a:extLst>
              </a:blip>
              <a:srcRect l="-1"/>
              <a:stretch/>
            </p:blipFill>
            <p:spPr>
              <a:xfrm>
                <a:off x="5396370" y="1401726"/>
                <a:ext cx="1602310" cy="972000"/>
              </a:xfrm>
              <a:prstGeom prst="rect">
                <a:avLst/>
              </a:prstGeom>
            </p:spPr>
          </p:pic>
        </p:grpSp>
        <p:grpSp>
          <p:nvGrpSpPr>
            <p:cNvPr id="138" name="グループ化 137">
              <a:extLst>
                <a:ext uri="{FF2B5EF4-FFF2-40B4-BE49-F238E27FC236}">
                  <a16:creationId xmlns:a16="http://schemas.microsoft.com/office/drawing/2014/main" id="{88FE5169-0188-F660-572B-4EE45F8F5AE9}"/>
                </a:ext>
              </a:extLst>
            </p:cNvPr>
            <p:cNvGrpSpPr/>
            <p:nvPr/>
          </p:nvGrpSpPr>
          <p:grpSpPr>
            <a:xfrm>
              <a:off x="7403953" y="690674"/>
              <a:ext cx="2362348" cy="1943644"/>
              <a:chOff x="7403953" y="690674"/>
              <a:chExt cx="2362348" cy="1943644"/>
            </a:xfrm>
          </p:grpSpPr>
          <p:pic>
            <p:nvPicPr>
              <p:cNvPr id="120" name="図 119">
                <a:extLst>
                  <a:ext uri="{FF2B5EF4-FFF2-40B4-BE49-F238E27FC236}">
                    <a16:creationId xmlns:a16="http://schemas.microsoft.com/office/drawing/2014/main" id="{5FF450CF-1C9A-A930-6BD7-BF3A22E9DE4B}"/>
                  </a:ext>
                </a:extLst>
              </p:cNvPr>
              <p:cNvPicPr>
                <a:picLocks noChangeAspect="1"/>
              </p:cNvPicPr>
              <p:nvPr/>
            </p:nvPicPr>
            <p:blipFill rotWithShape="1">
              <a:blip r:embed="rId8">
                <a:extLst>
                  <a:ext uri="{28A0092B-C50C-407E-A947-70E740481C1C}">
                    <a14:useLocalDpi xmlns:a14="http://schemas.microsoft.com/office/drawing/2010/main" val="0"/>
                  </a:ext>
                </a:extLst>
              </a:blip>
              <a:srcRect r="843"/>
              <a:stretch/>
            </p:blipFill>
            <p:spPr>
              <a:xfrm>
                <a:off x="7403953" y="690674"/>
                <a:ext cx="2362348" cy="1943644"/>
              </a:xfrm>
              <a:prstGeom prst="rect">
                <a:avLst/>
              </a:prstGeom>
            </p:spPr>
          </p:pic>
          <p:sp>
            <p:nvSpPr>
              <p:cNvPr id="121" name="正方形/長方形 120">
                <a:extLst>
                  <a:ext uri="{FF2B5EF4-FFF2-40B4-BE49-F238E27FC236}">
                    <a16:creationId xmlns:a16="http://schemas.microsoft.com/office/drawing/2014/main" id="{A2FF0884-4F8F-D4DF-13DE-EED7ADE80A71}"/>
                  </a:ext>
                </a:extLst>
              </p:cNvPr>
              <p:cNvSpPr/>
              <p:nvPr/>
            </p:nvSpPr>
            <p:spPr>
              <a:xfrm>
                <a:off x="7470988" y="2030323"/>
                <a:ext cx="1967355" cy="538609"/>
              </a:xfrm>
              <a:prstGeom prst="rect">
                <a:avLst/>
              </a:prstGeom>
            </p:spPr>
            <p:txBody>
              <a:bodyPr wrap="square" lIns="0" tIns="0" rIns="0" bIns="0">
                <a:spAutoFit/>
              </a:bodyPr>
              <a:lstStyle/>
              <a:p>
                <a:r>
                  <a:rPr lang="ja-JP" altLang="en-US" sz="700" dirty="0">
                    <a:solidFill>
                      <a:srgbClr val="FFFFFF"/>
                    </a:solidFill>
                    <a:latin typeface="+mn-ea"/>
                  </a:rPr>
                  <a:t>天然の材では入手が難しい素材を広幅サイズで</a:t>
                </a:r>
                <a:endParaRPr lang="en-US" altLang="ja-JP" sz="700" dirty="0">
                  <a:solidFill>
                    <a:srgbClr val="FFFFFF"/>
                  </a:solidFill>
                  <a:latin typeface="+mn-ea"/>
                </a:endParaRPr>
              </a:p>
              <a:p>
                <a:r>
                  <a:rPr lang="ja-JP" altLang="en-US" sz="700" dirty="0">
                    <a:solidFill>
                      <a:srgbClr val="FFFFFF"/>
                    </a:solidFill>
                    <a:latin typeface="+mn-ea"/>
                  </a:rPr>
                  <a:t>表現したワイドウッドタイプ。</a:t>
                </a:r>
              </a:p>
              <a:p>
                <a:r>
                  <a:rPr lang="ja-JP" altLang="en-US" sz="700" dirty="0">
                    <a:solidFill>
                      <a:srgbClr val="FFFFFF"/>
                    </a:solidFill>
                    <a:latin typeface="+mn-ea"/>
                  </a:rPr>
                  <a:t>高級木材であるヒノキ柄や、使い古された味のある足場板を表現したラスティックパイン柄など</a:t>
                </a:r>
              </a:p>
              <a:p>
                <a:r>
                  <a:rPr lang="en-US" altLang="ja-JP" sz="700" dirty="0">
                    <a:solidFill>
                      <a:srgbClr val="FFFFFF"/>
                    </a:solidFill>
                    <a:latin typeface="+mn-ea"/>
                  </a:rPr>
                  <a:t>4</a:t>
                </a:r>
                <a:r>
                  <a:rPr lang="ja-JP" altLang="en-US" sz="700" dirty="0">
                    <a:solidFill>
                      <a:srgbClr val="FFFFFF"/>
                    </a:solidFill>
                    <a:latin typeface="+mn-ea"/>
                  </a:rPr>
                  <a:t>柄をラインアップしています。</a:t>
                </a:r>
              </a:p>
            </p:txBody>
          </p:sp>
          <p:sp>
            <p:nvSpPr>
              <p:cNvPr id="136" name="正方形/長方形 135">
                <a:extLst>
                  <a:ext uri="{FF2B5EF4-FFF2-40B4-BE49-F238E27FC236}">
                    <a16:creationId xmlns:a16="http://schemas.microsoft.com/office/drawing/2014/main" id="{0E21D8F7-5494-D04B-1AA4-348233C95DBC}"/>
                  </a:ext>
                </a:extLst>
              </p:cNvPr>
              <p:cNvSpPr/>
              <p:nvPr/>
            </p:nvSpPr>
            <p:spPr>
              <a:xfrm>
                <a:off x="8971099" y="739707"/>
                <a:ext cx="670868" cy="307777"/>
              </a:xfrm>
              <a:prstGeom prst="rect">
                <a:avLst/>
              </a:prstGeom>
            </p:spPr>
            <p:txBody>
              <a:bodyPr wrap="square" lIns="0" tIns="0" rIns="0" bIns="0">
                <a:spAutoFit/>
              </a:bodyPr>
              <a:lstStyle/>
              <a:p>
                <a:pPr algn="r"/>
                <a:r>
                  <a:rPr lang="ja-JP" altLang="en-US" sz="1000" b="1" dirty="0">
                    <a:solidFill>
                      <a:srgbClr val="000000"/>
                    </a:solidFill>
                    <a:latin typeface="+mn-ea"/>
                  </a:rPr>
                  <a:t>ワイドウッド</a:t>
                </a:r>
                <a:endParaRPr lang="en-US" altLang="ja-JP" sz="1000" b="1" dirty="0">
                  <a:solidFill>
                    <a:srgbClr val="000000"/>
                  </a:solidFill>
                  <a:latin typeface="+mn-ea"/>
                </a:endParaRPr>
              </a:p>
              <a:p>
                <a:pPr algn="r"/>
                <a:r>
                  <a:rPr lang="en-US" altLang="ja-JP" sz="1000" b="1" dirty="0">
                    <a:solidFill>
                      <a:srgbClr val="000000"/>
                    </a:solidFill>
                    <a:latin typeface="+mn-ea"/>
                  </a:rPr>
                  <a:t>Wide wood</a:t>
                </a:r>
                <a:endParaRPr lang="ja-JP" altLang="en-US" sz="1000" b="1" dirty="0">
                  <a:solidFill>
                    <a:srgbClr val="000000"/>
                  </a:solidFill>
                  <a:latin typeface="+mn-ea"/>
                </a:endParaRPr>
              </a:p>
            </p:txBody>
          </p:sp>
          <p:sp>
            <p:nvSpPr>
              <p:cNvPr id="137" name="正方形/長方形 136">
                <a:extLst>
                  <a:ext uri="{FF2B5EF4-FFF2-40B4-BE49-F238E27FC236}">
                    <a16:creationId xmlns:a16="http://schemas.microsoft.com/office/drawing/2014/main" id="{3AB7F0F7-FCF8-88C6-5838-3F05F1960263}"/>
                  </a:ext>
                </a:extLst>
              </p:cNvPr>
              <p:cNvSpPr/>
              <p:nvPr/>
            </p:nvSpPr>
            <p:spPr>
              <a:xfrm>
                <a:off x="8806356" y="1092213"/>
                <a:ext cx="918463" cy="215444"/>
              </a:xfrm>
              <a:prstGeom prst="rect">
                <a:avLst/>
              </a:prstGeom>
            </p:spPr>
            <p:txBody>
              <a:bodyPr wrap="square" lIns="0" tIns="0" rIns="0" bIns="0">
                <a:spAutoFit/>
              </a:bodyPr>
              <a:lstStyle/>
              <a:p>
                <a:r>
                  <a:rPr lang="ja-JP" altLang="en-US" sz="700" dirty="0">
                    <a:latin typeface="+mn-ea"/>
                  </a:rPr>
                  <a:t>幅広サイズならではの、</a:t>
                </a:r>
                <a:endParaRPr lang="en-US" altLang="ja-JP" sz="700" dirty="0">
                  <a:latin typeface="+mn-ea"/>
                </a:endParaRPr>
              </a:p>
              <a:p>
                <a:r>
                  <a:rPr lang="ja-JP" altLang="en-US" sz="700" dirty="0">
                    <a:latin typeface="+mn-ea"/>
                  </a:rPr>
                  <a:t>柄の表現が楽しめます。</a:t>
                </a:r>
              </a:p>
            </p:txBody>
          </p:sp>
        </p:grpSp>
        <p:sp>
          <p:nvSpPr>
            <p:cNvPr id="89" name="Rectangle 14">
              <a:extLst>
                <a:ext uri="{FF2B5EF4-FFF2-40B4-BE49-F238E27FC236}">
                  <a16:creationId xmlns:a16="http://schemas.microsoft.com/office/drawing/2014/main" id="{69D41399-0461-A21F-54F7-598C89A23A2F}"/>
                </a:ext>
              </a:extLst>
            </p:cNvPr>
            <p:cNvSpPr>
              <a:spLocks noChangeArrowheads="1"/>
            </p:cNvSpPr>
            <p:nvPr/>
          </p:nvSpPr>
          <p:spPr bwMode="auto">
            <a:xfrm>
              <a:off x="4991100" y="688975"/>
              <a:ext cx="4775200" cy="1943099"/>
            </a:xfrm>
            <a:prstGeom prst="rect">
              <a:avLst/>
            </a:prstGeom>
            <a:noFill/>
            <a:ln w="6350">
              <a:solidFill>
                <a:srgbClr val="829196"/>
              </a:solidFill>
              <a:miter lim="800000"/>
              <a:headEnd/>
              <a:tailEnd/>
            </a:ln>
            <a:effectLst/>
          </p:spPr>
          <p:txBody>
            <a:bodyPr wrap="none" anchor="ctr"/>
            <a:lstStyle/>
            <a:p>
              <a:pPr algn="ctr"/>
              <a:endParaRPr lang="ja-JP" altLang="en-US" sz="1200" dirty="0">
                <a:latin typeface="+mn-ea"/>
              </a:endParaRPr>
            </a:p>
          </p:txBody>
        </p:sp>
      </p:grpSp>
      <p:grpSp>
        <p:nvGrpSpPr>
          <p:cNvPr id="5" name="グループ化 4">
            <a:extLst>
              <a:ext uri="{FF2B5EF4-FFF2-40B4-BE49-F238E27FC236}">
                <a16:creationId xmlns:a16="http://schemas.microsoft.com/office/drawing/2014/main" id="{69A1DF1E-7F3B-2EFF-519F-E4BAC3B4231D}"/>
              </a:ext>
            </a:extLst>
          </p:cNvPr>
          <p:cNvGrpSpPr/>
          <p:nvPr/>
        </p:nvGrpSpPr>
        <p:grpSpPr>
          <a:xfrm>
            <a:off x="7882140" y="4727418"/>
            <a:ext cx="1884161" cy="1943616"/>
            <a:chOff x="7882140" y="4727418"/>
            <a:chExt cx="1884161" cy="1943616"/>
          </a:xfrm>
        </p:grpSpPr>
        <p:sp>
          <p:nvSpPr>
            <p:cNvPr id="7" name="Rectangle 14">
              <a:extLst>
                <a:ext uri="{FF2B5EF4-FFF2-40B4-BE49-F238E27FC236}">
                  <a16:creationId xmlns:a16="http://schemas.microsoft.com/office/drawing/2014/main" id="{8F01D480-CD6C-456F-CE04-7A575BA18FF0}"/>
                </a:ext>
              </a:extLst>
            </p:cNvPr>
            <p:cNvSpPr>
              <a:spLocks noChangeArrowheads="1"/>
            </p:cNvSpPr>
            <p:nvPr/>
          </p:nvSpPr>
          <p:spPr bwMode="auto">
            <a:xfrm>
              <a:off x="7900454" y="4727418"/>
              <a:ext cx="1865847" cy="1943616"/>
            </a:xfrm>
            <a:prstGeom prst="rect">
              <a:avLst/>
            </a:prstGeom>
            <a:solidFill>
              <a:srgbClr val="F7F7D6"/>
            </a:solidFill>
            <a:ln w="6350">
              <a:noFill/>
              <a:miter lim="800000"/>
              <a:headEnd/>
              <a:tailEnd/>
            </a:ln>
            <a:effectLst/>
          </p:spPr>
          <p:txBody>
            <a:bodyPr wrap="none" anchor="ctr"/>
            <a:lstStyle/>
            <a:p>
              <a:pPr algn="ctr"/>
              <a:endParaRPr lang="ja-JP" altLang="en-US" sz="1200" dirty="0">
                <a:solidFill>
                  <a:srgbClr val="C0C0C0"/>
                </a:solidFill>
                <a:latin typeface="+mn-ea"/>
              </a:endParaRPr>
            </a:p>
          </p:txBody>
        </p:sp>
        <p:grpSp>
          <p:nvGrpSpPr>
            <p:cNvPr id="10" name="グループ化 9">
              <a:extLst>
                <a:ext uri="{FF2B5EF4-FFF2-40B4-BE49-F238E27FC236}">
                  <a16:creationId xmlns:a16="http://schemas.microsoft.com/office/drawing/2014/main" id="{0509E941-4A9B-9E35-816D-DC9913232F4E}"/>
                </a:ext>
              </a:extLst>
            </p:cNvPr>
            <p:cNvGrpSpPr/>
            <p:nvPr/>
          </p:nvGrpSpPr>
          <p:grpSpPr>
            <a:xfrm>
              <a:off x="8022891" y="5989644"/>
              <a:ext cx="1522280" cy="496625"/>
              <a:chOff x="8022891" y="5989644"/>
              <a:chExt cx="1522280" cy="496625"/>
            </a:xfrm>
          </p:grpSpPr>
          <p:sp>
            <p:nvSpPr>
              <p:cNvPr id="21" name="正方形/長方形 20">
                <a:extLst>
                  <a:ext uri="{FF2B5EF4-FFF2-40B4-BE49-F238E27FC236}">
                    <a16:creationId xmlns:a16="http://schemas.microsoft.com/office/drawing/2014/main" id="{F3D58D66-274B-37BD-0170-DFFFF51BD705}"/>
                  </a:ext>
                </a:extLst>
              </p:cNvPr>
              <p:cNvSpPr/>
              <p:nvPr/>
            </p:nvSpPr>
            <p:spPr>
              <a:xfrm>
                <a:off x="8022891" y="5989644"/>
                <a:ext cx="1415452" cy="246221"/>
              </a:xfrm>
              <a:prstGeom prst="rect">
                <a:avLst/>
              </a:prstGeom>
            </p:spPr>
            <p:txBody>
              <a:bodyPr wrap="none" lIns="0" tIns="0" rIns="0" bIns="0">
                <a:spAutoFit/>
              </a:bodyPr>
              <a:lstStyle/>
              <a:p>
                <a:r>
                  <a:rPr lang="ja-JP" altLang="en-US" sz="800" b="1" dirty="0">
                    <a:latin typeface="+mn-ea"/>
                  </a:rPr>
                  <a:t>床の張り分け部をすっきり納める</a:t>
                </a:r>
              </a:p>
              <a:p>
                <a:r>
                  <a:rPr lang="ja-JP" altLang="en-US" sz="800" b="1" dirty="0">
                    <a:latin typeface="+mn-ea"/>
                  </a:rPr>
                  <a:t>床見切縁（金属製）</a:t>
                </a:r>
              </a:p>
            </p:txBody>
          </p:sp>
          <p:sp>
            <p:nvSpPr>
              <p:cNvPr id="22" name="正方形/長方形 21">
                <a:extLst>
                  <a:ext uri="{FF2B5EF4-FFF2-40B4-BE49-F238E27FC236}">
                    <a16:creationId xmlns:a16="http://schemas.microsoft.com/office/drawing/2014/main" id="{C0D3A85B-3D59-187A-8D2E-02D7FAEE2D2D}"/>
                  </a:ext>
                </a:extLst>
              </p:cNvPr>
              <p:cNvSpPr/>
              <p:nvPr/>
            </p:nvSpPr>
            <p:spPr>
              <a:xfrm>
                <a:off x="8033207" y="6301603"/>
                <a:ext cx="1511964" cy="184666"/>
              </a:xfrm>
              <a:prstGeom prst="rect">
                <a:avLst/>
              </a:prstGeom>
            </p:spPr>
            <p:txBody>
              <a:bodyPr wrap="square" lIns="0" tIns="0" rIns="0" bIns="0">
                <a:spAutoFit/>
              </a:bodyPr>
              <a:lstStyle/>
              <a:p>
                <a:r>
                  <a:rPr lang="ja-JP" altLang="en-US" sz="600" dirty="0">
                    <a:latin typeface="+mn-ea"/>
                  </a:rPr>
                  <a:t>様々な床材の色にも合うステン系シルバー色でご用意。</a:t>
                </a:r>
              </a:p>
            </p:txBody>
          </p:sp>
        </p:grpSp>
        <p:sp>
          <p:nvSpPr>
            <p:cNvPr id="15" name="正方形/長方形 14">
              <a:extLst>
                <a:ext uri="{FF2B5EF4-FFF2-40B4-BE49-F238E27FC236}">
                  <a16:creationId xmlns:a16="http://schemas.microsoft.com/office/drawing/2014/main" id="{3A9102A8-BF60-D65C-012B-B98068592DBA}"/>
                </a:ext>
              </a:extLst>
            </p:cNvPr>
            <p:cNvSpPr/>
            <p:nvPr/>
          </p:nvSpPr>
          <p:spPr>
            <a:xfrm>
              <a:off x="7882140" y="4822189"/>
              <a:ext cx="1865847" cy="184666"/>
            </a:xfrm>
            <a:prstGeom prst="rect">
              <a:avLst/>
            </a:prstGeom>
          </p:spPr>
          <p:txBody>
            <a:bodyPr wrap="square" lIns="0" tIns="0" rIns="0" bIns="0">
              <a:spAutoFit/>
            </a:bodyPr>
            <a:lstStyle/>
            <a:p>
              <a:pPr algn="ctr"/>
              <a:r>
                <a:rPr lang="ja-JP" altLang="en-US" sz="1200" b="1" dirty="0">
                  <a:solidFill>
                    <a:srgbClr val="953735"/>
                  </a:solidFill>
                  <a:latin typeface="+mn-ea"/>
                </a:rPr>
                <a:t>おすすめの周辺部材</a:t>
              </a:r>
            </a:p>
          </p:txBody>
        </p:sp>
        <p:pic>
          <p:nvPicPr>
            <p:cNvPr id="20" name="図 19">
              <a:extLst>
                <a:ext uri="{FF2B5EF4-FFF2-40B4-BE49-F238E27FC236}">
                  <a16:creationId xmlns:a16="http://schemas.microsoft.com/office/drawing/2014/main" id="{B21EC2B9-BD07-AB40-37AE-1A616A3740FC}"/>
                </a:ext>
              </a:extLst>
            </p:cNvPr>
            <p:cNvPicPr>
              <a:picLocks noChangeAspect="1"/>
            </p:cNvPicPr>
            <p:nvPr/>
          </p:nvPicPr>
          <p:blipFill>
            <a:blip r:embed="rId9"/>
            <a:stretch>
              <a:fillRect/>
            </a:stretch>
          </p:blipFill>
          <p:spPr>
            <a:xfrm>
              <a:off x="8022891" y="5096351"/>
              <a:ext cx="1620973" cy="856800"/>
            </a:xfrm>
            <a:prstGeom prst="rect">
              <a:avLst/>
            </a:prstGeom>
          </p:spPr>
        </p:pic>
      </p:grpSp>
      <p:sp>
        <p:nvSpPr>
          <p:cNvPr id="85" name="正方形/長方形 84">
            <a:extLst>
              <a:ext uri="{FF2B5EF4-FFF2-40B4-BE49-F238E27FC236}">
                <a16:creationId xmlns:a16="http://schemas.microsoft.com/office/drawing/2014/main" id="{50309716-3A30-236D-E2E0-5DB1DA76971F}"/>
              </a:ext>
            </a:extLst>
          </p:cNvPr>
          <p:cNvSpPr/>
          <p:nvPr/>
        </p:nvSpPr>
        <p:spPr>
          <a:xfrm>
            <a:off x="147622" y="4450464"/>
            <a:ext cx="4768865" cy="246221"/>
          </a:xfrm>
          <a:prstGeom prst="rect">
            <a:avLst/>
          </a:prstGeom>
        </p:spPr>
        <p:txBody>
          <a:bodyPr wrap="square" lIns="0" tIns="0" rIns="0" bIns="0">
            <a:spAutoFit/>
          </a:bodyPr>
          <a:lstStyle/>
          <a:p>
            <a:r>
              <a:rPr lang="en-US" altLang="ja-JP" sz="400" dirty="0">
                <a:latin typeface="+mn-ea"/>
              </a:rPr>
              <a:t>※1 </a:t>
            </a:r>
            <a:r>
              <a:rPr lang="ja-JP" altLang="en-US" sz="400" dirty="0">
                <a:latin typeface="+mn-ea"/>
              </a:rPr>
              <a:t>一般の木質系床材に比べ、ペットの傷や汚れに配慮した床材となっておりますが、必ずしも傷や汚れがつかないというわけではありません。 </a:t>
            </a:r>
            <a:r>
              <a:rPr lang="en-US" altLang="ja-JP" sz="400" dirty="0">
                <a:latin typeface="+mn-ea"/>
              </a:rPr>
              <a:t>※2 </a:t>
            </a:r>
            <a:r>
              <a:rPr lang="ja-JP" altLang="en-US" sz="400" dirty="0">
                <a:latin typeface="+mn-ea"/>
              </a:rPr>
              <a:t>ペット対応時や、洗面所・トイレなどへの施工時には、さねの接合部にシリコンシーリング・さね部専用ボンド（</a:t>
            </a:r>
            <a:r>
              <a:rPr lang="en-US" altLang="ja-JP" sz="400" dirty="0">
                <a:latin typeface="+mn-ea"/>
              </a:rPr>
              <a:t>KE9501E</a:t>
            </a:r>
            <a:r>
              <a:rPr lang="ja-JP" altLang="en-US" sz="400" dirty="0">
                <a:latin typeface="+mn-ea"/>
              </a:rPr>
              <a:t>）を施してください。 </a:t>
            </a:r>
            <a:r>
              <a:rPr lang="en-US" altLang="ja-JP" sz="400" dirty="0">
                <a:latin typeface="+mn-ea"/>
              </a:rPr>
              <a:t>※3 </a:t>
            </a:r>
            <a:r>
              <a:rPr lang="ja-JP" altLang="en-US" sz="400" dirty="0">
                <a:latin typeface="+mn-ea"/>
              </a:rPr>
              <a:t>ペットの排泄物などを放置すると変色や膨れなど不具合の原因となるため、すぐに拭き取ってください。 </a:t>
            </a:r>
            <a:r>
              <a:rPr lang="en-US" altLang="ja-JP" sz="400" dirty="0">
                <a:latin typeface="+mn-ea"/>
              </a:rPr>
              <a:t>※4 </a:t>
            </a:r>
            <a:r>
              <a:rPr lang="ja-JP" altLang="en-US" sz="400" dirty="0">
                <a:latin typeface="+mn-ea"/>
              </a:rPr>
              <a:t>表面保護のためワックスもかけられますが、床材表面の塗膜性能は発揮できなくなります。 </a:t>
            </a:r>
            <a:r>
              <a:rPr lang="en-US" altLang="ja-JP" sz="400" dirty="0">
                <a:latin typeface="+mn-ea"/>
              </a:rPr>
              <a:t>※5 </a:t>
            </a:r>
            <a:r>
              <a:rPr lang="ja-JP" altLang="en-US" sz="400" dirty="0">
                <a:latin typeface="+mn-ea"/>
              </a:rPr>
              <a:t>球状及び金属製キャスターや、小径のキャスター付き家具はご使用をお避けください。へこみや傷が発生する場合があります。 </a:t>
            </a:r>
            <a:r>
              <a:rPr lang="en-US" altLang="ja-JP" sz="400" dirty="0">
                <a:latin typeface="+mn-ea"/>
              </a:rPr>
              <a:t>※6 </a:t>
            </a:r>
            <a:r>
              <a:rPr lang="ja-JP" altLang="en-US" sz="400" dirty="0">
                <a:latin typeface="+mn-ea"/>
              </a:rPr>
              <a:t>設置条件、取扱い上の注意がありますので詳細はカタログをご覧ください。</a:t>
            </a:r>
          </a:p>
        </p:txBody>
      </p:sp>
      <p:grpSp>
        <p:nvGrpSpPr>
          <p:cNvPr id="87" name="グループ化 86">
            <a:extLst>
              <a:ext uri="{FF2B5EF4-FFF2-40B4-BE49-F238E27FC236}">
                <a16:creationId xmlns:a16="http://schemas.microsoft.com/office/drawing/2014/main" id="{43063C48-D098-4A43-20A6-539045681D1F}"/>
              </a:ext>
            </a:extLst>
          </p:cNvPr>
          <p:cNvGrpSpPr/>
          <p:nvPr/>
        </p:nvGrpSpPr>
        <p:grpSpPr>
          <a:xfrm>
            <a:off x="142875" y="4037101"/>
            <a:ext cx="3579291" cy="403863"/>
            <a:chOff x="142875" y="4041734"/>
            <a:chExt cx="3579291" cy="403863"/>
          </a:xfrm>
        </p:grpSpPr>
        <p:grpSp>
          <p:nvGrpSpPr>
            <p:cNvPr id="88" name="グループ化 87">
              <a:extLst>
                <a:ext uri="{FF2B5EF4-FFF2-40B4-BE49-F238E27FC236}">
                  <a16:creationId xmlns:a16="http://schemas.microsoft.com/office/drawing/2014/main" id="{B851817A-6A32-9BD5-36C7-57076CD4D981}"/>
                </a:ext>
              </a:extLst>
            </p:cNvPr>
            <p:cNvGrpSpPr/>
            <p:nvPr/>
          </p:nvGrpSpPr>
          <p:grpSpPr>
            <a:xfrm>
              <a:off x="142875" y="4041734"/>
              <a:ext cx="3579291" cy="355265"/>
              <a:chOff x="344488" y="2605651"/>
              <a:chExt cx="3579291" cy="355265"/>
            </a:xfrm>
          </p:grpSpPr>
          <p:pic>
            <p:nvPicPr>
              <p:cNvPr id="97" name="図 96">
                <a:extLst>
                  <a:ext uri="{FF2B5EF4-FFF2-40B4-BE49-F238E27FC236}">
                    <a16:creationId xmlns:a16="http://schemas.microsoft.com/office/drawing/2014/main" id="{0BC57D58-54C5-8339-4E6E-1A8964D5A3F9}"/>
                  </a:ext>
                </a:extLst>
              </p:cNvPr>
              <p:cNvPicPr>
                <a:picLocks noChangeAspect="1"/>
              </p:cNvPicPr>
              <p:nvPr/>
            </p:nvPicPr>
            <p:blipFill>
              <a:blip r:embed="rId10"/>
              <a:stretch>
                <a:fillRect/>
              </a:stretch>
            </p:blipFill>
            <p:spPr>
              <a:xfrm>
                <a:off x="1007458" y="2672916"/>
                <a:ext cx="261818" cy="288000"/>
              </a:xfrm>
              <a:prstGeom prst="rect">
                <a:avLst/>
              </a:prstGeom>
            </p:spPr>
          </p:pic>
          <p:pic>
            <p:nvPicPr>
              <p:cNvPr id="98" name="図 97">
                <a:extLst>
                  <a:ext uri="{FF2B5EF4-FFF2-40B4-BE49-F238E27FC236}">
                    <a16:creationId xmlns:a16="http://schemas.microsoft.com/office/drawing/2014/main" id="{149B76D7-7D66-41FE-34AC-F7D9C29D25F9}"/>
                  </a:ext>
                </a:extLst>
              </p:cNvPr>
              <p:cNvPicPr>
                <a:picLocks noChangeAspect="1"/>
              </p:cNvPicPr>
              <p:nvPr/>
            </p:nvPicPr>
            <p:blipFill>
              <a:blip r:embed="rId11"/>
              <a:stretch>
                <a:fillRect/>
              </a:stretch>
            </p:blipFill>
            <p:spPr>
              <a:xfrm>
                <a:off x="344488" y="2672916"/>
                <a:ext cx="261819" cy="288000"/>
              </a:xfrm>
              <a:prstGeom prst="rect">
                <a:avLst/>
              </a:prstGeom>
            </p:spPr>
          </p:pic>
          <p:pic>
            <p:nvPicPr>
              <p:cNvPr id="99" name="図 98">
                <a:extLst>
                  <a:ext uri="{FF2B5EF4-FFF2-40B4-BE49-F238E27FC236}">
                    <a16:creationId xmlns:a16="http://schemas.microsoft.com/office/drawing/2014/main" id="{D7BCDA0D-808A-EA2E-5841-3147B4ACCB5D}"/>
                  </a:ext>
                </a:extLst>
              </p:cNvPr>
              <p:cNvPicPr>
                <a:picLocks noChangeAspect="1"/>
              </p:cNvPicPr>
              <p:nvPr/>
            </p:nvPicPr>
            <p:blipFill>
              <a:blip r:embed="rId12"/>
              <a:stretch>
                <a:fillRect/>
              </a:stretch>
            </p:blipFill>
            <p:spPr>
              <a:xfrm>
                <a:off x="565478" y="2672916"/>
                <a:ext cx="261819" cy="288000"/>
              </a:xfrm>
              <a:prstGeom prst="rect">
                <a:avLst/>
              </a:prstGeom>
            </p:spPr>
          </p:pic>
          <p:pic>
            <p:nvPicPr>
              <p:cNvPr id="100" name="図 99">
                <a:extLst>
                  <a:ext uri="{FF2B5EF4-FFF2-40B4-BE49-F238E27FC236}">
                    <a16:creationId xmlns:a16="http://schemas.microsoft.com/office/drawing/2014/main" id="{6884F0FD-3B29-77F3-4EBB-DAEA539C2A18}"/>
                  </a:ext>
                </a:extLst>
              </p:cNvPr>
              <p:cNvPicPr>
                <a:picLocks noChangeAspect="1"/>
              </p:cNvPicPr>
              <p:nvPr/>
            </p:nvPicPr>
            <p:blipFill>
              <a:blip r:embed="rId13"/>
              <a:stretch>
                <a:fillRect/>
              </a:stretch>
            </p:blipFill>
            <p:spPr>
              <a:xfrm>
                <a:off x="786468" y="2672916"/>
                <a:ext cx="261819" cy="288000"/>
              </a:xfrm>
              <a:prstGeom prst="rect">
                <a:avLst/>
              </a:prstGeom>
            </p:spPr>
          </p:pic>
          <p:pic>
            <p:nvPicPr>
              <p:cNvPr id="101" name="図 100">
                <a:extLst>
                  <a:ext uri="{FF2B5EF4-FFF2-40B4-BE49-F238E27FC236}">
                    <a16:creationId xmlns:a16="http://schemas.microsoft.com/office/drawing/2014/main" id="{9316EDB4-3B18-A9AD-C6DB-A02BFD517DFA}"/>
                  </a:ext>
                </a:extLst>
              </p:cNvPr>
              <p:cNvPicPr>
                <a:picLocks noChangeAspect="1"/>
              </p:cNvPicPr>
              <p:nvPr/>
            </p:nvPicPr>
            <p:blipFill>
              <a:blip r:embed="rId14"/>
              <a:stretch>
                <a:fillRect/>
              </a:stretch>
            </p:blipFill>
            <p:spPr>
              <a:xfrm>
                <a:off x="1228448" y="2672916"/>
                <a:ext cx="261819" cy="288000"/>
              </a:xfrm>
              <a:prstGeom prst="rect">
                <a:avLst/>
              </a:prstGeom>
            </p:spPr>
          </p:pic>
          <p:pic>
            <p:nvPicPr>
              <p:cNvPr id="102" name="図 101">
                <a:extLst>
                  <a:ext uri="{FF2B5EF4-FFF2-40B4-BE49-F238E27FC236}">
                    <a16:creationId xmlns:a16="http://schemas.microsoft.com/office/drawing/2014/main" id="{D12946C6-15BF-4F3B-2479-C80BA119D08D}"/>
                  </a:ext>
                </a:extLst>
              </p:cNvPr>
              <p:cNvPicPr>
                <a:picLocks noChangeAspect="1"/>
              </p:cNvPicPr>
              <p:nvPr/>
            </p:nvPicPr>
            <p:blipFill>
              <a:blip r:embed="rId15"/>
              <a:stretch>
                <a:fillRect/>
              </a:stretch>
            </p:blipFill>
            <p:spPr>
              <a:xfrm>
                <a:off x="1449437" y="2672916"/>
                <a:ext cx="261819" cy="288000"/>
              </a:xfrm>
              <a:prstGeom prst="rect">
                <a:avLst/>
              </a:prstGeom>
            </p:spPr>
          </p:pic>
          <p:pic>
            <p:nvPicPr>
              <p:cNvPr id="104" name="図 103">
                <a:extLst>
                  <a:ext uri="{FF2B5EF4-FFF2-40B4-BE49-F238E27FC236}">
                    <a16:creationId xmlns:a16="http://schemas.microsoft.com/office/drawing/2014/main" id="{EE711374-A39F-3987-AED5-23F24D4CA8D7}"/>
                  </a:ext>
                </a:extLst>
              </p:cNvPr>
              <p:cNvPicPr>
                <a:picLocks noChangeAspect="1"/>
              </p:cNvPicPr>
              <p:nvPr/>
            </p:nvPicPr>
            <p:blipFill>
              <a:blip r:embed="rId16"/>
              <a:stretch>
                <a:fillRect/>
              </a:stretch>
            </p:blipFill>
            <p:spPr>
              <a:xfrm>
                <a:off x="1670427" y="2672916"/>
                <a:ext cx="261819" cy="288000"/>
              </a:xfrm>
              <a:prstGeom prst="rect">
                <a:avLst/>
              </a:prstGeom>
            </p:spPr>
          </p:pic>
          <p:pic>
            <p:nvPicPr>
              <p:cNvPr id="106" name="図 105">
                <a:extLst>
                  <a:ext uri="{FF2B5EF4-FFF2-40B4-BE49-F238E27FC236}">
                    <a16:creationId xmlns:a16="http://schemas.microsoft.com/office/drawing/2014/main" id="{EC7189B1-A268-6114-2CB5-D2DA942FFBA9}"/>
                  </a:ext>
                </a:extLst>
              </p:cNvPr>
              <p:cNvPicPr>
                <a:picLocks noChangeAspect="1"/>
              </p:cNvPicPr>
              <p:nvPr/>
            </p:nvPicPr>
            <p:blipFill>
              <a:blip r:embed="rId17"/>
              <a:stretch>
                <a:fillRect/>
              </a:stretch>
            </p:blipFill>
            <p:spPr>
              <a:xfrm>
                <a:off x="1891417" y="2672916"/>
                <a:ext cx="261819" cy="288000"/>
              </a:xfrm>
              <a:prstGeom prst="rect">
                <a:avLst/>
              </a:prstGeom>
            </p:spPr>
          </p:pic>
          <p:pic>
            <p:nvPicPr>
              <p:cNvPr id="108" name="図 107">
                <a:extLst>
                  <a:ext uri="{FF2B5EF4-FFF2-40B4-BE49-F238E27FC236}">
                    <a16:creationId xmlns:a16="http://schemas.microsoft.com/office/drawing/2014/main" id="{DE3D2724-B738-1D2C-CAC4-E799DD1C09D5}"/>
                  </a:ext>
                </a:extLst>
              </p:cNvPr>
              <p:cNvPicPr>
                <a:picLocks noChangeAspect="1"/>
              </p:cNvPicPr>
              <p:nvPr/>
            </p:nvPicPr>
            <p:blipFill>
              <a:blip r:embed="rId18"/>
              <a:stretch>
                <a:fillRect/>
              </a:stretch>
            </p:blipFill>
            <p:spPr>
              <a:xfrm>
                <a:off x="2112407" y="2672916"/>
                <a:ext cx="261819" cy="288000"/>
              </a:xfrm>
              <a:prstGeom prst="rect">
                <a:avLst/>
              </a:prstGeom>
            </p:spPr>
          </p:pic>
          <p:pic>
            <p:nvPicPr>
              <p:cNvPr id="119" name="図 118">
                <a:extLst>
                  <a:ext uri="{FF2B5EF4-FFF2-40B4-BE49-F238E27FC236}">
                    <a16:creationId xmlns:a16="http://schemas.microsoft.com/office/drawing/2014/main" id="{0E070A1A-7D01-AB09-6254-5C4536DD2ABE}"/>
                  </a:ext>
                </a:extLst>
              </p:cNvPr>
              <p:cNvPicPr>
                <a:picLocks noChangeAspect="1"/>
              </p:cNvPicPr>
              <p:nvPr/>
            </p:nvPicPr>
            <p:blipFill>
              <a:blip r:embed="rId19"/>
              <a:stretch>
                <a:fillRect/>
              </a:stretch>
            </p:blipFill>
            <p:spPr>
              <a:xfrm>
                <a:off x="2333397" y="2672916"/>
                <a:ext cx="261819" cy="288000"/>
              </a:xfrm>
              <a:prstGeom prst="rect">
                <a:avLst/>
              </a:prstGeom>
            </p:spPr>
          </p:pic>
          <p:pic>
            <p:nvPicPr>
              <p:cNvPr id="139" name="図 138">
                <a:extLst>
                  <a:ext uri="{FF2B5EF4-FFF2-40B4-BE49-F238E27FC236}">
                    <a16:creationId xmlns:a16="http://schemas.microsoft.com/office/drawing/2014/main" id="{8C187630-BE5A-D51A-489C-1FF25B7CA715}"/>
                  </a:ext>
                </a:extLst>
              </p:cNvPr>
              <p:cNvPicPr>
                <a:picLocks noChangeAspect="1"/>
              </p:cNvPicPr>
              <p:nvPr/>
            </p:nvPicPr>
            <p:blipFill>
              <a:blip r:embed="rId20"/>
              <a:stretch>
                <a:fillRect/>
              </a:stretch>
            </p:blipFill>
            <p:spPr>
              <a:xfrm>
                <a:off x="2554387" y="2672916"/>
                <a:ext cx="261819" cy="288000"/>
              </a:xfrm>
              <a:prstGeom prst="rect">
                <a:avLst/>
              </a:prstGeom>
            </p:spPr>
          </p:pic>
          <p:pic>
            <p:nvPicPr>
              <p:cNvPr id="166" name="図 165">
                <a:extLst>
                  <a:ext uri="{FF2B5EF4-FFF2-40B4-BE49-F238E27FC236}">
                    <a16:creationId xmlns:a16="http://schemas.microsoft.com/office/drawing/2014/main" id="{EE2A9EF2-1B06-3859-E8B6-0B37EE2AA048}"/>
                  </a:ext>
                </a:extLst>
              </p:cNvPr>
              <p:cNvPicPr>
                <a:picLocks noChangeAspect="1"/>
              </p:cNvPicPr>
              <p:nvPr/>
            </p:nvPicPr>
            <p:blipFill>
              <a:blip r:embed="rId21"/>
              <a:stretch>
                <a:fillRect/>
              </a:stretch>
            </p:blipFill>
            <p:spPr>
              <a:xfrm>
                <a:off x="2775377" y="2672916"/>
                <a:ext cx="261819" cy="288000"/>
              </a:xfrm>
              <a:prstGeom prst="rect">
                <a:avLst/>
              </a:prstGeom>
            </p:spPr>
          </p:pic>
          <p:pic>
            <p:nvPicPr>
              <p:cNvPr id="167" name="図 166">
                <a:extLst>
                  <a:ext uri="{FF2B5EF4-FFF2-40B4-BE49-F238E27FC236}">
                    <a16:creationId xmlns:a16="http://schemas.microsoft.com/office/drawing/2014/main" id="{EEDDADC3-4DC5-B8D9-4B21-57E0D09853EC}"/>
                  </a:ext>
                </a:extLst>
              </p:cNvPr>
              <p:cNvPicPr>
                <a:picLocks noChangeAspect="1"/>
              </p:cNvPicPr>
              <p:nvPr/>
            </p:nvPicPr>
            <p:blipFill>
              <a:blip r:embed="rId22"/>
              <a:stretch>
                <a:fillRect/>
              </a:stretch>
            </p:blipFill>
            <p:spPr>
              <a:xfrm>
                <a:off x="2996367" y="2672916"/>
                <a:ext cx="261819" cy="288000"/>
              </a:xfrm>
              <a:prstGeom prst="rect">
                <a:avLst/>
              </a:prstGeom>
            </p:spPr>
          </p:pic>
          <p:pic>
            <p:nvPicPr>
              <p:cNvPr id="168" name="図 167">
                <a:extLst>
                  <a:ext uri="{FF2B5EF4-FFF2-40B4-BE49-F238E27FC236}">
                    <a16:creationId xmlns:a16="http://schemas.microsoft.com/office/drawing/2014/main" id="{5A9CB85C-6524-D982-5838-59075D696629}"/>
                  </a:ext>
                </a:extLst>
              </p:cNvPr>
              <p:cNvPicPr>
                <a:picLocks noChangeAspect="1"/>
              </p:cNvPicPr>
              <p:nvPr/>
            </p:nvPicPr>
            <p:blipFill>
              <a:blip r:embed="rId23"/>
              <a:stretch>
                <a:fillRect/>
              </a:stretch>
            </p:blipFill>
            <p:spPr>
              <a:xfrm>
                <a:off x="3217357" y="2672916"/>
                <a:ext cx="261819" cy="288000"/>
              </a:xfrm>
              <a:prstGeom prst="rect">
                <a:avLst/>
              </a:prstGeom>
            </p:spPr>
          </p:pic>
          <p:pic>
            <p:nvPicPr>
              <p:cNvPr id="169" name="図 168">
                <a:extLst>
                  <a:ext uri="{FF2B5EF4-FFF2-40B4-BE49-F238E27FC236}">
                    <a16:creationId xmlns:a16="http://schemas.microsoft.com/office/drawing/2014/main" id="{5C89C8AE-DB53-B326-4241-D7F232C6B155}"/>
                  </a:ext>
                </a:extLst>
              </p:cNvPr>
              <p:cNvPicPr>
                <a:picLocks noChangeAspect="1"/>
              </p:cNvPicPr>
              <p:nvPr/>
            </p:nvPicPr>
            <p:blipFill>
              <a:blip r:embed="rId24"/>
              <a:stretch>
                <a:fillRect/>
              </a:stretch>
            </p:blipFill>
            <p:spPr>
              <a:xfrm>
                <a:off x="3438347" y="2672916"/>
                <a:ext cx="261819" cy="288000"/>
              </a:xfrm>
              <a:prstGeom prst="rect">
                <a:avLst/>
              </a:prstGeom>
            </p:spPr>
          </p:pic>
          <p:pic>
            <p:nvPicPr>
              <p:cNvPr id="170" name="図 169">
                <a:extLst>
                  <a:ext uri="{FF2B5EF4-FFF2-40B4-BE49-F238E27FC236}">
                    <a16:creationId xmlns:a16="http://schemas.microsoft.com/office/drawing/2014/main" id="{AD22CA9A-F281-734C-5419-8FDF82C2E047}"/>
                  </a:ext>
                </a:extLst>
              </p:cNvPr>
              <p:cNvPicPr>
                <a:picLocks noChangeAspect="1"/>
              </p:cNvPicPr>
              <p:nvPr/>
            </p:nvPicPr>
            <p:blipFill>
              <a:blip r:embed="rId25"/>
              <a:stretch>
                <a:fillRect/>
              </a:stretch>
            </p:blipFill>
            <p:spPr>
              <a:xfrm>
                <a:off x="3659343" y="2672916"/>
                <a:ext cx="264436" cy="288000"/>
              </a:xfrm>
              <a:prstGeom prst="rect">
                <a:avLst/>
              </a:prstGeom>
            </p:spPr>
          </p:pic>
          <p:sp>
            <p:nvSpPr>
              <p:cNvPr id="171" name="テキスト ボックス 170">
                <a:extLst>
                  <a:ext uri="{FF2B5EF4-FFF2-40B4-BE49-F238E27FC236}">
                    <a16:creationId xmlns:a16="http://schemas.microsoft.com/office/drawing/2014/main" id="{800CD687-44D3-2B0E-3238-AE5CE093AA89}"/>
                  </a:ext>
                </a:extLst>
              </p:cNvPr>
              <p:cNvSpPr txBox="1"/>
              <p:nvPr/>
            </p:nvSpPr>
            <p:spPr>
              <a:xfrm>
                <a:off x="2356294" y="2605651"/>
                <a:ext cx="216024" cy="84639"/>
              </a:xfrm>
              <a:prstGeom prst="rect">
                <a:avLst/>
              </a:prstGeom>
              <a:noFill/>
            </p:spPr>
            <p:txBody>
              <a:bodyPr wrap="square" lIns="0" tIns="0" rIns="0" bIns="0" rtlCol="0">
                <a:spAutoFit/>
              </a:bodyPr>
              <a:lstStyle/>
              <a:p>
                <a:pPr algn="ctr"/>
                <a:r>
                  <a:rPr kumimoji="1" lang="ja-JP" altLang="en-US" sz="550" kern="0" spc="-70" dirty="0">
                    <a:solidFill>
                      <a:srgbClr val="542400"/>
                    </a:solidFill>
                    <a:latin typeface="+mn-ea"/>
                  </a:rPr>
                  <a:t>★★★</a:t>
                </a:r>
              </a:p>
            </p:txBody>
          </p:sp>
          <p:sp>
            <p:nvSpPr>
              <p:cNvPr id="172" name="テキスト ボックス 171">
                <a:extLst>
                  <a:ext uri="{FF2B5EF4-FFF2-40B4-BE49-F238E27FC236}">
                    <a16:creationId xmlns:a16="http://schemas.microsoft.com/office/drawing/2014/main" id="{A63FBD49-9D16-EAAD-5B09-530E60C3289D}"/>
                  </a:ext>
                </a:extLst>
              </p:cNvPr>
              <p:cNvSpPr txBox="1"/>
              <p:nvPr/>
            </p:nvSpPr>
            <p:spPr>
              <a:xfrm>
                <a:off x="2577284" y="2605651"/>
                <a:ext cx="216024" cy="84639"/>
              </a:xfrm>
              <a:prstGeom prst="rect">
                <a:avLst/>
              </a:prstGeom>
              <a:noFill/>
            </p:spPr>
            <p:txBody>
              <a:bodyPr wrap="square" lIns="0" tIns="0" rIns="0" bIns="0" rtlCol="0">
                <a:spAutoFit/>
              </a:bodyPr>
              <a:lstStyle/>
              <a:p>
                <a:pPr algn="ctr"/>
                <a:r>
                  <a:rPr kumimoji="1" lang="ja-JP" altLang="en-US" sz="550" kern="0" spc="-70" dirty="0">
                    <a:solidFill>
                      <a:srgbClr val="542400"/>
                    </a:solidFill>
                    <a:latin typeface="+mn-ea"/>
                  </a:rPr>
                  <a:t>★★★</a:t>
                </a:r>
              </a:p>
            </p:txBody>
          </p:sp>
          <p:sp>
            <p:nvSpPr>
              <p:cNvPr id="173" name="テキスト ボックス 172">
                <a:extLst>
                  <a:ext uri="{FF2B5EF4-FFF2-40B4-BE49-F238E27FC236}">
                    <a16:creationId xmlns:a16="http://schemas.microsoft.com/office/drawing/2014/main" id="{5B928E2F-67C5-D6D9-2580-CCFBA6CE5310}"/>
                  </a:ext>
                </a:extLst>
              </p:cNvPr>
              <p:cNvSpPr txBox="1"/>
              <p:nvPr/>
            </p:nvSpPr>
            <p:spPr>
              <a:xfrm>
                <a:off x="3683548" y="2605651"/>
                <a:ext cx="216024" cy="84639"/>
              </a:xfrm>
              <a:prstGeom prst="rect">
                <a:avLst/>
              </a:prstGeom>
              <a:noFill/>
            </p:spPr>
            <p:txBody>
              <a:bodyPr wrap="square" lIns="0" tIns="0" rIns="0" bIns="0" rtlCol="0">
                <a:spAutoFit/>
              </a:bodyPr>
              <a:lstStyle/>
              <a:p>
                <a:pPr algn="ctr"/>
                <a:r>
                  <a:rPr kumimoji="1" lang="ja-JP" altLang="en-US" sz="550" kern="0" spc="-70" dirty="0">
                    <a:solidFill>
                      <a:srgbClr val="542400"/>
                    </a:solidFill>
                    <a:latin typeface="+mn-ea"/>
                  </a:rPr>
                  <a:t>★★</a:t>
                </a:r>
              </a:p>
            </p:txBody>
          </p:sp>
        </p:grpSp>
        <p:sp>
          <p:nvSpPr>
            <p:cNvPr id="90" name="正方形/長方形 89">
              <a:extLst>
                <a:ext uri="{FF2B5EF4-FFF2-40B4-BE49-F238E27FC236}">
                  <a16:creationId xmlns:a16="http://schemas.microsoft.com/office/drawing/2014/main" id="{A45BE3B3-4044-16CC-5FF1-F1CA57C901D8}"/>
                </a:ext>
              </a:extLst>
            </p:cNvPr>
            <p:cNvSpPr/>
            <p:nvPr/>
          </p:nvSpPr>
          <p:spPr>
            <a:xfrm>
              <a:off x="1048684" y="4391736"/>
              <a:ext cx="230762" cy="53861"/>
            </a:xfrm>
            <a:prstGeom prst="rect">
              <a:avLst/>
            </a:prstGeom>
          </p:spPr>
          <p:txBody>
            <a:bodyPr wrap="square" lIns="0" tIns="0" rIns="0" bIns="0">
              <a:spAutoFit/>
            </a:bodyPr>
            <a:lstStyle/>
            <a:p>
              <a:r>
                <a:rPr lang="en-US" altLang="ja-JP" sz="350" dirty="0">
                  <a:latin typeface="+mn-ea"/>
                </a:rPr>
                <a:t>※1 ※2 ※3</a:t>
              </a:r>
              <a:endParaRPr lang="ja-JP" altLang="en-US" sz="350" dirty="0">
                <a:latin typeface="+mn-ea"/>
              </a:endParaRPr>
            </a:p>
          </p:txBody>
        </p:sp>
        <p:sp>
          <p:nvSpPr>
            <p:cNvPr id="91" name="正方形/長方形 90">
              <a:extLst>
                <a:ext uri="{FF2B5EF4-FFF2-40B4-BE49-F238E27FC236}">
                  <a16:creationId xmlns:a16="http://schemas.microsoft.com/office/drawing/2014/main" id="{8EB25720-098D-DCCA-1900-C0B9F2449119}"/>
                </a:ext>
              </a:extLst>
            </p:cNvPr>
            <p:cNvSpPr/>
            <p:nvPr/>
          </p:nvSpPr>
          <p:spPr>
            <a:xfrm>
              <a:off x="1279446" y="4391736"/>
              <a:ext cx="206940" cy="53861"/>
            </a:xfrm>
            <a:prstGeom prst="rect">
              <a:avLst/>
            </a:prstGeom>
          </p:spPr>
          <p:txBody>
            <a:bodyPr wrap="square" lIns="0" tIns="0" rIns="0" bIns="0">
              <a:spAutoFit/>
            </a:bodyPr>
            <a:lstStyle/>
            <a:p>
              <a:pPr algn="r"/>
              <a:r>
                <a:rPr lang="en-US" altLang="ja-JP" sz="350" dirty="0">
                  <a:latin typeface="+mn-ea"/>
                </a:rPr>
                <a:t>※1</a:t>
              </a:r>
              <a:endParaRPr lang="ja-JP" altLang="en-US" sz="350" dirty="0">
                <a:latin typeface="+mn-ea"/>
              </a:endParaRPr>
            </a:p>
          </p:txBody>
        </p:sp>
        <p:sp>
          <p:nvSpPr>
            <p:cNvPr id="92" name="正方形/長方形 91">
              <a:extLst>
                <a:ext uri="{FF2B5EF4-FFF2-40B4-BE49-F238E27FC236}">
                  <a16:creationId xmlns:a16="http://schemas.microsoft.com/office/drawing/2014/main" id="{032DFB5F-9D34-8448-7875-9B801CD431F9}"/>
                </a:ext>
              </a:extLst>
            </p:cNvPr>
            <p:cNvSpPr/>
            <p:nvPr/>
          </p:nvSpPr>
          <p:spPr>
            <a:xfrm>
              <a:off x="1501547" y="4391736"/>
              <a:ext cx="206940" cy="53861"/>
            </a:xfrm>
            <a:prstGeom prst="rect">
              <a:avLst/>
            </a:prstGeom>
          </p:spPr>
          <p:txBody>
            <a:bodyPr wrap="square" lIns="0" tIns="0" rIns="0" bIns="0">
              <a:spAutoFit/>
            </a:bodyPr>
            <a:lstStyle/>
            <a:p>
              <a:pPr algn="r"/>
              <a:r>
                <a:rPr lang="en-US" altLang="ja-JP" sz="350" dirty="0">
                  <a:latin typeface="+mn-ea"/>
                </a:rPr>
                <a:t>※2</a:t>
              </a:r>
              <a:endParaRPr lang="ja-JP" altLang="en-US" sz="350" dirty="0">
                <a:latin typeface="+mn-ea"/>
              </a:endParaRPr>
            </a:p>
          </p:txBody>
        </p:sp>
        <p:sp>
          <p:nvSpPr>
            <p:cNvPr id="93" name="正方形/長方形 92">
              <a:extLst>
                <a:ext uri="{FF2B5EF4-FFF2-40B4-BE49-F238E27FC236}">
                  <a16:creationId xmlns:a16="http://schemas.microsoft.com/office/drawing/2014/main" id="{950F7319-4D66-2D1C-404C-A72D57E978C1}"/>
                </a:ext>
              </a:extLst>
            </p:cNvPr>
            <p:cNvSpPr/>
            <p:nvPr/>
          </p:nvSpPr>
          <p:spPr>
            <a:xfrm>
              <a:off x="1941326" y="4391736"/>
              <a:ext cx="206940" cy="53861"/>
            </a:xfrm>
            <a:prstGeom prst="rect">
              <a:avLst/>
            </a:prstGeom>
          </p:spPr>
          <p:txBody>
            <a:bodyPr wrap="square" lIns="0" tIns="0" rIns="0" bIns="0">
              <a:spAutoFit/>
            </a:bodyPr>
            <a:lstStyle/>
            <a:p>
              <a:pPr algn="r"/>
              <a:r>
                <a:rPr lang="en-US" altLang="ja-JP" sz="350" dirty="0">
                  <a:latin typeface="+mn-ea"/>
                </a:rPr>
                <a:t>※4</a:t>
              </a:r>
              <a:endParaRPr lang="ja-JP" altLang="en-US" sz="350" dirty="0">
                <a:latin typeface="+mn-ea"/>
              </a:endParaRPr>
            </a:p>
          </p:txBody>
        </p:sp>
        <p:sp>
          <p:nvSpPr>
            <p:cNvPr id="94" name="正方形/長方形 93">
              <a:extLst>
                <a:ext uri="{FF2B5EF4-FFF2-40B4-BE49-F238E27FC236}">
                  <a16:creationId xmlns:a16="http://schemas.microsoft.com/office/drawing/2014/main" id="{3FE91A16-1BFB-CDF8-3E18-1978303F2317}"/>
                </a:ext>
              </a:extLst>
            </p:cNvPr>
            <p:cNvSpPr/>
            <p:nvPr/>
          </p:nvSpPr>
          <p:spPr>
            <a:xfrm>
              <a:off x="2824863" y="4391736"/>
              <a:ext cx="206940" cy="53861"/>
            </a:xfrm>
            <a:prstGeom prst="rect">
              <a:avLst/>
            </a:prstGeom>
          </p:spPr>
          <p:txBody>
            <a:bodyPr wrap="square" lIns="0" tIns="0" rIns="0" bIns="0">
              <a:spAutoFit/>
            </a:bodyPr>
            <a:lstStyle/>
            <a:p>
              <a:pPr algn="r"/>
              <a:r>
                <a:rPr lang="en-US" altLang="ja-JP" sz="350" dirty="0">
                  <a:latin typeface="+mn-ea"/>
                </a:rPr>
                <a:t>※5</a:t>
              </a:r>
              <a:endParaRPr lang="ja-JP" altLang="en-US" sz="350" dirty="0">
                <a:latin typeface="+mn-ea"/>
              </a:endParaRPr>
            </a:p>
          </p:txBody>
        </p:sp>
        <p:sp>
          <p:nvSpPr>
            <p:cNvPr id="95" name="正方形/長方形 94">
              <a:extLst>
                <a:ext uri="{FF2B5EF4-FFF2-40B4-BE49-F238E27FC236}">
                  <a16:creationId xmlns:a16="http://schemas.microsoft.com/office/drawing/2014/main" id="{B45C8639-303C-20CD-5531-3EBF37ABD7FC}"/>
                </a:ext>
              </a:extLst>
            </p:cNvPr>
            <p:cNvSpPr/>
            <p:nvPr/>
          </p:nvSpPr>
          <p:spPr>
            <a:xfrm>
              <a:off x="3042120" y="4391736"/>
              <a:ext cx="206940" cy="53861"/>
            </a:xfrm>
            <a:prstGeom prst="rect">
              <a:avLst/>
            </a:prstGeom>
          </p:spPr>
          <p:txBody>
            <a:bodyPr wrap="square" lIns="0" tIns="0" rIns="0" bIns="0">
              <a:spAutoFit/>
            </a:bodyPr>
            <a:lstStyle/>
            <a:p>
              <a:pPr algn="r"/>
              <a:r>
                <a:rPr lang="en-US" altLang="ja-JP" sz="350" dirty="0">
                  <a:latin typeface="+mn-ea"/>
                </a:rPr>
                <a:t>※2</a:t>
              </a:r>
              <a:endParaRPr lang="ja-JP" altLang="en-US" sz="350" dirty="0">
                <a:latin typeface="+mn-ea"/>
              </a:endParaRPr>
            </a:p>
          </p:txBody>
        </p:sp>
        <p:sp>
          <p:nvSpPr>
            <p:cNvPr id="96" name="正方形/長方形 95">
              <a:extLst>
                <a:ext uri="{FF2B5EF4-FFF2-40B4-BE49-F238E27FC236}">
                  <a16:creationId xmlns:a16="http://schemas.microsoft.com/office/drawing/2014/main" id="{8F496CDD-EE60-A0F3-67EB-4F0706FA6762}"/>
                </a:ext>
              </a:extLst>
            </p:cNvPr>
            <p:cNvSpPr/>
            <p:nvPr/>
          </p:nvSpPr>
          <p:spPr>
            <a:xfrm>
              <a:off x="3481935" y="4391736"/>
              <a:ext cx="206940" cy="53861"/>
            </a:xfrm>
            <a:prstGeom prst="rect">
              <a:avLst/>
            </a:prstGeom>
          </p:spPr>
          <p:txBody>
            <a:bodyPr wrap="square" lIns="0" tIns="0" rIns="0" bIns="0">
              <a:spAutoFit/>
            </a:bodyPr>
            <a:lstStyle/>
            <a:p>
              <a:pPr algn="r"/>
              <a:r>
                <a:rPr lang="en-US" altLang="ja-JP" sz="350" dirty="0">
                  <a:latin typeface="+mn-ea"/>
                </a:rPr>
                <a:t>※6</a:t>
              </a:r>
              <a:endParaRPr lang="ja-JP" altLang="en-US" sz="350" dirty="0">
                <a:latin typeface="+mn-ea"/>
              </a:endParaRPr>
            </a:p>
          </p:txBody>
        </p:sp>
      </p:grpSp>
      <p:grpSp>
        <p:nvGrpSpPr>
          <p:cNvPr id="3" name="グループ化 2">
            <a:extLst>
              <a:ext uri="{FF2B5EF4-FFF2-40B4-BE49-F238E27FC236}">
                <a16:creationId xmlns:a16="http://schemas.microsoft.com/office/drawing/2014/main" id="{9E9D856A-5FB5-AC5B-488D-8BFC614934E6}"/>
              </a:ext>
            </a:extLst>
          </p:cNvPr>
          <p:cNvGrpSpPr/>
          <p:nvPr/>
        </p:nvGrpSpPr>
        <p:grpSpPr>
          <a:xfrm>
            <a:off x="3723147" y="4103343"/>
            <a:ext cx="1113807" cy="281361"/>
            <a:chOff x="3723147" y="4103343"/>
            <a:chExt cx="1113807" cy="281361"/>
          </a:xfrm>
        </p:grpSpPr>
        <p:grpSp>
          <p:nvGrpSpPr>
            <p:cNvPr id="81" name="グループ化 80">
              <a:extLst>
                <a:ext uri="{FF2B5EF4-FFF2-40B4-BE49-F238E27FC236}">
                  <a16:creationId xmlns:a16="http://schemas.microsoft.com/office/drawing/2014/main" id="{31EE2BB7-8224-6712-3F96-F7499CD03229}"/>
                </a:ext>
              </a:extLst>
            </p:cNvPr>
            <p:cNvGrpSpPr/>
            <p:nvPr/>
          </p:nvGrpSpPr>
          <p:grpSpPr>
            <a:xfrm>
              <a:off x="3723147" y="4120207"/>
              <a:ext cx="574154" cy="217607"/>
              <a:chOff x="3575926" y="3121010"/>
              <a:chExt cx="785272" cy="297621"/>
            </a:xfrm>
          </p:grpSpPr>
          <p:pic>
            <p:nvPicPr>
              <p:cNvPr id="83" name="図 82">
                <a:extLst>
                  <a:ext uri="{FF2B5EF4-FFF2-40B4-BE49-F238E27FC236}">
                    <a16:creationId xmlns:a16="http://schemas.microsoft.com/office/drawing/2014/main" id="{18195E05-8E67-29DE-93CB-27C3F4AFA237}"/>
                  </a:ext>
                </a:extLst>
              </p:cNvPr>
              <p:cNvPicPr>
                <a:picLocks noChangeAspect="1"/>
              </p:cNvPicPr>
              <p:nvPr/>
            </p:nvPicPr>
            <p:blipFill>
              <a:blip r:embed="rId26"/>
              <a:stretch>
                <a:fillRect/>
              </a:stretch>
            </p:blipFill>
            <p:spPr>
              <a:xfrm>
                <a:off x="3575926" y="3121010"/>
                <a:ext cx="353275" cy="297621"/>
              </a:xfrm>
              <a:prstGeom prst="rect">
                <a:avLst/>
              </a:prstGeom>
            </p:spPr>
          </p:pic>
          <p:pic>
            <p:nvPicPr>
              <p:cNvPr id="84" name="図 83">
                <a:extLst>
                  <a:ext uri="{FF2B5EF4-FFF2-40B4-BE49-F238E27FC236}">
                    <a16:creationId xmlns:a16="http://schemas.microsoft.com/office/drawing/2014/main" id="{B3AA2826-EF47-C7CB-4D35-1E1A3197BAB0}"/>
                  </a:ext>
                </a:extLst>
              </p:cNvPr>
              <p:cNvPicPr>
                <a:picLocks noChangeAspect="1"/>
              </p:cNvPicPr>
              <p:nvPr/>
            </p:nvPicPr>
            <p:blipFill>
              <a:blip r:embed="rId27"/>
              <a:stretch>
                <a:fillRect/>
              </a:stretch>
            </p:blipFill>
            <p:spPr>
              <a:xfrm>
                <a:off x="3961025" y="3121010"/>
                <a:ext cx="400173" cy="283457"/>
              </a:xfrm>
              <a:prstGeom prst="rect">
                <a:avLst/>
              </a:prstGeom>
            </p:spPr>
          </p:pic>
        </p:grpSp>
        <p:pic>
          <p:nvPicPr>
            <p:cNvPr id="86" name="Picture 2" descr="365日おそうじラクラク宣言">
              <a:extLst>
                <a:ext uri="{FF2B5EF4-FFF2-40B4-BE49-F238E27FC236}">
                  <a16:creationId xmlns:a16="http://schemas.microsoft.com/office/drawing/2014/main" id="{C5074A50-039D-BF15-E0B3-70FF1665581F}"/>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524046" y="4103343"/>
              <a:ext cx="312908" cy="281361"/>
            </a:xfrm>
            <a:prstGeom prst="rect">
              <a:avLst/>
            </a:prstGeom>
            <a:noFill/>
            <a:extLst>
              <a:ext uri="{909E8E84-426E-40DD-AFC4-6F175D3DCCD1}">
                <a14:hiddenFill xmlns:a14="http://schemas.microsoft.com/office/drawing/2010/main">
                  <a:solidFill>
                    <a:srgbClr val="FFFFFF"/>
                  </a:solidFill>
                </a14:hiddenFill>
              </a:ext>
            </a:extLst>
          </p:spPr>
        </p:pic>
        <p:pic>
          <p:nvPicPr>
            <p:cNvPr id="6" name="図 5">
              <a:extLst>
                <a:ext uri="{FF2B5EF4-FFF2-40B4-BE49-F238E27FC236}">
                  <a16:creationId xmlns:a16="http://schemas.microsoft.com/office/drawing/2014/main" id="{F78A6356-0ECD-6D6B-F0FD-BD7971D95731}"/>
                </a:ext>
              </a:extLst>
            </p:cNvPr>
            <p:cNvPicPr>
              <a:picLocks noChangeAspect="1"/>
            </p:cNvPicPr>
            <p:nvPr/>
          </p:nvPicPr>
          <p:blipFill>
            <a:blip r:embed="rId29"/>
            <a:stretch>
              <a:fillRect/>
            </a:stretch>
          </p:blipFill>
          <p:spPr>
            <a:xfrm>
              <a:off x="4310416" y="4109387"/>
              <a:ext cx="210536" cy="275317"/>
            </a:xfrm>
            <a:prstGeom prst="rect">
              <a:avLst/>
            </a:prstGeom>
          </p:spPr>
        </p:pic>
      </p:grpSp>
      <p:grpSp>
        <p:nvGrpSpPr>
          <p:cNvPr id="4" name="グループ化 3">
            <a:extLst>
              <a:ext uri="{FF2B5EF4-FFF2-40B4-BE49-F238E27FC236}">
                <a16:creationId xmlns:a16="http://schemas.microsoft.com/office/drawing/2014/main" id="{3A906C41-96F1-41FC-B690-8FF46A8C04CB}"/>
              </a:ext>
            </a:extLst>
          </p:cNvPr>
          <p:cNvGrpSpPr/>
          <p:nvPr/>
        </p:nvGrpSpPr>
        <p:grpSpPr>
          <a:xfrm>
            <a:off x="142875" y="4727418"/>
            <a:ext cx="7711967" cy="1943616"/>
            <a:chOff x="142875" y="4727418"/>
            <a:chExt cx="7711967" cy="1943616"/>
          </a:xfrm>
        </p:grpSpPr>
        <p:sp>
          <p:nvSpPr>
            <p:cNvPr id="8" name="Rectangle 14">
              <a:extLst>
                <a:ext uri="{FF2B5EF4-FFF2-40B4-BE49-F238E27FC236}">
                  <a16:creationId xmlns:a16="http://schemas.microsoft.com/office/drawing/2014/main" id="{77A8FA4F-654B-5262-5806-7029E528FEA6}"/>
                </a:ext>
              </a:extLst>
            </p:cNvPr>
            <p:cNvSpPr>
              <a:spLocks noChangeArrowheads="1"/>
            </p:cNvSpPr>
            <p:nvPr/>
          </p:nvSpPr>
          <p:spPr bwMode="auto">
            <a:xfrm>
              <a:off x="142875" y="4727418"/>
              <a:ext cx="7704000" cy="1943616"/>
            </a:xfrm>
            <a:prstGeom prst="rect">
              <a:avLst/>
            </a:prstGeom>
            <a:solidFill>
              <a:srgbClr val="CCCC00">
                <a:alpha val="16078"/>
              </a:srgbClr>
            </a:solidFill>
            <a:ln w="6350">
              <a:solidFill>
                <a:srgbClr val="FFFFE7"/>
              </a:solidFill>
              <a:miter lim="800000"/>
              <a:headEnd/>
              <a:tailEnd/>
            </a:ln>
            <a:effectLst/>
          </p:spPr>
          <p:txBody>
            <a:bodyPr wrap="none" anchor="ctr"/>
            <a:lstStyle/>
            <a:p>
              <a:pPr algn="ctr"/>
              <a:endParaRPr lang="ja-JP" altLang="en-US" sz="1200" dirty="0">
                <a:solidFill>
                  <a:srgbClr val="009999"/>
                </a:solidFill>
                <a:latin typeface="+mn-ea"/>
              </a:endParaRPr>
            </a:p>
          </p:txBody>
        </p:sp>
        <p:sp>
          <p:nvSpPr>
            <p:cNvPr id="9" name="正方形/長方形 8">
              <a:extLst>
                <a:ext uri="{FF2B5EF4-FFF2-40B4-BE49-F238E27FC236}">
                  <a16:creationId xmlns:a16="http://schemas.microsoft.com/office/drawing/2014/main" id="{273A475E-9BD7-F63E-1F47-DBEC31A2C4EF}"/>
                </a:ext>
              </a:extLst>
            </p:cNvPr>
            <p:cNvSpPr/>
            <p:nvPr/>
          </p:nvSpPr>
          <p:spPr>
            <a:xfrm>
              <a:off x="142876" y="4822188"/>
              <a:ext cx="7711966" cy="184666"/>
            </a:xfrm>
            <a:prstGeom prst="rect">
              <a:avLst/>
            </a:prstGeom>
          </p:spPr>
          <p:txBody>
            <a:bodyPr wrap="square" lIns="0" tIns="0" rIns="0" bIns="0">
              <a:spAutoFit/>
            </a:bodyPr>
            <a:lstStyle/>
            <a:p>
              <a:pPr algn="ctr"/>
              <a:r>
                <a:rPr lang="ja-JP" altLang="en-US" sz="1200" b="1" dirty="0">
                  <a:solidFill>
                    <a:srgbClr val="953735"/>
                  </a:solidFill>
                  <a:latin typeface="+mn-ea"/>
                </a:rPr>
                <a:t>高い性能とデザイン性を備えたシリーズです。</a:t>
              </a:r>
            </a:p>
          </p:txBody>
        </p:sp>
        <p:grpSp>
          <p:nvGrpSpPr>
            <p:cNvPr id="17" name="グループ化 16">
              <a:extLst>
                <a:ext uri="{FF2B5EF4-FFF2-40B4-BE49-F238E27FC236}">
                  <a16:creationId xmlns:a16="http://schemas.microsoft.com/office/drawing/2014/main" id="{EC009E89-F450-682D-3BE4-F9A9AB3BE1F3}"/>
                </a:ext>
              </a:extLst>
            </p:cNvPr>
            <p:cNvGrpSpPr/>
            <p:nvPr/>
          </p:nvGrpSpPr>
          <p:grpSpPr>
            <a:xfrm>
              <a:off x="5895169" y="5096351"/>
              <a:ext cx="1523770" cy="1482251"/>
              <a:chOff x="6201836" y="5096351"/>
              <a:chExt cx="1523770" cy="1482251"/>
            </a:xfrm>
          </p:grpSpPr>
          <p:grpSp>
            <p:nvGrpSpPr>
              <p:cNvPr id="38" name="グループ化 37">
                <a:extLst>
                  <a:ext uri="{FF2B5EF4-FFF2-40B4-BE49-F238E27FC236}">
                    <a16:creationId xmlns:a16="http://schemas.microsoft.com/office/drawing/2014/main" id="{6D58711D-562A-09D2-846A-D903E57D84B7}"/>
                  </a:ext>
                </a:extLst>
              </p:cNvPr>
              <p:cNvGrpSpPr/>
              <p:nvPr/>
            </p:nvGrpSpPr>
            <p:grpSpPr>
              <a:xfrm>
                <a:off x="6201836" y="5989644"/>
                <a:ext cx="1270486" cy="588958"/>
                <a:chOff x="5924523" y="5989644"/>
                <a:chExt cx="1270486" cy="588958"/>
              </a:xfrm>
            </p:grpSpPr>
            <p:sp>
              <p:nvSpPr>
                <p:cNvPr id="40" name="正方形/長方形 39">
                  <a:extLst>
                    <a:ext uri="{FF2B5EF4-FFF2-40B4-BE49-F238E27FC236}">
                      <a16:creationId xmlns:a16="http://schemas.microsoft.com/office/drawing/2014/main" id="{44F84096-6C4C-57D3-7828-2F489CBE9619}"/>
                    </a:ext>
                  </a:extLst>
                </p:cNvPr>
                <p:cNvSpPr/>
                <p:nvPr/>
              </p:nvSpPr>
              <p:spPr>
                <a:xfrm>
                  <a:off x="5924523" y="5989644"/>
                  <a:ext cx="1270485" cy="246221"/>
                </a:xfrm>
                <a:prstGeom prst="rect">
                  <a:avLst/>
                </a:prstGeom>
              </p:spPr>
              <p:txBody>
                <a:bodyPr wrap="square" lIns="0" tIns="0" rIns="0" bIns="0">
                  <a:spAutoFit/>
                </a:bodyPr>
                <a:lstStyle/>
                <a:p>
                  <a:r>
                    <a:rPr lang="ja-JP" altLang="en-US" sz="800" b="1" dirty="0">
                      <a:latin typeface="+mn-ea"/>
                    </a:rPr>
                    <a:t>汚れがつきにくく、溝の間までお掃除しやすい。</a:t>
                  </a:r>
                </a:p>
              </p:txBody>
            </p:sp>
            <p:sp>
              <p:nvSpPr>
                <p:cNvPr id="41" name="正方形/長方形 40">
                  <a:extLst>
                    <a:ext uri="{FF2B5EF4-FFF2-40B4-BE49-F238E27FC236}">
                      <a16:creationId xmlns:a16="http://schemas.microsoft.com/office/drawing/2014/main" id="{19FE6BC5-D387-B225-6B86-DD9A9B94C612}"/>
                    </a:ext>
                  </a:extLst>
                </p:cNvPr>
                <p:cNvSpPr/>
                <p:nvPr/>
              </p:nvSpPr>
              <p:spPr>
                <a:xfrm>
                  <a:off x="5924525" y="6301603"/>
                  <a:ext cx="1270484" cy="276999"/>
                </a:xfrm>
                <a:prstGeom prst="rect">
                  <a:avLst/>
                </a:prstGeom>
              </p:spPr>
              <p:txBody>
                <a:bodyPr wrap="square" lIns="0" tIns="0" rIns="0" bIns="0">
                  <a:spAutoFit/>
                </a:bodyPr>
                <a:lstStyle/>
                <a:p>
                  <a:r>
                    <a:rPr lang="ja-JP" altLang="en-US" sz="600" dirty="0">
                      <a:latin typeface="+mn-ea"/>
                    </a:rPr>
                    <a:t>溝の中まで塗装でしっかりコーティングされているので、溝に溜まった汚れのお掃除も簡単です。</a:t>
                  </a:r>
                </a:p>
              </p:txBody>
            </p:sp>
          </p:grpSp>
          <p:pic>
            <p:nvPicPr>
              <p:cNvPr id="39" name="図 38">
                <a:extLst>
                  <a:ext uri="{FF2B5EF4-FFF2-40B4-BE49-F238E27FC236}">
                    <a16:creationId xmlns:a16="http://schemas.microsoft.com/office/drawing/2014/main" id="{777B788B-E7EF-98F1-8FDC-261AA5C27E37}"/>
                  </a:ext>
                </a:extLst>
              </p:cNvPr>
              <p:cNvPicPr>
                <a:picLocks noChangeAspect="1"/>
              </p:cNvPicPr>
              <p:nvPr/>
            </p:nvPicPr>
            <p:blipFill>
              <a:blip r:embed="rId30"/>
              <a:stretch>
                <a:fillRect/>
              </a:stretch>
            </p:blipFill>
            <p:spPr>
              <a:xfrm>
                <a:off x="6201836" y="5096351"/>
                <a:ext cx="1523770" cy="856800"/>
              </a:xfrm>
              <a:prstGeom prst="rect">
                <a:avLst/>
              </a:prstGeom>
            </p:spPr>
          </p:pic>
        </p:grpSp>
        <p:grpSp>
          <p:nvGrpSpPr>
            <p:cNvPr id="23" name="グループ化 22">
              <a:extLst>
                <a:ext uri="{FF2B5EF4-FFF2-40B4-BE49-F238E27FC236}">
                  <a16:creationId xmlns:a16="http://schemas.microsoft.com/office/drawing/2014/main" id="{2ADEFB9A-0A1E-077F-973E-0A224831C264}"/>
                </a:ext>
              </a:extLst>
            </p:cNvPr>
            <p:cNvGrpSpPr/>
            <p:nvPr/>
          </p:nvGrpSpPr>
          <p:grpSpPr>
            <a:xfrm>
              <a:off x="4071539" y="5096351"/>
              <a:ext cx="1528346" cy="1482251"/>
              <a:chOff x="4099845" y="5096351"/>
              <a:chExt cx="1528346" cy="1482251"/>
            </a:xfrm>
          </p:grpSpPr>
          <p:pic>
            <p:nvPicPr>
              <p:cNvPr id="34" name="図 33">
                <a:extLst>
                  <a:ext uri="{FF2B5EF4-FFF2-40B4-BE49-F238E27FC236}">
                    <a16:creationId xmlns:a16="http://schemas.microsoft.com/office/drawing/2014/main" id="{822C0A5D-429F-2E32-F900-4BB291FB9984}"/>
                  </a:ext>
                </a:extLst>
              </p:cNvPr>
              <p:cNvPicPr>
                <a:picLocks noChangeAspect="1"/>
              </p:cNvPicPr>
              <p:nvPr/>
            </p:nvPicPr>
            <p:blipFill>
              <a:blip r:embed="rId31"/>
              <a:stretch>
                <a:fillRect/>
              </a:stretch>
            </p:blipFill>
            <p:spPr>
              <a:xfrm>
                <a:off x="4099845" y="5096351"/>
                <a:ext cx="1528346" cy="856800"/>
              </a:xfrm>
              <a:prstGeom prst="rect">
                <a:avLst/>
              </a:prstGeom>
            </p:spPr>
          </p:pic>
          <p:grpSp>
            <p:nvGrpSpPr>
              <p:cNvPr id="35" name="グループ化 34">
                <a:extLst>
                  <a:ext uri="{FF2B5EF4-FFF2-40B4-BE49-F238E27FC236}">
                    <a16:creationId xmlns:a16="http://schemas.microsoft.com/office/drawing/2014/main" id="{93927739-7366-2C5F-712F-96CC30E2D6E6}"/>
                  </a:ext>
                </a:extLst>
              </p:cNvPr>
              <p:cNvGrpSpPr/>
              <p:nvPr/>
            </p:nvGrpSpPr>
            <p:grpSpPr>
              <a:xfrm>
                <a:off x="4099845" y="5989644"/>
                <a:ext cx="1465223" cy="588958"/>
                <a:chOff x="5924523" y="5989644"/>
                <a:chExt cx="1465223" cy="588958"/>
              </a:xfrm>
            </p:grpSpPr>
            <p:sp>
              <p:nvSpPr>
                <p:cNvPr id="36" name="正方形/長方形 35">
                  <a:extLst>
                    <a:ext uri="{FF2B5EF4-FFF2-40B4-BE49-F238E27FC236}">
                      <a16:creationId xmlns:a16="http://schemas.microsoft.com/office/drawing/2014/main" id="{72911A7C-F549-7282-49F8-AC0C39D7B478}"/>
                    </a:ext>
                  </a:extLst>
                </p:cNvPr>
                <p:cNvSpPr/>
                <p:nvPr/>
              </p:nvSpPr>
              <p:spPr>
                <a:xfrm>
                  <a:off x="5924523" y="5989644"/>
                  <a:ext cx="1465223" cy="246221"/>
                </a:xfrm>
                <a:prstGeom prst="rect">
                  <a:avLst/>
                </a:prstGeom>
              </p:spPr>
              <p:txBody>
                <a:bodyPr wrap="square" lIns="0" tIns="0" rIns="0" bIns="0">
                  <a:spAutoFit/>
                </a:bodyPr>
                <a:lstStyle/>
                <a:p>
                  <a:r>
                    <a:rPr lang="ja-JP" altLang="en-US" sz="800" b="1" dirty="0">
                      <a:latin typeface="+mn-ea"/>
                    </a:rPr>
                    <a:t>歩行頻度が高い場所でも安心な、高い耐久性。</a:t>
                  </a:r>
                </a:p>
              </p:txBody>
            </p:sp>
            <p:sp>
              <p:nvSpPr>
                <p:cNvPr id="37" name="正方形/長方形 36">
                  <a:extLst>
                    <a:ext uri="{FF2B5EF4-FFF2-40B4-BE49-F238E27FC236}">
                      <a16:creationId xmlns:a16="http://schemas.microsoft.com/office/drawing/2014/main" id="{6AA5B8EF-3793-CB54-210C-C4F76168C6C3}"/>
                    </a:ext>
                  </a:extLst>
                </p:cNvPr>
                <p:cNvSpPr/>
                <p:nvPr/>
              </p:nvSpPr>
              <p:spPr>
                <a:xfrm>
                  <a:off x="5924525" y="6301603"/>
                  <a:ext cx="1415220" cy="276999"/>
                </a:xfrm>
                <a:prstGeom prst="rect">
                  <a:avLst/>
                </a:prstGeom>
              </p:spPr>
              <p:txBody>
                <a:bodyPr wrap="square" lIns="0" tIns="0" rIns="0" bIns="0">
                  <a:spAutoFit/>
                </a:bodyPr>
                <a:lstStyle/>
                <a:p>
                  <a:r>
                    <a:rPr lang="ja-JP" altLang="en-US" sz="600" dirty="0">
                      <a:latin typeface="+mn-ea"/>
                    </a:rPr>
                    <a:t>表面の塗装が分厚くてすり減りにくい上に、すり傷やへこみもつきにくいので、使い始めのころの美しい状態が長続きします。</a:t>
                  </a:r>
                </a:p>
              </p:txBody>
            </p:sp>
          </p:grpSp>
        </p:grpSp>
        <p:grpSp>
          <p:nvGrpSpPr>
            <p:cNvPr id="24" name="グループ化 23">
              <a:extLst>
                <a:ext uri="{FF2B5EF4-FFF2-40B4-BE49-F238E27FC236}">
                  <a16:creationId xmlns:a16="http://schemas.microsoft.com/office/drawing/2014/main" id="{2BE9B4A4-F7AE-A627-7C15-EFCC329B5C88}"/>
                </a:ext>
              </a:extLst>
            </p:cNvPr>
            <p:cNvGrpSpPr/>
            <p:nvPr/>
          </p:nvGrpSpPr>
          <p:grpSpPr>
            <a:xfrm>
              <a:off x="2247909" y="5096351"/>
              <a:ext cx="1528346" cy="1482251"/>
              <a:chOff x="1997854" y="5096351"/>
              <a:chExt cx="1528346" cy="1482251"/>
            </a:xfrm>
          </p:grpSpPr>
          <p:pic>
            <p:nvPicPr>
              <p:cNvPr id="30" name="図 29">
                <a:extLst>
                  <a:ext uri="{FF2B5EF4-FFF2-40B4-BE49-F238E27FC236}">
                    <a16:creationId xmlns:a16="http://schemas.microsoft.com/office/drawing/2014/main" id="{F211F42B-FCD5-0AB0-4497-534309EC8061}"/>
                  </a:ext>
                </a:extLst>
              </p:cNvPr>
              <p:cNvPicPr>
                <a:picLocks noChangeAspect="1"/>
              </p:cNvPicPr>
              <p:nvPr/>
            </p:nvPicPr>
            <p:blipFill>
              <a:blip r:embed="rId32"/>
              <a:stretch>
                <a:fillRect/>
              </a:stretch>
            </p:blipFill>
            <p:spPr>
              <a:xfrm>
                <a:off x="1997854" y="5096351"/>
                <a:ext cx="1528346" cy="856800"/>
              </a:xfrm>
              <a:prstGeom prst="rect">
                <a:avLst/>
              </a:prstGeom>
            </p:spPr>
          </p:pic>
          <p:grpSp>
            <p:nvGrpSpPr>
              <p:cNvPr id="31" name="グループ化 30">
                <a:extLst>
                  <a:ext uri="{FF2B5EF4-FFF2-40B4-BE49-F238E27FC236}">
                    <a16:creationId xmlns:a16="http://schemas.microsoft.com/office/drawing/2014/main" id="{916B31FB-ED68-EDE9-BAB4-29F9A1FDF98F}"/>
                  </a:ext>
                </a:extLst>
              </p:cNvPr>
              <p:cNvGrpSpPr/>
              <p:nvPr/>
            </p:nvGrpSpPr>
            <p:grpSpPr>
              <a:xfrm>
                <a:off x="1997854" y="5989644"/>
                <a:ext cx="1440966" cy="588958"/>
                <a:chOff x="5924523" y="5989644"/>
                <a:chExt cx="1440966" cy="588958"/>
              </a:xfrm>
            </p:grpSpPr>
            <p:sp>
              <p:nvSpPr>
                <p:cNvPr id="32" name="正方形/長方形 31">
                  <a:extLst>
                    <a:ext uri="{FF2B5EF4-FFF2-40B4-BE49-F238E27FC236}">
                      <a16:creationId xmlns:a16="http://schemas.microsoft.com/office/drawing/2014/main" id="{160A3B6C-2B5F-7B83-4EB0-48F7637D2CEB}"/>
                    </a:ext>
                  </a:extLst>
                </p:cNvPr>
                <p:cNvSpPr/>
                <p:nvPr/>
              </p:nvSpPr>
              <p:spPr>
                <a:xfrm>
                  <a:off x="5924523" y="5989644"/>
                  <a:ext cx="1270485" cy="246221"/>
                </a:xfrm>
                <a:prstGeom prst="rect">
                  <a:avLst/>
                </a:prstGeom>
              </p:spPr>
              <p:txBody>
                <a:bodyPr wrap="square" lIns="0" tIns="0" rIns="0" bIns="0">
                  <a:spAutoFit/>
                </a:bodyPr>
                <a:lstStyle/>
                <a:p>
                  <a:r>
                    <a:rPr lang="ja-JP" altLang="en-US" sz="800" b="1" dirty="0">
                      <a:latin typeface="+mn-ea"/>
                    </a:rPr>
                    <a:t>キッチンなどの水まわりでの使用も可能。</a:t>
                  </a:r>
                </a:p>
              </p:txBody>
            </p:sp>
            <p:sp>
              <p:nvSpPr>
                <p:cNvPr id="33" name="正方形/長方形 32">
                  <a:extLst>
                    <a:ext uri="{FF2B5EF4-FFF2-40B4-BE49-F238E27FC236}">
                      <a16:creationId xmlns:a16="http://schemas.microsoft.com/office/drawing/2014/main" id="{9CD4802C-B59C-AB5C-1728-19E2E3E13216}"/>
                    </a:ext>
                  </a:extLst>
                </p:cNvPr>
                <p:cNvSpPr/>
                <p:nvPr/>
              </p:nvSpPr>
              <p:spPr>
                <a:xfrm>
                  <a:off x="5924525" y="6301603"/>
                  <a:ext cx="1440964" cy="276999"/>
                </a:xfrm>
                <a:prstGeom prst="rect">
                  <a:avLst/>
                </a:prstGeom>
              </p:spPr>
              <p:txBody>
                <a:bodyPr wrap="square" lIns="0" tIns="0" rIns="0" bIns="0">
                  <a:spAutoFit/>
                </a:bodyPr>
                <a:lstStyle/>
                <a:p>
                  <a:r>
                    <a:rPr lang="ja-JP" altLang="en-US" sz="600" dirty="0">
                      <a:latin typeface="+mn-ea"/>
                    </a:rPr>
                    <a:t>厚みのあるコーティング層により、水や油の浸入による表面の変色がほとんど生じません。キッチンなどでもご使用いただけます。</a:t>
                  </a:r>
                </a:p>
              </p:txBody>
            </p:sp>
          </p:grpSp>
        </p:grpSp>
        <p:grpSp>
          <p:nvGrpSpPr>
            <p:cNvPr id="25" name="グループ化 24">
              <a:extLst>
                <a:ext uri="{FF2B5EF4-FFF2-40B4-BE49-F238E27FC236}">
                  <a16:creationId xmlns:a16="http://schemas.microsoft.com/office/drawing/2014/main" id="{495E2B01-137D-3CAF-D4BE-7E35C1D7EBC6}"/>
                </a:ext>
              </a:extLst>
            </p:cNvPr>
            <p:cNvGrpSpPr/>
            <p:nvPr/>
          </p:nvGrpSpPr>
          <p:grpSpPr>
            <a:xfrm>
              <a:off x="599242" y="4955298"/>
              <a:ext cx="1353383" cy="1572400"/>
              <a:chOff x="599242" y="4955298"/>
              <a:chExt cx="1353383" cy="1572400"/>
            </a:xfrm>
          </p:grpSpPr>
          <p:pic>
            <p:nvPicPr>
              <p:cNvPr id="26" name="図 25">
                <a:extLst>
                  <a:ext uri="{FF2B5EF4-FFF2-40B4-BE49-F238E27FC236}">
                    <a16:creationId xmlns:a16="http://schemas.microsoft.com/office/drawing/2014/main" id="{54392BF5-0240-3DD0-0F97-073A8D597FE2}"/>
                  </a:ext>
                </a:extLst>
              </p:cNvPr>
              <p:cNvPicPr>
                <a:picLocks noChangeAspect="1"/>
              </p:cNvPicPr>
              <p:nvPr/>
            </p:nvPicPr>
            <p:blipFill>
              <a:blip r:embed="rId33"/>
              <a:stretch>
                <a:fillRect/>
              </a:stretch>
            </p:blipFill>
            <p:spPr>
              <a:xfrm>
                <a:off x="599242" y="4955298"/>
                <a:ext cx="1353383" cy="997853"/>
              </a:xfrm>
              <a:prstGeom prst="rect">
                <a:avLst/>
              </a:prstGeom>
            </p:spPr>
          </p:pic>
          <p:grpSp>
            <p:nvGrpSpPr>
              <p:cNvPr id="27" name="グループ化 26">
                <a:extLst>
                  <a:ext uri="{FF2B5EF4-FFF2-40B4-BE49-F238E27FC236}">
                    <a16:creationId xmlns:a16="http://schemas.microsoft.com/office/drawing/2014/main" id="{3D495F68-EF08-D9B7-D24F-4F90CE68FD30}"/>
                  </a:ext>
                </a:extLst>
              </p:cNvPr>
              <p:cNvGrpSpPr/>
              <p:nvPr/>
            </p:nvGrpSpPr>
            <p:grpSpPr>
              <a:xfrm>
                <a:off x="599242" y="5989644"/>
                <a:ext cx="1270486" cy="538054"/>
                <a:chOff x="5924523" y="5989644"/>
                <a:chExt cx="1270486" cy="538054"/>
              </a:xfrm>
            </p:grpSpPr>
            <p:sp>
              <p:nvSpPr>
                <p:cNvPr id="28" name="正方形/長方形 27">
                  <a:extLst>
                    <a:ext uri="{FF2B5EF4-FFF2-40B4-BE49-F238E27FC236}">
                      <a16:creationId xmlns:a16="http://schemas.microsoft.com/office/drawing/2014/main" id="{8F55F953-AA56-5598-60AA-9493A8CC1148}"/>
                    </a:ext>
                  </a:extLst>
                </p:cNvPr>
                <p:cNvSpPr/>
                <p:nvPr/>
              </p:nvSpPr>
              <p:spPr>
                <a:xfrm>
                  <a:off x="5924523" y="5989644"/>
                  <a:ext cx="1270485" cy="153888"/>
                </a:xfrm>
                <a:prstGeom prst="rect">
                  <a:avLst/>
                </a:prstGeom>
              </p:spPr>
              <p:txBody>
                <a:bodyPr wrap="square" lIns="0" tIns="0" rIns="0" bIns="0">
                  <a:spAutoFit/>
                </a:bodyPr>
                <a:lstStyle/>
                <a:p>
                  <a:r>
                    <a:rPr lang="ja-JP" altLang="en-US" sz="1000" b="1" dirty="0">
                      <a:latin typeface="+mn-ea"/>
                    </a:rPr>
                    <a:t>トリプルコート</a:t>
                  </a:r>
                </a:p>
              </p:txBody>
            </p:sp>
            <p:sp>
              <p:nvSpPr>
                <p:cNvPr id="29" name="正方形/長方形 28">
                  <a:extLst>
                    <a:ext uri="{FF2B5EF4-FFF2-40B4-BE49-F238E27FC236}">
                      <a16:creationId xmlns:a16="http://schemas.microsoft.com/office/drawing/2014/main" id="{ADA1AA88-1C8C-3B14-1F7B-EBD1D7D6343C}"/>
                    </a:ext>
                  </a:extLst>
                </p:cNvPr>
                <p:cNvSpPr/>
                <p:nvPr/>
              </p:nvSpPr>
              <p:spPr>
                <a:xfrm>
                  <a:off x="5924525" y="6204533"/>
                  <a:ext cx="1270484" cy="323165"/>
                </a:xfrm>
                <a:prstGeom prst="rect">
                  <a:avLst/>
                </a:prstGeom>
              </p:spPr>
              <p:txBody>
                <a:bodyPr wrap="square" lIns="0" tIns="0" rIns="0" bIns="0">
                  <a:spAutoFit/>
                </a:bodyPr>
                <a:lstStyle/>
                <a:p>
                  <a:r>
                    <a:rPr lang="ja-JP" altLang="en-US" sz="800" dirty="0">
                      <a:latin typeface="+mn-ea"/>
                    </a:rPr>
                    <a:t>溝の奥まで丁寧に塗装。</a:t>
                  </a:r>
                </a:p>
                <a:p>
                  <a:r>
                    <a:rPr lang="ja-JP" altLang="en-US" sz="800" dirty="0">
                      <a:latin typeface="+mn-ea"/>
                    </a:rPr>
                    <a:t>丈夫でお掃除もしやすい。</a:t>
                  </a:r>
                  <a:endParaRPr lang="en-US" altLang="ja-JP" sz="800" dirty="0">
                    <a:latin typeface="+mn-ea"/>
                  </a:endParaRPr>
                </a:p>
                <a:p>
                  <a:r>
                    <a:rPr lang="en-US" altLang="ja-JP" sz="500" dirty="0">
                      <a:latin typeface="+mn-ea"/>
                    </a:rPr>
                    <a:t>※</a:t>
                  </a:r>
                  <a:r>
                    <a:rPr lang="ja-JP" altLang="en-US" sz="500" dirty="0">
                      <a:latin typeface="+mn-ea"/>
                    </a:rPr>
                    <a:t>イラストはイメージです。</a:t>
                  </a:r>
                </a:p>
              </p:txBody>
            </p:sp>
          </p:grpSp>
        </p:grpSp>
      </p:grpSp>
    </p:spTree>
    <p:extLst>
      <p:ext uri="{BB962C8B-B14F-4D97-AF65-F5344CB8AC3E}">
        <p14:creationId xmlns:p14="http://schemas.microsoft.com/office/powerpoint/2010/main" val="2999418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グループ化 12">
            <a:extLst>
              <a:ext uri="{FF2B5EF4-FFF2-40B4-BE49-F238E27FC236}">
                <a16:creationId xmlns:a16="http://schemas.microsoft.com/office/drawing/2014/main" id="{45EBAF43-0367-DF3B-A5FC-D8E0ED385877}"/>
              </a:ext>
            </a:extLst>
          </p:cNvPr>
          <p:cNvGrpSpPr/>
          <p:nvPr/>
        </p:nvGrpSpPr>
        <p:grpSpPr>
          <a:xfrm>
            <a:off x="142875" y="688975"/>
            <a:ext cx="4774359" cy="3351600"/>
            <a:chOff x="142875" y="688975"/>
            <a:chExt cx="4774359" cy="3351600"/>
          </a:xfrm>
        </p:grpSpPr>
        <p:pic>
          <p:nvPicPr>
            <p:cNvPr id="12" name="図 11">
              <a:extLst>
                <a:ext uri="{FF2B5EF4-FFF2-40B4-BE49-F238E27FC236}">
                  <a16:creationId xmlns:a16="http://schemas.microsoft.com/office/drawing/2014/main" id="{8E8B1A87-CAE1-7E09-847F-C79E96306F16}"/>
                </a:ext>
              </a:extLst>
            </p:cNvPr>
            <p:cNvPicPr>
              <a:picLocks noChangeAspect="1"/>
            </p:cNvPicPr>
            <p:nvPr/>
          </p:nvPicPr>
          <p:blipFill>
            <a:blip r:embed="rId2"/>
            <a:stretch>
              <a:fillRect/>
            </a:stretch>
          </p:blipFill>
          <p:spPr>
            <a:xfrm>
              <a:off x="142875" y="688975"/>
              <a:ext cx="4774359" cy="3351600"/>
            </a:xfrm>
            <a:prstGeom prst="rect">
              <a:avLst/>
            </a:prstGeom>
          </p:spPr>
        </p:pic>
        <p:sp>
          <p:nvSpPr>
            <p:cNvPr id="97" name="Rectangle 4"/>
            <p:cNvSpPr>
              <a:spLocks noChangeArrowheads="1"/>
            </p:cNvSpPr>
            <p:nvPr/>
          </p:nvSpPr>
          <p:spPr bwMode="auto">
            <a:xfrm>
              <a:off x="3319955" y="3907338"/>
              <a:ext cx="153035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ja-JP"/>
              </a:defPPr>
              <a:lvl1pPr algn="ctr" rtl="0" fontAlgn="base">
                <a:spcBef>
                  <a:spcPct val="50000"/>
                </a:spcBef>
                <a:spcAft>
                  <a:spcPct val="0"/>
                </a:spcAft>
                <a:defRPr kumimoji="1" sz="800" b="1" kern="1200">
                  <a:solidFill>
                    <a:schemeClr val="tx1"/>
                  </a:solidFill>
                  <a:latin typeface="Arial" charset="0"/>
                  <a:ea typeface="ＭＳ Ｐゴシック" pitchFamily="50" charset="-128"/>
                  <a:cs typeface="+mn-cs"/>
                </a:defRPr>
              </a:lvl1pPr>
              <a:lvl2pPr marL="457200" algn="ctr" rtl="0" fontAlgn="base">
                <a:spcBef>
                  <a:spcPct val="50000"/>
                </a:spcBef>
                <a:spcAft>
                  <a:spcPct val="0"/>
                </a:spcAft>
                <a:defRPr kumimoji="1" sz="800" b="1" kern="1200">
                  <a:solidFill>
                    <a:schemeClr val="tx1"/>
                  </a:solidFill>
                  <a:latin typeface="Arial" charset="0"/>
                  <a:ea typeface="ＭＳ Ｐゴシック" pitchFamily="50" charset="-128"/>
                  <a:cs typeface="+mn-cs"/>
                </a:defRPr>
              </a:lvl2pPr>
              <a:lvl3pPr marL="914400" algn="ctr" rtl="0" fontAlgn="base">
                <a:spcBef>
                  <a:spcPct val="50000"/>
                </a:spcBef>
                <a:spcAft>
                  <a:spcPct val="0"/>
                </a:spcAft>
                <a:defRPr kumimoji="1" sz="800" b="1" kern="1200">
                  <a:solidFill>
                    <a:schemeClr val="tx1"/>
                  </a:solidFill>
                  <a:latin typeface="Arial" charset="0"/>
                  <a:ea typeface="ＭＳ Ｐゴシック" pitchFamily="50" charset="-128"/>
                  <a:cs typeface="+mn-cs"/>
                </a:defRPr>
              </a:lvl3pPr>
              <a:lvl4pPr marL="1371600" algn="ctr" rtl="0" fontAlgn="base">
                <a:spcBef>
                  <a:spcPct val="50000"/>
                </a:spcBef>
                <a:spcAft>
                  <a:spcPct val="0"/>
                </a:spcAft>
                <a:defRPr kumimoji="1" sz="800" b="1" kern="1200">
                  <a:solidFill>
                    <a:schemeClr val="tx1"/>
                  </a:solidFill>
                  <a:latin typeface="Arial" charset="0"/>
                  <a:ea typeface="ＭＳ Ｐゴシック" pitchFamily="50" charset="-128"/>
                  <a:cs typeface="+mn-cs"/>
                </a:defRPr>
              </a:lvl4pPr>
              <a:lvl5pPr marL="1828800" algn="ctr" rtl="0" fontAlgn="base">
                <a:spcBef>
                  <a:spcPct val="50000"/>
                </a:spcBef>
                <a:spcAft>
                  <a:spcPct val="0"/>
                </a:spcAft>
                <a:defRPr kumimoji="1" sz="800" b="1" kern="1200">
                  <a:solidFill>
                    <a:schemeClr val="tx1"/>
                  </a:solidFill>
                  <a:latin typeface="Arial" charset="0"/>
                  <a:ea typeface="ＭＳ Ｐゴシック" pitchFamily="50" charset="-128"/>
                  <a:cs typeface="+mn-cs"/>
                </a:defRPr>
              </a:lvl5pPr>
              <a:lvl6pPr marL="2286000" algn="l" defTabSz="914400" rtl="0" eaLnBrk="1" latinLnBrk="0" hangingPunct="1">
                <a:defRPr kumimoji="1" sz="800" b="1" kern="1200">
                  <a:solidFill>
                    <a:schemeClr val="tx1"/>
                  </a:solidFill>
                  <a:latin typeface="Arial" charset="0"/>
                  <a:ea typeface="ＭＳ Ｐゴシック" pitchFamily="50" charset="-128"/>
                  <a:cs typeface="+mn-cs"/>
                </a:defRPr>
              </a:lvl6pPr>
              <a:lvl7pPr marL="2743200" algn="l" defTabSz="914400" rtl="0" eaLnBrk="1" latinLnBrk="0" hangingPunct="1">
                <a:defRPr kumimoji="1" sz="800" b="1" kern="1200">
                  <a:solidFill>
                    <a:schemeClr val="tx1"/>
                  </a:solidFill>
                  <a:latin typeface="Arial" charset="0"/>
                  <a:ea typeface="ＭＳ Ｐゴシック" pitchFamily="50" charset="-128"/>
                  <a:cs typeface="+mn-cs"/>
                </a:defRPr>
              </a:lvl7pPr>
              <a:lvl8pPr marL="3200400" algn="l" defTabSz="914400" rtl="0" eaLnBrk="1" latinLnBrk="0" hangingPunct="1">
                <a:defRPr kumimoji="1" sz="800" b="1" kern="1200">
                  <a:solidFill>
                    <a:schemeClr val="tx1"/>
                  </a:solidFill>
                  <a:latin typeface="Arial" charset="0"/>
                  <a:ea typeface="ＭＳ Ｐゴシック" pitchFamily="50" charset="-128"/>
                  <a:cs typeface="+mn-cs"/>
                </a:defRPr>
              </a:lvl8pPr>
              <a:lvl9pPr marL="3657600" algn="l" defTabSz="914400" rtl="0" eaLnBrk="1" latinLnBrk="0" hangingPunct="1">
                <a:defRPr kumimoji="1" sz="800" b="1" kern="1200">
                  <a:solidFill>
                    <a:schemeClr val="tx1"/>
                  </a:solidFill>
                  <a:latin typeface="Arial" charset="0"/>
                  <a:ea typeface="ＭＳ Ｐゴシック"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altLang="ja-JP" sz="500" b="0" i="0" u="none" strike="noStrike" kern="1200" cap="none" spc="0" normalizeH="0" baseline="0" noProof="0" dirty="0">
                  <a:ln>
                    <a:noFill/>
                  </a:ln>
                  <a:effectLst/>
                  <a:uLnTx/>
                  <a:uFillTx/>
                  <a:latin typeface="+mn-ea"/>
                  <a:ea typeface="+mn-ea"/>
                </a:rPr>
                <a:t>※</a:t>
              </a:r>
              <a:r>
                <a:rPr kumimoji="1" lang="ja-JP" altLang="en-US" sz="500" b="0" i="0" u="none" strike="noStrike" kern="1200" cap="none" spc="0" normalizeH="0" baseline="0" noProof="0" dirty="0">
                  <a:ln>
                    <a:noFill/>
                  </a:ln>
                  <a:effectLst/>
                  <a:uLnTx/>
                  <a:uFillTx/>
                  <a:latin typeface="+mn-ea"/>
                  <a:ea typeface="+mn-ea"/>
                </a:rPr>
                <a:t>イメージ写真のため実際とは異なる場合がございます。</a:t>
              </a:r>
            </a:p>
          </p:txBody>
        </p:sp>
        <p:sp>
          <p:nvSpPr>
            <p:cNvPr id="83" name="正方形/長方形 82"/>
            <p:cNvSpPr/>
            <p:nvPr/>
          </p:nvSpPr>
          <p:spPr>
            <a:xfrm>
              <a:off x="171100" y="3891205"/>
              <a:ext cx="1157493" cy="92333"/>
            </a:xfrm>
            <a:prstGeom prst="rect">
              <a:avLst/>
            </a:prstGeom>
          </p:spPr>
          <p:txBody>
            <a:bodyPr wrap="square" lIns="0" tIns="0" rIns="0" bIns="0">
              <a:spAutoFit/>
            </a:bodyPr>
            <a:lstStyle/>
            <a:p>
              <a:r>
                <a:rPr lang="en-US" altLang="ja-JP" sz="600" b="1" dirty="0">
                  <a:latin typeface="+mn-ea"/>
                </a:rPr>
                <a:t>〔</a:t>
              </a:r>
              <a:r>
                <a:rPr lang="ja-JP" altLang="en-US" sz="600" b="1" dirty="0">
                  <a:latin typeface="+mn-ea"/>
                </a:rPr>
                <a:t>ペールグレーライム柄（シート）</a:t>
              </a:r>
              <a:r>
                <a:rPr lang="en-US" altLang="ja-JP" sz="600" b="1" dirty="0">
                  <a:latin typeface="+mn-ea"/>
                </a:rPr>
                <a:t>〕</a:t>
              </a:r>
              <a:endParaRPr lang="ja-JP" altLang="en-US" sz="600" b="1" dirty="0">
                <a:latin typeface="+mn-ea"/>
              </a:endParaRPr>
            </a:p>
          </p:txBody>
        </p:sp>
      </p:grpSp>
      <p:sp>
        <p:nvSpPr>
          <p:cNvPr id="19" name="タイトル 26">
            <a:extLst>
              <a:ext uri="{FF2B5EF4-FFF2-40B4-BE49-F238E27FC236}">
                <a16:creationId xmlns:a16="http://schemas.microsoft.com/office/drawing/2014/main" id="{7B4A4F82-5B34-4B35-1597-0494CF73BEC1}"/>
              </a:ext>
            </a:extLst>
          </p:cNvPr>
          <p:cNvSpPr txBox="1">
            <a:spLocks/>
          </p:cNvSpPr>
          <p:nvPr/>
        </p:nvSpPr>
        <p:spPr>
          <a:xfrm>
            <a:off x="0" y="-283837"/>
            <a:ext cx="3297238" cy="270015"/>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100" b="1" dirty="0">
                <a:latin typeface="+mn-ea"/>
                <a:ea typeface="+mn-ea"/>
              </a:rPr>
              <a:t>ベリティスフロアー トリプルコート　石目</a:t>
            </a:r>
            <a:endParaRPr lang="ja-JP" altLang="en-US" sz="1100" b="1" dirty="0">
              <a:solidFill>
                <a:srgbClr val="000000"/>
              </a:solidFill>
              <a:latin typeface="+mn-ea"/>
              <a:ea typeface="+mn-ea"/>
              <a:cs typeface="+mn-cs"/>
            </a:endParaRPr>
          </a:p>
        </p:txBody>
      </p:sp>
      <p:sp>
        <p:nvSpPr>
          <p:cNvPr id="20" name="タイトル 19">
            <a:extLst>
              <a:ext uri="{FF2B5EF4-FFF2-40B4-BE49-F238E27FC236}">
                <a16:creationId xmlns:a16="http://schemas.microsoft.com/office/drawing/2014/main" id="{6781374B-404A-1A0E-C277-005F032D621E}"/>
              </a:ext>
            </a:extLst>
          </p:cNvPr>
          <p:cNvSpPr>
            <a:spLocks noGrp="1"/>
          </p:cNvSpPr>
          <p:nvPr>
            <p:ph type="title"/>
          </p:nvPr>
        </p:nvSpPr>
        <p:spPr/>
        <p:txBody>
          <a:bodyPr/>
          <a:lstStyle/>
          <a:p>
            <a:r>
              <a:rPr lang="ja-JP" altLang="en-US" sz="1200" b="1" dirty="0">
                <a:solidFill>
                  <a:schemeClr val="bg1"/>
                </a:solidFill>
                <a:latin typeface="+mn-ea"/>
                <a:ea typeface="+mn-ea"/>
              </a:rPr>
              <a:t>床材　</a:t>
            </a:r>
            <a:r>
              <a:rPr lang="ja-JP" altLang="en-US" dirty="0">
                <a:latin typeface="+mn-ea"/>
                <a:ea typeface="+mn-ea"/>
              </a:rPr>
              <a:t>ベリティスフロアー トリプルコート　石目</a:t>
            </a:r>
          </a:p>
        </p:txBody>
      </p:sp>
      <p:grpSp>
        <p:nvGrpSpPr>
          <p:cNvPr id="32" name="グループ化 31">
            <a:extLst>
              <a:ext uri="{FF2B5EF4-FFF2-40B4-BE49-F238E27FC236}">
                <a16:creationId xmlns:a16="http://schemas.microsoft.com/office/drawing/2014/main" id="{48D9AE07-7924-B508-215C-78B601073A67}"/>
              </a:ext>
            </a:extLst>
          </p:cNvPr>
          <p:cNvGrpSpPr/>
          <p:nvPr/>
        </p:nvGrpSpPr>
        <p:grpSpPr>
          <a:xfrm>
            <a:off x="4991098" y="2705161"/>
            <a:ext cx="4775202" cy="1944000"/>
            <a:chOff x="4991098" y="2705161"/>
            <a:chExt cx="4775202" cy="1944000"/>
          </a:xfrm>
        </p:grpSpPr>
        <p:sp>
          <p:nvSpPr>
            <p:cNvPr id="82" name="正方形/長方形 81"/>
            <p:cNvSpPr/>
            <p:nvPr/>
          </p:nvSpPr>
          <p:spPr>
            <a:xfrm>
              <a:off x="5085410" y="2885654"/>
              <a:ext cx="4570215" cy="138499"/>
            </a:xfrm>
            <a:prstGeom prst="rect">
              <a:avLst/>
            </a:prstGeom>
          </p:spPr>
          <p:txBody>
            <a:bodyPr wrap="square" lIns="0" tIns="0" rIns="0" bIns="0">
              <a:spAutoFit/>
            </a:bodyPr>
            <a:lstStyle/>
            <a:p>
              <a:r>
                <a:rPr lang="ja-JP" altLang="en-US" sz="900" b="1" dirty="0">
                  <a:latin typeface="+mn-ea"/>
                </a:rPr>
                <a:t>高級感のある空間にも、しっとりした和空間にも調和します。</a:t>
              </a:r>
            </a:p>
          </p:txBody>
        </p:sp>
        <p:sp>
          <p:nvSpPr>
            <p:cNvPr id="84" name="正方形/長方形 83"/>
            <p:cNvSpPr/>
            <p:nvPr/>
          </p:nvSpPr>
          <p:spPr>
            <a:xfrm>
              <a:off x="5068552" y="3969060"/>
              <a:ext cx="847989" cy="92333"/>
            </a:xfrm>
            <a:prstGeom prst="rect">
              <a:avLst/>
            </a:prstGeom>
          </p:spPr>
          <p:txBody>
            <a:bodyPr wrap="none" lIns="0" tIns="0" rIns="0" bIns="0">
              <a:spAutoFit/>
            </a:bodyPr>
            <a:lstStyle/>
            <a:p>
              <a:r>
                <a:rPr lang="ja-JP" altLang="en-US" sz="600" dirty="0">
                  <a:latin typeface="+mn-ea"/>
                </a:rPr>
                <a:t>ベージュセルぺ柄（シート）</a:t>
              </a:r>
            </a:p>
          </p:txBody>
        </p:sp>
        <p:sp>
          <p:nvSpPr>
            <p:cNvPr id="85" name="正方形/長方形 84"/>
            <p:cNvSpPr/>
            <p:nvPr/>
          </p:nvSpPr>
          <p:spPr>
            <a:xfrm>
              <a:off x="5068552" y="4480808"/>
              <a:ext cx="932948" cy="92333"/>
            </a:xfrm>
            <a:prstGeom prst="rect">
              <a:avLst/>
            </a:prstGeom>
          </p:spPr>
          <p:txBody>
            <a:bodyPr wrap="none" lIns="0" tIns="0" rIns="0" bIns="0">
              <a:spAutoFit/>
            </a:bodyPr>
            <a:lstStyle/>
            <a:p>
              <a:r>
                <a:rPr lang="ja-JP" altLang="en-US" sz="600" dirty="0">
                  <a:latin typeface="+mn-ea"/>
                </a:rPr>
                <a:t>ホワイトオニックス柄（シート）</a:t>
              </a:r>
            </a:p>
          </p:txBody>
        </p:sp>
        <p:sp>
          <p:nvSpPr>
            <p:cNvPr id="86" name="正方形/長方形 85"/>
            <p:cNvSpPr/>
            <p:nvPr/>
          </p:nvSpPr>
          <p:spPr>
            <a:xfrm>
              <a:off x="5065681" y="3456783"/>
              <a:ext cx="815929" cy="92333"/>
            </a:xfrm>
            <a:prstGeom prst="rect">
              <a:avLst/>
            </a:prstGeom>
          </p:spPr>
          <p:txBody>
            <a:bodyPr wrap="none" lIns="0" tIns="0" rIns="0" bIns="0">
              <a:spAutoFit/>
            </a:bodyPr>
            <a:lstStyle/>
            <a:p>
              <a:r>
                <a:rPr lang="ja-JP" altLang="en-US" sz="600" dirty="0">
                  <a:latin typeface="+mn-ea"/>
                </a:rPr>
                <a:t>グレーチェッポ柄（シート）</a:t>
              </a:r>
            </a:p>
          </p:txBody>
        </p:sp>
        <p:sp>
          <p:nvSpPr>
            <p:cNvPr id="87" name="正方形/長方形 86"/>
            <p:cNvSpPr/>
            <p:nvPr/>
          </p:nvSpPr>
          <p:spPr>
            <a:xfrm>
              <a:off x="7470069" y="3450148"/>
              <a:ext cx="746999" cy="92333"/>
            </a:xfrm>
            <a:prstGeom prst="rect">
              <a:avLst/>
            </a:prstGeom>
          </p:spPr>
          <p:txBody>
            <a:bodyPr wrap="none" lIns="0" tIns="0" rIns="0" bIns="0">
              <a:spAutoFit/>
            </a:bodyPr>
            <a:lstStyle/>
            <a:p>
              <a:r>
                <a:rPr lang="ja-JP" altLang="en-US" sz="600" dirty="0">
                  <a:latin typeface="+mn-ea"/>
                </a:rPr>
                <a:t>グレーコンク柄（シート）</a:t>
              </a:r>
            </a:p>
          </p:txBody>
        </p:sp>
        <p:sp>
          <p:nvSpPr>
            <p:cNvPr id="89" name="正方形/長方形 88"/>
            <p:cNvSpPr/>
            <p:nvPr/>
          </p:nvSpPr>
          <p:spPr>
            <a:xfrm>
              <a:off x="7473593" y="3969060"/>
              <a:ext cx="982641" cy="92333"/>
            </a:xfrm>
            <a:prstGeom prst="rect">
              <a:avLst/>
            </a:prstGeom>
          </p:spPr>
          <p:txBody>
            <a:bodyPr wrap="none" lIns="0" tIns="0" rIns="0" bIns="0">
              <a:spAutoFit/>
            </a:bodyPr>
            <a:lstStyle/>
            <a:p>
              <a:r>
                <a:rPr lang="ja-JP" altLang="en-US" sz="600" dirty="0">
                  <a:latin typeface="+mn-ea"/>
                </a:rPr>
                <a:t>ペールグレーライム柄（シート）</a:t>
              </a:r>
            </a:p>
          </p:txBody>
        </p:sp>
        <p:grpSp>
          <p:nvGrpSpPr>
            <p:cNvPr id="140" name="グループ化 139">
              <a:extLst>
                <a:ext uri="{FF2B5EF4-FFF2-40B4-BE49-F238E27FC236}">
                  <a16:creationId xmlns:a16="http://schemas.microsoft.com/office/drawing/2014/main" id="{6C005055-971C-DC92-F066-2DF922958755}"/>
                </a:ext>
              </a:extLst>
            </p:cNvPr>
            <p:cNvGrpSpPr/>
            <p:nvPr/>
          </p:nvGrpSpPr>
          <p:grpSpPr>
            <a:xfrm>
              <a:off x="4991098" y="2705161"/>
              <a:ext cx="4775202" cy="1944000"/>
              <a:chOff x="4991098" y="2705161"/>
              <a:chExt cx="4775202" cy="1944000"/>
            </a:xfrm>
          </p:grpSpPr>
          <p:sp>
            <p:nvSpPr>
              <p:cNvPr id="138" name="Rectangle 14">
                <a:extLst>
                  <a:ext uri="{FF2B5EF4-FFF2-40B4-BE49-F238E27FC236}">
                    <a16:creationId xmlns:a16="http://schemas.microsoft.com/office/drawing/2014/main" id="{CE86422C-F7BD-FF22-10C1-2C0667DB622F}"/>
                  </a:ext>
                </a:extLst>
              </p:cNvPr>
              <p:cNvSpPr>
                <a:spLocks noChangeArrowheads="1"/>
              </p:cNvSpPr>
              <p:nvPr/>
            </p:nvSpPr>
            <p:spPr bwMode="auto">
              <a:xfrm>
                <a:off x="4991100" y="2705161"/>
                <a:ext cx="4775200" cy="1944000"/>
              </a:xfrm>
              <a:prstGeom prst="rect">
                <a:avLst/>
              </a:prstGeom>
              <a:noFill/>
              <a:ln w="6350">
                <a:solidFill>
                  <a:srgbClr val="4D4D4D"/>
                </a:solidFill>
                <a:miter lim="800000"/>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200" dirty="0">
                  <a:latin typeface="+mn-ea"/>
                </a:endParaRPr>
              </a:p>
            </p:txBody>
          </p:sp>
          <p:sp>
            <p:nvSpPr>
              <p:cNvPr id="139" name="Rectangle 24">
                <a:extLst>
                  <a:ext uri="{FF2B5EF4-FFF2-40B4-BE49-F238E27FC236}">
                    <a16:creationId xmlns:a16="http://schemas.microsoft.com/office/drawing/2014/main" id="{C630AC84-378C-0607-1EBB-EE81E235DF62}"/>
                  </a:ext>
                </a:extLst>
              </p:cNvPr>
              <p:cNvSpPr>
                <a:spLocks noChangeArrowheads="1"/>
              </p:cNvSpPr>
              <p:nvPr/>
            </p:nvSpPr>
            <p:spPr bwMode="auto">
              <a:xfrm>
                <a:off x="4991098" y="2705163"/>
                <a:ext cx="4775201" cy="126767"/>
              </a:xfrm>
              <a:prstGeom prst="rect">
                <a:avLst/>
              </a:prstGeom>
              <a:solidFill>
                <a:srgbClr val="4D4D4D"/>
              </a:solidFill>
              <a:ln w="6350">
                <a:solidFill>
                  <a:srgbClr val="4D4D4D"/>
                </a:solidFill>
                <a:miter lim="800000"/>
                <a:headEnd/>
                <a:tailEnd/>
              </a:ln>
              <a:effectLst/>
            </p:spPr>
            <p:txBody>
              <a:bodyPr wrap="none" tIns="0" rIns="0" bIns="0" anchor="ctr"/>
              <a:lstStyle/>
              <a:p>
                <a:r>
                  <a:rPr lang="ja-JP" altLang="en-US" sz="800" dirty="0">
                    <a:solidFill>
                      <a:schemeClr val="bg1"/>
                    </a:solidFill>
                    <a:latin typeface="+mn-ea"/>
                  </a:rPr>
                  <a:t>カラーバリエーション</a:t>
                </a:r>
                <a:endParaRPr lang="en-US" altLang="ja-JP" sz="800" dirty="0">
                  <a:solidFill>
                    <a:schemeClr val="bg1"/>
                  </a:solidFill>
                  <a:latin typeface="+mn-ea"/>
                </a:endParaRPr>
              </a:p>
            </p:txBody>
          </p:sp>
        </p:grpSp>
        <p:pic>
          <p:nvPicPr>
            <p:cNvPr id="23" name="図 22">
              <a:extLst>
                <a:ext uri="{FF2B5EF4-FFF2-40B4-BE49-F238E27FC236}">
                  <a16:creationId xmlns:a16="http://schemas.microsoft.com/office/drawing/2014/main" id="{3B1D4485-3842-8C17-0F23-47EBEBF65431}"/>
                </a:ext>
              </a:extLst>
            </p:cNvPr>
            <p:cNvPicPr preferRelativeResize="0">
              <a:picLocks noChangeAspect="1"/>
            </p:cNvPicPr>
            <p:nvPr/>
          </p:nvPicPr>
          <p:blipFill>
            <a:blip r:embed="rId3"/>
            <a:stretch>
              <a:fillRect/>
            </a:stretch>
          </p:blipFill>
          <p:spPr>
            <a:xfrm>
              <a:off x="7470069" y="3087326"/>
              <a:ext cx="2180000" cy="360000"/>
            </a:xfrm>
            <a:prstGeom prst="rect">
              <a:avLst/>
            </a:prstGeom>
          </p:spPr>
        </p:pic>
        <p:pic>
          <p:nvPicPr>
            <p:cNvPr id="25" name="図 24">
              <a:extLst>
                <a:ext uri="{FF2B5EF4-FFF2-40B4-BE49-F238E27FC236}">
                  <a16:creationId xmlns:a16="http://schemas.microsoft.com/office/drawing/2014/main" id="{AE53EDA7-7E95-B3F8-AD53-7D12FBCF1444}"/>
                </a:ext>
              </a:extLst>
            </p:cNvPr>
            <p:cNvPicPr preferRelativeResize="0">
              <a:picLocks noChangeAspect="1"/>
            </p:cNvPicPr>
            <p:nvPr/>
          </p:nvPicPr>
          <p:blipFill>
            <a:blip r:embed="rId4"/>
            <a:stretch>
              <a:fillRect/>
            </a:stretch>
          </p:blipFill>
          <p:spPr>
            <a:xfrm>
              <a:off x="5067116" y="3609849"/>
              <a:ext cx="2180000" cy="360000"/>
            </a:xfrm>
            <a:prstGeom prst="rect">
              <a:avLst/>
            </a:prstGeom>
          </p:spPr>
        </p:pic>
        <p:pic>
          <p:nvPicPr>
            <p:cNvPr id="27" name="図 26">
              <a:extLst>
                <a:ext uri="{FF2B5EF4-FFF2-40B4-BE49-F238E27FC236}">
                  <a16:creationId xmlns:a16="http://schemas.microsoft.com/office/drawing/2014/main" id="{03EEB1CD-5351-EDD0-0AF3-035A0FE06766}"/>
                </a:ext>
              </a:extLst>
            </p:cNvPr>
            <p:cNvPicPr preferRelativeResize="0">
              <a:picLocks noChangeAspect="1"/>
            </p:cNvPicPr>
            <p:nvPr/>
          </p:nvPicPr>
          <p:blipFill>
            <a:blip r:embed="rId5"/>
            <a:stretch>
              <a:fillRect/>
            </a:stretch>
          </p:blipFill>
          <p:spPr>
            <a:xfrm>
              <a:off x="7473593" y="3609849"/>
              <a:ext cx="2180000" cy="360000"/>
            </a:xfrm>
            <a:prstGeom prst="rect">
              <a:avLst/>
            </a:prstGeom>
          </p:spPr>
        </p:pic>
        <p:pic>
          <p:nvPicPr>
            <p:cNvPr id="29" name="図 28">
              <a:extLst>
                <a:ext uri="{FF2B5EF4-FFF2-40B4-BE49-F238E27FC236}">
                  <a16:creationId xmlns:a16="http://schemas.microsoft.com/office/drawing/2014/main" id="{C2A64AB7-9482-0DAC-F60A-BC033B598699}"/>
                </a:ext>
              </a:extLst>
            </p:cNvPr>
            <p:cNvPicPr preferRelativeResize="0">
              <a:picLocks noChangeAspect="1"/>
            </p:cNvPicPr>
            <p:nvPr/>
          </p:nvPicPr>
          <p:blipFill>
            <a:blip r:embed="rId6"/>
            <a:stretch>
              <a:fillRect/>
            </a:stretch>
          </p:blipFill>
          <p:spPr>
            <a:xfrm>
              <a:off x="5067116" y="4119655"/>
              <a:ext cx="2180000" cy="360000"/>
            </a:xfrm>
            <a:prstGeom prst="rect">
              <a:avLst/>
            </a:prstGeom>
          </p:spPr>
        </p:pic>
        <p:pic>
          <p:nvPicPr>
            <p:cNvPr id="31" name="図 30">
              <a:extLst>
                <a:ext uri="{FF2B5EF4-FFF2-40B4-BE49-F238E27FC236}">
                  <a16:creationId xmlns:a16="http://schemas.microsoft.com/office/drawing/2014/main" id="{950D9CA0-EE12-139B-19A9-37AA1B03D57B}"/>
                </a:ext>
              </a:extLst>
            </p:cNvPr>
            <p:cNvPicPr preferRelativeResize="0">
              <a:picLocks noChangeAspect="1"/>
            </p:cNvPicPr>
            <p:nvPr/>
          </p:nvPicPr>
          <p:blipFill rotWithShape="1">
            <a:blip r:embed="rId7"/>
            <a:srcRect r="1388"/>
            <a:stretch/>
          </p:blipFill>
          <p:spPr>
            <a:xfrm>
              <a:off x="5067116" y="3087326"/>
              <a:ext cx="2180000" cy="360000"/>
            </a:xfrm>
            <a:prstGeom prst="rect">
              <a:avLst/>
            </a:prstGeom>
          </p:spPr>
        </p:pic>
        <p:sp>
          <p:nvSpPr>
            <p:cNvPr id="33" name="正方形/長方形 32">
              <a:extLst>
                <a:ext uri="{FF2B5EF4-FFF2-40B4-BE49-F238E27FC236}">
                  <a16:creationId xmlns:a16="http://schemas.microsoft.com/office/drawing/2014/main" id="{A428885E-D4A7-2E15-A773-030DF21D26B8}"/>
                </a:ext>
              </a:extLst>
            </p:cNvPr>
            <p:cNvSpPr/>
            <p:nvPr/>
          </p:nvSpPr>
          <p:spPr>
            <a:xfrm>
              <a:off x="6050166" y="4511586"/>
              <a:ext cx="1178208" cy="61555"/>
            </a:xfrm>
            <a:prstGeom prst="rect">
              <a:avLst/>
            </a:prstGeom>
          </p:spPr>
          <p:txBody>
            <a:bodyPr wrap="none" lIns="0" tIns="0" rIns="0" bIns="0">
              <a:spAutoFit/>
            </a:bodyPr>
            <a:lstStyle/>
            <a:p>
              <a:r>
                <a:rPr lang="en-US" altLang="ja-JP" sz="400" dirty="0">
                  <a:latin typeface="+mn-ea"/>
                </a:rPr>
                <a:t>※</a:t>
              </a:r>
              <a:r>
                <a:rPr lang="ja-JP" altLang="en-US" sz="400" dirty="0">
                  <a:latin typeface="+mn-ea"/>
                </a:rPr>
                <a:t>ホワイトオニックス柄は表面のツヤが高い仕様です。</a:t>
              </a:r>
            </a:p>
          </p:txBody>
        </p:sp>
      </p:grpSp>
      <p:grpSp>
        <p:nvGrpSpPr>
          <p:cNvPr id="3" name="グループ化 2">
            <a:extLst>
              <a:ext uri="{FF2B5EF4-FFF2-40B4-BE49-F238E27FC236}">
                <a16:creationId xmlns:a16="http://schemas.microsoft.com/office/drawing/2014/main" id="{2F3421D8-A8B8-4CC5-25A3-BA8B1711C62A}"/>
              </a:ext>
            </a:extLst>
          </p:cNvPr>
          <p:cNvGrpSpPr/>
          <p:nvPr/>
        </p:nvGrpSpPr>
        <p:grpSpPr>
          <a:xfrm>
            <a:off x="7882140" y="4727418"/>
            <a:ext cx="1884161" cy="1943616"/>
            <a:chOff x="7882140" y="4727418"/>
            <a:chExt cx="1884161" cy="1943616"/>
          </a:xfrm>
        </p:grpSpPr>
        <p:sp>
          <p:nvSpPr>
            <p:cNvPr id="4" name="Rectangle 14">
              <a:extLst>
                <a:ext uri="{FF2B5EF4-FFF2-40B4-BE49-F238E27FC236}">
                  <a16:creationId xmlns:a16="http://schemas.microsoft.com/office/drawing/2014/main" id="{031D5785-6853-065C-C08F-1C3615553328}"/>
                </a:ext>
              </a:extLst>
            </p:cNvPr>
            <p:cNvSpPr>
              <a:spLocks noChangeArrowheads="1"/>
            </p:cNvSpPr>
            <p:nvPr/>
          </p:nvSpPr>
          <p:spPr bwMode="auto">
            <a:xfrm>
              <a:off x="7900454" y="4727418"/>
              <a:ext cx="1865847" cy="1943616"/>
            </a:xfrm>
            <a:prstGeom prst="rect">
              <a:avLst/>
            </a:prstGeom>
            <a:solidFill>
              <a:srgbClr val="F7F7D6"/>
            </a:solidFill>
            <a:ln w="6350">
              <a:noFill/>
              <a:miter lim="800000"/>
              <a:headEnd/>
              <a:tailEnd/>
            </a:ln>
            <a:effectLst/>
          </p:spPr>
          <p:txBody>
            <a:bodyPr wrap="none" anchor="ctr"/>
            <a:lstStyle/>
            <a:p>
              <a:pPr algn="ctr"/>
              <a:endParaRPr lang="ja-JP" altLang="en-US" sz="1200" dirty="0">
                <a:solidFill>
                  <a:srgbClr val="C0C0C0"/>
                </a:solidFill>
                <a:latin typeface="+mn-ea"/>
              </a:endParaRPr>
            </a:p>
          </p:txBody>
        </p:sp>
        <p:grpSp>
          <p:nvGrpSpPr>
            <p:cNvPr id="8" name="グループ化 7">
              <a:extLst>
                <a:ext uri="{FF2B5EF4-FFF2-40B4-BE49-F238E27FC236}">
                  <a16:creationId xmlns:a16="http://schemas.microsoft.com/office/drawing/2014/main" id="{770EBA56-46C9-180F-28F4-BEC00B973EE7}"/>
                </a:ext>
              </a:extLst>
            </p:cNvPr>
            <p:cNvGrpSpPr/>
            <p:nvPr/>
          </p:nvGrpSpPr>
          <p:grpSpPr>
            <a:xfrm>
              <a:off x="8022891" y="5989644"/>
              <a:ext cx="1522280" cy="496625"/>
              <a:chOff x="8022891" y="5989644"/>
              <a:chExt cx="1522280" cy="496625"/>
            </a:xfrm>
          </p:grpSpPr>
          <p:sp>
            <p:nvSpPr>
              <p:cNvPr id="11" name="正方形/長方形 10">
                <a:extLst>
                  <a:ext uri="{FF2B5EF4-FFF2-40B4-BE49-F238E27FC236}">
                    <a16:creationId xmlns:a16="http://schemas.microsoft.com/office/drawing/2014/main" id="{11581DD5-5203-AE5D-6AA3-05732A9BF384}"/>
                  </a:ext>
                </a:extLst>
              </p:cNvPr>
              <p:cNvSpPr/>
              <p:nvPr/>
            </p:nvSpPr>
            <p:spPr>
              <a:xfrm>
                <a:off x="8022891" y="5989644"/>
                <a:ext cx="1415452" cy="246221"/>
              </a:xfrm>
              <a:prstGeom prst="rect">
                <a:avLst/>
              </a:prstGeom>
            </p:spPr>
            <p:txBody>
              <a:bodyPr wrap="none" lIns="0" tIns="0" rIns="0" bIns="0">
                <a:spAutoFit/>
              </a:bodyPr>
              <a:lstStyle/>
              <a:p>
                <a:r>
                  <a:rPr lang="ja-JP" altLang="en-US" sz="800" b="1" dirty="0">
                    <a:latin typeface="+mn-ea"/>
                  </a:rPr>
                  <a:t>床の張り分け部をすっきり納める</a:t>
                </a:r>
              </a:p>
              <a:p>
                <a:r>
                  <a:rPr lang="ja-JP" altLang="en-US" sz="800" b="1" dirty="0">
                    <a:latin typeface="+mn-ea"/>
                  </a:rPr>
                  <a:t>床見切縁（金属製）</a:t>
                </a:r>
              </a:p>
            </p:txBody>
          </p:sp>
          <p:sp>
            <p:nvSpPr>
              <p:cNvPr id="14" name="正方形/長方形 13">
                <a:extLst>
                  <a:ext uri="{FF2B5EF4-FFF2-40B4-BE49-F238E27FC236}">
                    <a16:creationId xmlns:a16="http://schemas.microsoft.com/office/drawing/2014/main" id="{EC51F078-ABB3-5EA3-1B97-4B7C5369CDE9}"/>
                  </a:ext>
                </a:extLst>
              </p:cNvPr>
              <p:cNvSpPr/>
              <p:nvPr/>
            </p:nvSpPr>
            <p:spPr>
              <a:xfrm>
                <a:off x="8033207" y="6301603"/>
                <a:ext cx="1511964" cy="184666"/>
              </a:xfrm>
              <a:prstGeom prst="rect">
                <a:avLst/>
              </a:prstGeom>
            </p:spPr>
            <p:txBody>
              <a:bodyPr wrap="square" lIns="0" tIns="0" rIns="0" bIns="0">
                <a:spAutoFit/>
              </a:bodyPr>
              <a:lstStyle/>
              <a:p>
                <a:r>
                  <a:rPr lang="ja-JP" altLang="en-US" sz="600" dirty="0">
                    <a:latin typeface="+mn-ea"/>
                  </a:rPr>
                  <a:t>様々な床材の色にも合うステン系シルバー色でご用意。</a:t>
                </a:r>
              </a:p>
            </p:txBody>
          </p:sp>
        </p:grpSp>
        <p:sp>
          <p:nvSpPr>
            <p:cNvPr id="9" name="正方形/長方形 8">
              <a:extLst>
                <a:ext uri="{FF2B5EF4-FFF2-40B4-BE49-F238E27FC236}">
                  <a16:creationId xmlns:a16="http://schemas.microsoft.com/office/drawing/2014/main" id="{8884A011-9ECA-B2A8-27E0-8A8B40DC6A73}"/>
                </a:ext>
              </a:extLst>
            </p:cNvPr>
            <p:cNvSpPr/>
            <p:nvPr/>
          </p:nvSpPr>
          <p:spPr>
            <a:xfrm>
              <a:off x="7882140" y="4822189"/>
              <a:ext cx="1865847" cy="184666"/>
            </a:xfrm>
            <a:prstGeom prst="rect">
              <a:avLst/>
            </a:prstGeom>
          </p:spPr>
          <p:txBody>
            <a:bodyPr wrap="square" lIns="0" tIns="0" rIns="0" bIns="0">
              <a:spAutoFit/>
            </a:bodyPr>
            <a:lstStyle/>
            <a:p>
              <a:pPr algn="ctr"/>
              <a:r>
                <a:rPr lang="ja-JP" altLang="en-US" sz="1200" b="1" dirty="0">
                  <a:solidFill>
                    <a:srgbClr val="953735"/>
                  </a:solidFill>
                  <a:latin typeface="+mn-ea"/>
                </a:rPr>
                <a:t>おすすめの周辺部材</a:t>
              </a:r>
            </a:p>
          </p:txBody>
        </p:sp>
        <p:pic>
          <p:nvPicPr>
            <p:cNvPr id="10" name="図 9">
              <a:extLst>
                <a:ext uri="{FF2B5EF4-FFF2-40B4-BE49-F238E27FC236}">
                  <a16:creationId xmlns:a16="http://schemas.microsoft.com/office/drawing/2014/main" id="{00FE65D4-559A-0FB5-0483-FDCEE3716D28}"/>
                </a:ext>
              </a:extLst>
            </p:cNvPr>
            <p:cNvPicPr>
              <a:picLocks noChangeAspect="1"/>
            </p:cNvPicPr>
            <p:nvPr/>
          </p:nvPicPr>
          <p:blipFill>
            <a:blip r:embed="rId8"/>
            <a:stretch>
              <a:fillRect/>
            </a:stretch>
          </p:blipFill>
          <p:spPr>
            <a:xfrm>
              <a:off x="8022891" y="5096351"/>
              <a:ext cx="1620973" cy="856800"/>
            </a:xfrm>
            <a:prstGeom prst="rect">
              <a:avLst/>
            </a:prstGeom>
          </p:spPr>
        </p:pic>
      </p:grpSp>
      <p:grpSp>
        <p:nvGrpSpPr>
          <p:cNvPr id="57" name="グループ化 56">
            <a:extLst>
              <a:ext uri="{FF2B5EF4-FFF2-40B4-BE49-F238E27FC236}">
                <a16:creationId xmlns:a16="http://schemas.microsoft.com/office/drawing/2014/main" id="{66DFFC18-275E-5DF7-62F6-1273437550F7}"/>
              </a:ext>
            </a:extLst>
          </p:cNvPr>
          <p:cNvGrpSpPr/>
          <p:nvPr/>
        </p:nvGrpSpPr>
        <p:grpSpPr>
          <a:xfrm>
            <a:off x="4991099" y="683235"/>
            <a:ext cx="4777668" cy="1953143"/>
            <a:chOff x="4991099" y="683235"/>
            <a:chExt cx="4777668" cy="1953143"/>
          </a:xfrm>
        </p:grpSpPr>
        <p:grpSp>
          <p:nvGrpSpPr>
            <p:cNvPr id="54" name="グループ化 53">
              <a:extLst>
                <a:ext uri="{FF2B5EF4-FFF2-40B4-BE49-F238E27FC236}">
                  <a16:creationId xmlns:a16="http://schemas.microsoft.com/office/drawing/2014/main" id="{568F5BD8-E2AA-C7CB-5376-997BD14E2E02}"/>
                </a:ext>
              </a:extLst>
            </p:cNvPr>
            <p:cNvGrpSpPr/>
            <p:nvPr/>
          </p:nvGrpSpPr>
          <p:grpSpPr>
            <a:xfrm>
              <a:off x="7372808" y="688974"/>
              <a:ext cx="2395959" cy="1947403"/>
              <a:chOff x="7372808" y="688974"/>
              <a:chExt cx="2395959" cy="1947403"/>
            </a:xfrm>
          </p:grpSpPr>
          <p:pic>
            <p:nvPicPr>
              <p:cNvPr id="52" name="図 51">
                <a:extLst>
                  <a:ext uri="{FF2B5EF4-FFF2-40B4-BE49-F238E27FC236}">
                    <a16:creationId xmlns:a16="http://schemas.microsoft.com/office/drawing/2014/main" id="{ED615499-FEDD-A8C1-367B-A43450D1D0DD}"/>
                  </a:ext>
                </a:extLst>
              </p:cNvPr>
              <p:cNvPicPr>
                <a:picLocks noChangeAspect="1"/>
              </p:cNvPicPr>
              <p:nvPr/>
            </p:nvPicPr>
            <p:blipFill rotWithShape="1">
              <a:blip r:embed="rId9"/>
              <a:srcRect b="1327"/>
              <a:stretch/>
            </p:blipFill>
            <p:spPr>
              <a:xfrm>
                <a:off x="7372808" y="688974"/>
                <a:ext cx="2395959" cy="1947403"/>
              </a:xfrm>
              <a:prstGeom prst="rect">
                <a:avLst/>
              </a:prstGeom>
            </p:spPr>
          </p:pic>
          <p:grpSp>
            <p:nvGrpSpPr>
              <p:cNvPr id="53" name="グループ化 52">
                <a:extLst>
                  <a:ext uri="{FF2B5EF4-FFF2-40B4-BE49-F238E27FC236}">
                    <a16:creationId xmlns:a16="http://schemas.microsoft.com/office/drawing/2014/main" id="{BDB3D4C5-8C4B-774A-91C1-42B87AB64309}"/>
                  </a:ext>
                </a:extLst>
              </p:cNvPr>
              <p:cNvGrpSpPr/>
              <p:nvPr/>
            </p:nvGrpSpPr>
            <p:grpSpPr>
              <a:xfrm>
                <a:off x="7500025" y="770446"/>
                <a:ext cx="2235008" cy="1777614"/>
                <a:chOff x="7500025" y="770446"/>
                <a:chExt cx="2235008" cy="1777614"/>
              </a:xfrm>
            </p:grpSpPr>
            <p:sp>
              <p:nvSpPr>
                <p:cNvPr id="28" name="正方形/長方形 27">
                  <a:extLst>
                    <a:ext uri="{FF2B5EF4-FFF2-40B4-BE49-F238E27FC236}">
                      <a16:creationId xmlns:a16="http://schemas.microsoft.com/office/drawing/2014/main" id="{B1BCF34B-956B-F9AD-0961-0FDCCD838DD5}"/>
                    </a:ext>
                  </a:extLst>
                </p:cNvPr>
                <p:cNvSpPr/>
                <p:nvPr/>
              </p:nvSpPr>
              <p:spPr>
                <a:xfrm>
                  <a:off x="7500025" y="770446"/>
                  <a:ext cx="670868" cy="307777"/>
                </a:xfrm>
                <a:prstGeom prst="rect">
                  <a:avLst/>
                </a:prstGeom>
              </p:spPr>
              <p:txBody>
                <a:bodyPr wrap="square" lIns="0" tIns="0" rIns="0" bIns="0">
                  <a:spAutoFit/>
                </a:bodyPr>
                <a:lstStyle/>
                <a:p>
                  <a:r>
                    <a:rPr lang="ja-JP" altLang="en-US" sz="1000" b="1" dirty="0">
                      <a:solidFill>
                        <a:srgbClr val="FFFFFF"/>
                      </a:solidFill>
                      <a:latin typeface="+mn-ea"/>
                    </a:rPr>
                    <a:t>石目</a:t>
                  </a:r>
                  <a:endParaRPr lang="en-US" altLang="ja-JP" sz="1000" b="1" dirty="0">
                    <a:solidFill>
                      <a:srgbClr val="FFFFFF"/>
                    </a:solidFill>
                    <a:latin typeface="+mn-ea"/>
                  </a:endParaRPr>
                </a:p>
                <a:p>
                  <a:r>
                    <a:rPr lang="en-US" altLang="ja-JP" sz="1000" b="1" dirty="0">
                      <a:solidFill>
                        <a:srgbClr val="FFFFFF"/>
                      </a:solidFill>
                      <a:latin typeface="+mn-ea"/>
                    </a:rPr>
                    <a:t>Stone</a:t>
                  </a:r>
                  <a:endParaRPr lang="ja-JP" altLang="en-US" sz="1000" b="1" dirty="0">
                    <a:solidFill>
                      <a:srgbClr val="FFFFFF"/>
                    </a:solidFill>
                    <a:latin typeface="+mn-ea"/>
                  </a:endParaRPr>
                </a:p>
              </p:txBody>
            </p:sp>
            <p:sp>
              <p:nvSpPr>
                <p:cNvPr id="30" name="正方形/長方形 29">
                  <a:extLst>
                    <a:ext uri="{FF2B5EF4-FFF2-40B4-BE49-F238E27FC236}">
                      <a16:creationId xmlns:a16="http://schemas.microsoft.com/office/drawing/2014/main" id="{19237F1D-A5D3-489E-523D-741A3986C8B6}"/>
                    </a:ext>
                  </a:extLst>
                </p:cNvPr>
                <p:cNvSpPr/>
                <p:nvPr/>
              </p:nvSpPr>
              <p:spPr>
                <a:xfrm>
                  <a:off x="8381451" y="2117173"/>
                  <a:ext cx="1353582" cy="430887"/>
                </a:xfrm>
                <a:prstGeom prst="rect">
                  <a:avLst/>
                </a:prstGeom>
              </p:spPr>
              <p:txBody>
                <a:bodyPr wrap="square" lIns="0" tIns="0" rIns="0" bIns="0">
                  <a:spAutoFit/>
                </a:bodyPr>
                <a:lstStyle/>
                <a:p>
                  <a:r>
                    <a:rPr lang="ja-JP" altLang="en-US" sz="700" dirty="0">
                      <a:solidFill>
                        <a:srgbClr val="FFFFFF"/>
                      </a:solidFill>
                      <a:latin typeface="+mn-ea"/>
                    </a:rPr>
                    <a:t>キッチン、洗面などの水まわりにも</a:t>
                  </a:r>
                  <a:endParaRPr lang="en-US" altLang="ja-JP" sz="700" dirty="0">
                    <a:solidFill>
                      <a:srgbClr val="FFFFFF"/>
                    </a:solidFill>
                    <a:latin typeface="+mn-ea"/>
                  </a:endParaRPr>
                </a:p>
                <a:p>
                  <a:r>
                    <a:rPr lang="ja-JP" altLang="en-US" sz="700" dirty="0">
                      <a:solidFill>
                        <a:srgbClr val="FFFFFF"/>
                      </a:solidFill>
                      <a:latin typeface="+mn-ea"/>
                    </a:rPr>
                    <a:t>合わせやすい石目柄。</a:t>
                  </a:r>
                </a:p>
                <a:p>
                  <a:r>
                    <a:rPr lang="en-US" altLang="ja-JP" sz="700" dirty="0">
                      <a:solidFill>
                        <a:srgbClr val="FFFFFF"/>
                      </a:solidFill>
                      <a:latin typeface="+mn-ea"/>
                    </a:rPr>
                    <a:t>LDK</a:t>
                  </a:r>
                  <a:r>
                    <a:rPr lang="ja-JP" altLang="en-US" sz="700" dirty="0">
                      <a:solidFill>
                        <a:srgbClr val="FFFFFF"/>
                      </a:solidFill>
                      <a:latin typeface="+mn-ea"/>
                    </a:rPr>
                    <a:t>など、長い時間を過ごすお部屋におすすめです。</a:t>
                  </a:r>
                </a:p>
              </p:txBody>
            </p:sp>
            <p:sp>
              <p:nvSpPr>
                <p:cNvPr id="44" name="正方形/長方形 43">
                  <a:extLst>
                    <a:ext uri="{FF2B5EF4-FFF2-40B4-BE49-F238E27FC236}">
                      <a16:creationId xmlns:a16="http://schemas.microsoft.com/office/drawing/2014/main" id="{538ACE9A-B985-9EA6-CFE1-6A61B87D3E90}"/>
                    </a:ext>
                  </a:extLst>
                </p:cNvPr>
                <p:cNvSpPr/>
                <p:nvPr/>
              </p:nvSpPr>
              <p:spPr>
                <a:xfrm>
                  <a:off x="7500025" y="1160252"/>
                  <a:ext cx="1353582" cy="323165"/>
                </a:xfrm>
                <a:prstGeom prst="rect">
                  <a:avLst/>
                </a:prstGeom>
              </p:spPr>
              <p:txBody>
                <a:bodyPr wrap="square" lIns="0" tIns="0" rIns="0" bIns="0">
                  <a:spAutoFit/>
                </a:bodyPr>
                <a:lstStyle/>
                <a:p>
                  <a:r>
                    <a:rPr lang="ja-JP" altLang="en-US" sz="700" dirty="0">
                      <a:solidFill>
                        <a:srgbClr val="FFFFFF"/>
                      </a:solidFill>
                      <a:latin typeface="+mn-ea"/>
                    </a:rPr>
                    <a:t>水廻り空間やインテリア</a:t>
                  </a:r>
                </a:p>
                <a:p>
                  <a:r>
                    <a:rPr lang="ja-JP" altLang="en-US" sz="700" dirty="0">
                      <a:solidFill>
                        <a:srgbClr val="FFFFFF"/>
                      </a:solidFill>
                      <a:latin typeface="+mn-ea"/>
                    </a:rPr>
                    <a:t>にアクセントをつけたい</a:t>
                  </a:r>
                </a:p>
                <a:p>
                  <a:r>
                    <a:rPr lang="ja-JP" altLang="en-US" sz="700" dirty="0">
                      <a:solidFill>
                        <a:srgbClr val="FFFFFF"/>
                      </a:solidFill>
                      <a:latin typeface="+mn-ea"/>
                    </a:rPr>
                    <a:t>時にぴったり。</a:t>
                  </a:r>
                </a:p>
              </p:txBody>
            </p:sp>
          </p:grpSp>
        </p:grpSp>
        <p:sp>
          <p:nvSpPr>
            <p:cNvPr id="74" name="Rectangle 14">
              <a:extLst>
                <a:ext uri="{FF2B5EF4-FFF2-40B4-BE49-F238E27FC236}">
                  <a16:creationId xmlns:a16="http://schemas.microsoft.com/office/drawing/2014/main" id="{1F24C0C6-65B3-A2F8-B6A9-104EF70CC601}"/>
                </a:ext>
              </a:extLst>
            </p:cNvPr>
            <p:cNvSpPr>
              <a:spLocks noChangeArrowheads="1"/>
            </p:cNvSpPr>
            <p:nvPr/>
          </p:nvSpPr>
          <p:spPr bwMode="auto">
            <a:xfrm>
              <a:off x="5291710" y="683235"/>
              <a:ext cx="2395959" cy="1953143"/>
            </a:xfrm>
            <a:prstGeom prst="rect">
              <a:avLst/>
            </a:prstGeom>
            <a:noFill/>
            <a:ln w="6350">
              <a:noFill/>
              <a:miter lim="800000"/>
              <a:headEnd/>
              <a:tailEnd/>
            </a:ln>
            <a:effectLst/>
          </p:spPr>
          <p:txBody>
            <a:bodyPr wrap="none" anchor="ctr"/>
            <a:lstStyle/>
            <a:p>
              <a:pPr algn="ctr"/>
              <a:endParaRPr lang="ja-JP" altLang="en-US" sz="1200" dirty="0">
                <a:latin typeface="+mn-ea"/>
              </a:endParaRPr>
            </a:p>
          </p:txBody>
        </p:sp>
        <p:sp>
          <p:nvSpPr>
            <p:cNvPr id="17" name="Rectangle 14">
              <a:extLst>
                <a:ext uri="{FF2B5EF4-FFF2-40B4-BE49-F238E27FC236}">
                  <a16:creationId xmlns:a16="http://schemas.microsoft.com/office/drawing/2014/main" id="{C57FA930-B00E-C827-C589-1801B9AB60B6}"/>
                </a:ext>
              </a:extLst>
            </p:cNvPr>
            <p:cNvSpPr>
              <a:spLocks noChangeArrowheads="1"/>
            </p:cNvSpPr>
            <p:nvPr/>
          </p:nvSpPr>
          <p:spPr bwMode="auto">
            <a:xfrm>
              <a:off x="5291710" y="683235"/>
              <a:ext cx="2395959" cy="1953143"/>
            </a:xfrm>
            <a:prstGeom prst="rect">
              <a:avLst/>
            </a:prstGeom>
            <a:noFill/>
            <a:ln w="6350">
              <a:noFill/>
              <a:miter lim="800000"/>
              <a:headEnd/>
              <a:tailEnd/>
            </a:ln>
            <a:effectLst/>
          </p:spPr>
          <p:txBody>
            <a:bodyPr wrap="none" anchor="ctr"/>
            <a:lstStyle/>
            <a:p>
              <a:pPr algn="ctr"/>
              <a:endParaRPr lang="ja-JP" altLang="en-US" sz="1200" dirty="0">
                <a:latin typeface="+mn-ea"/>
              </a:endParaRPr>
            </a:p>
          </p:txBody>
        </p:sp>
        <p:grpSp>
          <p:nvGrpSpPr>
            <p:cNvPr id="104" name="グループ化 103">
              <a:extLst>
                <a:ext uri="{FF2B5EF4-FFF2-40B4-BE49-F238E27FC236}">
                  <a16:creationId xmlns:a16="http://schemas.microsoft.com/office/drawing/2014/main" id="{E753338D-14E5-E0E4-B35E-E2A3CE10F8C9}"/>
                </a:ext>
              </a:extLst>
            </p:cNvPr>
            <p:cNvGrpSpPr/>
            <p:nvPr/>
          </p:nvGrpSpPr>
          <p:grpSpPr>
            <a:xfrm>
              <a:off x="4991099" y="688975"/>
              <a:ext cx="2412852" cy="1943100"/>
              <a:chOff x="4991099" y="688975"/>
              <a:chExt cx="2412852" cy="1943100"/>
            </a:xfrm>
          </p:grpSpPr>
          <p:grpSp>
            <p:nvGrpSpPr>
              <p:cNvPr id="95" name="グループ化 94">
                <a:extLst>
                  <a:ext uri="{FF2B5EF4-FFF2-40B4-BE49-F238E27FC236}">
                    <a16:creationId xmlns:a16="http://schemas.microsoft.com/office/drawing/2014/main" id="{42A48F6B-45A3-CB10-919D-E57046C16330}"/>
                  </a:ext>
                </a:extLst>
              </p:cNvPr>
              <p:cNvGrpSpPr/>
              <p:nvPr/>
            </p:nvGrpSpPr>
            <p:grpSpPr>
              <a:xfrm>
                <a:off x="4991099" y="688975"/>
                <a:ext cx="2412852" cy="1943100"/>
                <a:chOff x="4991099" y="688975"/>
                <a:chExt cx="2412852" cy="1943100"/>
              </a:xfrm>
            </p:grpSpPr>
            <p:sp>
              <p:nvSpPr>
                <p:cNvPr id="92" name="Rectangle 14">
                  <a:extLst>
                    <a:ext uri="{FF2B5EF4-FFF2-40B4-BE49-F238E27FC236}">
                      <a16:creationId xmlns:a16="http://schemas.microsoft.com/office/drawing/2014/main" id="{D16FBD76-550F-1243-9F31-82A84BE9BF24}"/>
                    </a:ext>
                  </a:extLst>
                </p:cNvPr>
                <p:cNvSpPr>
                  <a:spLocks noChangeArrowheads="1"/>
                </p:cNvSpPr>
                <p:nvPr/>
              </p:nvSpPr>
              <p:spPr bwMode="auto">
                <a:xfrm>
                  <a:off x="4991099" y="688975"/>
                  <a:ext cx="2412852" cy="1943100"/>
                </a:xfrm>
                <a:prstGeom prst="rect">
                  <a:avLst/>
                </a:prstGeom>
                <a:solidFill>
                  <a:srgbClr val="829196"/>
                </a:solidFill>
                <a:ln w="6350">
                  <a:noFill/>
                  <a:miter lim="800000"/>
                  <a:headEnd/>
                  <a:tailEnd/>
                </a:ln>
                <a:effectLst/>
              </p:spPr>
              <p:txBody>
                <a:bodyPr wrap="none" anchor="ctr"/>
                <a:lstStyle/>
                <a:p>
                  <a:pPr algn="ctr"/>
                  <a:endParaRPr lang="ja-JP" altLang="en-US" sz="1200" dirty="0">
                    <a:latin typeface="+mn-ea"/>
                  </a:endParaRPr>
                </a:p>
              </p:txBody>
            </p:sp>
            <p:sp>
              <p:nvSpPr>
                <p:cNvPr id="93" name="正方形/長方形 92">
                  <a:extLst>
                    <a:ext uri="{FF2B5EF4-FFF2-40B4-BE49-F238E27FC236}">
                      <a16:creationId xmlns:a16="http://schemas.microsoft.com/office/drawing/2014/main" id="{900E3175-6A69-9A17-4920-A8CF8637AF42}"/>
                    </a:ext>
                  </a:extLst>
                </p:cNvPr>
                <p:cNvSpPr/>
                <p:nvPr/>
              </p:nvSpPr>
              <p:spPr>
                <a:xfrm>
                  <a:off x="4991100" y="1087137"/>
                  <a:ext cx="2412851" cy="215444"/>
                </a:xfrm>
                <a:prstGeom prst="rect">
                  <a:avLst/>
                </a:prstGeom>
              </p:spPr>
              <p:txBody>
                <a:bodyPr wrap="square" lIns="0" tIns="0" rIns="0" bIns="0">
                  <a:spAutoFit/>
                </a:bodyPr>
                <a:lstStyle/>
                <a:p>
                  <a:pPr algn="ctr"/>
                  <a:r>
                    <a:rPr lang="ja-JP" altLang="en-US" sz="1400" b="1" dirty="0">
                      <a:solidFill>
                        <a:srgbClr val="FFFFFF"/>
                      </a:solidFill>
                      <a:latin typeface="+mn-ea"/>
                    </a:rPr>
                    <a:t>ベリティスシリーズ</a:t>
                  </a:r>
                </a:p>
              </p:txBody>
            </p:sp>
            <p:sp>
              <p:nvSpPr>
                <p:cNvPr id="94" name="正方形/長方形 93">
                  <a:extLst>
                    <a:ext uri="{FF2B5EF4-FFF2-40B4-BE49-F238E27FC236}">
                      <a16:creationId xmlns:a16="http://schemas.microsoft.com/office/drawing/2014/main" id="{A335A4A0-03EF-6F3F-F0F3-1AC25FA726BF}"/>
                    </a:ext>
                  </a:extLst>
                </p:cNvPr>
                <p:cNvSpPr/>
                <p:nvPr/>
              </p:nvSpPr>
              <p:spPr>
                <a:xfrm>
                  <a:off x="4991100" y="947324"/>
                  <a:ext cx="2412000" cy="123111"/>
                </a:xfrm>
                <a:prstGeom prst="rect">
                  <a:avLst/>
                </a:prstGeom>
              </p:spPr>
              <p:txBody>
                <a:bodyPr wrap="square" lIns="0" tIns="0" rIns="0" bIns="0">
                  <a:spAutoFit/>
                </a:bodyPr>
                <a:lstStyle/>
                <a:p>
                  <a:pPr algn="ctr"/>
                  <a:r>
                    <a:rPr lang="ja-JP" altLang="en-US" sz="800" dirty="0">
                      <a:solidFill>
                        <a:srgbClr val="FFFFFF"/>
                      </a:solidFill>
                      <a:latin typeface="+mn-ea"/>
                    </a:rPr>
                    <a:t>高意匠シート仕上げ</a:t>
                  </a:r>
                </a:p>
              </p:txBody>
            </p:sp>
          </p:grpSp>
          <p:pic>
            <p:nvPicPr>
              <p:cNvPr id="48" name="図 47">
                <a:extLst>
                  <a:ext uri="{FF2B5EF4-FFF2-40B4-BE49-F238E27FC236}">
                    <a16:creationId xmlns:a16="http://schemas.microsoft.com/office/drawing/2014/main" id="{8744E4D8-01FA-64D2-20CB-F8C30FF1F12C}"/>
                  </a:ext>
                </a:extLst>
              </p:cNvPr>
              <p:cNvPicPr preferRelativeResize="0">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5405204" y="1401726"/>
                <a:ext cx="1584643" cy="972000"/>
              </a:xfrm>
              <a:prstGeom prst="rect">
                <a:avLst/>
              </a:prstGeom>
            </p:spPr>
          </p:pic>
        </p:grpSp>
        <p:sp>
          <p:nvSpPr>
            <p:cNvPr id="105" name="Rectangle 14">
              <a:extLst>
                <a:ext uri="{FF2B5EF4-FFF2-40B4-BE49-F238E27FC236}">
                  <a16:creationId xmlns:a16="http://schemas.microsoft.com/office/drawing/2014/main" id="{E35BF586-CD4C-D4FC-CDBD-05A28CAF933D}"/>
                </a:ext>
              </a:extLst>
            </p:cNvPr>
            <p:cNvSpPr>
              <a:spLocks noChangeArrowheads="1"/>
            </p:cNvSpPr>
            <p:nvPr/>
          </p:nvSpPr>
          <p:spPr bwMode="auto">
            <a:xfrm>
              <a:off x="4991100" y="688975"/>
              <a:ext cx="4775200" cy="1943099"/>
            </a:xfrm>
            <a:prstGeom prst="rect">
              <a:avLst/>
            </a:prstGeom>
            <a:noFill/>
            <a:ln w="6350">
              <a:solidFill>
                <a:srgbClr val="829196"/>
              </a:solidFill>
              <a:miter lim="800000"/>
              <a:headEnd/>
              <a:tailEnd/>
            </a:ln>
            <a:effectLst/>
          </p:spPr>
          <p:txBody>
            <a:bodyPr wrap="none" anchor="ctr"/>
            <a:lstStyle/>
            <a:p>
              <a:pPr algn="ctr"/>
              <a:endParaRPr lang="ja-JP" altLang="en-US" sz="1200" dirty="0">
                <a:latin typeface="+mn-ea"/>
              </a:endParaRPr>
            </a:p>
          </p:txBody>
        </p:sp>
      </p:grpSp>
      <p:sp>
        <p:nvSpPr>
          <p:cNvPr id="109" name="正方形/長方形 108">
            <a:extLst>
              <a:ext uri="{FF2B5EF4-FFF2-40B4-BE49-F238E27FC236}">
                <a16:creationId xmlns:a16="http://schemas.microsoft.com/office/drawing/2014/main" id="{EC5255EF-24AE-DED9-40C6-7AFA94AB4CB7}"/>
              </a:ext>
            </a:extLst>
          </p:cNvPr>
          <p:cNvSpPr/>
          <p:nvPr/>
        </p:nvSpPr>
        <p:spPr>
          <a:xfrm>
            <a:off x="147622" y="4450464"/>
            <a:ext cx="4768865" cy="246221"/>
          </a:xfrm>
          <a:prstGeom prst="rect">
            <a:avLst/>
          </a:prstGeom>
        </p:spPr>
        <p:txBody>
          <a:bodyPr wrap="square" lIns="0" tIns="0" rIns="0" bIns="0">
            <a:spAutoFit/>
          </a:bodyPr>
          <a:lstStyle/>
          <a:p>
            <a:r>
              <a:rPr lang="en-US" altLang="ja-JP" sz="400" dirty="0">
                <a:latin typeface="+mn-ea"/>
              </a:rPr>
              <a:t>※1 </a:t>
            </a:r>
            <a:r>
              <a:rPr lang="ja-JP" altLang="en-US" sz="400" dirty="0">
                <a:latin typeface="+mn-ea"/>
              </a:rPr>
              <a:t>一般の木質系床材に比べ、ペットの傷や汚れに配慮した床材となっておりますが、必ずしも傷や汚れがつかないというわけではありません。 </a:t>
            </a:r>
            <a:r>
              <a:rPr lang="en-US" altLang="ja-JP" sz="400" dirty="0">
                <a:latin typeface="+mn-ea"/>
              </a:rPr>
              <a:t>※2 </a:t>
            </a:r>
            <a:r>
              <a:rPr lang="ja-JP" altLang="en-US" sz="400" dirty="0">
                <a:latin typeface="+mn-ea"/>
              </a:rPr>
              <a:t>ペット対応時や、洗面所・トイレなどへの施工時には、さねの接合部にシリコンシーリング・さね部専用ボンド（</a:t>
            </a:r>
            <a:r>
              <a:rPr lang="en-US" altLang="ja-JP" sz="400" dirty="0">
                <a:latin typeface="+mn-ea"/>
              </a:rPr>
              <a:t>KE9501E</a:t>
            </a:r>
            <a:r>
              <a:rPr lang="ja-JP" altLang="en-US" sz="400" dirty="0">
                <a:latin typeface="+mn-ea"/>
              </a:rPr>
              <a:t>）を施してください。 </a:t>
            </a:r>
            <a:r>
              <a:rPr lang="en-US" altLang="ja-JP" sz="400" dirty="0">
                <a:latin typeface="+mn-ea"/>
              </a:rPr>
              <a:t>※3 </a:t>
            </a:r>
            <a:r>
              <a:rPr lang="ja-JP" altLang="en-US" sz="400" dirty="0">
                <a:latin typeface="+mn-ea"/>
              </a:rPr>
              <a:t>ペットの排泄物などを放置すると変色や膨れなど不具合の原因となるため、すぐに拭き取ってください。 </a:t>
            </a:r>
            <a:r>
              <a:rPr lang="en-US" altLang="ja-JP" sz="400" dirty="0">
                <a:latin typeface="+mn-ea"/>
              </a:rPr>
              <a:t>※4 </a:t>
            </a:r>
            <a:r>
              <a:rPr lang="ja-JP" altLang="en-US" sz="400" dirty="0">
                <a:latin typeface="+mn-ea"/>
              </a:rPr>
              <a:t>表面保護のためワックスもかけられますが、床材表面の塗膜性能は発揮できなくなります。 </a:t>
            </a:r>
            <a:r>
              <a:rPr lang="en-US" altLang="ja-JP" sz="400" dirty="0">
                <a:latin typeface="+mn-ea"/>
              </a:rPr>
              <a:t>※5 </a:t>
            </a:r>
            <a:r>
              <a:rPr lang="ja-JP" altLang="en-US" sz="400" dirty="0">
                <a:latin typeface="+mn-ea"/>
              </a:rPr>
              <a:t>球状及び金属製キャスターや、小径のキャスター付き家具はご使用をお避けください。へこみや傷が発生する場合があります。 </a:t>
            </a:r>
            <a:r>
              <a:rPr lang="en-US" altLang="ja-JP" sz="400" dirty="0">
                <a:latin typeface="+mn-ea"/>
              </a:rPr>
              <a:t>※6 </a:t>
            </a:r>
            <a:r>
              <a:rPr lang="ja-JP" altLang="en-US" sz="400" dirty="0">
                <a:latin typeface="+mn-ea"/>
              </a:rPr>
              <a:t>設置条件、取扱い上の注意がありますので詳細はカタログをご覧ください。</a:t>
            </a:r>
          </a:p>
        </p:txBody>
      </p:sp>
      <p:grpSp>
        <p:nvGrpSpPr>
          <p:cNvPr id="111" name="グループ化 110">
            <a:extLst>
              <a:ext uri="{FF2B5EF4-FFF2-40B4-BE49-F238E27FC236}">
                <a16:creationId xmlns:a16="http://schemas.microsoft.com/office/drawing/2014/main" id="{EFAA1A83-23F6-E9AE-8AAA-B055A6C8A095}"/>
              </a:ext>
            </a:extLst>
          </p:cNvPr>
          <p:cNvGrpSpPr/>
          <p:nvPr/>
        </p:nvGrpSpPr>
        <p:grpSpPr>
          <a:xfrm>
            <a:off x="142875" y="4037101"/>
            <a:ext cx="3579291" cy="403863"/>
            <a:chOff x="142875" y="4041734"/>
            <a:chExt cx="3579291" cy="403863"/>
          </a:xfrm>
        </p:grpSpPr>
        <p:grpSp>
          <p:nvGrpSpPr>
            <p:cNvPr id="112" name="グループ化 111">
              <a:extLst>
                <a:ext uri="{FF2B5EF4-FFF2-40B4-BE49-F238E27FC236}">
                  <a16:creationId xmlns:a16="http://schemas.microsoft.com/office/drawing/2014/main" id="{9B551824-D65D-2E63-FB27-BDFBF4198C71}"/>
                </a:ext>
              </a:extLst>
            </p:cNvPr>
            <p:cNvGrpSpPr/>
            <p:nvPr/>
          </p:nvGrpSpPr>
          <p:grpSpPr>
            <a:xfrm>
              <a:off x="142875" y="4041734"/>
              <a:ext cx="3579291" cy="355265"/>
              <a:chOff x="344488" y="2605651"/>
              <a:chExt cx="3579291" cy="355265"/>
            </a:xfrm>
          </p:grpSpPr>
          <p:pic>
            <p:nvPicPr>
              <p:cNvPr id="120" name="図 119">
                <a:extLst>
                  <a:ext uri="{FF2B5EF4-FFF2-40B4-BE49-F238E27FC236}">
                    <a16:creationId xmlns:a16="http://schemas.microsoft.com/office/drawing/2014/main" id="{2CDE54DD-0E92-02A4-A3F6-A0DD75948C3C}"/>
                  </a:ext>
                </a:extLst>
              </p:cNvPr>
              <p:cNvPicPr>
                <a:picLocks noChangeAspect="1"/>
              </p:cNvPicPr>
              <p:nvPr/>
            </p:nvPicPr>
            <p:blipFill>
              <a:blip r:embed="rId11"/>
              <a:stretch>
                <a:fillRect/>
              </a:stretch>
            </p:blipFill>
            <p:spPr>
              <a:xfrm>
                <a:off x="1007458" y="2672916"/>
                <a:ext cx="261818" cy="288000"/>
              </a:xfrm>
              <a:prstGeom prst="rect">
                <a:avLst/>
              </a:prstGeom>
            </p:spPr>
          </p:pic>
          <p:pic>
            <p:nvPicPr>
              <p:cNvPr id="121" name="図 120">
                <a:extLst>
                  <a:ext uri="{FF2B5EF4-FFF2-40B4-BE49-F238E27FC236}">
                    <a16:creationId xmlns:a16="http://schemas.microsoft.com/office/drawing/2014/main" id="{95CA4F5F-D588-D33C-00C2-1A3DF0549DA3}"/>
                  </a:ext>
                </a:extLst>
              </p:cNvPr>
              <p:cNvPicPr>
                <a:picLocks noChangeAspect="1"/>
              </p:cNvPicPr>
              <p:nvPr/>
            </p:nvPicPr>
            <p:blipFill>
              <a:blip r:embed="rId12"/>
              <a:stretch>
                <a:fillRect/>
              </a:stretch>
            </p:blipFill>
            <p:spPr>
              <a:xfrm>
                <a:off x="344488" y="2672916"/>
                <a:ext cx="261819" cy="288000"/>
              </a:xfrm>
              <a:prstGeom prst="rect">
                <a:avLst/>
              </a:prstGeom>
            </p:spPr>
          </p:pic>
          <p:pic>
            <p:nvPicPr>
              <p:cNvPr id="122" name="図 121">
                <a:extLst>
                  <a:ext uri="{FF2B5EF4-FFF2-40B4-BE49-F238E27FC236}">
                    <a16:creationId xmlns:a16="http://schemas.microsoft.com/office/drawing/2014/main" id="{62193F9E-AA13-5BB1-D981-89AD7BCE1F33}"/>
                  </a:ext>
                </a:extLst>
              </p:cNvPr>
              <p:cNvPicPr>
                <a:picLocks noChangeAspect="1"/>
              </p:cNvPicPr>
              <p:nvPr/>
            </p:nvPicPr>
            <p:blipFill>
              <a:blip r:embed="rId13"/>
              <a:stretch>
                <a:fillRect/>
              </a:stretch>
            </p:blipFill>
            <p:spPr>
              <a:xfrm>
                <a:off x="565478" y="2672916"/>
                <a:ext cx="261819" cy="288000"/>
              </a:xfrm>
              <a:prstGeom prst="rect">
                <a:avLst/>
              </a:prstGeom>
            </p:spPr>
          </p:pic>
          <p:pic>
            <p:nvPicPr>
              <p:cNvPr id="124" name="図 123">
                <a:extLst>
                  <a:ext uri="{FF2B5EF4-FFF2-40B4-BE49-F238E27FC236}">
                    <a16:creationId xmlns:a16="http://schemas.microsoft.com/office/drawing/2014/main" id="{DEFDFC1A-1324-20A9-619C-9A611268F0A8}"/>
                  </a:ext>
                </a:extLst>
              </p:cNvPr>
              <p:cNvPicPr>
                <a:picLocks noChangeAspect="1"/>
              </p:cNvPicPr>
              <p:nvPr/>
            </p:nvPicPr>
            <p:blipFill>
              <a:blip r:embed="rId14"/>
              <a:stretch>
                <a:fillRect/>
              </a:stretch>
            </p:blipFill>
            <p:spPr>
              <a:xfrm>
                <a:off x="786468" y="2672916"/>
                <a:ext cx="261819" cy="288000"/>
              </a:xfrm>
              <a:prstGeom prst="rect">
                <a:avLst/>
              </a:prstGeom>
            </p:spPr>
          </p:pic>
          <p:pic>
            <p:nvPicPr>
              <p:cNvPr id="125" name="図 124">
                <a:extLst>
                  <a:ext uri="{FF2B5EF4-FFF2-40B4-BE49-F238E27FC236}">
                    <a16:creationId xmlns:a16="http://schemas.microsoft.com/office/drawing/2014/main" id="{99ED19D6-6A1F-C20C-FA8E-452B4BEBF536}"/>
                  </a:ext>
                </a:extLst>
              </p:cNvPr>
              <p:cNvPicPr>
                <a:picLocks noChangeAspect="1"/>
              </p:cNvPicPr>
              <p:nvPr/>
            </p:nvPicPr>
            <p:blipFill>
              <a:blip r:embed="rId15"/>
              <a:stretch>
                <a:fillRect/>
              </a:stretch>
            </p:blipFill>
            <p:spPr>
              <a:xfrm>
                <a:off x="1228448" y="2672916"/>
                <a:ext cx="261819" cy="288000"/>
              </a:xfrm>
              <a:prstGeom prst="rect">
                <a:avLst/>
              </a:prstGeom>
            </p:spPr>
          </p:pic>
          <p:pic>
            <p:nvPicPr>
              <p:cNvPr id="132" name="図 131">
                <a:extLst>
                  <a:ext uri="{FF2B5EF4-FFF2-40B4-BE49-F238E27FC236}">
                    <a16:creationId xmlns:a16="http://schemas.microsoft.com/office/drawing/2014/main" id="{85567DDC-07D6-000C-3C7F-3E9EE9102986}"/>
                  </a:ext>
                </a:extLst>
              </p:cNvPr>
              <p:cNvPicPr>
                <a:picLocks noChangeAspect="1"/>
              </p:cNvPicPr>
              <p:nvPr/>
            </p:nvPicPr>
            <p:blipFill>
              <a:blip r:embed="rId16"/>
              <a:stretch>
                <a:fillRect/>
              </a:stretch>
            </p:blipFill>
            <p:spPr>
              <a:xfrm>
                <a:off x="1449437" y="2672916"/>
                <a:ext cx="261819" cy="288000"/>
              </a:xfrm>
              <a:prstGeom prst="rect">
                <a:avLst/>
              </a:prstGeom>
            </p:spPr>
          </p:pic>
          <p:pic>
            <p:nvPicPr>
              <p:cNvPr id="133" name="図 132">
                <a:extLst>
                  <a:ext uri="{FF2B5EF4-FFF2-40B4-BE49-F238E27FC236}">
                    <a16:creationId xmlns:a16="http://schemas.microsoft.com/office/drawing/2014/main" id="{523A6EA9-188B-AFAA-E720-7CAB0067BA31}"/>
                  </a:ext>
                </a:extLst>
              </p:cNvPr>
              <p:cNvPicPr>
                <a:picLocks noChangeAspect="1"/>
              </p:cNvPicPr>
              <p:nvPr/>
            </p:nvPicPr>
            <p:blipFill>
              <a:blip r:embed="rId17"/>
              <a:stretch>
                <a:fillRect/>
              </a:stretch>
            </p:blipFill>
            <p:spPr>
              <a:xfrm>
                <a:off x="1670427" y="2672916"/>
                <a:ext cx="261819" cy="288000"/>
              </a:xfrm>
              <a:prstGeom prst="rect">
                <a:avLst/>
              </a:prstGeom>
            </p:spPr>
          </p:pic>
          <p:pic>
            <p:nvPicPr>
              <p:cNvPr id="134" name="図 133">
                <a:extLst>
                  <a:ext uri="{FF2B5EF4-FFF2-40B4-BE49-F238E27FC236}">
                    <a16:creationId xmlns:a16="http://schemas.microsoft.com/office/drawing/2014/main" id="{EA8485CE-3792-C574-7E2D-C4351C203789}"/>
                  </a:ext>
                </a:extLst>
              </p:cNvPr>
              <p:cNvPicPr>
                <a:picLocks noChangeAspect="1"/>
              </p:cNvPicPr>
              <p:nvPr/>
            </p:nvPicPr>
            <p:blipFill>
              <a:blip r:embed="rId18"/>
              <a:stretch>
                <a:fillRect/>
              </a:stretch>
            </p:blipFill>
            <p:spPr>
              <a:xfrm>
                <a:off x="1891417" y="2672916"/>
                <a:ext cx="261819" cy="288000"/>
              </a:xfrm>
              <a:prstGeom prst="rect">
                <a:avLst/>
              </a:prstGeom>
            </p:spPr>
          </p:pic>
          <p:pic>
            <p:nvPicPr>
              <p:cNvPr id="135" name="図 134">
                <a:extLst>
                  <a:ext uri="{FF2B5EF4-FFF2-40B4-BE49-F238E27FC236}">
                    <a16:creationId xmlns:a16="http://schemas.microsoft.com/office/drawing/2014/main" id="{835B7D12-FE19-A4C0-22EA-D65474932CB8}"/>
                  </a:ext>
                </a:extLst>
              </p:cNvPr>
              <p:cNvPicPr>
                <a:picLocks noChangeAspect="1"/>
              </p:cNvPicPr>
              <p:nvPr/>
            </p:nvPicPr>
            <p:blipFill>
              <a:blip r:embed="rId19"/>
              <a:stretch>
                <a:fillRect/>
              </a:stretch>
            </p:blipFill>
            <p:spPr>
              <a:xfrm>
                <a:off x="2112407" y="2672916"/>
                <a:ext cx="261819" cy="288000"/>
              </a:xfrm>
              <a:prstGeom prst="rect">
                <a:avLst/>
              </a:prstGeom>
            </p:spPr>
          </p:pic>
          <p:pic>
            <p:nvPicPr>
              <p:cNvPr id="137" name="図 136">
                <a:extLst>
                  <a:ext uri="{FF2B5EF4-FFF2-40B4-BE49-F238E27FC236}">
                    <a16:creationId xmlns:a16="http://schemas.microsoft.com/office/drawing/2014/main" id="{77CC23BD-2DF0-B7D3-3393-E0CE5A936EE7}"/>
                  </a:ext>
                </a:extLst>
              </p:cNvPr>
              <p:cNvPicPr>
                <a:picLocks noChangeAspect="1"/>
              </p:cNvPicPr>
              <p:nvPr/>
            </p:nvPicPr>
            <p:blipFill>
              <a:blip r:embed="rId20"/>
              <a:stretch>
                <a:fillRect/>
              </a:stretch>
            </p:blipFill>
            <p:spPr>
              <a:xfrm>
                <a:off x="2333397" y="2672916"/>
                <a:ext cx="261819" cy="288000"/>
              </a:xfrm>
              <a:prstGeom prst="rect">
                <a:avLst/>
              </a:prstGeom>
            </p:spPr>
          </p:pic>
          <p:pic>
            <p:nvPicPr>
              <p:cNvPr id="172" name="図 171">
                <a:extLst>
                  <a:ext uri="{FF2B5EF4-FFF2-40B4-BE49-F238E27FC236}">
                    <a16:creationId xmlns:a16="http://schemas.microsoft.com/office/drawing/2014/main" id="{7FC01632-59D0-180C-E534-FC46A00E673E}"/>
                  </a:ext>
                </a:extLst>
              </p:cNvPr>
              <p:cNvPicPr>
                <a:picLocks noChangeAspect="1"/>
              </p:cNvPicPr>
              <p:nvPr/>
            </p:nvPicPr>
            <p:blipFill>
              <a:blip r:embed="rId21"/>
              <a:stretch>
                <a:fillRect/>
              </a:stretch>
            </p:blipFill>
            <p:spPr>
              <a:xfrm>
                <a:off x="2554387" y="2672916"/>
                <a:ext cx="261819" cy="288000"/>
              </a:xfrm>
              <a:prstGeom prst="rect">
                <a:avLst/>
              </a:prstGeom>
            </p:spPr>
          </p:pic>
          <p:pic>
            <p:nvPicPr>
              <p:cNvPr id="173" name="図 172">
                <a:extLst>
                  <a:ext uri="{FF2B5EF4-FFF2-40B4-BE49-F238E27FC236}">
                    <a16:creationId xmlns:a16="http://schemas.microsoft.com/office/drawing/2014/main" id="{DDB4E8BA-1DFF-C5B2-80E9-E4ABC47E8ACF}"/>
                  </a:ext>
                </a:extLst>
              </p:cNvPr>
              <p:cNvPicPr>
                <a:picLocks noChangeAspect="1"/>
              </p:cNvPicPr>
              <p:nvPr/>
            </p:nvPicPr>
            <p:blipFill>
              <a:blip r:embed="rId22"/>
              <a:stretch>
                <a:fillRect/>
              </a:stretch>
            </p:blipFill>
            <p:spPr>
              <a:xfrm>
                <a:off x="2775377" y="2672916"/>
                <a:ext cx="261819" cy="288000"/>
              </a:xfrm>
              <a:prstGeom prst="rect">
                <a:avLst/>
              </a:prstGeom>
            </p:spPr>
          </p:pic>
          <p:pic>
            <p:nvPicPr>
              <p:cNvPr id="174" name="図 173">
                <a:extLst>
                  <a:ext uri="{FF2B5EF4-FFF2-40B4-BE49-F238E27FC236}">
                    <a16:creationId xmlns:a16="http://schemas.microsoft.com/office/drawing/2014/main" id="{941B41B8-9336-8E59-688C-E84AD38B9C92}"/>
                  </a:ext>
                </a:extLst>
              </p:cNvPr>
              <p:cNvPicPr>
                <a:picLocks noChangeAspect="1"/>
              </p:cNvPicPr>
              <p:nvPr/>
            </p:nvPicPr>
            <p:blipFill>
              <a:blip r:embed="rId23"/>
              <a:stretch>
                <a:fillRect/>
              </a:stretch>
            </p:blipFill>
            <p:spPr>
              <a:xfrm>
                <a:off x="2996367" y="2672916"/>
                <a:ext cx="261819" cy="288000"/>
              </a:xfrm>
              <a:prstGeom prst="rect">
                <a:avLst/>
              </a:prstGeom>
            </p:spPr>
          </p:pic>
          <p:pic>
            <p:nvPicPr>
              <p:cNvPr id="175" name="図 174">
                <a:extLst>
                  <a:ext uri="{FF2B5EF4-FFF2-40B4-BE49-F238E27FC236}">
                    <a16:creationId xmlns:a16="http://schemas.microsoft.com/office/drawing/2014/main" id="{D703640D-0CFC-2BDE-5C2A-C53C5CE054EB}"/>
                  </a:ext>
                </a:extLst>
              </p:cNvPr>
              <p:cNvPicPr>
                <a:picLocks noChangeAspect="1"/>
              </p:cNvPicPr>
              <p:nvPr/>
            </p:nvPicPr>
            <p:blipFill>
              <a:blip r:embed="rId24"/>
              <a:stretch>
                <a:fillRect/>
              </a:stretch>
            </p:blipFill>
            <p:spPr>
              <a:xfrm>
                <a:off x="3217357" y="2672916"/>
                <a:ext cx="261819" cy="288000"/>
              </a:xfrm>
              <a:prstGeom prst="rect">
                <a:avLst/>
              </a:prstGeom>
            </p:spPr>
          </p:pic>
          <p:pic>
            <p:nvPicPr>
              <p:cNvPr id="176" name="図 175">
                <a:extLst>
                  <a:ext uri="{FF2B5EF4-FFF2-40B4-BE49-F238E27FC236}">
                    <a16:creationId xmlns:a16="http://schemas.microsoft.com/office/drawing/2014/main" id="{815FA44C-88FA-4B34-7ED2-029842504A22}"/>
                  </a:ext>
                </a:extLst>
              </p:cNvPr>
              <p:cNvPicPr>
                <a:picLocks noChangeAspect="1"/>
              </p:cNvPicPr>
              <p:nvPr/>
            </p:nvPicPr>
            <p:blipFill>
              <a:blip r:embed="rId25"/>
              <a:stretch>
                <a:fillRect/>
              </a:stretch>
            </p:blipFill>
            <p:spPr>
              <a:xfrm>
                <a:off x="3438347" y="2672916"/>
                <a:ext cx="261819" cy="288000"/>
              </a:xfrm>
              <a:prstGeom prst="rect">
                <a:avLst/>
              </a:prstGeom>
            </p:spPr>
          </p:pic>
          <p:pic>
            <p:nvPicPr>
              <p:cNvPr id="177" name="図 176">
                <a:extLst>
                  <a:ext uri="{FF2B5EF4-FFF2-40B4-BE49-F238E27FC236}">
                    <a16:creationId xmlns:a16="http://schemas.microsoft.com/office/drawing/2014/main" id="{E18DD318-AD4E-5116-5B8B-CB83EC9D77F0}"/>
                  </a:ext>
                </a:extLst>
              </p:cNvPr>
              <p:cNvPicPr>
                <a:picLocks noChangeAspect="1"/>
              </p:cNvPicPr>
              <p:nvPr/>
            </p:nvPicPr>
            <p:blipFill>
              <a:blip r:embed="rId26"/>
              <a:stretch>
                <a:fillRect/>
              </a:stretch>
            </p:blipFill>
            <p:spPr>
              <a:xfrm>
                <a:off x="3659343" y="2672916"/>
                <a:ext cx="264436" cy="288000"/>
              </a:xfrm>
              <a:prstGeom prst="rect">
                <a:avLst/>
              </a:prstGeom>
            </p:spPr>
          </p:pic>
          <p:sp>
            <p:nvSpPr>
              <p:cNvPr id="178" name="テキスト ボックス 177">
                <a:extLst>
                  <a:ext uri="{FF2B5EF4-FFF2-40B4-BE49-F238E27FC236}">
                    <a16:creationId xmlns:a16="http://schemas.microsoft.com/office/drawing/2014/main" id="{C817AC6B-135F-A8A7-9A3D-2577F2B3A51F}"/>
                  </a:ext>
                </a:extLst>
              </p:cNvPr>
              <p:cNvSpPr txBox="1"/>
              <p:nvPr/>
            </p:nvSpPr>
            <p:spPr>
              <a:xfrm>
                <a:off x="2356294" y="2605651"/>
                <a:ext cx="216024" cy="84639"/>
              </a:xfrm>
              <a:prstGeom prst="rect">
                <a:avLst/>
              </a:prstGeom>
              <a:noFill/>
            </p:spPr>
            <p:txBody>
              <a:bodyPr wrap="square" lIns="0" tIns="0" rIns="0" bIns="0" rtlCol="0">
                <a:spAutoFit/>
              </a:bodyPr>
              <a:lstStyle/>
              <a:p>
                <a:pPr algn="ctr"/>
                <a:r>
                  <a:rPr kumimoji="1" lang="ja-JP" altLang="en-US" sz="550" kern="0" spc="-70" dirty="0">
                    <a:solidFill>
                      <a:srgbClr val="542400"/>
                    </a:solidFill>
                    <a:latin typeface="+mn-ea"/>
                  </a:rPr>
                  <a:t>★★★</a:t>
                </a:r>
              </a:p>
            </p:txBody>
          </p:sp>
          <p:sp>
            <p:nvSpPr>
              <p:cNvPr id="179" name="テキスト ボックス 178">
                <a:extLst>
                  <a:ext uri="{FF2B5EF4-FFF2-40B4-BE49-F238E27FC236}">
                    <a16:creationId xmlns:a16="http://schemas.microsoft.com/office/drawing/2014/main" id="{09EF68B1-7168-F207-CD6A-08A9475E8026}"/>
                  </a:ext>
                </a:extLst>
              </p:cNvPr>
              <p:cNvSpPr txBox="1"/>
              <p:nvPr/>
            </p:nvSpPr>
            <p:spPr>
              <a:xfrm>
                <a:off x="2577284" y="2605651"/>
                <a:ext cx="216024" cy="84639"/>
              </a:xfrm>
              <a:prstGeom prst="rect">
                <a:avLst/>
              </a:prstGeom>
              <a:noFill/>
            </p:spPr>
            <p:txBody>
              <a:bodyPr wrap="square" lIns="0" tIns="0" rIns="0" bIns="0" rtlCol="0">
                <a:spAutoFit/>
              </a:bodyPr>
              <a:lstStyle/>
              <a:p>
                <a:pPr algn="ctr"/>
                <a:r>
                  <a:rPr kumimoji="1" lang="ja-JP" altLang="en-US" sz="550" kern="0" spc="-70" dirty="0">
                    <a:solidFill>
                      <a:srgbClr val="542400"/>
                    </a:solidFill>
                    <a:latin typeface="+mn-ea"/>
                  </a:rPr>
                  <a:t>★★★</a:t>
                </a:r>
              </a:p>
            </p:txBody>
          </p:sp>
          <p:sp>
            <p:nvSpPr>
              <p:cNvPr id="180" name="テキスト ボックス 179">
                <a:extLst>
                  <a:ext uri="{FF2B5EF4-FFF2-40B4-BE49-F238E27FC236}">
                    <a16:creationId xmlns:a16="http://schemas.microsoft.com/office/drawing/2014/main" id="{CFBAFB70-10DD-E1C7-13A5-82B4B6FDCD1C}"/>
                  </a:ext>
                </a:extLst>
              </p:cNvPr>
              <p:cNvSpPr txBox="1"/>
              <p:nvPr/>
            </p:nvSpPr>
            <p:spPr>
              <a:xfrm>
                <a:off x="3683548" y="2605651"/>
                <a:ext cx="216024" cy="84639"/>
              </a:xfrm>
              <a:prstGeom prst="rect">
                <a:avLst/>
              </a:prstGeom>
              <a:noFill/>
            </p:spPr>
            <p:txBody>
              <a:bodyPr wrap="square" lIns="0" tIns="0" rIns="0" bIns="0" rtlCol="0">
                <a:spAutoFit/>
              </a:bodyPr>
              <a:lstStyle/>
              <a:p>
                <a:pPr algn="ctr"/>
                <a:r>
                  <a:rPr kumimoji="1" lang="ja-JP" altLang="en-US" sz="550" kern="0" spc="-70" dirty="0">
                    <a:solidFill>
                      <a:srgbClr val="542400"/>
                    </a:solidFill>
                    <a:latin typeface="+mn-ea"/>
                  </a:rPr>
                  <a:t>★★</a:t>
                </a:r>
              </a:p>
            </p:txBody>
          </p:sp>
        </p:grpSp>
        <p:sp>
          <p:nvSpPr>
            <p:cNvPr id="113" name="正方形/長方形 112">
              <a:extLst>
                <a:ext uri="{FF2B5EF4-FFF2-40B4-BE49-F238E27FC236}">
                  <a16:creationId xmlns:a16="http://schemas.microsoft.com/office/drawing/2014/main" id="{8C958037-D435-401C-A008-4EDF0A609B8A}"/>
                </a:ext>
              </a:extLst>
            </p:cNvPr>
            <p:cNvSpPr/>
            <p:nvPr/>
          </p:nvSpPr>
          <p:spPr>
            <a:xfrm>
              <a:off x="1048684" y="4391736"/>
              <a:ext cx="230762" cy="53861"/>
            </a:xfrm>
            <a:prstGeom prst="rect">
              <a:avLst/>
            </a:prstGeom>
          </p:spPr>
          <p:txBody>
            <a:bodyPr wrap="square" lIns="0" tIns="0" rIns="0" bIns="0">
              <a:spAutoFit/>
            </a:bodyPr>
            <a:lstStyle/>
            <a:p>
              <a:r>
                <a:rPr lang="en-US" altLang="ja-JP" sz="350" dirty="0">
                  <a:latin typeface="+mn-ea"/>
                </a:rPr>
                <a:t>※1 ※2 ※3</a:t>
              </a:r>
              <a:endParaRPr lang="ja-JP" altLang="en-US" sz="350" dirty="0">
                <a:latin typeface="+mn-ea"/>
              </a:endParaRPr>
            </a:p>
          </p:txBody>
        </p:sp>
        <p:sp>
          <p:nvSpPr>
            <p:cNvPr id="114" name="正方形/長方形 113">
              <a:extLst>
                <a:ext uri="{FF2B5EF4-FFF2-40B4-BE49-F238E27FC236}">
                  <a16:creationId xmlns:a16="http://schemas.microsoft.com/office/drawing/2014/main" id="{38577776-654E-F484-20DA-0EBFE8B71AE6}"/>
                </a:ext>
              </a:extLst>
            </p:cNvPr>
            <p:cNvSpPr/>
            <p:nvPr/>
          </p:nvSpPr>
          <p:spPr>
            <a:xfrm>
              <a:off x="1279446" y="4391736"/>
              <a:ext cx="206940" cy="53861"/>
            </a:xfrm>
            <a:prstGeom prst="rect">
              <a:avLst/>
            </a:prstGeom>
          </p:spPr>
          <p:txBody>
            <a:bodyPr wrap="square" lIns="0" tIns="0" rIns="0" bIns="0">
              <a:spAutoFit/>
            </a:bodyPr>
            <a:lstStyle/>
            <a:p>
              <a:pPr algn="r"/>
              <a:r>
                <a:rPr lang="en-US" altLang="ja-JP" sz="350" dirty="0">
                  <a:latin typeface="+mn-ea"/>
                </a:rPr>
                <a:t>※1</a:t>
              </a:r>
              <a:endParaRPr lang="ja-JP" altLang="en-US" sz="350" dirty="0">
                <a:latin typeface="+mn-ea"/>
              </a:endParaRPr>
            </a:p>
          </p:txBody>
        </p:sp>
        <p:sp>
          <p:nvSpPr>
            <p:cNvPr id="115" name="正方形/長方形 114">
              <a:extLst>
                <a:ext uri="{FF2B5EF4-FFF2-40B4-BE49-F238E27FC236}">
                  <a16:creationId xmlns:a16="http://schemas.microsoft.com/office/drawing/2014/main" id="{56D21B55-DA6C-7FAD-25A0-5C4BBE377A18}"/>
                </a:ext>
              </a:extLst>
            </p:cNvPr>
            <p:cNvSpPr/>
            <p:nvPr/>
          </p:nvSpPr>
          <p:spPr>
            <a:xfrm>
              <a:off x="1501547" y="4391736"/>
              <a:ext cx="206940" cy="53861"/>
            </a:xfrm>
            <a:prstGeom prst="rect">
              <a:avLst/>
            </a:prstGeom>
          </p:spPr>
          <p:txBody>
            <a:bodyPr wrap="square" lIns="0" tIns="0" rIns="0" bIns="0">
              <a:spAutoFit/>
            </a:bodyPr>
            <a:lstStyle/>
            <a:p>
              <a:pPr algn="r"/>
              <a:r>
                <a:rPr lang="en-US" altLang="ja-JP" sz="350" dirty="0">
                  <a:latin typeface="+mn-ea"/>
                </a:rPr>
                <a:t>※2</a:t>
              </a:r>
              <a:endParaRPr lang="ja-JP" altLang="en-US" sz="350" dirty="0">
                <a:latin typeface="+mn-ea"/>
              </a:endParaRPr>
            </a:p>
          </p:txBody>
        </p:sp>
        <p:sp>
          <p:nvSpPr>
            <p:cNvPr id="116" name="正方形/長方形 115">
              <a:extLst>
                <a:ext uri="{FF2B5EF4-FFF2-40B4-BE49-F238E27FC236}">
                  <a16:creationId xmlns:a16="http://schemas.microsoft.com/office/drawing/2014/main" id="{5DF73236-C86D-6ED4-6101-FBA1516E040C}"/>
                </a:ext>
              </a:extLst>
            </p:cNvPr>
            <p:cNvSpPr/>
            <p:nvPr/>
          </p:nvSpPr>
          <p:spPr>
            <a:xfrm>
              <a:off x="1941326" y="4391736"/>
              <a:ext cx="206940" cy="53861"/>
            </a:xfrm>
            <a:prstGeom prst="rect">
              <a:avLst/>
            </a:prstGeom>
          </p:spPr>
          <p:txBody>
            <a:bodyPr wrap="square" lIns="0" tIns="0" rIns="0" bIns="0">
              <a:spAutoFit/>
            </a:bodyPr>
            <a:lstStyle/>
            <a:p>
              <a:pPr algn="r"/>
              <a:r>
                <a:rPr lang="en-US" altLang="ja-JP" sz="350" dirty="0">
                  <a:latin typeface="+mn-ea"/>
                </a:rPr>
                <a:t>※4</a:t>
              </a:r>
              <a:endParaRPr lang="ja-JP" altLang="en-US" sz="350" dirty="0">
                <a:latin typeface="+mn-ea"/>
              </a:endParaRPr>
            </a:p>
          </p:txBody>
        </p:sp>
        <p:sp>
          <p:nvSpPr>
            <p:cNvPr id="117" name="正方形/長方形 116">
              <a:extLst>
                <a:ext uri="{FF2B5EF4-FFF2-40B4-BE49-F238E27FC236}">
                  <a16:creationId xmlns:a16="http://schemas.microsoft.com/office/drawing/2014/main" id="{55E0E622-93A7-991D-0991-AFD80E330261}"/>
                </a:ext>
              </a:extLst>
            </p:cNvPr>
            <p:cNvSpPr/>
            <p:nvPr/>
          </p:nvSpPr>
          <p:spPr>
            <a:xfrm>
              <a:off x="2824863" y="4391736"/>
              <a:ext cx="206940" cy="53861"/>
            </a:xfrm>
            <a:prstGeom prst="rect">
              <a:avLst/>
            </a:prstGeom>
          </p:spPr>
          <p:txBody>
            <a:bodyPr wrap="square" lIns="0" tIns="0" rIns="0" bIns="0">
              <a:spAutoFit/>
            </a:bodyPr>
            <a:lstStyle/>
            <a:p>
              <a:pPr algn="r"/>
              <a:r>
                <a:rPr lang="en-US" altLang="ja-JP" sz="350" dirty="0">
                  <a:latin typeface="+mn-ea"/>
                </a:rPr>
                <a:t>※5</a:t>
              </a:r>
              <a:endParaRPr lang="ja-JP" altLang="en-US" sz="350" dirty="0">
                <a:latin typeface="+mn-ea"/>
              </a:endParaRPr>
            </a:p>
          </p:txBody>
        </p:sp>
        <p:sp>
          <p:nvSpPr>
            <p:cNvPr id="118" name="正方形/長方形 117">
              <a:extLst>
                <a:ext uri="{FF2B5EF4-FFF2-40B4-BE49-F238E27FC236}">
                  <a16:creationId xmlns:a16="http://schemas.microsoft.com/office/drawing/2014/main" id="{4783B623-71AC-18D3-AA94-4DBF3B62423A}"/>
                </a:ext>
              </a:extLst>
            </p:cNvPr>
            <p:cNvSpPr/>
            <p:nvPr/>
          </p:nvSpPr>
          <p:spPr>
            <a:xfrm>
              <a:off x="3042120" y="4391736"/>
              <a:ext cx="206940" cy="53861"/>
            </a:xfrm>
            <a:prstGeom prst="rect">
              <a:avLst/>
            </a:prstGeom>
          </p:spPr>
          <p:txBody>
            <a:bodyPr wrap="square" lIns="0" tIns="0" rIns="0" bIns="0">
              <a:spAutoFit/>
            </a:bodyPr>
            <a:lstStyle/>
            <a:p>
              <a:pPr algn="r"/>
              <a:r>
                <a:rPr lang="en-US" altLang="ja-JP" sz="350" dirty="0">
                  <a:latin typeface="+mn-ea"/>
                </a:rPr>
                <a:t>※2</a:t>
              </a:r>
              <a:endParaRPr lang="ja-JP" altLang="en-US" sz="350" dirty="0">
                <a:latin typeface="+mn-ea"/>
              </a:endParaRPr>
            </a:p>
          </p:txBody>
        </p:sp>
        <p:sp>
          <p:nvSpPr>
            <p:cNvPr id="119" name="正方形/長方形 118">
              <a:extLst>
                <a:ext uri="{FF2B5EF4-FFF2-40B4-BE49-F238E27FC236}">
                  <a16:creationId xmlns:a16="http://schemas.microsoft.com/office/drawing/2014/main" id="{849D04BF-2302-023E-5DF0-82B865688AF3}"/>
                </a:ext>
              </a:extLst>
            </p:cNvPr>
            <p:cNvSpPr/>
            <p:nvPr/>
          </p:nvSpPr>
          <p:spPr>
            <a:xfrm>
              <a:off x="3481935" y="4391736"/>
              <a:ext cx="206940" cy="53861"/>
            </a:xfrm>
            <a:prstGeom prst="rect">
              <a:avLst/>
            </a:prstGeom>
          </p:spPr>
          <p:txBody>
            <a:bodyPr wrap="square" lIns="0" tIns="0" rIns="0" bIns="0">
              <a:spAutoFit/>
            </a:bodyPr>
            <a:lstStyle/>
            <a:p>
              <a:pPr algn="r"/>
              <a:r>
                <a:rPr lang="en-US" altLang="ja-JP" sz="350" dirty="0">
                  <a:latin typeface="+mn-ea"/>
                </a:rPr>
                <a:t>※6</a:t>
              </a:r>
              <a:endParaRPr lang="ja-JP" altLang="en-US" sz="350" dirty="0">
                <a:latin typeface="+mn-ea"/>
              </a:endParaRPr>
            </a:p>
          </p:txBody>
        </p:sp>
      </p:grpSp>
      <p:grpSp>
        <p:nvGrpSpPr>
          <p:cNvPr id="5" name="グループ化 4">
            <a:extLst>
              <a:ext uri="{FF2B5EF4-FFF2-40B4-BE49-F238E27FC236}">
                <a16:creationId xmlns:a16="http://schemas.microsoft.com/office/drawing/2014/main" id="{0B51F803-E78A-6C22-AD0B-CE27249CC0DE}"/>
              </a:ext>
            </a:extLst>
          </p:cNvPr>
          <p:cNvGrpSpPr/>
          <p:nvPr/>
        </p:nvGrpSpPr>
        <p:grpSpPr>
          <a:xfrm>
            <a:off x="3723147" y="4103343"/>
            <a:ext cx="1113807" cy="281361"/>
            <a:chOff x="3723147" y="4103343"/>
            <a:chExt cx="1113807" cy="281361"/>
          </a:xfrm>
        </p:grpSpPr>
        <p:grpSp>
          <p:nvGrpSpPr>
            <p:cNvPr id="6" name="グループ化 5">
              <a:extLst>
                <a:ext uri="{FF2B5EF4-FFF2-40B4-BE49-F238E27FC236}">
                  <a16:creationId xmlns:a16="http://schemas.microsoft.com/office/drawing/2014/main" id="{E30C604F-66DA-F559-E333-B01203CBEF4D}"/>
                </a:ext>
              </a:extLst>
            </p:cNvPr>
            <p:cNvGrpSpPr/>
            <p:nvPr/>
          </p:nvGrpSpPr>
          <p:grpSpPr>
            <a:xfrm>
              <a:off x="3723147" y="4120207"/>
              <a:ext cx="574154" cy="217607"/>
              <a:chOff x="3575926" y="3121010"/>
              <a:chExt cx="785272" cy="297621"/>
            </a:xfrm>
          </p:grpSpPr>
          <p:pic>
            <p:nvPicPr>
              <p:cNvPr id="16" name="図 15">
                <a:extLst>
                  <a:ext uri="{FF2B5EF4-FFF2-40B4-BE49-F238E27FC236}">
                    <a16:creationId xmlns:a16="http://schemas.microsoft.com/office/drawing/2014/main" id="{DAE2D7CE-3BE9-EBB6-3DA2-15A426D65741}"/>
                  </a:ext>
                </a:extLst>
              </p:cNvPr>
              <p:cNvPicPr>
                <a:picLocks noChangeAspect="1"/>
              </p:cNvPicPr>
              <p:nvPr/>
            </p:nvPicPr>
            <p:blipFill>
              <a:blip r:embed="rId27"/>
              <a:stretch>
                <a:fillRect/>
              </a:stretch>
            </p:blipFill>
            <p:spPr>
              <a:xfrm>
                <a:off x="3575926" y="3121010"/>
                <a:ext cx="353275" cy="297621"/>
              </a:xfrm>
              <a:prstGeom prst="rect">
                <a:avLst/>
              </a:prstGeom>
            </p:spPr>
          </p:pic>
          <p:pic>
            <p:nvPicPr>
              <p:cNvPr id="18" name="図 17">
                <a:extLst>
                  <a:ext uri="{FF2B5EF4-FFF2-40B4-BE49-F238E27FC236}">
                    <a16:creationId xmlns:a16="http://schemas.microsoft.com/office/drawing/2014/main" id="{CF8B9228-5D0B-30B0-BD29-F308B88C29A8}"/>
                  </a:ext>
                </a:extLst>
              </p:cNvPr>
              <p:cNvPicPr>
                <a:picLocks noChangeAspect="1"/>
              </p:cNvPicPr>
              <p:nvPr/>
            </p:nvPicPr>
            <p:blipFill>
              <a:blip r:embed="rId28"/>
              <a:stretch>
                <a:fillRect/>
              </a:stretch>
            </p:blipFill>
            <p:spPr>
              <a:xfrm>
                <a:off x="3961025" y="3121010"/>
                <a:ext cx="400173" cy="283457"/>
              </a:xfrm>
              <a:prstGeom prst="rect">
                <a:avLst/>
              </a:prstGeom>
            </p:spPr>
          </p:pic>
        </p:grpSp>
        <p:pic>
          <p:nvPicPr>
            <p:cNvPr id="7" name="Picture 2" descr="365日おそうじラクラク宣言">
              <a:extLst>
                <a:ext uri="{FF2B5EF4-FFF2-40B4-BE49-F238E27FC236}">
                  <a16:creationId xmlns:a16="http://schemas.microsoft.com/office/drawing/2014/main" id="{24F4A4EB-BA1B-580D-B284-5C8D77056368}"/>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4524046" y="4103343"/>
              <a:ext cx="312908" cy="281361"/>
            </a:xfrm>
            <a:prstGeom prst="rect">
              <a:avLst/>
            </a:prstGeom>
            <a:noFill/>
            <a:extLst>
              <a:ext uri="{909E8E84-426E-40DD-AFC4-6F175D3DCCD1}">
                <a14:hiddenFill xmlns:a14="http://schemas.microsoft.com/office/drawing/2010/main">
                  <a:solidFill>
                    <a:srgbClr val="FFFFFF"/>
                  </a:solidFill>
                </a14:hiddenFill>
              </a:ext>
            </a:extLst>
          </p:spPr>
        </p:pic>
        <p:pic>
          <p:nvPicPr>
            <p:cNvPr id="15" name="図 14">
              <a:extLst>
                <a:ext uri="{FF2B5EF4-FFF2-40B4-BE49-F238E27FC236}">
                  <a16:creationId xmlns:a16="http://schemas.microsoft.com/office/drawing/2014/main" id="{E3AB2BF2-51E5-2F79-5A7C-B39E20A1E070}"/>
                </a:ext>
              </a:extLst>
            </p:cNvPr>
            <p:cNvPicPr>
              <a:picLocks noChangeAspect="1"/>
            </p:cNvPicPr>
            <p:nvPr/>
          </p:nvPicPr>
          <p:blipFill>
            <a:blip r:embed="rId30"/>
            <a:stretch>
              <a:fillRect/>
            </a:stretch>
          </p:blipFill>
          <p:spPr>
            <a:xfrm>
              <a:off x="4310416" y="4109387"/>
              <a:ext cx="210536" cy="275317"/>
            </a:xfrm>
            <a:prstGeom prst="rect">
              <a:avLst/>
            </a:prstGeom>
          </p:spPr>
        </p:pic>
      </p:grpSp>
      <p:grpSp>
        <p:nvGrpSpPr>
          <p:cNvPr id="2" name="グループ化 1">
            <a:extLst>
              <a:ext uri="{FF2B5EF4-FFF2-40B4-BE49-F238E27FC236}">
                <a16:creationId xmlns:a16="http://schemas.microsoft.com/office/drawing/2014/main" id="{31954BDC-2E6A-07F1-3DF2-EC331B858367}"/>
              </a:ext>
            </a:extLst>
          </p:cNvPr>
          <p:cNvGrpSpPr/>
          <p:nvPr/>
        </p:nvGrpSpPr>
        <p:grpSpPr>
          <a:xfrm>
            <a:off x="142875" y="4727418"/>
            <a:ext cx="7711967" cy="1943616"/>
            <a:chOff x="142875" y="4727418"/>
            <a:chExt cx="7711967" cy="1943616"/>
          </a:xfrm>
        </p:grpSpPr>
        <p:sp>
          <p:nvSpPr>
            <p:cNvPr id="21" name="Rectangle 14">
              <a:extLst>
                <a:ext uri="{FF2B5EF4-FFF2-40B4-BE49-F238E27FC236}">
                  <a16:creationId xmlns:a16="http://schemas.microsoft.com/office/drawing/2014/main" id="{3D51CC13-9FFE-63AD-C8A7-C185BDDCEBEB}"/>
                </a:ext>
              </a:extLst>
            </p:cNvPr>
            <p:cNvSpPr>
              <a:spLocks noChangeArrowheads="1"/>
            </p:cNvSpPr>
            <p:nvPr/>
          </p:nvSpPr>
          <p:spPr bwMode="auto">
            <a:xfrm>
              <a:off x="142875" y="4727418"/>
              <a:ext cx="7704000" cy="1943616"/>
            </a:xfrm>
            <a:prstGeom prst="rect">
              <a:avLst/>
            </a:prstGeom>
            <a:solidFill>
              <a:srgbClr val="CCCC00">
                <a:alpha val="16078"/>
              </a:srgbClr>
            </a:solidFill>
            <a:ln w="6350">
              <a:solidFill>
                <a:srgbClr val="FFFFE7"/>
              </a:solidFill>
              <a:miter lim="800000"/>
              <a:headEnd/>
              <a:tailEnd/>
            </a:ln>
            <a:effectLst/>
          </p:spPr>
          <p:txBody>
            <a:bodyPr wrap="none" anchor="ctr"/>
            <a:lstStyle/>
            <a:p>
              <a:pPr algn="ctr"/>
              <a:endParaRPr lang="ja-JP" altLang="en-US" sz="1200" dirty="0">
                <a:solidFill>
                  <a:srgbClr val="009999"/>
                </a:solidFill>
                <a:latin typeface="+mn-ea"/>
              </a:endParaRPr>
            </a:p>
          </p:txBody>
        </p:sp>
        <p:sp>
          <p:nvSpPr>
            <p:cNvPr id="22" name="正方形/長方形 21">
              <a:extLst>
                <a:ext uri="{FF2B5EF4-FFF2-40B4-BE49-F238E27FC236}">
                  <a16:creationId xmlns:a16="http://schemas.microsoft.com/office/drawing/2014/main" id="{56A625E0-E561-A52D-71EE-274B5E9CCFA2}"/>
                </a:ext>
              </a:extLst>
            </p:cNvPr>
            <p:cNvSpPr/>
            <p:nvPr/>
          </p:nvSpPr>
          <p:spPr>
            <a:xfrm>
              <a:off x="142876" y="4822188"/>
              <a:ext cx="7711966" cy="184666"/>
            </a:xfrm>
            <a:prstGeom prst="rect">
              <a:avLst/>
            </a:prstGeom>
          </p:spPr>
          <p:txBody>
            <a:bodyPr wrap="square" lIns="0" tIns="0" rIns="0" bIns="0">
              <a:spAutoFit/>
            </a:bodyPr>
            <a:lstStyle/>
            <a:p>
              <a:pPr algn="ctr"/>
              <a:r>
                <a:rPr lang="ja-JP" altLang="en-US" sz="1200" b="1" dirty="0">
                  <a:solidFill>
                    <a:srgbClr val="953735"/>
                  </a:solidFill>
                  <a:latin typeface="+mn-ea"/>
                </a:rPr>
                <a:t>高い性能とデザイン性を備えたシリーズです。</a:t>
              </a:r>
            </a:p>
          </p:txBody>
        </p:sp>
        <p:grpSp>
          <p:nvGrpSpPr>
            <p:cNvPr id="24" name="グループ化 23">
              <a:extLst>
                <a:ext uri="{FF2B5EF4-FFF2-40B4-BE49-F238E27FC236}">
                  <a16:creationId xmlns:a16="http://schemas.microsoft.com/office/drawing/2014/main" id="{5F158EA1-91C6-F745-3016-BA23FB83F9CB}"/>
                </a:ext>
              </a:extLst>
            </p:cNvPr>
            <p:cNvGrpSpPr/>
            <p:nvPr/>
          </p:nvGrpSpPr>
          <p:grpSpPr>
            <a:xfrm>
              <a:off x="5895169" y="5096351"/>
              <a:ext cx="1523770" cy="1482251"/>
              <a:chOff x="6201836" y="5096351"/>
              <a:chExt cx="1523770" cy="1482251"/>
            </a:xfrm>
          </p:grpSpPr>
          <p:grpSp>
            <p:nvGrpSpPr>
              <p:cNvPr id="50" name="グループ化 49">
                <a:extLst>
                  <a:ext uri="{FF2B5EF4-FFF2-40B4-BE49-F238E27FC236}">
                    <a16:creationId xmlns:a16="http://schemas.microsoft.com/office/drawing/2014/main" id="{B25C9181-EB8C-9FE2-0D65-3C56B0A187F7}"/>
                  </a:ext>
                </a:extLst>
              </p:cNvPr>
              <p:cNvGrpSpPr/>
              <p:nvPr/>
            </p:nvGrpSpPr>
            <p:grpSpPr>
              <a:xfrm>
                <a:off x="6201836" y="5989644"/>
                <a:ext cx="1270486" cy="588958"/>
                <a:chOff x="5924523" y="5989644"/>
                <a:chExt cx="1270486" cy="588958"/>
              </a:xfrm>
            </p:grpSpPr>
            <p:sp>
              <p:nvSpPr>
                <p:cNvPr id="55" name="正方形/長方形 54">
                  <a:extLst>
                    <a:ext uri="{FF2B5EF4-FFF2-40B4-BE49-F238E27FC236}">
                      <a16:creationId xmlns:a16="http://schemas.microsoft.com/office/drawing/2014/main" id="{9B3D679C-3978-DFD1-896D-836A77040BEC}"/>
                    </a:ext>
                  </a:extLst>
                </p:cNvPr>
                <p:cNvSpPr/>
                <p:nvPr/>
              </p:nvSpPr>
              <p:spPr>
                <a:xfrm>
                  <a:off x="5924523" y="5989644"/>
                  <a:ext cx="1270485" cy="246221"/>
                </a:xfrm>
                <a:prstGeom prst="rect">
                  <a:avLst/>
                </a:prstGeom>
              </p:spPr>
              <p:txBody>
                <a:bodyPr wrap="square" lIns="0" tIns="0" rIns="0" bIns="0">
                  <a:spAutoFit/>
                </a:bodyPr>
                <a:lstStyle/>
                <a:p>
                  <a:r>
                    <a:rPr lang="ja-JP" altLang="en-US" sz="800" b="1" dirty="0">
                      <a:latin typeface="+mn-ea"/>
                    </a:rPr>
                    <a:t>汚れがつきにくく、溝の間までお掃除しやすい。</a:t>
                  </a:r>
                </a:p>
              </p:txBody>
            </p:sp>
            <p:sp>
              <p:nvSpPr>
                <p:cNvPr id="56" name="正方形/長方形 55">
                  <a:extLst>
                    <a:ext uri="{FF2B5EF4-FFF2-40B4-BE49-F238E27FC236}">
                      <a16:creationId xmlns:a16="http://schemas.microsoft.com/office/drawing/2014/main" id="{E53954D7-17CA-F30E-2E40-1FAA4436B5E7}"/>
                    </a:ext>
                  </a:extLst>
                </p:cNvPr>
                <p:cNvSpPr/>
                <p:nvPr/>
              </p:nvSpPr>
              <p:spPr>
                <a:xfrm>
                  <a:off x="5924525" y="6301603"/>
                  <a:ext cx="1270484" cy="276999"/>
                </a:xfrm>
                <a:prstGeom prst="rect">
                  <a:avLst/>
                </a:prstGeom>
              </p:spPr>
              <p:txBody>
                <a:bodyPr wrap="square" lIns="0" tIns="0" rIns="0" bIns="0">
                  <a:spAutoFit/>
                </a:bodyPr>
                <a:lstStyle/>
                <a:p>
                  <a:r>
                    <a:rPr lang="ja-JP" altLang="en-US" sz="600" dirty="0">
                      <a:latin typeface="+mn-ea"/>
                    </a:rPr>
                    <a:t>溝の中まで塗装でしっかりコーティングされているので、溝に溜まった汚れのお掃除も簡単です。</a:t>
                  </a:r>
                </a:p>
              </p:txBody>
            </p:sp>
          </p:grpSp>
          <p:pic>
            <p:nvPicPr>
              <p:cNvPr id="51" name="図 50">
                <a:extLst>
                  <a:ext uri="{FF2B5EF4-FFF2-40B4-BE49-F238E27FC236}">
                    <a16:creationId xmlns:a16="http://schemas.microsoft.com/office/drawing/2014/main" id="{0554E219-EF45-75CB-431D-AE7B789D883B}"/>
                  </a:ext>
                </a:extLst>
              </p:cNvPr>
              <p:cNvPicPr>
                <a:picLocks noChangeAspect="1"/>
              </p:cNvPicPr>
              <p:nvPr/>
            </p:nvPicPr>
            <p:blipFill>
              <a:blip r:embed="rId31"/>
              <a:stretch>
                <a:fillRect/>
              </a:stretch>
            </p:blipFill>
            <p:spPr>
              <a:xfrm>
                <a:off x="6201836" y="5096351"/>
                <a:ext cx="1523770" cy="856800"/>
              </a:xfrm>
              <a:prstGeom prst="rect">
                <a:avLst/>
              </a:prstGeom>
            </p:spPr>
          </p:pic>
        </p:grpSp>
        <p:grpSp>
          <p:nvGrpSpPr>
            <p:cNvPr id="26" name="グループ化 25">
              <a:extLst>
                <a:ext uri="{FF2B5EF4-FFF2-40B4-BE49-F238E27FC236}">
                  <a16:creationId xmlns:a16="http://schemas.microsoft.com/office/drawing/2014/main" id="{395A98E7-279E-E853-A579-B28AD5463A87}"/>
                </a:ext>
              </a:extLst>
            </p:cNvPr>
            <p:cNvGrpSpPr/>
            <p:nvPr/>
          </p:nvGrpSpPr>
          <p:grpSpPr>
            <a:xfrm>
              <a:off x="4071539" y="5096351"/>
              <a:ext cx="1528346" cy="1482251"/>
              <a:chOff x="4099845" y="5096351"/>
              <a:chExt cx="1528346" cy="1482251"/>
            </a:xfrm>
          </p:grpSpPr>
          <p:pic>
            <p:nvPicPr>
              <p:cNvPr id="45" name="図 44">
                <a:extLst>
                  <a:ext uri="{FF2B5EF4-FFF2-40B4-BE49-F238E27FC236}">
                    <a16:creationId xmlns:a16="http://schemas.microsoft.com/office/drawing/2014/main" id="{607DF793-A7B2-74FE-219B-21DDE8F82C0A}"/>
                  </a:ext>
                </a:extLst>
              </p:cNvPr>
              <p:cNvPicPr>
                <a:picLocks noChangeAspect="1"/>
              </p:cNvPicPr>
              <p:nvPr/>
            </p:nvPicPr>
            <p:blipFill>
              <a:blip r:embed="rId32"/>
              <a:stretch>
                <a:fillRect/>
              </a:stretch>
            </p:blipFill>
            <p:spPr>
              <a:xfrm>
                <a:off x="4099845" y="5096351"/>
                <a:ext cx="1528346" cy="856800"/>
              </a:xfrm>
              <a:prstGeom prst="rect">
                <a:avLst/>
              </a:prstGeom>
            </p:spPr>
          </p:pic>
          <p:grpSp>
            <p:nvGrpSpPr>
              <p:cNvPr id="46" name="グループ化 45">
                <a:extLst>
                  <a:ext uri="{FF2B5EF4-FFF2-40B4-BE49-F238E27FC236}">
                    <a16:creationId xmlns:a16="http://schemas.microsoft.com/office/drawing/2014/main" id="{1BE97711-F492-1B95-79A1-8D1BB58C265A}"/>
                  </a:ext>
                </a:extLst>
              </p:cNvPr>
              <p:cNvGrpSpPr/>
              <p:nvPr/>
            </p:nvGrpSpPr>
            <p:grpSpPr>
              <a:xfrm>
                <a:off x="4099845" y="5989644"/>
                <a:ext cx="1465223" cy="588958"/>
                <a:chOff x="5924523" y="5989644"/>
                <a:chExt cx="1465223" cy="588958"/>
              </a:xfrm>
            </p:grpSpPr>
            <p:sp>
              <p:nvSpPr>
                <p:cNvPr id="47" name="正方形/長方形 46">
                  <a:extLst>
                    <a:ext uri="{FF2B5EF4-FFF2-40B4-BE49-F238E27FC236}">
                      <a16:creationId xmlns:a16="http://schemas.microsoft.com/office/drawing/2014/main" id="{8BD3EBB9-2D51-9901-BA51-D66F5EAA2A39}"/>
                    </a:ext>
                  </a:extLst>
                </p:cNvPr>
                <p:cNvSpPr/>
                <p:nvPr/>
              </p:nvSpPr>
              <p:spPr>
                <a:xfrm>
                  <a:off x="5924523" y="5989644"/>
                  <a:ext cx="1465223" cy="246221"/>
                </a:xfrm>
                <a:prstGeom prst="rect">
                  <a:avLst/>
                </a:prstGeom>
              </p:spPr>
              <p:txBody>
                <a:bodyPr wrap="square" lIns="0" tIns="0" rIns="0" bIns="0">
                  <a:spAutoFit/>
                </a:bodyPr>
                <a:lstStyle/>
                <a:p>
                  <a:r>
                    <a:rPr lang="ja-JP" altLang="en-US" sz="800" b="1" dirty="0">
                      <a:latin typeface="+mn-ea"/>
                    </a:rPr>
                    <a:t>歩行頻度が高い場所でも安心な、高い耐久性。</a:t>
                  </a:r>
                </a:p>
              </p:txBody>
            </p:sp>
            <p:sp>
              <p:nvSpPr>
                <p:cNvPr id="49" name="正方形/長方形 48">
                  <a:extLst>
                    <a:ext uri="{FF2B5EF4-FFF2-40B4-BE49-F238E27FC236}">
                      <a16:creationId xmlns:a16="http://schemas.microsoft.com/office/drawing/2014/main" id="{34B5FF82-418C-9928-2831-003A3B4469A2}"/>
                    </a:ext>
                  </a:extLst>
                </p:cNvPr>
                <p:cNvSpPr/>
                <p:nvPr/>
              </p:nvSpPr>
              <p:spPr>
                <a:xfrm>
                  <a:off x="5924525" y="6301603"/>
                  <a:ext cx="1415220" cy="276999"/>
                </a:xfrm>
                <a:prstGeom prst="rect">
                  <a:avLst/>
                </a:prstGeom>
              </p:spPr>
              <p:txBody>
                <a:bodyPr wrap="square" lIns="0" tIns="0" rIns="0" bIns="0">
                  <a:spAutoFit/>
                </a:bodyPr>
                <a:lstStyle/>
                <a:p>
                  <a:r>
                    <a:rPr lang="ja-JP" altLang="en-US" sz="600" dirty="0">
                      <a:latin typeface="+mn-ea"/>
                    </a:rPr>
                    <a:t>表面の塗装が分厚くてすり減りにくい上に、すり傷やへこみもつきにくいので、使い始めのころの美しい状態が長続きします。</a:t>
                  </a:r>
                </a:p>
              </p:txBody>
            </p:sp>
          </p:grpSp>
        </p:grpSp>
        <p:grpSp>
          <p:nvGrpSpPr>
            <p:cNvPr id="34" name="グループ化 33">
              <a:extLst>
                <a:ext uri="{FF2B5EF4-FFF2-40B4-BE49-F238E27FC236}">
                  <a16:creationId xmlns:a16="http://schemas.microsoft.com/office/drawing/2014/main" id="{685B9019-EA53-0534-B059-65DD7CA8D076}"/>
                </a:ext>
              </a:extLst>
            </p:cNvPr>
            <p:cNvGrpSpPr/>
            <p:nvPr/>
          </p:nvGrpSpPr>
          <p:grpSpPr>
            <a:xfrm>
              <a:off x="2247909" y="5096351"/>
              <a:ext cx="1528346" cy="1482251"/>
              <a:chOff x="1997854" y="5096351"/>
              <a:chExt cx="1528346" cy="1482251"/>
            </a:xfrm>
          </p:grpSpPr>
          <p:pic>
            <p:nvPicPr>
              <p:cNvPr id="40" name="図 39">
                <a:extLst>
                  <a:ext uri="{FF2B5EF4-FFF2-40B4-BE49-F238E27FC236}">
                    <a16:creationId xmlns:a16="http://schemas.microsoft.com/office/drawing/2014/main" id="{9BE75F8F-4998-1809-3044-07A91E49E2A0}"/>
                  </a:ext>
                </a:extLst>
              </p:cNvPr>
              <p:cNvPicPr>
                <a:picLocks noChangeAspect="1"/>
              </p:cNvPicPr>
              <p:nvPr/>
            </p:nvPicPr>
            <p:blipFill>
              <a:blip r:embed="rId33"/>
              <a:stretch>
                <a:fillRect/>
              </a:stretch>
            </p:blipFill>
            <p:spPr>
              <a:xfrm>
                <a:off x="1997854" y="5096351"/>
                <a:ext cx="1528346" cy="856800"/>
              </a:xfrm>
              <a:prstGeom prst="rect">
                <a:avLst/>
              </a:prstGeom>
            </p:spPr>
          </p:pic>
          <p:grpSp>
            <p:nvGrpSpPr>
              <p:cNvPr id="41" name="グループ化 40">
                <a:extLst>
                  <a:ext uri="{FF2B5EF4-FFF2-40B4-BE49-F238E27FC236}">
                    <a16:creationId xmlns:a16="http://schemas.microsoft.com/office/drawing/2014/main" id="{07DD0FFB-FF76-B604-3D3A-7D96A98A3CBF}"/>
                  </a:ext>
                </a:extLst>
              </p:cNvPr>
              <p:cNvGrpSpPr/>
              <p:nvPr/>
            </p:nvGrpSpPr>
            <p:grpSpPr>
              <a:xfrm>
                <a:off x="1997854" y="5989644"/>
                <a:ext cx="1440966" cy="588958"/>
                <a:chOff x="5924523" y="5989644"/>
                <a:chExt cx="1440966" cy="588958"/>
              </a:xfrm>
            </p:grpSpPr>
            <p:sp>
              <p:nvSpPr>
                <p:cNvPr id="42" name="正方形/長方形 41">
                  <a:extLst>
                    <a:ext uri="{FF2B5EF4-FFF2-40B4-BE49-F238E27FC236}">
                      <a16:creationId xmlns:a16="http://schemas.microsoft.com/office/drawing/2014/main" id="{F9CF2EBE-0BA7-19B4-4CB0-250FC82B0907}"/>
                    </a:ext>
                  </a:extLst>
                </p:cNvPr>
                <p:cNvSpPr/>
                <p:nvPr/>
              </p:nvSpPr>
              <p:spPr>
                <a:xfrm>
                  <a:off x="5924523" y="5989644"/>
                  <a:ext cx="1270485" cy="246221"/>
                </a:xfrm>
                <a:prstGeom prst="rect">
                  <a:avLst/>
                </a:prstGeom>
              </p:spPr>
              <p:txBody>
                <a:bodyPr wrap="square" lIns="0" tIns="0" rIns="0" bIns="0">
                  <a:spAutoFit/>
                </a:bodyPr>
                <a:lstStyle/>
                <a:p>
                  <a:r>
                    <a:rPr lang="ja-JP" altLang="en-US" sz="800" b="1" dirty="0">
                      <a:latin typeface="+mn-ea"/>
                    </a:rPr>
                    <a:t>キッチンなどの水まわりでの使用も可能。</a:t>
                  </a:r>
                </a:p>
              </p:txBody>
            </p:sp>
            <p:sp>
              <p:nvSpPr>
                <p:cNvPr id="43" name="正方形/長方形 42">
                  <a:extLst>
                    <a:ext uri="{FF2B5EF4-FFF2-40B4-BE49-F238E27FC236}">
                      <a16:creationId xmlns:a16="http://schemas.microsoft.com/office/drawing/2014/main" id="{BD9D9273-8E49-0262-1C0D-C9B9B43CBEEA}"/>
                    </a:ext>
                  </a:extLst>
                </p:cNvPr>
                <p:cNvSpPr/>
                <p:nvPr/>
              </p:nvSpPr>
              <p:spPr>
                <a:xfrm>
                  <a:off x="5924525" y="6301603"/>
                  <a:ext cx="1440964" cy="276999"/>
                </a:xfrm>
                <a:prstGeom prst="rect">
                  <a:avLst/>
                </a:prstGeom>
              </p:spPr>
              <p:txBody>
                <a:bodyPr wrap="square" lIns="0" tIns="0" rIns="0" bIns="0">
                  <a:spAutoFit/>
                </a:bodyPr>
                <a:lstStyle/>
                <a:p>
                  <a:r>
                    <a:rPr lang="ja-JP" altLang="en-US" sz="600" dirty="0">
                      <a:latin typeface="+mn-ea"/>
                    </a:rPr>
                    <a:t>厚みのあるコーティング層により、水や油の浸入による表面の変色がほとんど生じません。キッチンなどでもご使用いただけます。</a:t>
                  </a:r>
                </a:p>
              </p:txBody>
            </p:sp>
          </p:grpSp>
        </p:grpSp>
        <p:grpSp>
          <p:nvGrpSpPr>
            <p:cNvPr id="35" name="グループ化 34">
              <a:extLst>
                <a:ext uri="{FF2B5EF4-FFF2-40B4-BE49-F238E27FC236}">
                  <a16:creationId xmlns:a16="http://schemas.microsoft.com/office/drawing/2014/main" id="{6CF81E0D-153A-33F6-B551-BD0A3ABE2860}"/>
                </a:ext>
              </a:extLst>
            </p:cNvPr>
            <p:cNvGrpSpPr/>
            <p:nvPr/>
          </p:nvGrpSpPr>
          <p:grpSpPr>
            <a:xfrm>
              <a:off x="599242" y="4955298"/>
              <a:ext cx="1353383" cy="1572400"/>
              <a:chOff x="599242" y="4955298"/>
              <a:chExt cx="1353383" cy="1572400"/>
            </a:xfrm>
          </p:grpSpPr>
          <p:pic>
            <p:nvPicPr>
              <p:cNvPr id="36" name="図 35">
                <a:extLst>
                  <a:ext uri="{FF2B5EF4-FFF2-40B4-BE49-F238E27FC236}">
                    <a16:creationId xmlns:a16="http://schemas.microsoft.com/office/drawing/2014/main" id="{684FE416-8123-AD38-0A2A-9664CB4233C1}"/>
                  </a:ext>
                </a:extLst>
              </p:cNvPr>
              <p:cNvPicPr>
                <a:picLocks noChangeAspect="1"/>
              </p:cNvPicPr>
              <p:nvPr/>
            </p:nvPicPr>
            <p:blipFill>
              <a:blip r:embed="rId34"/>
              <a:stretch>
                <a:fillRect/>
              </a:stretch>
            </p:blipFill>
            <p:spPr>
              <a:xfrm>
                <a:off x="599242" y="4955298"/>
                <a:ext cx="1353383" cy="997853"/>
              </a:xfrm>
              <a:prstGeom prst="rect">
                <a:avLst/>
              </a:prstGeom>
            </p:spPr>
          </p:pic>
          <p:grpSp>
            <p:nvGrpSpPr>
              <p:cNvPr id="37" name="グループ化 36">
                <a:extLst>
                  <a:ext uri="{FF2B5EF4-FFF2-40B4-BE49-F238E27FC236}">
                    <a16:creationId xmlns:a16="http://schemas.microsoft.com/office/drawing/2014/main" id="{6BBDA8CB-50D2-FD02-AB80-662C0406C1B8}"/>
                  </a:ext>
                </a:extLst>
              </p:cNvPr>
              <p:cNvGrpSpPr/>
              <p:nvPr/>
            </p:nvGrpSpPr>
            <p:grpSpPr>
              <a:xfrm>
                <a:off x="599242" y="5989644"/>
                <a:ext cx="1270486" cy="538054"/>
                <a:chOff x="5924523" y="5989644"/>
                <a:chExt cx="1270486" cy="538054"/>
              </a:xfrm>
            </p:grpSpPr>
            <p:sp>
              <p:nvSpPr>
                <p:cNvPr id="38" name="正方形/長方形 37">
                  <a:extLst>
                    <a:ext uri="{FF2B5EF4-FFF2-40B4-BE49-F238E27FC236}">
                      <a16:creationId xmlns:a16="http://schemas.microsoft.com/office/drawing/2014/main" id="{5C6C0468-F322-A8AE-229A-B97EC55B1C22}"/>
                    </a:ext>
                  </a:extLst>
                </p:cNvPr>
                <p:cNvSpPr/>
                <p:nvPr/>
              </p:nvSpPr>
              <p:spPr>
                <a:xfrm>
                  <a:off x="5924523" y="5989644"/>
                  <a:ext cx="1270485" cy="153888"/>
                </a:xfrm>
                <a:prstGeom prst="rect">
                  <a:avLst/>
                </a:prstGeom>
              </p:spPr>
              <p:txBody>
                <a:bodyPr wrap="square" lIns="0" tIns="0" rIns="0" bIns="0">
                  <a:spAutoFit/>
                </a:bodyPr>
                <a:lstStyle/>
                <a:p>
                  <a:r>
                    <a:rPr lang="ja-JP" altLang="en-US" sz="1000" b="1" dirty="0">
                      <a:latin typeface="+mn-ea"/>
                    </a:rPr>
                    <a:t>トリプルコート</a:t>
                  </a:r>
                </a:p>
              </p:txBody>
            </p:sp>
            <p:sp>
              <p:nvSpPr>
                <p:cNvPr id="39" name="正方形/長方形 38">
                  <a:extLst>
                    <a:ext uri="{FF2B5EF4-FFF2-40B4-BE49-F238E27FC236}">
                      <a16:creationId xmlns:a16="http://schemas.microsoft.com/office/drawing/2014/main" id="{DF9640CE-976D-3202-44E9-573D9C9B2EBE}"/>
                    </a:ext>
                  </a:extLst>
                </p:cNvPr>
                <p:cNvSpPr/>
                <p:nvPr/>
              </p:nvSpPr>
              <p:spPr>
                <a:xfrm>
                  <a:off x="5924525" y="6204533"/>
                  <a:ext cx="1270484" cy="323165"/>
                </a:xfrm>
                <a:prstGeom prst="rect">
                  <a:avLst/>
                </a:prstGeom>
              </p:spPr>
              <p:txBody>
                <a:bodyPr wrap="square" lIns="0" tIns="0" rIns="0" bIns="0">
                  <a:spAutoFit/>
                </a:bodyPr>
                <a:lstStyle/>
                <a:p>
                  <a:r>
                    <a:rPr lang="ja-JP" altLang="en-US" sz="800" dirty="0">
                      <a:latin typeface="+mn-ea"/>
                    </a:rPr>
                    <a:t>溝の奥まで丁寧に塗装。</a:t>
                  </a:r>
                </a:p>
                <a:p>
                  <a:r>
                    <a:rPr lang="ja-JP" altLang="en-US" sz="800" dirty="0">
                      <a:latin typeface="+mn-ea"/>
                    </a:rPr>
                    <a:t>丈夫でお掃除もしやすい。</a:t>
                  </a:r>
                  <a:endParaRPr lang="en-US" altLang="ja-JP" sz="800" dirty="0">
                    <a:latin typeface="+mn-ea"/>
                  </a:endParaRPr>
                </a:p>
                <a:p>
                  <a:r>
                    <a:rPr lang="en-US" altLang="ja-JP" sz="500" dirty="0">
                      <a:latin typeface="+mn-ea"/>
                    </a:rPr>
                    <a:t>※</a:t>
                  </a:r>
                  <a:r>
                    <a:rPr lang="ja-JP" altLang="en-US" sz="500" dirty="0">
                      <a:latin typeface="+mn-ea"/>
                    </a:rPr>
                    <a:t>イラストはイメージです。</a:t>
                  </a:r>
                </a:p>
              </p:txBody>
            </p:sp>
          </p:grpSp>
        </p:grpSp>
      </p:grpSp>
    </p:spTree>
    <p:extLst>
      <p:ext uri="{BB962C8B-B14F-4D97-AF65-F5344CB8AC3E}">
        <p14:creationId xmlns:p14="http://schemas.microsoft.com/office/powerpoint/2010/main" val="3745975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26">
            <a:extLst>
              <a:ext uri="{FF2B5EF4-FFF2-40B4-BE49-F238E27FC236}">
                <a16:creationId xmlns:a16="http://schemas.microsoft.com/office/drawing/2014/main" id="{48B05DB4-E61B-39CE-7C04-3F4BB2769274}"/>
              </a:ext>
            </a:extLst>
          </p:cNvPr>
          <p:cNvSpPr txBox="1">
            <a:spLocks/>
          </p:cNvSpPr>
          <p:nvPr/>
        </p:nvSpPr>
        <p:spPr>
          <a:xfrm>
            <a:off x="0" y="-283837"/>
            <a:ext cx="3297238" cy="270015"/>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100" b="1" dirty="0">
                <a:latin typeface="+mn-ea"/>
                <a:ea typeface="+mn-ea"/>
              </a:rPr>
              <a:t>ベリティスフロアー トリプルコート　石目サニタリー</a:t>
            </a:r>
            <a:endParaRPr lang="ja-JP" altLang="en-US" sz="1100" b="1" dirty="0">
              <a:solidFill>
                <a:srgbClr val="000000"/>
              </a:solidFill>
              <a:latin typeface="+mn-ea"/>
              <a:ea typeface="+mn-ea"/>
              <a:cs typeface="+mn-cs"/>
            </a:endParaRPr>
          </a:p>
        </p:txBody>
      </p:sp>
      <p:sp>
        <p:nvSpPr>
          <p:cNvPr id="18" name="タイトル 17">
            <a:extLst>
              <a:ext uri="{FF2B5EF4-FFF2-40B4-BE49-F238E27FC236}">
                <a16:creationId xmlns:a16="http://schemas.microsoft.com/office/drawing/2014/main" id="{E9CE8BA1-742D-827C-9BF8-2F419792619D}"/>
              </a:ext>
            </a:extLst>
          </p:cNvPr>
          <p:cNvSpPr>
            <a:spLocks noGrp="1"/>
          </p:cNvSpPr>
          <p:nvPr>
            <p:ph type="title"/>
          </p:nvPr>
        </p:nvSpPr>
        <p:spPr/>
        <p:txBody>
          <a:bodyPr/>
          <a:lstStyle/>
          <a:p>
            <a:r>
              <a:rPr lang="ja-JP" altLang="en-US" sz="1200" b="1" dirty="0">
                <a:solidFill>
                  <a:schemeClr val="bg1"/>
                </a:solidFill>
                <a:latin typeface="+mn-ea"/>
                <a:ea typeface="+mn-ea"/>
              </a:rPr>
              <a:t>床材　</a:t>
            </a:r>
            <a:r>
              <a:rPr lang="ja-JP" altLang="en-US" dirty="0">
                <a:latin typeface="+mn-ea"/>
                <a:ea typeface="+mn-ea"/>
              </a:rPr>
              <a:t>ベリティスフロアー トリプルコート　石目サニタリー</a:t>
            </a:r>
          </a:p>
        </p:txBody>
      </p:sp>
      <p:grpSp>
        <p:nvGrpSpPr>
          <p:cNvPr id="61" name="グループ化 60">
            <a:extLst>
              <a:ext uri="{FF2B5EF4-FFF2-40B4-BE49-F238E27FC236}">
                <a16:creationId xmlns:a16="http://schemas.microsoft.com/office/drawing/2014/main" id="{AC7D2B0C-2AA7-802F-8332-AB6BD22C8E9C}"/>
              </a:ext>
            </a:extLst>
          </p:cNvPr>
          <p:cNvGrpSpPr/>
          <p:nvPr/>
        </p:nvGrpSpPr>
        <p:grpSpPr>
          <a:xfrm>
            <a:off x="142875" y="683235"/>
            <a:ext cx="4773744" cy="3344366"/>
            <a:chOff x="142875" y="683235"/>
            <a:chExt cx="4773744" cy="3344366"/>
          </a:xfrm>
        </p:grpSpPr>
        <p:pic>
          <p:nvPicPr>
            <p:cNvPr id="56" name="図 55">
              <a:extLst>
                <a:ext uri="{FF2B5EF4-FFF2-40B4-BE49-F238E27FC236}">
                  <a16:creationId xmlns:a16="http://schemas.microsoft.com/office/drawing/2014/main" id="{88006595-506C-88E4-B45B-DF8EC34A5F6B}"/>
                </a:ext>
              </a:extLst>
            </p:cNvPr>
            <p:cNvPicPr>
              <a:picLocks noChangeAspect="1"/>
            </p:cNvPicPr>
            <p:nvPr/>
          </p:nvPicPr>
          <p:blipFill rotWithShape="1">
            <a:blip r:embed="rId2"/>
            <a:srcRect t="18927" b="34399"/>
            <a:stretch/>
          </p:blipFill>
          <p:spPr>
            <a:xfrm>
              <a:off x="142875" y="683235"/>
              <a:ext cx="4773744" cy="3344366"/>
            </a:xfrm>
            <a:prstGeom prst="rect">
              <a:avLst/>
            </a:prstGeom>
          </p:spPr>
        </p:pic>
        <p:sp>
          <p:nvSpPr>
            <p:cNvPr id="97" name="Rectangle 4"/>
            <p:cNvSpPr>
              <a:spLocks noChangeArrowheads="1"/>
            </p:cNvSpPr>
            <p:nvPr/>
          </p:nvSpPr>
          <p:spPr bwMode="auto">
            <a:xfrm>
              <a:off x="3319955" y="3913185"/>
              <a:ext cx="153035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ja-JP"/>
              </a:defPPr>
              <a:lvl1pPr algn="ctr" rtl="0" fontAlgn="base">
                <a:spcBef>
                  <a:spcPct val="50000"/>
                </a:spcBef>
                <a:spcAft>
                  <a:spcPct val="0"/>
                </a:spcAft>
                <a:defRPr kumimoji="1" sz="800" b="1" kern="1200">
                  <a:solidFill>
                    <a:schemeClr val="tx1"/>
                  </a:solidFill>
                  <a:latin typeface="Arial" charset="0"/>
                  <a:ea typeface="ＭＳ Ｐゴシック" pitchFamily="50" charset="-128"/>
                  <a:cs typeface="+mn-cs"/>
                </a:defRPr>
              </a:lvl1pPr>
              <a:lvl2pPr marL="457200" algn="ctr" rtl="0" fontAlgn="base">
                <a:spcBef>
                  <a:spcPct val="50000"/>
                </a:spcBef>
                <a:spcAft>
                  <a:spcPct val="0"/>
                </a:spcAft>
                <a:defRPr kumimoji="1" sz="800" b="1" kern="1200">
                  <a:solidFill>
                    <a:schemeClr val="tx1"/>
                  </a:solidFill>
                  <a:latin typeface="Arial" charset="0"/>
                  <a:ea typeface="ＭＳ Ｐゴシック" pitchFamily="50" charset="-128"/>
                  <a:cs typeface="+mn-cs"/>
                </a:defRPr>
              </a:lvl2pPr>
              <a:lvl3pPr marL="914400" algn="ctr" rtl="0" fontAlgn="base">
                <a:spcBef>
                  <a:spcPct val="50000"/>
                </a:spcBef>
                <a:spcAft>
                  <a:spcPct val="0"/>
                </a:spcAft>
                <a:defRPr kumimoji="1" sz="800" b="1" kern="1200">
                  <a:solidFill>
                    <a:schemeClr val="tx1"/>
                  </a:solidFill>
                  <a:latin typeface="Arial" charset="0"/>
                  <a:ea typeface="ＭＳ Ｐゴシック" pitchFamily="50" charset="-128"/>
                  <a:cs typeface="+mn-cs"/>
                </a:defRPr>
              </a:lvl3pPr>
              <a:lvl4pPr marL="1371600" algn="ctr" rtl="0" fontAlgn="base">
                <a:spcBef>
                  <a:spcPct val="50000"/>
                </a:spcBef>
                <a:spcAft>
                  <a:spcPct val="0"/>
                </a:spcAft>
                <a:defRPr kumimoji="1" sz="800" b="1" kern="1200">
                  <a:solidFill>
                    <a:schemeClr val="tx1"/>
                  </a:solidFill>
                  <a:latin typeface="Arial" charset="0"/>
                  <a:ea typeface="ＭＳ Ｐゴシック" pitchFamily="50" charset="-128"/>
                  <a:cs typeface="+mn-cs"/>
                </a:defRPr>
              </a:lvl4pPr>
              <a:lvl5pPr marL="1828800" algn="ctr" rtl="0" fontAlgn="base">
                <a:spcBef>
                  <a:spcPct val="50000"/>
                </a:spcBef>
                <a:spcAft>
                  <a:spcPct val="0"/>
                </a:spcAft>
                <a:defRPr kumimoji="1" sz="800" b="1" kern="1200">
                  <a:solidFill>
                    <a:schemeClr val="tx1"/>
                  </a:solidFill>
                  <a:latin typeface="Arial" charset="0"/>
                  <a:ea typeface="ＭＳ Ｐゴシック" pitchFamily="50" charset="-128"/>
                  <a:cs typeface="+mn-cs"/>
                </a:defRPr>
              </a:lvl5pPr>
              <a:lvl6pPr marL="2286000" algn="l" defTabSz="914400" rtl="0" eaLnBrk="1" latinLnBrk="0" hangingPunct="1">
                <a:defRPr kumimoji="1" sz="800" b="1" kern="1200">
                  <a:solidFill>
                    <a:schemeClr val="tx1"/>
                  </a:solidFill>
                  <a:latin typeface="Arial" charset="0"/>
                  <a:ea typeface="ＭＳ Ｐゴシック" pitchFamily="50" charset="-128"/>
                  <a:cs typeface="+mn-cs"/>
                </a:defRPr>
              </a:lvl6pPr>
              <a:lvl7pPr marL="2743200" algn="l" defTabSz="914400" rtl="0" eaLnBrk="1" latinLnBrk="0" hangingPunct="1">
                <a:defRPr kumimoji="1" sz="800" b="1" kern="1200">
                  <a:solidFill>
                    <a:schemeClr val="tx1"/>
                  </a:solidFill>
                  <a:latin typeface="Arial" charset="0"/>
                  <a:ea typeface="ＭＳ Ｐゴシック" pitchFamily="50" charset="-128"/>
                  <a:cs typeface="+mn-cs"/>
                </a:defRPr>
              </a:lvl7pPr>
              <a:lvl8pPr marL="3200400" algn="l" defTabSz="914400" rtl="0" eaLnBrk="1" latinLnBrk="0" hangingPunct="1">
                <a:defRPr kumimoji="1" sz="800" b="1" kern="1200">
                  <a:solidFill>
                    <a:schemeClr val="tx1"/>
                  </a:solidFill>
                  <a:latin typeface="Arial" charset="0"/>
                  <a:ea typeface="ＭＳ Ｐゴシック" pitchFamily="50" charset="-128"/>
                  <a:cs typeface="+mn-cs"/>
                </a:defRPr>
              </a:lvl8pPr>
              <a:lvl9pPr marL="3657600" algn="l" defTabSz="914400" rtl="0" eaLnBrk="1" latinLnBrk="0" hangingPunct="1">
                <a:defRPr kumimoji="1" sz="800" b="1" kern="1200">
                  <a:solidFill>
                    <a:schemeClr val="tx1"/>
                  </a:solidFill>
                  <a:latin typeface="Arial" charset="0"/>
                  <a:ea typeface="ＭＳ Ｐゴシック"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altLang="ja-JP" sz="500" b="0" i="0" u="none" strike="noStrike" kern="1200" cap="none" spc="0" normalizeH="0" baseline="0" noProof="0" dirty="0">
                  <a:ln>
                    <a:noFill/>
                  </a:ln>
                  <a:solidFill>
                    <a:srgbClr val="000000"/>
                  </a:solidFill>
                  <a:effectLst/>
                  <a:uLnTx/>
                  <a:uFillTx/>
                  <a:latin typeface="+mn-ea"/>
                  <a:ea typeface="+mn-ea"/>
                </a:rPr>
                <a:t>※</a:t>
              </a:r>
              <a:r>
                <a:rPr kumimoji="1" lang="ja-JP" altLang="en-US" sz="500" b="0" i="0" u="none" strike="noStrike" kern="1200" cap="none" spc="0" normalizeH="0" baseline="0" noProof="0" dirty="0">
                  <a:ln>
                    <a:noFill/>
                  </a:ln>
                  <a:solidFill>
                    <a:srgbClr val="000000"/>
                  </a:solidFill>
                  <a:effectLst/>
                  <a:uLnTx/>
                  <a:uFillTx/>
                  <a:latin typeface="+mn-ea"/>
                  <a:ea typeface="+mn-ea"/>
                </a:rPr>
                <a:t>イメージ写真のため実際とは異なる場合がございます。</a:t>
              </a:r>
            </a:p>
          </p:txBody>
        </p:sp>
        <p:sp>
          <p:nvSpPr>
            <p:cNvPr id="40" name="正方形/長方形 39">
              <a:extLst>
                <a:ext uri="{FF2B5EF4-FFF2-40B4-BE49-F238E27FC236}">
                  <a16:creationId xmlns:a16="http://schemas.microsoft.com/office/drawing/2014/main" id="{728F5CCD-7876-645E-15C7-ADBFEC0A5019}"/>
                </a:ext>
              </a:extLst>
            </p:cNvPr>
            <p:cNvSpPr/>
            <p:nvPr/>
          </p:nvSpPr>
          <p:spPr>
            <a:xfrm>
              <a:off x="171101" y="3897052"/>
              <a:ext cx="1061188" cy="92333"/>
            </a:xfrm>
            <a:prstGeom prst="rect">
              <a:avLst/>
            </a:prstGeom>
          </p:spPr>
          <p:txBody>
            <a:bodyPr wrap="none" lIns="0" tIns="0" rIns="0" bIns="0">
              <a:spAutoFit/>
            </a:bodyPr>
            <a:lstStyle/>
            <a:p>
              <a:r>
                <a:rPr lang="en-US" altLang="ja-JP" sz="600" b="1" dirty="0">
                  <a:latin typeface="+mn-ea"/>
                </a:rPr>
                <a:t>〔</a:t>
              </a:r>
              <a:r>
                <a:rPr lang="ja-JP" altLang="en-US" sz="600" b="1" dirty="0">
                  <a:latin typeface="+mn-ea"/>
                </a:rPr>
                <a:t>ペールグレーライム柄（シート）</a:t>
              </a:r>
              <a:r>
                <a:rPr lang="en-US" altLang="ja-JP" sz="600" b="1" dirty="0">
                  <a:latin typeface="+mn-ea"/>
                </a:rPr>
                <a:t>〕</a:t>
              </a:r>
              <a:endParaRPr lang="ja-JP" altLang="en-US" sz="600" b="1" dirty="0">
                <a:latin typeface="+mn-ea"/>
              </a:endParaRPr>
            </a:p>
          </p:txBody>
        </p:sp>
      </p:grpSp>
      <p:grpSp>
        <p:nvGrpSpPr>
          <p:cNvPr id="57" name="グループ化 56">
            <a:extLst>
              <a:ext uri="{FF2B5EF4-FFF2-40B4-BE49-F238E27FC236}">
                <a16:creationId xmlns:a16="http://schemas.microsoft.com/office/drawing/2014/main" id="{80CB22A6-852C-31B4-90CD-973FE5E999A9}"/>
              </a:ext>
            </a:extLst>
          </p:cNvPr>
          <p:cNvGrpSpPr/>
          <p:nvPr/>
        </p:nvGrpSpPr>
        <p:grpSpPr>
          <a:xfrm>
            <a:off x="4991098" y="2705161"/>
            <a:ext cx="4775202" cy="1944000"/>
            <a:chOff x="4991098" y="2705161"/>
            <a:chExt cx="4775202" cy="1944000"/>
          </a:xfrm>
        </p:grpSpPr>
        <p:sp>
          <p:nvSpPr>
            <p:cNvPr id="82" name="正方形/長方形 81"/>
            <p:cNvSpPr/>
            <p:nvPr/>
          </p:nvSpPr>
          <p:spPr>
            <a:xfrm>
              <a:off x="5085410" y="2900284"/>
              <a:ext cx="4570215" cy="138499"/>
            </a:xfrm>
            <a:prstGeom prst="rect">
              <a:avLst/>
            </a:prstGeom>
          </p:spPr>
          <p:txBody>
            <a:bodyPr wrap="square" lIns="0" tIns="0" rIns="0" bIns="0">
              <a:spAutoFit/>
            </a:bodyPr>
            <a:lstStyle/>
            <a:p>
              <a:r>
                <a:rPr lang="en-US" altLang="ja-JP" sz="900" b="1" dirty="0">
                  <a:latin typeface="+mn-ea"/>
                </a:rPr>
                <a:t>0.5</a:t>
              </a:r>
              <a:r>
                <a:rPr lang="ja-JP" altLang="en-US" sz="900" b="1" dirty="0">
                  <a:latin typeface="+mn-ea"/>
                </a:rPr>
                <a:t>坪のトイレにぴったりのサイズ。水まわりにおすすめの床材です。</a:t>
              </a:r>
            </a:p>
          </p:txBody>
        </p:sp>
        <p:grpSp>
          <p:nvGrpSpPr>
            <p:cNvPr id="144" name="グループ化 143">
              <a:extLst>
                <a:ext uri="{FF2B5EF4-FFF2-40B4-BE49-F238E27FC236}">
                  <a16:creationId xmlns:a16="http://schemas.microsoft.com/office/drawing/2014/main" id="{84F92CF5-052B-15C0-45F0-417CA78E42F8}"/>
                </a:ext>
              </a:extLst>
            </p:cNvPr>
            <p:cNvGrpSpPr/>
            <p:nvPr/>
          </p:nvGrpSpPr>
          <p:grpSpPr>
            <a:xfrm>
              <a:off x="4991098" y="2705161"/>
              <a:ext cx="4775202" cy="1944000"/>
              <a:chOff x="4991098" y="2705161"/>
              <a:chExt cx="4775202" cy="1944000"/>
            </a:xfrm>
          </p:grpSpPr>
          <p:sp>
            <p:nvSpPr>
              <p:cNvPr id="139" name="Rectangle 14">
                <a:extLst>
                  <a:ext uri="{FF2B5EF4-FFF2-40B4-BE49-F238E27FC236}">
                    <a16:creationId xmlns:a16="http://schemas.microsoft.com/office/drawing/2014/main" id="{FAB47EA1-AEA0-D502-E0C4-D2337EDBCD26}"/>
                  </a:ext>
                </a:extLst>
              </p:cNvPr>
              <p:cNvSpPr>
                <a:spLocks noChangeArrowheads="1"/>
              </p:cNvSpPr>
              <p:nvPr/>
            </p:nvSpPr>
            <p:spPr bwMode="auto">
              <a:xfrm>
                <a:off x="4991100" y="2705161"/>
                <a:ext cx="4775200" cy="1944000"/>
              </a:xfrm>
              <a:prstGeom prst="rect">
                <a:avLst/>
              </a:prstGeom>
              <a:noFill/>
              <a:ln w="6350">
                <a:solidFill>
                  <a:srgbClr val="4D4D4D"/>
                </a:solidFill>
                <a:miter lim="800000"/>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200" dirty="0">
                  <a:latin typeface="+mn-ea"/>
                </a:endParaRPr>
              </a:p>
            </p:txBody>
          </p:sp>
          <p:sp>
            <p:nvSpPr>
              <p:cNvPr id="140" name="Rectangle 24">
                <a:extLst>
                  <a:ext uri="{FF2B5EF4-FFF2-40B4-BE49-F238E27FC236}">
                    <a16:creationId xmlns:a16="http://schemas.microsoft.com/office/drawing/2014/main" id="{3E79AE13-B1D1-F762-B220-DB93C6AF97F5}"/>
                  </a:ext>
                </a:extLst>
              </p:cNvPr>
              <p:cNvSpPr>
                <a:spLocks noChangeArrowheads="1"/>
              </p:cNvSpPr>
              <p:nvPr/>
            </p:nvSpPr>
            <p:spPr bwMode="auto">
              <a:xfrm>
                <a:off x="4991098" y="2705163"/>
                <a:ext cx="4775201" cy="126767"/>
              </a:xfrm>
              <a:prstGeom prst="rect">
                <a:avLst/>
              </a:prstGeom>
              <a:solidFill>
                <a:srgbClr val="4D4D4D"/>
              </a:solidFill>
              <a:ln w="6350">
                <a:solidFill>
                  <a:srgbClr val="4D4D4D"/>
                </a:solidFill>
                <a:miter lim="800000"/>
                <a:headEnd/>
                <a:tailEnd/>
              </a:ln>
              <a:effectLst/>
            </p:spPr>
            <p:txBody>
              <a:bodyPr wrap="none" tIns="0" rIns="0" bIns="0" anchor="ctr"/>
              <a:lstStyle/>
              <a:p>
                <a:r>
                  <a:rPr lang="ja-JP" altLang="en-US" sz="800" dirty="0">
                    <a:solidFill>
                      <a:schemeClr val="bg1"/>
                    </a:solidFill>
                    <a:latin typeface="+mn-ea"/>
                  </a:rPr>
                  <a:t>カラーバリエーション</a:t>
                </a:r>
                <a:endParaRPr lang="en-US" altLang="ja-JP" sz="800" dirty="0">
                  <a:solidFill>
                    <a:schemeClr val="bg1"/>
                  </a:solidFill>
                  <a:latin typeface="+mn-ea"/>
                </a:endParaRPr>
              </a:p>
            </p:txBody>
          </p:sp>
        </p:grpSp>
        <p:sp>
          <p:nvSpPr>
            <p:cNvPr id="15" name="正方形/長方形 14">
              <a:extLst>
                <a:ext uri="{FF2B5EF4-FFF2-40B4-BE49-F238E27FC236}">
                  <a16:creationId xmlns:a16="http://schemas.microsoft.com/office/drawing/2014/main" id="{A57827DF-C65B-4367-5B56-9DFBC93AD619}"/>
                </a:ext>
              </a:extLst>
            </p:cNvPr>
            <p:cNvSpPr/>
            <p:nvPr/>
          </p:nvSpPr>
          <p:spPr>
            <a:xfrm>
              <a:off x="5068552" y="3969060"/>
              <a:ext cx="847989" cy="92333"/>
            </a:xfrm>
            <a:prstGeom prst="rect">
              <a:avLst/>
            </a:prstGeom>
          </p:spPr>
          <p:txBody>
            <a:bodyPr wrap="none" lIns="0" tIns="0" rIns="0" bIns="0">
              <a:spAutoFit/>
            </a:bodyPr>
            <a:lstStyle/>
            <a:p>
              <a:r>
                <a:rPr lang="ja-JP" altLang="en-US" sz="600" dirty="0">
                  <a:latin typeface="+mn-ea"/>
                </a:rPr>
                <a:t>ベージュセルぺ柄（シート）</a:t>
              </a:r>
            </a:p>
          </p:txBody>
        </p:sp>
        <p:sp>
          <p:nvSpPr>
            <p:cNvPr id="19" name="正方形/長方形 18">
              <a:extLst>
                <a:ext uri="{FF2B5EF4-FFF2-40B4-BE49-F238E27FC236}">
                  <a16:creationId xmlns:a16="http://schemas.microsoft.com/office/drawing/2014/main" id="{AFFE3B83-AF7A-6EDA-17DD-B102F548CCB9}"/>
                </a:ext>
              </a:extLst>
            </p:cNvPr>
            <p:cNvSpPr/>
            <p:nvPr/>
          </p:nvSpPr>
          <p:spPr>
            <a:xfrm>
              <a:off x="5068552" y="4480808"/>
              <a:ext cx="932948" cy="92333"/>
            </a:xfrm>
            <a:prstGeom prst="rect">
              <a:avLst/>
            </a:prstGeom>
          </p:spPr>
          <p:txBody>
            <a:bodyPr wrap="none" lIns="0" tIns="0" rIns="0" bIns="0">
              <a:spAutoFit/>
            </a:bodyPr>
            <a:lstStyle/>
            <a:p>
              <a:r>
                <a:rPr lang="ja-JP" altLang="en-US" sz="600" dirty="0">
                  <a:latin typeface="+mn-ea"/>
                </a:rPr>
                <a:t>ホワイトオニックス柄（シート）</a:t>
              </a:r>
            </a:p>
          </p:txBody>
        </p:sp>
        <p:sp>
          <p:nvSpPr>
            <p:cNvPr id="36" name="正方形/長方形 35">
              <a:extLst>
                <a:ext uri="{FF2B5EF4-FFF2-40B4-BE49-F238E27FC236}">
                  <a16:creationId xmlns:a16="http://schemas.microsoft.com/office/drawing/2014/main" id="{2C659F0D-D4D9-AE03-7185-4AAB8510D9FD}"/>
                </a:ext>
              </a:extLst>
            </p:cNvPr>
            <p:cNvSpPr/>
            <p:nvPr/>
          </p:nvSpPr>
          <p:spPr>
            <a:xfrm>
              <a:off x="5065681" y="3456783"/>
              <a:ext cx="815929" cy="92333"/>
            </a:xfrm>
            <a:prstGeom prst="rect">
              <a:avLst/>
            </a:prstGeom>
          </p:spPr>
          <p:txBody>
            <a:bodyPr wrap="none" lIns="0" tIns="0" rIns="0" bIns="0">
              <a:spAutoFit/>
            </a:bodyPr>
            <a:lstStyle/>
            <a:p>
              <a:r>
                <a:rPr lang="ja-JP" altLang="en-US" sz="600" dirty="0">
                  <a:latin typeface="+mn-ea"/>
                </a:rPr>
                <a:t>グレーチェッポ柄（シート）</a:t>
              </a:r>
            </a:p>
          </p:txBody>
        </p:sp>
        <p:sp>
          <p:nvSpPr>
            <p:cNvPr id="37" name="正方形/長方形 36">
              <a:extLst>
                <a:ext uri="{FF2B5EF4-FFF2-40B4-BE49-F238E27FC236}">
                  <a16:creationId xmlns:a16="http://schemas.microsoft.com/office/drawing/2014/main" id="{FE9B02BE-232D-3D8F-55D1-856EA1E34C90}"/>
                </a:ext>
              </a:extLst>
            </p:cNvPr>
            <p:cNvSpPr/>
            <p:nvPr/>
          </p:nvSpPr>
          <p:spPr>
            <a:xfrm>
              <a:off x="7470069" y="3450148"/>
              <a:ext cx="746999" cy="92333"/>
            </a:xfrm>
            <a:prstGeom prst="rect">
              <a:avLst/>
            </a:prstGeom>
          </p:spPr>
          <p:txBody>
            <a:bodyPr wrap="none" lIns="0" tIns="0" rIns="0" bIns="0">
              <a:spAutoFit/>
            </a:bodyPr>
            <a:lstStyle/>
            <a:p>
              <a:r>
                <a:rPr lang="ja-JP" altLang="en-US" sz="600" dirty="0">
                  <a:latin typeface="+mn-ea"/>
                </a:rPr>
                <a:t>グレーコンク柄（シート）</a:t>
              </a:r>
            </a:p>
          </p:txBody>
        </p:sp>
        <p:sp>
          <p:nvSpPr>
            <p:cNvPr id="38" name="正方形/長方形 37">
              <a:extLst>
                <a:ext uri="{FF2B5EF4-FFF2-40B4-BE49-F238E27FC236}">
                  <a16:creationId xmlns:a16="http://schemas.microsoft.com/office/drawing/2014/main" id="{37E4E852-D9FD-437B-9620-E1FDF3D583CB}"/>
                </a:ext>
              </a:extLst>
            </p:cNvPr>
            <p:cNvSpPr/>
            <p:nvPr/>
          </p:nvSpPr>
          <p:spPr>
            <a:xfrm>
              <a:off x="7473593" y="3969060"/>
              <a:ext cx="982641" cy="92333"/>
            </a:xfrm>
            <a:prstGeom prst="rect">
              <a:avLst/>
            </a:prstGeom>
          </p:spPr>
          <p:txBody>
            <a:bodyPr wrap="none" lIns="0" tIns="0" rIns="0" bIns="0">
              <a:spAutoFit/>
            </a:bodyPr>
            <a:lstStyle/>
            <a:p>
              <a:r>
                <a:rPr lang="ja-JP" altLang="en-US" sz="600" dirty="0">
                  <a:latin typeface="+mn-ea"/>
                </a:rPr>
                <a:t>ペールグレーライム柄（シート）</a:t>
              </a:r>
            </a:p>
          </p:txBody>
        </p:sp>
        <p:pic>
          <p:nvPicPr>
            <p:cNvPr id="39" name="図 38">
              <a:extLst>
                <a:ext uri="{FF2B5EF4-FFF2-40B4-BE49-F238E27FC236}">
                  <a16:creationId xmlns:a16="http://schemas.microsoft.com/office/drawing/2014/main" id="{AE2ABAA4-6B9E-7A20-FDF8-E1415091D5F2}"/>
                </a:ext>
              </a:extLst>
            </p:cNvPr>
            <p:cNvPicPr preferRelativeResize="0">
              <a:picLocks noChangeAspect="1"/>
            </p:cNvPicPr>
            <p:nvPr/>
          </p:nvPicPr>
          <p:blipFill>
            <a:blip r:embed="rId3"/>
            <a:stretch>
              <a:fillRect/>
            </a:stretch>
          </p:blipFill>
          <p:spPr>
            <a:xfrm>
              <a:off x="7470069" y="3087326"/>
              <a:ext cx="2180000" cy="360000"/>
            </a:xfrm>
            <a:prstGeom prst="rect">
              <a:avLst/>
            </a:prstGeom>
          </p:spPr>
        </p:pic>
        <p:pic>
          <p:nvPicPr>
            <p:cNvPr id="42" name="図 41">
              <a:extLst>
                <a:ext uri="{FF2B5EF4-FFF2-40B4-BE49-F238E27FC236}">
                  <a16:creationId xmlns:a16="http://schemas.microsoft.com/office/drawing/2014/main" id="{DE256476-EB2B-920D-8C73-BB8DD828DF6A}"/>
                </a:ext>
              </a:extLst>
            </p:cNvPr>
            <p:cNvPicPr preferRelativeResize="0">
              <a:picLocks noChangeAspect="1"/>
            </p:cNvPicPr>
            <p:nvPr/>
          </p:nvPicPr>
          <p:blipFill>
            <a:blip r:embed="rId4"/>
            <a:stretch>
              <a:fillRect/>
            </a:stretch>
          </p:blipFill>
          <p:spPr>
            <a:xfrm>
              <a:off x="5067116" y="3609849"/>
              <a:ext cx="2180000" cy="360000"/>
            </a:xfrm>
            <a:prstGeom prst="rect">
              <a:avLst/>
            </a:prstGeom>
          </p:spPr>
        </p:pic>
        <p:pic>
          <p:nvPicPr>
            <p:cNvPr id="43" name="図 42">
              <a:extLst>
                <a:ext uri="{FF2B5EF4-FFF2-40B4-BE49-F238E27FC236}">
                  <a16:creationId xmlns:a16="http://schemas.microsoft.com/office/drawing/2014/main" id="{760CA704-6E83-2ED5-9BEE-AE5FD843B49B}"/>
                </a:ext>
              </a:extLst>
            </p:cNvPr>
            <p:cNvPicPr preferRelativeResize="0">
              <a:picLocks noChangeAspect="1"/>
            </p:cNvPicPr>
            <p:nvPr/>
          </p:nvPicPr>
          <p:blipFill>
            <a:blip r:embed="rId5"/>
            <a:stretch>
              <a:fillRect/>
            </a:stretch>
          </p:blipFill>
          <p:spPr>
            <a:xfrm>
              <a:off x="7473593" y="3609849"/>
              <a:ext cx="2180000" cy="360000"/>
            </a:xfrm>
            <a:prstGeom prst="rect">
              <a:avLst/>
            </a:prstGeom>
          </p:spPr>
        </p:pic>
        <p:pic>
          <p:nvPicPr>
            <p:cNvPr id="44" name="図 43">
              <a:extLst>
                <a:ext uri="{FF2B5EF4-FFF2-40B4-BE49-F238E27FC236}">
                  <a16:creationId xmlns:a16="http://schemas.microsoft.com/office/drawing/2014/main" id="{63AA4202-D223-03D6-1AE5-428A8F451B5E}"/>
                </a:ext>
              </a:extLst>
            </p:cNvPr>
            <p:cNvPicPr preferRelativeResize="0">
              <a:picLocks noChangeAspect="1"/>
            </p:cNvPicPr>
            <p:nvPr/>
          </p:nvPicPr>
          <p:blipFill>
            <a:blip r:embed="rId6"/>
            <a:stretch>
              <a:fillRect/>
            </a:stretch>
          </p:blipFill>
          <p:spPr>
            <a:xfrm>
              <a:off x="5067116" y="4119655"/>
              <a:ext cx="2180000" cy="360000"/>
            </a:xfrm>
            <a:prstGeom prst="rect">
              <a:avLst/>
            </a:prstGeom>
          </p:spPr>
        </p:pic>
        <p:pic>
          <p:nvPicPr>
            <p:cNvPr id="45" name="図 44">
              <a:extLst>
                <a:ext uri="{FF2B5EF4-FFF2-40B4-BE49-F238E27FC236}">
                  <a16:creationId xmlns:a16="http://schemas.microsoft.com/office/drawing/2014/main" id="{C372F381-AA79-B5B0-7226-8950121E66F5}"/>
                </a:ext>
              </a:extLst>
            </p:cNvPr>
            <p:cNvPicPr preferRelativeResize="0">
              <a:picLocks noChangeAspect="1"/>
            </p:cNvPicPr>
            <p:nvPr/>
          </p:nvPicPr>
          <p:blipFill rotWithShape="1">
            <a:blip r:embed="rId7"/>
            <a:srcRect r="1388"/>
            <a:stretch/>
          </p:blipFill>
          <p:spPr>
            <a:xfrm>
              <a:off x="5067116" y="3087326"/>
              <a:ext cx="2180000" cy="360000"/>
            </a:xfrm>
            <a:prstGeom prst="rect">
              <a:avLst/>
            </a:prstGeom>
          </p:spPr>
        </p:pic>
        <p:sp>
          <p:nvSpPr>
            <p:cNvPr id="46" name="正方形/長方形 45">
              <a:extLst>
                <a:ext uri="{FF2B5EF4-FFF2-40B4-BE49-F238E27FC236}">
                  <a16:creationId xmlns:a16="http://schemas.microsoft.com/office/drawing/2014/main" id="{FEDCCABB-508F-06D5-9E61-270F719F8E4F}"/>
                </a:ext>
              </a:extLst>
            </p:cNvPr>
            <p:cNvSpPr/>
            <p:nvPr/>
          </p:nvSpPr>
          <p:spPr>
            <a:xfrm>
              <a:off x="6050166" y="4511586"/>
              <a:ext cx="1178208" cy="61555"/>
            </a:xfrm>
            <a:prstGeom prst="rect">
              <a:avLst/>
            </a:prstGeom>
          </p:spPr>
          <p:txBody>
            <a:bodyPr wrap="none" lIns="0" tIns="0" rIns="0" bIns="0">
              <a:spAutoFit/>
            </a:bodyPr>
            <a:lstStyle/>
            <a:p>
              <a:r>
                <a:rPr lang="en-US" altLang="ja-JP" sz="400" dirty="0">
                  <a:latin typeface="+mn-ea"/>
                </a:rPr>
                <a:t>※</a:t>
              </a:r>
              <a:r>
                <a:rPr lang="ja-JP" altLang="en-US" sz="400" dirty="0">
                  <a:latin typeface="+mn-ea"/>
                </a:rPr>
                <a:t>ホワイトオニックス柄は表面のツヤが高い仕様です。</a:t>
              </a:r>
            </a:p>
          </p:txBody>
        </p:sp>
      </p:grpSp>
      <p:grpSp>
        <p:nvGrpSpPr>
          <p:cNvPr id="6" name="グループ化 5">
            <a:extLst>
              <a:ext uri="{FF2B5EF4-FFF2-40B4-BE49-F238E27FC236}">
                <a16:creationId xmlns:a16="http://schemas.microsoft.com/office/drawing/2014/main" id="{4ADB367E-CB4D-72CD-B105-24DD779A6420}"/>
              </a:ext>
            </a:extLst>
          </p:cNvPr>
          <p:cNvGrpSpPr/>
          <p:nvPr/>
        </p:nvGrpSpPr>
        <p:grpSpPr>
          <a:xfrm>
            <a:off x="7882140" y="4727418"/>
            <a:ext cx="1884161" cy="1943616"/>
            <a:chOff x="7882140" y="4727418"/>
            <a:chExt cx="1884161" cy="1943616"/>
          </a:xfrm>
        </p:grpSpPr>
        <p:sp>
          <p:nvSpPr>
            <p:cNvPr id="7" name="Rectangle 14">
              <a:extLst>
                <a:ext uri="{FF2B5EF4-FFF2-40B4-BE49-F238E27FC236}">
                  <a16:creationId xmlns:a16="http://schemas.microsoft.com/office/drawing/2014/main" id="{41C45779-DE73-3702-F3A5-8431B8AB1E04}"/>
                </a:ext>
              </a:extLst>
            </p:cNvPr>
            <p:cNvSpPr>
              <a:spLocks noChangeArrowheads="1"/>
            </p:cNvSpPr>
            <p:nvPr/>
          </p:nvSpPr>
          <p:spPr bwMode="auto">
            <a:xfrm>
              <a:off x="7900454" y="4727418"/>
              <a:ext cx="1865847" cy="1943616"/>
            </a:xfrm>
            <a:prstGeom prst="rect">
              <a:avLst/>
            </a:prstGeom>
            <a:solidFill>
              <a:srgbClr val="F7F7D6"/>
            </a:solidFill>
            <a:ln w="6350">
              <a:noFill/>
              <a:miter lim="800000"/>
              <a:headEnd/>
              <a:tailEnd/>
            </a:ln>
            <a:effectLst/>
          </p:spPr>
          <p:txBody>
            <a:bodyPr wrap="none" anchor="ctr"/>
            <a:lstStyle/>
            <a:p>
              <a:pPr algn="ctr"/>
              <a:endParaRPr lang="ja-JP" altLang="en-US" sz="1200" dirty="0">
                <a:solidFill>
                  <a:srgbClr val="C0C0C0"/>
                </a:solidFill>
                <a:latin typeface="+mn-ea"/>
              </a:endParaRPr>
            </a:p>
          </p:txBody>
        </p:sp>
        <p:grpSp>
          <p:nvGrpSpPr>
            <p:cNvPr id="8" name="グループ化 7">
              <a:extLst>
                <a:ext uri="{FF2B5EF4-FFF2-40B4-BE49-F238E27FC236}">
                  <a16:creationId xmlns:a16="http://schemas.microsoft.com/office/drawing/2014/main" id="{CCB9DEA2-F02F-448C-3976-81FDD3FF4454}"/>
                </a:ext>
              </a:extLst>
            </p:cNvPr>
            <p:cNvGrpSpPr/>
            <p:nvPr/>
          </p:nvGrpSpPr>
          <p:grpSpPr>
            <a:xfrm>
              <a:off x="8022891" y="5989644"/>
              <a:ext cx="1522280" cy="496625"/>
              <a:chOff x="8022891" y="5989644"/>
              <a:chExt cx="1522280" cy="496625"/>
            </a:xfrm>
          </p:grpSpPr>
          <p:sp>
            <p:nvSpPr>
              <p:cNvPr id="11" name="正方形/長方形 10">
                <a:extLst>
                  <a:ext uri="{FF2B5EF4-FFF2-40B4-BE49-F238E27FC236}">
                    <a16:creationId xmlns:a16="http://schemas.microsoft.com/office/drawing/2014/main" id="{4D52E8F4-CC3B-F23A-2E7A-2BFBD2B50904}"/>
                  </a:ext>
                </a:extLst>
              </p:cNvPr>
              <p:cNvSpPr/>
              <p:nvPr/>
            </p:nvSpPr>
            <p:spPr>
              <a:xfrm>
                <a:off x="8022891" y="5989644"/>
                <a:ext cx="1415452" cy="246221"/>
              </a:xfrm>
              <a:prstGeom prst="rect">
                <a:avLst/>
              </a:prstGeom>
            </p:spPr>
            <p:txBody>
              <a:bodyPr wrap="none" lIns="0" tIns="0" rIns="0" bIns="0">
                <a:spAutoFit/>
              </a:bodyPr>
              <a:lstStyle/>
              <a:p>
                <a:r>
                  <a:rPr lang="ja-JP" altLang="en-US" sz="800" b="1" dirty="0">
                    <a:latin typeface="+mn-ea"/>
                  </a:rPr>
                  <a:t>床の張り分け部をすっきり納める</a:t>
                </a:r>
              </a:p>
              <a:p>
                <a:r>
                  <a:rPr lang="ja-JP" altLang="en-US" sz="800" b="1" dirty="0">
                    <a:latin typeface="+mn-ea"/>
                  </a:rPr>
                  <a:t>床見切縁（金属製）</a:t>
                </a:r>
              </a:p>
            </p:txBody>
          </p:sp>
          <p:sp>
            <p:nvSpPr>
              <p:cNvPr id="35" name="正方形/長方形 34">
                <a:extLst>
                  <a:ext uri="{FF2B5EF4-FFF2-40B4-BE49-F238E27FC236}">
                    <a16:creationId xmlns:a16="http://schemas.microsoft.com/office/drawing/2014/main" id="{F69640EE-71E3-E99F-C9C4-65129D493912}"/>
                  </a:ext>
                </a:extLst>
              </p:cNvPr>
              <p:cNvSpPr/>
              <p:nvPr/>
            </p:nvSpPr>
            <p:spPr>
              <a:xfrm>
                <a:off x="8033207" y="6301603"/>
                <a:ext cx="1511964" cy="184666"/>
              </a:xfrm>
              <a:prstGeom prst="rect">
                <a:avLst/>
              </a:prstGeom>
            </p:spPr>
            <p:txBody>
              <a:bodyPr wrap="square" lIns="0" tIns="0" rIns="0" bIns="0">
                <a:spAutoFit/>
              </a:bodyPr>
              <a:lstStyle/>
              <a:p>
                <a:r>
                  <a:rPr lang="ja-JP" altLang="en-US" sz="600" dirty="0">
                    <a:latin typeface="+mn-ea"/>
                  </a:rPr>
                  <a:t>様々な床材の色にも合うステン系シルバー色でご用意。</a:t>
                </a:r>
              </a:p>
            </p:txBody>
          </p:sp>
        </p:grpSp>
        <p:sp>
          <p:nvSpPr>
            <p:cNvPr id="9" name="正方形/長方形 8">
              <a:extLst>
                <a:ext uri="{FF2B5EF4-FFF2-40B4-BE49-F238E27FC236}">
                  <a16:creationId xmlns:a16="http://schemas.microsoft.com/office/drawing/2014/main" id="{396A130D-2591-7AA1-8996-A078134EC91E}"/>
                </a:ext>
              </a:extLst>
            </p:cNvPr>
            <p:cNvSpPr/>
            <p:nvPr/>
          </p:nvSpPr>
          <p:spPr>
            <a:xfrm>
              <a:off x="7882140" y="4822189"/>
              <a:ext cx="1865847" cy="184666"/>
            </a:xfrm>
            <a:prstGeom prst="rect">
              <a:avLst/>
            </a:prstGeom>
          </p:spPr>
          <p:txBody>
            <a:bodyPr wrap="square" lIns="0" tIns="0" rIns="0" bIns="0">
              <a:spAutoFit/>
            </a:bodyPr>
            <a:lstStyle/>
            <a:p>
              <a:pPr algn="ctr"/>
              <a:r>
                <a:rPr lang="ja-JP" altLang="en-US" sz="1200" b="1" dirty="0">
                  <a:solidFill>
                    <a:srgbClr val="953735"/>
                  </a:solidFill>
                  <a:latin typeface="+mn-ea"/>
                </a:rPr>
                <a:t>おすすめの周辺部材</a:t>
              </a:r>
            </a:p>
          </p:txBody>
        </p:sp>
        <p:pic>
          <p:nvPicPr>
            <p:cNvPr id="10" name="図 9">
              <a:extLst>
                <a:ext uri="{FF2B5EF4-FFF2-40B4-BE49-F238E27FC236}">
                  <a16:creationId xmlns:a16="http://schemas.microsoft.com/office/drawing/2014/main" id="{BA84FB75-E26E-3FAC-C53A-57B215AF5AD0}"/>
                </a:ext>
              </a:extLst>
            </p:cNvPr>
            <p:cNvPicPr>
              <a:picLocks noChangeAspect="1"/>
            </p:cNvPicPr>
            <p:nvPr/>
          </p:nvPicPr>
          <p:blipFill>
            <a:blip r:embed="rId8"/>
            <a:stretch>
              <a:fillRect/>
            </a:stretch>
          </p:blipFill>
          <p:spPr>
            <a:xfrm>
              <a:off x="8022891" y="5096351"/>
              <a:ext cx="1620973" cy="856800"/>
            </a:xfrm>
            <a:prstGeom prst="rect">
              <a:avLst/>
            </a:prstGeom>
          </p:spPr>
        </p:pic>
      </p:grpSp>
      <p:sp>
        <p:nvSpPr>
          <p:cNvPr id="109" name="正方形/長方形 108">
            <a:extLst>
              <a:ext uri="{FF2B5EF4-FFF2-40B4-BE49-F238E27FC236}">
                <a16:creationId xmlns:a16="http://schemas.microsoft.com/office/drawing/2014/main" id="{B70FB611-FCDB-CAAD-1366-56E1EB979F8A}"/>
              </a:ext>
            </a:extLst>
          </p:cNvPr>
          <p:cNvSpPr/>
          <p:nvPr/>
        </p:nvSpPr>
        <p:spPr>
          <a:xfrm>
            <a:off x="147622" y="4450464"/>
            <a:ext cx="4768865" cy="246221"/>
          </a:xfrm>
          <a:prstGeom prst="rect">
            <a:avLst/>
          </a:prstGeom>
        </p:spPr>
        <p:txBody>
          <a:bodyPr wrap="square" lIns="0" tIns="0" rIns="0" bIns="0">
            <a:spAutoFit/>
          </a:bodyPr>
          <a:lstStyle/>
          <a:p>
            <a:r>
              <a:rPr lang="en-US" altLang="ja-JP" sz="400" dirty="0">
                <a:latin typeface="+mn-ea"/>
              </a:rPr>
              <a:t>※1 </a:t>
            </a:r>
            <a:r>
              <a:rPr lang="ja-JP" altLang="en-US" sz="400" dirty="0">
                <a:latin typeface="+mn-ea"/>
              </a:rPr>
              <a:t>一般の木質系床材に比べ、ペットの傷や汚れに配慮した床材となっておりますが、必ずしも傷や汚れがつかないというわけではありません。 </a:t>
            </a:r>
            <a:r>
              <a:rPr lang="en-US" altLang="ja-JP" sz="400" dirty="0">
                <a:latin typeface="+mn-ea"/>
              </a:rPr>
              <a:t>※2 </a:t>
            </a:r>
            <a:r>
              <a:rPr lang="ja-JP" altLang="en-US" sz="400" dirty="0">
                <a:latin typeface="+mn-ea"/>
              </a:rPr>
              <a:t>ペット対応時や、洗面所・トイレなどへの施工時には、さねの接合部にシリコンシーリング・さね部専用ボンド（</a:t>
            </a:r>
            <a:r>
              <a:rPr lang="en-US" altLang="ja-JP" sz="400" dirty="0">
                <a:latin typeface="+mn-ea"/>
              </a:rPr>
              <a:t>KE9501E</a:t>
            </a:r>
            <a:r>
              <a:rPr lang="ja-JP" altLang="en-US" sz="400" dirty="0">
                <a:latin typeface="+mn-ea"/>
              </a:rPr>
              <a:t>）を施してください。 </a:t>
            </a:r>
            <a:r>
              <a:rPr lang="en-US" altLang="ja-JP" sz="400" dirty="0">
                <a:latin typeface="+mn-ea"/>
              </a:rPr>
              <a:t>※3 </a:t>
            </a:r>
            <a:r>
              <a:rPr lang="ja-JP" altLang="en-US" sz="400" dirty="0">
                <a:latin typeface="+mn-ea"/>
              </a:rPr>
              <a:t>ペットの排泄物などを放置すると変色や膨れなど不具合の原因となるため、すぐに拭き取ってください。 </a:t>
            </a:r>
            <a:r>
              <a:rPr lang="en-US" altLang="ja-JP" sz="400" dirty="0">
                <a:latin typeface="+mn-ea"/>
              </a:rPr>
              <a:t>※4 </a:t>
            </a:r>
            <a:r>
              <a:rPr lang="ja-JP" altLang="en-US" sz="400" dirty="0">
                <a:latin typeface="+mn-ea"/>
              </a:rPr>
              <a:t>表面保護のためワックスもかけられますが、床材表面の塗膜性能は発揮できなくなります。 </a:t>
            </a:r>
            <a:r>
              <a:rPr lang="en-US" altLang="ja-JP" sz="400" dirty="0">
                <a:latin typeface="+mn-ea"/>
              </a:rPr>
              <a:t>※5 </a:t>
            </a:r>
            <a:r>
              <a:rPr lang="ja-JP" altLang="en-US" sz="400" dirty="0">
                <a:latin typeface="+mn-ea"/>
              </a:rPr>
              <a:t>球状及び金属製キャスターや、小径のキャスター付き家具はご使用をお避けください。へこみや傷が発生する場合があります。 </a:t>
            </a:r>
            <a:r>
              <a:rPr lang="en-US" altLang="ja-JP" sz="400" dirty="0">
                <a:latin typeface="+mn-ea"/>
              </a:rPr>
              <a:t>※6 </a:t>
            </a:r>
            <a:r>
              <a:rPr lang="ja-JP" altLang="en-US" sz="400" dirty="0">
                <a:latin typeface="+mn-ea"/>
              </a:rPr>
              <a:t>設置条件、取扱い上の注意がありますので詳細はカタログをご覧ください。</a:t>
            </a:r>
          </a:p>
        </p:txBody>
      </p:sp>
      <p:grpSp>
        <p:nvGrpSpPr>
          <p:cNvPr id="111" name="グループ化 110">
            <a:extLst>
              <a:ext uri="{FF2B5EF4-FFF2-40B4-BE49-F238E27FC236}">
                <a16:creationId xmlns:a16="http://schemas.microsoft.com/office/drawing/2014/main" id="{4B421D51-FF7B-BE4D-09CD-0CC9FE240EA1}"/>
              </a:ext>
            </a:extLst>
          </p:cNvPr>
          <p:cNvGrpSpPr/>
          <p:nvPr/>
        </p:nvGrpSpPr>
        <p:grpSpPr>
          <a:xfrm>
            <a:off x="142875" y="4037101"/>
            <a:ext cx="3579291" cy="403863"/>
            <a:chOff x="142875" y="4041734"/>
            <a:chExt cx="3579291" cy="403863"/>
          </a:xfrm>
        </p:grpSpPr>
        <p:grpSp>
          <p:nvGrpSpPr>
            <p:cNvPr id="112" name="グループ化 111">
              <a:extLst>
                <a:ext uri="{FF2B5EF4-FFF2-40B4-BE49-F238E27FC236}">
                  <a16:creationId xmlns:a16="http://schemas.microsoft.com/office/drawing/2014/main" id="{8DA4842F-5C38-E9C6-3C23-858F9FF824D5}"/>
                </a:ext>
              </a:extLst>
            </p:cNvPr>
            <p:cNvGrpSpPr/>
            <p:nvPr/>
          </p:nvGrpSpPr>
          <p:grpSpPr>
            <a:xfrm>
              <a:off x="142875" y="4041734"/>
              <a:ext cx="3579291" cy="355265"/>
              <a:chOff x="344488" y="2605651"/>
              <a:chExt cx="3579291" cy="355265"/>
            </a:xfrm>
          </p:grpSpPr>
          <p:pic>
            <p:nvPicPr>
              <p:cNvPr id="120" name="図 119">
                <a:extLst>
                  <a:ext uri="{FF2B5EF4-FFF2-40B4-BE49-F238E27FC236}">
                    <a16:creationId xmlns:a16="http://schemas.microsoft.com/office/drawing/2014/main" id="{8F5A934D-D991-0E81-C6D3-F7965E3A0205}"/>
                  </a:ext>
                </a:extLst>
              </p:cNvPr>
              <p:cNvPicPr>
                <a:picLocks noChangeAspect="1"/>
              </p:cNvPicPr>
              <p:nvPr/>
            </p:nvPicPr>
            <p:blipFill>
              <a:blip r:embed="rId9"/>
              <a:stretch>
                <a:fillRect/>
              </a:stretch>
            </p:blipFill>
            <p:spPr>
              <a:xfrm>
                <a:off x="1007458" y="2672916"/>
                <a:ext cx="261818" cy="288000"/>
              </a:xfrm>
              <a:prstGeom prst="rect">
                <a:avLst/>
              </a:prstGeom>
            </p:spPr>
          </p:pic>
          <p:pic>
            <p:nvPicPr>
              <p:cNvPr id="121" name="図 120">
                <a:extLst>
                  <a:ext uri="{FF2B5EF4-FFF2-40B4-BE49-F238E27FC236}">
                    <a16:creationId xmlns:a16="http://schemas.microsoft.com/office/drawing/2014/main" id="{ED33DBCB-1264-C544-C9A3-DC7972866B91}"/>
                  </a:ext>
                </a:extLst>
              </p:cNvPr>
              <p:cNvPicPr>
                <a:picLocks noChangeAspect="1"/>
              </p:cNvPicPr>
              <p:nvPr/>
            </p:nvPicPr>
            <p:blipFill>
              <a:blip r:embed="rId10"/>
              <a:stretch>
                <a:fillRect/>
              </a:stretch>
            </p:blipFill>
            <p:spPr>
              <a:xfrm>
                <a:off x="344488" y="2672916"/>
                <a:ext cx="261819" cy="288000"/>
              </a:xfrm>
              <a:prstGeom prst="rect">
                <a:avLst/>
              </a:prstGeom>
            </p:spPr>
          </p:pic>
          <p:pic>
            <p:nvPicPr>
              <p:cNvPr id="122" name="図 121">
                <a:extLst>
                  <a:ext uri="{FF2B5EF4-FFF2-40B4-BE49-F238E27FC236}">
                    <a16:creationId xmlns:a16="http://schemas.microsoft.com/office/drawing/2014/main" id="{A728AB9E-BEC3-49C6-017E-DD1C80A1AA6D}"/>
                  </a:ext>
                </a:extLst>
              </p:cNvPr>
              <p:cNvPicPr>
                <a:picLocks noChangeAspect="1"/>
              </p:cNvPicPr>
              <p:nvPr/>
            </p:nvPicPr>
            <p:blipFill>
              <a:blip r:embed="rId11"/>
              <a:stretch>
                <a:fillRect/>
              </a:stretch>
            </p:blipFill>
            <p:spPr>
              <a:xfrm>
                <a:off x="565478" y="2672916"/>
                <a:ext cx="261819" cy="288000"/>
              </a:xfrm>
              <a:prstGeom prst="rect">
                <a:avLst/>
              </a:prstGeom>
            </p:spPr>
          </p:pic>
          <p:pic>
            <p:nvPicPr>
              <p:cNvPr id="123" name="図 122">
                <a:extLst>
                  <a:ext uri="{FF2B5EF4-FFF2-40B4-BE49-F238E27FC236}">
                    <a16:creationId xmlns:a16="http://schemas.microsoft.com/office/drawing/2014/main" id="{BA1037C6-FE92-BA55-7D0E-FC9CECE5D85C}"/>
                  </a:ext>
                </a:extLst>
              </p:cNvPr>
              <p:cNvPicPr>
                <a:picLocks noChangeAspect="1"/>
              </p:cNvPicPr>
              <p:nvPr/>
            </p:nvPicPr>
            <p:blipFill>
              <a:blip r:embed="rId12"/>
              <a:stretch>
                <a:fillRect/>
              </a:stretch>
            </p:blipFill>
            <p:spPr>
              <a:xfrm>
                <a:off x="786468" y="2672916"/>
                <a:ext cx="261819" cy="288000"/>
              </a:xfrm>
              <a:prstGeom prst="rect">
                <a:avLst/>
              </a:prstGeom>
            </p:spPr>
          </p:pic>
          <p:pic>
            <p:nvPicPr>
              <p:cNvPr id="124" name="図 123">
                <a:extLst>
                  <a:ext uri="{FF2B5EF4-FFF2-40B4-BE49-F238E27FC236}">
                    <a16:creationId xmlns:a16="http://schemas.microsoft.com/office/drawing/2014/main" id="{19A2709C-6A02-8410-FA30-B98E5E16F8DD}"/>
                  </a:ext>
                </a:extLst>
              </p:cNvPr>
              <p:cNvPicPr>
                <a:picLocks noChangeAspect="1"/>
              </p:cNvPicPr>
              <p:nvPr/>
            </p:nvPicPr>
            <p:blipFill>
              <a:blip r:embed="rId13"/>
              <a:stretch>
                <a:fillRect/>
              </a:stretch>
            </p:blipFill>
            <p:spPr>
              <a:xfrm>
                <a:off x="1228448" y="2672916"/>
                <a:ext cx="261819" cy="288000"/>
              </a:xfrm>
              <a:prstGeom prst="rect">
                <a:avLst/>
              </a:prstGeom>
            </p:spPr>
          </p:pic>
          <p:pic>
            <p:nvPicPr>
              <p:cNvPr id="125" name="図 124">
                <a:extLst>
                  <a:ext uri="{FF2B5EF4-FFF2-40B4-BE49-F238E27FC236}">
                    <a16:creationId xmlns:a16="http://schemas.microsoft.com/office/drawing/2014/main" id="{14061B3A-DE42-0F58-E3A5-30A0EF958371}"/>
                  </a:ext>
                </a:extLst>
              </p:cNvPr>
              <p:cNvPicPr>
                <a:picLocks noChangeAspect="1"/>
              </p:cNvPicPr>
              <p:nvPr/>
            </p:nvPicPr>
            <p:blipFill>
              <a:blip r:embed="rId14"/>
              <a:stretch>
                <a:fillRect/>
              </a:stretch>
            </p:blipFill>
            <p:spPr>
              <a:xfrm>
                <a:off x="1449437" y="2672916"/>
                <a:ext cx="261819" cy="288000"/>
              </a:xfrm>
              <a:prstGeom prst="rect">
                <a:avLst/>
              </a:prstGeom>
            </p:spPr>
          </p:pic>
          <p:pic>
            <p:nvPicPr>
              <p:cNvPr id="126" name="図 125">
                <a:extLst>
                  <a:ext uri="{FF2B5EF4-FFF2-40B4-BE49-F238E27FC236}">
                    <a16:creationId xmlns:a16="http://schemas.microsoft.com/office/drawing/2014/main" id="{2C384900-FB57-299E-A4E2-FE34CDC58845}"/>
                  </a:ext>
                </a:extLst>
              </p:cNvPr>
              <p:cNvPicPr>
                <a:picLocks noChangeAspect="1"/>
              </p:cNvPicPr>
              <p:nvPr/>
            </p:nvPicPr>
            <p:blipFill>
              <a:blip r:embed="rId15"/>
              <a:stretch>
                <a:fillRect/>
              </a:stretch>
            </p:blipFill>
            <p:spPr>
              <a:xfrm>
                <a:off x="1670427" y="2672916"/>
                <a:ext cx="261819" cy="288000"/>
              </a:xfrm>
              <a:prstGeom prst="rect">
                <a:avLst/>
              </a:prstGeom>
            </p:spPr>
          </p:pic>
          <p:pic>
            <p:nvPicPr>
              <p:cNvPr id="127" name="図 126">
                <a:extLst>
                  <a:ext uri="{FF2B5EF4-FFF2-40B4-BE49-F238E27FC236}">
                    <a16:creationId xmlns:a16="http://schemas.microsoft.com/office/drawing/2014/main" id="{712AFC41-F728-D20A-BCE5-B4D2F571141F}"/>
                  </a:ext>
                </a:extLst>
              </p:cNvPr>
              <p:cNvPicPr>
                <a:picLocks noChangeAspect="1"/>
              </p:cNvPicPr>
              <p:nvPr/>
            </p:nvPicPr>
            <p:blipFill>
              <a:blip r:embed="rId16"/>
              <a:stretch>
                <a:fillRect/>
              </a:stretch>
            </p:blipFill>
            <p:spPr>
              <a:xfrm>
                <a:off x="1891417" y="2672916"/>
                <a:ext cx="261819" cy="288000"/>
              </a:xfrm>
              <a:prstGeom prst="rect">
                <a:avLst/>
              </a:prstGeom>
            </p:spPr>
          </p:pic>
          <p:pic>
            <p:nvPicPr>
              <p:cNvPr id="128" name="図 127">
                <a:extLst>
                  <a:ext uri="{FF2B5EF4-FFF2-40B4-BE49-F238E27FC236}">
                    <a16:creationId xmlns:a16="http://schemas.microsoft.com/office/drawing/2014/main" id="{524C5D64-2A50-30DE-A3B1-77BEA33893B4}"/>
                  </a:ext>
                </a:extLst>
              </p:cNvPr>
              <p:cNvPicPr>
                <a:picLocks noChangeAspect="1"/>
              </p:cNvPicPr>
              <p:nvPr/>
            </p:nvPicPr>
            <p:blipFill>
              <a:blip r:embed="rId17"/>
              <a:stretch>
                <a:fillRect/>
              </a:stretch>
            </p:blipFill>
            <p:spPr>
              <a:xfrm>
                <a:off x="2112407" y="2672916"/>
                <a:ext cx="261819" cy="288000"/>
              </a:xfrm>
              <a:prstGeom prst="rect">
                <a:avLst/>
              </a:prstGeom>
            </p:spPr>
          </p:pic>
          <p:pic>
            <p:nvPicPr>
              <p:cNvPr id="129" name="図 128">
                <a:extLst>
                  <a:ext uri="{FF2B5EF4-FFF2-40B4-BE49-F238E27FC236}">
                    <a16:creationId xmlns:a16="http://schemas.microsoft.com/office/drawing/2014/main" id="{B83C7069-B5C8-A205-07D1-535B8727E357}"/>
                  </a:ext>
                </a:extLst>
              </p:cNvPr>
              <p:cNvPicPr>
                <a:picLocks noChangeAspect="1"/>
              </p:cNvPicPr>
              <p:nvPr/>
            </p:nvPicPr>
            <p:blipFill>
              <a:blip r:embed="rId18"/>
              <a:stretch>
                <a:fillRect/>
              </a:stretch>
            </p:blipFill>
            <p:spPr>
              <a:xfrm>
                <a:off x="2333397" y="2672916"/>
                <a:ext cx="261819" cy="288000"/>
              </a:xfrm>
              <a:prstGeom prst="rect">
                <a:avLst/>
              </a:prstGeom>
            </p:spPr>
          </p:pic>
          <p:pic>
            <p:nvPicPr>
              <p:cNvPr id="130" name="図 129">
                <a:extLst>
                  <a:ext uri="{FF2B5EF4-FFF2-40B4-BE49-F238E27FC236}">
                    <a16:creationId xmlns:a16="http://schemas.microsoft.com/office/drawing/2014/main" id="{AE5126E4-4BE2-ACC1-1A6F-5936929D86F8}"/>
                  </a:ext>
                </a:extLst>
              </p:cNvPr>
              <p:cNvPicPr>
                <a:picLocks noChangeAspect="1"/>
              </p:cNvPicPr>
              <p:nvPr/>
            </p:nvPicPr>
            <p:blipFill>
              <a:blip r:embed="rId19"/>
              <a:stretch>
                <a:fillRect/>
              </a:stretch>
            </p:blipFill>
            <p:spPr>
              <a:xfrm>
                <a:off x="2554387" y="2672916"/>
                <a:ext cx="261819" cy="288000"/>
              </a:xfrm>
              <a:prstGeom prst="rect">
                <a:avLst/>
              </a:prstGeom>
            </p:spPr>
          </p:pic>
          <p:pic>
            <p:nvPicPr>
              <p:cNvPr id="174" name="図 173">
                <a:extLst>
                  <a:ext uri="{FF2B5EF4-FFF2-40B4-BE49-F238E27FC236}">
                    <a16:creationId xmlns:a16="http://schemas.microsoft.com/office/drawing/2014/main" id="{7195EB56-F3A8-53AC-FC3D-0109551C5968}"/>
                  </a:ext>
                </a:extLst>
              </p:cNvPr>
              <p:cNvPicPr>
                <a:picLocks noChangeAspect="1"/>
              </p:cNvPicPr>
              <p:nvPr/>
            </p:nvPicPr>
            <p:blipFill>
              <a:blip r:embed="rId20"/>
              <a:stretch>
                <a:fillRect/>
              </a:stretch>
            </p:blipFill>
            <p:spPr>
              <a:xfrm>
                <a:off x="2775377" y="2672916"/>
                <a:ext cx="261819" cy="288000"/>
              </a:xfrm>
              <a:prstGeom prst="rect">
                <a:avLst/>
              </a:prstGeom>
            </p:spPr>
          </p:pic>
          <p:pic>
            <p:nvPicPr>
              <p:cNvPr id="175" name="図 174">
                <a:extLst>
                  <a:ext uri="{FF2B5EF4-FFF2-40B4-BE49-F238E27FC236}">
                    <a16:creationId xmlns:a16="http://schemas.microsoft.com/office/drawing/2014/main" id="{D9866672-DB19-1545-2677-DAB73ADCE361}"/>
                  </a:ext>
                </a:extLst>
              </p:cNvPr>
              <p:cNvPicPr>
                <a:picLocks noChangeAspect="1"/>
              </p:cNvPicPr>
              <p:nvPr/>
            </p:nvPicPr>
            <p:blipFill>
              <a:blip r:embed="rId21"/>
              <a:stretch>
                <a:fillRect/>
              </a:stretch>
            </p:blipFill>
            <p:spPr>
              <a:xfrm>
                <a:off x="2996367" y="2672916"/>
                <a:ext cx="261819" cy="288000"/>
              </a:xfrm>
              <a:prstGeom prst="rect">
                <a:avLst/>
              </a:prstGeom>
            </p:spPr>
          </p:pic>
          <p:pic>
            <p:nvPicPr>
              <p:cNvPr id="176" name="図 175">
                <a:extLst>
                  <a:ext uri="{FF2B5EF4-FFF2-40B4-BE49-F238E27FC236}">
                    <a16:creationId xmlns:a16="http://schemas.microsoft.com/office/drawing/2014/main" id="{A5BD09CF-645C-2F0E-A159-E323D3F19007}"/>
                  </a:ext>
                </a:extLst>
              </p:cNvPr>
              <p:cNvPicPr>
                <a:picLocks noChangeAspect="1"/>
              </p:cNvPicPr>
              <p:nvPr/>
            </p:nvPicPr>
            <p:blipFill>
              <a:blip r:embed="rId22"/>
              <a:stretch>
                <a:fillRect/>
              </a:stretch>
            </p:blipFill>
            <p:spPr>
              <a:xfrm>
                <a:off x="3217357" y="2672916"/>
                <a:ext cx="261819" cy="288000"/>
              </a:xfrm>
              <a:prstGeom prst="rect">
                <a:avLst/>
              </a:prstGeom>
            </p:spPr>
          </p:pic>
          <p:pic>
            <p:nvPicPr>
              <p:cNvPr id="177" name="図 176">
                <a:extLst>
                  <a:ext uri="{FF2B5EF4-FFF2-40B4-BE49-F238E27FC236}">
                    <a16:creationId xmlns:a16="http://schemas.microsoft.com/office/drawing/2014/main" id="{14BA12BC-3465-E685-34F3-5D9F42B7E9E7}"/>
                  </a:ext>
                </a:extLst>
              </p:cNvPr>
              <p:cNvPicPr>
                <a:picLocks noChangeAspect="1"/>
              </p:cNvPicPr>
              <p:nvPr/>
            </p:nvPicPr>
            <p:blipFill>
              <a:blip r:embed="rId23"/>
              <a:stretch>
                <a:fillRect/>
              </a:stretch>
            </p:blipFill>
            <p:spPr>
              <a:xfrm>
                <a:off x="3438347" y="2672916"/>
                <a:ext cx="261819" cy="288000"/>
              </a:xfrm>
              <a:prstGeom prst="rect">
                <a:avLst/>
              </a:prstGeom>
            </p:spPr>
          </p:pic>
          <p:pic>
            <p:nvPicPr>
              <p:cNvPr id="178" name="図 177">
                <a:extLst>
                  <a:ext uri="{FF2B5EF4-FFF2-40B4-BE49-F238E27FC236}">
                    <a16:creationId xmlns:a16="http://schemas.microsoft.com/office/drawing/2014/main" id="{038D010D-44C4-8F00-DF32-CB1CC49ED55C}"/>
                  </a:ext>
                </a:extLst>
              </p:cNvPr>
              <p:cNvPicPr>
                <a:picLocks noChangeAspect="1"/>
              </p:cNvPicPr>
              <p:nvPr/>
            </p:nvPicPr>
            <p:blipFill>
              <a:blip r:embed="rId24"/>
              <a:stretch>
                <a:fillRect/>
              </a:stretch>
            </p:blipFill>
            <p:spPr>
              <a:xfrm>
                <a:off x="3659343" y="2672916"/>
                <a:ext cx="264436" cy="288000"/>
              </a:xfrm>
              <a:prstGeom prst="rect">
                <a:avLst/>
              </a:prstGeom>
            </p:spPr>
          </p:pic>
          <p:sp>
            <p:nvSpPr>
              <p:cNvPr id="179" name="テキスト ボックス 178">
                <a:extLst>
                  <a:ext uri="{FF2B5EF4-FFF2-40B4-BE49-F238E27FC236}">
                    <a16:creationId xmlns:a16="http://schemas.microsoft.com/office/drawing/2014/main" id="{CB071AC1-D87A-7095-EDA5-F23654303FC4}"/>
                  </a:ext>
                </a:extLst>
              </p:cNvPr>
              <p:cNvSpPr txBox="1"/>
              <p:nvPr/>
            </p:nvSpPr>
            <p:spPr>
              <a:xfrm>
                <a:off x="2356294" y="2605651"/>
                <a:ext cx="216024" cy="84639"/>
              </a:xfrm>
              <a:prstGeom prst="rect">
                <a:avLst/>
              </a:prstGeom>
              <a:noFill/>
            </p:spPr>
            <p:txBody>
              <a:bodyPr wrap="square" lIns="0" tIns="0" rIns="0" bIns="0" rtlCol="0">
                <a:spAutoFit/>
              </a:bodyPr>
              <a:lstStyle/>
              <a:p>
                <a:pPr algn="ctr"/>
                <a:r>
                  <a:rPr kumimoji="1" lang="ja-JP" altLang="en-US" sz="550" kern="0" spc="-70" dirty="0">
                    <a:solidFill>
                      <a:srgbClr val="542400"/>
                    </a:solidFill>
                    <a:latin typeface="+mn-ea"/>
                  </a:rPr>
                  <a:t>★★★</a:t>
                </a:r>
              </a:p>
            </p:txBody>
          </p:sp>
          <p:sp>
            <p:nvSpPr>
              <p:cNvPr id="180" name="テキスト ボックス 179">
                <a:extLst>
                  <a:ext uri="{FF2B5EF4-FFF2-40B4-BE49-F238E27FC236}">
                    <a16:creationId xmlns:a16="http://schemas.microsoft.com/office/drawing/2014/main" id="{FAAC98BD-5956-BDDE-8F60-3A8029900B51}"/>
                  </a:ext>
                </a:extLst>
              </p:cNvPr>
              <p:cNvSpPr txBox="1"/>
              <p:nvPr/>
            </p:nvSpPr>
            <p:spPr>
              <a:xfrm>
                <a:off x="2577284" y="2605651"/>
                <a:ext cx="216024" cy="84639"/>
              </a:xfrm>
              <a:prstGeom prst="rect">
                <a:avLst/>
              </a:prstGeom>
              <a:noFill/>
            </p:spPr>
            <p:txBody>
              <a:bodyPr wrap="square" lIns="0" tIns="0" rIns="0" bIns="0" rtlCol="0">
                <a:spAutoFit/>
              </a:bodyPr>
              <a:lstStyle/>
              <a:p>
                <a:pPr algn="ctr"/>
                <a:r>
                  <a:rPr kumimoji="1" lang="ja-JP" altLang="en-US" sz="550" kern="0" spc="-70" dirty="0">
                    <a:solidFill>
                      <a:srgbClr val="542400"/>
                    </a:solidFill>
                    <a:latin typeface="+mn-ea"/>
                  </a:rPr>
                  <a:t>★★★</a:t>
                </a:r>
              </a:p>
            </p:txBody>
          </p:sp>
          <p:sp>
            <p:nvSpPr>
              <p:cNvPr id="181" name="テキスト ボックス 180">
                <a:extLst>
                  <a:ext uri="{FF2B5EF4-FFF2-40B4-BE49-F238E27FC236}">
                    <a16:creationId xmlns:a16="http://schemas.microsoft.com/office/drawing/2014/main" id="{46C34CD0-BA21-F424-DDE7-B3BEA5214129}"/>
                  </a:ext>
                </a:extLst>
              </p:cNvPr>
              <p:cNvSpPr txBox="1"/>
              <p:nvPr/>
            </p:nvSpPr>
            <p:spPr>
              <a:xfrm>
                <a:off x="3683548" y="2605651"/>
                <a:ext cx="216024" cy="84639"/>
              </a:xfrm>
              <a:prstGeom prst="rect">
                <a:avLst/>
              </a:prstGeom>
              <a:noFill/>
            </p:spPr>
            <p:txBody>
              <a:bodyPr wrap="square" lIns="0" tIns="0" rIns="0" bIns="0" rtlCol="0">
                <a:spAutoFit/>
              </a:bodyPr>
              <a:lstStyle/>
              <a:p>
                <a:pPr algn="ctr"/>
                <a:r>
                  <a:rPr kumimoji="1" lang="ja-JP" altLang="en-US" sz="550" kern="0" spc="-70" dirty="0">
                    <a:solidFill>
                      <a:srgbClr val="542400"/>
                    </a:solidFill>
                    <a:latin typeface="+mn-ea"/>
                  </a:rPr>
                  <a:t>★★</a:t>
                </a:r>
              </a:p>
            </p:txBody>
          </p:sp>
        </p:grpSp>
        <p:sp>
          <p:nvSpPr>
            <p:cNvPr id="113" name="正方形/長方形 112">
              <a:extLst>
                <a:ext uri="{FF2B5EF4-FFF2-40B4-BE49-F238E27FC236}">
                  <a16:creationId xmlns:a16="http://schemas.microsoft.com/office/drawing/2014/main" id="{6A0D535A-97B7-08EC-67DA-E1D84C35B6A9}"/>
                </a:ext>
              </a:extLst>
            </p:cNvPr>
            <p:cNvSpPr/>
            <p:nvPr/>
          </p:nvSpPr>
          <p:spPr>
            <a:xfrm>
              <a:off x="1048684" y="4391736"/>
              <a:ext cx="230762" cy="53861"/>
            </a:xfrm>
            <a:prstGeom prst="rect">
              <a:avLst/>
            </a:prstGeom>
          </p:spPr>
          <p:txBody>
            <a:bodyPr wrap="square" lIns="0" tIns="0" rIns="0" bIns="0">
              <a:spAutoFit/>
            </a:bodyPr>
            <a:lstStyle/>
            <a:p>
              <a:r>
                <a:rPr lang="en-US" altLang="ja-JP" sz="350" dirty="0">
                  <a:latin typeface="+mn-ea"/>
                </a:rPr>
                <a:t>※1 ※2 ※3</a:t>
              </a:r>
              <a:endParaRPr lang="ja-JP" altLang="en-US" sz="350" dirty="0">
                <a:latin typeface="+mn-ea"/>
              </a:endParaRPr>
            </a:p>
          </p:txBody>
        </p:sp>
        <p:sp>
          <p:nvSpPr>
            <p:cNvPr id="114" name="正方形/長方形 113">
              <a:extLst>
                <a:ext uri="{FF2B5EF4-FFF2-40B4-BE49-F238E27FC236}">
                  <a16:creationId xmlns:a16="http://schemas.microsoft.com/office/drawing/2014/main" id="{0236F1AB-5472-14C3-2A1A-072734307576}"/>
                </a:ext>
              </a:extLst>
            </p:cNvPr>
            <p:cNvSpPr/>
            <p:nvPr/>
          </p:nvSpPr>
          <p:spPr>
            <a:xfrm>
              <a:off x="1279446" y="4391736"/>
              <a:ext cx="206940" cy="53861"/>
            </a:xfrm>
            <a:prstGeom prst="rect">
              <a:avLst/>
            </a:prstGeom>
          </p:spPr>
          <p:txBody>
            <a:bodyPr wrap="square" lIns="0" tIns="0" rIns="0" bIns="0">
              <a:spAutoFit/>
            </a:bodyPr>
            <a:lstStyle/>
            <a:p>
              <a:pPr algn="r"/>
              <a:r>
                <a:rPr lang="en-US" altLang="ja-JP" sz="350" dirty="0">
                  <a:latin typeface="+mn-ea"/>
                </a:rPr>
                <a:t>※1</a:t>
              </a:r>
              <a:endParaRPr lang="ja-JP" altLang="en-US" sz="350" dirty="0">
                <a:latin typeface="+mn-ea"/>
              </a:endParaRPr>
            </a:p>
          </p:txBody>
        </p:sp>
        <p:sp>
          <p:nvSpPr>
            <p:cNvPr id="115" name="正方形/長方形 114">
              <a:extLst>
                <a:ext uri="{FF2B5EF4-FFF2-40B4-BE49-F238E27FC236}">
                  <a16:creationId xmlns:a16="http://schemas.microsoft.com/office/drawing/2014/main" id="{4A1B3EF5-7964-C1A2-A6F5-63D33EAE2A9D}"/>
                </a:ext>
              </a:extLst>
            </p:cNvPr>
            <p:cNvSpPr/>
            <p:nvPr/>
          </p:nvSpPr>
          <p:spPr>
            <a:xfrm>
              <a:off x="1501547" y="4391736"/>
              <a:ext cx="206940" cy="53861"/>
            </a:xfrm>
            <a:prstGeom prst="rect">
              <a:avLst/>
            </a:prstGeom>
          </p:spPr>
          <p:txBody>
            <a:bodyPr wrap="square" lIns="0" tIns="0" rIns="0" bIns="0">
              <a:spAutoFit/>
            </a:bodyPr>
            <a:lstStyle/>
            <a:p>
              <a:pPr algn="r"/>
              <a:r>
                <a:rPr lang="en-US" altLang="ja-JP" sz="350" dirty="0">
                  <a:latin typeface="+mn-ea"/>
                </a:rPr>
                <a:t>※2</a:t>
              </a:r>
              <a:endParaRPr lang="ja-JP" altLang="en-US" sz="350" dirty="0">
                <a:latin typeface="+mn-ea"/>
              </a:endParaRPr>
            </a:p>
          </p:txBody>
        </p:sp>
        <p:sp>
          <p:nvSpPr>
            <p:cNvPr id="116" name="正方形/長方形 115">
              <a:extLst>
                <a:ext uri="{FF2B5EF4-FFF2-40B4-BE49-F238E27FC236}">
                  <a16:creationId xmlns:a16="http://schemas.microsoft.com/office/drawing/2014/main" id="{8C06D63D-DBCB-8613-1EC8-F189FA5B4BF8}"/>
                </a:ext>
              </a:extLst>
            </p:cNvPr>
            <p:cNvSpPr/>
            <p:nvPr/>
          </p:nvSpPr>
          <p:spPr>
            <a:xfrm>
              <a:off x="1941326" y="4391736"/>
              <a:ext cx="206940" cy="53861"/>
            </a:xfrm>
            <a:prstGeom prst="rect">
              <a:avLst/>
            </a:prstGeom>
          </p:spPr>
          <p:txBody>
            <a:bodyPr wrap="square" lIns="0" tIns="0" rIns="0" bIns="0">
              <a:spAutoFit/>
            </a:bodyPr>
            <a:lstStyle/>
            <a:p>
              <a:pPr algn="r"/>
              <a:r>
                <a:rPr lang="en-US" altLang="ja-JP" sz="350" dirty="0">
                  <a:latin typeface="+mn-ea"/>
                </a:rPr>
                <a:t>※4</a:t>
              </a:r>
              <a:endParaRPr lang="ja-JP" altLang="en-US" sz="350" dirty="0">
                <a:latin typeface="+mn-ea"/>
              </a:endParaRPr>
            </a:p>
          </p:txBody>
        </p:sp>
        <p:sp>
          <p:nvSpPr>
            <p:cNvPr id="117" name="正方形/長方形 116">
              <a:extLst>
                <a:ext uri="{FF2B5EF4-FFF2-40B4-BE49-F238E27FC236}">
                  <a16:creationId xmlns:a16="http://schemas.microsoft.com/office/drawing/2014/main" id="{32797387-81A7-793D-77FC-06C208A22A6A}"/>
                </a:ext>
              </a:extLst>
            </p:cNvPr>
            <p:cNvSpPr/>
            <p:nvPr/>
          </p:nvSpPr>
          <p:spPr>
            <a:xfrm>
              <a:off x="2824863" y="4391736"/>
              <a:ext cx="206940" cy="53861"/>
            </a:xfrm>
            <a:prstGeom prst="rect">
              <a:avLst/>
            </a:prstGeom>
          </p:spPr>
          <p:txBody>
            <a:bodyPr wrap="square" lIns="0" tIns="0" rIns="0" bIns="0">
              <a:spAutoFit/>
            </a:bodyPr>
            <a:lstStyle/>
            <a:p>
              <a:pPr algn="r"/>
              <a:r>
                <a:rPr lang="en-US" altLang="ja-JP" sz="350" dirty="0">
                  <a:latin typeface="+mn-ea"/>
                </a:rPr>
                <a:t>※5</a:t>
              </a:r>
              <a:endParaRPr lang="ja-JP" altLang="en-US" sz="350" dirty="0">
                <a:latin typeface="+mn-ea"/>
              </a:endParaRPr>
            </a:p>
          </p:txBody>
        </p:sp>
        <p:sp>
          <p:nvSpPr>
            <p:cNvPr id="118" name="正方形/長方形 117">
              <a:extLst>
                <a:ext uri="{FF2B5EF4-FFF2-40B4-BE49-F238E27FC236}">
                  <a16:creationId xmlns:a16="http://schemas.microsoft.com/office/drawing/2014/main" id="{759E1A35-A9CB-C5D7-C61E-B131821C40FC}"/>
                </a:ext>
              </a:extLst>
            </p:cNvPr>
            <p:cNvSpPr/>
            <p:nvPr/>
          </p:nvSpPr>
          <p:spPr>
            <a:xfrm>
              <a:off x="3042120" y="4391736"/>
              <a:ext cx="206940" cy="53861"/>
            </a:xfrm>
            <a:prstGeom prst="rect">
              <a:avLst/>
            </a:prstGeom>
          </p:spPr>
          <p:txBody>
            <a:bodyPr wrap="square" lIns="0" tIns="0" rIns="0" bIns="0">
              <a:spAutoFit/>
            </a:bodyPr>
            <a:lstStyle/>
            <a:p>
              <a:pPr algn="r"/>
              <a:r>
                <a:rPr lang="en-US" altLang="ja-JP" sz="350" dirty="0">
                  <a:latin typeface="+mn-ea"/>
                </a:rPr>
                <a:t>※2</a:t>
              </a:r>
              <a:endParaRPr lang="ja-JP" altLang="en-US" sz="350" dirty="0">
                <a:latin typeface="+mn-ea"/>
              </a:endParaRPr>
            </a:p>
          </p:txBody>
        </p:sp>
        <p:sp>
          <p:nvSpPr>
            <p:cNvPr id="119" name="正方形/長方形 118">
              <a:extLst>
                <a:ext uri="{FF2B5EF4-FFF2-40B4-BE49-F238E27FC236}">
                  <a16:creationId xmlns:a16="http://schemas.microsoft.com/office/drawing/2014/main" id="{CC4445C5-C393-34B9-19F8-B022DCF64120}"/>
                </a:ext>
              </a:extLst>
            </p:cNvPr>
            <p:cNvSpPr/>
            <p:nvPr/>
          </p:nvSpPr>
          <p:spPr>
            <a:xfrm>
              <a:off x="3481935" y="4391736"/>
              <a:ext cx="206940" cy="53861"/>
            </a:xfrm>
            <a:prstGeom prst="rect">
              <a:avLst/>
            </a:prstGeom>
          </p:spPr>
          <p:txBody>
            <a:bodyPr wrap="square" lIns="0" tIns="0" rIns="0" bIns="0">
              <a:spAutoFit/>
            </a:bodyPr>
            <a:lstStyle/>
            <a:p>
              <a:pPr algn="r"/>
              <a:r>
                <a:rPr lang="en-US" altLang="ja-JP" sz="350" dirty="0">
                  <a:latin typeface="+mn-ea"/>
                </a:rPr>
                <a:t>※6</a:t>
              </a:r>
              <a:endParaRPr lang="ja-JP" altLang="en-US" sz="350" dirty="0">
                <a:latin typeface="+mn-ea"/>
              </a:endParaRPr>
            </a:p>
          </p:txBody>
        </p:sp>
      </p:grpSp>
      <p:grpSp>
        <p:nvGrpSpPr>
          <p:cNvPr id="3" name="グループ化 2">
            <a:extLst>
              <a:ext uri="{FF2B5EF4-FFF2-40B4-BE49-F238E27FC236}">
                <a16:creationId xmlns:a16="http://schemas.microsoft.com/office/drawing/2014/main" id="{816C3B6F-8981-0A1E-0FF4-8B6FF0646E3C}"/>
              </a:ext>
            </a:extLst>
          </p:cNvPr>
          <p:cNvGrpSpPr/>
          <p:nvPr/>
        </p:nvGrpSpPr>
        <p:grpSpPr>
          <a:xfrm>
            <a:off x="3723147" y="4103343"/>
            <a:ext cx="1113807" cy="281361"/>
            <a:chOff x="3723147" y="4103343"/>
            <a:chExt cx="1113807" cy="281361"/>
          </a:xfrm>
        </p:grpSpPr>
        <p:grpSp>
          <p:nvGrpSpPr>
            <p:cNvPr id="4" name="グループ化 3">
              <a:extLst>
                <a:ext uri="{FF2B5EF4-FFF2-40B4-BE49-F238E27FC236}">
                  <a16:creationId xmlns:a16="http://schemas.microsoft.com/office/drawing/2014/main" id="{24EA95B3-4838-9093-0605-1823E3409CBB}"/>
                </a:ext>
              </a:extLst>
            </p:cNvPr>
            <p:cNvGrpSpPr/>
            <p:nvPr/>
          </p:nvGrpSpPr>
          <p:grpSpPr>
            <a:xfrm>
              <a:off x="3723147" y="4120207"/>
              <a:ext cx="574154" cy="217607"/>
              <a:chOff x="3575926" y="3121010"/>
              <a:chExt cx="785272" cy="297621"/>
            </a:xfrm>
          </p:grpSpPr>
          <p:pic>
            <p:nvPicPr>
              <p:cNvPr id="14" name="図 13">
                <a:extLst>
                  <a:ext uri="{FF2B5EF4-FFF2-40B4-BE49-F238E27FC236}">
                    <a16:creationId xmlns:a16="http://schemas.microsoft.com/office/drawing/2014/main" id="{A8E16E4B-0884-5F66-81FE-E16EDC89A5B7}"/>
                  </a:ext>
                </a:extLst>
              </p:cNvPr>
              <p:cNvPicPr>
                <a:picLocks noChangeAspect="1"/>
              </p:cNvPicPr>
              <p:nvPr/>
            </p:nvPicPr>
            <p:blipFill>
              <a:blip r:embed="rId25"/>
              <a:stretch>
                <a:fillRect/>
              </a:stretch>
            </p:blipFill>
            <p:spPr>
              <a:xfrm>
                <a:off x="3575926" y="3121010"/>
                <a:ext cx="353275" cy="297621"/>
              </a:xfrm>
              <a:prstGeom prst="rect">
                <a:avLst/>
              </a:prstGeom>
            </p:spPr>
          </p:pic>
          <p:pic>
            <p:nvPicPr>
              <p:cNvPr id="16" name="図 15">
                <a:extLst>
                  <a:ext uri="{FF2B5EF4-FFF2-40B4-BE49-F238E27FC236}">
                    <a16:creationId xmlns:a16="http://schemas.microsoft.com/office/drawing/2014/main" id="{F344785B-821F-4A6A-4243-86260A7575E2}"/>
                  </a:ext>
                </a:extLst>
              </p:cNvPr>
              <p:cNvPicPr>
                <a:picLocks noChangeAspect="1"/>
              </p:cNvPicPr>
              <p:nvPr/>
            </p:nvPicPr>
            <p:blipFill>
              <a:blip r:embed="rId26"/>
              <a:stretch>
                <a:fillRect/>
              </a:stretch>
            </p:blipFill>
            <p:spPr>
              <a:xfrm>
                <a:off x="3961025" y="3121010"/>
                <a:ext cx="400173" cy="283457"/>
              </a:xfrm>
              <a:prstGeom prst="rect">
                <a:avLst/>
              </a:prstGeom>
            </p:spPr>
          </p:pic>
        </p:grpSp>
        <p:pic>
          <p:nvPicPr>
            <p:cNvPr id="12" name="Picture 2" descr="365日おそうじラクラク宣言">
              <a:extLst>
                <a:ext uri="{FF2B5EF4-FFF2-40B4-BE49-F238E27FC236}">
                  <a16:creationId xmlns:a16="http://schemas.microsoft.com/office/drawing/2014/main" id="{90C38297-F052-732D-49B4-ECE2D49512BE}"/>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524046" y="4103343"/>
              <a:ext cx="312908" cy="281361"/>
            </a:xfrm>
            <a:prstGeom prst="rect">
              <a:avLst/>
            </a:prstGeom>
            <a:noFill/>
            <a:extLst>
              <a:ext uri="{909E8E84-426E-40DD-AFC4-6F175D3DCCD1}">
                <a14:hiddenFill xmlns:a14="http://schemas.microsoft.com/office/drawing/2010/main">
                  <a:solidFill>
                    <a:srgbClr val="FFFFFF"/>
                  </a:solidFill>
                </a14:hiddenFill>
              </a:ext>
            </a:extLst>
          </p:spPr>
        </p:pic>
        <p:pic>
          <p:nvPicPr>
            <p:cNvPr id="13" name="図 12">
              <a:extLst>
                <a:ext uri="{FF2B5EF4-FFF2-40B4-BE49-F238E27FC236}">
                  <a16:creationId xmlns:a16="http://schemas.microsoft.com/office/drawing/2014/main" id="{9698AE5C-476B-24E6-ACED-36A1B177557A}"/>
                </a:ext>
              </a:extLst>
            </p:cNvPr>
            <p:cNvPicPr>
              <a:picLocks noChangeAspect="1"/>
            </p:cNvPicPr>
            <p:nvPr/>
          </p:nvPicPr>
          <p:blipFill>
            <a:blip r:embed="rId28"/>
            <a:stretch>
              <a:fillRect/>
            </a:stretch>
          </p:blipFill>
          <p:spPr>
            <a:xfrm>
              <a:off x="4310416" y="4109387"/>
              <a:ext cx="210536" cy="275317"/>
            </a:xfrm>
            <a:prstGeom prst="rect">
              <a:avLst/>
            </a:prstGeom>
          </p:spPr>
        </p:pic>
      </p:grpSp>
      <p:grpSp>
        <p:nvGrpSpPr>
          <p:cNvPr id="2" name="グループ化 1">
            <a:extLst>
              <a:ext uri="{FF2B5EF4-FFF2-40B4-BE49-F238E27FC236}">
                <a16:creationId xmlns:a16="http://schemas.microsoft.com/office/drawing/2014/main" id="{9B9FFC55-D6FE-0AE1-292F-9C2754F84E77}"/>
              </a:ext>
            </a:extLst>
          </p:cNvPr>
          <p:cNvGrpSpPr/>
          <p:nvPr/>
        </p:nvGrpSpPr>
        <p:grpSpPr>
          <a:xfrm>
            <a:off x="142875" y="4727418"/>
            <a:ext cx="7711967" cy="1943616"/>
            <a:chOff x="142875" y="4727418"/>
            <a:chExt cx="7711967" cy="1943616"/>
          </a:xfrm>
        </p:grpSpPr>
        <p:sp>
          <p:nvSpPr>
            <p:cNvPr id="20" name="Rectangle 14">
              <a:extLst>
                <a:ext uri="{FF2B5EF4-FFF2-40B4-BE49-F238E27FC236}">
                  <a16:creationId xmlns:a16="http://schemas.microsoft.com/office/drawing/2014/main" id="{3635D0F4-AE6A-EB07-42BA-9334BF8DC963}"/>
                </a:ext>
              </a:extLst>
            </p:cNvPr>
            <p:cNvSpPr>
              <a:spLocks noChangeArrowheads="1"/>
            </p:cNvSpPr>
            <p:nvPr/>
          </p:nvSpPr>
          <p:spPr bwMode="auto">
            <a:xfrm>
              <a:off x="142875" y="4727418"/>
              <a:ext cx="7704000" cy="1943616"/>
            </a:xfrm>
            <a:prstGeom prst="rect">
              <a:avLst/>
            </a:prstGeom>
            <a:solidFill>
              <a:srgbClr val="CCCC00">
                <a:alpha val="16078"/>
              </a:srgbClr>
            </a:solidFill>
            <a:ln w="6350">
              <a:solidFill>
                <a:srgbClr val="FFFFE7"/>
              </a:solidFill>
              <a:miter lim="800000"/>
              <a:headEnd/>
              <a:tailEnd/>
            </a:ln>
            <a:effectLst/>
          </p:spPr>
          <p:txBody>
            <a:bodyPr wrap="none" anchor="ctr"/>
            <a:lstStyle/>
            <a:p>
              <a:pPr algn="ctr"/>
              <a:endParaRPr lang="ja-JP" altLang="en-US" sz="1200" dirty="0">
                <a:solidFill>
                  <a:srgbClr val="009999"/>
                </a:solidFill>
                <a:latin typeface="+mn-ea"/>
              </a:endParaRPr>
            </a:p>
          </p:txBody>
        </p:sp>
        <p:sp>
          <p:nvSpPr>
            <p:cNvPr id="21" name="正方形/長方形 20">
              <a:extLst>
                <a:ext uri="{FF2B5EF4-FFF2-40B4-BE49-F238E27FC236}">
                  <a16:creationId xmlns:a16="http://schemas.microsoft.com/office/drawing/2014/main" id="{8A735EC1-A446-3711-CB68-A27E463FC2B2}"/>
                </a:ext>
              </a:extLst>
            </p:cNvPr>
            <p:cNvSpPr/>
            <p:nvPr/>
          </p:nvSpPr>
          <p:spPr>
            <a:xfrm>
              <a:off x="142876" y="4822188"/>
              <a:ext cx="7711966" cy="184666"/>
            </a:xfrm>
            <a:prstGeom prst="rect">
              <a:avLst/>
            </a:prstGeom>
          </p:spPr>
          <p:txBody>
            <a:bodyPr wrap="square" lIns="0" tIns="0" rIns="0" bIns="0">
              <a:spAutoFit/>
            </a:bodyPr>
            <a:lstStyle/>
            <a:p>
              <a:pPr algn="ctr"/>
              <a:r>
                <a:rPr lang="ja-JP" altLang="en-US" sz="1200" b="1" dirty="0">
                  <a:solidFill>
                    <a:srgbClr val="953735"/>
                  </a:solidFill>
                  <a:latin typeface="+mn-ea"/>
                </a:rPr>
                <a:t>高い性能とデザイン性を備えたシリーズです。</a:t>
              </a:r>
            </a:p>
          </p:txBody>
        </p:sp>
        <p:grpSp>
          <p:nvGrpSpPr>
            <p:cNvPr id="22" name="グループ化 21">
              <a:extLst>
                <a:ext uri="{FF2B5EF4-FFF2-40B4-BE49-F238E27FC236}">
                  <a16:creationId xmlns:a16="http://schemas.microsoft.com/office/drawing/2014/main" id="{615FFA8B-50E9-E680-C980-12F86E2D66CD}"/>
                </a:ext>
              </a:extLst>
            </p:cNvPr>
            <p:cNvGrpSpPr/>
            <p:nvPr/>
          </p:nvGrpSpPr>
          <p:grpSpPr>
            <a:xfrm>
              <a:off x="5895169" y="5096351"/>
              <a:ext cx="1523770" cy="1482251"/>
              <a:chOff x="6201836" y="5096351"/>
              <a:chExt cx="1523770" cy="1482251"/>
            </a:xfrm>
          </p:grpSpPr>
          <p:grpSp>
            <p:nvGrpSpPr>
              <p:cNvPr id="50" name="グループ化 49">
                <a:extLst>
                  <a:ext uri="{FF2B5EF4-FFF2-40B4-BE49-F238E27FC236}">
                    <a16:creationId xmlns:a16="http://schemas.microsoft.com/office/drawing/2014/main" id="{0D46C50A-FAD1-F51D-44F3-E0C47187B0F7}"/>
                  </a:ext>
                </a:extLst>
              </p:cNvPr>
              <p:cNvGrpSpPr/>
              <p:nvPr/>
            </p:nvGrpSpPr>
            <p:grpSpPr>
              <a:xfrm>
                <a:off x="6201836" y="5989644"/>
                <a:ext cx="1270486" cy="588958"/>
                <a:chOff x="5924523" y="5989644"/>
                <a:chExt cx="1270486" cy="588958"/>
              </a:xfrm>
            </p:grpSpPr>
            <p:sp>
              <p:nvSpPr>
                <p:cNvPr id="52" name="正方形/長方形 51">
                  <a:extLst>
                    <a:ext uri="{FF2B5EF4-FFF2-40B4-BE49-F238E27FC236}">
                      <a16:creationId xmlns:a16="http://schemas.microsoft.com/office/drawing/2014/main" id="{838DA239-804C-667F-6006-F5A943AA1858}"/>
                    </a:ext>
                  </a:extLst>
                </p:cNvPr>
                <p:cNvSpPr/>
                <p:nvPr/>
              </p:nvSpPr>
              <p:spPr>
                <a:xfrm>
                  <a:off x="5924523" y="5989644"/>
                  <a:ext cx="1270485" cy="246221"/>
                </a:xfrm>
                <a:prstGeom prst="rect">
                  <a:avLst/>
                </a:prstGeom>
              </p:spPr>
              <p:txBody>
                <a:bodyPr wrap="square" lIns="0" tIns="0" rIns="0" bIns="0">
                  <a:spAutoFit/>
                </a:bodyPr>
                <a:lstStyle/>
                <a:p>
                  <a:r>
                    <a:rPr lang="ja-JP" altLang="en-US" sz="800" b="1" dirty="0">
                      <a:latin typeface="+mn-ea"/>
                    </a:rPr>
                    <a:t>汚れがつきにくく、溝の間までお掃除しやすい。</a:t>
                  </a:r>
                </a:p>
              </p:txBody>
            </p:sp>
            <p:sp>
              <p:nvSpPr>
                <p:cNvPr id="53" name="正方形/長方形 52">
                  <a:extLst>
                    <a:ext uri="{FF2B5EF4-FFF2-40B4-BE49-F238E27FC236}">
                      <a16:creationId xmlns:a16="http://schemas.microsoft.com/office/drawing/2014/main" id="{15E481A0-B549-BC49-4953-EB09AE650252}"/>
                    </a:ext>
                  </a:extLst>
                </p:cNvPr>
                <p:cNvSpPr/>
                <p:nvPr/>
              </p:nvSpPr>
              <p:spPr>
                <a:xfrm>
                  <a:off x="5924525" y="6301603"/>
                  <a:ext cx="1270484" cy="276999"/>
                </a:xfrm>
                <a:prstGeom prst="rect">
                  <a:avLst/>
                </a:prstGeom>
              </p:spPr>
              <p:txBody>
                <a:bodyPr wrap="square" lIns="0" tIns="0" rIns="0" bIns="0">
                  <a:spAutoFit/>
                </a:bodyPr>
                <a:lstStyle/>
                <a:p>
                  <a:r>
                    <a:rPr lang="ja-JP" altLang="en-US" sz="600" dirty="0">
                      <a:latin typeface="+mn-ea"/>
                    </a:rPr>
                    <a:t>溝の中まで塗装でしっかりコーティングされているので、溝に溜まった汚れのお掃除も簡単です。</a:t>
                  </a:r>
                </a:p>
              </p:txBody>
            </p:sp>
          </p:grpSp>
          <p:pic>
            <p:nvPicPr>
              <p:cNvPr id="51" name="図 50">
                <a:extLst>
                  <a:ext uri="{FF2B5EF4-FFF2-40B4-BE49-F238E27FC236}">
                    <a16:creationId xmlns:a16="http://schemas.microsoft.com/office/drawing/2014/main" id="{45C95AA0-B188-FC8D-F2A5-AFE774D0A8E1}"/>
                  </a:ext>
                </a:extLst>
              </p:cNvPr>
              <p:cNvPicPr>
                <a:picLocks noChangeAspect="1"/>
              </p:cNvPicPr>
              <p:nvPr/>
            </p:nvPicPr>
            <p:blipFill>
              <a:blip r:embed="rId29"/>
              <a:stretch>
                <a:fillRect/>
              </a:stretch>
            </p:blipFill>
            <p:spPr>
              <a:xfrm>
                <a:off x="6201836" y="5096351"/>
                <a:ext cx="1523770" cy="856800"/>
              </a:xfrm>
              <a:prstGeom prst="rect">
                <a:avLst/>
              </a:prstGeom>
            </p:spPr>
          </p:pic>
        </p:grpSp>
        <p:grpSp>
          <p:nvGrpSpPr>
            <p:cNvPr id="23" name="グループ化 22">
              <a:extLst>
                <a:ext uri="{FF2B5EF4-FFF2-40B4-BE49-F238E27FC236}">
                  <a16:creationId xmlns:a16="http://schemas.microsoft.com/office/drawing/2014/main" id="{42407611-7226-BD04-2C70-1986193FE3DC}"/>
                </a:ext>
              </a:extLst>
            </p:cNvPr>
            <p:cNvGrpSpPr/>
            <p:nvPr/>
          </p:nvGrpSpPr>
          <p:grpSpPr>
            <a:xfrm>
              <a:off x="4071539" y="5096351"/>
              <a:ext cx="1528346" cy="1482251"/>
              <a:chOff x="4099845" y="5096351"/>
              <a:chExt cx="1528346" cy="1482251"/>
            </a:xfrm>
          </p:grpSpPr>
          <p:pic>
            <p:nvPicPr>
              <p:cNvPr id="34" name="図 33">
                <a:extLst>
                  <a:ext uri="{FF2B5EF4-FFF2-40B4-BE49-F238E27FC236}">
                    <a16:creationId xmlns:a16="http://schemas.microsoft.com/office/drawing/2014/main" id="{7C511E14-3711-24FE-C7CB-EB4F36CD0F15}"/>
                  </a:ext>
                </a:extLst>
              </p:cNvPr>
              <p:cNvPicPr>
                <a:picLocks noChangeAspect="1"/>
              </p:cNvPicPr>
              <p:nvPr/>
            </p:nvPicPr>
            <p:blipFill>
              <a:blip r:embed="rId30"/>
              <a:stretch>
                <a:fillRect/>
              </a:stretch>
            </p:blipFill>
            <p:spPr>
              <a:xfrm>
                <a:off x="4099845" y="5096351"/>
                <a:ext cx="1528346" cy="856800"/>
              </a:xfrm>
              <a:prstGeom prst="rect">
                <a:avLst/>
              </a:prstGeom>
            </p:spPr>
          </p:pic>
          <p:grpSp>
            <p:nvGrpSpPr>
              <p:cNvPr id="47" name="グループ化 46">
                <a:extLst>
                  <a:ext uri="{FF2B5EF4-FFF2-40B4-BE49-F238E27FC236}">
                    <a16:creationId xmlns:a16="http://schemas.microsoft.com/office/drawing/2014/main" id="{E9AB9804-3A96-EA25-4BB6-7FF3B6430F40}"/>
                  </a:ext>
                </a:extLst>
              </p:cNvPr>
              <p:cNvGrpSpPr/>
              <p:nvPr/>
            </p:nvGrpSpPr>
            <p:grpSpPr>
              <a:xfrm>
                <a:off x="4099845" y="5989644"/>
                <a:ext cx="1465223" cy="588958"/>
                <a:chOff x="5924523" y="5989644"/>
                <a:chExt cx="1465223" cy="588958"/>
              </a:xfrm>
            </p:grpSpPr>
            <p:sp>
              <p:nvSpPr>
                <p:cNvPr id="48" name="正方形/長方形 47">
                  <a:extLst>
                    <a:ext uri="{FF2B5EF4-FFF2-40B4-BE49-F238E27FC236}">
                      <a16:creationId xmlns:a16="http://schemas.microsoft.com/office/drawing/2014/main" id="{4857B2E7-55AE-4EF7-0E26-768A70F0241D}"/>
                    </a:ext>
                  </a:extLst>
                </p:cNvPr>
                <p:cNvSpPr/>
                <p:nvPr/>
              </p:nvSpPr>
              <p:spPr>
                <a:xfrm>
                  <a:off x="5924523" y="5989644"/>
                  <a:ext cx="1465223" cy="246221"/>
                </a:xfrm>
                <a:prstGeom prst="rect">
                  <a:avLst/>
                </a:prstGeom>
              </p:spPr>
              <p:txBody>
                <a:bodyPr wrap="square" lIns="0" tIns="0" rIns="0" bIns="0">
                  <a:spAutoFit/>
                </a:bodyPr>
                <a:lstStyle/>
                <a:p>
                  <a:r>
                    <a:rPr lang="ja-JP" altLang="en-US" sz="800" b="1" dirty="0">
                      <a:latin typeface="+mn-ea"/>
                    </a:rPr>
                    <a:t>歩行頻度が高い場所でも安心な、高い耐久性。</a:t>
                  </a:r>
                </a:p>
              </p:txBody>
            </p:sp>
            <p:sp>
              <p:nvSpPr>
                <p:cNvPr id="49" name="正方形/長方形 48">
                  <a:extLst>
                    <a:ext uri="{FF2B5EF4-FFF2-40B4-BE49-F238E27FC236}">
                      <a16:creationId xmlns:a16="http://schemas.microsoft.com/office/drawing/2014/main" id="{D1AD8BCC-7522-D239-AE27-F3A40A1AF83E}"/>
                    </a:ext>
                  </a:extLst>
                </p:cNvPr>
                <p:cNvSpPr/>
                <p:nvPr/>
              </p:nvSpPr>
              <p:spPr>
                <a:xfrm>
                  <a:off x="5924525" y="6301603"/>
                  <a:ext cx="1415220" cy="276999"/>
                </a:xfrm>
                <a:prstGeom prst="rect">
                  <a:avLst/>
                </a:prstGeom>
              </p:spPr>
              <p:txBody>
                <a:bodyPr wrap="square" lIns="0" tIns="0" rIns="0" bIns="0">
                  <a:spAutoFit/>
                </a:bodyPr>
                <a:lstStyle/>
                <a:p>
                  <a:r>
                    <a:rPr lang="ja-JP" altLang="en-US" sz="600" dirty="0">
                      <a:latin typeface="+mn-ea"/>
                    </a:rPr>
                    <a:t>表面の塗装が分厚くてすり減りにくい上に、すり傷やへこみもつきにくいので、使い始めのころの美しい状態が長続きします。</a:t>
                  </a:r>
                </a:p>
              </p:txBody>
            </p:sp>
          </p:grpSp>
        </p:grpSp>
        <p:grpSp>
          <p:nvGrpSpPr>
            <p:cNvPr id="24" name="グループ化 23">
              <a:extLst>
                <a:ext uri="{FF2B5EF4-FFF2-40B4-BE49-F238E27FC236}">
                  <a16:creationId xmlns:a16="http://schemas.microsoft.com/office/drawing/2014/main" id="{441AC1BE-51D4-A730-1629-7B1B69B82374}"/>
                </a:ext>
              </a:extLst>
            </p:cNvPr>
            <p:cNvGrpSpPr/>
            <p:nvPr/>
          </p:nvGrpSpPr>
          <p:grpSpPr>
            <a:xfrm>
              <a:off x="2247909" y="5096351"/>
              <a:ext cx="1528346" cy="1482251"/>
              <a:chOff x="1997854" y="5096351"/>
              <a:chExt cx="1528346" cy="1482251"/>
            </a:xfrm>
          </p:grpSpPr>
          <p:pic>
            <p:nvPicPr>
              <p:cNvPr id="30" name="図 29">
                <a:extLst>
                  <a:ext uri="{FF2B5EF4-FFF2-40B4-BE49-F238E27FC236}">
                    <a16:creationId xmlns:a16="http://schemas.microsoft.com/office/drawing/2014/main" id="{A841428A-FBF1-E1F0-76B3-E99EF44FE72B}"/>
                  </a:ext>
                </a:extLst>
              </p:cNvPr>
              <p:cNvPicPr>
                <a:picLocks noChangeAspect="1"/>
              </p:cNvPicPr>
              <p:nvPr/>
            </p:nvPicPr>
            <p:blipFill>
              <a:blip r:embed="rId31"/>
              <a:stretch>
                <a:fillRect/>
              </a:stretch>
            </p:blipFill>
            <p:spPr>
              <a:xfrm>
                <a:off x="1997854" y="5096351"/>
                <a:ext cx="1528346" cy="856800"/>
              </a:xfrm>
              <a:prstGeom prst="rect">
                <a:avLst/>
              </a:prstGeom>
            </p:spPr>
          </p:pic>
          <p:grpSp>
            <p:nvGrpSpPr>
              <p:cNvPr id="31" name="グループ化 30">
                <a:extLst>
                  <a:ext uri="{FF2B5EF4-FFF2-40B4-BE49-F238E27FC236}">
                    <a16:creationId xmlns:a16="http://schemas.microsoft.com/office/drawing/2014/main" id="{28C2513F-31F6-F854-29A0-46865FE01BD8}"/>
                  </a:ext>
                </a:extLst>
              </p:cNvPr>
              <p:cNvGrpSpPr/>
              <p:nvPr/>
            </p:nvGrpSpPr>
            <p:grpSpPr>
              <a:xfrm>
                <a:off x="1997854" y="5989644"/>
                <a:ext cx="1440966" cy="588958"/>
                <a:chOff x="5924523" y="5989644"/>
                <a:chExt cx="1440966" cy="588958"/>
              </a:xfrm>
            </p:grpSpPr>
            <p:sp>
              <p:nvSpPr>
                <p:cNvPr id="32" name="正方形/長方形 31">
                  <a:extLst>
                    <a:ext uri="{FF2B5EF4-FFF2-40B4-BE49-F238E27FC236}">
                      <a16:creationId xmlns:a16="http://schemas.microsoft.com/office/drawing/2014/main" id="{5EF144FE-810C-963B-1D31-722F0B4D2D87}"/>
                    </a:ext>
                  </a:extLst>
                </p:cNvPr>
                <p:cNvSpPr/>
                <p:nvPr/>
              </p:nvSpPr>
              <p:spPr>
                <a:xfrm>
                  <a:off x="5924523" y="5989644"/>
                  <a:ext cx="1270485" cy="246221"/>
                </a:xfrm>
                <a:prstGeom prst="rect">
                  <a:avLst/>
                </a:prstGeom>
              </p:spPr>
              <p:txBody>
                <a:bodyPr wrap="square" lIns="0" tIns="0" rIns="0" bIns="0">
                  <a:spAutoFit/>
                </a:bodyPr>
                <a:lstStyle/>
                <a:p>
                  <a:r>
                    <a:rPr lang="ja-JP" altLang="en-US" sz="800" b="1" dirty="0">
                      <a:latin typeface="+mn-ea"/>
                    </a:rPr>
                    <a:t>キッチンなどの水まわりでの使用も可能。</a:t>
                  </a:r>
                </a:p>
              </p:txBody>
            </p:sp>
            <p:sp>
              <p:nvSpPr>
                <p:cNvPr id="33" name="正方形/長方形 32">
                  <a:extLst>
                    <a:ext uri="{FF2B5EF4-FFF2-40B4-BE49-F238E27FC236}">
                      <a16:creationId xmlns:a16="http://schemas.microsoft.com/office/drawing/2014/main" id="{9A5324F7-27BA-11B1-F941-7784151E5581}"/>
                    </a:ext>
                  </a:extLst>
                </p:cNvPr>
                <p:cNvSpPr/>
                <p:nvPr/>
              </p:nvSpPr>
              <p:spPr>
                <a:xfrm>
                  <a:off x="5924525" y="6301603"/>
                  <a:ext cx="1440964" cy="276999"/>
                </a:xfrm>
                <a:prstGeom prst="rect">
                  <a:avLst/>
                </a:prstGeom>
              </p:spPr>
              <p:txBody>
                <a:bodyPr wrap="square" lIns="0" tIns="0" rIns="0" bIns="0">
                  <a:spAutoFit/>
                </a:bodyPr>
                <a:lstStyle/>
                <a:p>
                  <a:r>
                    <a:rPr lang="ja-JP" altLang="en-US" sz="600" dirty="0">
                      <a:latin typeface="+mn-ea"/>
                    </a:rPr>
                    <a:t>厚みのあるコーティング層により、水や油の浸入による表面の変色がほとんど生じません。キッチンなどでもご使用いただけます。</a:t>
                  </a:r>
                </a:p>
              </p:txBody>
            </p:sp>
          </p:grpSp>
        </p:grpSp>
        <p:grpSp>
          <p:nvGrpSpPr>
            <p:cNvPr id="25" name="グループ化 24">
              <a:extLst>
                <a:ext uri="{FF2B5EF4-FFF2-40B4-BE49-F238E27FC236}">
                  <a16:creationId xmlns:a16="http://schemas.microsoft.com/office/drawing/2014/main" id="{B2BA8548-2ED0-3D2D-A81E-F52C82D7C932}"/>
                </a:ext>
              </a:extLst>
            </p:cNvPr>
            <p:cNvGrpSpPr/>
            <p:nvPr/>
          </p:nvGrpSpPr>
          <p:grpSpPr>
            <a:xfrm>
              <a:off x="599242" y="4955298"/>
              <a:ext cx="1353383" cy="1572400"/>
              <a:chOff x="599242" y="4955298"/>
              <a:chExt cx="1353383" cy="1572400"/>
            </a:xfrm>
          </p:grpSpPr>
          <p:pic>
            <p:nvPicPr>
              <p:cNvPr id="26" name="図 25">
                <a:extLst>
                  <a:ext uri="{FF2B5EF4-FFF2-40B4-BE49-F238E27FC236}">
                    <a16:creationId xmlns:a16="http://schemas.microsoft.com/office/drawing/2014/main" id="{AE7D93ED-44D6-1FA4-1A51-189F1B586935}"/>
                  </a:ext>
                </a:extLst>
              </p:cNvPr>
              <p:cNvPicPr>
                <a:picLocks noChangeAspect="1"/>
              </p:cNvPicPr>
              <p:nvPr/>
            </p:nvPicPr>
            <p:blipFill>
              <a:blip r:embed="rId32"/>
              <a:stretch>
                <a:fillRect/>
              </a:stretch>
            </p:blipFill>
            <p:spPr>
              <a:xfrm>
                <a:off x="599242" y="4955298"/>
                <a:ext cx="1353383" cy="997853"/>
              </a:xfrm>
              <a:prstGeom prst="rect">
                <a:avLst/>
              </a:prstGeom>
            </p:spPr>
          </p:pic>
          <p:grpSp>
            <p:nvGrpSpPr>
              <p:cNvPr id="27" name="グループ化 26">
                <a:extLst>
                  <a:ext uri="{FF2B5EF4-FFF2-40B4-BE49-F238E27FC236}">
                    <a16:creationId xmlns:a16="http://schemas.microsoft.com/office/drawing/2014/main" id="{E20C4789-707A-36C5-B160-1214A6A1BB86}"/>
                  </a:ext>
                </a:extLst>
              </p:cNvPr>
              <p:cNvGrpSpPr/>
              <p:nvPr/>
            </p:nvGrpSpPr>
            <p:grpSpPr>
              <a:xfrm>
                <a:off x="599242" y="5989644"/>
                <a:ext cx="1270486" cy="538054"/>
                <a:chOff x="5924523" y="5989644"/>
                <a:chExt cx="1270486" cy="538054"/>
              </a:xfrm>
            </p:grpSpPr>
            <p:sp>
              <p:nvSpPr>
                <p:cNvPr id="28" name="正方形/長方形 27">
                  <a:extLst>
                    <a:ext uri="{FF2B5EF4-FFF2-40B4-BE49-F238E27FC236}">
                      <a16:creationId xmlns:a16="http://schemas.microsoft.com/office/drawing/2014/main" id="{AA90D100-046F-9C51-194E-45867AC31191}"/>
                    </a:ext>
                  </a:extLst>
                </p:cNvPr>
                <p:cNvSpPr/>
                <p:nvPr/>
              </p:nvSpPr>
              <p:spPr>
                <a:xfrm>
                  <a:off x="5924523" y="5989644"/>
                  <a:ext cx="1270485" cy="153888"/>
                </a:xfrm>
                <a:prstGeom prst="rect">
                  <a:avLst/>
                </a:prstGeom>
              </p:spPr>
              <p:txBody>
                <a:bodyPr wrap="square" lIns="0" tIns="0" rIns="0" bIns="0">
                  <a:spAutoFit/>
                </a:bodyPr>
                <a:lstStyle/>
                <a:p>
                  <a:r>
                    <a:rPr lang="ja-JP" altLang="en-US" sz="1000" b="1" dirty="0">
                      <a:latin typeface="+mn-ea"/>
                    </a:rPr>
                    <a:t>トリプルコート</a:t>
                  </a:r>
                </a:p>
              </p:txBody>
            </p:sp>
            <p:sp>
              <p:nvSpPr>
                <p:cNvPr id="29" name="正方形/長方形 28">
                  <a:extLst>
                    <a:ext uri="{FF2B5EF4-FFF2-40B4-BE49-F238E27FC236}">
                      <a16:creationId xmlns:a16="http://schemas.microsoft.com/office/drawing/2014/main" id="{206140FF-FB43-075E-C751-546571E0C450}"/>
                    </a:ext>
                  </a:extLst>
                </p:cNvPr>
                <p:cNvSpPr/>
                <p:nvPr/>
              </p:nvSpPr>
              <p:spPr>
                <a:xfrm>
                  <a:off x="5924525" y="6204533"/>
                  <a:ext cx="1270484" cy="323165"/>
                </a:xfrm>
                <a:prstGeom prst="rect">
                  <a:avLst/>
                </a:prstGeom>
              </p:spPr>
              <p:txBody>
                <a:bodyPr wrap="square" lIns="0" tIns="0" rIns="0" bIns="0">
                  <a:spAutoFit/>
                </a:bodyPr>
                <a:lstStyle/>
                <a:p>
                  <a:r>
                    <a:rPr lang="ja-JP" altLang="en-US" sz="800" dirty="0">
                      <a:latin typeface="+mn-ea"/>
                    </a:rPr>
                    <a:t>溝の奥まで丁寧に塗装。</a:t>
                  </a:r>
                </a:p>
                <a:p>
                  <a:r>
                    <a:rPr lang="ja-JP" altLang="en-US" sz="800" dirty="0">
                      <a:latin typeface="+mn-ea"/>
                    </a:rPr>
                    <a:t>丈夫でお掃除もしやすい。</a:t>
                  </a:r>
                  <a:endParaRPr lang="en-US" altLang="ja-JP" sz="800" dirty="0">
                    <a:latin typeface="+mn-ea"/>
                  </a:endParaRPr>
                </a:p>
                <a:p>
                  <a:r>
                    <a:rPr lang="en-US" altLang="ja-JP" sz="500" dirty="0">
                      <a:latin typeface="+mn-ea"/>
                    </a:rPr>
                    <a:t>※</a:t>
                  </a:r>
                  <a:r>
                    <a:rPr lang="ja-JP" altLang="en-US" sz="500" dirty="0">
                      <a:latin typeface="+mn-ea"/>
                    </a:rPr>
                    <a:t>イラストはイメージです。</a:t>
                  </a:r>
                </a:p>
              </p:txBody>
            </p:sp>
          </p:grpSp>
        </p:grpSp>
      </p:grpSp>
      <p:grpSp>
        <p:nvGrpSpPr>
          <p:cNvPr id="107" name="グループ化 106">
            <a:extLst>
              <a:ext uri="{FF2B5EF4-FFF2-40B4-BE49-F238E27FC236}">
                <a16:creationId xmlns:a16="http://schemas.microsoft.com/office/drawing/2014/main" id="{273F07AF-75D3-ACF6-12D9-95E54FF7D839}"/>
              </a:ext>
            </a:extLst>
          </p:cNvPr>
          <p:cNvGrpSpPr/>
          <p:nvPr/>
        </p:nvGrpSpPr>
        <p:grpSpPr>
          <a:xfrm>
            <a:off x="4991099" y="683235"/>
            <a:ext cx="4777668" cy="1958882"/>
            <a:chOff x="4991099" y="683235"/>
            <a:chExt cx="4777668" cy="1958882"/>
          </a:xfrm>
        </p:grpSpPr>
        <p:grpSp>
          <p:nvGrpSpPr>
            <p:cNvPr id="41" name="グループ化 40">
              <a:extLst>
                <a:ext uri="{FF2B5EF4-FFF2-40B4-BE49-F238E27FC236}">
                  <a16:creationId xmlns:a16="http://schemas.microsoft.com/office/drawing/2014/main" id="{B6DE1E95-C625-278B-637D-4F1E188BAC5C}"/>
                </a:ext>
              </a:extLst>
            </p:cNvPr>
            <p:cNvGrpSpPr/>
            <p:nvPr/>
          </p:nvGrpSpPr>
          <p:grpSpPr>
            <a:xfrm>
              <a:off x="7372808" y="688975"/>
              <a:ext cx="2395959" cy="1953142"/>
              <a:chOff x="7372808" y="688975"/>
              <a:chExt cx="2395959" cy="1953142"/>
            </a:xfrm>
          </p:grpSpPr>
          <p:pic>
            <p:nvPicPr>
              <p:cNvPr id="68" name="図 67">
                <a:extLst>
                  <a:ext uri="{FF2B5EF4-FFF2-40B4-BE49-F238E27FC236}">
                    <a16:creationId xmlns:a16="http://schemas.microsoft.com/office/drawing/2014/main" id="{45B8FDED-1D3C-27DD-94BE-9DB53F48E7C0}"/>
                  </a:ext>
                </a:extLst>
              </p:cNvPr>
              <p:cNvPicPr>
                <a:picLocks noChangeAspect="1"/>
              </p:cNvPicPr>
              <p:nvPr/>
            </p:nvPicPr>
            <p:blipFill rotWithShape="1">
              <a:blip r:embed="rId33"/>
              <a:srcRect b="1036"/>
              <a:stretch/>
            </p:blipFill>
            <p:spPr>
              <a:xfrm>
                <a:off x="7372808" y="688975"/>
                <a:ext cx="2395959" cy="1953142"/>
              </a:xfrm>
              <a:prstGeom prst="rect">
                <a:avLst/>
              </a:prstGeom>
            </p:spPr>
          </p:pic>
          <p:grpSp>
            <p:nvGrpSpPr>
              <p:cNvPr id="69" name="グループ化 68">
                <a:extLst>
                  <a:ext uri="{FF2B5EF4-FFF2-40B4-BE49-F238E27FC236}">
                    <a16:creationId xmlns:a16="http://schemas.microsoft.com/office/drawing/2014/main" id="{683E07F8-BCEC-7628-7973-EE1001BF57E7}"/>
                  </a:ext>
                </a:extLst>
              </p:cNvPr>
              <p:cNvGrpSpPr/>
              <p:nvPr/>
            </p:nvGrpSpPr>
            <p:grpSpPr>
              <a:xfrm>
                <a:off x="7500025" y="770446"/>
                <a:ext cx="2235008" cy="1777614"/>
                <a:chOff x="7500025" y="770446"/>
                <a:chExt cx="2235008" cy="1777614"/>
              </a:xfrm>
            </p:grpSpPr>
            <p:sp>
              <p:nvSpPr>
                <p:cNvPr id="70" name="正方形/長方形 69">
                  <a:extLst>
                    <a:ext uri="{FF2B5EF4-FFF2-40B4-BE49-F238E27FC236}">
                      <a16:creationId xmlns:a16="http://schemas.microsoft.com/office/drawing/2014/main" id="{9C3DF3CB-3096-2066-6B29-47569BE9F2D2}"/>
                    </a:ext>
                  </a:extLst>
                </p:cNvPr>
                <p:cNvSpPr/>
                <p:nvPr/>
              </p:nvSpPr>
              <p:spPr>
                <a:xfrm>
                  <a:off x="7500025" y="770446"/>
                  <a:ext cx="670868" cy="307777"/>
                </a:xfrm>
                <a:prstGeom prst="rect">
                  <a:avLst/>
                </a:prstGeom>
              </p:spPr>
              <p:txBody>
                <a:bodyPr wrap="square" lIns="0" tIns="0" rIns="0" bIns="0">
                  <a:spAutoFit/>
                </a:bodyPr>
                <a:lstStyle/>
                <a:p>
                  <a:r>
                    <a:rPr lang="ja-JP" altLang="en-US" sz="1000" b="1" dirty="0">
                      <a:solidFill>
                        <a:srgbClr val="FFFFFF"/>
                      </a:solidFill>
                      <a:latin typeface="+mn-ea"/>
                    </a:rPr>
                    <a:t>石目</a:t>
                  </a:r>
                  <a:endParaRPr lang="en-US" altLang="ja-JP" sz="1000" b="1" dirty="0">
                    <a:solidFill>
                      <a:srgbClr val="FFFFFF"/>
                    </a:solidFill>
                    <a:latin typeface="+mn-ea"/>
                  </a:endParaRPr>
                </a:p>
                <a:p>
                  <a:r>
                    <a:rPr lang="en-US" altLang="ja-JP" sz="1000" b="1" dirty="0">
                      <a:solidFill>
                        <a:srgbClr val="FFFFFF"/>
                      </a:solidFill>
                      <a:latin typeface="+mn-ea"/>
                    </a:rPr>
                    <a:t>Stone</a:t>
                  </a:r>
                  <a:endParaRPr lang="ja-JP" altLang="en-US" sz="1000" b="1" dirty="0">
                    <a:solidFill>
                      <a:srgbClr val="FFFFFF"/>
                    </a:solidFill>
                    <a:latin typeface="+mn-ea"/>
                  </a:endParaRPr>
                </a:p>
              </p:txBody>
            </p:sp>
            <p:sp>
              <p:nvSpPr>
                <p:cNvPr id="71" name="正方形/長方形 70">
                  <a:extLst>
                    <a:ext uri="{FF2B5EF4-FFF2-40B4-BE49-F238E27FC236}">
                      <a16:creationId xmlns:a16="http://schemas.microsoft.com/office/drawing/2014/main" id="{D3DA49C6-BEF0-2114-A389-B9C665698AE8}"/>
                    </a:ext>
                  </a:extLst>
                </p:cNvPr>
                <p:cNvSpPr/>
                <p:nvPr/>
              </p:nvSpPr>
              <p:spPr>
                <a:xfrm>
                  <a:off x="8381451" y="2332616"/>
                  <a:ext cx="1353582" cy="215444"/>
                </a:xfrm>
                <a:prstGeom prst="rect">
                  <a:avLst/>
                </a:prstGeom>
              </p:spPr>
              <p:txBody>
                <a:bodyPr wrap="square" lIns="0" tIns="0" rIns="0" bIns="0">
                  <a:spAutoFit/>
                </a:bodyPr>
                <a:lstStyle/>
                <a:p>
                  <a:r>
                    <a:rPr lang="ja-JP" altLang="en-US" sz="700" dirty="0">
                      <a:solidFill>
                        <a:srgbClr val="FFFFFF"/>
                      </a:solidFill>
                      <a:latin typeface="+mn-ea"/>
                    </a:rPr>
                    <a:t>キッチン、洗面などの水まわりにも</a:t>
                  </a:r>
                  <a:endParaRPr lang="en-US" altLang="ja-JP" sz="700" dirty="0">
                    <a:solidFill>
                      <a:srgbClr val="FFFFFF"/>
                    </a:solidFill>
                    <a:latin typeface="+mn-ea"/>
                  </a:endParaRPr>
                </a:p>
                <a:p>
                  <a:r>
                    <a:rPr lang="ja-JP" altLang="en-US" sz="700" dirty="0">
                      <a:solidFill>
                        <a:srgbClr val="FFFFFF"/>
                      </a:solidFill>
                      <a:latin typeface="+mn-ea"/>
                    </a:rPr>
                    <a:t>合わせやすい石目柄。</a:t>
                  </a:r>
                </a:p>
              </p:txBody>
            </p:sp>
            <p:sp>
              <p:nvSpPr>
                <p:cNvPr id="72" name="正方形/長方形 71">
                  <a:extLst>
                    <a:ext uri="{FF2B5EF4-FFF2-40B4-BE49-F238E27FC236}">
                      <a16:creationId xmlns:a16="http://schemas.microsoft.com/office/drawing/2014/main" id="{E5478E69-DC74-3DFA-9BC3-5FE5A6BA4405}"/>
                    </a:ext>
                  </a:extLst>
                </p:cNvPr>
                <p:cNvSpPr/>
                <p:nvPr/>
              </p:nvSpPr>
              <p:spPr>
                <a:xfrm>
                  <a:off x="7500025" y="1160252"/>
                  <a:ext cx="1353582" cy="107722"/>
                </a:xfrm>
                <a:prstGeom prst="rect">
                  <a:avLst/>
                </a:prstGeom>
              </p:spPr>
              <p:txBody>
                <a:bodyPr wrap="square" lIns="0" tIns="0" rIns="0" bIns="0">
                  <a:spAutoFit/>
                </a:bodyPr>
                <a:lstStyle/>
                <a:p>
                  <a:r>
                    <a:rPr lang="ja-JP" altLang="en-US" sz="700" dirty="0">
                      <a:solidFill>
                        <a:srgbClr val="FFFFFF"/>
                      </a:solidFill>
                      <a:latin typeface="+mn-ea"/>
                    </a:rPr>
                    <a:t>サニタリー部におすすめします。</a:t>
                  </a:r>
                </a:p>
              </p:txBody>
            </p:sp>
          </p:grpSp>
        </p:grpSp>
        <p:sp>
          <p:nvSpPr>
            <p:cNvPr id="54" name="Rectangle 14">
              <a:extLst>
                <a:ext uri="{FF2B5EF4-FFF2-40B4-BE49-F238E27FC236}">
                  <a16:creationId xmlns:a16="http://schemas.microsoft.com/office/drawing/2014/main" id="{9988D133-7A49-429C-D2B1-1C785008B752}"/>
                </a:ext>
              </a:extLst>
            </p:cNvPr>
            <p:cNvSpPr>
              <a:spLocks noChangeArrowheads="1"/>
            </p:cNvSpPr>
            <p:nvPr/>
          </p:nvSpPr>
          <p:spPr bwMode="auto">
            <a:xfrm>
              <a:off x="5291710" y="683235"/>
              <a:ext cx="2395959" cy="1953143"/>
            </a:xfrm>
            <a:prstGeom prst="rect">
              <a:avLst/>
            </a:prstGeom>
            <a:noFill/>
            <a:ln w="6350">
              <a:noFill/>
              <a:miter lim="800000"/>
              <a:headEnd/>
              <a:tailEnd/>
            </a:ln>
            <a:effectLst/>
          </p:spPr>
          <p:txBody>
            <a:bodyPr wrap="none" anchor="ctr"/>
            <a:lstStyle/>
            <a:p>
              <a:pPr algn="ctr"/>
              <a:endParaRPr lang="ja-JP" altLang="en-US" sz="1200" dirty="0">
                <a:latin typeface="+mn-ea"/>
              </a:endParaRPr>
            </a:p>
          </p:txBody>
        </p:sp>
        <p:sp>
          <p:nvSpPr>
            <p:cNvPr id="55" name="Rectangle 14">
              <a:extLst>
                <a:ext uri="{FF2B5EF4-FFF2-40B4-BE49-F238E27FC236}">
                  <a16:creationId xmlns:a16="http://schemas.microsoft.com/office/drawing/2014/main" id="{1B79696D-6237-E47B-FAB1-702A49E5D644}"/>
                </a:ext>
              </a:extLst>
            </p:cNvPr>
            <p:cNvSpPr>
              <a:spLocks noChangeArrowheads="1"/>
            </p:cNvSpPr>
            <p:nvPr/>
          </p:nvSpPr>
          <p:spPr bwMode="auto">
            <a:xfrm>
              <a:off x="5291710" y="683235"/>
              <a:ext cx="2395959" cy="1953143"/>
            </a:xfrm>
            <a:prstGeom prst="rect">
              <a:avLst/>
            </a:prstGeom>
            <a:noFill/>
            <a:ln w="6350">
              <a:noFill/>
              <a:miter lim="800000"/>
              <a:headEnd/>
              <a:tailEnd/>
            </a:ln>
            <a:effectLst/>
          </p:spPr>
          <p:txBody>
            <a:bodyPr wrap="none" anchor="ctr"/>
            <a:lstStyle/>
            <a:p>
              <a:pPr algn="ctr"/>
              <a:endParaRPr lang="ja-JP" altLang="en-US" sz="1200" dirty="0">
                <a:latin typeface="+mn-ea"/>
              </a:endParaRPr>
            </a:p>
          </p:txBody>
        </p:sp>
        <p:grpSp>
          <p:nvGrpSpPr>
            <p:cNvPr id="106" name="グループ化 105">
              <a:extLst>
                <a:ext uri="{FF2B5EF4-FFF2-40B4-BE49-F238E27FC236}">
                  <a16:creationId xmlns:a16="http://schemas.microsoft.com/office/drawing/2014/main" id="{027B721B-33D5-266B-8158-674E01F896F9}"/>
                </a:ext>
              </a:extLst>
            </p:cNvPr>
            <p:cNvGrpSpPr/>
            <p:nvPr/>
          </p:nvGrpSpPr>
          <p:grpSpPr>
            <a:xfrm>
              <a:off x="4991099" y="688975"/>
              <a:ext cx="2412852" cy="1943100"/>
              <a:chOff x="4991099" y="688975"/>
              <a:chExt cx="2412852" cy="1943100"/>
            </a:xfrm>
          </p:grpSpPr>
          <p:grpSp>
            <p:nvGrpSpPr>
              <p:cNvPr id="60" name="グループ化 59">
                <a:extLst>
                  <a:ext uri="{FF2B5EF4-FFF2-40B4-BE49-F238E27FC236}">
                    <a16:creationId xmlns:a16="http://schemas.microsoft.com/office/drawing/2014/main" id="{53C73C39-B84A-4F66-E021-A549DA6D566B}"/>
                  </a:ext>
                </a:extLst>
              </p:cNvPr>
              <p:cNvGrpSpPr/>
              <p:nvPr/>
            </p:nvGrpSpPr>
            <p:grpSpPr>
              <a:xfrm>
                <a:off x="4991099" y="688975"/>
                <a:ext cx="2412852" cy="1943100"/>
                <a:chOff x="4991099" y="688975"/>
                <a:chExt cx="2412852" cy="1943100"/>
              </a:xfrm>
            </p:grpSpPr>
            <p:sp>
              <p:nvSpPr>
                <p:cNvPr id="65" name="Rectangle 14">
                  <a:extLst>
                    <a:ext uri="{FF2B5EF4-FFF2-40B4-BE49-F238E27FC236}">
                      <a16:creationId xmlns:a16="http://schemas.microsoft.com/office/drawing/2014/main" id="{16F7CE7F-A001-D6FD-0D97-ACF540903A2A}"/>
                    </a:ext>
                  </a:extLst>
                </p:cNvPr>
                <p:cNvSpPr>
                  <a:spLocks noChangeArrowheads="1"/>
                </p:cNvSpPr>
                <p:nvPr/>
              </p:nvSpPr>
              <p:spPr bwMode="auto">
                <a:xfrm>
                  <a:off x="4991099" y="688975"/>
                  <a:ext cx="2412852" cy="1943100"/>
                </a:xfrm>
                <a:prstGeom prst="rect">
                  <a:avLst/>
                </a:prstGeom>
                <a:solidFill>
                  <a:srgbClr val="829196"/>
                </a:solidFill>
                <a:ln w="6350">
                  <a:noFill/>
                  <a:miter lim="800000"/>
                  <a:headEnd/>
                  <a:tailEnd/>
                </a:ln>
                <a:effectLst/>
              </p:spPr>
              <p:txBody>
                <a:bodyPr wrap="none" anchor="ctr"/>
                <a:lstStyle/>
                <a:p>
                  <a:pPr algn="ctr"/>
                  <a:endParaRPr lang="ja-JP" altLang="en-US" sz="1200" dirty="0">
                    <a:latin typeface="+mn-ea"/>
                  </a:endParaRPr>
                </a:p>
              </p:txBody>
            </p:sp>
            <p:sp>
              <p:nvSpPr>
                <p:cNvPr id="66" name="正方形/長方形 65">
                  <a:extLst>
                    <a:ext uri="{FF2B5EF4-FFF2-40B4-BE49-F238E27FC236}">
                      <a16:creationId xmlns:a16="http://schemas.microsoft.com/office/drawing/2014/main" id="{60BEBDDA-EAED-98CF-C858-BFC669CD4A56}"/>
                    </a:ext>
                  </a:extLst>
                </p:cNvPr>
                <p:cNvSpPr/>
                <p:nvPr/>
              </p:nvSpPr>
              <p:spPr>
                <a:xfrm>
                  <a:off x="4991100" y="1087137"/>
                  <a:ext cx="2412851" cy="215444"/>
                </a:xfrm>
                <a:prstGeom prst="rect">
                  <a:avLst/>
                </a:prstGeom>
              </p:spPr>
              <p:txBody>
                <a:bodyPr wrap="square" lIns="0" tIns="0" rIns="0" bIns="0">
                  <a:spAutoFit/>
                </a:bodyPr>
                <a:lstStyle/>
                <a:p>
                  <a:pPr algn="ctr"/>
                  <a:r>
                    <a:rPr lang="ja-JP" altLang="en-US" sz="1400" b="1" dirty="0">
                      <a:solidFill>
                        <a:srgbClr val="FFFFFF"/>
                      </a:solidFill>
                      <a:latin typeface="+mn-ea"/>
                    </a:rPr>
                    <a:t>ベリティスシリーズ</a:t>
                  </a:r>
                </a:p>
              </p:txBody>
            </p:sp>
            <p:sp>
              <p:nvSpPr>
                <p:cNvPr id="67" name="正方形/長方形 66">
                  <a:extLst>
                    <a:ext uri="{FF2B5EF4-FFF2-40B4-BE49-F238E27FC236}">
                      <a16:creationId xmlns:a16="http://schemas.microsoft.com/office/drawing/2014/main" id="{E71FF776-ABBE-AD96-3DD1-E19EF429F78A}"/>
                    </a:ext>
                  </a:extLst>
                </p:cNvPr>
                <p:cNvSpPr/>
                <p:nvPr/>
              </p:nvSpPr>
              <p:spPr>
                <a:xfrm>
                  <a:off x="4991100" y="947324"/>
                  <a:ext cx="2412000" cy="123111"/>
                </a:xfrm>
                <a:prstGeom prst="rect">
                  <a:avLst/>
                </a:prstGeom>
              </p:spPr>
              <p:txBody>
                <a:bodyPr wrap="square" lIns="0" tIns="0" rIns="0" bIns="0">
                  <a:spAutoFit/>
                </a:bodyPr>
                <a:lstStyle/>
                <a:p>
                  <a:pPr algn="ctr"/>
                  <a:r>
                    <a:rPr lang="ja-JP" altLang="en-US" sz="800" dirty="0">
                      <a:solidFill>
                        <a:srgbClr val="FFFFFF"/>
                      </a:solidFill>
                      <a:latin typeface="+mn-ea"/>
                    </a:rPr>
                    <a:t>高意匠シート仕上げ</a:t>
                  </a:r>
                </a:p>
              </p:txBody>
            </p:sp>
          </p:grpSp>
          <p:pic>
            <p:nvPicPr>
              <p:cNvPr id="101" name="Picture 2">
                <a:extLst>
                  <a:ext uri="{FF2B5EF4-FFF2-40B4-BE49-F238E27FC236}">
                    <a16:creationId xmlns:a16="http://schemas.microsoft.com/office/drawing/2014/main" id="{0024F824-9D39-554F-950B-6799B88AF2D3}"/>
                  </a:ext>
                </a:extLst>
              </p:cNvPr>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5490616" y="1401726"/>
                <a:ext cx="1413818" cy="972000"/>
              </a:xfrm>
              <a:prstGeom prst="rect">
                <a:avLst/>
              </a:prstGeom>
              <a:noFill/>
              <a:extLst>
                <a:ext uri="{909E8E84-426E-40DD-AFC4-6F175D3DCCD1}">
                  <a14:hiddenFill xmlns:a14="http://schemas.microsoft.com/office/drawing/2010/main">
                    <a:solidFill>
                      <a:srgbClr val="FFFFFF"/>
                    </a:solidFill>
                  </a14:hiddenFill>
                </a:ext>
              </a:extLst>
            </p:spPr>
          </p:pic>
        </p:grpSp>
        <p:sp>
          <p:nvSpPr>
            <p:cNvPr id="59" name="Rectangle 14">
              <a:extLst>
                <a:ext uri="{FF2B5EF4-FFF2-40B4-BE49-F238E27FC236}">
                  <a16:creationId xmlns:a16="http://schemas.microsoft.com/office/drawing/2014/main" id="{6C60B36B-BC31-A759-FED8-5A558391C73D}"/>
                </a:ext>
              </a:extLst>
            </p:cNvPr>
            <p:cNvSpPr>
              <a:spLocks noChangeArrowheads="1"/>
            </p:cNvSpPr>
            <p:nvPr/>
          </p:nvSpPr>
          <p:spPr bwMode="auto">
            <a:xfrm>
              <a:off x="4991100" y="688975"/>
              <a:ext cx="4775200" cy="1943099"/>
            </a:xfrm>
            <a:prstGeom prst="rect">
              <a:avLst/>
            </a:prstGeom>
            <a:noFill/>
            <a:ln w="6350">
              <a:solidFill>
                <a:srgbClr val="829196"/>
              </a:solidFill>
              <a:miter lim="800000"/>
              <a:headEnd/>
              <a:tailEnd/>
            </a:ln>
            <a:effectLst/>
          </p:spPr>
          <p:txBody>
            <a:bodyPr wrap="none" anchor="ctr"/>
            <a:lstStyle/>
            <a:p>
              <a:pPr algn="ctr"/>
              <a:endParaRPr lang="ja-JP" altLang="en-US" sz="1200" dirty="0">
                <a:latin typeface="+mn-ea"/>
              </a:endParaRPr>
            </a:p>
          </p:txBody>
        </p:sp>
      </p:grpSp>
    </p:spTree>
    <p:extLst>
      <p:ext uri="{BB962C8B-B14F-4D97-AF65-F5344CB8AC3E}">
        <p14:creationId xmlns:p14="http://schemas.microsoft.com/office/powerpoint/2010/main" val="3457873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グループ化 19">
            <a:extLst>
              <a:ext uri="{FF2B5EF4-FFF2-40B4-BE49-F238E27FC236}">
                <a16:creationId xmlns:a16="http://schemas.microsoft.com/office/drawing/2014/main" id="{96D7E446-5A86-9E9F-3054-3F9E475DA8CB}"/>
              </a:ext>
            </a:extLst>
          </p:cNvPr>
          <p:cNvGrpSpPr/>
          <p:nvPr/>
        </p:nvGrpSpPr>
        <p:grpSpPr>
          <a:xfrm>
            <a:off x="142876" y="688975"/>
            <a:ext cx="4726800" cy="3363209"/>
            <a:chOff x="142876" y="688975"/>
            <a:chExt cx="4726800" cy="3363209"/>
          </a:xfrm>
        </p:grpSpPr>
        <p:pic>
          <p:nvPicPr>
            <p:cNvPr id="3074" name="Picture 2" descr="http://www2.panasonic.biz/es/sumai/gazou/bicon/CA191AHMY-PA0050270_17.jpg"/>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142876" y="688975"/>
              <a:ext cx="4726800" cy="3363209"/>
            </a:xfrm>
            <a:prstGeom prst="rect">
              <a:avLst/>
            </a:prstGeom>
            <a:noFill/>
            <a:extLst>
              <a:ext uri="{909E8E84-426E-40DD-AFC4-6F175D3DCCD1}">
                <a14:hiddenFill xmlns:a14="http://schemas.microsoft.com/office/drawing/2010/main">
                  <a:solidFill>
                    <a:srgbClr val="FFFFFF"/>
                  </a:solidFill>
                </a14:hiddenFill>
              </a:ext>
            </a:extLst>
          </p:spPr>
        </p:pic>
        <p:sp>
          <p:nvSpPr>
            <p:cNvPr id="97" name="Rectangle 4"/>
            <p:cNvSpPr>
              <a:spLocks noChangeArrowheads="1"/>
            </p:cNvSpPr>
            <p:nvPr/>
          </p:nvSpPr>
          <p:spPr bwMode="auto">
            <a:xfrm>
              <a:off x="3319955" y="3931083"/>
              <a:ext cx="153035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ja-JP"/>
              </a:defPPr>
              <a:lvl1pPr algn="ctr" rtl="0" fontAlgn="base">
                <a:spcBef>
                  <a:spcPct val="50000"/>
                </a:spcBef>
                <a:spcAft>
                  <a:spcPct val="0"/>
                </a:spcAft>
                <a:defRPr kumimoji="1" sz="800" b="1" kern="1200">
                  <a:solidFill>
                    <a:schemeClr val="tx1"/>
                  </a:solidFill>
                  <a:latin typeface="Arial" charset="0"/>
                  <a:ea typeface="ＭＳ Ｐゴシック" pitchFamily="50" charset="-128"/>
                  <a:cs typeface="+mn-cs"/>
                </a:defRPr>
              </a:lvl1pPr>
              <a:lvl2pPr marL="457200" algn="ctr" rtl="0" fontAlgn="base">
                <a:spcBef>
                  <a:spcPct val="50000"/>
                </a:spcBef>
                <a:spcAft>
                  <a:spcPct val="0"/>
                </a:spcAft>
                <a:defRPr kumimoji="1" sz="800" b="1" kern="1200">
                  <a:solidFill>
                    <a:schemeClr val="tx1"/>
                  </a:solidFill>
                  <a:latin typeface="Arial" charset="0"/>
                  <a:ea typeface="ＭＳ Ｐゴシック" pitchFamily="50" charset="-128"/>
                  <a:cs typeface="+mn-cs"/>
                </a:defRPr>
              </a:lvl2pPr>
              <a:lvl3pPr marL="914400" algn="ctr" rtl="0" fontAlgn="base">
                <a:spcBef>
                  <a:spcPct val="50000"/>
                </a:spcBef>
                <a:spcAft>
                  <a:spcPct val="0"/>
                </a:spcAft>
                <a:defRPr kumimoji="1" sz="800" b="1" kern="1200">
                  <a:solidFill>
                    <a:schemeClr val="tx1"/>
                  </a:solidFill>
                  <a:latin typeface="Arial" charset="0"/>
                  <a:ea typeface="ＭＳ Ｐゴシック" pitchFamily="50" charset="-128"/>
                  <a:cs typeface="+mn-cs"/>
                </a:defRPr>
              </a:lvl3pPr>
              <a:lvl4pPr marL="1371600" algn="ctr" rtl="0" fontAlgn="base">
                <a:spcBef>
                  <a:spcPct val="50000"/>
                </a:spcBef>
                <a:spcAft>
                  <a:spcPct val="0"/>
                </a:spcAft>
                <a:defRPr kumimoji="1" sz="800" b="1" kern="1200">
                  <a:solidFill>
                    <a:schemeClr val="tx1"/>
                  </a:solidFill>
                  <a:latin typeface="Arial" charset="0"/>
                  <a:ea typeface="ＭＳ Ｐゴシック" pitchFamily="50" charset="-128"/>
                  <a:cs typeface="+mn-cs"/>
                </a:defRPr>
              </a:lvl4pPr>
              <a:lvl5pPr marL="1828800" algn="ctr" rtl="0" fontAlgn="base">
                <a:spcBef>
                  <a:spcPct val="50000"/>
                </a:spcBef>
                <a:spcAft>
                  <a:spcPct val="0"/>
                </a:spcAft>
                <a:defRPr kumimoji="1" sz="800" b="1" kern="1200">
                  <a:solidFill>
                    <a:schemeClr val="tx1"/>
                  </a:solidFill>
                  <a:latin typeface="Arial" charset="0"/>
                  <a:ea typeface="ＭＳ Ｐゴシック" pitchFamily="50" charset="-128"/>
                  <a:cs typeface="+mn-cs"/>
                </a:defRPr>
              </a:lvl5pPr>
              <a:lvl6pPr marL="2286000" algn="l" defTabSz="914400" rtl="0" eaLnBrk="1" latinLnBrk="0" hangingPunct="1">
                <a:defRPr kumimoji="1" sz="800" b="1" kern="1200">
                  <a:solidFill>
                    <a:schemeClr val="tx1"/>
                  </a:solidFill>
                  <a:latin typeface="Arial" charset="0"/>
                  <a:ea typeface="ＭＳ Ｐゴシック" pitchFamily="50" charset="-128"/>
                  <a:cs typeface="+mn-cs"/>
                </a:defRPr>
              </a:lvl6pPr>
              <a:lvl7pPr marL="2743200" algn="l" defTabSz="914400" rtl="0" eaLnBrk="1" latinLnBrk="0" hangingPunct="1">
                <a:defRPr kumimoji="1" sz="800" b="1" kern="1200">
                  <a:solidFill>
                    <a:schemeClr val="tx1"/>
                  </a:solidFill>
                  <a:latin typeface="Arial" charset="0"/>
                  <a:ea typeface="ＭＳ Ｐゴシック" pitchFamily="50" charset="-128"/>
                  <a:cs typeface="+mn-cs"/>
                </a:defRPr>
              </a:lvl7pPr>
              <a:lvl8pPr marL="3200400" algn="l" defTabSz="914400" rtl="0" eaLnBrk="1" latinLnBrk="0" hangingPunct="1">
                <a:defRPr kumimoji="1" sz="800" b="1" kern="1200">
                  <a:solidFill>
                    <a:schemeClr val="tx1"/>
                  </a:solidFill>
                  <a:latin typeface="Arial" charset="0"/>
                  <a:ea typeface="ＭＳ Ｐゴシック" pitchFamily="50" charset="-128"/>
                  <a:cs typeface="+mn-cs"/>
                </a:defRPr>
              </a:lvl8pPr>
              <a:lvl9pPr marL="3657600" algn="l" defTabSz="914400" rtl="0" eaLnBrk="1" latinLnBrk="0" hangingPunct="1">
                <a:defRPr kumimoji="1" sz="800" b="1" kern="1200">
                  <a:solidFill>
                    <a:schemeClr val="tx1"/>
                  </a:solidFill>
                  <a:latin typeface="Arial" charset="0"/>
                  <a:ea typeface="ＭＳ Ｐゴシック"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altLang="ja-JP" sz="500" b="0" i="0" u="none" strike="noStrike" kern="1200" cap="none" spc="0" normalizeH="0" baseline="0" noProof="0" dirty="0">
                  <a:ln>
                    <a:noFill/>
                  </a:ln>
                  <a:solidFill>
                    <a:schemeClr val="bg1"/>
                  </a:solidFill>
                  <a:effectLst/>
                  <a:uLnTx/>
                  <a:uFillTx/>
                  <a:latin typeface="+mn-ea"/>
                  <a:ea typeface="+mn-ea"/>
                </a:rPr>
                <a:t>※</a:t>
              </a:r>
              <a:r>
                <a:rPr kumimoji="1" lang="ja-JP" altLang="en-US" sz="500" b="0" i="0" u="none" strike="noStrike" kern="1200" cap="none" spc="0" normalizeH="0" baseline="0" noProof="0" dirty="0">
                  <a:ln>
                    <a:noFill/>
                  </a:ln>
                  <a:solidFill>
                    <a:schemeClr val="bg1"/>
                  </a:solidFill>
                  <a:effectLst/>
                  <a:uLnTx/>
                  <a:uFillTx/>
                  <a:latin typeface="+mn-ea"/>
                  <a:ea typeface="+mn-ea"/>
                </a:rPr>
                <a:t>イメージ写真のため実際とは異なる場合がございます。</a:t>
              </a:r>
            </a:p>
          </p:txBody>
        </p:sp>
        <p:sp>
          <p:nvSpPr>
            <p:cNvPr id="92" name="正方形/長方形 91"/>
            <p:cNvSpPr/>
            <p:nvPr/>
          </p:nvSpPr>
          <p:spPr>
            <a:xfrm>
              <a:off x="164277" y="3914950"/>
              <a:ext cx="1383392" cy="92333"/>
            </a:xfrm>
            <a:prstGeom prst="rect">
              <a:avLst/>
            </a:prstGeom>
          </p:spPr>
          <p:txBody>
            <a:bodyPr wrap="none" lIns="0" tIns="0" rIns="0" bIns="0">
              <a:spAutoFit/>
            </a:bodyPr>
            <a:lstStyle/>
            <a:p>
              <a:r>
                <a:rPr lang="en-US" altLang="ja-JP" sz="600" b="1" dirty="0">
                  <a:solidFill>
                    <a:schemeClr val="bg1"/>
                  </a:solidFill>
                  <a:latin typeface="+mn-ea"/>
                </a:rPr>
                <a:t>〔</a:t>
              </a:r>
              <a:r>
                <a:rPr lang="ja-JP" altLang="en-US" sz="600" b="1" dirty="0">
                  <a:solidFill>
                    <a:schemeClr val="bg1"/>
                  </a:solidFill>
                  <a:latin typeface="+mn-ea"/>
                </a:rPr>
                <a:t>コーストアッシュ柄（ラスティック）（シート）</a:t>
              </a:r>
              <a:r>
                <a:rPr lang="en-US" altLang="ja-JP" sz="600" b="1" dirty="0">
                  <a:solidFill>
                    <a:schemeClr val="bg1"/>
                  </a:solidFill>
                  <a:latin typeface="+mn-ea"/>
                </a:rPr>
                <a:t>〕</a:t>
              </a:r>
              <a:endParaRPr lang="ja-JP" altLang="en-US" sz="600" b="1" dirty="0">
                <a:solidFill>
                  <a:schemeClr val="bg1"/>
                </a:solidFill>
                <a:latin typeface="+mn-ea"/>
              </a:endParaRPr>
            </a:p>
          </p:txBody>
        </p:sp>
      </p:grpSp>
      <p:sp>
        <p:nvSpPr>
          <p:cNvPr id="22" name="タイトル 26">
            <a:extLst>
              <a:ext uri="{FF2B5EF4-FFF2-40B4-BE49-F238E27FC236}">
                <a16:creationId xmlns:a16="http://schemas.microsoft.com/office/drawing/2014/main" id="{D9307993-C67C-6C56-686E-BED1A0AB3693}"/>
              </a:ext>
            </a:extLst>
          </p:cNvPr>
          <p:cNvSpPr txBox="1">
            <a:spLocks/>
          </p:cNvSpPr>
          <p:nvPr/>
        </p:nvSpPr>
        <p:spPr>
          <a:xfrm>
            <a:off x="0" y="-283837"/>
            <a:ext cx="3297238" cy="270015"/>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100" b="1" dirty="0">
                <a:latin typeface="+mn-ea"/>
                <a:ea typeface="+mn-ea"/>
              </a:rPr>
              <a:t>ベリティスフローリング トリプルコート</a:t>
            </a:r>
            <a:endParaRPr lang="ja-JP" altLang="en-US" sz="1100" b="1" dirty="0">
              <a:solidFill>
                <a:srgbClr val="000000"/>
              </a:solidFill>
              <a:latin typeface="+mn-ea"/>
              <a:ea typeface="+mn-ea"/>
              <a:cs typeface="+mn-cs"/>
            </a:endParaRPr>
          </a:p>
        </p:txBody>
      </p:sp>
      <p:sp>
        <p:nvSpPr>
          <p:cNvPr id="23" name="タイトル 22">
            <a:extLst>
              <a:ext uri="{FF2B5EF4-FFF2-40B4-BE49-F238E27FC236}">
                <a16:creationId xmlns:a16="http://schemas.microsoft.com/office/drawing/2014/main" id="{1D84B30C-9F79-0E13-58C3-46F631E379D4}"/>
              </a:ext>
            </a:extLst>
          </p:cNvPr>
          <p:cNvSpPr>
            <a:spLocks noGrp="1"/>
          </p:cNvSpPr>
          <p:nvPr>
            <p:ph type="title"/>
          </p:nvPr>
        </p:nvSpPr>
        <p:spPr/>
        <p:txBody>
          <a:bodyPr/>
          <a:lstStyle/>
          <a:p>
            <a:r>
              <a:rPr lang="ja-JP" altLang="en-US" sz="1200" b="1" dirty="0">
                <a:solidFill>
                  <a:schemeClr val="bg1"/>
                </a:solidFill>
                <a:latin typeface="+mn-ea"/>
                <a:ea typeface="+mn-ea"/>
              </a:rPr>
              <a:t>床材　</a:t>
            </a:r>
            <a:r>
              <a:rPr lang="ja-JP" altLang="en-US" dirty="0">
                <a:latin typeface="+mn-ea"/>
                <a:ea typeface="+mn-ea"/>
              </a:rPr>
              <a:t>ベリティスフローリング トリプルコート</a:t>
            </a:r>
          </a:p>
        </p:txBody>
      </p:sp>
      <p:grpSp>
        <p:nvGrpSpPr>
          <p:cNvPr id="126" name="グループ化 125">
            <a:extLst>
              <a:ext uri="{FF2B5EF4-FFF2-40B4-BE49-F238E27FC236}">
                <a16:creationId xmlns:a16="http://schemas.microsoft.com/office/drawing/2014/main" id="{54FDA2BE-C561-33DA-3FF9-31AD326A6BE6}"/>
              </a:ext>
            </a:extLst>
          </p:cNvPr>
          <p:cNvGrpSpPr/>
          <p:nvPr/>
        </p:nvGrpSpPr>
        <p:grpSpPr>
          <a:xfrm>
            <a:off x="4991098" y="2705161"/>
            <a:ext cx="4775202" cy="1944000"/>
            <a:chOff x="4991098" y="2705161"/>
            <a:chExt cx="4775202" cy="1944000"/>
          </a:xfrm>
        </p:grpSpPr>
        <p:pic>
          <p:nvPicPr>
            <p:cNvPr id="8" name="図 7"/>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rot="5400000">
              <a:off x="5630249" y="2554385"/>
              <a:ext cx="370800" cy="1440963"/>
            </a:xfrm>
            <a:prstGeom prst="rect">
              <a:avLst/>
            </a:prstGeom>
          </p:spPr>
        </p:pic>
        <p:pic>
          <p:nvPicPr>
            <p:cNvPr id="9" name="図 8"/>
            <p:cNvPicPr>
              <a:picLocks noChangeAspect="1"/>
            </p:cNvPicPr>
            <p:nvPr/>
          </p:nvPicPr>
          <p:blipFill rotWithShape="1">
            <a:blip r:embed="rId4">
              <a:extLst>
                <a:ext uri="{28A0092B-C50C-407E-A947-70E740481C1C}">
                  <a14:useLocalDpi xmlns:a14="http://schemas.microsoft.com/office/drawing/2010/main" val="0"/>
                </a:ext>
              </a:extLst>
            </a:blip>
            <a:srcRect l="-1" r="-469"/>
            <a:stretch/>
          </p:blipFill>
          <p:spPr>
            <a:xfrm rot="5400000">
              <a:off x="7183557" y="2559084"/>
              <a:ext cx="372539" cy="1433306"/>
            </a:xfrm>
            <a:prstGeom prst="rect">
              <a:avLst/>
            </a:prstGeom>
          </p:spPr>
        </p:pic>
        <p:pic>
          <p:nvPicPr>
            <p:cNvPr id="10" name="図 9"/>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rot="5400000">
              <a:off x="8715317" y="2558623"/>
              <a:ext cx="370800" cy="1432488"/>
            </a:xfrm>
            <a:prstGeom prst="rect">
              <a:avLst/>
            </a:prstGeom>
          </p:spPr>
        </p:pic>
        <p:pic>
          <p:nvPicPr>
            <p:cNvPr id="11" name="図 10"/>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rot="5400000">
              <a:off x="5630249" y="3072623"/>
              <a:ext cx="370800" cy="1440964"/>
            </a:xfrm>
            <a:prstGeom prst="rect">
              <a:avLst/>
            </a:prstGeom>
          </p:spPr>
        </p:pic>
        <p:pic>
          <p:nvPicPr>
            <p:cNvPr id="12" name="図 11"/>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rot="5400000">
              <a:off x="7183297" y="3068597"/>
              <a:ext cx="370800" cy="1438197"/>
            </a:xfrm>
            <a:prstGeom prst="rect">
              <a:avLst/>
            </a:prstGeom>
          </p:spPr>
        </p:pic>
        <p:pic>
          <p:nvPicPr>
            <p:cNvPr id="13" name="図 12"/>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rot="5400000">
              <a:off x="8712872" y="3072409"/>
              <a:ext cx="370800" cy="1427597"/>
            </a:xfrm>
            <a:prstGeom prst="rect">
              <a:avLst/>
            </a:prstGeom>
          </p:spPr>
        </p:pic>
        <p:pic>
          <p:nvPicPr>
            <p:cNvPr id="14" name="図 13"/>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rot="5400000">
              <a:off x="7178139" y="3583343"/>
              <a:ext cx="370800" cy="1427882"/>
            </a:xfrm>
            <a:prstGeom prst="rect">
              <a:avLst/>
            </a:prstGeom>
          </p:spPr>
        </p:pic>
        <p:pic>
          <p:nvPicPr>
            <p:cNvPr id="15" name="図 14"/>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rot="5400000">
              <a:off x="5633486" y="3573565"/>
              <a:ext cx="370800" cy="1447438"/>
            </a:xfrm>
            <a:prstGeom prst="rect">
              <a:avLst/>
            </a:prstGeom>
          </p:spPr>
        </p:pic>
        <p:pic>
          <p:nvPicPr>
            <p:cNvPr id="16" name="図 15"/>
            <p:cNvPicPr>
              <a:picLocks noChangeAspect="1"/>
            </p:cNvPicPr>
            <p:nvPr/>
          </p:nvPicPr>
          <p:blipFill rotWithShape="1">
            <a:blip r:embed="rId11">
              <a:extLst>
                <a:ext uri="{28A0092B-C50C-407E-A947-70E740481C1C}">
                  <a14:useLocalDpi xmlns:a14="http://schemas.microsoft.com/office/drawing/2010/main" val="0"/>
                </a:ext>
              </a:extLst>
            </a:blip>
            <a:srcRect b="-3"/>
            <a:stretch/>
          </p:blipFill>
          <p:spPr>
            <a:xfrm rot="5400000">
              <a:off x="8712009" y="3584349"/>
              <a:ext cx="370800" cy="1425870"/>
            </a:xfrm>
            <a:prstGeom prst="rect">
              <a:avLst/>
            </a:prstGeom>
          </p:spPr>
        </p:pic>
        <p:sp>
          <p:nvSpPr>
            <p:cNvPr id="82" name="正方形/長方形 81"/>
            <p:cNvSpPr/>
            <p:nvPr/>
          </p:nvSpPr>
          <p:spPr>
            <a:xfrm>
              <a:off x="5085410" y="2885654"/>
              <a:ext cx="4570215" cy="138499"/>
            </a:xfrm>
            <a:prstGeom prst="rect">
              <a:avLst/>
            </a:prstGeom>
          </p:spPr>
          <p:txBody>
            <a:bodyPr wrap="square" lIns="0" tIns="0" rIns="0" bIns="0">
              <a:spAutoFit/>
            </a:bodyPr>
            <a:lstStyle/>
            <a:p>
              <a:r>
                <a:rPr lang="ja-JP" altLang="en-US" sz="900" b="1" dirty="0">
                  <a:latin typeface="+mn-ea"/>
                </a:rPr>
                <a:t>力強く個性的な木目、高級感のある一本物で無垢のような風合いと深みが楽しめる床材です。</a:t>
              </a:r>
            </a:p>
          </p:txBody>
        </p:sp>
        <p:sp>
          <p:nvSpPr>
            <p:cNvPr id="84" name="正方形/長方形 83"/>
            <p:cNvSpPr/>
            <p:nvPr/>
          </p:nvSpPr>
          <p:spPr>
            <a:xfrm>
              <a:off x="5096054" y="3987594"/>
              <a:ext cx="1090042" cy="92333"/>
            </a:xfrm>
            <a:prstGeom prst="rect">
              <a:avLst/>
            </a:prstGeom>
          </p:spPr>
          <p:txBody>
            <a:bodyPr wrap="none" lIns="0" tIns="0" rIns="0" bIns="0">
              <a:spAutoFit/>
            </a:bodyPr>
            <a:lstStyle/>
            <a:p>
              <a:r>
                <a:rPr lang="ja-JP" altLang="en-US" sz="600" dirty="0">
                  <a:latin typeface="+mn-ea"/>
                </a:rPr>
                <a:t>メープル柄（ラスティック） （シート）</a:t>
              </a:r>
            </a:p>
          </p:txBody>
        </p:sp>
        <p:sp>
          <p:nvSpPr>
            <p:cNvPr id="85" name="正方形/長方形 84"/>
            <p:cNvSpPr/>
            <p:nvPr/>
          </p:nvSpPr>
          <p:spPr>
            <a:xfrm>
              <a:off x="5096054" y="4480808"/>
              <a:ext cx="1405834" cy="92333"/>
            </a:xfrm>
            <a:prstGeom prst="rect">
              <a:avLst/>
            </a:prstGeom>
          </p:spPr>
          <p:txBody>
            <a:bodyPr wrap="none" lIns="0" tIns="0" rIns="0" bIns="0">
              <a:spAutoFit/>
            </a:bodyPr>
            <a:lstStyle/>
            <a:p>
              <a:r>
                <a:rPr lang="ja-JP" altLang="en-US" sz="600" dirty="0">
                  <a:latin typeface="+mn-ea"/>
                </a:rPr>
                <a:t>テラロッサチェリー柄（ラスティック） （シート）</a:t>
              </a:r>
            </a:p>
          </p:txBody>
        </p:sp>
        <p:sp>
          <p:nvSpPr>
            <p:cNvPr id="86" name="正方形/長方形 85"/>
            <p:cNvSpPr/>
            <p:nvPr/>
          </p:nvSpPr>
          <p:spPr>
            <a:xfrm>
              <a:off x="5093183" y="3466325"/>
              <a:ext cx="1279196" cy="92333"/>
            </a:xfrm>
            <a:prstGeom prst="rect">
              <a:avLst/>
            </a:prstGeom>
          </p:spPr>
          <p:txBody>
            <a:bodyPr wrap="none" lIns="0" tIns="0" rIns="0" bIns="0">
              <a:spAutoFit/>
            </a:bodyPr>
            <a:lstStyle/>
            <a:p>
              <a:r>
                <a:rPr lang="ja-JP" altLang="en-US" sz="600" dirty="0">
                  <a:latin typeface="+mn-ea"/>
                </a:rPr>
                <a:t>ウォールナット柄（ラスティック） （シート）</a:t>
              </a:r>
            </a:p>
          </p:txBody>
        </p:sp>
        <p:sp>
          <p:nvSpPr>
            <p:cNvPr id="87" name="正方形/長方形 86"/>
            <p:cNvSpPr/>
            <p:nvPr/>
          </p:nvSpPr>
          <p:spPr>
            <a:xfrm>
              <a:off x="6653173" y="3459691"/>
              <a:ext cx="1075615" cy="92333"/>
            </a:xfrm>
            <a:prstGeom prst="rect">
              <a:avLst/>
            </a:prstGeom>
          </p:spPr>
          <p:txBody>
            <a:bodyPr wrap="none" lIns="0" tIns="0" rIns="0" bIns="0">
              <a:spAutoFit/>
            </a:bodyPr>
            <a:lstStyle/>
            <a:p>
              <a:r>
                <a:rPr lang="ja-JP" altLang="en-US" sz="600" dirty="0">
                  <a:latin typeface="+mn-ea"/>
                </a:rPr>
                <a:t>チェリー柄（ラスティック） （シート）</a:t>
              </a:r>
            </a:p>
          </p:txBody>
        </p:sp>
        <p:sp>
          <p:nvSpPr>
            <p:cNvPr id="88" name="正方形/長方形 87"/>
            <p:cNvSpPr/>
            <p:nvPr/>
          </p:nvSpPr>
          <p:spPr>
            <a:xfrm>
              <a:off x="6649599" y="4480808"/>
              <a:ext cx="1320874" cy="92333"/>
            </a:xfrm>
            <a:prstGeom prst="rect">
              <a:avLst/>
            </a:prstGeom>
          </p:spPr>
          <p:txBody>
            <a:bodyPr wrap="none" lIns="0" tIns="0" rIns="0" bIns="0">
              <a:spAutoFit/>
            </a:bodyPr>
            <a:lstStyle/>
            <a:p>
              <a:r>
                <a:rPr lang="ja-JP" altLang="en-US" sz="600" dirty="0">
                  <a:latin typeface="+mn-ea"/>
                </a:rPr>
                <a:t>シルバーオーク柄（ラスティック） （シート）</a:t>
              </a:r>
            </a:p>
          </p:txBody>
        </p:sp>
        <p:sp>
          <p:nvSpPr>
            <p:cNvPr id="89" name="正方形/長方形 88"/>
            <p:cNvSpPr/>
            <p:nvPr/>
          </p:nvSpPr>
          <p:spPr>
            <a:xfrm>
              <a:off x="6649599" y="3987594"/>
              <a:ext cx="1332096" cy="92333"/>
            </a:xfrm>
            <a:prstGeom prst="rect">
              <a:avLst/>
            </a:prstGeom>
          </p:spPr>
          <p:txBody>
            <a:bodyPr wrap="none" lIns="0" tIns="0" rIns="0" bIns="0">
              <a:spAutoFit/>
            </a:bodyPr>
            <a:lstStyle/>
            <a:p>
              <a:r>
                <a:rPr lang="ja-JP" altLang="en-US" sz="600" dirty="0">
                  <a:latin typeface="+mn-ea"/>
                </a:rPr>
                <a:t>ホワイトオーク柄（ラスティック） （シート）　</a:t>
              </a:r>
            </a:p>
          </p:txBody>
        </p:sp>
        <p:sp>
          <p:nvSpPr>
            <p:cNvPr id="93" name="正方形/長方形 92"/>
            <p:cNvSpPr/>
            <p:nvPr/>
          </p:nvSpPr>
          <p:spPr>
            <a:xfrm>
              <a:off x="8184473" y="3459690"/>
              <a:ext cx="1024319" cy="92333"/>
            </a:xfrm>
            <a:prstGeom prst="rect">
              <a:avLst/>
            </a:prstGeom>
          </p:spPr>
          <p:txBody>
            <a:bodyPr wrap="none" lIns="0" tIns="0" rIns="0" bIns="0">
              <a:spAutoFit/>
            </a:bodyPr>
            <a:lstStyle/>
            <a:p>
              <a:r>
                <a:rPr lang="ja-JP" altLang="en-US" sz="600" dirty="0">
                  <a:latin typeface="+mn-ea"/>
                </a:rPr>
                <a:t>オーク柄（ラスティック） （シート）</a:t>
              </a:r>
            </a:p>
          </p:txBody>
        </p:sp>
        <p:sp>
          <p:nvSpPr>
            <p:cNvPr id="94" name="正方形/長方形 93"/>
            <p:cNvSpPr/>
            <p:nvPr/>
          </p:nvSpPr>
          <p:spPr>
            <a:xfrm>
              <a:off x="8195609" y="4480808"/>
              <a:ext cx="1325684" cy="92333"/>
            </a:xfrm>
            <a:prstGeom prst="rect">
              <a:avLst/>
            </a:prstGeom>
          </p:spPr>
          <p:txBody>
            <a:bodyPr wrap="none" lIns="0" tIns="0" rIns="0" bIns="0">
              <a:spAutoFit/>
            </a:bodyPr>
            <a:lstStyle/>
            <a:p>
              <a:r>
                <a:rPr lang="ja-JP" altLang="en-US" sz="600" dirty="0">
                  <a:latin typeface="+mn-ea"/>
                </a:rPr>
                <a:t>コーストアッシュ柄（ラスティック） （シート）</a:t>
              </a:r>
            </a:p>
          </p:txBody>
        </p:sp>
        <p:sp>
          <p:nvSpPr>
            <p:cNvPr id="95" name="正方形/長方形 94"/>
            <p:cNvSpPr/>
            <p:nvPr/>
          </p:nvSpPr>
          <p:spPr>
            <a:xfrm>
              <a:off x="8184473" y="3987594"/>
              <a:ext cx="1288814" cy="92333"/>
            </a:xfrm>
            <a:prstGeom prst="rect">
              <a:avLst/>
            </a:prstGeom>
          </p:spPr>
          <p:txBody>
            <a:bodyPr wrap="none" lIns="0" tIns="0" rIns="0" bIns="0">
              <a:spAutoFit/>
            </a:bodyPr>
            <a:lstStyle/>
            <a:p>
              <a:r>
                <a:rPr lang="ja-JP" altLang="en-US" sz="600" dirty="0">
                  <a:latin typeface="+mn-ea"/>
                </a:rPr>
                <a:t>ディープオーク柄（ラスティック） （シート）</a:t>
              </a:r>
            </a:p>
          </p:txBody>
        </p:sp>
        <p:grpSp>
          <p:nvGrpSpPr>
            <p:cNvPr id="125" name="グループ化 124">
              <a:extLst>
                <a:ext uri="{FF2B5EF4-FFF2-40B4-BE49-F238E27FC236}">
                  <a16:creationId xmlns:a16="http://schemas.microsoft.com/office/drawing/2014/main" id="{49E58073-A40B-D0DF-415C-4E33E30D1E53}"/>
                </a:ext>
              </a:extLst>
            </p:cNvPr>
            <p:cNvGrpSpPr/>
            <p:nvPr/>
          </p:nvGrpSpPr>
          <p:grpSpPr>
            <a:xfrm>
              <a:off x="4991098" y="2705161"/>
              <a:ext cx="4775202" cy="1944000"/>
              <a:chOff x="4991098" y="2705161"/>
              <a:chExt cx="4775202" cy="1944000"/>
            </a:xfrm>
          </p:grpSpPr>
          <p:sp>
            <p:nvSpPr>
              <p:cNvPr id="123" name="Rectangle 14">
                <a:extLst>
                  <a:ext uri="{FF2B5EF4-FFF2-40B4-BE49-F238E27FC236}">
                    <a16:creationId xmlns:a16="http://schemas.microsoft.com/office/drawing/2014/main" id="{9773023A-BA6D-0C86-3090-D4D59D6514AE}"/>
                  </a:ext>
                </a:extLst>
              </p:cNvPr>
              <p:cNvSpPr>
                <a:spLocks noChangeArrowheads="1"/>
              </p:cNvSpPr>
              <p:nvPr/>
            </p:nvSpPr>
            <p:spPr bwMode="auto">
              <a:xfrm>
                <a:off x="4991100" y="2705161"/>
                <a:ext cx="4775200" cy="1944000"/>
              </a:xfrm>
              <a:prstGeom prst="rect">
                <a:avLst/>
              </a:prstGeom>
              <a:noFill/>
              <a:ln w="6350">
                <a:solidFill>
                  <a:srgbClr val="4D4D4D"/>
                </a:solidFill>
                <a:miter lim="800000"/>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200" dirty="0">
                  <a:latin typeface="+mn-ea"/>
                </a:endParaRPr>
              </a:p>
            </p:txBody>
          </p:sp>
          <p:sp>
            <p:nvSpPr>
              <p:cNvPr id="124" name="Rectangle 24">
                <a:extLst>
                  <a:ext uri="{FF2B5EF4-FFF2-40B4-BE49-F238E27FC236}">
                    <a16:creationId xmlns:a16="http://schemas.microsoft.com/office/drawing/2014/main" id="{6DE1BE61-F14A-724B-4B76-71C111ABC7CC}"/>
                  </a:ext>
                </a:extLst>
              </p:cNvPr>
              <p:cNvSpPr>
                <a:spLocks noChangeArrowheads="1"/>
              </p:cNvSpPr>
              <p:nvPr/>
            </p:nvSpPr>
            <p:spPr bwMode="auto">
              <a:xfrm>
                <a:off x="4991098" y="2705163"/>
                <a:ext cx="4775201" cy="126767"/>
              </a:xfrm>
              <a:prstGeom prst="rect">
                <a:avLst/>
              </a:prstGeom>
              <a:solidFill>
                <a:srgbClr val="4D4D4D"/>
              </a:solidFill>
              <a:ln w="6350">
                <a:solidFill>
                  <a:srgbClr val="4D4D4D"/>
                </a:solidFill>
                <a:miter lim="800000"/>
                <a:headEnd/>
                <a:tailEnd/>
              </a:ln>
              <a:effectLst/>
            </p:spPr>
            <p:txBody>
              <a:bodyPr wrap="none" tIns="0" rIns="0" bIns="0" anchor="ctr"/>
              <a:lstStyle/>
              <a:p>
                <a:r>
                  <a:rPr lang="ja-JP" altLang="en-US" sz="800" dirty="0">
                    <a:solidFill>
                      <a:schemeClr val="bg1"/>
                    </a:solidFill>
                    <a:latin typeface="+mn-ea"/>
                  </a:rPr>
                  <a:t>カラーバリエーション</a:t>
                </a:r>
                <a:endParaRPr lang="en-US" altLang="ja-JP" sz="800" dirty="0">
                  <a:solidFill>
                    <a:schemeClr val="bg1"/>
                  </a:solidFill>
                  <a:latin typeface="+mn-ea"/>
                </a:endParaRPr>
              </a:p>
            </p:txBody>
          </p:sp>
        </p:grpSp>
      </p:grpSp>
      <p:grpSp>
        <p:nvGrpSpPr>
          <p:cNvPr id="50" name="グループ化 49">
            <a:extLst>
              <a:ext uri="{FF2B5EF4-FFF2-40B4-BE49-F238E27FC236}">
                <a16:creationId xmlns:a16="http://schemas.microsoft.com/office/drawing/2014/main" id="{F5C26658-4331-0AAE-4766-5429B673395D}"/>
              </a:ext>
            </a:extLst>
          </p:cNvPr>
          <p:cNvGrpSpPr/>
          <p:nvPr/>
        </p:nvGrpSpPr>
        <p:grpSpPr>
          <a:xfrm>
            <a:off x="7882140" y="4727418"/>
            <a:ext cx="1884161" cy="1943616"/>
            <a:chOff x="7882140" y="4727418"/>
            <a:chExt cx="1884161" cy="1943616"/>
          </a:xfrm>
        </p:grpSpPr>
        <p:sp>
          <p:nvSpPr>
            <p:cNvPr id="51" name="Rectangle 14">
              <a:extLst>
                <a:ext uri="{FF2B5EF4-FFF2-40B4-BE49-F238E27FC236}">
                  <a16:creationId xmlns:a16="http://schemas.microsoft.com/office/drawing/2014/main" id="{D2C81210-DF4A-BA5B-1283-D721CE47D367}"/>
                </a:ext>
              </a:extLst>
            </p:cNvPr>
            <p:cNvSpPr>
              <a:spLocks noChangeArrowheads="1"/>
            </p:cNvSpPr>
            <p:nvPr/>
          </p:nvSpPr>
          <p:spPr bwMode="auto">
            <a:xfrm>
              <a:off x="7900454" y="4727418"/>
              <a:ext cx="1865847" cy="1943616"/>
            </a:xfrm>
            <a:prstGeom prst="rect">
              <a:avLst/>
            </a:prstGeom>
            <a:solidFill>
              <a:srgbClr val="F7F7D6"/>
            </a:solidFill>
            <a:ln w="6350">
              <a:noFill/>
              <a:miter lim="800000"/>
              <a:headEnd/>
              <a:tailEnd/>
            </a:ln>
            <a:effectLst/>
          </p:spPr>
          <p:txBody>
            <a:bodyPr wrap="none" anchor="ctr"/>
            <a:lstStyle/>
            <a:p>
              <a:pPr algn="ctr"/>
              <a:endParaRPr lang="ja-JP" altLang="en-US" sz="1200" dirty="0">
                <a:solidFill>
                  <a:srgbClr val="C0C0C0"/>
                </a:solidFill>
                <a:latin typeface="+mn-ea"/>
              </a:endParaRPr>
            </a:p>
          </p:txBody>
        </p:sp>
        <p:grpSp>
          <p:nvGrpSpPr>
            <p:cNvPr id="52" name="グループ化 51">
              <a:extLst>
                <a:ext uri="{FF2B5EF4-FFF2-40B4-BE49-F238E27FC236}">
                  <a16:creationId xmlns:a16="http://schemas.microsoft.com/office/drawing/2014/main" id="{387FE353-BA2E-BD7F-DE29-8E825420A510}"/>
                </a:ext>
              </a:extLst>
            </p:cNvPr>
            <p:cNvGrpSpPr/>
            <p:nvPr/>
          </p:nvGrpSpPr>
          <p:grpSpPr>
            <a:xfrm>
              <a:off x="8022891" y="5989644"/>
              <a:ext cx="1522280" cy="496625"/>
              <a:chOff x="8022891" y="5989644"/>
              <a:chExt cx="1522280" cy="496625"/>
            </a:xfrm>
          </p:grpSpPr>
          <p:sp>
            <p:nvSpPr>
              <p:cNvPr id="55" name="正方形/長方形 54">
                <a:extLst>
                  <a:ext uri="{FF2B5EF4-FFF2-40B4-BE49-F238E27FC236}">
                    <a16:creationId xmlns:a16="http://schemas.microsoft.com/office/drawing/2014/main" id="{9D17240B-2164-97C5-90D2-C51CAB42A2DE}"/>
                  </a:ext>
                </a:extLst>
              </p:cNvPr>
              <p:cNvSpPr/>
              <p:nvPr/>
            </p:nvSpPr>
            <p:spPr>
              <a:xfrm>
                <a:off x="8022891" y="5989644"/>
                <a:ext cx="1415452" cy="246221"/>
              </a:xfrm>
              <a:prstGeom prst="rect">
                <a:avLst/>
              </a:prstGeom>
            </p:spPr>
            <p:txBody>
              <a:bodyPr wrap="none" lIns="0" tIns="0" rIns="0" bIns="0">
                <a:spAutoFit/>
              </a:bodyPr>
              <a:lstStyle/>
              <a:p>
                <a:r>
                  <a:rPr lang="ja-JP" altLang="en-US" sz="800" b="1" dirty="0">
                    <a:latin typeface="+mn-ea"/>
                  </a:rPr>
                  <a:t>床の張り分け部をすっきり納める</a:t>
                </a:r>
              </a:p>
              <a:p>
                <a:r>
                  <a:rPr lang="ja-JP" altLang="en-US" sz="800" b="1" dirty="0">
                    <a:latin typeface="+mn-ea"/>
                  </a:rPr>
                  <a:t>床見切縁（金属製）</a:t>
                </a:r>
              </a:p>
            </p:txBody>
          </p:sp>
          <p:sp>
            <p:nvSpPr>
              <p:cNvPr id="65" name="正方形/長方形 64">
                <a:extLst>
                  <a:ext uri="{FF2B5EF4-FFF2-40B4-BE49-F238E27FC236}">
                    <a16:creationId xmlns:a16="http://schemas.microsoft.com/office/drawing/2014/main" id="{AFE20673-F78D-8DFC-83D5-848898E3B09A}"/>
                  </a:ext>
                </a:extLst>
              </p:cNvPr>
              <p:cNvSpPr/>
              <p:nvPr/>
            </p:nvSpPr>
            <p:spPr>
              <a:xfrm>
                <a:off x="8033207" y="6301603"/>
                <a:ext cx="1511964" cy="184666"/>
              </a:xfrm>
              <a:prstGeom prst="rect">
                <a:avLst/>
              </a:prstGeom>
            </p:spPr>
            <p:txBody>
              <a:bodyPr wrap="square" lIns="0" tIns="0" rIns="0" bIns="0">
                <a:spAutoFit/>
              </a:bodyPr>
              <a:lstStyle/>
              <a:p>
                <a:r>
                  <a:rPr lang="ja-JP" altLang="en-US" sz="600" dirty="0">
                    <a:latin typeface="+mn-ea"/>
                  </a:rPr>
                  <a:t>様々な床材の色にも合うステン系シルバー色でご用意。</a:t>
                </a:r>
              </a:p>
            </p:txBody>
          </p:sp>
        </p:grpSp>
        <p:sp>
          <p:nvSpPr>
            <p:cNvPr id="53" name="正方形/長方形 52">
              <a:extLst>
                <a:ext uri="{FF2B5EF4-FFF2-40B4-BE49-F238E27FC236}">
                  <a16:creationId xmlns:a16="http://schemas.microsoft.com/office/drawing/2014/main" id="{65DA5621-B6ED-C374-C2DD-7A03A87B371C}"/>
                </a:ext>
              </a:extLst>
            </p:cNvPr>
            <p:cNvSpPr/>
            <p:nvPr/>
          </p:nvSpPr>
          <p:spPr>
            <a:xfrm>
              <a:off x="7882140" y="4822189"/>
              <a:ext cx="1865847" cy="184666"/>
            </a:xfrm>
            <a:prstGeom prst="rect">
              <a:avLst/>
            </a:prstGeom>
          </p:spPr>
          <p:txBody>
            <a:bodyPr wrap="square" lIns="0" tIns="0" rIns="0" bIns="0">
              <a:spAutoFit/>
            </a:bodyPr>
            <a:lstStyle/>
            <a:p>
              <a:pPr algn="ctr"/>
              <a:r>
                <a:rPr lang="ja-JP" altLang="en-US" sz="1200" b="1" dirty="0">
                  <a:solidFill>
                    <a:srgbClr val="953735"/>
                  </a:solidFill>
                  <a:latin typeface="+mn-ea"/>
                </a:rPr>
                <a:t>おすすめの周辺部材</a:t>
              </a:r>
            </a:p>
          </p:txBody>
        </p:sp>
        <p:pic>
          <p:nvPicPr>
            <p:cNvPr id="54" name="図 53">
              <a:extLst>
                <a:ext uri="{FF2B5EF4-FFF2-40B4-BE49-F238E27FC236}">
                  <a16:creationId xmlns:a16="http://schemas.microsoft.com/office/drawing/2014/main" id="{CF576665-80E7-4C5C-4A16-DDE4A7CA4789}"/>
                </a:ext>
              </a:extLst>
            </p:cNvPr>
            <p:cNvPicPr>
              <a:picLocks noChangeAspect="1"/>
            </p:cNvPicPr>
            <p:nvPr/>
          </p:nvPicPr>
          <p:blipFill>
            <a:blip r:embed="rId12"/>
            <a:stretch>
              <a:fillRect/>
            </a:stretch>
          </p:blipFill>
          <p:spPr>
            <a:xfrm>
              <a:off x="8022891" y="5096351"/>
              <a:ext cx="1620973" cy="856800"/>
            </a:xfrm>
            <a:prstGeom prst="rect">
              <a:avLst/>
            </a:prstGeom>
          </p:spPr>
        </p:pic>
      </p:grpSp>
      <p:grpSp>
        <p:nvGrpSpPr>
          <p:cNvPr id="3090" name="グループ化 3089">
            <a:extLst>
              <a:ext uri="{FF2B5EF4-FFF2-40B4-BE49-F238E27FC236}">
                <a16:creationId xmlns:a16="http://schemas.microsoft.com/office/drawing/2014/main" id="{7A5681B6-2104-979F-89F2-FA0131417277}"/>
              </a:ext>
            </a:extLst>
          </p:cNvPr>
          <p:cNvGrpSpPr/>
          <p:nvPr/>
        </p:nvGrpSpPr>
        <p:grpSpPr>
          <a:xfrm>
            <a:off x="4991099" y="688975"/>
            <a:ext cx="4775201" cy="1944000"/>
            <a:chOff x="4991099" y="688975"/>
            <a:chExt cx="4775201" cy="1944000"/>
          </a:xfrm>
        </p:grpSpPr>
        <p:grpSp>
          <p:nvGrpSpPr>
            <p:cNvPr id="47" name="グループ化 46">
              <a:extLst>
                <a:ext uri="{FF2B5EF4-FFF2-40B4-BE49-F238E27FC236}">
                  <a16:creationId xmlns:a16="http://schemas.microsoft.com/office/drawing/2014/main" id="{46D0A718-9058-6CD4-3BC8-935D0A5845A7}"/>
                </a:ext>
              </a:extLst>
            </p:cNvPr>
            <p:cNvGrpSpPr/>
            <p:nvPr/>
          </p:nvGrpSpPr>
          <p:grpSpPr>
            <a:xfrm>
              <a:off x="7403951" y="688975"/>
              <a:ext cx="2362349" cy="1944000"/>
              <a:chOff x="7403951" y="688975"/>
              <a:chExt cx="2362349" cy="1944000"/>
            </a:xfrm>
          </p:grpSpPr>
          <p:pic>
            <p:nvPicPr>
              <p:cNvPr id="17" name="図 16"/>
              <p:cNvPicPr>
                <a:picLocks noChangeAspect="1"/>
              </p:cNvPicPr>
              <p:nvPr/>
            </p:nvPicPr>
            <p:blipFill rotWithShape="1">
              <a:blip r:embed="rId13">
                <a:extLst>
                  <a:ext uri="{28A0092B-C50C-407E-A947-70E740481C1C}">
                    <a14:useLocalDpi xmlns:a14="http://schemas.microsoft.com/office/drawing/2010/main" val="0"/>
                  </a:ext>
                </a:extLst>
              </a:blip>
              <a:srcRect l="1" r="1461"/>
              <a:stretch/>
            </p:blipFill>
            <p:spPr>
              <a:xfrm>
                <a:off x="7403951" y="688975"/>
                <a:ext cx="2362349" cy="1944000"/>
              </a:xfrm>
              <a:prstGeom prst="rect">
                <a:avLst/>
              </a:prstGeom>
            </p:spPr>
          </p:pic>
          <p:sp>
            <p:nvSpPr>
              <p:cNvPr id="36" name="正方形/長方形 35">
                <a:extLst>
                  <a:ext uri="{FF2B5EF4-FFF2-40B4-BE49-F238E27FC236}">
                    <a16:creationId xmlns:a16="http://schemas.microsoft.com/office/drawing/2014/main" id="{103B4E7C-BA29-3F8F-FF3D-54422C0A4DA7}"/>
                  </a:ext>
                </a:extLst>
              </p:cNvPr>
              <p:cNvSpPr/>
              <p:nvPr/>
            </p:nvSpPr>
            <p:spPr>
              <a:xfrm>
                <a:off x="7500025" y="770446"/>
                <a:ext cx="670868" cy="307777"/>
              </a:xfrm>
              <a:prstGeom prst="rect">
                <a:avLst/>
              </a:prstGeom>
            </p:spPr>
            <p:txBody>
              <a:bodyPr wrap="square" lIns="0" tIns="0" rIns="0" bIns="0">
                <a:spAutoFit/>
              </a:bodyPr>
              <a:lstStyle/>
              <a:p>
                <a:r>
                  <a:rPr lang="ja-JP" altLang="en-US" sz="1000" b="1" dirty="0">
                    <a:solidFill>
                      <a:schemeClr val="bg1"/>
                    </a:solidFill>
                    <a:latin typeface="+mn-ea"/>
                  </a:rPr>
                  <a:t>ラスティック</a:t>
                </a:r>
                <a:endParaRPr lang="en-US" altLang="ja-JP" sz="1000" b="1" dirty="0">
                  <a:solidFill>
                    <a:schemeClr val="bg1"/>
                  </a:solidFill>
                  <a:latin typeface="+mn-ea"/>
                </a:endParaRPr>
              </a:p>
              <a:p>
                <a:r>
                  <a:rPr lang="en-US" altLang="ja-JP" sz="1000" b="1" dirty="0">
                    <a:solidFill>
                      <a:schemeClr val="bg1"/>
                    </a:solidFill>
                    <a:latin typeface="+mn-ea"/>
                  </a:rPr>
                  <a:t>Rustic</a:t>
                </a:r>
                <a:endParaRPr lang="ja-JP" altLang="en-US" sz="1000" b="1" dirty="0">
                  <a:solidFill>
                    <a:schemeClr val="bg1"/>
                  </a:solidFill>
                  <a:latin typeface="+mn-ea"/>
                </a:endParaRPr>
              </a:p>
            </p:txBody>
          </p:sp>
          <p:sp>
            <p:nvSpPr>
              <p:cNvPr id="37" name="正方形/長方形 36">
                <a:extLst>
                  <a:ext uri="{FF2B5EF4-FFF2-40B4-BE49-F238E27FC236}">
                    <a16:creationId xmlns:a16="http://schemas.microsoft.com/office/drawing/2014/main" id="{A10287B8-E139-F8FF-1A63-7E272BF6D3A9}"/>
                  </a:ext>
                </a:extLst>
              </p:cNvPr>
              <p:cNvSpPr/>
              <p:nvPr/>
            </p:nvSpPr>
            <p:spPr>
              <a:xfrm>
                <a:off x="8063810" y="2117173"/>
                <a:ext cx="1671223" cy="430887"/>
              </a:xfrm>
              <a:prstGeom prst="rect">
                <a:avLst/>
              </a:prstGeom>
            </p:spPr>
            <p:txBody>
              <a:bodyPr wrap="square" lIns="0" tIns="0" rIns="0" bIns="0">
                <a:spAutoFit/>
              </a:bodyPr>
              <a:lstStyle/>
              <a:p>
                <a:r>
                  <a:rPr lang="ja-JP" altLang="en-US" sz="700" dirty="0">
                    <a:solidFill>
                      <a:srgbClr val="FFFFFF"/>
                    </a:solidFill>
                    <a:latin typeface="+mn-ea"/>
                  </a:rPr>
                  <a:t>木の持つ自然で素朴な風合いを</a:t>
                </a:r>
              </a:p>
              <a:p>
                <a:r>
                  <a:rPr lang="ja-JP" altLang="en-US" sz="700" dirty="0">
                    <a:solidFill>
                      <a:srgbClr val="FFFFFF"/>
                    </a:solidFill>
                    <a:latin typeface="+mn-ea"/>
                  </a:rPr>
                  <a:t>シートで表現した</a:t>
                </a:r>
                <a:r>
                  <a:rPr lang="en-US" altLang="ja-JP" sz="700" dirty="0">
                    <a:solidFill>
                      <a:srgbClr val="FFFFFF"/>
                    </a:solidFill>
                    <a:latin typeface="+mn-ea"/>
                  </a:rPr>
                  <a:t>9</a:t>
                </a:r>
                <a:r>
                  <a:rPr lang="ja-JP" altLang="en-US" sz="700" dirty="0">
                    <a:solidFill>
                      <a:srgbClr val="FFFFFF"/>
                    </a:solidFill>
                    <a:latin typeface="+mn-ea"/>
                  </a:rPr>
                  <a:t>柄をご用意。</a:t>
                </a:r>
              </a:p>
              <a:p>
                <a:r>
                  <a:rPr lang="ja-JP" altLang="en-US" sz="700" dirty="0">
                    <a:solidFill>
                      <a:srgbClr val="FFFFFF"/>
                    </a:solidFill>
                    <a:latin typeface="+mn-ea"/>
                  </a:rPr>
                  <a:t>建具と同色コーディネイトできる</a:t>
                </a:r>
                <a:r>
                  <a:rPr lang="en-US" altLang="ja-JP" sz="700" dirty="0">
                    <a:solidFill>
                      <a:srgbClr val="FFFFFF"/>
                    </a:solidFill>
                    <a:latin typeface="+mn-ea"/>
                  </a:rPr>
                  <a:t>5</a:t>
                </a:r>
                <a:r>
                  <a:rPr lang="ja-JP" altLang="en-US" sz="700" dirty="0">
                    <a:solidFill>
                      <a:srgbClr val="FFFFFF"/>
                    </a:solidFill>
                    <a:latin typeface="+mn-ea"/>
                  </a:rPr>
                  <a:t>柄と、</a:t>
                </a:r>
              </a:p>
              <a:p>
                <a:r>
                  <a:rPr lang="ja-JP" altLang="en-US" sz="700" dirty="0">
                    <a:solidFill>
                      <a:srgbClr val="FFFFFF"/>
                    </a:solidFill>
                    <a:latin typeface="+mn-ea"/>
                  </a:rPr>
                  <a:t>トレンド感のある</a:t>
                </a:r>
                <a:r>
                  <a:rPr lang="en-US" altLang="ja-JP" sz="700" dirty="0">
                    <a:solidFill>
                      <a:srgbClr val="FFFFFF"/>
                    </a:solidFill>
                    <a:latin typeface="+mn-ea"/>
                  </a:rPr>
                  <a:t>4</a:t>
                </a:r>
                <a:r>
                  <a:rPr lang="ja-JP" altLang="en-US" sz="700" dirty="0">
                    <a:solidFill>
                      <a:srgbClr val="FFFFFF"/>
                    </a:solidFill>
                    <a:latin typeface="+mn-ea"/>
                  </a:rPr>
                  <a:t>柄をラインアップしました。</a:t>
                </a:r>
              </a:p>
            </p:txBody>
          </p:sp>
          <p:sp>
            <p:nvSpPr>
              <p:cNvPr id="38" name="正方形/長方形 37">
                <a:extLst>
                  <a:ext uri="{FF2B5EF4-FFF2-40B4-BE49-F238E27FC236}">
                    <a16:creationId xmlns:a16="http://schemas.microsoft.com/office/drawing/2014/main" id="{48A1069A-0AFD-4B35-53B8-44CB5E72D6DF}"/>
                  </a:ext>
                </a:extLst>
              </p:cNvPr>
              <p:cNvSpPr/>
              <p:nvPr/>
            </p:nvSpPr>
            <p:spPr>
              <a:xfrm>
                <a:off x="7500025" y="1160252"/>
                <a:ext cx="1353582" cy="323165"/>
              </a:xfrm>
              <a:prstGeom prst="rect">
                <a:avLst/>
              </a:prstGeom>
            </p:spPr>
            <p:txBody>
              <a:bodyPr wrap="square" lIns="0" tIns="0" rIns="0" bIns="0">
                <a:spAutoFit/>
              </a:bodyPr>
              <a:lstStyle/>
              <a:p>
                <a:r>
                  <a:rPr lang="ja-JP" altLang="en-US" sz="700" dirty="0">
                    <a:solidFill>
                      <a:srgbClr val="FFFFFF"/>
                    </a:solidFill>
                    <a:latin typeface="+mn-ea"/>
                  </a:rPr>
                  <a:t>リアルなテクスチャーの</a:t>
                </a:r>
              </a:p>
              <a:p>
                <a:r>
                  <a:rPr lang="ja-JP" altLang="en-US" sz="700" dirty="0">
                    <a:solidFill>
                      <a:srgbClr val="FFFFFF"/>
                    </a:solidFill>
                    <a:latin typeface="+mn-ea"/>
                  </a:rPr>
                  <a:t>表現でコーディネイトが</a:t>
                </a:r>
              </a:p>
              <a:p>
                <a:r>
                  <a:rPr lang="ja-JP" altLang="en-US" sz="700" dirty="0">
                    <a:solidFill>
                      <a:srgbClr val="FFFFFF"/>
                    </a:solidFill>
                    <a:latin typeface="+mn-ea"/>
                  </a:rPr>
                  <a:t>楽しめます。</a:t>
                </a:r>
              </a:p>
            </p:txBody>
          </p:sp>
        </p:grpSp>
        <p:grpSp>
          <p:nvGrpSpPr>
            <p:cNvPr id="3088" name="グループ化 3087">
              <a:extLst>
                <a:ext uri="{FF2B5EF4-FFF2-40B4-BE49-F238E27FC236}">
                  <a16:creationId xmlns:a16="http://schemas.microsoft.com/office/drawing/2014/main" id="{1D8724F0-5AA8-7D8F-3779-6AD21E06CD09}"/>
                </a:ext>
              </a:extLst>
            </p:cNvPr>
            <p:cNvGrpSpPr/>
            <p:nvPr/>
          </p:nvGrpSpPr>
          <p:grpSpPr>
            <a:xfrm>
              <a:off x="4991099" y="688975"/>
              <a:ext cx="2412852" cy="1943100"/>
              <a:chOff x="4991099" y="688975"/>
              <a:chExt cx="2412852" cy="1943100"/>
            </a:xfrm>
          </p:grpSpPr>
          <p:sp>
            <p:nvSpPr>
              <p:cNvPr id="3083" name="Rectangle 14">
                <a:extLst>
                  <a:ext uri="{FF2B5EF4-FFF2-40B4-BE49-F238E27FC236}">
                    <a16:creationId xmlns:a16="http://schemas.microsoft.com/office/drawing/2014/main" id="{C116D91E-D779-5466-D0E0-1898A1EE0554}"/>
                  </a:ext>
                </a:extLst>
              </p:cNvPr>
              <p:cNvSpPr>
                <a:spLocks noChangeArrowheads="1"/>
              </p:cNvSpPr>
              <p:nvPr/>
            </p:nvSpPr>
            <p:spPr bwMode="auto">
              <a:xfrm>
                <a:off x="4991099" y="688975"/>
                <a:ext cx="2412852" cy="1943100"/>
              </a:xfrm>
              <a:prstGeom prst="rect">
                <a:avLst/>
              </a:prstGeom>
              <a:solidFill>
                <a:srgbClr val="829196"/>
              </a:solidFill>
              <a:ln w="6350">
                <a:noFill/>
                <a:miter lim="800000"/>
                <a:headEnd/>
                <a:tailEnd/>
              </a:ln>
              <a:effectLst/>
            </p:spPr>
            <p:txBody>
              <a:bodyPr wrap="none" anchor="ctr"/>
              <a:lstStyle/>
              <a:p>
                <a:pPr algn="ctr"/>
                <a:endParaRPr lang="ja-JP" altLang="en-US" sz="1200" dirty="0">
                  <a:latin typeface="+mn-ea"/>
                </a:endParaRPr>
              </a:p>
            </p:txBody>
          </p:sp>
          <p:grpSp>
            <p:nvGrpSpPr>
              <p:cNvPr id="3084" name="グループ化 3083">
                <a:extLst>
                  <a:ext uri="{FF2B5EF4-FFF2-40B4-BE49-F238E27FC236}">
                    <a16:creationId xmlns:a16="http://schemas.microsoft.com/office/drawing/2014/main" id="{1C3B96E4-9380-3343-6486-439940E78B63}"/>
                  </a:ext>
                </a:extLst>
              </p:cNvPr>
              <p:cNvGrpSpPr/>
              <p:nvPr/>
            </p:nvGrpSpPr>
            <p:grpSpPr>
              <a:xfrm>
                <a:off x="4991100" y="947324"/>
                <a:ext cx="2412851" cy="355257"/>
                <a:chOff x="4991100" y="869365"/>
                <a:chExt cx="2412851" cy="355257"/>
              </a:xfrm>
            </p:grpSpPr>
            <p:sp>
              <p:nvSpPr>
                <p:cNvPr id="3086" name="正方形/長方形 3085">
                  <a:extLst>
                    <a:ext uri="{FF2B5EF4-FFF2-40B4-BE49-F238E27FC236}">
                      <a16:creationId xmlns:a16="http://schemas.microsoft.com/office/drawing/2014/main" id="{10C9EA62-0F2A-51DB-1A7A-0F79EAF2C9A7}"/>
                    </a:ext>
                  </a:extLst>
                </p:cNvPr>
                <p:cNvSpPr/>
                <p:nvPr/>
              </p:nvSpPr>
              <p:spPr>
                <a:xfrm>
                  <a:off x="4991100" y="1009178"/>
                  <a:ext cx="2412851" cy="215444"/>
                </a:xfrm>
                <a:prstGeom prst="rect">
                  <a:avLst/>
                </a:prstGeom>
              </p:spPr>
              <p:txBody>
                <a:bodyPr wrap="square" lIns="0" tIns="0" rIns="0" bIns="0">
                  <a:spAutoFit/>
                </a:bodyPr>
                <a:lstStyle/>
                <a:p>
                  <a:pPr algn="ctr"/>
                  <a:r>
                    <a:rPr lang="ja-JP" altLang="en-US" sz="1400" b="1" dirty="0">
                      <a:solidFill>
                        <a:srgbClr val="FFFFFF"/>
                      </a:solidFill>
                      <a:latin typeface="+mn-ea"/>
                    </a:rPr>
                    <a:t>ベリティスシリーズ</a:t>
                  </a:r>
                </a:p>
              </p:txBody>
            </p:sp>
            <p:sp>
              <p:nvSpPr>
                <p:cNvPr id="3087" name="正方形/長方形 3086">
                  <a:extLst>
                    <a:ext uri="{FF2B5EF4-FFF2-40B4-BE49-F238E27FC236}">
                      <a16:creationId xmlns:a16="http://schemas.microsoft.com/office/drawing/2014/main" id="{6FC25279-5543-138F-7D00-A30D3C4D1063}"/>
                    </a:ext>
                  </a:extLst>
                </p:cNvPr>
                <p:cNvSpPr/>
                <p:nvPr/>
              </p:nvSpPr>
              <p:spPr>
                <a:xfrm>
                  <a:off x="4991100" y="869365"/>
                  <a:ext cx="2412000" cy="123111"/>
                </a:xfrm>
                <a:prstGeom prst="rect">
                  <a:avLst/>
                </a:prstGeom>
              </p:spPr>
              <p:txBody>
                <a:bodyPr wrap="square" lIns="0" tIns="0" rIns="0" bIns="0">
                  <a:spAutoFit/>
                </a:bodyPr>
                <a:lstStyle/>
                <a:p>
                  <a:pPr algn="ctr"/>
                  <a:r>
                    <a:rPr lang="ja-JP" altLang="en-US" sz="800" dirty="0">
                      <a:solidFill>
                        <a:srgbClr val="FFFFFF"/>
                      </a:solidFill>
                      <a:latin typeface="+mn-ea"/>
                    </a:rPr>
                    <a:t>高意匠シート仕上げ</a:t>
                  </a:r>
                </a:p>
              </p:txBody>
            </p:sp>
          </p:grpSp>
          <p:pic>
            <p:nvPicPr>
              <p:cNvPr id="18" name="図 17"/>
              <p:cNvPicPr preferRelativeResize="0">
                <a:picLocks noChangeAspect="1"/>
              </p:cNvPicPr>
              <p:nvPr/>
            </p:nvPicPr>
            <p:blipFill rotWithShape="1">
              <a:blip r:embed="rId14">
                <a:extLst>
                  <a:ext uri="{28A0092B-C50C-407E-A947-70E740481C1C}">
                    <a14:useLocalDpi xmlns:a14="http://schemas.microsoft.com/office/drawing/2010/main" val="0"/>
                  </a:ext>
                </a:extLst>
              </a:blip>
              <a:stretch/>
            </p:blipFill>
            <p:spPr>
              <a:xfrm>
                <a:off x="5392971" y="1401726"/>
                <a:ext cx="1609109" cy="972000"/>
              </a:xfrm>
              <a:prstGeom prst="rect">
                <a:avLst/>
              </a:prstGeom>
            </p:spPr>
          </p:pic>
        </p:grpSp>
        <p:sp>
          <p:nvSpPr>
            <p:cNvPr id="3089" name="Rectangle 14">
              <a:extLst>
                <a:ext uri="{FF2B5EF4-FFF2-40B4-BE49-F238E27FC236}">
                  <a16:creationId xmlns:a16="http://schemas.microsoft.com/office/drawing/2014/main" id="{DC483F78-8C0B-536F-A276-84AD7AA99D5D}"/>
                </a:ext>
              </a:extLst>
            </p:cNvPr>
            <p:cNvSpPr>
              <a:spLocks noChangeArrowheads="1"/>
            </p:cNvSpPr>
            <p:nvPr/>
          </p:nvSpPr>
          <p:spPr bwMode="auto">
            <a:xfrm>
              <a:off x="4991100" y="688975"/>
              <a:ext cx="4775200" cy="1943099"/>
            </a:xfrm>
            <a:prstGeom prst="rect">
              <a:avLst/>
            </a:prstGeom>
            <a:noFill/>
            <a:ln w="6350">
              <a:solidFill>
                <a:srgbClr val="829196"/>
              </a:solidFill>
              <a:miter lim="800000"/>
              <a:headEnd/>
              <a:tailEnd/>
            </a:ln>
            <a:effectLst/>
          </p:spPr>
          <p:txBody>
            <a:bodyPr wrap="none" anchor="ctr"/>
            <a:lstStyle/>
            <a:p>
              <a:pPr algn="ctr"/>
              <a:endParaRPr lang="ja-JP" altLang="en-US" sz="1200" dirty="0">
                <a:latin typeface="+mn-ea"/>
              </a:endParaRPr>
            </a:p>
          </p:txBody>
        </p:sp>
      </p:grpSp>
      <p:sp>
        <p:nvSpPr>
          <p:cNvPr id="3094" name="正方形/長方形 3093">
            <a:extLst>
              <a:ext uri="{FF2B5EF4-FFF2-40B4-BE49-F238E27FC236}">
                <a16:creationId xmlns:a16="http://schemas.microsoft.com/office/drawing/2014/main" id="{93665B69-42E9-5437-0187-180B601AA6AC}"/>
              </a:ext>
            </a:extLst>
          </p:cNvPr>
          <p:cNvSpPr/>
          <p:nvPr/>
        </p:nvSpPr>
        <p:spPr>
          <a:xfrm>
            <a:off x="147622" y="4450464"/>
            <a:ext cx="4768865" cy="246221"/>
          </a:xfrm>
          <a:prstGeom prst="rect">
            <a:avLst/>
          </a:prstGeom>
        </p:spPr>
        <p:txBody>
          <a:bodyPr wrap="square" lIns="0" tIns="0" rIns="0" bIns="0">
            <a:spAutoFit/>
          </a:bodyPr>
          <a:lstStyle/>
          <a:p>
            <a:r>
              <a:rPr lang="en-US" altLang="ja-JP" sz="400" dirty="0">
                <a:latin typeface="+mn-ea"/>
              </a:rPr>
              <a:t>※1 </a:t>
            </a:r>
            <a:r>
              <a:rPr lang="ja-JP" altLang="en-US" sz="400" dirty="0">
                <a:latin typeface="+mn-ea"/>
              </a:rPr>
              <a:t>一般の木質系床材に比べ、ペットの傷や汚れに配慮した床材となっておりますが、必ずしも傷や汚れがつかないというわけではありません。 </a:t>
            </a:r>
            <a:r>
              <a:rPr lang="en-US" altLang="ja-JP" sz="400" dirty="0">
                <a:latin typeface="+mn-ea"/>
              </a:rPr>
              <a:t>※2 </a:t>
            </a:r>
            <a:r>
              <a:rPr lang="ja-JP" altLang="en-US" sz="400" dirty="0">
                <a:latin typeface="+mn-ea"/>
              </a:rPr>
              <a:t>ペット対応時や、洗面所・トイレなどへの施工時には、さねの接合部にシリコンシーリング・さね部専用ボンド（</a:t>
            </a:r>
            <a:r>
              <a:rPr lang="en-US" altLang="ja-JP" sz="400" dirty="0">
                <a:latin typeface="+mn-ea"/>
              </a:rPr>
              <a:t>KE9501E</a:t>
            </a:r>
            <a:r>
              <a:rPr lang="ja-JP" altLang="en-US" sz="400" dirty="0">
                <a:latin typeface="+mn-ea"/>
              </a:rPr>
              <a:t>）を施してください。 </a:t>
            </a:r>
            <a:r>
              <a:rPr lang="en-US" altLang="ja-JP" sz="400" dirty="0">
                <a:latin typeface="+mn-ea"/>
              </a:rPr>
              <a:t>※3 </a:t>
            </a:r>
            <a:r>
              <a:rPr lang="ja-JP" altLang="en-US" sz="400" dirty="0">
                <a:latin typeface="+mn-ea"/>
              </a:rPr>
              <a:t>ペットの排泄物などを放置すると変色や膨れなど不具合の原因となるため、すぐに拭き取ってください。 </a:t>
            </a:r>
            <a:r>
              <a:rPr lang="en-US" altLang="ja-JP" sz="400" dirty="0">
                <a:latin typeface="+mn-ea"/>
              </a:rPr>
              <a:t>※4 </a:t>
            </a:r>
            <a:r>
              <a:rPr lang="ja-JP" altLang="en-US" sz="400" dirty="0">
                <a:latin typeface="+mn-ea"/>
              </a:rPr>
              <a:t>表面保護のためワックスもかけられますが、床材表面の塗膜性能は発揮できなくなります。 </a:t>
            </a:r>
            <a:r>
              <a:rPr lang="en-US" altLang="ja-JP" sz="400" dirty="0">
                <a:latin typeface="+mn-ea"/>
              </a:rPr>
              <a:t>※5 </a:t>
            </a:r>
            <a:r>
              <a:rPr lang="ja-JP" altLang="en-US" sz="400" dirty="0">
                <a:latin typeface="+mn-ea"/>
              </a:rPr>
              <a:t>球状及び金属製キャスターや、小径のキャスター付き家具はご使用をお避けください。へこみや傷が発生する場合があります。 </a:t>
            </a:r>
            <a:r>
              <a:rPr lang="en-US" altLang="ja-JP" sz="400" dirty="0">
                <a:latin typeface="+mn-ea"/>
              </a:rPr>
              <a:t>※6 </a:t>
            </a:r>
            <a:r>
              <a:rPr lang="ja-JP" altLang="en-US" sz="400" dirty="0">
                <a:latin typeface="+mn-ea"/>
              </a:rPr>
              <a:t>設置条件、取扱い上の注意がありますので詳細はカタログをご覧ください。</a:t>
            </a:r>
          </a:p>
        </p:txBody>
      </p:sp>
      <p:grpSp>
        <p:nvGrpSpPr>
          <p:cNvPr id="3096" name="グループ化 3095">
            <a:extLst>
              <a:ext uri="{FF2B5EF4-FFF2-40B4-BE49-F238E27FC236}">
                <a16:creationId xmlns:a16="http://schemas.microsoft.com/office/drawing/2014/main" id="{F2C90FC1-C6BF-FB5D-9E9D-BA90CAD7EBA3}"/>
              </a:ext>
            </a:extLst>
          </p:cNvPr>
          <p:cNvGrpSpPr/>
          <p:nvPr/>
        </p:nvGrpSpPr>
        <p:grpSpPr>
          <a:xfrm>
            <a:off x="142875" y="4037101"/>
            <a:ext cx="3579291" cy="403863"/>
            <a:chOff x="142875" y="4041734"/>
            <a:chExt cx="3579291" cy="403863"/>
          </a:xfrm>
        </p:grpSpPr>
        <p:grpSp>
          <p:nvGrpSpPr>
            <p:cNvPr id="3097" name="グループ化 3096">
              <a:extLst>
                <a:ext uri="{FF2B5EF4-FFF2-40B4-BE49-F238E27FC236}">
                  <a16:creationId xmlns:a16="http://schemas.microsoft.com/office/drawing/2014/main" id="{FF52FEA9-C02E-494D-6508-3A4121216839}"/>
                </a:ext>
              </a:extLst>
            </p:cNvPr>
            <p:cNvGrpSpPr/>
            <p:nvPr/>
          </p:nvGrpSpPr>
          <p:grpSpPr>
            <a:xfrm>
              <a:off x="142875" y="4041734"/>
              <a:ext cx="3579291" cy="355265"/>
              <a:chOff x="344488" y="2605651"/>
              <a:chExt cx="3579291" cy="355265"/>
            </a:xfrm>
          </p:grpSpPr>
          <p:pic>
            <p:nvPicPr>
              <p:cNvPr id="3105" name="図 3104">
                <a:extLst>
                  <a:ext uri="{FF2B5EF4-FFF2-40B4-BE49-F238E27FC236}">
                    <a16:creationId xmlns:a16="http://schemas.microsoft.com/office/drawing/2014/main" id="{F0EE39A6-AA59-4A45-79DD-5866FF1322C7}"/>
                  </a:ext>
                </a:extLst>
              </p:cNvPr>
              <p:cNvPicPr>
                <a:picLocks noChangeAspect="1"/>
              </p:cNvPicPr>
              <p:nvPr/>
            </p:nvPicPr>
            <p:blipFill>
              <a:blip r:embed="rId15"/>
              <a:stretch>
                <a:fillRect/>
              </a:stretch>
            </p:blipFill>
            <p:spPr>
              <a:xfrm>
                <a:off x="1007458" y="2672916"/>
                <a:ext cx="261818" cy="288000"/>
              </a:xfrm>
              <a:prstGeom prst="rect">
                <a:avLst/>
              </a:prstGeom>
            </p:spPr>
          </p:pic>
          <p:pic>
            <p:nvPicPr>
              <p:cNvPr id="3106" name="図 3105">
                <a:extLst>
                  <a:ext uri="{FF2B5EF4-FFF2-40B4-BE49-F238E27FC236}">
                    <a16:creationId xmlns:a16="http://schemas.microsoft.com/office/drawing/2014/main" id="{D317E043-990A-DD18-CAA3-597AA2BDB9BD}"/>
                  </a:ext>
                </a:extLst>
              </p:cNvPr>
              <p:cNvPicPr>
                <a:picLocks noChangeAspect="1"/>
              </p:cNvPicPr>
              <p:nvPr/>
            </p:nvPicPr>
            <p:blipFill>
              <a:blip r:embed="rId16"/>
              <a:stretch>
                <a:fillRect/>
              </a:stretch>
            </p:blipFill>
            <p:spPr>
              <a:xfrm>
                <a:off x="344488" y="2672916"/>
                <a:ext cx="261819" cy="288000"/>
              </a:xfrm>
              <a:prstGeom prst="rect">
                <a:avLst/>
              </a:prstGeom>
            </p:spPr>
          </p:pic>
          <p:pic>
            <p:nvPicPr>
              <p:cNvPr id="3107" name="図 3106">
                <a:extLst>
                  <a:ext uri="{FF2B5EF4-FFF2-40B4-BE49-F238E27FC236}">
                    <a16:creationId xmlns:a16="http://schemas.microsoft.com/office/drawing/2014/main" id="{0B755FD3-9CC9-572E-F41A-F7879CE8B74F}"/>
                  </a:ext>
                </a:extLst>
              </p:cNvPr>
              <p:cNvPicPr>
                <a:picLocks noChangeAspect="1"/>
              </p:cNvPicPr>
              <p:nvPr/>
            </p:nvPicPr>
            <p:blipFill>
              <a:blip r:embed="rId17"/>
              <a:stretch>
                <a:fillRect/>
              </a:stretch>
            </p:blipFill>
            <p:spPr>
              <a:xfrm>
                <a:off x="565478" y="2672916"/>
                <a:ext cx="261819" cy="288000"/>
              </a:xfrm>
              <a:prstGeom prst="rect">
                <a:avLst/>
              </a:prstGeom>
            </p:spPr>
          </p:pic>
          <p:pic>
            <p:nvPicPr>
              <p:cNvPr id="3108" name="図 3107">
                <a:extLst>
                  <a:ext uri="{FF2B5EF4-FFF2-40B4-BE49-F238E27FC236}">
                    <a16:creationId xmlns:a16="http://schemas.microsoft.com/office/drawing/2014/main" id="{AF0BB845-9EA3-15AE-11A5-140364F94B81}"/>
                  </a:ext>
                </a:extLst>
              </p:cNvPr>
              <p:cNvPicPr>
                <a:picLocks noChangeAspect="1"/>
              </p:cNvPicPr>
              <p:nvPr/>
            </p:nvPicPr>
            <p:blipFill>
              <a:blip r:embed="rId18"/>
              <a:stretch>
                <a:fillRect/>
              </a:stretch>
            </p:blipFill>
            <p:spPr>
              <a:xfrm>
                <a:off x="786468" y="2672916"/>
                <a:ext cx="261819" cy="288000"/>
              </a:xfrm>
              <a:prstGeom prst="rect">
                <a:avLst/>
              </a:prstGeom>
            </p:spPr>
          </p:pic>
          <p:pic>
            <p:nvPicPr>
              <p:cNvPr id="3109" name="図 3108">
                <a:extLst>
                  <a:ext uri="{FF2B5EF4-FFF2-40B4-BE49-F238E27FC236}">
                    <a16:creationId xmlns:a16="http://schemas.microsoft.com/office/drawing/2014/main" id="{52E9E441-A7A8-1EBF-1084-1467BB86B5E3}"/>
                  </a:ext>
                </a:extLst>
              </p:cNvPr>
              <p:cNvPicPr>
                <a:picLocks noChangeAspect="1"/>
              </p:cNvPicPr>
              <p:nvPr/>
            </p:nvPicPr>
            <p:blipFill>
              <a:blip r:embed="rId19"/>
              <a:stretch>
                <a:fillRect/>
              </a:stretch>
            </p:blipFill>
            <p:spPr>
              <a:xfrm>
                <a:off x="1228448" y="2672916"/>
                <a:ext cx="261819" cy="288000"/>
              </a:xfrm>
              <a:prstGeom prst="rect">
                <a:avLst/>
              </a:prstGeom>
            </p:spPr>
          </p:pic>
          <p:pic>
            <p:nvPicPr>
              <p:cNvPr id="3110" name="図 3109">
                <a:extLst>
                  <a:ext uri="{FF2B5EF4-FFF2-40B4-BE49-F238E27FC236}">
                    <a16:creationId xmlns:a16="http://schemas.microsoft.com/office/drawing/2014/main" id="{EE3443AE-7B97-5454-C25D-6BBFD6C9A82E}"/>
                  </a:ext>
                </a:extLst>
              </p:cNvPr>
              <p:cNvPicPr>
                <a:picLocks noChangeAspect="1"/>
              </p:cNvPicPr>
              <p:nvPr/>
            </p:nvPicPr>
            <p:blipFill>
              <a:blip r:embed="rId20"/>
              <a:stretch>
                <a:fillRect/>
              </a:stretch>
            </p:blipFill>
            <p:spPr>
              <a:xfrm>
                <a:off x="1449437" y="2672916"/>
                <a:ext cx="261819" cy="288000"/>
              </a:xfrm>
              <a:prstGeom prst="rect">
                <a:avLst/>
              </a:prstGeom>
            </p:spPr>
          </p:pic>
          <p:pic>
            <p:nvPicPr>
              <p:cNvPr id="3111" name="図 3110">
                <a:extLst>
                  <a:ext uri="{FF2B5EF4-FFF2-40B4-BE49-F238E27FC236}">
                    <a16:creationId xmlns:a16="http://schemas.microsoft.com/office/drawing/2014/main" id="{D20825F2-03F0-CAAC-ACB2-34EDDED80FBB}"/>
                  </a:ext>
                </a:extLst>
              </p:cNvPr>
              <p:cNvPicPr>
                <a:picLocks noChangeAspect="1"/>
              </p:cNvPicPr>
              <p:nvPr/>
            </p:nvPicPr>
            <p:blipFill>
              <a:blip r:embed="rId21"/>
              <a:stretch>
                <a:fillRect/>
              </a:stretch>
            </p:blipFill>
            <p:spPr>
              <a:xfrm>
                <a:off x="1670427" y="2672916"/>
                <a:ext cx="261819" cy="288000"/>
              </a:xfrm>
              <a:prstGeom prst="rect">
                <a:avLst/>
              </a:prstGeom>
            </p:spPr>
          </p:pic>
          <p:pic>
            <p:nvPicPr>
              <p:cNvPr id="3112" name="図 3111">
                <a:extLst>
                  <a:ext uri="{FF2B5EF4-FFF2-40B4-BE49-F238E27FC236}">
                    <a16:creationId xmlns:a16="http://schemas.microsoft.com/office/drawing/2014/main" id="{DF9ECB47-6366-2894-9D80-52A532844831}"/>
                  </a:ext>
                </a:extLst>
              </p:cNvPr>
              <p:cNvPicPr>
                <a:picLocks noChangeAspect="1"/>
              </p:cNvPicPr>
              <p:nvPr/>
            </p:nvPicPr>
            <p:blipFill>
              <a:blip r:embed="rId22"/>
              <a:stretch>
                <a:fillRect/>
              </a:stretch>
            </p:blipFill>
            <p:spPr>
              <a:xfrm>
                <a:off x="1891417" y="2672916"/>
                <a:ext cx="261819" cy="288000"/>
              </a:xfrm>
              <a:prstGeom prst="rect">
                <a:avLst/>
              </a:prstGeom>
            </p:spPr>
          </p:pic>
          <p:pic>
            <p:nvPicPr>
              <p:cNvPr id="3113" name="図 3112">
                <a:extLst>
                  <a:ext uri="{FF2B5EF4-FFF2-40B4-BE49-F238E27FC236}">
                    <a16:creationId xmlns:a16="http://schemas.microsoft.com/office/drawing/2014/main" id="{6EDE218E-5854-A677-E873-6155AD9B0FA2}"/>
                  </a:ext>
                </a:extLst>
              </p:cNvPr>
              <p:cNvPicPr>
                <a:picLocks noChangeAspect="1"/>
              </p:cNvPicPr>
              <p:nvPr/>
            </p:nvPicPr>
            <p:blipFill>
              <a:blip r:embed="rId23"/>
              <a:stretch>
                <a:fillRect/>
              </a:stretch>
            </p:blipFill>
            <p:spPr>
              <a:xfrm>
                <a:off x="2112407" y="2672916"/>
                <a:ext cx="261819" cy="288000"/>
              </a:xfrm>
              <a:prstGeom prst="rect">
                <a:avLst/>
              </a:prstGeom>
            </p:spPr>
          </p:pic>
          <p:pic>
            <p:nvPicPr>
              <p:cNvPr id="3114" name="図 3113">
                <a:extLst>
                  <a:ext uri="{FF2B5EF4-FFF2-40B4-BE49-F238E27FC236}">
                    <a16:creationId xmlns:a16="http://schemas.microsoft.com/office/drawing/2014/main" id="{82744CDB-B4F0-DFD1-B010-79B86698B326}"/>
                  </a:ext>
                </a:extLst>
              </p:cNvPr>
              <p:cNvPicPr>
                <a:picLocks noChangeAspect="1"/>
              </p:cNvPicPr>
              <p:nvPr/>
            </p:nvPicPr>
            <p:blipFill>
              <a:blip r:embed="rId24"/>
              <a:stretch>
                <a:fillRect/>
              </a:stretch>
            </p:blipFill>
            <p:spPr>
              <a:xfrm>
                <a:off x="2333397" y="2672916"/>
                <a:ext cx="261819" cy="288000"/>
              </a:xfrm>
              <a:prstGeom prst="rect">
                <a:avLst/>
              </a:prstGeom>
            </p:spPr>
          </p:pic>
          <p:pic>
            <p:nvPicPr>
              <p:cNvPr id="3115" name="図 3114">
                <a:extLst>
                  <a:ext uri="{FF2B5EF4-FFF2-40B4-BE49-F238E27FC236}">
                    <a16:creationId xmlns:a16="http://schemas.microsoft.com/office/drawing/2014/main" id="{AFB2F306-30B6-71D7-985E-3A9D7F98E17B}"/>
                  </a:ext>
                </a:extLst>
              </p:cNvPr>
              <p:cNvPicPr>
                <a:picLocks noChangeAspect="1"/>
              </p:cNvPicPr>
              <p:nvPr/>
            </p:nvPicPr>
            <p:blipFill>
              <a:blip r:embed="rId25"/>
              <a:stretch>
                <a:fillRect/>
              </a:stretch>
            </p:blipFill>
            <p:spPr>
              <a:xfrm>
                <a:off x="2554387" y="2672916"/>
                <a:ext cx="261819" cy="288000"/>
              </a:xfrm>
              <a:prstGeom prst="rect">
                <a:avLst/>
              </a:prstGeom>
            </p:spPr>
          </p:pic>
          <p:pic>
            <p:nvPicPr>
              <p:cNvPr id="3116" name="図 3115">
                <a:extLst>
                  <a:ext uri="{FF2B5EF4-FFF2-40B4-BE49-F238E27FC236}">
                    <a16:creationId xmlns:a16="http://schemas.microsoft.com/office/drawing/2014/main" id="{4C639F46-BFBE-7A84-2244-CB84A829506F}"/>
                  </a:ext>
                </a:extLst>
              </p:cNvPr>
              <p:cNvPicPr>
                <a:picLocks noChangeAspect="1"/>
              </p:cNvPicPr>
              <p:nvPr/>
            </p:nvPicPr>
            <p:blipFill>
              <a:blip r:embed="rId26"/>
              <a:stretch>
                <a:fillRect/>
              </a:stretch>
            </p:blipFill>
            <p:spPr>
              <a:xfrm>
                <a:off x="2775377" y="2672916"/>
                <a:ext cx="261819" cy="288000"/>
              </a:xfrm>
              <a:prstGeom prst="rect">
                <a:avLst/>
              </a:prstGeom>
            </p:spPr>
          </p:pic>
          <p:pic>
            <p:nvPicPr>
              <p:cNvPr id="3117" name="図 3116">
                <a:extLst>
                  <a:ext uri="{FF2B5EF4-FFF2-40B4-BE49-F238E27FC236}">
                    <a16:creationId xmlns:a16="http://schemas.microsoft.com/office/drawing/2014/main" id="{0E8D2C8A-C5F0-C32A-1655-883683A9CAF3}"/>
                  </a:ext>
                </a:extLst>
              </p:cNvPr>
              <p:cNvPicPr>
                <a:picLocks noChangeAspect="1"/>
              </p:cNvPicPr>
              <p:nvPr/>
            </p:nvPicPr>
            <p:blipFill>
              <a:blip r:embed="rId27"/>
              <a:stretch>
                <a:fillRect/>
              </a:stretch>
            </p:blipFill>
            <p:spPr>
              <a:xfrm>
                <a:off x="2996367" y="2672916"/>
                <a:ext cx="261819" cy="288000"/>
              </a:xfrm>
              <a:prstGeom prst="rect">
                <a:avLst/>
              </a:prstGeom>
            </p:spPr>
          </p:pic>
          <p:pic>
            <p:nvPicPr>
              <p:cNvPr id="3118" name="図 3117">
                <a:extLst>
                  <a:ext uri="{FF2B5EF4-FFF2-40B4-BE49-F238E27FC236}">
                    <a16:creationId xmlns:a16="http://schemas.microsoft.com/office/drawing/2014/main" id="{A0E050B8-AD58-15FD-BFCA-76D03A00A83F}"/>
                  </a:ext>
                </a:extLst>
              </p:cNvPr>
              <p:cNvPicPr>
                <a:picLocks noChangeAspect="1"/>
              </p:cNvPicPr>
              <p:nvPr/>
            </p:nvPicPr>
            <p:blipFill>
              <a:blip r:embed="rId28"/>
              <a:stretch>
                <a:fillRect/>
              </a:stretch>
            </p:blipFill>
            <p:spPr>
              <a:xfrm>
                <a:off x="3217357" y="2672916"/>
                <a:ext cx="261819" cy="288000"/>
              </a:xfrm>
              <a:prstGeom prst="rect">
                <a:avLst/>
              </a:prstGeom>
            </p:spPr>
          </p:pic>
          <p:pic>
            <p:nvPicPr>
              <p:cNvPr id="3119" name="図 3118">
                <a:extLst>
                  <a:ext uri="{FF2B5EF4-FFF2-40B4-BE49-F238E27FC236}">
                    <a16:creationId xmlns:a16="http://schemas.microsoft.com/office/drawing/2014/main" id="{A61F521A-AEAB-D632-A64C-92E93BED6C8B}"/>
                  </a:ext>
                </a:extLst>
              </p:cNvPr>
              <p:cNvPicPr>
                <a:picLocks noChangeAspect="1"/>
              </p:cNvPicPr>
              <p:nvPr/>
            </p:nvPicPr>
            <p:blipFill>
              <a:blip r:embed="rId29"/>
              <a:stretch>
                <a:fillRect/>
              </a:stretch>
            </p:blipFill>
            <p:spPr>
              <a:xfrm>
                <a:off x="3438347" y="2672916"/>
                <a:ext cx="261819" cy="288000"/>
              </a:xfrm>
              <a:prstGeom prst="rect">
                <a:avLst/>
              </a:prstGeom>
            </p:spPr>
          </p:pic>
          <p:pic>
            <p:nvPicPr>
              <p:cNvPr id="3120" name="図 3119">
                <a:extLst>
                  <a:ext uri="{FF2B5EF4-FFF2-40B4-BE49-F238E27FC236}">
                    <a16:creationId xmlns:a16="http://schemas.microsoft.com/office/drawing/2014/main" id="{AA796E12-BD6C-4EB6-3105-505C649A0237}"/>
                  </a:ext>
                </a:extLst>
              </p:cNvPr>
              <p:cNvPicPr>
                <a:picLocks noChangeAspect="1"/>
              </p:cNvPicPr>
              <p:nvPr/>
            </p:nvPicPr>
            <p:blipFill>
              <a:blip r:embed="rId30"/>
              <a:stretch>
                <a:fillRect/>
              </a:stretch>
            </p:blipFill>
            <p:spPr>
              <a:xfrm>
                <a:off x="3659343" y="2672916"/>
                <a:ext cx="264436" cy="288000"/>
              </a:xfrm>
              <a:prstGeom prst="rect">
                <a:avLst/>
              </a:prstGeom>
            </p:spPr>
          </p:pic>
          <p:sp>
            <p:nvSpPr>
              <p:cNvPr id="3121" name="テキスト ボックス 3120">
                <a:extLst>
                  <a:ext uri="{FF2B5EF4-FFF2-40B4-BE49-F238E27FC236}">
                    <a16:creationId xmlns:a16="http://schemas.microsoft.com/office/drawing/2014/main" id="{5A28CD92-6C16-BFA9-311A-8E480DFDEC92}"/>
                  </a:ext>
                </a:extLst>
              </p:cNvPr>
              <p:cNvSpPr txBox="1"/>
              <p:nvPr/>
            </p:nvSpPr>
            <p:spPr>
              <a:xfrm>
                <a:off x="2356294" y="2605651"/>
                <a:ext cx="216024" cy="84639"/>
              </a:xfrm>
              <a:prstGeom prst="rect">
                <a:avLst/>
              </a:prstGeom>
              <a:noFill/>
            </p:spPr>
            <p:txBody>
              <a:bodyPr wrap="square" lIns="0" tIns="0" rIns="0" bIns="0" rtlCol="0">
                <a:spAutoFit/>
              </a:bodyPr>
              <a:lstStyle/>
              <a:p>
                <a:pPr algn="ctr"/>
                <a:r>
                  <a:rPr kumimoji="1" lang="ja-JP" altLang="en-US" sz="550" kern="0" spc="-70" dirty="0">
                    <a:solidFill>
                      <a:srgbClr val="542400"/>
                    </a:solidFill>
                    <a:latin typeface="+mn-ea"/>
                  </a:rPr>
                  <a:t>★★★</a:t>
                </a:r>
              </a:p>
            </p:txBody>
          </p:sp>
          <p:sp>
            <p:nvSpPr>
              <p:cNvPr id="3122" name="テキスト ボックス 3121">
                <a:extLst>
                  <a:ext uri="{FF2B5EF4-FFF2-40B4-BE49-F238E27FC236}">
                    <a16:creationId xmlns:a16="http://schemas.microsoft.com/office/drawing/2014/main" id="{822C7DC5-3B06-512C-7638-4FE710672629}"/>
                  </a:ext>
                </a:extLst>
              </p:cNvPr>
              <p:cNvSpPr txBox="1"/>
              <p:nvPr/>
            </p:nvSpPr>
            <p:spPr>
              <a:xfrm>
                <a:off x="2577284" y="2605651"/>
                <a:ext cx="216024" cy="84639"/>
              </a:xfrm>
              <a:prstGeom prst="rect">
                <a:avLst/>
              </a:prstGeom>
              <a:noFill/>
            </p:spPr>
            <p:txBody>
              <a:bodyPr wrap="square" lIns="0" tIns="0" rIns="0" bIns="0" rtlCol="0">
                <a:spAutoFit/>
              </a:bodyPr>
              <a:lstStyle/>
              <a:p>
                <a:pPr algn="ctr"/>
                <a:r>
                  <a:rPr kumimoji="1" lang="ja-JP" altLang="en-US" sz="550" kern="0" spc="-70" dirty="0">
                    <a:solidFill>
                      <a:srgbClr val="542400"/>
                    </a:solidFill>
                    <a:latin typeface="+mn-ea"/>
                  </a:rPr>
                  <a:t>★★★</a:t>
                </a:r>
              </a:p>
            </p:txBody>
          </p:sp>
          <p:sp>
            <p:nvSpPr>
              <p:cNvPr id="3123" name="テキスト ボックス 3122">
                <a:extLst>
                  <a:ext uri="{FF2B5EF4-FFF2-40B4-BE49-F238E27FC236}">
                    <a16:creationId xmlns:a16="http://schemas.microsoft.com/office/drawing/2014/main" id="{96B79379-11B5-F27A-C189-0D60483DC43C}"/>
                  </a:ext>
                </a:extLst>
              </p:cNvPr>
              <p:cNvSpPr txBox="1"/>
              <p:nvPr/>
            </p:nvSpPr>
            <p:spPr>
              <a:xfrm>
                <a:off x="3683548" y="2605651"/>
                <a:ext cx="216024" cy="84639"/>
              </a:xfrm>
              <a:prstGeom prst="rect">
                <a:avLst/>
              </a:prstGeom>
              <a:noFill/>
            </p:spPr>
            <p:txBody>
              <a:bodyPr wrap="square" lIns="0" tIns="0" rIns="0" bIns="0" rtlCol="0">
                <a:spAutoFit/>
              </a:bodyPr>
              <a:lstStyle/>
              <a:p>
                <a:pPr algn="ctr"/>
                <a:r>
                  <a:rPr kumimoji="1" lang="ja-JP" altLang="en-US" sz="550" kern="0" spc="-70" dirty="0">
                    <a:solidFill>
                      <a:srgbClr val="542400"/>
                    </a:solidFill>
                    <a:latin typeface="+mn-ea"/>
                  </a:rPr>
                  <a:t>★★</a:t>
                </a:r>
              </a:p>
            </p:txBody>
          </p:sp>
        </p:grpSp>
        <p:sp>
          <p:nvSpPr>
            <p:cNvPr id="3098" name="正方形/長方形 3097">
              <a:extLst>
                <a:ext uri="{FF2B5EF4-FFF2-40B4-BE49-F238E27FC236}">
                  <a16:creationId xmlns:a16="http://schemas.microsoft.com/office/drawing/2014/main" id="{41803F74-C79D-36E2-7FC1-6324E3CDAD69}"/>
                </a:ext>
              </a:extLst>
            </p:cNvPr>
            <p:cNvSpPr/>
            <p:nvPr/>
          </p:nvSpPr>
          <p:spPr>
            <a:xfrm>
              <a:off x="1048684" y="4391736"/>
              <a:ext cx="230762" cy="53861"/>
            </a:xfrm>
            <a:prstGeom prst="rect">
              <a:avLst/>
            </a:prstGeom>
          </p:spPr>
          <p:txBody>
            <a:bodyPr wrap="square" lIns="0" tIns="0" rIns="0" bIns="0">
              <a:spAutoFit/>
            </a:bodyPr>
            <a:lstStyle/>
            <a:p>
              <a:r>
                <a:rPr lang="en-US" altLang="ja-JP" sz="350" dirty="0">
                  <a:latin typeface="+mn-ea"/>
                </a:rPr>
                <a:t>※1 ※2 ※3</a:t>
              </a:r>
              <a:endParaRPr lang="ja-JP" altLang="en-US" sz="350" dirty="0">
                <a:latin typeface="+mn-ea"/>
              </a:endParaRPr>
            </a:p>
          </p:txBody>
        </p:sp>
        <p:sp>
          <p:nvSpPr>
            <p:cNvPr id="3099" name="正方形/長方形 3098">
              <a:extLst>
                <a:ext uri="{FF2B5EF4-FFF2-40B4-BE49-F238E27FC236}">
                  <a16:creationId xmlns:a16="http://schemas.microsoft.com/office/drawing/2014/main" id="{B5296C64-982A-A5B2-F579-2F9C2AD3C563}"/>
                </a:ext>
              </a:extLst>
            </p:cNvPr>
            <p:cNvSpPr/>
            <p:nvPr/>
          </p:nvSpPr>
          <p:spPr>
            <a:xfrm>
              <a:off x="1279446" y="4391736"/>
              <a:ext cx="206940" cy="53861"/>
            </a:xfrm>
            <a:prstGeom prst="rect">
              <a:avLst/>
            </a:prstGeom>
          </p:spPr>
          <p:txBody>
            <a:bodyPr wrap="square" lIns="0" tIns="0" rIns="0" bIns="0">
              <a:spAutoFit/>
            </a:bodyPr>
            <a:lstStyle/>
            <a:p>
              <a:pPr algn="r"/>
              <a:r>
                <a:rPr lang="en-US" altLang="ja-JP" sz="350" dirty="0">
                  <a:latin typeface="+mn-ea"/>
                </a:rPr>
                <a:t>※1</a:t>
              </a:r>
              <a:endParaRPr lang="ja-JP" altLang="en-US" sz="350" dirty="0">
                <a:latin typeface="+mn-ea"/>
              </a:endParaRPr>
            </a:p>
          </p:txBody>
        </p:sp>
        <p:sp>
          <p:nvSpPr>
            <p:cNvPr id="3100" name="正方形/長方形 3099">
              <a:extLst>
                <a:ext uri="{FF2B5EF4-FFF2-40B4-BE49-F238E27FC236}">
                  <a16:creationId xmlns:a16="http://schemas.microsoft.com/office/drawing/2014/main" id="{7B5C3E71-F4D7-4E9F-B493-868ACACB3192}"/>
                </a:ext>
              </a:extLst>
            </p:cNvPr>
            <p:cNvSpPr/>
            <p:nvPr/>
          </p:nvSpPr>
          <p:spPr>
            <a:xfrm>
              <a:off x="1501547" y="4391736"/>
              <a:ext cx="206940" cy="53861"/>
            </a:xfrm>
            <a:prstGeom prst="rect">
              <a:avLst/>
            </a:prstGeom>
          </p:spPr>
          <p:txBody>
            <a:bodyPr wrap="square" lIns="0" tIns="0" rIns="0" bIns="0">
              <a:spAutoFit/>
            </a:bodyPr>
            <a:lstStyle/>
            <a:p>
              <a:pPr algn="r"/>
              <a:r>
                <a:rPr lang="en-US" altLang="ja-JP" sz="350" dirty="0">
                  <a:latin typeface="+mn-ea"/>
                </a:rPr>
                <a:t>※2</a:t>
              </a:r>
              <a:endParaRPr lang="ja-JP" altLang="en-US" sz="350" dirty="0">
                <a:latin typeface="+mn-ea"/>
              </a:endParaRPr>
            </a:p>
          </p:txBody>
        </p:sp>
        <p:sp>
          <p:nvSpPr>
            <p:cNvPr id="3101" name="正方形/長方形 3100">
              <a:extLst>
                <a:ext uri="{FF2B5EF4-FFF2-40B4-BE49-F238E27FC236}">
                  <a16:creationId xmlns:a16="http://schemas.microsoft.com/office/drawing/2014/main" id="{DCF5D688-92AE-D53B-F053-F33938A3D1A7}"/>
                </a:ext>
              </a:extLst>
            </p:cNvPr>
            <p:cNvSpPr/>
            <p:nvPr/>
          </p:nvSpPr>
          <p:spPr>
            <a:xfrm>
              <a:off x="1941326" y="4391736"/>
              <a:ext cx="206940" cy="53861"/>
            </a:xfrm>
            <a:prstGeom prst="rect">
              <a:avLst/>
            </a:prstGeom>
          </p:spPr>
          <p:txBody>
            <a:bodyPr wrap="square" lIns="0" tIns="0" rIns="0" bIns="0">
              <a:spAutoFit/>
            </a:bodyPr>
            <a:lstStyle/>
            <a:p>
              <a:pPr algn="r"/>
              <a:r>
                <a:rPr lang="en-US" altLang="ja-JP" sz="350" dirty="0">
                  <a:latin typeface="+mn-ea"/>
                </a:rPr>
                <a:t>※4</a:t>
              </a:r>
              <a:endParaRPr lang="ja-JP" altLang="en-US" sz="350" dirty="0">
                <a:latin typeface="+mn-ea"/>
              </a:endParaRPr>
            </a:p>
          </p:txBody>
        </p:sp>
        <p:sp>
          <p:nvSpPr>
            <p:cNvPr id="3102" name="正方形/長方形 3101">
              <a:extLst>
                <a:ext uri="{FF2B5EF4-FFF2-40B4-BE49-F238E27FC236}">
                  <a16:creationId xmlns:a16="http://schemas.microsoft.com/office/drawing/2014/main" id="{4264A506-8A31-A07E-8591-215C97DA94E2}"/>
                </a:ext>
              </a:extLst>
            </p:cNvPr>
            <p:cNvSpPr/>
            <p:nvPr/>
          </p:nvSpPr>
          <p:spPr>
            <a:xfrm>
              <a:off x="2824863" y="4391736"/>
              <a:ext cx="206940" cy="53861"/>
            </a:xfrm>
            <a:prstGeom prst="rect">
              <a:avLst/>
            </a:prstGeom>
          </p:spPr>
          <p:txBody>
            <a:bodyPr wrap="square" lIns="0" tIns="0" rIns="0" bIns="0">
              <a:spAutoFit/>
            </a:bodyPr>
            <a:lstStyle/>
            <a:p>
              <a:pPr algn="r"/>
              <a:r>
                <a:rPr lang="en-US" altLang="ja-JP" sz="350" dirty="0">
                  <a:latin typeface="+mn-ea"/>
                </a:rPr>
                <a:t>※5</a:t>
              </a:r>
              <a:endParaRPr lang="ja-JP" altLang="en-US" sz="350" dirty="0">
                <a:latin typeface="+mn-ea"/>
              </a:endParaRPr>
            </a:p>
          </p:txBody>
        </p:sp>
        <p:sp>
          <p:nvSpPr>
            <p:cNvPr id="3103" name="正方形/長方形 3102">
              <a:extLst>
                <a:ext uri="{FF2B5EF4-FFF2-40B4-BE49-F238E27FC236}">
                  <a16:creationId xmlns:a16="http://schemas.microsoft.com/office/drawing/2014/main" id="{23755474-891A-3195-1BB3-FCE594E29587}"/>
                </a:ext>
              </a:extLst>
            </p:cNvPr>
            <p:cNvSpPr/>
            <p:nvPr/>
          </p:nvSpPr>
          <p:spPr>
            <a:xfrm>
              <a:off x="3042120" y="4391736"/>
              <a:ext cx="206940" cy="53861"/>
            </a:xfrm>
            <a:prstGeom prst="rect">
              <a:avLst/>
            </a:prstGeom>
          </p:spPr>
          <p:txBody>
            <a:bodyPr wrap="square" lIns="0" tIns="0" rIns="0" bIns="0">
              <a:spAutoFit/>
            </a:bodyPr>
            <a:lstStyle/>
            <a:p>
              <a:pPr algn="r"/>
              <a:r>
                <a:rPr lang="en-US" altLang="ja-JP" sz="350" dirty="0">
                  <a:latin typeface="+mn-ea"/>
                </a:rPr>
                <a:t>※2</a:t>
              </a:r>
              <a:endParaRPr lang="ja-JP" altLang="en-US" sz="350" dirty="0">
                <a:latin typeface="+mn-ea"/>
              </a:endParaRPr>
            </a:p>
          </p:txBody>
        </p:sp>
        <p:sp>
          <p:nvSpPr>
            <p:cNvPr id="3104" name="正方形/長方形 3103">
              <a:extLst>
                <a:ext uri="{FF2B5EF4-FFF2-40B4-BE49-F238E27FC236}">
                  <a16:creationId xmlns:a16="http://schemas.microsoft.com/office/drawing/2014/main" id="{6D5C35AC-6C2F-EDE0-BB51-274C3EF0D69B}"/>
                </a:ext>
              </a:extLst>
            </p:cNvPr>
            <p:cNvSpPr/>
            <p:nvPr/>
          </p:nvSpPr>
          <p:spPr>
            <a:xfrm>
              <a:off x="3481935" y="4391736"/>
              <a:ext cx="206940" cy="53861"/>
            </a:xfrm>
            <a:prstGeom prst="rect">
              <a:avLst/>
            </a:prstGeom>
          </p:spPr>
          <p:txBody>
            <a:bodyPr wrap="square" lIns="0" tIns="0" rIns="0" bIns="0">
              <a:spAutoFit/>
            </a:bodyPr>
            <a:lstStyle/>
            <a:p>
              <a:pPr algn="r"/>
              <a:r>
                <a:rPr lang="en-US" altLang="ja-JP" sz="350" dirty="0">
                  <a:latin typeface="+mn-ea"/>
                </a:rPr>
                <a:t>※6</a:t>
              </a:r>
              <a:endParaRPr lang="ja-JP" altLang="en-US" sz="350" dirty="0">
                <a:latin typeface="+mn-ea"/>
              </a:endParaRPr>
            </a:p>
          </p:txBody>
        </p:sp>
      </p:grpSp>
      <p:grpSp>
        <p:nvGrpSpPr>
          <p:cNvPr id="3" name="グループ化 2">
            <a:extLst>
              <a:ext uri="{FF2B5EF4-FFF2-40B4-BE49-F238E27FC236}">
                <a16:creationId xmlns:a16="http://schemas.microsoft.com/office/drawing/2014/main" id="{0568FE8D-5E3B-87F3-0681-250F7654430A}"/>
              </a:ext>
            </a:extLst>
          </p:cNvPr>
          <p:cNvGrpSpPr/>
          <p:nvPr/>
        </p:nvGrpSpPr>
        <p:grpSpPr>
          <a:xfrm>
            <a:off x="3723147" y="4103343"/>
            <a:ext cx="1113807" cy="281361"/>
            <a:chOff x="3723147" y="4103343"/>
            <a:chExt cx="1113807" cy="281361"/>
          </a:xfrm>
        </p:grpSpPr>
        <p:grpSp>
          <p:nvGrpSpPr>
            <p:cNvPr id="4" name="グループ化 3">
              <a:extLst>
                <a:ext uri="{FF2B5EF4-FFF2-40B4-BE49-F238E27FC236}">
                  <a16:creationId xmlns:a16="http://schemas.microsoft.com/office/drawing/2014/main" id="{1559FE1D-7112-8077-3472-2D7A52E628E0}"/>
                </a:ext>
              </a:extLst>
            </p:cNvPr>
            <p:cNvGrpSpPr/>
            <p:nvPr/>
          </p:nvGrpSpPr>
          <p:grpSpPr>
            <a:xfrm>
              <a:off x="3723147" y="4120207"/>
              <a:ext cx="574154" cy="217607"/>
              <a:chOff x="3575926" y="3121010"/>
              <a:chExt cx="785272" cy="297621"/>
            </a:xfrm>
          </p:grpSpPr>
          <p:pic>
            <p:nvPicPr>
              <p:cNvPr id="7" name="図 6">
                <a:extLst>
                  <a:ext uri="{FF2B5EF4-FFF2-40B4-BE49-F238E27FC236}">
                    <a16:creationId xmlns:a16="http://schemas.microsoft.com/office/drawing/2014/main" id="{FC81AB57-3703-C7CC-B126-F1211FA35699}"/>
                  </a:ext>
                </a:extLst>
              </p:cNvPr>
              <p:cNvPicPr>
                <a:picLocks noChangeAspect="1"/>
              </p:cNvPicPr>
              <p:nvPr/>
            </p:nvPicPr>
            <p:blipFill>
              <a:blip r:embed="rId31"/>
              <a:stretch>
                <a:fillRect/>
              </a:stretch>
            </p:blipFill>
            <p:spPr>
              <a:xfrm>
                <a:off x="3575926" y="3121010"/>
                <a:ext cx="353275" cy="297621"/>
              </a:xfrm>
              <a:prstGeom prst="rect">
                <a:avLst/>
              </a:prstGeom>
            </p:spPr>
          </p:pic>
          <p:pic>
            <p:nvPicPr>
              <p:cNvPr id="19" name="図 18">
                <a:extLst>
                  <a:ext uri="{FF2B5EF4-FFF2-40B4-BE49-F238E27FC236}">
                    <a16:creationId xmlns:a16="http://schemas.microsoft.com/office/drawing/2014/main" id="{5663A3C8-9E22-44A0-024E-5474A13F6D3D}"/>
                  </a:ext>
                </a:extLst>
              </p:cNvPr>
              <p:cNvPicPr>
                <a:picLocks noChangeAspect="1"/>
              </p:cNvPicPr>
              <p:nvPr/>
            </p:nvPicPr>
            <p:blipFill>
              <a:blip r:embed="rId32"/>
              <a:stretch>
                <a:fillRect/>
              </a:stretch>
            </p:blipFill>
            <p:spPr>
              <a:xfrm>
                <a:off x="3961025" y="3121010"/>
                <a:ext cx="400173" cy="283457"/>
              </a:xfrm>
              <a:prstGeom prst="rect">
                <a:avLst/>
              </a:prstGeom>
            </p:spPr>
          </p:pic>
        </p:grpSp>
        <p:pic>
          <p:nvPicPr>
            <p:cNvPr id="5" name="Picture 2" descr="365日おそうじラクラク宣言">
              <a:extLst>
                <a:ext uri="{FF2B5EF4-FFF2-40B4-BE49-F238E27FC236}">
                  <a16:creationId xmlns:a16="http://schemas.microsoft.com/office/drawing/2014/main" id="{BC5D09E5-ECA3-C275-0D7C-99D4EA9B5047}"/>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524046" y="4103343"/>
              <a:ext cx="312908" cy="281361"/>
            </a:xfrm>
            <a:prstGeom prst="rect">
              <a:avLst/>
            </a:prstGeom>
            <a:noFill/>
            <a:extLst>
              <a:ext uri="{909E8E84-426E-40DD-AFC4-6F175D3DCCD1}">
                <a14:hiddenFill xmlns:a14="http://schemas.microsoft.com/office/drawing/2010/main">
                  <a:solidFill>
                    <a:srgbClr val="FFFFFF"/>
                  </a:solidFill>
                </a14:hiddenFill>
              </a:ext>
            </a:extLst>
          </p:spPr>
        </p:pic>
        <p:pic>
          <p:nvPicPr>
            <p:cNvPr id="6" name="図 5">
              <a:extLst>
                <a:ext uri="{FF2B5EF4-FFF2-40B4-BE49-F238E27FC236}">
                  <a16:creationId xmlns:a16="http://schemas.microsoft.com/office/drawing/2014/main" id="{386EEDEC-16D5-A151-3DD9-11365B7AEF74}"/>
                </a:ext>
              </a:extLst>
            </p:cNvPr>
            <p:cNvPicPr>
              <a:picLocks noChangeAspect="1"/>
            </p:cNvPicPr>
            <p:nvPr/>
          </p:nvPicPr>
          <p:blipFill>
            <a:blip r:embed="rId34"/>
            <a:stretch>
              <a:fillRect/>
            </a:stretch>
          </p:blipFill>
          <p:spPr>
            <a:xfrm>
              <a:off x="4310416" y="4109387"/>
              <a:ext cx="210536" cy="275317"/>
            </a:xfrm>
            <a:prstGeom prst="rect">
              <a:avLst/>
            </a:prstGeom>
          </p:spPr>
        </p:pic>
      </p:grpSp>
      <p:grpSp>
        <p:nvGrpSpPr>
          <p:cNvPr id="2" name="グループ化 1">
            <a:extLst>
              <a:ext uri="{FF2B5EF4-FFF2-40B4-BE49-F238E27FC236}">
                <a16:creationId xmlns:a16="http://schemas.microsoft.com/office/drawing/2014/main" id="{0B7E4215-151B-5611-20B4-BE800D2ADCA8}"/>
              </a:ext>
            </a:extLst>
          </p:cNvPr>
          <p:cNvGrpSpPr/>
          <p:nvPr/>
        </p:nvGrpSpPr>
        <p:grpSpPr>
          <a:xfrm>
            <a:off x="142875" y="4727418"/>
            <a:ext cx="7711967" cy="1943616"/>
            <a:chOff x="142875" y="4727418"/>
            <a:chExt cx="7711967" cy="1943616"/>
          </a:xfrm>
        </p:grpSpPr>
        <p:sp>
          <p:nvSpPr>
            <p:cNvPr id="21" name="Rectangle 14">
              <a:extLst>
                <a:ext uri="{FF2B5EF4-FFF2-40B4-BE49-F238E27FC236}">
                  <a16:creationId xmlns:a16="http://schemas.microsoft.com/office/drawing/2014/main" id="{4A105B60-E806-F838-A991-A564273320EE}"/>
                </a:ext>
              </a:extLst>
            </p:cNvPr>
            <p:cNvSpPr>
              <a:spLocks noChangeArrowheads="1"/>
            </p:cNvSpPr>
            <p:nvPr/>
          </p:nvSpPr>
          <p:spPr bwMode="auto">
            <a:xfrm>
              <a:off x="142875" y="4727418"/>
              <a:ext cx="7704000" cy="1943616"/>
            </a:xfrm>
            <a:prstGeom prst="rect">
              <a:avLst/>
            </a:prstGeom>
            <a:solidFill>
              <a:srgbClr val="CCCC00">
                <a:alpha val="16078"/>
              </a:srgbClr>
            </a:solidFill>
            <a:ln w="6350">
              <a:solidFill>
                <a:srgbClr val="FFFFE7"/>
              </a:solidFill>
              <a:miter lim="800000"/>
              <a:headEnd/>
              <a:tailEnd/>
            </a:ln>
            <a:effectLst/>
          </p:spPr>
          <p:txBody>
            <a:bodyPr wrap="none" anchor="ctr"/>
            <a:lstStyle/>
            <a:p>
              <a:pPr algn="ctr"/>
              <a:endParaRPr lang="ja-JP" altLang="en-US" sz="1200" dirty="0">
                <a:solidFill>
                  <a:srgbClr val="009999"/>
                </a:solidFill>
                <a:latin typeface="+mn-ea"/>
              </a:endParaRPr>
            </a:p>
          </p:txBody>
        </p:sp>
        <p:sp>
          <p:nvSpPr>
            <p:cNvPr id="24" name="正方形/長方形 23">
              <a:extLst>
                <a:ext uri="{FF2B5EF4-FFF2-40B4-BE49-F238E27FC236}">
                  <a16:creationId xmlns:a16="http://schemas.microsoft.com/office/drawing/2014/main" id="{6405818A-4211-2E11-877C-CE963924183C}"/>
                </a:ext>
              </a:extLst>
            </p:cNvPr>
            <p:cNvSpPr/>
            <p:nvPr/>
          </p:nvSpPr>
          <p:spPr>
            <a:xfrm>
              <a:off x="142876" y="4822188"/>
              <a:ext cx="7711966" cy="184666"/>
            </a:xfrm>
            <a:prstGeom prst="rect">
              <a:avLst/>
            </a:prstGeom>
          </p:spPr>
          <p:txBody>
            <a:bodyPr wrap="square" lIns="0" tIns="0" rIns="0" bIns="0">
              <a:spAutoFit/>
            </a:bodyPr>
            <a:lstStyle/>
            <a:p>
              <a:pPr algn="ctr"/>
              <a:r>
                <a:rPr lang="ja-JP" altLang="en-US" sz="1200" b="1" dirty="0">
                  <a:solidFill>
                    <a:srgbClr val="953735"/>
                  </a:solidFill>
                  <a:latin typeface="+mn-ea"/>
                </a:rPr>
                <a:t>高い性能とデザイン性を備えたシリーズです。</a:t>
              </a:r>
            </a:p>
          </p:txBody>
        </p:sp>
        <p:grpSp>
          <p:nvGrpSpPr>
            <p:cNvPr id="25" name="グループ化 24">
              <a:extLst>
                <a:ext uri="{FF2B5EF4-FFF2-40B4-BE49-F238E27FC236}">
                  <a16:creationId xmlns:a16="http://schemas.microsoft.com/office/drawing/2014/main" id="{F86280B2-1C90-8842-77AF-A950B8DBA797}"/>
                </a:ext>
              </a:extLst>
            </p:cNvPr>
            <p:cNvGrpSpPr/>
            <p:nvPr/>
          </p:nvGrpSpPr>
          <p:grpSpPr>
            <a:xfrm>
              <a:off x="5895169" y="5096351"/>
              <a:ext cx="1523770" cy="1482251"/>
              <a:chOff x="6201836" y="5096351"/>
              <a:chExt cx="1523770" cy="1482251"/>
            </a:xfrm>
          </p:grpSpPr>
          <p:grpSp>
            <p:nvGrpSpPr>
              <p:cNvPr id="44" name="グループ化 43">
                <a:extLst>
                  <a:ext uri="{FF2B5EF4-FFF2-40B4-BE49-F238E27FC236}">
                    <a16:creationId xmlns:a16="http://schemas.microsoft.com/office/drawing/2014/main" id="{D28D02A1-864A-AD7A-3446-33253E692818}"/>
                  </a:ext>
                </a:extLst>
              </p:cNvPr>
              <p:cNvGrpSpPr/>
              <p:nvPr/>
            </p:nvGrpSpPr>
            <p:grpSpPr>
              <a:xfrm>
                <a:off x="6201836" y="5989644"/>
                <a:ext cx="1270486" cy="588958"/>
                <a:chOff x="5924523" y="5989644"/>
                <a:chExt cx="1270486" cy="588958"/>
              </a:xfrm>
            </p:grpSpPr>
            <p:sp>
              <p:nvSpPr>
                <p:cNvPr id="46" name="正方形/長方形 45">
                  <a:extLst>
                    <a:ext uri="{FF2B5EF4-FFF2-40B4-BE49-F238E27FC236}">
                      <a16:creationId xmlns:a16="http://schemas.microsoft.com/office/drawing/2014/main" id="{EB0081D8-FD6B-B598-D923-CDE81F744C5B}"/>
                    </a:ext>
                  </a:extLst>
                </p:cNvPr>
                <p:cNvSpPr/>
                <p:nvPr/>
              </p:nvSpPr>
              <p:spPr>
                <a:xfrm>
                  <a:off x="5924523" y="5989644"/>
                  <a:ext cx="1270485" cy="246221"/>
                </a:xfrm>
                <a:prstGeom prst="rect">
                  <a:avLst/>
                </a:prstGeom>
              </p:spPr>
              <p:txBody>
                <a:bodyPr wrap="square" lIns="0" tIns="0" rIns="0" bIns="0">
                  <a:spAutoFit/>
                </a:bodyPr>
                <a:lstStyle/>
                <a:p>
                  <a:r>
                    <a:rPr lang="ja-JP" altLang="en-US" sz="800" b="1" dirty="0">
                      <a:latin typeface="+mn-ea"/>
                    </a:rPr>
                    <a:t>汚れがつきにくく、溝の間までお掃除しやすい。</a:t>
                  </a:r>
                </a:p>
              </p:txBody>
            </p:sp>
            <p:sp>
              <p:nvSpPr>
                <p:cNvPr id="48" name="正方形/長方形 47">
                  <a:extLst>
                    <a:ext uri="{FF2B5EF4-FFF2-40B4-BE49-F238E27FC236}">
                      <a16:creationId xmlns:a16="http://schemas.microsoft.com/office/drawing/2014/main" id="{0E526D8B-A286-C1DE-7848-18926D667F6E}"/>
                    </a:ext>
                  </a:extLst>
                </p:cNvPr>
                <p:cNvSpPr/>
                <p:nvPr/>
              </p:nvSpPr>
              <p:spPr>
                <a:xfrm>
                  <a:off x="5924525" y="6301603"/>
                  <a:ext cx="1270484" cy="276999"/>
                </a:xfrm>
                <a:prstGeom prst="rect">
                  <a:avLst/>
                </a:prstGeom>
              </p:spPr>
              <p:txBody>
                <a:bodyPr wrap="square" lIns="0" tIns="0" rIns="0" bIns="0">
                  <a:spAutoFit/>
                </a:bodyPr>
                <a:lstStyle/>
                <a:p>
                  <a:r>
                    <a:rPr lang="ja-JP" altLang="en-US" sz="600" dirty="0">
                      <a:latin typeface="+mn-ea"/>
                    </a:rPr>
                    <a:t>溝の中まで塗装でしっかりコーティングされているので、溝に溜まった汚れのお掃除も簡単です。</a:t>
                  </a:r>
                </a:p>
              </p:txBody>
            </p:sp>
          </p:grpSp>
          <p:pic>
            <p:nvPicPr>
              <p:cNvPr id="45" name="図 44">
                <a:extLst>
                  <a:ext uri="{FF2B5EF4-FFF2-40B4-BE49-F238E27FC236}">
                    <a16:creationId xmlns:a16="http://schemas.microsoft.com/office/drawing/2014/main" id="{89F3500A-59EF-CCE4-B3A7-8665D682E1C0}"/>
                  </a:ext>
                </a:extLst>
              </p:cNvPr>
              <p:cNvPicPr>
                <a:picLocks noChangeAspect="1"/>
              </p:cNvPicPr>
              <p:nvPr/>
            </p:nvPicPr>
            <p:blipFill>
              <a:blip r:embed="rId35"/>
              <a:stretch>
                <a:fillRect/>
              </a:stretch>
            </p:blipFill>
            <p:spPr>
              <a:xfrm>
                <a:off x="6201836" y="5096351"/>
                <a:ext cx="1523770" cy="856800"/>
              </a:xfrm>
              <a:prstGeom prst="rect">
                <a:avLst/>
              </a:prstGeom>
            </p:spPr>
          </p:pic>
        </p:grpSp>
        <p:grpSp>
          <p:nvGrpSpPr>
            <p:cNvPr id="26" name="グループ化 25">
              <a:extLst>
                <a:ext uri="{FF2B5EF4-FFF2-40B4-BE49-F238E27FC236}">
                  <a16:creationId xmlns:a16="http://schemas.microsoft.com/office/drawing/2014/main" id="{B3ABE879-0703-8E78-14B1-C26E524819C6}"/>
                </a:ext>
              </a:extLst>
            </p:cNvPr>
            <p:cNvGrpSpPr/>
            <p:nvPr/>
          </p:nvGrpSpPr>
          <p:grpSpPr>
            <a:xfrm>
              <a:off x="4071539" y="5096351"/>
              <a:ext cx="1528346" cy="1482251"/>
              <a:chOff x="4099845" y="5096351"/>
              <a:chExt cx="1528346" cy="1482251"/>
            </a:xfrm>
          </p:grpSpPr>
          <p:pic>
            <p:nvPicPr>
              <p:cNvPr id="40" name="図 39">
                <a:extLst>
                  <a:ext uri="{FF2B5EF4-FFF2-40B4-BE49-F238E27FC236}">
                    <a16:creationId xmlns:a16="http://schemas.microsoft.com/office/drawing/2014/main" id="{A60831F1-62DA-EE8D-024F-F941E8BC14BB}"/>
                  </a:ext>
                </a:extLst>
              </p:cNvPr>
              <p:cNvPicPr>
                <a:picLocks noChangeAspect="1"/>
              </p:cNvPicPr>
              <p:nvPr/>
            </p:nvPicPr>
            <p:blipFill>
              <a:blip r:embed="rId36"/>
              <a:stretch>
                <a:fillRect/>
              </a:stretch>
            </p:blipFill>
            <p:spPr>
              <a:xfrm>
                <a:off x="4099845" y="5096351"/>
                <a:ext cx="1528346" cy="856800"/>
              </a:xfrm>
              <a:prstGeom prst="rect">
                <a:avLst/>
              </a:prstGeom>
            </p:spPr>
          </p:pic>
          <p:grpSp>
            <p:nvGrpSpPr>
              <p:cNvPr id="41" name="グループ化 40">
                <a:extLst>
                  <a:ext uri="{FF2B5EF4-FFF2-40B4-BE49-F238E27FC236}">
                    <a16:creationId xmlns:a16="http://schemas.microsoft.com/office/drawing/2014/main" id="{7C4374C6-3173-A2EA-8441-939F89F46A2C}"/>
                  </a:ext>
                </a:extLst>
              </p:cNvPr>
              <p:cNvGrpSpPr/>
              <p:nvPr/>
            </p:nvGrpSpPr>
            <p:grpSpPr>
              <a:xfrm>
                <a:off x="4099845" y="5989644"/>
                <a:ext cx="1465223" cy="588958"/>
                <a:chOff x="5924523" y="5989644"/>
                <a:chExt cx="1465223" cy="588958"/>
              </a:xfrm>
            </p:grpSpPr>
            <p:sp>
              <p:nvSpPr>
                <p:cNvPr id="42" name="正方形/長方形 41">
                  <a:extLst>
                    <a:ext uri="{FF2B5EF4-FFF2-40B4-BE49-F238E27FC236}">
                      <a16:creationId xmlns:a16="http://schemas.microsoft.com/office/drawing/2014/main" id="{7D31A3FF-6FB8-1EE7-90B1-F10D78DEB3BF}"/>
                    </a:ext>
                  </a:extLst>
                </p:cNvPr>
                <p:cNvSpPr/>
                <p:nvPr/>
              </p:nvSpPr>
              <p:spPr>
                <a:xfrm>
                  <a:off x="5924523" y="5989644"/>
                  <a:ext cx="1465223" cy="246221"/>
                </a:xfrm>
                <a:prstGeom prst="rect">
                  <a:avLst/>
                </a:prstGeom>
              </p:spPr>
              <p:txBody>
                <a:bodyPr wrap="square" lIns="0" tIns="0" rIns="0" bIns="0">
                  <a:spAutoFit/>
                </a:bodyPr>
                <a:lstStyle/>
                <a:p>
                  <a:r>
                    <a:rPr lang="ja-JP" altLang="en-US" sz="800" b="1" dirty="0">
                      <a:latin typeface="+mn-ea"/>
                    </a:rPr>
                    <a:t>歩行頻度が高い場所でも安心な、高い耐久性。</a:t>
                  </a:r>
                </a:p>
              </p:txBody>
            </p:sp>
            <p:sp>
              <p:nvSpPr>
                <p:cNvPr id="43" name="正方形/長方形 42">
                  <a:extLst>
                    <a:ext uri="{FF2B5EF4-FFF2-40B4-BE49-F238E27FC236}">
                      <a16:creationId xmlns:a16="http://schemas.microsoft.com/office/drawing/2014/main" id="{94104709-CC7F-D4E0-0CC7-7551D0A34B83}"/>
                    </a:ext>
                  </a:extLst>
                </p:cNvPr>
                <p:cNvSpPr/>
                <p:nvPr/>
              </p:nvSpPr>
              <p:spPr>
                <a:xfrm>
                  <a:off x="5924525" y="6301603"/>
                  <a:ext cx="1415220" cy="276999"/>
                </a:xfrm>
                <a:prstGeom prst="rect">
                  <a:avLst/>
                </a:prstGeom>
              </p:spPr>
              <p:txBody>
                <a:bodyPr wrap="square" lIns="0" tIns="0" rIns="0" bIns="0">
                  <a:spAutoFit/>
                </a:bodyPr>
                <a:lstStyle/>
                <a:p>
                  <a:r>
                    <a:rPr lang="ja-JP" altLang="en-US" sz="600" dirty="0">
                      <a:latin typeface="+mn-ea"/>
                    </a:rPr>
                    <a:t>表面の塗装が分厚くてすり減りにくい上に、すり傷やへこみもつきにくいので、使い始めのころの美しい状態が長続きします。</a:t>
                  </a:r>
                </a:p>
              </p:txBody>
            </p:sp>
          </p:grpSp>
        </p:grpSp>
        <p:grpSp>
          <p:nvGrpSpPr>
            <p:cNvPr id="27" name="グループ化 26">
              <a:extLst>
                <a:ext uri="{FF2B5EF4-FFF2-40B4-BE49-F238E27FC236}">
                  <a16:creationId xmlns:a16="http://schemas.microsoft.com/office/drawing/2014/main" id="{760F45E6-CECF-1326-29C9-473B2ADBD739}"/>
                </a:ext>
              </a:extLst>
            </p:cNvPr>
            <p:cNvGrpSpPr/>
            <p:nvPr/>
          </p:nvGrpSpPr>
          <p:grpSpPr>
            <a:xfrm>
              <a:off x="2247909" y="5096351"/>
              <a:ext cx="1528346" cy="1482251"/>
              <a:chOff x="1997854" y="5096351"/>
              <a:chExt cx="1528346" cy="1482251"/>
            </a:xfrm>
          </p:grpSpPr>
          <p:pic>
            <p:nvPicPr>
              <p:cNvPr id="33" name="図 32">
                <a:extLst>
                  <a:ext uri="{FF2B5EF4-FFF2-40B4-BE49-F238E27FC236}">
                    <a16:creationId xmlns:a16="http://schemas.microsoft.com/office/drawing/2014/main" id="{14BF7FB3-0296-B62D-9486-5BF9D5A3499F}"/>
                  </a:ext>
                </a:extLst>
              </p:cNvPr>
              <p:cNvPicPr>
                <a:picLocks noChangeAspect="1"/>
              </p:cNvPicPr>
              <p:nvPr/>
            </p:nvPicPr>
            <p:blipFill>
              <a:blip r:embed="rId37"/>
              <a:stretch>
                <a:fillRect/>
              </a:stretch>
            </p:blipFill>
            <p:spPr>
              <a:xfrm>
                <a:off x="1997854" y="5096351"/>
                <a:ext cx="1528346" cy="856800"/>
              </a:xfrm>
              <a:prstGeom prst="rect">
                <a:avLst/>
              </a:prstGeom>
            </p:spPr>
          </p:pic>
          <p:grpSp>
            <p:nvGrpSpPr>
              <p:cNvPr id="34" name="グループ化 33">
                <a:extLst>
                  <a:ext uri="{FF2B5EF4-FFF2-40B4-BE49-F238E27FC236}">
                    <a16:creationId xmlns:a16="http://schemas.microsoft.com/office/drawing/2014/main" id="{0D13D136-7145-96BC-C4D5-1367EBB849C4}"/>
                  </a:ext>
                </a:extLst>
              </p:cNvPr>
              <p:cNvGrpSpPr/>
              <p:nvPr/>
            </p:nvGrpSpPr>
            <p:grpSpPr>
              <a:xfrm>
                <a:off x="1997854" y="5989644"/>
                <a:ext cx="1440966" cy="588958"/>
                <a:chOff x="5924523" y="5989644"/>
                <a:chExt cx="1440966" cy="588958"/>
              </a:xfrm>
            </p:grpSpPr>
            <p:sp>
              <p:nvSpPr>
                <p:cNvPr id="35" name="正方形/長方形 34">
                  <a:extLst>
                    <a:ext uri="{FF2B5EF4-FFF2-40B4-BE49-F238E27FC236}">
                      <a16:creationId xmlns:a16="http://schemas.microsoft.com/office/drawing/2014/main" id="{799A606D-2C6B-448A-BE21-F53DCF78EB8A}"/>
                    </a:ext>
                  </a:extLst>
                </p:cNvPr>
                <p:cNvSpPr/>
                <p:nvPr/>
              </p:nvSpPr>
              <p:spPr>
                <a:xfrm>
                  <a:off x="5924523" y="5989644"/>
                  <a:ext cx="1270485" cy="246221"/>
                </a:xfrm>
                <a:prstGeom prst="rect">
                  <a:avLst/>
                </a:prstGeom>
              </p:spPr>
              <p:txBody>
                <a:bodyPr wrap="square" lIns="0" tIns="0" rIns="0" bIns="0">
                  <a:spAutoFit/>
                </a:bodyPr>
                <a:lstStyle/>
                <a:p>
                  <a:r>
                    <a:rPr lang="ja-JP" altLang="en-US" sz="800" b="1" dirty="0">
                      <a:latin typeface="+mn-ea"/>
                    </a:rPr>
                    <a:t>キッチンなどの水まわりでの使用も可能。</a:t>
                  </a:r>
                </a:p>
              </p:txBody>
            </p:sp>
            <p:sp>
              <p:nvSpPr>
                <p:cNvPr id="39" name="正方形/長方形 38">
                  <a:extLst>
                    <a:ext uri="{FF2B5EF4-FFF2-40B4-BE49-F238E27FC236}">
                      <a16:creationId xmlns:a16="http://schemas.microsoft.com/office/drawing/2014/main" id="{67A5AD2F-DE78-4351-1C8C-14CE463BC605}"/>
                    </a:ext>
                  </a:extLst>
                </p:cNvPr>
                <p:cNvSpPr/>
                <p:nvPr/>
              </p:nvSpPr>
              <p:spPr>
                <a:xfrm>
                  <a:off x="5924525" y="6301603"/>
                  <a:ext cx="1440964" cy="276999"/>
                </a:xfrm>
                <a:prstGeom prst="rect">
                  <a:avLst/>
                </a:prstGeom>
              </p:spPr>
              <p:txBody>
                <a:bodyPr wrap="square" lIns="0" tIns="0" rIns="0" bIns="0">
                  <a:spAutoFit/>
                </a:bodyPr>
                <a:lstStyle/>
                <a:p>
                  <a:r>
                    <a:rPr lang="ja-JP" altLang="en-US" sz="600" dirty="0">
                      <a:latin typeface="+mn-ea"/>
                    </a:rPr>
                    <a:t>厚みのあるコーティング層により、水や油の浸入による表面の変色がほとんど生じません。キッチンなどでもご使用いただけます。</a:t>
                  </a:r>
                </a:p>
              </p:txBody>
            </p:sp>
          </p:grpSp>
        </p:grpSp>
        <p:grpSp>
          <p:nvGrpSpPr>
            <p:cNvPr id="28" name="グループ化 27">
              <a:extLst>
                <a:ext uri="{FF2B5EF4-FFF2-40B4-BE49-F238E27FC236}">
                  <a16:creationId xmlns:a16="http://schemas.microsoft.com/office/drawing/2014/main" id="{4CEE634D-9320-EBFC-81CC-E7D475261769}"/>
                </a:ext>
              </a:extLst>
            </p:cNvPr>
            <p:cNvGrpSpPr/>
            <p:nvPr/>
          </p:nvGrpSpPr>
          <p:grpSpPr>
            <a:xfrm>
              <a:off x="599242" y="4955298"/>
              <a:ext cx="1353383" cy="1572400"/>
              <a:chOff x="599242" y="4955298"/>
              <a:chExt cx="1353383" cy="1572400"/>
            </a:xfrm>
          </p:grpSpPr>
          <p:pic>
            <p:nvPicPr>
              <p:cNvPr id="29" name="図 28">
                <a:extLst>
                  <a:ext uri="{FF2B5EF4-FFF2-40B4-BE49-F238E27FC236}">
                    <a16:creationId xmlns:a16="http://schemas.microsoft.com/office/drawing/2014/main" id="{DD46AE81-CFF0-5EA7-00DD-B8ACC80CA846}"/>
                  </a:ext>
                </a:extLst>
              </p:cNvPr>
              <p:cNvPicPr>
                <a:picLocks noChangeAspect="1"/>
              </p:cNvPicPr>
              <p:nvPr/>
            </p:nvPicPr>
            <p:blipFill>
              <a:blip r:embed="rId38"/>
              <a:stretch>
                <a:fillRect/>
              </a:stretch>
            </p:blipFill>
            <p:spPr>
              <a:xfrm>
                <a:off x="599242" y="4955298"/>
                <a:ext cx="1353383" cy="997853"/>
              </a:xfrm>
              <a:prstGeom prst="rect">
                <a:avLst/>
              </a:prstGeom>
            </p:spPr>
          </p:pic>
          <p:grpSp>
            <p:nvGrpSpPr>
              <p:cNvPr id="30" name="グループ化 29">
                <a:extLst>
                  <a:ext uri="{FF2B5EF4-FFF2-40B4-BE49-F238E27FC236}">
                    <a16:creationId xmlns:a16="http://schemas.microsoft.com/office/drawing/2014/main" id="{06F07CE9-13F6-EC97-CE5A-BB8F2EDDACB3}"/>
                  </a:ext>
                </a:extLst>
              </p:cNvPr>
              <p:cNvGrpSpPr/>
              <p:nvPr/>
            </p:nvGrpSpPr>
            <p:grpSpPr>
              <a:xfrm>
                <a:off x="599242" y="5989644"/>
                <a:ext cx="1270486" cy="538054"/>
                <a:chOff x="5924523" y="5989644"/>
                <a:chExt cx="1270486" cy="538054"/>
              </a:xfrm>
            </p:grpSpPr>
            <p:sp>
              <p:nvSpPr>
                <p:cNvPr id="31" name="正方形/長方形 30">
                  <a:extLst>
                    <a:ext uri="{FF2B5EF4-FFF2-40B4-BE49-F238E27FC236}">
                      <a16:creationId xmlns:a16="http://schemas.microsoft.com/office/drawing/2014/main" id="{48A0EF5F-B828-2052-C0E1-1EA27F53EA83}"/>
                    </a:ext>
                  </a:extLst>
                </p:cNvPr>
                <p:cNvSpPr/>
                <p:nvPr/>
              </p:nvSpPr>
              <p:spPr>
                <a:xfrm>
                  <a:off x="5924523" y="5989644"/>
                  <a:ext cx="1270485" cy="153888"/>
                </a:xfrm>
                <a:prstGeom prst="rect">
                  <a:avLst/>
                </a:prstGeom>
              </p:spPr>
              <p:txBody>
                <a:bodyPr wrap="square" lIns="0" tIns="0" rIns="0" bIns="0">
                  <a:spAutoFit/>
                </a:bodyPr>
                <a:lstStyle/>
                <a:p>
                  <a:r>
                    <a:rPr lang="ja-JP" altLang="en-US" sz="1000" b="1" dirty="0">
                      <a:latin typeface="+mn-ea"/>
                    </a:rPr>
                    <a:t>トリプルコート</a:t>
                  </a:r>
                </a:p>
              </p:txBody>
            </p:sp>
            <p:sp>
              <p:nvSpPr>
                <p:cNvPr id="32" name="正方形/長方形 31">
                  <a:extLst>
                    <a:ext uri="{FF2B5EF4-FFF2-40B4-BE49-F238E27FC236}">
                      <a16:creationId xmlns:a16="http://schemas.microsoft.com/office/drawing/2014/main" id="{07B4DD46-A924-3D56-D4FB-29BE56740E9D}"/>
                    </a:ext>
                  </a:extLst>
                </p:cNvPr>
                <p:cNvSpPr/>
                <p:nvPr/>
              </p:nvSpPr>
              <p:spPr>
                <a:xfrm>
                  <a:off x="5924525" y="6204533"/>
                  <a:ext cx="1270484" cy="323165"/>
                </a:xfrm>
                <a:prstGeom prst="rect">
                  <a:avLst/>
                </a:prstGeom>
              </p:spPr>
              <p:txBody>
                <a:bodyPr wrap="square" lIns="0" tIns="0" rIns="0" bIns="0">
                  <a:spAutoFit/>
                </a:bodyPr>
                <a:lstStyle/>
                <a:p>
                  <a:r>
                    <a:rPr lang="ja-JP" altLang="en-US" sz="800" dirty="0">
                      <a:latin typeface="+mn-ea"/>
                    </a:rPr>
                    <a:t>溝の奥まで丁寧に塗装。</a:t>
                  </a:r>
                </a:p>
                <a:p>
                  <a:r>
                    <a:rPr lang="ja-JP" altLang="en-US" sz="800" dirty="0">
                      <a:latin typeface="+mn-ea"/>
                    </a:rPr>
                    <a:t>丈夫でお掃除もしやすい。</a:t>
                  </a:r>
                  <a:endParaRPr lang="en-US" altLang="ja-JP" sz="800" dirty="0">
                    <a:latin typeface="+mn-ea"/>
                  </a:endParaRPr>
                </a:p>
                <a:p>
                  <a:r>
                    <a:rPr lang="en-US" altLang="ja-JP" sz="500" dirty="0">
                      <a:latin typeface="+mn-ea"/>
                    </a:rPr>
                    <a:t>※</a:t>
                  </a:r>
                  <a:r>
                    <a:rPr lang="ja-JP" altLang="en-US" sz="500" dirty="0">
                      <a:latin typeface="+mn-ea"/>
                    </a:rPr>
                    <a:t>イラストはイメージです。</a:t>
                  </a:r>
                </a:p>
              </p:txBody>
            </p:sp>
          </p:grpSp>
        </p:grpSp>
      </p:grpSp>
    </p:spTree>
    <p:extLst>
      <p:ext uri="{BB962C8B-B14F-4D97-AF65-F5344CB8AC3E}">
        <p14:creationId xmlns:p14="http://schemas.microsoft.com/office/powerpoint/2010/main" val="1849687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グループ化 35">
            <a:extLst>
              <a:ext uri="{FF2B5EF4-FFF2-40B4-BE49-F238E27FC236}">
                <a16:creationId xmlns:a16="http://schemas.microsoft.com/office/drawing/2014/main" id="{3BDD9A50-89BB-3D34-6FE6-23774061606E}"/>
              </a:ext>
            </a:extLst>
          </p:cNvPr>
          <p:cNvGrpSpPr/>
          <p:nvPr/>
        </p:nvGrpSpPr>
        <p:grpSpPr>
          <a:xfrm>
            <a:off x="142876" y="688975"/>
            <a:ext cx="4774359" cy="3351600"/>
            <a:chOff x="142876" y="688975"/>
            <a:chExt cx="4774359" cy="3351600"/>
          </a:xfrm>
        </p:grpSpPr>
        <p:pic>
          <p:nvPicPr>
            <p:cNvPr id="31" name="図 30">
              <a:extLst>
                <a:ext uri="{FF2B5EF4-FFF2-40B4-BE49-F238E27FC236}">
                  <a16:creationId xmlns:a16="http://schemas.microsoft.com/office/drawing/2014/main" id="{7D20BE0F-B793-7AC4-94BC-5D9E0EA25D03}"/>
                </a:ext>
              </a:extLst>
            </p:cNvPr>
            <p:cNvPicPr>
              <a:picLocks noChangeAspect="1"/>
            </p:cNvPicPr>
            <p:nvPr/>
          </p:nvPicPr>
          <p:blipFill>
            <a:blip r:embed="rId2"/>
            <a:stretch>
              <a:fillRect/>
            </a:stretch>
          </p:blipFill>
          <p:spPr>
            <a:xfrm>
              <a:off x="142876" y="688975"/>
              <a:ext cx="4774359" cy="3351600"/>
            </a:xfrm>
            <a:prstGeom prst="rect">
              <a:avLst/>
            </a:prstGeom>
          </p:spPr>
        </p:pic>
        <p:sp>
          <p:nvSpPr>
            <p:cNvPr id="86" name="Rectangle 4"/>
            <p:cNvSpPr>
              <a:spLocks noChangeArrowheads="1"/>
            </p:cNvSpPr>
            <p:nvPr/>
          </p:nvSpPr>
          <p:spPr bwMode="auto">
            <a:xfrm>
              <a:off x="3319955" y="3913185"/>
              <a:ext cx="153035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ja-JP"/>
              </a:defPPr>
              <a:lvl1pPr algn="ctr" rtl="0" fontAlgn="base">
                <a:spcBef>
                  <a:spcPct val="50000"/>
                </a:spcBef>
                <a:spcAft>
                  <a:spcPct val="0"/>
                </a:spcAft>
                <a:defRPr kumimoji="1" sz="800" b="1" kern="1200">
                  <a:solidFill>
                    <a:schemeClr val="tx1"/>
                  </a:solidFill>
                  <a:latin typeface="Arial" charset="0"/>
                  <a:ea typeface="ＭＳ Ｐゴシック" pitchFamily="50" charset="-128"/>
                  <a:cs typeface="+mn-cs"/>
                </a:defRPr>
              </a:lvl1pPr>
              <a:lvl2pPr marL="457200" algn="ctr" rtl="0" fontAlgn="base">
                <a:spcBef>
                  <a:spcPct val="50000"/>
                </a:spcBef>
                <a:spcAft>
                  <a:spcPct val="0"/>
                </a:spcAft>
                <a:defRPr kumimoji="1" sz="800" b="1" kern="1200">
                  <a:solidFill>
                    <a:schemeClr val="tx1"/>
                  </a:solidFill>
                  <a:latin typeface="Arial" charset="0"/>
                  <a:ea typeface="ＭＳ Ｐゴシック" pitchFamily="50" charset="-128"/>
                  <a:cs typeface="+mn-cs"/>
                </a:defRPr>
              </a:lvl2pPr>
              <a:lvl3pPr marL="914400" algn="ctr" rtl="0" fontAlgn="base">
                <a:spcBef>
                  <a:spcPct val="50000"/>
                </a:spcBef>
                <a:spcAft>
                  <a:spcPct val="0"/>
                </a:spcAft>
                <a:defRPr kumimoji="1" sz="800" b="1" kern="1200">
                  <a:solidFill>
                    <a:schemeClr val="tx1"/>
                  </a:solidFill>
                  <a:latin typeface="Arial" charset="0"/>
                  <a:ea typeface="ＭＳ Ｐゴシック" pitchFamily="50" charset="-128"/>
                  <a:cs typeface="+mn-cs"/>
                </a:defRPr>
              </a:lvl3pPr>
              <a:lvl4pPr marL="1371600" algn="ctr" rtl="0" fontAlgn="base">
                <a:spcBef>
                  <a:spcPct val="50000"/>
                </a:spcBef>
                <a:spcAft>
                  <a:spcPct val="0"/>
                </a:spcAft>
                <a:defRPr kumimoji="1" sz="800" b="1" kern="1200">
                  <a:solidFill>
                    <a:schemeClr val="tx1"/>
                  </a:solidFill>
                  <a:latin typeface="Arial" charset="0"/>
                  <a:ea typeface="ＭＳ Ｐゴシック" pitchFamily="50" charset="-128"/>
                  <a:cs typeface="+mn-cs"/>
                </a:defRPr>
              </a:lvl4pPr>
              <a:lvl5pPr marL="1828800" algn="ctr" rtl="0" fontAlgn="base">
                <a:spcBef>
                  <a:spcPct val="50000"/>
                </a:spcBef>
                <a:spcAft>
                  <a:spcPct val="0"/>
                </a:spcAft>
                <a:defRPr kumimoji="1" sz="800" b="1" kern="1200">
                  <a:solidFill>
                    <a:schemeClr val="tx1"/>
                  </a:solidFill>
                  <a:latin typeface="Arial" charset="0"/>
                  <a:ea typeface="ＭＳ Ｐゴシック" pitchFamily="50" charset="-128"/>
                  <a:cs typeface="+mn-cs"/>
                </a:defRPr>
              </a:lvl5pPr>
              <a:lvl6pPr marL="2286000" algn="l" defTabSz="914400" rtl="0" eaLnBrk="1" latinLnBrk="0" hangingPunct="1">
                <a:defRPr kumimoji="1" sz="800" b="1" kern="1200">
                  <a:solidFill>
                    <a:schemeClr val="tx1"/>
                  </a:solidFill>
                  <a:latin typeface="Arial" charset="0"/>
                  <a:ea typeface="ＭＳ Ｐゴシック" pitchFamily="50" charset="-128"/>
                  <a:cs typeface="+mn-cs"/>
                </a:defRPr>
              </a:lvl6pPr>
              <a:lvl7pPr marL="2743200" algn="l" defTabSz="914400" rtl="0" eaLnBrk="1" latinLnBrk="0" hangingPunct="1">
                <a:defRPr kumimoji="1" sz="800" b="1" kern="1200">
                  <a:solidFill>
                    <a:schemeClr val="tx1"/>
                  </a:solidFill>
                  <a:latin typeface="Arial" charset="0"/>
                  <a:ea typeface="ＭＳ Ｐゴシック" pitchFamily="50" charset="-128"/>
                  <a:cs typeface="+mn-cs"/>
                </a:defRPr>
              </a:lvl7pPr>
              <a:lvl8pPr marL="3200400" algn="l" defTabSz="914400" rtl="0" eaLnBrk="1" latinLnBrk="0" hangingPunct="1">
                <a:defRPr kumimoji="1" sz="800" b="1" kern="1200">
                  <a:solidFill>
                    <a:schemeClr val="tx1"/>
                  </a:solidFill>
                  <a:latin typeface="Arial" charset="0"/>
                  <a:ea typeface="ＭＳ Ｐゴシック" pitchFamily="50" charset="-128"/>
                  <a:cs typeface="+mn-cs"/>
                </a:defRPr>
              </a:lvl8pPr>
              <a:lvl9pPr marL="3657600" algn="l" defTabSz="914400" rtl="0" eaLnBrk="1" latinLnBrk="0" hangingPunct="1">
                <a:defRPr kumimoji="1" sz="800" b="1" kern="1200">
                  <a:solidFill>
                    <a:schemeClr val="tx1"/>
                  </a:solidFill>
                  <a:latin typeface="Arial" charset="0"/>
                  <a:ea typeface="ＭＳ Ｐゴシック"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altLang="ja-JP" sz="500" b="0" i="0" u="none" strike="noStrike" kern="1200" cap="none" spc="0" normalizeH="0" baseline="0" noProof="0" dirty="0">
                  <a:ln>
                    <a:noFill/>
                  </a:ln>
                  <a:effectLst/>
                  <a:uLnTx/>
                  <a:uFillTx/>
                  <a:latin typeface="+mn-ea"/>
                  <a:ea typeface="+mn-ea"/>
                </a:rPr>
                <a:t>※</a:t>
              </a:r>
              <a:r>
                <a:rPr kumimoji="1" lang="ja-JP" altLang="en-US" sz="500" b="0" i="0" u="none" strike="noStrike" kern="1200" cap="none" spc="0" normalizeH="0" baseline="0" noProof="0" dirty="0">
                  <a:ln>
                    <a:noFill/>
                  </a:ln>
                  <a:effectLst/>
                  <a:uLnTx/>
                  <a:uFillTx/>
                  <a:latin typeface="+mn-ea"/>
                  <a:ea typeface="+mn-ea"/>
                </a:rPr>
                <a:t>イメージ写真のため実際とは異なる場合がございます。</a:t>
              </a:r>
            </a:p>
          </p:txBody>
        </p:sp>
        <p:sp>
          <p:nvSpPr>
            <p:cNvPr id="84" name="正方形/長方形 83"/>
            <p:cNvSpPr/>
            <p:nvPr/>
          </p:nvSpPr>
          <p:spPr>
            <a:xfrm>
              <a:off x="162714" y="3897052"/>
              <a:ext cx="973862" cy="92333"/>
            </a:xfrm>
            <a:prstGeom prst="rect">
              <a:avLst/>
            </a:prstGeom>
          </p:spPr>
          <p:txBody>
            <a:bodyPr wrap="square" lIns="0" tIns="0" rIns="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600" b="1" dirty="0">
                  <a:latin typeface="+mn-ea"/>
                </a:rPr>
                <a:t>〔</a:t>
              </a:r>
              <a:r>
                <a:rPr lang="ja-JP" altLang="en-US" sz="600" b="1" dirty="0">
                  <a:latin typeface="+mn-ea"/>
                </a:rPr>
                <a:t>ホワイトオーク柄（シート）</a:t>
              </a:r>
              <a:r>
                <a:rPr lang="en-US" altLang="ja-JP" sz="600" b="1" dirty="0">
                  <a:latin typeface="+mn-ea"/>
                </a:rPr>
                <a:t>〕</a:t>
              </a:r>
              <a:endParaRPr lang="ja-JP" altLang="en-US" sz="600" b="1" dirty="0">
                <a:latin typeface="+mn-ea"/>
              </a:endParaRPr>
            </a:p>
          </p:txBody>
        </p:sp>
      </p:grpSp>
      <p:sp>
        <p:nvSpPr>
          <p:cNvPr id="12" name="タイトル 11">
            <a:extLst>
              <a:ext uri="{FF2B5EF4-FFF2-40B4-BE49-F238E27FC236}">
                <a16:creationId xmlns:a16="http://schemas.microsoft.com/office/drawing/2014/main" id="{E0E2A45C-3E94-D90E-3DDB-AFD836E0DD43}"/>
              </a:ext>
            </a:extLst>
          </p:cNvPr>
          <p:cNvSpPr>
            <a:spLocks noGrp="1"/>
          </p:cNvSpPr>
          <p:nvPr>
            <p:ph type="title"/>
          </p:nvPr>
        </p:nvSpPr>
        <p:spPr/>
        <p:txBody>
          <a:bodyPr/>
          <a:lstStyle/>
          <a:p>
            <a:r>
              <a:rPr lang="ja-JP" altLang="en-US" sz="1200" b="1" dirty="0">
                <a:solidFill>
                  <a:schemeClr val="bg1"/>
                </a:solidFill>
                <a:latin typeface="+mn-ea"/>
                <a:ea typeface="+mn-ea"/>
              </a:rPr>
              <a:t>床材　</a:t>
            </a:r>
            <a:r>
              <a:rPr lang="ja-JP" altLang="en-US" sz="1200" b="1" dirty="0">
                <a:solidFill>
                  <a:srgbClr val="FFFFFF"/>
                </a:solidFill>
                <a:latin typeface="+mn-ea"/>
                <a:ea typeface="+mn-ea"/>
              </a:rPr>
              <a:t>ベリティスフロアー ダブルコート</a:t>
            </a:r>
            <a:endParaRPr lang="ja-JP" altLang="en-US" dirty="0">
              <a:latin typeface="+mn-ea"/>
              <a:ea typeface="+mn-ea"/>
            </a:endParaRPr>
          </a:p>
        </p:txBody>
      </p:sp>
      <p:sp>
        <p:nvSpPr>
          <p:cNvPr id="35" name="タイトル 26">
            <a:extLst>
              <a:ext uri="{FF2B5EF4-FFF2-40B4-BE49-F238E27FC236}">
                <a16:creationId xmlns:a16="http://schemas.microsoft.com/office/drawing/2014/main" id="{DE9FD459-C0DB-8E6D-4521-40C32E0D4455}"/>
              </a:ext>
            </a:extLst>
          </p:cNvPr>
          <p:cNvSpPr txBox="1">
            <a:spLocks/>
          </p:cNvSpPr>
          <p:nvPr/>
        </p:nvSpPr>
        <p:spPr>
          <a:xfrm>
            <a:off x="0" y="-283837"/>
            <a:ext cx="3297238" cy="270015"/>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100" b="1" dirty="0">
                <a:solidFill>
                  <a:srgbClr val="000000"/>
                </a:solidFill>
                <a:latin typeface="+mn-ea"/>
                <a:ea typeface="+mn-ea"/>
                <a:cs typeface="+mn-cs"/>
              </a:rPr>
              <a:t>ベリティスフロアー</a:t>
            </a:r>
            <a:r>
              <a:rPr lang="en-US" altLang="ja-JP" sz="1100" b="1" dirty="0">
                <a:solidFill>
                  <a:srgbClr val="000000"/>
                </a:solidFill>
                <a:latin typeface="+mn-ea"/>
                <a:ea typeface="+mn-ea"/>
                <a:cs typeface="+mn-cs"/>
              </a:rPr>
              <a:t> </a:t>
            </a:r>
            <a:r>
              <a:rPr lang="ja-JP" altLang="en-US" sz="1100" b="1" dirty="0">
                <a:solidFill>
                  <a:srgbClr val="000000"/>
                </a:solidFill>
                <a:latin typeface="+mn-ea"/>
                <a:ea typeface="+mn-ea"/>
                <a:cs typeface="+mn-cs"/>
              </a:rPr>
              <a:t>ダブルコート</a:t>
            </a:r>
          </a:p>
        </p:txBody>
      </p:sp>
      <p:grpSp>
        <p:nvGrpSpPr>
          <p:cNvPr id="82" name="グループ化 81">
            <a:extLst>
              <a:ext uri="{FF2B5EF4-FFF2-40B4-BE49-F238E27FC236}">
                <a16:creationId xmlns:a16="http://schemas.microsoft.com/office/drawing/2014/main" id="{F4D00B02-F7D3-5FB4-81DF-124BEE379BB1}"/>
              </a:ext>
            </a:extLst>
          </p:cNvPr>
          <p:cNvGrpSpPr/>
          <p:nvPr/>
        </p:nvGrpSpPr>
        <p:grpSpPr>
          <a:xfrm>
            <a:off x="4991098" y="2705161"/>
            <a:ext cx="4775202" cy="1944000"/>
            <a:chOff x="4991098" y="2705161"/>
            <a:chExt cx="4775202" cy="1944000"/>
          </a:xfrm>
        </p:grpSpPr>
        <p:sp>
          <p:nvSpPr>
            <p:cNvPr id="132" name="正方形/長方形 131"/>
            <p:cNvSpPr/>
            <p:nvPr/>
          </p:nvSpPr>
          <p:spPr>
            <a:xfrm>
              <a:off x="5085410" y="2887217"/>
              <a:ext cx="4570215" cy="138499"/>
            </a:xfrm>
            <a:prstGeom prst="rect">
              <a:avLst/>
            </a:prstGeom>
          </p:spPr>
          <p:txBody>
            <a:bodyPr wrap="square" lIns="0" tIns="0" rIns="0" bIns="0">
              <a:spAutoFit/>
            </a:bodyPr>
            <a:lstStyle/>
            <a:p>
              <a:r>
                <a:rPr lang="ja-JP" altLang="en-US" sz="900" b="1" spc="-40" dirty="0">
                  <a:latin typeface="+mn-ea"/>
                </a:rPr>
                <a:t>ベリティスの建具とコーディネイトして、空間に統一感を演出できます。</a:t>
              </a:r>
            </a:p>
          </p:txBody>
        </p:sp>
        <p:pic>
          <p:nvPicPr>
            <p:cNvPr id="17" name="図 16"/>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rot="5400000">
              <a:off x="5378932" y="3423917"/>
              <a:ext cx="270000" cy="857044"/>
            </a:xfrm>
            <a:prstGeom prst="rect">
              <a:avLst/>
            </a:prstGeom>
          </p:spPr>
        </p:pic>
        <p:pic>
          <p:nvPicPr>
            <p:cNvPr id="18" name="図 17"/>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rot="5400000">
              <a:off x="6310059" y="3423905"/>
              <a:ext cx="270000" cy="857064"/>
            </a:xfrm>
            <a:prstGeom prst="rect">
              <a:avLst/>
            </a:prstGeom>
          </p:spPr>
        </p:pic>
        <p:pic>
          <p:nvPicPr>
            <p:cNvPr id="19" name="図 18"/>
            <p:cNvPicPr>
              <a:picLocks noChangeAspect="1"/>
            </p:cNvPicPr>
            <p:nvPr/>
          </p:nvPicPr>
          <p:blipFill rotWithShape="1">
            <a:blip r:embed="rId5">
              <a:extLst>
                <a:ext uri="{28A0092B-C50C-407E-A947-70E740481C1C}">
                  <a14:useLocalDpi xmlns:a14="http://schemas.microsoft.com/office/drawing/2010/main" val="0"/>
                </a:ext>
              </a:extLst>
            </a:blip>
            <a:srcRect t="4716"/>
            <a:stretch/>
          </p:blipFill>
          <p:spPr>
            <a:xfrm rot="5400000">
              <a:off x="7228413" y="3435503"/>
              <a:ext cx="270000" cy="833869"/>
            </a:xfrm>
            <a:prstGeom prst="rect">
              <a:avLst/>
            </a:prstGeom>
          </p:spPr>
        </p:pic>
        <p:pic>
          <p:nvPicPr>
            <p:cNvPr id="20" name="図 19"/>
            <p:cNvPicPr>
              <a:picLocks noChangeAspect="1"/>
            </p:cNvPicPr>
            <p:nvPr/>
          </p:nvPicPr>
          <p:blipFill rotWithShape="1">
            <a:blip r:embed="rId6">
              <a:extLst>
                <a:ext uri="{28A0092B-C50C-407E-A947-70E740481C1C}">
                  <a14:useLocalDpi xmlns:a14="http://schemas.microsoft.com/office/drawing/2010/main" val="0"/>
                </a:ext>
              </a:extLst>
            </a:blip>
            <a:srcRect t="15707"/>
            <a:stretch/>
          </p:blipFill>
          <p:spPr>
            <a:xfrm rot="5400000">
              <a:off x="9080239" y="3418524"/>
              <a:ext cx="269998" cy="867825"/>
            </a:xfrm>
            <a:prstGeom prst="rect">
              <a:avLst/>
            </a:prstGeom>
          </p:spPr>
        </p:pic>
        <p:pic>
          <p:nvPicPr>
            <p:cNvPr id="21" name="図 20"/>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rot="5400000">
              <a:off x="5398860" y="3930243"/>
              <a:ext cx="224049" cy="850948"/>
            </a:xfrm>
            <a:prstGeom prst="rect">
              <a:avLst/>
            </a:prstGeom>
          </p:spPr>
        </p:pic>
        <p:pic>
          <p:nvPicPr>
            <p:cNvPr id="8" name="図 7"/>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rot="5400000">
              <a:off x="9086910" y="2919737"/>
              <a:ext cx="256657" cy="867826"/>
            </a:xfrm>
            <a:prstGeom prst="rect">
              <a:avLst/>
            </a:prstGeom>
          </p:spPr>
        </p:pic>
        <p:pic>
          <p:nvPicPr>
            <p:cNvPr id="3" name="図 2"/>
            <p:cNvPicPr>
              <a:picLocks noChangeAspect="1"/>
            </p:cNvPicPr>
            <p:nvPr/>
          </p:nvPicPr>
          <p:blipFill rotWithShape="1">
            <a:blip r:embed="rId9">
              <a:extLst>
                <a:ext uri="{28A0092B-C50C-407E-A947-70E740481C1C}">
                  <a14:useLocalDpi xmlns:a14="http://schemas.microsoft.com/office/drawing/2010/main" val="0"/>
                </a:ext>
              </a:extLst>
            </a:blip>
            <a:srcRect l="-2584" r="-1448" b="-2"/>
            <a:stretch/>
          </p:blipFill>
          <p:spPr>
            <a:xfrm rot="5400000">
              <a:off x="5383140" y="2920958"/>
              <a:ext cx="267008" cy="862467"/>
            </a:xfrm>
            <a:prstGeom prst="rect">
              <a:avLst/>
            </a:prstGeom>
          </p:spPr>
        </p:pic>
        <p:pic>
          <p:nvPicPr>
            <p:cNvPr id="5" name="図 4"/>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rot="5400000">
              <a:off x="6318849" y="2922998"/>
              <a:ext cx="256658" cy="861301"/>
            </a:xfrm>
            <a:prstGeom prst="rect">
              <a:avLst/>
            </a:prstGeom>
          </p:spPr>
        </p:pic>
        <p:pic>
          <p:nvPicPr>
            <p:cNvPr id="6" name="図 5"/>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rot="5400000">
              <a:off x="7235084" y="2936715"/>
              <a:ext cx="256658" cy="833870"/>
            </a:xfrm>
            <a:prstGeom prst="rect">
              <a:avLst/>
            </a:prstGeom>
          </p:spPr>
        </p:pic>
        <p:pic>
          <p:nvPicPr>
            <p:cNvPr id="7" name="図 6"/>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rot="5400000">
              <a:off x="8152508" y="2921811"/>
              <a:ext cx="256658" cy="863677"/>
            </a:xfrm>
            <a:prstGeom prst="rect">
              <a:avLst/>
            </a:prstGeom>
          </p:spPr>
        </p:pic>
        <p:sp>
          <p:nvSpPr>
            <p:cNvPr id="118" name="正方形/長方形 117"/>
            <p:cNvSpPr/>
            <p:nvPr/>
          </p:nvSpPr>
          <p:spPr>
            <a:xfrm>
              <a:off x="5085410" y="3994270"/>
              <a:ext cx="841734" cy="92333"/>
            </a:xfrm>
            <a:prstGeom prst="rect">
              <a:avLst/>
            </a:prstGeom>
          </p:spPr>
          <p:txBody>
            <a:bodyPr wrap="square" lIns="0" tIns="0" rIns="0" bIns="0">
              <a:spAutoFit/>
            </a:bodyPr>
            <a:lstStyle/>
            <a:p>
              <a:r>
                <a:rPr lang="ja-JP" altLang="en-US" sz="600" dirty="0">
                  <a:latin typeface="+mn-ea"/>
                </a:rPr>
                <a:t>エイジドチーク柄（シート）</a:t>
              </a:r>
            </a:p>
          </p:txBody>
        </p:sp>
        <p:sp>
          <p:nvSpPr>
            <p:cNvPr id="133" name="正方形/長方形 132"/>
            <p:cNvSpPr/>
            <p:nvPr/>
          </p:nvSpPr>
          <p:spPr>
            <a:xfrm>
              <a:off x="6016527" y="3488139"/>
              <a:ext cx="605935" cy="92333"/>
            </a:xfrm>
            <a:prstGeom prst="rect">
              <a:avLst/>
            </a:prstGeom>
          </p:spPr>
          <p:txBody>
            <a:bodyPr wrap="none" lIns="0" tIns="0" rIns="0" bIns="0">
              <a:spAutoFit/>
            </a:bodyPr>
            <a:lstStyle/>
            <a:p>
              <a:r>
                <a:rPr lang="ja-JP" altLang="en-US" sz="600" dirty="0">
                  <a:latin typeface="+mn-ea"/>
                </a:rPr>
                <a:t>チェリー柄（シート）</a:t>
              </a:r>
            </a:p>
          </p:txBody>
        </p:sp>
        <p:sp>
          <p:nvSpPr>
            <p:cNvPr id="134" name="正方形/長方形 133"/>
            <p:cNvSpPr/>
            <p:nvPr/>
          </p:nvSpPr>
          <p:spPr>
            <a:xfrm>
              <a:off x="7848998" y="3488139"/>
              <a:ext cx="620363" cy="92333"/>
            </a:xfrm>
            <a:prstGeom prst="rect">
              <a:avLst/>
            </a:prstGeom>
          </p:spPr>
          <p:txBody>
            <a:bodyPr wrap="none" lIns="0" tIns="0" rIns="0" bIns="0">
              <a:spAutoFit/>
            </a:bodyPr>
            <a:lstStyle/>
            <a:p>
              <a:r>
                <a:rPr lang="ja-JP" altLang="en-US" sz="600" dirty="0">
                  <a:latin typeface="+mn-ea"/>
                </a:rPr>
                <a:t>メープル柄（シート）</a:t>
              </a:r>
            </a:p>
          </p:txBody>
        </p:sp>
        <p:sp>
          <p:nvSpPr>
            <p:cNvPr id="135" name="正方形/長方形 134"/>
            <p:cNvSpPr/>
            <p:nvPr/>
          </p:nvSpPr>
          <p:spPr>
            <a:xfrm>
              <a:off x="5085410" y="3488139"/>
              <a:ext cx="809517" cy="92333"/>
            </a:xfrm>
            <a:prstGeom prst="rect">
              <a:avLst/>
            </a:prstGeom>
          </p:spPr>
          <p:txBody>
            <a:bodyPr wrap="none" lIns="0" tIns="0" rIns="0" bIns="0">
              <a:spAutoFit/>
            </a:bodyPr>
            <a:lstStyle/>
            <a:p>
              <a:r>
                <a:rPr lang="ja-JP" altLang="en-US" sz="600" dirty="0">
                  <a:latin typeface="+mn-ea"/>
                </a:rPr>
                <a:t>ウォールナット柄（シート）</a:t>
              </a:r>
            </a:p>
          </p:txBody>
        </p:sp>
        <p:sp>
          <p:nvSpPr>
            <p:cNvPr id="136" name="正方形/長方形 135"/>
            <p:cNvSpPr/>
            <p:nvPr/>
          </p:nvSpPr>
          <p:spPr>
            <a:xfrm>
              <a:off x="8781325" y="3488139"/>
              <a:ext cx="811119" cy="92333"/>
            </a:xfrm>
            <a:prstGeom prst="rect">
              <a:avLst/>
            </a:prstGeom>
          </p:spPr>
          <p:txBody>
            <a:bodyPr wrap="none" lIns="0" tIns="0" rIns="0" bIns="0">
              <a:spAutoFit/>
            </a:bodyPr>
            <a:lstStyle/>
            <a:p>
              <a:r>
                <a:rPr lang="ja-JP" altLang="en-US" sz="600" dirty="0">
                  <a:latin typeface="+mn-ea"/>
                </a:rPr>
                <a:t>ホワイトオーク柄（シート）</a:t>
              </a:r>
            </a:p>
          </p:txBody>
        </p:sp>
        <p:sp>
          <p:nvSpPr>
            <p:cNvPr id="137" name="正方形/長方形 136"/>
            <p:cNvSpPr/>
            <p:nvPr/>
          </p:nvSpPr>
          <p:spPr>
            <a:xfrm>
              <a:off x="6946478" y="3488139"/>
              <a:ext cx="554639" cy="92333"/>
            </a:xfrm>
            <a:prstGeom prst="rect">
              <a:avLst/>
            </a:prstGeom>
          </p:spPr>
          <p:txBody>
            <a:bodyPr wrap="none" lIns="0" tIns="0" rIns="0" bIns="0">
              <a:spAutoFit/>
            </a:bodyPr>
            <a:lstStyle/>
            <a:p>
              <a:r>
                <a:rPr lang="ja-JP" altLang="en-US" sz="600" dirty="0">
                  <a:latin typeface="+mn-ea"/>
                </a:rPr>
                <a:t>オーク柄（シート）</a:t>
              </a:r>
            </a:p>
          </p:txBody>
        </p:sp>
        <p:sp>
          <p:nvSpPr>
            <p:cNvPr id="156" name="正方形/長方形 155"/>
            <p:cNvSpPr/>
            <p:nvPr/>
          </p:nvSpPr>
          <p:spPr>
            <a:xfrm>
              <a:off x="6016527" y="3994270"/>
              <a:ext cx="895758" cy="92333"/>
            </a:xfrm>
            <a:prstGeom prst="rect">
              <a:avLst/>
            </a:prstGeom>
          </p:spPr>
          <p:txBody>
            <a:bodyPr wrap="none" lIns="0" tIns="0" rIns="0" bIns="0">
              <a:spAutoFit/>
            </a:bodyPr>
            <a:lstStyle/>
            <a:p>
              <a:r>
                <a:rPr lang="ja-JP" altLang="en-US" sz="600" spc="-40" dirty="0">
                  <a:latin typeface="+mn-ea"/>
                </a:rPr>
                <a:t>エイジドチェスナット柄（シート）</a:t>
              </a:r>
            </a:p>
          </p:txBody>
        </p:sp>
        <p:sp>
          <p:nvSpPr>
            <p:cNvPr id="158" name="正方形/長方形 157"/>
            <p:cNvSpPr/>
            <p:nvPr/>
          </p:nvSpPr>
          <p:spPr>
            <a:xfrm>
              <a:off x="6946478" y="3994271"/>
              <a:ext cx="803746" cy="92333"/>
            </a:xfrm>
            <a:prstGeom prst="rect">
              <a:avLst/>
            </a:prstGeom>
          </p:spPr>
          <p:txBody>
            <a:bodyPr wrap="none" lIns="0" tIns="0" rIns="0" bIns="0">
              <a:spAutoFit/>
            </a:bodyPr>
            <a:lstStyle/>
            <a:p>
              <a:r>
                <a:rPr lang="ja-JP" altLang="en-US" sz="600" dirty="0">
                  <a:latin typeface="+mn-ea"/>
                </a:rPr>
                <a:t>カームチェリー柄（</a:t>
              </a:r>
              <a:r>
                <a:rPr lang="ja-JP" altLang="en-US" sz="600" spc="-40" dirty="0">
                  <a:latin typeface="+mn-ea"/>
                </a:rPr>
                <a:t>シート</a:t>
              </a:r>
              <a:r>
                <a:rPr lang="ja-JP" altLang="en-US" sz="600" dirty="0">
                  <a:latin typeface="+mn-ea"/>
                </a:rPr>
                <a:t>）</a:t>
              </a:r>
            </a:p>
          </p:txBody>
        </p:sp>
        <p:sp>
          <p:nvSpPr>
            <p:cNvPr id="160" name="正方形/長方形 159"/>
            <p:cNvSpPr/>
            <p:nvPr/>
          </p:nvSpPr>
          <p:spPr>
            <a:xfrm>
              <a:off x="8781325" y="3994271"/>
              <a:ext cx="949813" cy="92333"/>
            </a:xfrm>
            <a:prstGeom prst="rect">
              <a:avLst/>
            </a:prstGeom>
          </p:spPr>
          <p:txBody>
            <a:bodyPr wrap="square" lIns="0" tIns="0" rIns="0" bIns="0">
              <a:spAutoFit/>
            </a:bodyPr>
            <a:lstStyle/>
            <a:p>
              <a:r>
                <a:rPr lang="ja-JP" altLang="en-US" sz="600" spc="-40" dirty="0">
                  <a:latin typeface="+mn-ea"/>
                </a:rPr>
                <a:t>ウォッシュドオーク柄（シート）</a:t>
              </a:r>
            </a:p>
          </p:txBody>
        </p:sp>
        <p:sp>
          <p:nvSpPr>
            <p:cNvPr id="161" name="正方形/長方形 160"/>
            <p:cNvSpPr/>
            <p:nvPr/>
          </p:nvSpPr>
          <p:spPr>
            <a:xfrm>
              <a:off x="5085410" y="4479530"/>
              <a:ext cx="949813" cy="92333"/>
            </a:xfrm>
            <a:prstGeom prst="rect">
              <a:avLst/>
            </a:prstGeom>
          </p:spPr>
          <p:txBody>
            <a:bodyPr wrap="square" lIns="0" tIns="0" rIns="0" bIns="0">
              <a:spAutoFit/>
            </a:bodyPr>
            <a:lstStyle/>
            <a:p>
              <a:r>
                <a:rPr lang="ja-JP" altLang="en-US" sz="600" dirty="0">
                  <a:latin typeface="+mn-ea"/>
                </a:rPr>
                <a:t>アイボリーアッシュ柄（シート）</a:t>
              </a:r>
            </a:p>
          </p:txBody>
        </p:sp>
        <p:sp>
          <p:nvSpPr>
            <p:cNvPr id="73" name="正方形/長方形 72"/>
            <p:cNvSpPr/>
            <p:nvPr/>
          </p:nvSpPr>
          <p:spPr>
            <a:xfrm>
              <a:off x="7848998" y="3994270"/>
              <a:ext cx="949813" cy="92333"/>
            </a:xfrm>
            <a:prstGeom prst="rect">
              <a:avLst/>
            </a:prstGeom>
          </p:spPr>
          <p:txBody>
            <a:bodyPr wrap="square" lIns="0" tIns="0" rIns="0" bIns="0">
              <a:spAutoFit/>
            </a:bodyPr>
            <a:lstStyle/>
            <a:p>
              <a:r>
                <a:rPr lang="ja-JP" altLang="en-US" sz="600" spc="-40" dirty="0">
                  <a:latin typeface="+mn-ea"/>
                </a:rPr>
                <a:t>グレージュヒッコリー柄（シート）</a:t>
              </a:r>
            </a:p>
          </p:txBody>
        </p:sp>
        <p:pic>
          <p:nvPicPr>
            <p:cNvPr id="2" name="図 1"/>
            <p:cNvPicPr preferRelativeResize="0">
              <a:picLocks noChangeAspect="1"/>
            </p:cNvPicPr>
            <p:nvPr/>
          </p:nvPicPr>
          <p:blipFill rotWithShape="1">
            <a:blip r:embed="rId13"/>
            <a:srcRect l="1173" t="4379" r="1212" b="7343"/>
            <a:stretch/>
          </p:blipFill>
          <p:spPr>
            <a:xfrm>
              <a:off x="7848998" y="3712901"/>
              <a:ext cx="857063" cy="269999"/>
            </a:xfrm>
            <a:prstGeom prst="rect">
              <a:avLst/>
            </a:prstGeom>
          </p:spPr>
        </p:pic>
        <p:grpSp>
          <p:nvGrpSpPr>
            <p:cNvPr id="79" name="グループ化 78">
              <a:extLst>
                <a:ext uri="{FF2B5EF4-FFF2-40B4-BE49-F238E27FC236}">
                  <a16:creationId xmlns:a16="http://schemas.microsoft.com/office/drawing/2014/main" id="{A56199FF-676E-6E28-0985-F94C699AAEBA}"/>
                </a:ext>
              </a:extLst>
            </p:cNvPr>
            <p:cNvGrpSpPr/>
            <p:nvPr/>
          </p:nvGrpSpPr>
          <p:grpSpPr>
            <a:xfrm>
              <a:off x="4991098" y="2705161"/>
              <a:ext cx="4775202" cy="1944000"/>
              <a:chOff x="4991098" y="2705161"/>
              <a:chExt cx="4775202" cy="1944000"/>
            </a:xfrm>
          </p:grpSpPr>
          <p:sp>
            <p:nvSpPr>
              <p:cNvPr id="77" name="Rectangle 14">
                <a:extLst>
                  <a:ext uri="{FF2B5EF4-FFF2-40B4-BE49-F238E27FC236}">
                    <a16:creationId xmlns:a16="http://schemas.microsoft.com/office/drawing/2014/main" id="{37E827D6-53DC-95E9-9C1D-51FA9AD6A7F6}"/>
                  </a:ext>
                </a:extLst>
              </p:cNvPr>
              <p:cNvSpPr>
                <a:spLocks noChangeArrowheads="1"/>
              </p:cNvSpPr>
              <p:nvPr/>
            </p:nvSpPr>
            <p:spPr bwMode="auto">
              <a:xfrm>
                <a:off x="4991100" y="2705161"/>
                <a:ext cx="4775200" cy="1944000"/>
              </a:xfrm>
              <a:prstGeom prst="rect">
                <a:avLst/>
              </a:prstGeom>
              <a:noFill/>
              <a:ln w="6350">
                <a:solidFill>
                  <a:srgbClr val="4D4D4D"/>
                </a:solidFill>
                <a:miter lim="800000"/>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200" dirty="0">
                  <a:latin typeface="+mn-ea"/>
                </a:endParaRPr>
              </a:p>
            </p:txBody>
          </p:sp>
          <p:sp>
            <p:nvSpPr>
              <p:cNvPr id="78" name="Rectangle 24">
                <a:extLst>
                  <a:ext uri="{FF2B5EF4-FFF2-40B4-BE49-F238E27FC236}">
                    <a16:creationId xmlns:a16="http://schemas.microsoft.com/office/drawing/2014/main" id="{3823E8A4-5889-9EE7-2096-99E5A1A9FB10}"/>
                  </a:ext>
                </a:extLst>
              </p:cNvPr>
              <p:cNvSpPr>
                <a:spLocks noChangeArrowheads="1"/>
              </p:cNvSpPr>
              <p:nvPr/>
            </p:nvSpPr>
            <p:spPr bwMode="auto">
              <a:xfrm>
                <a:off x="4991098" y="2705163"/>
                <a:ext cx="4775201" cy="126767"/>
              </a:xfrm>
              <a:prstGeom prst="rect">
                <a:avLst/>
              </a:prstGeom>
              <a:solidFill>
                <a:srgbClr val="4D4D4D"/>
              </a:solidFill>
              <a:ln w="6350">
                <a:solidFill>
                  <a:srgbClr val="4D4D4D"/>
                </a:solidFill>
                <a:miter lim="800000"/>
                <a:headEnd/>
                <a:tailEnd/>
              </a:ln>
              <a:effectLst/>
            </p:spPr>
            <p:txBody>
              <a:bodyPr wrap="none" tIns="0" rIns="0" bIns="0" anchor="ctr"/>
              <a:lstStyle/>
              <a:p>
                <a:r>
                  <a:rPr lang="ja-JP" altLang="en-US" sz="800" dirty="0">
                    <a:solidFill>
                      <a:schemeClr val="bg1"/>
                    </a:solidFill>
                    <a:latin typeface="+mn-ea"/>
                  </a:rPr>
                  <a:t>カラーバリエーション</a:t>
                </a:r>
                <a:endParaRPr lang="en-US" altLang="ja-JP" sz="800" dirty="0">
                  <a:solidFill>
                    <a:schemeClr val="bg1"/>
                  </a:solidFill>
                  <a:latin typeface="+mn-ea"/>
                </a:endParaRPr>
              </a:p>
            </p:txBody>
          </p:sp>
        </p:grpSp>
      </p:grpSp>
      <p:grpSp>
        <p:nvGrpSpPr>
          <p:cNvPr id="4" name="グループ化 3">
            <a:extLst>
              <a:ext uri="{FF2B5EF4-FFF2-40B4-BE49-F238E27FC236}">
                <a16:creationId xmlns:a16="http://schemas.microsoft.com/office/drawing/2014/main" id="{31444A65-B188-952D-83D6-6273DDB684C0}"/>
              </a:ext>
            </a:extLst>
          </p:cNvPr>
          <p:cNvGrpSpPr/>
          <p:nvPr/>
        </p:nvGrpSpPr>
        <p:grpSpPr>
          <a:xfrm>
            <a:off x="7882140" y="4727418"/>
            <a:ext cx="1884161" cy="1943616"/>
            <a:chOff x="7882140" y="4727418"/>
            <a:chExt cx="1884161" cy="1943616"/>
          </a:xfrm>
        </p:grpSpPr>
        <p:sp>
          <p:nvSpPr>
            <p:cNvPr id="23" name="Rectangle 14">
              <a:extLst>
                <a:ext uri="{FF2B5EF4-FFF2-40B4-BE49-F238E27FC236}">
                  <a16:creationId xmlns:a16="http://schemas.microsoft.com/office/drawing/2014/main" id="{47630E6D-877B-69FA-985E-83D30B52861B}"/>
                </a:ext>
              </a:extLst>
            </p:cNvPr>
            <p:cNvSpPr>
              <a:spLocks noChangeArrowheads="1"/>
            </p:cNvSpPr>
            <p:nvPr/>
          </p:nvSpPr>
          <p:spPr bwMode="auto">
            <a:xfrm>
              <a:off x="7900454" y="4727418"/>
              <a:ext cx="1865847" cy="1943616"/>
            </a:xfrm>
            <a:prstGeom prst="rect">
              <a:avLst/>
            </a:prstGeom>
            <a:solidFill>
              <a:srgbClr val="F7F7D6"/>
            </a:solidFill>
            <a:ln w="6350">
              <a:noFill/>
              <a:miter lim="800000"/>
              <a:headEnd/>
              <a:tailEnd/>
            </a:ln>
            <a:effectLst/>
          </p:spPr>
          <p:txBody>
            <a:bodyPr wrap="none" anchor="ctr"/>
            <a:lstStyle/>
            <a:p>
              <a:pPr algn="ctr"/>
              <a:endParaRPr lang="ja-JP" altLang="en-US" sz="1200" dirty="0">
                <a:solidFill>
                  <a:srgbClr val="C0C0C0"/>
                </a:solidFill>
                <a:latin typeface="+mn-ea"/>
              </a:endParaRPr>
            </a:p>
          </p:txBody>
        </p:sp>
        <p:grpSp>
          <p:nvGrpSpPr>
            <p:cNvPr id="24" name="グループ化 23">
              <a:extLst>
                <a:ext uri="{FF2B5EF4-FFF2-40B4-BE49-F238E27FC236}">
                  <a16:creationId xmlns:a16="http://schemas.microsoft.com/office/drawing/2014/main" id="{923D0396-4095-FB4A-4EC2-89ECC33C792E}"/>
                </a:ext>
              </a:extLst>
            </p:cNvPr>
            <p:cNvGrpSpPr/>
            <p:nvPr/>
          </p:nvGrpSpPr>
          <p:grpSpPr>
            <a:xfrm>
              <a:off x="8022891" y="5989644"/>
              <a:ext cx="1522280" cy="496625"/>
              <a:chOff x="8022891" y="5989644"/>
              <a:chExt cx="1522280" cy="496625"/>
            </a:xfrm>
          </p:grpSpPr>
          <p:sp>
            <p:nvSpPr>
              <p:cNvPr id="38" name="正方形/長方形 37">
                <a:extLst>
                  <a:ext uri="{FF2B5EF4-FFF2-40B4-BE49-F238E27FC236}">
                    <a16:creationId xmlns:a16="http://schemas.microsoft.com/office/drawing/2014/main" id="{7C7790D3-D8D1-B95C-5679-D290F38F1A98}"/>
                  </a:ext>
                </a:extLst>
              </p:cNvPr>
              <p:cNvSpPr/>
              <p:nvPr/>
            </p:nvSpPr>
            <p:spPr>
              <a:xfrm>
                <a:off x="8022891" y="5989644"/>
                <a:ext cx="1415452" cy="246221"/>
              </a:xfrm>
              <a:prstGeom prst="rect">
                <a:avLst/>
              </a:prstGeom>
            </p:spPr>
            <p:txBody>
              <a:bodyPr wrap="none" lIns="0" tIns="0" rIns="0" bIns="0">
                <a:spAutoFit/>
              </a:bodyPr>
              <a:lstStyle/>
              <a:p>
                <a:r>
                  <a:rPr lang="ja-JP" altLang="en-US" sz="800" b="1" dirty="0">
                    <a:latin typeface="+mn-ea"/>
                  </a:rPr>
                  <a:t>床の張り分け部をすっきり納める</a:t>
                </a:r>
              </a:p>
              <a:p>
                <a:r>
                  <a:rPr lang="ja-JP" altLang="en-US" sz="800" b="1" dirty="0">
                    <a:latin typeface="+mn-ea"/>
                  </a:rPr>
                  <a:t>床見切縁（金属製）</a:t>
                </a:r>
              </a:p>
            </p:txBody>
          </p:sp>
          <p:sp>
            <p:nvSpPr>
              <p:cNvPr id="39" name="正方形/長方形 38">
                <a:extLst>
                  <a:ext uri="{FF2B5EF4-FFF2-40B4-BE49-F238E27FC236}">
                    <a16:creationId xmlns:a16="http://schemas.microsoft.com/office/drawing/2014/main" id="{5BB9C8D3-2D20-6574-14CB-7341DAEAA5E8}"/>
                  </a:ext>
                </a:extLst>
              </p:cNvPr>
              <p:cNvSpPr/>
              <p:nvPr/>
            </p:nvSpPr>
            <p:spPr>
              <a:xfrm>
                <a:off x="8033207" y="6301603"/>
                <a:ext cx="1511964" cy="184666"/>
              </a:xfrm>
              <a:prstGeom prst="rect">
                <a:avLst/>
              </a:prstGeom>
            </p:spPr>
            <p:txBody>
              <a:bodyPr wrap="square" lIns="0" tIns="0" rIns="0" bIns="0">
                <a:spAutoFit/>
              </a:bodyPr>
              <a:lstStyle/>
              <a:p>
                <a:r>
                  <a:rPr lang="ja-JP" altLang="en-US" sz="600" dirty="0">
                    <a:latin typeface="+mn-ea"/>
                  </a:rPr>
                  <a:t>様々な床材の色にも合うステン系シルバー色でご用意。</a:t>
                </a:r>
              </a:p>
            </p:txBody>
          </p:sp>
        </p:grpSp>
        <p:sp>
          <p:nvSpPr>
            <p:cNvPr id="34" name="正方形/長方形 33">
              <a:extLst>
                <a:ext uri="{FF2B5EF4-FFF2-40B4-BE49-F238E27FC236}">
                  <a16:creationId xmlns:a16="http://schemas.microsoft.com/office/drawing/2014/main" id="{3C6275BF-D1E6-A9DB-96ED-1D88DC1C3E2F}"/>
                </a:ext>
              </a:extLst>
            </p:cNvPr>
            <p:cNvSpPr/>
            <p:nvPr/>
          </p:nvSpPr>
          <p:spPr>
            <a:xfrm>
              <a:off x="7882140" y="4822189"/>
              <a:ext cx="1865847" cy="184666"/>
            </a:xfrm>
            <a:prstGeom prst="rect">
              <a:avLst/>
            </a:prstGeom>
          </p:spPr>
          <p:txBody>
            <a:bodyPr wrap="square" lIns="0" tIns="0" rIns="0" bIns="0">
              <a:spAutoFit/>
            </a:bodyPr>
            <a:lstStyle/>
            <a:p>
              <a:pPr algn="ctr"/>
              <a:r>
                <a:rPr lang="ja-JP" altLang="en-US" sz="1200" b="1" dirty="0">
                  <a:solidFill>
                    <a:srgbClr val="953735"/>
                  </a:solidFill>
                  <a:latin typeface="+mn-ea"/>
                </a:rPr>
                <a:t>おすすめの周辺部材</a:t>
              </a:r>
            </a:p>
          </p:txBody>
        </p:sp>
        <p:pic>
          <p:nvPicPr>
            <p:cNvPr id="37" name="図 36">
              <a:extLst>
                <a:ext uri="{FF2B5EF4-FFF2-40B4-BE49-F238E27FC236}">
                  <a16:creationId xmlns:a16="http://schemas.microsoft.com/office/drawing/2014/main" id="{7439EFF6-ED57-7AEF-6A46-993FAD51F761}"/>
                </a:ext>
              </a:extLst>
            </p:cNvPr>
            <p:cNvPicPr>
              <a:picLocks noChangeAspect="1"/>
            </p:cNvPicPr>
            <p:nvPr/>
          </p:nvPicPr>
          <p:blipFill>
            <a:blip r:embed="rId14"/>
            <a:stretch>
              <a:fillRect/>
            </a:stretch>
          </p:blipFill>
          <p:spPr>
            <a:xfrm>
              <a:off x="8022891" y="5096351"/>
              <a:ext cx="1620973" cy="856800"/>
            </a:xfrm>
            <a:prstGeom prst="rect">
              <a:avLst/>
            </a:prstGeom>
          </p:spPr>
        </p:pic>
      </p:grpSp>
      <p:grpSp>
        <p:nvGrpSpPr>
          <p:cNvPr id="101" name="グループ化 100">
            <a:extLst>
              <a:ext uri="{FF2B5EF4-FFF2-40B4-BE49-F238E27FC236}">
                <a16:creationId xmlns:a16="http://schemas.microsoft.com/office/drawing/2014/main" id="{F5D76EEB-FA41-8280-3EA7-7C98132DD0E0}"/>
              </a:ext>
            </a:extLst>
          </p:cNvPr>
          <p:cNvGrpSpPr/>
          <p:nvPr/>
        </p:nvGrpSpPr>
        <p:grpSpPr>
          <a:xfrm>
            <a:off x="4991099" y="683235"/>
            <a:ext cx="4775201" cy="1953143"/>
            <a:chOff x="4991099" y="683235"/>
            <a:chExt cx="4775201" cy="1953143"/>
          </a:xfrm>
        </p:grpSpPr>
        <p:sp>
          <p:nvSpPr>
            <p:cNvPr id="27" name="Rectangle 14">
              <a:extLst>
                <a:ext uri="{FF2B5EF4-FFF2-40B4-BE49-F238E27FC236}">
                  <a16:creationId xmlns:a16="http://schemas.microsoft.com/office/drawing/2014/main" id="{74F2A4A4-27C1-84C0-3328-E5BF0F9FBBAC}"/>
                </a:ext>
              </a:extLst>
            </p:cNvPr>
            <p:cNvSpPr>
              <a:spLocks noChangeArrowheads="1"/>
            </p:cNvSpPr>
            <p:nvPr/>
          </p:nvSpPr>
          <p:spPr bwMode="auto">
            <a:xfrm>
              <a:off x="5291710" y="683235"/>
              <a:ext cx="2395959" cy="1953143"/>
            </a:xfrm>
            <a:prstGeom prst="rect">
              <a:avLst/>
            </a:prstGeom>
            <a:noFill/>
            <a:ln w="6350">
              <a:noFill/>
              <a:miter lim="800000"/>
              <a:headEnd/>
              <a:tailEnd/>
            </a:ln>
            <a:effectLst/>
          </p:spPr>
          <p:txBody>
            <a:bodyPr wrap="none" anchor="ctr"/>
            <a:lstStyle/>
            <a:p>
              <a:pPr algn="ctr"/>
              <a:endParaRPr lang="ja-JP" altLang="en-US" sz="1200" dirty="0">
                <a:latin typeface="+mn-ea"/>
              </a:endParaRPr>
            </a:p>
          </p:txBody>
        </p:sp>
        <p:grpSp>
          <p:nvGrpSpPr>
            <p:cNvPr id="99" name="グループ化 98">
              <a:extLst>
                <a:ext uri="{FF2B5EF4-FFF2-40B4-BE49-F238E27FC236}">
                  <a16:creationId xmlns:a16="http://schemas.microsoft.com/office/drawing/2014/main" id="{51B2BC3D-EB3B-2342-91DF-76FE83EE46B9}"/>
                </a:ext>
              </a:extLst>
            </p:cNvPr>
            <p:cNvGrpSpPr/>
            <p:nvPr/>
          </p:nvGrpSpPr>
          <p:grpSpPr>
            <a:xfrm>
              <a:off x="7403952" y="688975"/>
              <a:ext cx="2362348" cy="1944000"/>
              <a:chOff x="7403952" y="688975"/>
              <a:chExt cx="2362348" cy="1944000"/>
            </a:xfrm>
          </p:grpSpPr>
          <p:pic>
            <p:nvPicPr>
              <p:cNvPr id="14" name="図 13">
                <a:extLst>
                  <a:ext uri="{FF2B5EF4-FFF2-40B4-BE49-F238E27FC236}">
                    <a16:creationId xmlns:a16="http://schemas.microsoft.com/office/drawing/2014/main" id="{776034E4-E38C-340E-A070-7B07F288D971}"/>
                  </a:ext>
                </a:extLst>
              </p:cNvPr>
              <p:cNvPicPr>
                <a:picLocks noChangeAspect="1"/>
              </p:cNvPicPr>
              <p:nvPr/>
            </p:nvPicPr>
            <p:blipFill rotWithShape="1">
              <a:blip r:embed="rId15">
                <a:extLst>
                  <a:ext uri="{28A0092B-C50C-407E-A947-70E740481C1C}">
                    <a14:useLocalDpi xmlns:a14="http://schemas.microsoft.com/office/drawing/2010/main" val="0"/>
                  </a:ext>
                </a:extLst>
              </a:blip>
              <a:srcRect/>
              <a:stretch/>
            </p:blipFill>
            <p:spPr>
              <a:xfrm>
                <a:off x="7403952" y="688975"/>
                <a:ext cx="2362348" cy="1944000"/>
              </a:xfrm>
              <a:prstGeom prst="rect">
                <a:avLst/>
              </a:prstGeom>
            </p:spPr>
          </p:pic>
          <p:sp>
            <p:nvSpPr>
              <p:cNvPr id="26" name="正方形/長方形 25">
                <a:extLst>
                  <a:ext uri="{FF2B5EF4-FFF2-40B4-BE49-F238E27FC236}">
                    <a16:creationId xmlns:a16="http://schemas.microsoft.com/office/drawing/2014/main" id="{AA34FD72-C383-EF87-8C25-86D108020D50}"/>
                  </a:ext>
                </a:extLst>
              </p:cNvPr>
              <p:cNvSpPr/>
              <p:nvPr/>
            </p:nvSpPr>
            <p:spPr>
              <a:xfrm>
                <a:off x="7470988" y="2245767"/>
                <a:ext cx="1871941" cy="323165"/>
              </a:xfrm>
              <a:prstGeom prst="rect">
                <a:avLst/>
              </a:prstGeom>
            </p:spPr>
            <p:txBody>
              <a:bodyPr wrap="square" lIns="0" tIns="0" rIns="0" bIns="0">
                <a:spAutoFit/>
              </a:bodyPr>
              <a:lstStyle/>
              <a:p>
                <a:r>
                  <a:rPr lang="ja-JP" altLang="en-US" sz="700" dirty="0">
                    <a:solidFill>
                      <a:srgbClr val="FFFFFF"/>
                    </a:solidFill>
                    <a:latin typeface="+mn-ea"/>
                  </a:rPr>
                  <a:t>建具とコーディネイトできる</a:t>
                </a:r>
                <a:r>
                  <a:rPr lang="en-US" altLang="ja-JP" sz="700" dirty="0">
                    <a:solidFill>
                      <a:srgbClr val="FFFFFF"/>
                    </a:solidFill>
                    <a:latin typeface="+mn-ea"/>
                  </a:rPr>
                  <a:t>5</a:t>
                </a:r>
                <a:r>
                  <a:rPr lang="ja-JP" altLang="en-US" sz="700" dirty="0">
                    <a:solidFill>
                      <a:srgbClr val="FFFFFF"/>
                    </a:solidFill>
                    <a:latin typeface="+mn-ea"/>
                  </a:rPr>
                  <a:t>柄、</a:t>
                </a:r>
              </a:p>
              <a:p>
                <a:r>
                  <a:rPr lang="ja-JP" altLang="en-US" sz="700" dirty="0">
                    <a:solidFill>
                      <a:srgbClr val="FFFFFF"/>
                    </a:solidFill>
                    <a:latin typeface="+mn-ea"/>
                  </a:rPr>
                  <a:t>さまざまなインテリアに対応する</a:t>
                </a:r>
                <a:endParaRPr lang="en-US" altLang="ja-JP" sz="700" dirty="0">
                  <a:solidFill>
                    <a:srgbClr val="FFFFFF"/>
                  </a:solidFill>
                  <a:latin typeface="+mn-ea"/>
                </a:endParaRPr>
              </a:p>
              <a:p>
                <a:r>
                  <a:rPr lang="ja-JP" altLang="en-US" sz="700" dirty="0">
                    <a:solidFill>
                      <a:srgbClr val="FFFFFF"/>
                    </a:solidFill>
                    <a:latin typeface="+mn-ea"/>
                  </a:rPr>
                  <a:t>個性的な</a:t>
                </a:r>
                <a:r>
                  <a:rPr lang="en-US" altLang="ja-JP" sz="700" dirty="0">
                    <a:solidFill>
                      <a:srgbClr val="FFFFFF"/>
                    </a:solidFill>
                    <a:latin typeface="+mn-ea"/>
                  </a:rPr>
                  <a:t>6</a:t>
                </a:r>
                <a:r>
                  <a:rPr lang="ja-JP" altLang="en-US" sz="700" dirty="0">
                    <a:solidFill>
                      <a:srgbClr val="FFFFFF"/>
                    </a:solidFill>
                    <a:latin typeface="+mn-ea"/>
                  </a:rPr>
                  <a:t>柄を揃えました。</a:t>
                </a:r>
              </a:p>
            </p:txBody>
          </p:sp>
          <p:sp>
            <p:nvSpPr>
              <p:cNvPr id="29" name="正方形/長方形 28">
                <a:extLst>
                  <a:ext uri="{FF2B5EF4-FFF2-40B4-BE49-F238E27FC236}">
                    <a16:creationId xmlns:a16="http://schemas.microsoft.com/office/drawing/2014/main" id="{9ABB0E89-ADBB-3124-673A-4DD8FD1C588D}"/>
                  </a:ext>
                </a:extLst>
              </p:cNvPr>
              <p:cNvSpPr/>
              <p:nvPr/>
            </p:nvSpPr>
            <p:spPr>
              <a:xfrm>
                <a:off x="8939154" y="770938"/>
                <a:ext cx="670868" cy="330860"/>
              </a:xfrm>
              <a:prstGeom prst="rect">
                <a:avLst/>
              </a:prstGeom>
            </p:spPr>
            <p:txBody>
              <a:bodyPr wrap="square" lIns="0" tIns="0" rIns="0" bIns="0">
                <a:spAutoFit/>
              </a:bodyPr>
              <a:lstStyle/>
              <a:p>
                <a:pPr algn="r"/>
                <a:r>
                  <a:rPr lang="ja-JP" altLang="en-US" sz="1100" b="1" dirty="0">
                    <a:solidFill>
                      <a:srgbClr val="FFFFFF"/>
                    </a:solidFill>
                    <a:latin typeface="+mn-ea"/>
                  </a:rPr>
                  <a:t>ベリティス</a:t>
                </a:r>
                <a:endParaRPr lang="en-US" altLang="ja-JP" sz="1100" b="1" dirty="0">
                  <a:solidFill>
                    <a:srgbClr val="FFFFFF"/>
                  </a:solidFill>
                  <a:latin typeface="+mn-ea"/>
                </a:endParaRPr>
              </a:p>
              <a:p>
                <a:pPr algn="r"/>
                <a:r>
                  <a:rPr lang="en-US" altLang="ja-JP" sz="1050" b="1" dirty="0">
                    <a:solidFill>
                      <a:srgbClr val="FFFFFF"/>
                    </a:solidFill>
                    <a:latin typeface="+mn-ea"/>
                  </a:rPr>
                  <a:t>VERITIS</a:t>
                </a:r>
                <a:endParaRPr lang="ja-JP" altLang="en-US" sz="1050" b="1" dirty="0">
                  <a:solidFill>
                    <a:srgbClr val="FFFFFF"/>
                  </a:solidFill>
                  <a:latin typeface="+mn-ea"/>
                </a:endParaRPr>
              </a:p>
            </p:txBody>
          </p:sp>
        </p:grpSp>
        <p:grpSp>
          <p:nvGrpSpPr>
            <p:cNvPr id="98" name="グループ化 97">
              <a:extLst>
                <a:ext uri="{FF2B5EF4-FFF2-40B4-BE49-F238E27FC236}">
                  <a16:creationId xmlns:a16="http://schemas.microsoft.com/office/drawing/2014/main" id="{81227AED-C3C3-AF3D-F51E-D7BE73DE57D8}"/>
                </a:ext>
              </a:extLst>
            </p:cNvPr>
            <p:cNvGrpSpPr/>
            <p:nvPr/>
          </p:nvGrpSpPr>
          <p:grpSpPr>
            <a:xfrm>
              <a:off x="4991099" y="688975"/>
              <a:ext cx="2412852" cy="1943100"/>
              <a:chOff x="4991099" y="688975"/>
              <a:chExt cx="2412852" cy="1943100"/>
            </a:xfrm>
          </p:grpSpPr>
          <p:sp>
            <p:nvSpPr>
              <p:cNvPr id="93" name="Rectangle 14">
                <a:extLst>
                  <a:ext uri="{FF2B5EF4-FFF2-40B4-BE49-F238E27FC236}">
                    <a16:creationId xmlns:a16="http://schemas.microsoft.com/office/drawing/2014/main" id="{08A00134-171B-A8D5-635F-2F445F83284E}"/>
                  </a:ext>
                </a:extLst>
              </p:cNvPr>
              <p:cNvSpPr>
                <a:spLocks noChangeArrowheads="1"/>
              </p:cNvSpPr>
              <p:nvPr/>
            </p:nvSpPr>
            <p:spPr bwMode="auto">
              <a:xfrm>
                <a:off x="4991099" y="688975"/>
                <a:ext cx="2412852" cy="1943100"/>
              </a:xfrm>
              <a:prstGeom prst="rect">
                <a:avLst/>
              </a:prstGeom>
              <a:solidFill>
                <a:srgbClr val="829196"/>
              </a:solidFill>
              <a:ln w="6350">
                <a:noFill/>
                <a:miter lim="800000"/>
                <a:headEnd/>
                <a:tailEnd/>
              </a:ln>
              <a:effectLst/>
            </p:spPr>
            <p:txBody>
              <a:bodyPr wrap="none" anchor="ctr"/>
              <a:lstStyle/>
              <a:p>
                <a:pPr algn="ctr"/>
                <a:endParaRPr lang="ja-JP" altLang="en-US" sz="1200" dirty="0">
                  <a:latin typeface="+mn-ea"/>
                </a:endParaRPr>
              </a:p>
            </p:txBody>
          </p:sp>
          <p:grpSp>
            <p:nvGrpSpPr>
              <p:cNvPr id="94" name="グループ化 93">
                <a:extLst>
                  <a:ext uri="{FF2B5EF4-FFF2-40B4-BE49-F238E27FC236}">
                    <a16:creationId xmlns:a16="http://schemas.microsoft.com/office/drawing/2014/main" id="{50098B42-9834-D6C1-289D-8D4D37316903}"/>
                  </a:ext>
                </a:extLst>
              </p:cNvPr>
              <p:cNvGrpSpPr/>
              <p:nvPr/>
            </p:nvGrpSpPr>
            <p:grpSpPr>
              <a:xfrm>
                <a:off x="4991100" y="947324"/>
                <a:ext cx="2412851" cy="355257"/>
                <a:chOff x="4991100" y="869365"/>
                <a:chExt cx="2412851" cy="355257"/>
              </a:xfrm>
            </p:grpSpPr>
            <p:sp>
              <p:nvSpPr>
                <p:cNvPr id="96" name="正方形/長方形 95">
                  <a:extLst>
                    <a:ext uri="{FF2B5EF4-FFF2-40B4-BE49-F238E27FC236}">
                      <a16:creationId xmlns:a16="http://schemas.microsoft.com/office/drawing/2014/main" id="{92E78027-8B1C-5905-D2EF-8F5A39334F9F}"/>
                    </a:ext>
                  </a:extLst>
                </p:cNvPr>
                <p:cNvSpPr/>
                <p:nvPr/>
              </p:nvSpPr>
              <p:spPr>
                <a:xfrm>
                  <a:off x="4991100" y="1009178"/>
                  <a:ext cx="2412851" cy="215444"/>
                </a:xfrm>
                <a:prstGeom prst="rect">
                  <a:avLst/>
                </a:prstGeom>
              </p:spPr>
              <p:txBody>
                <a:bodyPr wrap="square" lIns="0" tIns="0" rIns="0" bIns="0">
                  <a:spAutoFit/>
                </a:bodyPr>
                <a:lstStyle/>
                <a:p>
                  <a:pPr algn="ctr"/>
                  <a:r>
                    <a:rPr lang="ja-JP" altLang="en-US" sz="1400" b="1" dirty="0">
                      <a:solidFill>
                        <a:srgbClr val="FFFFFF"/>
                      </a:solidFill>
                      <a:latin typeface="+mn-ea"/>
                    </a:rPr>
                    <a:t>ベリティスシリーズ</a:t>
                  </a:r>
                </a:p>
              </p:txBody>
            </p:sp>
            <p:sp>
              <p:nvSpPr>
                <p:cNvPr id="97" name="正方形/長方形 96">
                  <a:extLst>
                    <a:ext uri="{FF2B5EF4-FFF2-40B4-BE49-F238E27FC236}">
                      <a16:creationId xmlns:a16="http://schemas.microsoft.com/office/drawing/2014/main" id="{E0376425-34E0-4DDE-E596-33F08691A395}"/>
                    </a:ext>
                  </a:extLst>
                </p:cNvPr>
                <p:cNvSpPr/>
                <p:nvPr/>
              </p:nvSpPr>
              <p:spPr>
                <a:xfrm>
                  <a:off x="4991100" y="869365"/>
                  <a:ext cx="2412000" cy="123111"/>
                </a:xfrm>
                <a:prstGeom prst="rect">
                  <a:avLst/>
                </a:prstGeom>
              </p:spPr>
              <p:txBody>
                <a:bodyPr wrap="square" lIns="0" tIns="0" rIns="0" bIns="0">
                  <a:spAutoFit/>
                </a:bodyPr>
                <a:lstStyle/>
                <a:p>
                  <a:pPr algn="ctr"/>
                  <a:r>
                    <a:rPr lang="ja-JP" altLang="en-US" sz="800" dirty="0">
                      <a:solidFill>
                        <a:srgbClr val="FFFFFF"/>
                      </a:solidFill>
                      <a:latin typeface="+mn-ea"/>
                    </a:rPr>
                    <a:t>高意匠シート仕上げ</a:t>
                  </a:r>
                </a:p>
              </p:txBody>
            </p:sp>
          </p:grpSp>
          <p:pic>
            <p:nvPicPr>
              <p:cNvPr id="11" name="図 10"/>
              <p:cNvPicPr>
                <a:picLocks noChangeAspect="1"/>
              </p:cNvPicPr>
              <p:nvPr/>
            </p:nvPicPr>
            <p:blipFill rotWithShape="1">
              <a:blip r:embed="rId16">
                <a:extLst>
                  <a:ext uri="{28A0092B-C50C-407E-A947-70E740481C1C}">
                    <a14:useLocalDpi xmlns:a14="http://schemas.microsoft.com/office/drawing/2010/main" val="0"/>
                  </a:ext>
                </a:extLst>
              </a:blip>
              <a:srcRect/>
              <a:stretch/>
            </p:blipFill>
            <p:spPr>
              <a:xfrm>
                <a:off x="5515067" y="1401726"/>
                <a:ext cx="1364917" cy="972000"/>
              </a:xfrm>
              <a:prstGeom prst="rect">
                <a:avLst/>
              </a:prstGeom>
            </p:spPr>
          </p:pic>
        </p:grpSp>
        <p:sp>
          <p:nvSpPr>
            <p:cNvPr id="100" name="Rectangle 14">
              <a:extLst>
                <a:ext uri="{FF2B5EF4-FFF2-40B4-BE49-F238E27FC236}">
                  <a16:creationId xmlns:a16="http://schemas.microsoft.com/office/drawing/2014/main" id="{F11E70B4-4740-19BE-21B7-DF94ADEB2CFB}"/>
                </a:ext>
              </a:extLst>
            </p:cNvPr>
            <p:cNvSpPr>
              <a:spLocks noChangeArrowheads="1"/>
            </p:cNvSpPr>
            <p:nvPr/>
          </p:nvSpPr>
          <p:spPr bwMode="auto">
            <a:xfrm>
              <a:off x="4991100" y="688975"/>
              <a:ext cx="4775200" cy="1943099"/>
            </a:xfrm>
            <a:prstGeom prst="rect">
              <a:avLst/>
            </a:prstGeom>
            <a:noFill/>
            <a:ln w="6350">
              <a:solidFill>
                <a:srgbClr val="829196"/>
              </a:solidFill>
              <a:miter lim="800000"/>
              <a:headEnd/>
              <a:tailEnd/>
            </a:ln>
            <a:effectLst/>
          </p:spPr>
          <p:txBody>
            <a:bodyPr wrap="none" anchor="ctr"/>
            <a:lstStyle/>
            <a:p>
              <a:pPr algn="ctr"/>
              <a:endParaRPr lang="ja-JP" altLang="en-US" sz="1200" dirty="0">
                <a:latin typeface="+mn-ea"/>
              </a:endParaRPr>
            </a:p>
          </p:txBody>
        </p:sp>
      </p:grpSp>
      <p:grpSp>
        <p:nvGrpSpPr>
          <p:cNvPr id="102" name="グループ化 101">
            <a:extLst>
              <a:ext uri="{FF2B5EF4-FFF2-40B4-BE49-F238E27FC236}">
                <a16:creationId xmlns:a16="http://schemas.microsoft.com/office/drawing/2014/main" id="{30BE9799-8A4D-21A4-94B6-77C166D8065B}"/>
              </a:ext>
            </a:extLst>
          </p:cNvPr>
          <p:cNvGrpSpPr/>
          <p:nvPr/>
        </p:nvGrpSpPr>
        <p:grpSpPr>
          <a:xfrm>
            <a:off x="142875" y="4037101"/>
            <a:ext cx="3579291" cy="403863"/>
            <a:chOff x="142875" y="2724084"/>
            <a:chExt cx="3579291" cy="403863"/>
          </a:xfrm>
        </p:grpSpPr>
        <p:pic>
          <p:nvPicPr>
            <p:cNvPr id="103" name="図 102">
              <a:extLst>
                <a:ext uri="{FF2B5EF4-FFF2-40B4-BE49-F238E27FC236}">
                  <a16:creationId xmlns:a16="http://schemas.microsoft.com/office/drawing/2014/main" id="{4E48AFA9-7C85-2520-9D50-4A5CF00C6453}"/>
                </a:ext>
              </a:extLst>
            </p:cNvPr>
            <p:cNvPicPr>
              <a:picLocks noChangeAspect="1"/>
            </p:cNvPicPr>
            <p:nvPr/>
          </p:nvPicPr>
          <p:blipFill>
            <a:blip r:embed="rId17"/>
            <a:stretch>
              <a:fillRect/>
            </a:stretch>
          </p:blipFill>
          <p:spPr>
            <a:xfrm>
              <a:off x="805845" y="2791349"/>
              <a:ext cx="261818" cy="288000"/>
            </a:xfrm>
            <a:prstGeom prst="rect">
              <a:avLst/>
            </a:prstGeom>
          </p:spPr>
        </p:pic>
        <p:pic>
          <p:nvPicPr>
            <p:cNvPr id="104" name="図 103">
              <a:extLst>
                <a:ext uri="{FF2B5EF4-FFF2-40B4-BE49-F238E27FC236}">
                  <a16:creationId xmlns:a16="http://schemas.microsoft.com/office/drawing/2014/main" id="{3E74735D-587A-4612-C4ED-C0413710882D}"/>
                </a:ext>
              </a:extLst>
            </p:cNvPr>
            <p:cNvPicPr>
              <a:picLocks noChangeAspect="1"/>
            </p:cNvPicPr>
            <p:nvPr/>
          </p:nvPicPr>
          <p:blipFill>
            <a:blip r:embed="rId18"/>
            <a:stretch>
              <a:fillRect/>
            </a:stretch>
          </p:blipFill>
          <p:spPr>
            <a:xfrm>
              <a:off x="142875" y="2791349"/>
              <a:ext cx="261819" cy="288000"/>
            </a:xfrm>
            <a:prstGeom prst="rect">
              <a:avLst/>
            </a:prstGeom>
          </p:spPr>
        </p:pic>
        <p:pic>
          <p:nvPicPr>
            <p:cNvPr id="105" name="図 104">
              <a:extLst>
                <a:ext uri="{FF2B5EF4-FFF2-40B4-BE49-F238E27FC236}">
                  <a16:creationId xmlns:a16="http://schemas.microsoft.com/office/drawing/2014/main" id="{183856BF-CA7E-96CF-AC1C-0EBAE81DA7E0}"/>
                </a:ext>
              </a:extLst>
            </p:cNvPr>
            <p:cNvPicPr>
              <a:picLocks noChangeAspect="1"/>
            </p:cNvPicPr>
            <p:nvPr/>
          </p:nvPicPr>
          <p:blipFill>
            <a:blip r:embed="rId19"/>
            <a:stretch>
              <a:fillRect/>
            </a:stretch>
          </p:blipFill>
          <p:spPr>
            <a:xfrm>
              <a:off x="363865" y="2791349"/>
              <a:ext cx="261819" cy="288000"/>
            </a:xfrm>
            <a:prstGeom prst="rect">
              <a:avLst/>
            </a:prstGeom>
          </p:spPr>
        </p:pic>
        <p:pic>
          <p:nvPicPr>
            <p:cNvPr id="106" name="図 105">
              <a:extLst>
                <a:ext uri="{FF2B5EF4-FFF2-40B4-BE49-F238E27FC236}">
                  <a16:creationId xmlns:a16="http://schemas.microsoft.com/office/drawing/2014/main" id="{B2ED9C65-1576-9BFD-B225-9D8BBAB77553}"/>
                </a:ext>
              </a:extLst>
            </p:cNvPr>
            <p:cNvPicPr>
              <a:picLocks noChangeAspect="1"/>
            </p:cNvPicPr>
            <p:nvPr/>
          </p:nvPicPr>
          <p:blipFill>
            <a:blip r:embed="rId20"/>
            <a:stretch>
              <a:fillRect/>
            </a:stretch>
          </p:blipFill>
          <p:spPr>
            <a:xfrm>
              <a:off x="1689804" y="2791349"/>
              <a:ext cx="261819" cy="288000"/>
            </a:xfrm>
            <a:prstGeom prst="rect">
              <a:avLst/>
            </a:prstGeom>
          </p:spPr>
        </p:pic>
        <p:pic>
          <p:nvPicPr>
            <p:cNvPr id="107" name="図 106">
              <a:extLst>
                <a:ext uri="{FF2B5EF4-FFF2-40B4-BE49-F238E27FC236}">
                  <a16:creationId xmlns:a16="http://schemas.microsoft.com/office/drawing/2014/main" id="{D7538869-C54D-064C-1F21-494F2DFFB057}"/>
                </a:ext>
              </a:extLst>
            </p:cNvPr>
            <p:cNvPicPr>
              <a:picLocks noChangeAspect="1"/>
            </p:cNvPicPr>
            <p:nvPr/>
          </p:nvPicPr>
          <p:blipFill>
            <a:blip r:embed="rId21"/>
            <a:stretch>
              <a:fillRect/>
            </a:stretch>
          </p:blipFill>
          <p:spPr>
            <a:xfrm>
              <a:off x="1910794" y="2791349"/>
              <a:ext cx="261819" cy="288000"/>
            </a:xfrm>
            <a:prstGeom prst="rect">
              <a:avLst/>
            </a:prstGeom>
          </p:spPr>
        </p:pic>
        <p:pic>
          <p:nvPicPr>
            <p:cNvPr id="108" name="図 107">
              <a:extLst>
                <a:ext uri="{FF2B5EF4-FFF2-40B4-BE49-F238E27FC236}">
                  <a16:creationId xmlns:a16="http://schemas.microsoft.com/office/drawing/2014/main" id="{CA2F8013-2013-525E-DD1E-6583F2D8F508}"/>
                </a:ext>
              </a:extLst>
            </p:cNvPr>
            <p:cNvPicPr>
              <a:picLocks noChangeAspect="1"/>
            </p:cNvPicPr>
            <p:nvPr/>
          </p:nvPicPr>
          <p:blipFill>
            <a:blip r:embed="rId22"/>
            <a:stretch>
              <a:fillRect/>
            </a:stretch>
          </p:blipFill>
          <p:spPr>
            <a:xfrm>
              <a:off x="2131784" y="2791349"/>
              <a:ext cx="261819" cy="288000"/>
            </a:xfrm>
            <a:prstGeom prst="rect">
              <a:avLst/>
            </a:prstGeom>
          </p:spPr>
        </p:pic>
        <p:pic>
          <p:nvPicPr>
            <p:cNvPr id="109" name="図 108">
              <a:extLst>
                <a:ext uri="{FF2B5EF4-FFF2-40B4-BE49-F238E27FC236}">
                  <a16:creationId xmlns:a16="http://schemas.microsoft.com/office/drawing/2014/main" id="{C2EB5865-6667-2014-6B91-0A40C6D46FD1}"/>
                </a:ext>
              </a:extLst>
            </p:cNvPr>
            <p:cNvPicPr>
              <a:picLocks noChangeAspect="1"/>
            </p:cNvPicPr>
            <p:nvPr/>
          </p:nvPicPr>
          <p:blipFill>
            <a:blip r:embed="rId23"/>
            <a:stretch>
              <a:fillRect/>
            </a:stretch>
          </p:blipFill>
          <p:spPr>
            <a:xfrm>
              <a:off x="2352774" y="2791349"/>
              <a:ext cx="261819" cy="288000"/>
            </a:xfrm>
            <a:prstGeom prst="rect">
              <a:avLst/>
            </a:prstGeom>
          </p:spPr>
        </p:pic>
        <p:pic>
          <p:nvPicPr>
            <p:cNvPr id="111" name="図 110">
              <a:extLst>
                <a:ext uri="{FF2B5EF4-FFF2-40B4-BE49-F238E27FC236}">
                  <a16:creationId xmlns:a16="http://schemas.microsoft.com/office/drawing/2014/main" id="{B4DEBC29-1965-5BF8-F778-B8F619DBF70F}"/>
                </a:ext>
              </a:extLst>
            </p:cNvPr>
            <p:cNvPicPr>
              <a:picLocks noChangeAspect="1"/>
            </p:cNvPicPr>
            <p:nvPr/>
          </p:nvPicPr>
          <p:blipFill>
            <a:blip r:embed="rId24"/>
            <a:stretch>
              <a:fillRect/>
            </a:stretch>
          </p:blipFill>
          <p:spPr>
            <a:xfrm>
              <a:off x="2573764" y="2791349"/>
              <a:ext cx="261819" cy="288000"/>
            </a:xfrm>
            <a:prstGeom prst="rect">
              <a:avLst/>
            </a:prstGeom>
          </p:spPr>
        </p:pic>
        <p:pic>
          <p:nvPicPr>
            <p:cNvPr id="112" name="図 111">
              <a:extLst>
                <a:ext uri="{FF2B5EF4-FFF2-40B4-BE49-F238E27FC236}">
                  <a16:creationId xmlns:a16="http://schemas.microsoft.com/office/drawing/2014/main" id="{5C1967E5-4DE3-8116-1861-94C25C2A4BD2}"/>
                </a:ext>
              </a:extLst>
            </p:cNvPr>
            <p:cNvPicPr>
              <a:picLocks noChangeAspect="1"/>
            </p:cNvPicPr>
            <p:nvPr/>
          </p:nvPicPr>
          <p:blipFill>
            <a:blip r:embed="rId25"/>
            <a:stretch>
              <a:fillRect/>
            </a:stretch>
          </p:blipFill>
          <p:spPr>
            <a:xfrm>
              <a:off x="2794754" y="2791349"/>
              <a:ext cx="261819" cy="288000"/>
            </a:xfrm>
            <a:prstGeom prst="rect">
              <a:avLst/>
            </a:prstGeom>
          </p:spPr>
        </p:pic>
        <p:pic>
          <p:nvPicPr>
            <p:cNvPr id="113" name="図 112">
              <a:extLst>
                <a:ext uri="{FF2B5EF4-FFF2-40B4-BE49-F238E27FC236}">
                  <a16:creationId xmlns:a16="http://schemas.microsoft.com/office/drawing/2014/main" id="{E35AB6A4-A86F-16C2-BC91-1A9B1DE394CC}"/>
                </a:ext>
              </a:extLst>
            </p:cNvPr>
            <p:cNvPicPr>
              <a:picLocks noChangeAspect="1"/>
            </p:cNvPicPr>
            <p:nvPr/>
          </p:nvPicPr>
          <p:blipFill>
            <a:blip r:embed="rId26"/>
            <a:stretch>
              <a:fillRect/>
            </a:stretch>
          </p:blipFill>
          <p:spPr>
            <a:xfrm>
              <a:off x="3236734" y="2791349"/>
              <a:ext cx="261819" cy="288000"/>
            </a:xfrm>
            <a:prstGeom prst="rect">
              <a:avLst/>
            </a:prstGeom>
          </p:spPr>
        </p:pic>
        <p:sp>
          <p:nvSpPr>
            <p:cNvPr id="114" name="テキスト ボックス 113">
              <a:extLst>
                <a:ext uri="{FF2B5EF4-FFF2-40B4-BE49-F238E27FC236}">
                  <a16:creationId xmlns:a16="http://schemas.microsoft.com/office/drawing/2014/main" id="{6E2AD10E-F990-D5A3-0E4C-5FE23A6A57BB}"/>
                </a:ext>
              </a:extLst>
            </p:cNvPr>
            <p:cNvSpPr txBox="1"/>
            <p:nvPr/>
          </p:nvSpPr>
          <p:spPr>
            <a:xfrm>
              <a:off x="2154681" y="2724084"/>
              <a:ext cx="216024" cy="84639"/>
            </a:xfrm>
            <a:prstGeom prst="rect">
              <a:avLst/>
            </a:prstGeom>
            <a:noFill/>
          </p:spPr>
          <p:txBody>
            <a:bodyPr wrap="square" lIns="0" tIns="0" rIns="0" bIns="0" rtlCol="0">
              <a:spAutoFit/>
            </a:bodyPr>
            <a:lstStyle/>
            <a:p>
              <a:pPr algn="ctr"/>
              <a:r>
                <a:rPr kumimoji="1" lang="ja-JP" altLang="en-US" sz="550" kern="0" spc="-70" dirty="0">
                  <a:solidFill>
                    <a:srgbClr val="542400"/>
                  </a:solidFill>
                  <a:latin typeface="+mn-ea"/>
                </a:rPr>
                <a:t>★★</a:t>
              </a:r>
            </a:p>
          </p:txBody>
        </p:sp>
        <p:sp>
          <p:nvSpPr>
            <p:cNvPr id="115" name="テキスト ボックス 114">
              <a:extLst>
                <a:ext uri="{FF2B5EF4-FFF2-40B4-BE49-F238E27FC236}">
                  <a16:creationId xmlns:a16="http://schemas.microsoft.com/office/drawing/2014/main" id="{DE4723EE-9C17-2615-161E-479E6324F4C8}"/>
                </a:ext>
              </a:extLst>
            </p:cNvPr>
            <p:cNvSpPr txBox="1"/>
            <p:nvPr/>
          </p:nvSpPr>
          <p:spPr>
            <a:xfrm>
              <a:off x="2375671" y="2724084"/>
              <a:ext cx="216024" cy="84639"/>
            </a:xfrm>
            <a:prstGeom prst="rect">
              <a:avLst/>
            </a:prstGeom>
            <a:noFill/>
          </p:spPr>
          <p:txBody>
            <a:bodyPr wrap="square" lIns="0" tIns="0" rIns="0" bIns="0" rtlCol="0">
              <a:spAutoFit/>
            </a:bodyPr>
            <a:lstStyle/>
            <a:p>
              <a:pPr algn="ctr"/>
              <a:r>
                <a:rPr kumimoji="1" lang="ja-JP" altLang="en-US" sz="550" kern="0" spc="-70" dirty="0">
                  <a:solidFill>
                    <a:srgbClr val="542400"/>
                  </a:solidFill>
                  <a:latin typeface="+mn-ea"/>
                </a:rPr>
                <a:t>★★</a:t>
              </a:r>
            </a:p>
          </p:txBody>
        </p:sp>
        <p:sp>
          <p:nvSpPr>
            <p:cNvPr id="117" name="正方形/長方形 116">
              <a:extLst>
                <a:ext uri="{FF2B5EF4-FFF2-40B4-BE49-F238E27FC236}">
                  <a16:creationId xmlns:a16="http://schemas.microsoft.com/office/drawing/2014/main" id="{A3BADC76-D9B8-479A-E214-226FBC1520CB}"/>
                </a:ext>
              </a:extLst>
            </p:cNvPr>
            <p:cNvSpPr/>
            <p:nvPr/>
          </p:nvSpPr>
          <p:spPr>
            <a:xfrm>
              <a:off x="1941326" y="3074086"/>
              <a:ext cx="206940" cy="53861"/>
            </a:xfrm>
            <a:prstGeom prst="rect">
              <a:avLst/>
            </a:prstGeom>
          </p:spPr>
          <p:txBody>
            <a:bodyPr wrap="square" lIns="0" tIns="0" rIns="0" bIns="0">
              <a:spAutoFit/>
            </a:bodyPr>
            <a:lstStyle/>
            <a:p>
              <a:pPr algn="r"/>
              <a:r>
                <a:rPr lang="en-US" altLang="ja-JP" sz="350" dirty="0">
                  <a:latin typeface="+mn-ea"/>
                </a:rPr>
                <a:t>※1</a:t>
              </a:r>
              <a:endParaRPr lang="ja-JP" altLang="en-US" sz="350" dirty="0">
                <a:latin typeface="+mn-ea"/>
              </a:endParaRPr>
            </a:p>
          </p:txBody>
        </p:sp>
        <p:sp>
          <p:nvSpPr>
            <p:cNvPr id="121" name="正方形/長方形 120">
              <a:extLst>
                <a:ext uri="{FF2B5EF4-FFF2-40B4-BE49-F238E27FC236}">
                  <a16:creationId xmlns:a16="http://schemas.microsoft.com/office/drawing/2014/main" id="{BEC5A4AC-1F6A-924C-1CC9-18095FA14B59}"/>
                </a:ext>
              </a:extLst>
            </p:cNvPr>
            <p:cNvSpPr/>
            <p:nvPr/>
          </p:nvSpPr>
          <p:spPr>
            <a:xfrm>
              <a:off x="2824863" y="3074086"/>
              <a:ext cx="206940" cy="53861"/>
            </a:xfrm>
            <a:prstGeom prst="rect">
              <a:avLst/>
            </a:prstGeom>
          </p:spPr>
          <p:txBody>
            <a:bodyPr wrap="square" lIns="0" tIns="0" rIns="0" bIns="0">
              <a:spAutoFit/>
            </a:bodyPr>
            <a:lstStyle/>
            <a:p>
              <a:pPr algn="r"/>
              <a:r>
                <a:rPr lang="en-US" altLang="ja-JP" sz="350" dirty="0">
                  <a:latin typeface="+mn-ea"/>
                </a:rPr>
                <a:t>※2</a:t>
              </a:r>
              <a:endParaRPr lang="ja-JP" altLang="en-US" sz="350" dirty="0">
                <a:latin typeface="+mn-ea"/>
              </a:endParaRPr>
            </a:p>
          </p:txBody>
        </p:sp>
        <p:pic>
          <p:nvPicPr>
            <p:cNvPr id="122" name="図 121">
              <a:extLst>
                <a:ext uri="{FF2B5EF4-FFF2-40B4-BE49-F238E27FC236}">
                  <a16:creationId xmlns:a16="http://schemas.microsoft.com/office/drawing/2014/main" id="{C515E2AB-6A1B-F0AD-84C8-28E82D8D3A59}"/>
                </a:ext>
              </a:extLst>
            </p:cNvPr>
            <p:cNvPicPr>
              <a:picLocks noChangeAspect="1"/>
            </p:cNvPicPr>
            <p:nvPr/>
          </p:nvPicPr>
          <p:blipFill>
            <a:blip r:embed="rId27"/>
            <a:stretch>
              <a:fillRect/>
            </a:stretch>
          </p:blipFill>
          <p:spPr>
            <a:xfrm>
              <a:off x="3457730" y="2791349"/>
              <a:ext cx="264436" cy="288000"/>
            </a:xfrm>
            <a:prstGeom prst="rect">
              <a:avLst/>
            </a:prstGeom>
          </p:spPr>
        </p:pic>
        <p:pic>
          <p:nvPicPr>
            <p:cNvPr id="123" name="図 122">
              <a:extLst>
                <a:ext uri="{FF2B5EF4-FFF2-40B4-BE49-F238E27FC236}">
                  <a16:creationId xmlns:a16="http://schemas.microsoft.com/office/drawing/2014/main" id="{A6B45740-A6EC-AEDF-5827-4A748A6B1009}"/>
                </a:ext>
              </a:extLst>
            </p:cNvPr>
            <p:cNvPicPr>
              <a:picLocks noChangeAspect="1"/>
            </p:cNvPicPr>
            <p:nvPr/>
          </p:nvPicPr>
          <p:blipFill>
            <a:blip r:embed="rId28"/>
            <a:stretch>
              <a:fillRect/>
            </a:stretch>
          </p:blipFill>
          <p:spPr>
            <a:xfrm>
              <a:off x="3015745" y="2791349"/>
              <a:ext cx="261818" cy="288000"/>
            </a:xfrm>
            <a:prstGeom prst="rect">
              <a:avLst/>
            </a:prstGeom>
          </p:spPr>
        </p:pic>
        <p:pic>
          <p:nvPicPr>
            <p:cNvPr id="124" name="図 123">
              <a:extLst>
                <a:ext uri="{FF2B5EF4-FFF2-40B4-BE49-F238E27FC236}">
                  <a16:creationId xmlns:a16="http://schemas.microsoft.com/office/drawing/2014/main" id="{5EFD022D-3272-C8F5-C224-74B9945EE3E3}"/>
                </a:ext>
              </a:extLst>
            </p:cNvPr>
            <p:cNvPicPr>
              <a:picLocks noChangeAspect="1"/>
            </p:cNvPicPr>
            <p:nvPr/>
          </p:nvPicPr>
          <p:blipFill>
            <a:blip r:embed="rId29"/>
            <a:stretch>
              <a:fillRect/>
            </a:stretch>
          </p:blipFill>
          <p:spPr>
            <a:xfrm>
              <a:off x="1026835" y="2791349"/>
              <a:ext cx="261818" cy="288000"/>
            </a:xfrm>
            <a:prstGeom prst="rect">
              <a:avLst/>
            </a:prstGeom>
          </p:spPr>
        </p:pic>
        <p:pic>
          <p:nvPicPr>
            <p:cNvPr id="125" name="図 124">
              <a:extLst>
                <a:ext uri="{FF2B5EF4-FFF2-40B4-BE49-F238E27FC236}">
                  <a16:creationId xmlns:a16="http://schemas.microsoft.com/office/drawing/2014/main" id="{92BF4B88-92E8-086B-244E-0964D598D2F8}"/>
                </a:ext>
              </a:extLst>
            </p:cNvPr>
            <p:cNvPicPr>
              <a:picLocks noChangeAspect="1"/>
            </p:cNvPicPr>
            <p:nvPr/>
          </p:nvPicPr>
          <p:blipFill>
            <a:blip r:embed="rId30"/>
            <a:stretch>
              <a:fillRect/>
            </a:stretch>
          </p:blipFill>
          <p:spPr>
            <a:xfrm>
              <a:off x="1247825" y="2791349"/>
              <a:ext cx="261818" cy="288000"/>
            </a:xfrm>
            <a:prstGeom prst="rect">
              <a:avLst/>
            </a:prstGeom>
          </p:spPr>
        </p:pic>
        <p:pic>
          <p:nvPicPr>
            <p:cNvPr id="126" name="図 125">
              <a:extLst>
                <a:ext uri="{FF2B5EF4-FFF2-40B4-BE49-F238E27FC236}">
                  <a16:creationId xmlns:a16="http://schemas.microsoft.com/office/drawing/2014/main" id="{7F87CB25-61EE-5355-8F39-8EE475185552}"/>
                </a:ext>
              </a:extLst>
            </p:cNvPr>
            <p:cNvPicPr>
              <a:picLocks noChangeAspect="1"/>
            </p:cNvPicPr>
            <p:nvPr/>
          </p:nvPicPr>
          <p:blipFill>
            <a:blip r:embed="rId31"/>
            <a:stretch>
              <a:fillRect/>
            </a:stretch>
          </p:blipFill>
          <p:spPr>
            <a:xfrm>
              <a:off x="1468815" y="2791349"/>
              <a:ext cx="261818" cy="288000"/>
            </a:xfrm>
            <a:prstGeom prst="rect">
              <a:avLst/>
            </a:prstGeom>
          </p:spPr>
        </p:pic>
        <p:pic>
          <p:nvPicPr>
            <p:cNvPr id="127" name="図 126">
              <a:extLst>
                <a:ext uri="{FF2B5EF4-FFF2-40B4-BE49-F238E27FC236}">
                  <a16:creationId xmlns:a16="http://schemas.microsoft.com/office/drawing/2014/main" id="{3F96A913-690E-A3AA-9A1D-457603766066}"/>
                </a:ext>
              </a:extLst>
            </p:cNvPr>
            <p:cNvPicPr>
              <a:picLocks noChangeAspect="1"/>
            </p:cNvPicPr>
            <p:nvPr/>
          </p:nvPicPr>
          <p:blipFill>
            <a:blip r:embed="rId32"/>
            <a:stretch>
              <a:fillRect/>
            </a:stretch>
          </p:blipFill>
          <p:spPr>
            <a:xfrm>
              <a:off x="584855" y="2791349"/>
              <a:ext cx="261818" cy="288000"/>
            </a:xfrm>
            <a:prstGeom prst="rect">
              <a:avLst/>
            </a:prstGeom>
          </p:spPr>
        </p:pic>
      </p:grpSp>
      <p:grpSp>
        <p:nvGrpSpPr>
          <p:cNvPr id="128" name="グループ化 127">
            <a:extLst>
              <a:ext uri="{FF2B5EF4-FFF2-40B4-BE49-F238E27FC236}">
                <a16:creationId xmlns:a16="http://schemas.microsoft.com/office/drawing/2014/main" id="{F40A1F1E-87E1-D0C3-3E2E-CC1C3D345F56}"/>
              </a:ext>
            </a:extLst>
          </p:cNvPr>
          <p:cNvGrpSpPr/>
          <p:nvPr/>
        </p:nvGrpSpPr>
        <p:grpSpPr>
          <a:xfrm>
            <a:off x="3723147" y="4120207"/>
            <a:ext cx="574154" cy="217607"/>
            <a:chOff x="3575926" y="3121010"/>
            <a:chExt cx="785272" cy="297621"/>
          </a:xfrm>
        </p:grpSpPr>
        <p:pic>
          <p:nvPicPr>
            <p:cNvPr id="129" name="図 128">
              <a:extLst>
                <a:ext uri="{FF2B5EF4-FFF2-40B4-BE49-F238E27FC236}">
                  <a16:creationId xmlns:a16="http://schemas.microsoft.com/office/drawing/2014/main" id="{3D1A30F0-AE9C-4C88-40F6-EB39E7A7AD14}"/>
                </a:ext>
              </a:extLst>
            </p:cNvPr>
            <p:cNvPicPr>
              <a:picLocks noChangeAspect="1"/>
            </p:cNvPicPr>
            <p:nvPr/>
          </p:nvPicPr>
          <p:blipFill>
            <a:blip r:embed="rId33"/>
            <a:stretch>
              <a:fillRect/>
            </a:stretch>
          </p:blipFill>
          <p:spPr>
            <a:xfrm>
              <a:off x="3575926" y="3121010"/>
              <a:ext cx="353275" cy="297621"/>
            </a:xfrm>
            <a:prstGeom prst="rect">
              <a:avLst/>
            </a:prstGeom>
          </p:spPr>
        </p:pic>
        <p:pic>
          <p:nvPicPr>
            <p:cNvPr id="130" name="図 129">
              <a:extLst>
                <a:ext uri="{FF2B5EF4-FFF2-40B4-BE49-F238E27FC236}">
                  <a16:creationId xmlns:a16="http://schemas.microsoft.com/office/drawing/2014/main" id="{C9785CE1-8A18-8F07-09C0-F42308269F13}"/>
                </a:ext>
              </a:extLst>
            </p:cNvPr>
            <p:cNvPicPr>
              <a:picLocks noChangeAspect="1"/>
            </p:cNvPicPr>
            <p:nvPr/>
          </p:nvPicPr>
          <p:blipFill>
            <a:blip r:embed="rId34"/>
            <a:stretch>
              <a:fillRect/>
            </a:stretch>
          </p:blipFill>
          <p:spPr>
            <a:xfrm>
              <a:off x="3961025" y="3121010"/>
              <a:ext cx="400173" cy="283457"/>
            </a:xfrm>
            <a:prstGeom prst="rect">
              <a:avLst/>
            </a:prstGeom>
          </p:spPr>
        </p:pic>
      </p:grpSp>
      <p:pic>
        <p:nvPicPr>
          <p:cNvPr id="131" name="Picture 2" descr="365日おそうじラクラク宣言">
            <a:extLst>
              <a:ext uri="{FF2B5EF4-FFF2-40B4-BE49-F238E27FC236}">
                <a16:creationId xmlns:a16="http://schemas.microsoft.com/office/drawing/2014/main" id="{7617FDAA-1C6E-96A9-8B0B-BEE0EA4D9555}"/>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4290040" y="4103343"/>
            <a:ext cx="312908" cy="281361"/>
          </a:xfrm>
          <a:prstGeom prst="rect">
            <a:avLst/>
          </a:prstGeom>
          <a:noFill/>
          <a:extLst>
            <a:ext uri="{909E8E84-426E-40DD-AFC4-6F175D3DCCD1}">
              <a14:hiddenFill xmlns:a14="http://schemas.microsoft.com/office/drawing/2010/main">
                <a:solidFill>
                  <a:srgbClr val="FFFFFF"/>
                </a:solidFill>
              </a14:hiddenFill>
            </a:ext>
          </a:extLst>
        </p:spPr>
      </p:pic>
      <p:sp>
        <p:nvSpPr>
          <p:cNvPr id="170" name="正方形/長方形 169">
            <a:extLst>
              <a:ext uri="{FF2B5EF4-FFF2-40B4-BE49-F238E27FC236}">
                <a16:creationId xmlns:a16="http://schemas.microsoft.com/office/drawing/2014/main" id="{D83F00AC-CF00-73AA-DBFD-B1A78076EDE1}"/>
              </a:ext>
            </a:extLst>
          </p:cNvPr>
          <p:cNvSpPr/>
          <p:nvPr/>
        </p:nvSpPr>
        <p:spPr>
          <a:xfrm>
            <a:off x="147622" y="4450464"/>
            <a:ext cx="4768865" cy="184666"/>
          </a:xfrm>
          <a:prstGeom prst="rect">
            <a:avLst/>
          </a:prstGeom>
        </p:spPr>
        <p:txBody>
          <a:bodyPr wrap="square" lIns="0" tIns="0" rIns="0" bIns="0">
            <a:spAutoFit/>
          </a:bodyPr>
          <a:lstStyle/>
          <a:p>
            <a:r>
              <a:rPr lang="en-US" altLang="ja-JP" sz="400" dirty="0">
                <a:latin typeface="+mn-ea"/>
              </a:rPr>
              <a:t>※1 </a:t>
            </a:r>
            <a:r>
              <a:rPr lang="ja-JP" altLang="en-US" sz="400" dirty="0">
                <a:latin typeface="+mn-ea"/>
              </a:rPr>
              <a:t>表面保護のためワックスもかけられますが、床材表面の塗膜性能は発揮できなくなります。 </a:t>
            </a:r>
            <a:endParaRPr lang="en-US" altLang="ja-JP" sz="400" dirty="0">
              <a:latin typeface="+mn-ea"/>
            </a:endParaRPr>
          </a:p>
          <a:p>
            <a:r>
              <a:rPr lang="en-US" altLang="ja-JP" sz="400" dirty="0">
                <a:latin typeface="+mn-ea"/>
              </a:rPr>
              <a:t>※2 </a:t>
            </a:r>
            <a:r>
              <a:rPr lang="ja-JP" altLang="en-US" sz="400" dirty="0">
                <a:latin typeface="+mn-ea"/>
              </a:rPr>
              <a:t>球状及び金属製キャスターや、小径のキャスター付き家具はご使用をお避けください。へこみや傷が発生する場合があります。 </a:t>
            </a:r>
            <a:endParaRPr lang="en-US" altLang="ja-JP" sz="400" dirty="0">
              <a:latin typeface="+mn-ea"/>
            </a:endParaRPr>
          </a:p>
          <a:p>
            <a:r>
              <a:rPr lang="en-US" altLang="ja-JP" sz="400" dirty="0">
                <a:latin typeface="+mn-ea"/>
              </a:rPr>
              <a:t>※</a:t>
            </a:r>
            <a:r>
              <a:rPr lang="ja-JP" altLang="en-US" sz="400" dirty="0">
                <a:latin typeface="+mn-ea"/>
              </a:rPr>
              <a:t>合板裏面層に節や穴、割れなどが入ることがありますが、品質には問題ありません。</a:t>
            </a:r>
          </a:p>
        </p:txBody>
      </p:sp>
      <p:grpSp>
        <p:nvGrpSpPr>
          <p:cNvPr id="143" name="グループ化 142">
            <a:extLst>
              <a:ext uri="{FF2B5EF4-FFF2-40B4-BE49-F238E27FC236}">
                <a16:creationId xmlns:a16="http://schemas.microsoft.com/office/drawing/2014/main" id="{423A3DF3-0B3A-10E9-B71B-619E14873605}"/>
              </a:ext>
            </a:extLst>
          </p:cNvPr>
          <p:cNvGrpSpPr/>
          <p:nvPr/>
        </p:nvGrpSpPr>
        <p:grpSpPr>
          <a:xfrm>
            <a:off x="142875" y="4727418"/>
            <a:ext cx="7711967" cy="1943616"/>
            <a:chOff x="142875" y="4727418"/>
            <a:chExt cx="7711967" cy="1943616"/>
          </a:xfrm>
        </p:grpSpPr>
        <p:sp>
          <p:nvSpPr>
            <p:cNvPr id="42" name="Rectangle 14">
              <a:extLst>
                <a:ext uri="{FF2B5EF4-FFF2-40B4-BE49-F238E27FC236}">
                  <a16:creationId xmlns:a16="http://schemas.microsoft.com/office/drawing/2014/main" id="{40C45618-D208-EB8F-497F-9F402AB6A9FF}"/>
                </a:ext>
              </a:extLst>
            </p:cNvPr>
            <p:cNvSpPr>
              <a:spLocks noChangeArrowheads="1"/>
            </p:cNvSpPr>
            <p:nvPr/>
          </p:nvSpPr>
          <p:spPr bwMode="auto">
            <a:xfrm>
              <a:off x="142875" y="4727418"/>
              <a:ext cx="7704000" cy="1943616"/>
            </a:xfrm>
            <a:prstGeom prst="rect">
              <a:avLst/>
            </a:prstGeom>
            <a:solidFill>
              <a:srgbClr val="CCCC00">
                <a:alpha val="16078"/>
              </a:srgbClr>
            </a:solidFill>
            <a:ln w="6350">
              <a:solidFill>
                <a:srgbClr val="FFFFE7"/>
              </a:solidFill>
              <a:miter lim="800000"/>
              <a:headEnd/>
              <a:tailEnd/>
            </a:ln>
            <a:effectLst/>
          </p:spPr>
          <p:txBody>
            <a:bodyPr wrap="none" anchor="ctr"/>
            <a:lstStyle/>
            <a:p>
              <a:pPr algn="ctr"/>
              <a:endParaRPr lang="ja-JP" altLang="en-US" sz="1200" dirty="0">
                <a:solidFill>
                  <a:srgbClr val="009999"/>
                </a:solidFill>
                <a:latin typeface="+mn-ea"/>
              </a:endParaRPr>
            </a:p>
          </p:txBody>
        </p:sp>
        <p:sp>
          <p:nvSpPr>
            <p:cNvPr id="43" name="正方形/長方形 42">
              <a:extLst>
                <a:ext uri="{FF2B5EF4-FFF2-40B4-BE49-F238E27FC236}">
                  <a16:creationId xmlns:a16="http://schemas.microsoft.com/office/drawing/2014/main" id="{DBF98F7C-F69E-9042-9F38-CE49FFC504B6}"/>
                </a:ext>
              </a:extLst>
            </p:cNvPr>
            <p:cNvSpPr/>
            <p:nvPr/>
          </p:nvSpPr>
          <p:spPr>
            <a:xfrm>
              <a:off x="142876" y="4822188"/>
              <a:ext cx="7711966" cy="184666"/>
            </a:xfrm>
            <a:prstGeom prst="rect">
              <a:avLst/>
            </a:prstGeom>
          </p:spPr>
          <p:txBody>
            <a:bodyPr wrap="square" lIns="0" tIns="0" rIns="0" bIns="0">
              <a:spAutoFit/>
            </a:bodyPr>
            <a:lstStyle/>
            <a:p>
              <a:pPr algn="ctr"/>
              <a:r>
                <a:rPr lang="ja-JP" altLang="en-US" sz="1200" b="1" dirty="0">
                  <a:solidFill>
                    <a:srgbClr val="953735"/>
                  </a:solidFill>
                  <a:latin typeface="+mn-ea"/>
                </a:rPr>
                <a:t>豊富な色柄を揃えたスタンダードなシリーズです。</a:t>
              </a:r>
            </a:p>
          </p:txBody>
        </p:sp>
        <p:grpSp>
          <p:nvGrpSpPr>
            <p:cNvPr id="110" name="グループ化 109">
              <a:extLst>
                <a:ext uri="{FF2B5EF4-FFF2-40B4-BE49-F238E27FC236}">
                  <a16:creationId xmlns:a16="http://schemas.microsoft.com/office/drawing/2014/main" id="{EDEFD8D4-C831-A7D1-A5AE-81C71AB8440C}"/>
                </a:ext>
              </a:extLst>
            </p:cNvPr>
            <p:cNvGrpSpPr/>
            <p:nvPr/>
          </p:nvGrpSpPr>
          <p:grpSpPr>
            <a:xfrm>
              <a:off x="599242" y="4955298"/>
              <a:ext cx="1749297" cy="1572400"/>
              <a:chOff x="599242" y="4955298"/>
              <a:chExt cx="1749297" cy="1572400"/>
            </a:xfrm>
          </p:grpSpPr>
          <p:grpSp>
            <p:nvGrpSpPr>
              <p:cNvPr id="95" name="グループ化 94">
                <a:extLst>
                  <a:ext uri="{FF2B5EF4-FFF2-40B4-BE49-F238E27FC236}">
                    <a16:creationId xmlns:a16="http://schemas.microsoft.com/office/drawing/2014/main" id="{754A27DA-7591-BD2A-5C9D-70475D709166}"/>
                  </a:ext>
                </a:extLst>
              </p:cNvPr>
              <p:cNvGrpSpPr/>
              <p:nvPr/>
            </p:nvGrpSpPr>
            <p:grpSpPr>
              <a:xfrm>
                <a:off x="599242" y="5989644"/>
                <a:ext cx="1270485" cy="538054"/>
                <a:chOff x="599242" y="5989644"/>
                <a:chExt cx="1270485" cy="538054"/>
              </a:xfrm>
            </p:grpSpPr>
            <p:sp>
              <p:nvSpPr>
                <p:cNvPr id="50" name="正方形/長方形 49">
                  <a:extLst>
                    <a:ext uri="{FF2B5EF4-FFF2-40B4-BE49-F238E27FC236}">
                      <a16:creationId xmlns:a16="http://schemas.microsoft.com/office/drawing/2014/main" id="{0FD0076D-073B-DA09-9BB0-26FF0F63F269}"/>
                    </a:ext>
                  </a:extLst>
                </p:cNvPr>
                <p:cNvSpPr/>
                <p:nvPr/>
              </p:nvSpPr>
              <p:spPr>
                <a:xfrm>
                  <a:off x="599242" y="5989644"/>
                  <a:ext cx="1270485" cy="153888"/>
                </a:xfrm>
                <a:prstGeom prst="rect">
                  <a:avLst/>
                </a:prstGeom>
              </p:spPr>
              <p:txBody>
                <a:bodyPr wrap="square" lIns="0" tIns="0" rIns="0" bIns="0">
                  <a:spAutoFit/>
                </a:bodyPr>
                <a:lstStyle/>
                <a:p>
                  <a:r>
                    <a:rPr lang="ja-JP" altLang="en-US" sz="1000" b="1" dirty="0">
                      <a:latin typeface="+mn-ea"/>
                    </a:rPr>
                    <a:t>ダブルコート</a:t>
                  </a:r>
                </a:p>
              </p:txBody>
            </p:sp>
            <p:sp>
              <p:nvSpPr>
                <p:cNvPr id="51" name="正方形/長方形 50">
                  <a:extLst>
                    <a:ext uri="{FF2B5EF4-FFF2-40B4-BE49-F238E27FC236}">
                      <a16:creationId xmlns:a16="http://schemas.microsoft.com/office/drawing/2014/main" id="{7444DF82-C929-F695-AB99-A22E5D4E9D0A}"/>
                    </a:ext>
                  </a:extLst>
                </p:cNvPr>
                <p:cNvSpPr/>
                <p:nvPr/>
              </p:nvSpPr>
              <p:spPr>
                <a:xfrm>
                  <a:off x="599244" y="6204533"/>
                  <a:ext cx="1029044" cy="323165"/>
                </a:xfrm>
                <a:prstGeom prst="rect">
                  <a:avLst/>
                </a:prstGeom>
              </p:spPr>
              <p:txBody>
                <a:bodyPr wrap="square" lIns="0" tIns="0" rIns="0" bIns="0">
                  <a:spAutoFit/>
                </a:bodyPr>
                <a:lstStyle/>
                <a:p>
                  <a:r>
                    <a:rPr lang="ja-JP" altLang="en-US" sz="800" dirty="0">
                      <a:latin typeface="+mn-ea"/>
                    </a:rPr>
                    <a:t>塗装を重ねることで、</a:t>
                  </a:r>
                  <a:endParaRPr lang="en-US" altLang="ja-JP" sz="800" dirty="0">
                    <a:latin typeface="+mn-ea"/>
                  </a:endParaRPr>
                </a:p>
                <a:p>
                  <a:r>
                    <a:rPr lang="ja-JP" altLang="en-US" sz="800" dirty="0">
                      <a:latin typeface="+mn-ea"/>
                    </a:rPr>
                    <a:t>より傷に強く。</a:t>
                  </a:r>
                  <a:endParaRPr lang="en-US" altLang="ja-JP" sz="800" dirty="0">
                    <a:latin typeface="+mn-ea"/>
                  </a:endParaRPr>
                </a:p>
                <a:p>
                  <a:r>
                    <a:rPr lang="en-US" altLang="ja-JP" sz="500" dirty="0">
                      <a:latin typeface="+mn-ea"/>
                    </a:rPr>
                    <a:t>※</a:t>
                  </a:r>
                  <a:r>
                    <a:rPr lang="ja-JP" altLang="en-US" sz="500" dirty="0">
                      <a:latin typeface="+mn-ea"/>
                    </a:rPr>
                    <a:t>イラストはイメージです。</a:t>
                  </a:r>
                </a:p>
              </p:txBody>
            </p:sp>
          </p:grpSp>
          <p:pic>
            <p:nvPicPr>
              <p:cNvPr id="28" name="図 27">
                <a:extLst>
                  <a:ext uri="{FF2B5EF4-FFF2-40B4-BE49-F238E27FC236}">
                    <a16:creationId xmlns:a16="http://schemas.microsoft.com/office/drawing/2014/main" id="{CBD9F3F0-9F54-3C91-23CF-7A824092C514}"/>
                  </a:ext>
                </a:extLst>
              </p:cNvPr>
              <p:cNvPicPr>
                <a:picLocks noChangeAspect="1"/>
              </p:cNvPicPr>
              <p:nvPr/>
            </p:nvPicPr>
            <p:blipFill rotWithShape="1">
              <a:blip r:embed="rId36"/>
              <a:srcRect l="1489" t="-1" b="3313"/>
              <a:stretch/>
            </p:blipFill>
            <p:spPr>
              <a:xfrm>
                <a:off x="599242" y="4955298"/>
                <a:ext cx="1749297" cy="997854"/>
              </a:xfrm>
              <a:prstGeom prst="rect">
                <a:avLst/>
              </a:prstGeom>
            </p:spPr>
          </p:pic>
        </p:grpSp>
        <p:grpSp>
          <p:nvGrpSpPr>
            <p:cNvPr id="142" name="グループ化 141">
              <a:extLst>
                <a:ext uri="{FF2B5EF4-FFF2-40B4-BE49-F238E27FC236}">
                  <a16:creationId xmlns:a16="http://schemas.microsoft.com/office/drawing/2014/main" id="{CC10956B-3672-8080-CEF6-EE8F22478E97}"/>
                </a:ext>
              </a:extLst>
            </p:cNvPr>
            <p:cNvGrpSpPr/>
            <p:nvPr/>
          </p:nvGrpSpPr>
          <p:grpSpPr>
            <a:xfrm>
              <a:off x="3306316" y="5096351"/>
              <a:ext cx="1779094" cy="1451473"/>
              <a:chOff x="3359969" y="5096351"/>
              <a:chExt cx="1779094" cy="1451473"/>
            </a:xfrm>
          </p:grpSpPr>
          <p:grpSp>
            <p:nvGrpSpPr>
              <p:cNvPr id="76" name="グループ化 75">
                <a:extLst>
                  <a:ext uri="{FF2B5EF4-FFF2-40B4-BE49-F238E27FC236}">
                    <a16:creationId xmlns:a16="http://schemas.microsoft.com/office/drawing/2014/main" id="{7CDD6BA2-356B-FA33-0C5B-0DB84E1A4AF5}"/>
                  </a:ext>
                </a:extLst>
              </p:cNvPr>
              <p:cNvGrpSpPr/>
              <p:nvPr/>
            </p:nvGrpSpPr>
            <p:grpSpPr>
              <a:xfrm>
                <a:off x="3359969" y="5989644"/>
                <a:ext cx="1779094" cy="558180"/>
                <a:chOff x="5924523" y="5989644"/>
                <a:chExt cx="1779094" cy="558180"/>
              </a:xfrm>
            </p:grpSpPr>
            <p:sp>
              <p:nvSpPr>
                <p:cNvPr id="80" name="正方形/長方形 79">
                  <a:extLst>
                    <a:ext uri="{FF2B5EF4-FFF2-40B4-BE49-F238E27FC236}">
                      <a16:creationId xmlns:a16="http://schemas.microsoft.com/office/drawing/2014/main" id="{3F2866EE-B65B-FE1D-66AD-3E081EBE135C}"/>
                    </a:ext>
                  </a:extLst>
                </p:cNvPr>
                <p:cNvSpPr/>
                <p:nvPr/>
              </p:nvSpPr>
              <p:spPr>
                <a:xfrm>
                  <a:off x="5924523" y="5989644"/>
                  <a:ext cx="1523770" cy="246221"/>
                </a:xfrm>
                <a:prstGeom prst="rect">
                  <a:avLst/>
                </a:prstGeom>
              </p:spPr>
              <p:txBody>
                <a:bodyPr wrap="square" lIns="0" tIns="0" rIns="0" bIns="0">
                  <a:spAutoFit/>
                </a:bodyPr>
                <a:lstStyle/>
                <a:p>
                  <a:r>
                    <a:rPr lang="ja-JP" altLang="en-US" sz="800" b="1" dirty="0">
                      <a:latin typeface="+mn-ea"/>
                    </a:rPr>
                    <a:t>すり傷がつきにくく、</a:t>
                  </a:r>
                  <a:endParaRPr lang="en-US" altLang="ja-JP" sz="800" b="1" dirty="0">
                    <a:latin typeface="+mn-ea"/>
                  </a:endParaRPr>
                </a:p>
                <a:p>
                  <a:r>
                    <a:rPr lang="ja-JP" altLang="en-US" sz="800" b="1" dirty="0">
                      <a:latin typeface="+mn-ea"/>
                    </a:rPr>
                    <a:t>美しさが長持ち。</a:t>
                  </a:r>
                </a:p>
              </p:txBody>
            </p:sp>
            <p:sp>
              <p:nvSpPr>
                <p:cNvPr id="81" name="正方形/長方形 80">
                  <a:extLst>
                    <a:ext uri="{FF2B5EF4-FFF2-40B4-BE49-F238E27FC236}">
                      <a16:creationId xmlns:a16="http://schemas.microsoft.com/office/drawing/2014/main" id="{D08D6C37-1ACB-07B4-C697-72793DF8AB70}"/>
                    </a:ext>
                  </a:extLst>
                </p:cNvPr>
                <p:cNvSpPr/>
                <p:nvPr/>
              </p:nvSpPr>
              <p:spPr>
                <a:xfrm>
                  <a:off x="5924525" y="6301603"/>
                  <a:ext cx="1779092" cy="246221"/>
                </a:xfrm>
                <a:prstGeom prst="rect">
                  <a:avLst/>
                </a:prstGeom>
              </p:spPr>
              <p:txBody>
                <a:bodyPr wrap="square" lIns="0" tIns="0" rIns="0" bIns="0">
                  <a:spAutoFit/>
                </a:bodyPr>
                <a:lstStyle/>
                <a:p>
                  <a:r>
                    <a:rPr lang="ja-JP" altLang="en-US" sz="600" dirty="0">
                      <a:latin typeface="+mn-ea"/>
                    </a:rPr>
                    <a:t>おもちゃや椅子などで勢いよく擦った際にできるすり傷にも強く、美しい空間を長く維持することができます。</a:t>
                  </a:r>
                  <a:endParaRPr lang="en-US" altLang="ja-JP" sz="600" dirty="0">
                    <a:latin typeface="+mn-ea"/>
                  </a:endParaRPr>
                </a:p>
                <a:p>
                  <a:r>
                    <a:rPr lang="en-US" altLang="ja-JP" sz="400" dirty="0">
                      <a:latin typeface="+mn-ea"/>
                    </a:rPr>
                    <a:t>※</a:t>
                  </a:r>
                  <a:r>
                    <a:rPr lang="ja-JP" altLang="en-US" sz="400" dirty="0">
                      <a:latin typeface="+mn-ea"/>
                    </a:rPr>
                    <a:t>条件によっては、表面に傷がつく場合があります。</a:t>
                  </a:r>
                </a:p>
              </p:txBody>
            </p:sp>
          </p:grpSp>
          <p:pic>
            <p:nvPicPr>
              <p:cNvPr id="138" name="図 137">
                <a:extLst>
                  <a:ext uri="{FF2B5EF4-FFF2-40B4-BE49-F238E27FC236}">
                    <a16:creationId xmlns:a16="http://schemas.microsoft.com/office/drawing/2014/main" id="{27F06A0D-46B5-1EA0-8EDF-D930621B6C18}"/>
                  </a:ext>
                </a:extLst>
              </p:cNvPr>
              <p:cNvPicPr>
                <a:picLocks noChangeAspect="1"/>
              </p:cNvPicPr>
              <p:nvPr/>
            </p:nvPicPr>
            <p:blipFill>
              <a:blip r:embed="rId37"/>
              <a:stretch>
                <a:fillRect/>
              </a:stretch>
            </p:blipFill>
            <p:spPr>
              <a:xfrm>
                <a:off x="3359969" y="5096351"/>
                <a:ext cx="1595598" cy="856800"/>
              </a:xfrm>
              <a:prstGeom prst="rect">
                <a:avLst/>
              </a:prstGeom>
            </p:spPr>
          </p:pic>
        </p:grpSp>
        <p:grpSp>
          <p:nvGrpSpPr>
            <p:cNvPr id="141" name="グループ化 140">
              <a:extLst>
                <a:ext uri="{FF2B5EF4-FFF2-40B4-BE49-F238E27FC236}">
                  <a16:creationId xmlns:a16="http://schemas.microsoft.com/office/drawing/2014/main" id="{487AD024-CC84-AB76-FC59-BE957E2B4192}"/>
                </a:ext>
              </a:extLst>
            </p:cNvPr>
            <p:cNvGrpSpPr/>
            <p:nvPr/>
          </p:nvGrpSpPr>
          <p:grpSpPr>
            <a:xfrm>
              <a:off x="5859692" y="5096351"/>
              <a:ext cx="1611296" cy="1482251"/>
              <a:chOff x="5895169" y="5096351"/>
              <a:chExt cx="1611296" cy="1482251"/>
            </a:xfrm>
          </p:grpSpPr>
          <p:grpSp>
            <p:nvGrpSpPr>
              <p:cNvPr id="83" name="グループ化 82">
                <a:extLst>
                  <a:ext uri="{FF2B5EF4-FFF2-40B4-BE49-F238E27FC236}">
                    <a16:creationId xmlns:a16="http://schemas.microsoft.com/office/drawing/2014/main" id="{D23A041E-8316-90CE-F42A-FF6D55CBCF59}"/>
                  </a:ext>
                </a:extLst>
              </p:cNvPr>
              <p:cNvGrpSpPr/>
              <p:nvPr/>
            </p:nvGrpSpPr>
            <p:grpSpPr>
              <a:xfrm>
                <a:off x="5895169" y="5989644"/>
                <a:ext cx="1362087" cy="588958"/>
                <a:chOff x="5924523" y="5989644"/>
                <a:chExt cx="1362087" cy="588958"/>
              </a:xfrm>
            </p:grpSpPr>
            <p:sp>
              <p:nvSpPr>
                <p:cNvPr id="88" name="正方形/長方形 87">
                  <a:extLst>
                    <a:ext uri="{FF2B5EF4-FFF2-40B4-BE49-F238E27FC236}">
                      <a16:creationId xmlns:a16="http://schemas.microsoft.com/office/drawing/2014/main" id="{64E67306-E90D-221E-8374-FA2C507A632F}"/>
                    </a:ext>
                  </a:extLst>
                </p:cNvPr>
                <p:cNvSpPr/>
                <p:nvPr/>
              </p:nvSpPr>
              <p:spPr>
                <a:xfrm>
                  <a:off x="5924523" y="5989644"/>
                  <a:ext cx="1270485" cy="246221"/>
                </a:xfrm>
                <a:prstGeom prst="rect">
                  <a:avLst/>
                </a:prstGeom>
              </p:spPr>
              <p:txBody>
                <a:bodyPr wrap="square" lIns="0" tIns="0" rIns="0" bIns="0">
                  <a:spAutoFit/>
                </a:bodyPr>
                <a:lstStyle/>
                <a:p>
                  <a:r>
                    <a:rPr lang="ja-JP" altLang="en-US" sz="800" b="1" dirty="0">
                      <a:latin typeface="+mn-ea"/>
                    </a:rPr>
                    <a:t>汚れにも強く、</a:t>
                  </a:r>
                  <a:endParaRPr lang="en-US" altLang="ja-JP" sz="800" b="1" dirty="0">
                    <a:latin typeface="+mn-ea"/>
                  </a:endParaRPr>
                </a:p>
                <a:p>
                  <a:r>
                    <a:rPr lang="ja-JP" altLang="en-US" sz="800" b="1" dirty="0">
                      <a:latin typeface="+mn-ea"/>
                    </a:rPr>
                    <a:t>お掃除がラク。</a:t>
                  </a:r>
                </a:p>
              </p:txBody>
            </p:sp>
            <p:sp>
              <p:nvSpPr>
                <p:cNvPr id="89" name="正方形/長方形 88">
                  <a:extLst>
                    <a:ext uri="{FF2B5EF4-FFF2-40B4-BE49-F238E27FC236}">
                      <a16:creationId xmlns:a16="http://schemas.microsoft.com/office/drawing/2014/main" id="{9F5BCA75-F6C5-8F5C-9699-F34979D690EE}"/>
                    </a:ext>
                  </a:extLst>
                </p:cNvPr>
                <p:cNvSpPr/>
                <p:nvPr/>
              </p:nvSpPr>
              <p:spPr>
                <a:xfrm>
                  <a:off x="5924524" y="6301603"/>
                  <a:ext cx="1362086" cy="276999"/>
                </a:xfrm>
                <a:prstGeom prst="rect">
                  <a:avLst/>
                </a:prstGeom>
              </p:spPr>
              <p:txBody>
                <a:bodyPr wrap="square" lIns="0" tIns="0" rIns="0" bIns="0">
                  <a:spAutoFit/>
                </a:bodyPr>
                <a:lstStyle/>
                <a:p>
                  <a:r>
                    <a:rPr lang="ja-JP" altLang="en-US" sz="600" dirty="0">
                      <a:latin typeface="+mn-ea"/>
                    </a:rPr>
                    <a:t>汚れがつきにくく、取れやすいコーティングなので、うっかりお部屋を汚してしまった時もさっと拭けばキレイに。</a:t>
                  </a:r>
                </a:p>
              </p:txBody>
            </p:sp>
          </p:grpSp>
          <p:pic>
            <p:nvPicPr>
              <p:cNvPr id="140" name="図 139">
                <a:extLst>
                  <a:ext uri="{FF2B5EF4-FFF2-40B4-BE49-F238E27FC236}">
                    <a16:creationId xmlns:a16="http://schemas.microsoft.com/office/drawing/2014/main" id="{EC43A511-AA21-92E2-CD20-14CF85A5EE2D}"/>
                  </a:ext>
                </a:extLst>
              </p:cNvPr>
              <p:cNvPicPr>
                <a:picLocks noChangeAspect="1"/>
              </p:cNvPicPr>
              <p:nvPr/>
            </p:nvPicPr>
            <p:blipFill>
              <a:blip r:embed="rId38"/>
              <a:stretch>
                <a:fillRect/>
              </a:stretch>
            </p:blipFill>
            <p:spPr>
              <a:xfrm>
                <a:off x="5895169" y="5096351"/>
                <a:ext cx="1611296" cy="856800"/>
              </a:xfrm>
              <a:prstGeom prst="rect">
                <a:avLst/>
              </a:prstGeom>
            </p:spPr>
          </p:pic>
        </p:grpSp>
      </p:grpSp>
    </p:spTree>
    <p:extLst>
      <p:ext uri="{BB962C8B-B14F-4D97-AF65-F5344CB8AC3E}">
        <p14:creationId xmlns:p14="http://schemas.microsoft.com/office/powerpoint/2010/main" val="1297633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8" name="グループ化 97">
            <a:extLst>
              <a:ext uri="{FF2B5EF4-FFF2-40B4-BE49-F238E27FC236}">
                <a16:creationId xmlns:a16="http://schemas.microsoft.com/office/drawing/2014/main" id="{E5A4FDEA-B927-ACB4-E0B9-C89B5EC4DB20}"/>
              </a:ext>
            </a:extLst>
          </p:cNvPr>
          <p:cNvGrpSpPr/>
          <p:nvPr/>
        </p:nvGrpSpPr>
        <p:grpSpPr>
          <a:xfrm>
            <a:off x="142876" y="700666"/>
            <a:ext cx="4726800" cy="3336435"/>
            <a:chOff x="142876" y="700666"/>
            <a:chExt cx="4726800" cy="3336435"/>
          </a:xfrm>
        </p:grpSpPr>
        <p:pic>
          <p:nvPicPr>
            <p:cNvPr id="2" name="図 1"/>
            <p:cNvPicPr>
              <a:picLocks noChangeAspect="1"/>
            </p:cNvPicPr>
            <p:nvPr/>
          </p:nvPicPr>
          <p:blipFill rotWithShape="1">
            <a:blip r:embed="rId2">
              <a:extLst>
                <a:ext uri="{28A0092B-C50C-407E-A947-70E740481C1C}">
                  <a14:useLocalDpi xmlns:a14="http://schemas.microsoft.com/office/drawing/2010/main" val="0"/>
                </a:ext>
              </a:extLst>
            </a:blip>
            <a:srcRect b="670"/>
            <a:stretch/>
          </p:blipFill>
          <p:spPr>
            <a:xfrm>
              <a:off x="142876" y="700666"/>
              <a:ext cx="4726800" cy="3336435"/>
            </a:xfrm>
            <a:prstGeom prst="rect">
              <a:avLst/>
            </a:prstGeom>
          </p:spPr>
        </p:pic>
        <p:sp>
          <p:nvSpPr>
            <p:cNvPr id="86" name="Rectangle 4"/>
            <p:cNvSpPr>
              <a:spLocks noChangeArrowheads="1"/>
            </p:cNvSpPr>
            <p:nvPr/>
          </p:nvSpPr>
          <p:spPr bwMode="auto">
            <a:xfrm>
              <a:off x="3319955" y="3913185"/>
              <a:ext cx="153035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ja-JP"/>
              </a:defPPr>
              <a:lvl1pPr algn="ctr" rtl="0" fontAlgn="base">
                <a:spcBef>
                  <a:spcPct val="50000"/>
                </a:spcBef>
                <a:spcAft>
                  <a:spcPct val="0"/>
                </a:spcAft>
                <a:defRPr kumimoji="1" sz="800" b="1" kern="1200">
                  <a:solidFill>
                    <a:schemeClr val="tx1"/>
                  </a:solidFill>
                  <a:latin typeface="Arial" charset="0"/>
                  <a:ea typeface="ＭＳ Ｐゴシック" pitchFamily="50" charset="-128"/>
                  <a:cs typeface="+mn-cs"/>
                </a:defRPr>
              </a:lvl1pPr>
              <a:lvl2pPr marL="457200" algn="ctr" rtl="0" fontAlgn="base">
                <a:spcBef>
                  <a:spcPct val="50000"/>
                </a:spcBef>
                <a:spcAft>
                  <a:spcPct val="0"/>
                </a:spcAft>
                <a:defRPr kumimoji="1" sz="800" b="1" kern="1200">
                  <a:solidFill>
                    <a:schemeClr val="tx1"/>
                  </a:solidFill>
                  <a:latin typeface="Arial" charset="0"/>
                  <a:ea typeface="ＭＳ Ｐゴシック" pitchFamily="50" charset="-128"/>
                  <a:cs typeface="+mn-cs"/>
                </a:defRPr>
              </a:lvl2pPr>
              <a:lvl3pPr marL="914400" algn="ctr" rtl="0" fontAlgn="base">
                <a:spcBef>
                  <a:spcPct val="50000"/>
                </a:spcBef>
                <a:spcAft>
                  <a:spcPct val="0"/>
                </a:spcAft>
                <a:defRPr kumimoji="1" sz="800" b="1" kern="1200">
                  <a:solidFill>
                    <a:schemeClr val="tx1"/>
                  </a:solidFill>
                  <a:latin typeface="Arial" charset="0"/>
                  <a:ea typeface="ＭＳ Ｐゴシック" pitchFamily="50" charset="-128"/>
                  <a:cs typeface="+mn-cs"/>
                </a:defRPr>
              </a:lvl3pPr>
              <a:lvl4pPr marL="1371600" algn="ctr" rtl="0" fontAlgn="base">
                <a:spcBef>
                  <a:spcPct val="50000"/>
                </a:spcBef>
                <a:spcAft>
                  <a:spcPct val="0"/>
                </a:spcAft>
                <a:defRPr kumimoji="1" sz="800" b="1" kern="1200">
                  <a:solidFill>
                    <a:schemeClr val="tx1"/>
                  </a:solidFill>
                  <a:latin typeface="Arial" charset="0"/>
                  <a:ea typeface="ＭＳ Ｐゴシック" pitchFamily="50" charset="-128"/>
                  <a:cs typeface="+mn-cs"/>
                </a:defRPr>
              </a:lvl4pPr>
              <a:lvl5pPr marL="1828800" algn="ctr" rtl="0" fontAlgn="base">
                <a:spcBef>
                  <a:spcPct val="50000"/>
                </a:spcBef>
                <a:spcAft>
                  <a:spcPct val="0"/>
                </a:spcAft>
                <a:defRPr kumimoji="1" sz="800" b="1" kern="1200">
                  <a:solidFill>
                    <a:schemeClr val="tx1"/>
                  </a:solidFill>
                  <a:latin typeface="Arial" charset="0"/>
                  <a:ea typeface="ＭＳ Ｐゴシック" pitchFamily="50" charset="-128"/>
                  <a:cs typeface="+mn-cs"/>
                </a:defRPr>
              </a:lvl5pPr>
              <a:lvl6pPr marL="2286000" algn="l" defTabSz="914400" rtl="0" eaLnBrk="1" latinLnBrk="0" hangingPunct="1">
                <a:defRPr kumimoji="1" sz="800" b="1" kern="1200">
                  <a:solidFill>
                    <a:schemeClr val="tx1"/>
                  </a:solidFill>
                  <a:latin typeface="Arial" charset="0"/>
                  <a:ea typeface="ＭＳ Ｐゴシック" pitchFamily="50" charset="-128"/>
                  <a:cs typeface="+mn-cs"/>
                </a:defRPr>
              </a:lvl6pPr>
              <a:lvl7pPr marL="2743200" algn="l" defTabSz="914400" rtl="0" eaLnBrk="1" latinLnBrk="0" hangingPunct="1">
                <a:defRPr kumimoji="1" sz="800" b="1" kern="1200">
                  <a:solidFill>
                    <a:schemeClr val="tx1"/>
                  </a:solidFill>
                  <a:latin typeface="Arial" charset="0"/>
                  <a:ea typeface="ＭＳ Ｐゴシック" pitchFamily="50" charset="-128"/>
                  <a:cs typeface="+mn-cs"/>
                </a:defRPr>
              </a:lvl7pPr>
              <a:lvl8pPr marL="3200400" algn="l" defTabSz="914400" rtl="0" eaLnBrk="1" latinLnBrk="0" hangingPunct="1">
                <a:defRPr kumimoji="1" sz="800" b="1" kern="1200">
                  <a:solidFill>
                    <a:schemeClr val="tx1"/>
                  </a:solidFill>
                  <a:latin typeface="Arial" charset="0"/>
                  <a:ea typeface="ＭＳ Ｐゴシック" pitchFamily="50" charset="-128"/>
                  <a:cs typeface="+mn-cs"/>
                </a:defRPr>
              </a:lvl8pPr>
              <a:lvl9pPr marL="3657600" algn="l" defTabSz="914400" rtl="0" eaLnBrk="1" latinLnBrk="0" hangingPunct="1">
                <a:defRPr kumimoji="1" sz="800" b="1" kern="1200">
                  <a:solidFill>
                    <a:schemeClr val="tx1"/>
                  </a:solidFill>
                  <a:latin typeface="Arial" charset="0"/>
                  <a:ea typeface="ＭＳ Ｐゴシック"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altLang="ja-JP" sz="500" b="0" i="0" u="none" strike="noStrike" kern="1200" cap="none" spc="0" normalizeH="0" baseline="0" noProof="0" dirty="0">
                  <a:ln>
                    <a:noFill/>
                  </a:ln>
                  <a:solidFill>
                    <a:schemeClr val="bg1"/>
                  </a:solidFill>
                  <a:effectLst/>
                  <a:uLnTx/>
                  <a:uFillTx/>
                  <a:latin typeface="+mn-ea"/>
                  <a:ea typeface="+mn-ea"/>
                </a:rPr>
                <a:t>※</a:t>
              </a:r>
              <a:r>
                <a:rPr kumimoji="1" lang="ja-JP" altLang="en-US" sz="500" b="0" i="0" u="none" strike="noStrike" kern="1200" cap="none" spc="0" normalizeH="0" baseline="0" noProof="0" dirty="0">
                  <a:ln>
                    <a:noFill/>
                  </a:ln>
                  <a:solidFill>
                    <a:schemeClr val="bg1"/>
                  </a:solidFill>
                  <a:effectLst/>
                  <a:uLnTx/>
                  <a:uFillTx/>
                  <a:latin typeface="+mn-ea"/>
                  <a:ea typeface="+mn-ea"/>
                </a:rPr>
                <a:t>イメージ写真のため実際とは異なる場合がございます。</a:t>
              </a:r>
            </a:p>
          </p:txBody>
        </p:sp>
        <p:sp>
          <p:nvSpPr>
            <p:cNvPr id="84" name="正方形/長方形 83"/>
            <p:cNvSpPr/>
            <p:nvPr/>
          </p:nvSpPr>
          <p:spPr>
            <a:xfrm>
              <a:off x="183840" y="3897052"/>
              <a:ext cx="1008289" cy="92333"/>
            </a:xfrm>
            <a:prstGeom prst="rect">
              <a:avLst/>
            </a:prstGeom>
          </p:spPr>
          <p:txBody>
            <a:bodyPr wrap="none" lIns="0" tIns="0" rIns="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600" b="1" dirty="0">
                  <a:solidFill>
                    <a:schemeClr val="bg1"/>
                  </a:solidFill>
                  <a:latin typeface="+mn-ea"/>
                </a:rPr>
                <a:t>〔</a:t>
              </a:r>
              <a:r>
                <a:rPr lang="ja-JP" altLang="en-US" sz="600" b="1" dirty="0">
                  <a:solidFill>
                    <a:schemeClr val="bg1"/>
                  </a:solidFill>
                  <a:latin typeface="+mn-ea"/>
                </a:rPr>
                <a:t>ウォッシュドオーク柄（シート）</a:t>
              </a:r>
              <a:r>
                <a:rPr lang="en-US" altLang="ja-JP" sz="600" b="1" dirty="0">
                  <a:solidFill>
                    <a:schemeClr val="bg1"/>
                  </a:solidFill>
                  <a:latin typeface="+mn-ea"/>
                </a:rPr>
                <a:t>〕</a:t>
              </a:r>
              <a:endParaRPr lang="ja-JP" altLang="en-US" sz="600" b="1" dirty="0">
                <a:solidFill>
                  <a:schemeClr val="bg1"/>
                </a:solidFill>
                <a:latin typeface="+mn-ea"/>
              </a:endParaRPr>
            </a:p>
          </p:txBody>
        </p:sp>
      </p:grpSp>
      <p:sp>
        <p:nvSpPr>
          <p:cNvPr id="23" name="タイトル 22">
            <a:extLst>
              <a:ext uri="{FF2B5EF4-FFF2-40B4-BE49-F238E27FC236}">
                <a16:creationId xmlns:a16="http://schemas.microsoft.com/office/drawing/2014/main" id="{2D42E809-5E40-40C8-4E9F-7C193FDD375C}"/>
              </a:ext>
            </a:extLst>
          </p:cNvPr>
          <p:cNvSpPr>
            <a:spLocks noGrp="1"/>
          </p:cNvSpPr>
          <p:nvPr>
            <p:ph type="title"/>
          </p:nvPr>
        </p:nvSpPr>
        <p:spPr/>
        <p:txBody>
          <a:bodyPr/>
          <a:lstStyle/>
          <a:p>
            <a:r>
              <a:rPr lang="ja-JP" altLang="en-US" sz="1200" b="1" dirty="0">
                <a:solidFill>
                  <a:schemeClr val="bg1"/>
                </a:solidFill>
                <a:latin typeface="+mn-ea"/>
                <a:ea typeface="+mn-ea"/>
              </a:rPr>
              <a:t>床材　</a:t>
            </a:r>
            <a:r>
              <a:rPr lang="ja-JP" altLang="en-US" sz="1200" b="1" dirty="0">
                <a:solidFill>
                  <a:srgbClr val="FFFFFF"/>
                </a:solidFill>
                <a:latin typeface="+mn-ea"/>
                <a:ea typeface="+mn-ea"/>
              </a:rPr>
              <a:t>ベリティスフローリング ダブルコート</a:t>
            </a:r>
            <a:endParaRPr lang="ja-JP" altLang="en-US" dirty="0">
              <a:latin typeface="+mn-ea"/>
              <a:ea typeface="+mn-ea"/>
            </a:endParaRPr>
          </a:p>
        </p:txBody>
      </p:sp>
      <p:sp>
        <p:nvSpPr>
          <p:cNvPr id="38" name="タイトル 26">
            <a:extLst>
              <a:ext uri="{FF2B5EF4-FFF2-40B4-BE49-F238E27FC236}">
                <a16:creationId xmlns:a16="http://schemas.microsoft.com/office/drawing/2014/main" id="{CA07D998-46D8-CA86-E251-EBA88D06F09E}"/>
              </a:ext>
            </a:extLst>
          </p:cNvPr>
          <p:cNvSpPr txBox="1">
            <a:spLocks/>
          </p:cNvSpPr>
          <p:nvPr/>
        </p:nvSpPr>
        <p:spPr>
          <a:xfrm>
            <a:off x="0" y="-283837"/>
            <a:ext cx="3297238" cy="270015"/>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100" b="1" dirty="0">
                <a:solidFill>
                  <a:srgbClr val="000000"/>
                </a:solidFill>
                <a:latin typeface="+mn-ea"/>
                <a:ea typeface="+mn-ea"/>
                <a:cs typeface="+mn-cs"/>
              </a:rPr>
              <a:t>ベリティスフローリング　ダブルコート</a:t>
            </a:r>
          </a:p>
        </p:txBody>
      </p:sp>
      <p:grpSp>
        <p:nvGrpSpPr>
          <p:cNvPr id="97" name="グループ化 96">
            <a:extLst>
              <a:ext uri="{FF2B5EF4-FFF2-40B4-BE49-F238E27FC236}">
                <a16:creationId xmlns:a16="http://schemas.microsoft.com/office/drawing/2014/main" id="{DE46FDE4-21DA-8740-3AAD-4289E3011CD6}"/>
              </a:ext>
            </a:extLst>
          </p:cNvPr>
          <p:cNvGrpSpPr/>
          <p:nvPr/>
        </p:nvGrpSpPr>
        <p:grpSpPr>
          <a:xfrm>
            <a:off x="4991098" y="2705161"/>
            <a:ext cx="4775202" cy="1944000"/>
            <a:chOff x="4991098" y="2705161"/>
            <a:chExt cx="4775202" cy="1944000"/>
          </a:xfrm>
        </p:grpSpPr>
        <p:sp>
          <p:nvSpPr>
            <p:cNvPr id="74" name="正方形/長方形 73"/>
            <p:cNvSpPr/>
            <p:nvPr/>
          </p:nvSpPr>
          <p:spPr>
            <a:xfrm>
              <a:off x="6015663" y="3971213"/>
              <a:ext cx="887526" cy="92333"/>
            </a:xfrm>
            <a:prstGeom prst="rect">
              <a:avLst/>
            </a:prstGeom>
          </p:spPr>
          <p:txBody>
            <a:bodyPr wrap="square" lIns="0" tIns="0" rIns="0" bIns="0">
              <a:spAutoFit/>
            </a:bodyPr>
            <a:lstStyle/>
            <a:p>
              <a:r>
                <a:rPr lang="ja-JP" altLang="en-US" sz="600" spc="-40" dirty="0">
                  <a:latin typeface="+mn-ea"/>
                </a:rPr>
                <a:t>エイジドチェスナット柄（シート）</a:t>
              </a:r>
            </a:p>
          </p:txBody>
        </p:sp>
        <p:sp>
          <p:nvSpPr>
            <p:cNvPr id="42" name="正方形/長方形 41"/>
            <p:cNvSpPr/>
            <p:nvPr/>
          </p:nvSpPr>
          <p:spPr>
            <a:xfrm>
              <a:off x="5085410" y="2887217"/>
              <a:ext cx="4680889" cy="138499"/>
            </a:xfrm>
            <a:prstGeom prst="rect">
              <a:avLst/>
            </a:prstGeom>
          </p:spPr>
          <p:txBody>
            <a:bodyPr wrap="square" lIns="0" tIns="0" rIns="0" bIns="0">
              <a:spAutoFit/>
            </a:bodyPr>
            <a:lstStyle/>
            <a:p>
              <a:r>
                <a:rPr lang="ja-JP" altLang="en-US" sz="900" b="1" spc="-40" dirty="0">
                  <a:latin typeface="+mn-ea"/>
                </a:rPr>
                <a:t>ベリティスの建具とコーディネイトして、空間に統一感を演出。一本物でより自然な仕上がりに。</a:t>
              </a:r>
            </a:p>
          </p:txBody>
        </p:sp>
        <p:sp>
          <p:nvSpPr>
            <p:cNvPr id="9" name="正方形/長方形 8"/>
            <p:cNvSpPr/>
            <p:nvPr/>
          </p:nvSpPr>
          <p:spPr>
            <a:xfrm>
              <a:off x="6015663" y="3480905"/>
              <a:ext cx="605935" cy="92333"/>
            </a:xfrm>
            <a:prstGeom prst="rect">
              <a:avLst/>
            </a:prstGeom>
          </p:spPr>
          <p:txBody>
            <a:bodyPr wrap="none" lIns="0" tIns="0" rIns="0" bIns="0">
              <a:spAutoFit/>
            </a:bodyPr>
            <a:lstStyle/>
            <a:p>
              <a:r>
                <a:rPr lang="ja-JP" altLang="en-US" sz="600" dirty="0">
                  <a:latin typeface="+mn-ea"/>
                </a:rPr>
                <a:t>チェリー柄（シート）</a:t>
              </a:r>
            </a:p>
          </p:txBody>
        </p:sp>
        <p:sp>
          <p:nvSpPr>
            <p:cNvPr id="10" name="正方形/長方形 9"/>
            <p:cNvSpPr/>
            <p:nvPr/>
          </p:nvSpPr>
          <p:spPr>
            <a:xfrm>
              <a:off x="7881649" y="3481354"/>
              <a:ext cx="620363" cy="92333"/>
            </a:xfrm>
            <a:prstGeom prst="rect">
              <a:avLst/>
            </a:prstGeom>
          </p:spPr>
          <p:txBody>
            <a:bodyPr wrap="none" lIns="0" tIns="0" rIns="0" bIns="0">
              <a:spAutoFit/>
            </a:bodyPr>
            <a:lstStyle/>
            <a:p>
              <a:r>
                <a:rPr lang="ja-JP" altLang="en-US" sz="600" dirty="0">
                  <a:latin typeface="+mn-ea"/>
                </a:rPr>
                <a:t>メープル柄（シート）</a:t>
              </a:r>
            </a:p>
          </p:txBody>
        </p:sp>
        <p:sp>
          <p:nvSpPr>
            <p:cNvPr id="12" name="正方形/長方形 11"/>
            <p:cNvSpPr/>
            <p:nvPr/>
          </p:nvSpPr>
          <p:spPr>
            <a:xfrm>
              <a:off x="5085410" y="3480905"/>
              <a:ext cx="809517" cy="92333"/>
            </a:xfrm>
            <a:prstGeom prst="rect">
              <a:avLst/>
            </a:prstGeom>
          </p:spPr>
          <p:txBody>
            <a:bodyPr wrap="none" lIns="0" tIns="0" rIns="0" bIns="0">
              <a:spAutoFit/>
            </a:bodyPr>
            <a:lstStyle/>
            <a:p>
              <a:r>
                <a:rPr lang="ja-JP" altLang="en-US" sz="600" dirty="0">
                  <a:latin typeface="+mn-ea"/>
                </a:rPr>
                <a:t>ウォールナット柄（シート）</a:t>
              </a:r>
            </a:p>
          </p:txBody>
        </p:sp>
        <p:sp>
          <p:nvSpPr>
            <p:cNvPr id="13" name="正方形/長方形 12"/>
            <p:cNvSpPr/>
            <p:nvPr/>
          </p:nvSpPr>
          <p:spPr>
            <a:xfrm>
              <a:off x="8806420" y="3476301"/>
              <a:ext cx="811119" cy="92333"/>
            </a:xfrm>
            <a:prstGeom prst="rect">
              <a:avLst/>
            </a:prstGeom>
          </p:spPr>
          <p:txBody>
            <a:bodyPr wrap="none" lIns="0" tIns="0" rIns="0" bIns="0">
              <a:spAutoFit/>
            </a:bodyPr>
            <a:lstStyle/>
            <a:p>
              <a:r>
                <a:rPr lang="ja-JP" altLang="en-US" sz="600" dirty="0">
                  <a:latin typeface="+mn-ea"/>
                </a:rPr>
                <a:t>ホワイトオーク柄（シート）</a:t>
              </a:r>
            </a:p>
          </p:txBody>
        </p:sp>
        <p:sp>
          <p:nvSpPr>
            <p:cNvPr id="14" name="正方形/長方形 13"/>
            <p:cNvSpPr/>
            <p:nvPr/>
          </p:nvSpPr>
          <p:spPr>
            <a:xfrm>
              <a:off x="6945915" y="3488139"/>
              <a:ext cx="554639" cy="92333"/>
            </a:xfrm>
            <a:prstGeom prst="rect">
              <a:avLst/>
            </a:prstGeom>
          </p:spPr>
          <p:txBody>
            <a:bodyPr wrap="none" lIns="0" tIns="0" rIns="0" bIns="0">
              <a:spAutoFit/>
            </a:bodyPr>
            <a:lstStyle/>
            <a:p>
              <a:r>
                <a:rPr lang="ja-JP" altLang="en-US" sz="600" dirty="0">
                  <a:latin typeface="+mn-ea"/>
                </a:rPr>
                <a:t>オーク柄（シート）</a:t>
              </a:r>
            </a:p>
          </p:txBody>
        </p:sp>
        <p:sp>
          <p:nvSpPr>
            <p:cNvPr id="75" name="正方形/長方形 74"/>
            <p:cNvSpPr/>
            <p:nvPr/>
          </p:nvSpPr>
          <p:spPr>
            <a:xfrm>
              <a:off x="7876169" y="3971213"/>
              <a:ext cx="914994" cy="92333"/>
            </a:xfrm>
            <a:prstGeom prst="rect">
              <a:avLst/>
            </a:prstGeom>
          </p:spPr>
          <p:txBody>
            <a:bodyPr wrap="none" lIns="0" tIns="0" rIns="0" bIns="0">
              <a:spAutoFit/>
            </a:bodyPr>
            <a:lstStyle/>
            <a:p>
              <a:r>
                <a:rPr lang="ja-JP" altLang="en-US" sz="600" spc="-40" dirty="0">
                  <a:latin typeface="+mn-ea"/>
                </a:rPr>
                <a:t>グレージュヒッコリー柄（シート）</a:t>
              </a:r>
            </a:p>
          </p:txBody>
        </p:sp>
        <p:sp>
          <p:nvSpPr>
            <p:cNvPr id="76" name="正方形/長方形 75"/>
            <p:cNvSpPr/>
            <p:nvPr/>
          </p:nvSpPr>
          <p:spPr>
            <a:xfrm>
              <a:off x="5085410" y="3971213"/>
              <a:ext cx="827471" cy="92333"/>
            </a:xfrm>
            <a:prstGeom prst="rect">
              <a:avLst/>
            </a:prstGeom>
          </p:spPr>
          <p:txBody>
            <a:bodyPr wrap="none" lIns="0" tIns="0" rIns="0" bIns="0">
              <a:spAutoFit/>
            </a:bodyPr>
            <a:lstStyle/>
            <a:p>
              <a:r>
                <a:rPr lang="ja-JP" altLang="en-US" sz="600" dirty="0">
                  <a:latin typeface="+mn-ea"/>
                </a:rPr>
                <a:t>エイジドチーク柄（シート）</a:t>
              </a:r>
            </a:p>
          </p:txBody>
        </p:sp>
        <p:sp>
          <p:nvSpPr>
            <p:cNvPr id="77" name="正方形/長方形 76"/>
            <p:cNvSpPr/>
            <p:nvPr/>
          </p:nvSpPr>
          <p:spPr>
            <a:xfrm>
              <a:off x="8806420" y="3971213"/>
              <a:ext cx="854401" cy="92333"/>
            </a:xfrm>
            <a:prstGeom prst="rect">
              <a:avLst/>
            </a:prstGeom>
          </p:spPr>
          <p:txBody>
            <a:bodyPr wrap="none" lIns="0" tIns="0" rIns="0" bIns="0">
              <a:spAutoFit/>
            </a:bodyPr>
            <a:lstStyle/>
            <a:p>
              <a:r>
                <a:rPr lang="ja-JP" altLang="en-US" sz="600" spc="-40" dirty="0">
                  <a:latin typeface="+mn-ea"/>
                </a:rPr>
                <a:t>ウォッシュドオーク柄（シート）</a:t>
              </a:r>
            </a:p>
          </p:txBody>
        </p:sp>
        <p:sp>
          <p:nvSpPr>
            <p:cNvPr id="78" name="正方形/長方形 77"/>
            <p:cNvSpPr/>
            <p:nvPr/>
          </p:nvSpPr>
          <p:spPr>
            <a:xfrm>
              <a:off x="6945915" y="3971213"/>
              <a:ext cx="830677" cy="92333"/>
            </a:xfrm>
            <a:prstGeom prst="rect">
              <a:avLst/>
            </a:prstGeom>
          </p:spPr>
          <p:txBody>
            <a:bodyPr wrap="none" lIns="0" tIns="0" rIns="0" bIns="0">
              <a:spAutoFit/>
            </a:bodyPr>
            <a:lstStyle/>
            <a:p>
              <a:r>
                <a:rPr lang="ja-JP" altLang="en-US" sz="600" dirty="0">
                  <a:latin typeface="+mn-ea"/>
                </a:rPr>
                <a:t>カームチェリー柄（</a:t>
              </a:r>
              <a:r>
                <a:rPr lang="ja-JP" altLang="en-US" sz="600" spc="-40" dirty="0">
                  <a:latin typeface="+mn-ea"/>
                </a:rPr>
                <a:t>シート</a:t>
              </a:r>
              <a:r>
                <a:rPr lang="ja-JP" altLang="en-US" sz="600" dirty="0">
                  <a:latin typeface="+mn-ea"/>
                </a:rPr>
                <a:t>）</a:t>
              </a:r>
            </a:p>
          </p:txBody>
        </p:sp>
        <p:sp>
          <p:nvSpPr>
            <p:cNvPr id="79" name="正方形/長方形 78"/>
            <p:cNvSpPr/>
            <p:nvPr/>
          </p:nvSpPr>
          <p:spPr>
            <a:xfrm>
              <a:off x="5085410" y="4479530"/>
              <a:ext cx="949813" cy="92333"/>
            </a:xfrm>
            <a:prstGeom prst="rect">
              <a:avLst/>
            </a:prstGeom>
          </p:spPr>
          <p:txBody>
            <a:bodyPr wrap="square" lIns="0" tIns="0" rIns="0" bIns="0">
              <a:spAutoFit/>
            </a:bodyPr>
            <a:lstStyle/>
            <a:p>
              <a:r>
                <a:rPr lang="ja-JP" altLang="en-US" sz="600" dirty="0">
                  <a:latin typeface="+mn-ea"/>
                </a:rPr>
                <a:t>アイボリーアッシュ柄（シート）</a:t>
              </a:r>
            </a:p>
          </p:txBody>
        </p:sp>
        <p:grpSp>
          <p:nvGrpSpPr>
            <p:cNvPr id="45" name="グループ化 44">
              <a:extLst>
                <a:ext uri="{FF2B5EF4-FFF2-40B4-BE49-F238E27FC236}">
                  <a16:creationId xmlns:a16="http://schemas.microsoft.com/office/drawing/2014/main" id="{EA65C45F-1809-B162-299D-F3AA3804B103}"/>
                </a:ext>
              </a:extLst>
            </p:cNvPr>
            <p:cNvGrpSpPr/>
            <p:nvPr/>
          </p:nvGrpSpPr>
          <p:grpSpPr>
            <a:xfrm>
              <a:off x="4991098" y="2705161"/>
              <a:ext cx="4775202" cy="1944000"/>
              <a:chOff x="4991098" y="2705161"/>
              <a:chExt cx="4775202" cy="1944000"/>
            </a:xfrm>
          </p:grpSpPr>
          <p:sp>
            <p:nvSpPr>
              <p:cNvPr id="43" name="Rectangle 14">
                <a:extLst>
                  <a:ext uri="{FF2B5EF4-FFF2-40B4-BE49-F238E27FC236}">
                    <a16:creationId xmlns:a16="http://schemas.microsoft.com/office/drawing/2014/main" id="{104933FB-7C45-55D9-1152-1235E51F7629}"/>
                  </a:ext>
                </a:extLst>
              </p:cNvPr>
              <p:cNvSpPr>
                <a:spLocks noChangeArrowheads="1"/>
              </p:cNvSpPr>
              <p:nvPr/>
            </p:nvSpPr>
            <p:spPr bwMode="auto">
              <a:xfrm>
                <a:off x="4991100" y="2705161"/>
                <a:ext cx="4775200" cy="1944000"/>
              </a:xfrm>
              <a:prstGeom prst="rect">
                <a:avLst/>
              </a:prstGeom>
              <a:noFill/>
              <a:ln w="6350">
                <a:solidFill>
                  <a:srgbClr val="4D4D4D"/>
                </a:solidFill>
                <a:miter lim="800000"/>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200" dirty="0">
                  <a:latin typeface="+mn-ea"/>
                </a:endParaRPr>
              </a:p>
            </p:txBody>
          </p:sp>
          <p:sp>
            <p:nvSpPr>
              <p:cNvPr id="44" name="Rectangle 24">
                <a:extLst>
                  <a:ext uri="{FF2B5EF4-FFF2-40B4-BE49-F238E27FC236}">
                    <a16:creationId xmlns:a16="http://schemas.microsoft.com/office/drawing/2014/main" id="{22856BA0-6584-28AE-C32A-6B1821F46D1B}"/>
                  </a:ext>
                </a:extLst>
              </p:cNvPr>
              <p:cNvSpPr>
                <a:spLocks noChangeArrowheads="1"/>
              </p:cNvSpPr>
              <p:nvPr/>
            </p:nvSpPr>
            <p:spPr bwMode="auto">
              <a:xfrm>
                <a:off x="4991098" y="2705163"/>
                <a:ext cx="4775201" cy="126767"/>
              </a:xfrm>
              <a:prstGeom prst="rect">
                <a:avLst/>
              </a:prstGeom>
              <a:solidFill>
                <a:srgbClr val="4D4D4D"/>
              </a:solidFill>
              <a:ln w="6350">
                <a:solidFill>
                  <a:srgbClr val="4D4D4D"/>
                </a:solidFill>
                <a:miter lim="800000"/>
                <a:headEnd/>
                <a:tailEnd/>
              </a:ln>
              <a:effectLst/>
            </p:spPr>
            <p:txBody>
              <a:bodyPr wrap="none" tIns="0" rIns="0" bIns="0" anchor="ctr"/>
              <a:lstStyle/>
              <a:p>
                <a:r>
                  <a:rPr lang="ja-JP" altLang="en-US" sz="800" dirty="0">
                    <a:solidFill>
                      <a:schemeClr val="bg1"/>
                    </a:solidFill>
                    <a:latin typeface="+mn-ea"/>
                  </a:rPr>
                  <a:t>カラーバリエーション</a:t>
                </a:r>
                <a:endParaRPr lang="en-US" altLang="ja-JP" sz="800" dirty="0">
                  <a:solidFill>
                    <a:schemeClr val="bg1"/>
                  </a:solidFill>
                  <a:latin typeface="+mn-ea"/>
                </a:endParaRPr>
              </a:p>
            </p:txBody>
          </p:sp>
        </p:grpSp>
        <p:pic>
          <p:nvPicPr>
            <p:cNvPr id="48" name="図 47">
              <a:extLst>
                <a:ext uri="{FF2B5EF4-FFF2-40B4-BE49-F238E27FC236}">
                  <a16:creationId xmlns:a16="http://schemas.microsoft.com/office/drawing/2014/main" id="{A3A8B478-EAE5-3345-5BAB-7361CC99B6B6}"/>
                </a:ext>
              </a:extLst>
            </p:cNvPr>
            <p:cNvPicPr preferRelativeResize="0">
              <a:picLocks noChangeAspect="1"/>
            </p:cNvPicPr>
            <p:nvPr/>
          </p:nvPicPr>
          <p:blipFill rotWithShape="1">
            <a:blip r:embed="rId3"/>
            <a:srcRect r="32465"/>
            <a:stretch/>
          </p:blipFill>
          <p:spPr>
            <a:xfrm>
              <a:off x="5085410" y="3121977"/>
              <a:ext cx="865522" cy="360000"/>
            </a:xfrm>
            <a:prstGeom prst="rect">
              <a:avLst/>
            </a:prstGeom>
          </p:spPr>
        </p:pic>
        <p:pic>
          <p:nvPicPr>
            <p:cNvPr id="50" name="図 49">
              <a:extLst>
                <a:ext uri="{FF2B5EF4-FFF2-40B4-BE49-F238E27FC236}">
                  <a16:creationId xmlns:a16="http://schemas.microsoft.com/office/drawing/2014/main" id="{01D6B176-A567-622D-BB21-93724A75A27B}"/>
                </a:ext>
              </a:extLst>
            </p:cNvPr>
            <p:cNvPicPr preferRelativeResize="0">
              <a:picLocks noChangeAspect="1"/>
            </p:cNvPicPr>
            <p:nvPr/>
          </p:nvPicPr>
          <p:blipFill rotWithShape="1">
            <a:blip r:embed="rId4"/>
            <a:srcRect r="32465"/>
            <a:stretch/>
          </p:blipFill>
          <p:spPr>
            <a:xfrm>
              <a:off x="6015662" y="3121977"/>
              <a:ext cx="865522" cy="360000"/>
            </a:xfrm>
            <a:prstGeom prst="rect">
              <a:avLst/>
            </a:prstGeom>
          </p:spPr>
        </p:pic>
        <p:pic>
          <p:nvPicPr>
            <p:cNvPr id="52" name="図 51">
              <a:extLst>
                <a:ext uri="{FF2B5EF4-FFF2-40B4-BE49-F238E27FC236}">
                  <a16:creationId xmlns:a16="http://schemas.microsoft.com/office/drawing/2014/main" id="{A09B12A7-3168-E7D6-8F1F-697985EECC64}"/>
                </a:ext>
              </a:extLst>
            </p:cNvPr>
            <p:cNvPicPr preferRelativeResize="0">
              <a:picLocks noChangeAspect="1"/>
            </p:cNvPicPr>
            <p:nvPr/>
          </p:nvPicPr>
          <p:blipFill rotWithShape="1">
            <a:blip r:embed="rId5"/>
            <a:srcRect r="32465"/>
            <a:stretch/>
          </p:blipFill>
          <p:spPr>
            <a:xfrm>
              <a:off x="6945915" y="3121977"/>
              <a:ext cx="865522" cy="360000"/>
            </a:xfrm>
            <a:prstGeom prst="rect">
              <a:avLst/>
            </a:prstGeom>
          </p:spPr>
        </p:pic>
        <p:pic>
          <p:nvPicPr>
            <p:cNvPr id="63" name="図 62">
              <a:extLst>
                <a:ext uri="{FF2B5EF4-FFF2-40B4-BE49-F238E27FC236}">
                  <a16:creationId xmlns:a16="http://schemas.microsoft.com/office/drawing/2014/main" id="{95EEC31E-9FEC-9DF1-C41B-BBF5F20F5E0D}"/>
                </a:ext>
              </a:extLst>
            </p:cNvPr>
            <p:cNvPicPr preferRelativeResize="0">
              <a:picLocks noChangeAspect="1"/>
            </p:cNvPicPr>
            <p:nvPr/>
          </p:nvPicPr>
          <p:blipFill rotWithShape="1">
            <a:blip r:embed="rId6"/>
            <a:srcRect r="32465"/>
            <a:stretch/>
          </p:blipFill>
          <p:spPr>
            <a:xfrm>
              <a:off x="7876168" y="3121977"/>
              <a:ext cx="865522" cy="360000"/>
            </a:xfrm>
            <a:prstGeom prst="rect">
              <a:avLst/>
            </a:prstGeom>
          </p:spPr>
        </p:pic>
        <p:pic>
          <p:nvPicPr>
            <p:cNvPr id="65" name="図 64">
              <a:extLst>
                <a:ext uri="{FF2B5EF4-FFF2-40B4-BE49-F238E27FC236}">
                  <a16:creationId xmlns:a16="http://schemas.microsoft.com/office/drawing/2014/main" id="{5A7FBE88-F8D0-E4F6-470D-822882601F7B}"/>
                </a:ext>
              </a:extLst>
            </p:cNvPr>
            <p:cNvPicPr preferRelativeResize="0">
              <a:picLocks noChangeAspect="1"/>
            </p:cNvPicPr>
            <p:nvPr/>
          </p:nvPicPr>
          <p:blipFill rotWithShape="1">
            <a:blip r:embed="rId7"/>
            <a:srcRect r="32465"/>
            <a:stretch/>
          </p:blipFill>
          <p:spPr>
            <a:xfrm>
              <a:off x="8806420" y="3121977"/>
              <a:ext cx="865522" cy="360000"/>
            </a:xfrm>
            <a:prstGeom prst="rect">
              <a:avLst/>
            </a:prstGeom>
          </p:spPr>
        </p:pic>
        <p:pic>
          <p:nvPicPr>
            <p:cNvPr id="67" name="図 66">
              <a:extLst>
                <a:ext uri="{FF2B5EF4-FFF2-40B4-BE49-F238E27FC236}">
                  <a16:creationId xmlns:a16="http://schemas.microsoft.com/office/drawing/2014/main" id="{9D4C1E3E-A5DE-C442-1A89-4FA79554A947}"/>
                </a:ext>
              </a:extLst>
            </p:cNvPr>
            <p:cNvPicPr preferRelativeResize="0">
              <a:picLocks noChangeAspect="1"/>
            </p:cNvPicPr>
            <p:nvPr/>
          </p:nvPicPr>
          <p:blipFill rotWithShape="1">
            <a:blip r:embed="rId8"/>
            <a:srcRect r="32465"/>
            <a:stretch/>
          </p:blipFill>
          <p:spPr>
            <a:xfrm>
              <a:off x="5085410" y="3614060"/>
              <a:ext cx="865522" cy="360000"/>
            </a:xfrm>
            <a:prstGeom prst="rect">
              <a:avLst/>
            </a:prstGeom>
          </p:spPr>
        </p:pic>
        <p:pic>
          <p:nvPicPr>
            <p:cNvPr id="70" name="図 69">
              <a:extLst>
                <a:ext uri="{FF2B5EF4-FFF2-40B4-BE49-F238E27FC236}">
                  <a16:creationId xmlns:a16="http://schemas.microsoft.com/office/drawing/2014/main" id="{A5A76B94-C7AB-616A-1E4F-486B855ACA99}"/>
                </a:ext>
              </a:extLst>
            </p:cNvPr>
            <p:cNvPicPr preferRelativeResize="0">
              <a:picLocks noChangeAspect="1"/>
            </p:cNvPicPr>
            <p:nvPr/>
          </p:nvPicPr>
          <p:blipFill rotWithShape="1">
            <a:blip r:embed="rId9"/>
            <a:srcRect r="32465"/>
            <a:stretch/>
          </p:blipFill>
          <p:spPr>
            <a:xfrm>
              <a:off x="6015663" y="3614060"/>
              <a:ext cx="865522" cy="360000"/>
            </a:xfrm>
            <a:prstGeom prst="rect">
              <a:avLst/>
            </a:prstGeom>
          </p:spPr>
        </p:pic>
        <p:pic>
          <p:nvPicPr>
            <p:cNvPr id="80" name="図 79">
              <a:extLst>
                <a:ext uri="{FF2B5EF4-FFF2-40B4-BE49-F238E27FC236}">
                  <a16:creationId xmlns:a16="http://schemas.microsoft.com/office/drawing/2014/main" id="{0043ABC3-2CD4-20F4-AC2C-5AB2F50296CE}"/>
                </a:ext>
              </a:extLst>
            </p:cNvPr>
            <p:cNvPicPr preferRelativeResize="0">
              <a:picLocks noChangeAspect="1"/>
            </p:cNvPicPr>
            <p:nvPr/>
          </p:nvPicPr>
          <p:blipFill rotWithShape="1">
            <a:blip r:embed="rId10"/>
            <a:srcRect r="31565"/>
            <a:stretch/>
          </p:blipFill>
          <p:spPr>
            <a:xfrm>
              <a:off x="6945916" y="3614060"/>
              <a:ext cx="865522" cy="360000"/>
            </a:xfrm>
            <a:prstGeom prst="rect">
              <a:avLst/>
            </a:prstGeom>
          </p:spPr>
        </p:pic>
        <p:pic>
          <p:nvPicPr>
            <p:cNvPr id="83" name="図 82">
              <a:extLst>
                <a:ext uri="{FF2B5EF4-FFF2-40B4-BE49-F238E27FC236}">
                  <a16:creationId xmlns:a16="http://schemas.microsoft.com/office/drawing/2014/main" id="{00B0C6AC-C905-BACA-E687-40CC2090F314}"/>
                </a:ext>
              </a:extLst>
            </p:cNvPr>
            <p:cNvPicPr preferRelativeResize="0">
              <a:picLocks noChangeAspect="1"/>
            </p:cNvPicPr>
            <p:nvPr/>
          </p:nvPicPr>
          <p:blipFill rotWithShape="1">
            <a:blip r:embed="rId11"/>
            <a:srcRect r="31565"/>
            <a:stretch/>
          </p:blipFill>
          <p:spPr>
            <a:xfrm>
              <a:off x="7876169" y="3614060"/>
              <a:ext cx="865522" cy="360000"/>
            </a:xfrm>
            <a:prstGeom prst="rect">
              <a:avLst/>
            </a:prstGeom>
          </p:spPr>
        </p:pic>
        <p:pic>
          <p:nvPicPr>
            <p:cNvPr id="91" name="図 90">
              <a:extLst>
                <a:ext uri="{FF2B5EF4-FFF2-40B4-BE49-F238E27FC236}">
                  <a16:creationId xmlns:a16="http://schemas.microsoft.com/office/drawing/2014/main" id="{2473C248-194C-B81B-1FD8-48E81D11A2A6}"/>
                </a:ext>
              </a:extLst>
            </p:cNvPr>
            <p:cNvPicPr preferRelativeResize="0">
              <a:picLocks noChangeAspect="1"/>
            </p:cNvPicPr>
            <p:nvPr/>
          </p:nvPicPr>
          <p:blipFill rotWithShape="1">
            <a:blip r:embed="rId12"/>
            <a:srcRect r="31565"/>
            <a:stretch/>
          </p:blipFill>
          <p:spPr>
            <a:xfrm>
              <a:off x="8806420" y="3614060"/>
              <a:ext cx="865522" cy="360000"/>
            </a:xfrm>
            <a:prstGeom prst="rect">
              <a:avLst/>
            </a:prstGeom>
          </p:spPr>
        </p:pic>
        <p:pic>
          <p:nvPicPr>
            <p:cNvPr id="93" name="図 92">
              <a:extLst>
                <a:ext uri="{FF2B5EF4-FFF2-40B4-BE49-F238E27FC236}">
                  <a16:creationId xmlns:a16="http://schemas.microsoft.com/office/drawing/2014/main" id="{BECA90C5-5858-B7E5-D33E-18A16B53C46A}"/>
                </a:ext>
              </a:extLst>
            </p:cNvPr>
            <p:cNvPicPr preferRelativeResize="0">
              <a:picLocks noChangeAspect="1"/>
            </p:cNvPicPr>
            <p:nvPr/>
          </p:nvPicPr>
          <p:blipFill rotWithShape="1">
            <a:blip r:embed="rId13"/>
            <a:srcRect r="31565"/>
            <a:stretch/>
          </p:blipFill>
          <p:spPr>
            <a:xfrm>
              <a:off x="5085410" y="4114765"/>
              <a:ext cx="865522" cy="360000"/>
            </a:xfrm>
            <a:prstGeom prst="rect">
              <a:avLst/>
            </a:prstGeom>
          </p:spPr>
        </p:pic>
      </p:grpSp>
      <p:grpSp>
        <p:nvGrpSpPr>
          <p:cNvPr id="16" name="グループ化 15">
            <a:extLst>
              <a:ext uri="{FF2B5EF4-FFF2-40B4-BE49-F238E27FC236}">
                <a16:creationId xmlns:a16="http://schemas.microsoft.com/office/drawing/2014/main" id="{869B24C1-3871-B56F-1140-38630FA271EC}"/>
              </a:ext>
            </a:extLst>
          </p:cNvPr>
          <p:cNvGrpSpPr/>
          <p:nvPr/>
        </p:nvGrpSpPr>
        <p:grpSpPr>
          <a:xfrm>
            <a:off x="7882140" y="4727418"/>
            <a:ext cx="1884161" cy="1943616"/>
            <a:chOff x="7882140" y="4727418"/>
            <a:chExt cx="1884161" cy="1943616"/>
          </a:xfrm>
        </p:grpSpPr>
        <p:sp>
          <p:nvSpPr>
            <p:cNvPr id="19" name="Rectangle 14">
              <a:extLst>
                <a:ext uri="{FF2B5EF4-FFF2-40B4-BE49-F238E27FC236}">
                  <a16:creationId xmlns:a16="http://schemas.microsoft.com/office/drawing/2014/main" id="{91A785EA-83B9-BE85-E17E-87970651BC2A}"/>
                </a:ext>
              </a:extLst>
            </p:cNvPr>
            <p:cNvSpPr>
              <a:spLocks noChangeArrowheads="1"/>
            </p:cNvSpPr>
            <p:nvPr/>
          </p:nvSpPr>
          <p:spPr bwMode="auto">
            <a:xfrm>
              <a:off x="7900454" y="4727418"/>
              <a:ext cx="1865847" cy="1943616"/>
            </a:xfrm>
            <a:prstGeom prst="rect">
              <a:avLst/>
            </a:prstGeom>
            <a:solidFill>
              <a:srgbClr val="F7F7D6"/>
            </a:solidFill>
            <a:ln w="6350">
              <a:noFill/>
              <a:miter lim="800000"/>
              <a:headEnd/>
              <a:tailEnd/>
            </a:ln>
            <a:effectLst/>
          </p:spPr>
          <p:txBody>
            <a:bodyPr wrap="none" anchor="ctr"/>
            <a:lstStyle/>
            <a:p>
              <a:pPr algn="ctr"/>
              <a:endParaRPr lang="ja-JP" altLang="en-US" sz="1200" dirty="0">
                <a:solidFill>
                  <a:srgbClr val="C0C0C0"/>
                </a:solidFill>
                <a:latin typeface="+mn-ea"/>
              </a:endParaRPr>
            </a:p>
          </p:txBody>
        </p:sp>
        <p:grpSp>
          <p:nvGrpSpPr>
            <p:cNvPr id="20" name="グループ化 19">
              <a:extLst>
                <a:ext uri="{FF2B5EF4-FFF2-40B4-BE49-F238E27FC236}">
                  <a16:creationId xmlns:a16="http://schemas.microsoft.com/office/drawing/2014/main" id="{E252002B-B0B1-3A01-DF97-E09A047D9664}"/>
                </a:ext>
              </a:extLst>
            </p:cNvPr>
            <p:cNvGrpSpPr/>
            <p:nvPr/>
          </p:nvGrpSpPr>
          <p:grpSpPr>
            <a:xfrm>
              <a:off x="8022891" y="5989644"/>
              <a:ext cx="1522280" cy="496625"/>
              <a:chOff x="8022891" y="5989644"/>
              <a:chExt cx="1522280" cy="496625"/>
            </a:xfrm>
          </p:grpSpPr>
          <p:sp>
            <p:nvSpPr>
              <p:cNvPr id="51" name="正方形/長方形 50">
                <a:extLst>
                  <a:ext uri="{FF2B5EF4-FFF2-40B4-BE49-F238E27FC236}">
                    <a16:creationId xmlns:a16="http://schemas.microsoft.com/office/drawing/2014/main" id="{3120A3F5-D908-7B47-8F1C-6188AEB3030B}"/>
                  </a:ext>
                </a:extLst>
              </p:cNvPr>
              <p:cNvSpPr/>
              <p:nvPr/>
            </p:nvSpPr>
            <p:spPr>
              <a:xfrm>
                <a:off x="8022891" y="5989644"/>
                <a:ext cx="1415452" cy="246221"/>
              </a:xfrm>
              <a:prstGeom prst="rect">
                <a:avLst/>
              </a:prstGeom>
            </p:spPr>
            <p:txBody>
              <a:bodyPr wrap="none" lIns="0" tIns="0" rIns="0" bIns="0">
                <a:spAutoFit/>
              </a:bodyPr>
              <a:lstStyle/>
              <a:p>
                <a:r>
                  <a:rPr lang="ja-JP" altLang="en-US" sz="800" b="1" dirty="0">
                    <a:latin typeface="+mn-ea"/>
                  </a:rPr>
                  <a:t>床の張り分け部をすっきり納める</a:t>
                </a:r>
              </a:p>
              <a:p>
                <a:r>
                  <a:rPr lang="ja-JP" altLang="en-US" sz="800" b="1" dirty="0">
                    <a:latin typeface="+mn-ea"/>
                  </a:rPr>
                  <a:t>床見切縁（金属製）</a:t>
                </a:r>
              </a:p>
            </p:txBody>
          </p:sp>
          <p:sp>
            <p:nvSpPr>
              <p:cNvPr id="53" name="正方形/長方形 52">
                <a:extLst>
                  <a:ext uri="{FF2B5EF4-FFF2-40B4-BE49-F238E27FC236}">
                    <a16:creationId xmlns:a16="http://schemas.microsoft.com/office/drawing/2014/main" id="{CE96EF76-3C1E-06C0-C799-DF987D4287DD}"/>
                  </a:ext>
                </a:extLst>
              </p:cNvPr>
              <p:cNvSpPr/>
              <p:nvPr/>
            </p:nvSpPr>
            <p:spPr>
              <a:xfrm>
                <a:off x="8033207" y="6301603"/>
                <a:ext cx="1511964" cy="184666"/>
              </a:xfrm>
              <a:prstGeom prst="rect">
                <a:avLst/>
              </a:prstGeom>
            </p:spPr>
            <p:txBody>
              <a:bodyPr wrap="square" lIns="0" tIns="0" rIns="0" bIns="0">
                <a:spAutoFit/>
              </a:bodyPr>
              <a:lstStyle/>
              <a:p>
                <a:r>
                  <a:rPr lang="ja-JP" altLang="en-US" sz="600" dirty="0">
                    <a:latin typeface="+mn-ea"/>
                  </a:rPr>
                  <a:t>様々な床材の色にも合うステン系シルバー色でご用意。</a:t>
                </a:r>
              </a:p>
            </p:txBody>
          </p:sp>
        </p:grpSp>
        <p:sp>
          <p:nvSpPr>
            <p:cNvPr id="21" name="正方形/長方形 20">
              <a:extLst>
                <a:ext uri="{FF2B5EF4-FFF2-40B4-BE49-F238E27FC236}">
                  <a16:creationId xmlns:a16="http://schemas.microsoft.com/office/drawing/2014/main" id="{7F4B3A98-CB18-A4C2-3E21-7F05C6B8AB66}"/>
                </a:ext>
              </a:extLst>
            </p:cNvPr>
            <p:cNvSpPr/>
            <p:nvPr/>
          </p:nvSpPr>
          <p:spPr>
            <a:xfrm>
              <a:off x="7882140" y="4822189"/>
              <a:ext cx="1865847" cy="184666"/>
            </a:xfrm>
            <a:prstGeom prst="rect">
              <a:avLst/>
            </a:prstGeom>
          </p:spPr>
          <p:txBody>
            <a:bodyPr wrap="square" lIns="0" tIns="0" rIns="0" bIns="0">
              <a:spAutoFit/>
            </a:bodyPr>
            <a:lstStyle/>
            <a:p>
              <a:pPr algn="ctr"/>
              <a:r>
                <a:rPr lang="ja-JP" altLang="en-US" sz="1200" b="1" dirty="0">
                  <a:solidFill>
                    <a:srgbClr val="953735"/>
                  </a:solidFill>
                  <a:latin typeface="+mn-ea"/>
                </a:rPr>
                <a:t>おすすめの周辺部材</a:t>
              </a:r>
            </a:p>
          </p:txBody>
        </p:sp>
        <p:pic>
          <p:nvPicPr>
            <p:cNvPr id="49" name="図 48">
              <a:extLst>
                <a:ext uri="{FF2B5EF4-FFF2-40B4-BE49-F238E27FC236}">
                  <a16:creationId xmlns:a16="http://schemas.microsoft.com/office/drawing/2014/main" id="{C5CC04D1-D36B-7D69-F805-95F0280D1F94}"/>
                </a:ext>
              </a:extLst>
            </p:cNvPr>
            <p:cNvPicPr>
              <a:picLocks noChangeAspect="1"/>
            </p:cNvPicPr>
            <p:nvPr/>
          </p:nvPicPr>
          <p:blipFill>
            <a:blip r:embed="rId14"/>
            <a:stretch>
              <a:fillRect/>
            </a:stretch>
          </p:blipFill>
          <p:spPr>
            <a:xfrm>
              <a:off x="8022891" y="5096351"/>
              <a:ext cx="1620973" cy="856800"/>
            </a:xfrm>
            <a:prstGeom prst="rect">
              <a:avLst/>
            </a:prstGeom>
          </p:spPr>
        </p:pic>
      </p:grpSp>
      <p:grpSp>
        <p:nvGrpSpPr>
          <p:cNvPr id="100" name="グループ化 99">
            <a:extLst>
              <a:ext uri="{FF2B5EF4-FFF2-40B4-BE49-F238E27FC236}">
                <a16:creationId xmlns:a16="http://schemas.microsoft.com/office/drawing/2014/main" id="{448D79AB-98C9-1493-D23C-C829291B5027}"/>
              </a:ext>
            </a:extLst>
          </p:cNvPr>
          <p:cNvGrpSpPr/>
          <p:nvPr/>
        </p:nvGrpSpPr>
        <p:grpSpPr>
          <a:xfrm>
            <a:off x="4991099" y="683235"/>
            <a:ext cx="4775201" cy="1953143"/>
            <a:chOff x="4991099" y="683235"/>
            <a:chExt cx="4775201" cy="1953143"/>
          </a:xfrm>
        </p:grpSpPr>
        <p:sp>
          <p:nvSpPr>
            <p:cNvPr id="31" name="Rectangle 14">
              <a:extLst>
                <a:ext uri="{FF2B5EF4-FFF2-40B4-BE49-F238E27FC236}">
                  <a16:creationId xmlns:a16="http://schemas.microsoft.com/office/drawing/2014/main" id="{32488EDE-8889-391E-9AF9-87CC435A8836}"/>
                </a:ext>
              </a:extLst>
            </p:cNvPr>
            <p:cNvSpPr>
              <a:spLocks noChangeArrowheads="1"/>
            </p:cNvSpPr>
            <p:nvPr/>
          </p:nvSpPr>
          <p:spPr bwMode="auto">
            <a:xfrm>
              <a:off x="5291710" y="683235"/>
              <a:ext cx="2395959" cy="1953143"/>
            </a:xfrm>
            <a:prstGeom prst="rect">
              <a:avLst/>
            </a:prstGeom>
            <a:noFill/>
            <a:ln w="6350">
              <a:noFill/>
              <a:miter lim="800000"/>
              <a:headEnd/>
              <a:tailEnd/>
            </a:ln>
            <a:effectLst/>
          </p:spPr>
          <p:txBody>
            <a:bodyPr wrap="none" anchor="ctr"/>
            <a:lstStyle/>
            <a:p>
              <a:pPr algn="ctr"/>
              <a:endParaRPr lang="ja-JP" altLang="en-US" sz="1200" dirty="0">
                <a:latin typeface="+mn-ea"/>
              </a:endParaRPr>
            </a:p>
          </p:txBody>
        </p:sp>
        <p:grpSp>
          <p:nvGrpSpPr>
            <p:cNvPr id="94" name="グループ化 93">
              <a:extLst>
                <a:ext uri="{FF2B5EF4-FFF2-40B4-BE49-F238E27FC236}">
                  <a16:creationId xmlns:a16="http://schemas.microsoft.com/office/drawing/2014/main" id="{859855FB-7559-C27C-D35A-D4B276541F77}"/>
                </a:ext>
              </a:extLst>
            </p:cNvPr>
            <p:cNvGrpSpPr/>
            <p:nvPr/>
          </p:nvGrpSpPr>
          <p:grpSpPr>
            <a:xfrm>
              <a:off x="7403952" y="688975"/>
              <a:ext cx="2362348" cy="1944000"/>
              <a:chOff x="7403952" y="688975"/>
              <a:chExt cx="2362348" cy="1944000"/>
            </a:xfrm>
          </p:grpSpPr>
          <p:pic>
            <p:nvPicPr>
              <p:cNvPr id="28" name="図 27">
                <a:extLst>
                  <a:ext uri="{FF2B5EF4-FFF2-40B4-BE49-F238E27FC236}">
                    <a16:creationId xmlns:a16="http://schemas.microsoft.com/office/drawing/2014/main" id="{A97A112E-1462-68EE-DEF2-BA79836011E2}"/>
                  </a:ext>
                </a:extLst>
              </p:cNvPr>
              <p:cNvPicPr>
                <a:picLocks noChangeAspect="1"/>
              </p:cNvPicPr>
              <p:nvPr/>
            </p:nvPicPr>
            <p:blipFill rotWithShape="1">
              <a:blip r:embed="rId15">
                <a:extLst>
                  <a:ext uri="{28A0092B-C50C-407E-A947-70E740481C1C}">
                    <a14:useLocalDpi xmlns:a14="http://schemas.microsoft.com/office/drawing/2010/main" val="0"/>
                  </a:ext>
                </a:extLst>
              </a:blip>
              <a:srcRect/>
              <a:stretch/>
            </p:blipFill>
            <p:spPr>
              <a:xfrm>
                <a:off x="7403952" y="688975"/>
                <a:ext cx="2362348" cy="1944000"/>
              </a:xfrm>
              <a:prstGeom prst="rect">
                <a:avLst/>
              </a:prstGeom>
            </p:spPr>
          </p:pic>
          <p:sp>
            <p:nvSpPr>
              <p:cNvPr id="30" name="正方形/長方形 29">
                <a:extLst>
                  <a:ext uri="{FF2B5EF4-FFF2-40B4-BE49-F238E27FC236}">
                    <a16:creationId xmlns:a16="http://schemas.microsoft.com/office/drawing/2014/main" id="{7AFBFF16-A40F-E6C4-0B74-E74FE83AC827}"/>
                  </a:ext>
                </a:extLst>
              </p:cNvPr>
              <p:cNvSpPr/>
              <p:nvPr/>
            </p:nvSpPr>
            <p:spPr>
              <a:xfrm>
                <a:off x="7470988" y="2245767"/>
                <a:ext cx="1871941" cy="323165"/>
              </a:xfrm>
              <a:prstGeom prst="rect">
                <a:avLst/>
              </a:prstGeom>
            </p:spPr>
            <p:txBody>
              <a:bodyPr wrap="square" lIns="0" tIns="0" rIns="0" bIns="0">
                <a:spAutoFit/>
              </a:bodyPr>
              <a:lstStyle/>
              <a:p>
                <a:r>
                  <a:rPr lang="ja-JP" altLang="en-US" sz="700" dirty="0">
                    <a:solidFill>
                      <a:srgbClr val="FFFFFF"/>
                    </a:solidFill>
                    <a:latin typeface="+mn-ea"/>
                  </a:rPr>
                  <a:t>建具とコーディネイトできる</a:t>
                </a:r>
                <a:r>
                  <a:rPr lang="en-US" altLang="ja-JP" sz="700" dirty="0">
                    <a:solidFill>
                      <a:srgbClr val="FFFFFF"/>
                    </a:solidFill>
                    <a:latin typeface="+mn-ea"/>
                  </a:rPr>
                  <a:t>5</a:t>
                </a:r>
                <a:r>
                  <a:rPr lang="ja-JP" altLang="en-US" sz="700" dirty="0">
                    <a:solidFill>
                      <a:srgbClr val="FFFFFF"/>
                    </a:solidFill>
                    <a:latin typeface="+mn-ea"/>
                  </a:rPr>
                  <a:t>柄、</a:t>
                </a:r>
              </a:p>
              <a:p>
                <a:r>
                  <a:rPr lang="ja-JP" altLang="en-US" sz="700" dirty="0">
                    <a:solidFill>
                      <a:srgbClr val="FFFFFF"/>
                    </a:solidFill>
                    <a:latin typeface="+mn-ea"/>
                  </a:rPr>
                  <a:t>さまざまなインテリアに対応する</a:t>
                </a:r>
                <a:endParaRPr lang="en-US" altLang="ja-JP" sz="700" dirty="0">
                  <a:solidFill>
                    <a:srgbClr val="FFFFFF"/>
                  </a:solidFill>
                  <a:latin typeface="+mn-ea"/>
                </a:endParaRPr>
              </a:p>
              <a:p>
                <a:r>
                  <a:rPr lang="ja-JP" altLang="en-US" sz="700" dirty="0">
                    <a:solidFill>
                      <a:srgbClr val="FFFFFF"/>
                    </a:solidFill>
                    <a:latin typeface="+mn-ea"/>
                  </a:rPr>
                  <a:t>個性的な</a:t>
                </a:r>
                <a:r>
                  <a:rPr lang="en-US" altLang="ja-JP" sz="700" dirty="0">
                    <a:solidFill>
                      <a:srgbClr val="FFFFFF"/>
                    </a:solidFill>
                    <a:latin typeface="+mn-ea"/>
                  </a:rPr>
                  <a:t>6</a:t>
                </a:r>
                <a:r>
                  <a:rPr lang="ja-JP" altLang="en-US" sz="700" dirty="0">
                    <a:solidFill>
                      <a:srgbClr val="FFFFFF"/>
                    </a:solidFill>
                    <a:latin typeface="+mn-ea"/>
                  </a:rPr>
                  <a:t>柄を揃えました。</a:t>
                </a:r>
              </a:p>
            </p:txBody>
          </p:sp>
          <p:sp>
            <p:nvSpPr>
              <p:cNvPr id="33" name="正方形/長方形 32">
                <a:extLst>
                  <a:ext uri="{FF2B5EF4-FFF2-40B4-BE49-F238E27FC236}">
                    <a16:creationId xmlns:a16="http://schemas.microsoft.com/office/drawing/2014/main" id="{9D86DB60-6BD2-727C-30BA-5FE7F00A2616}"/>
                  </a:ext>
                </a:extLst>
              </p:cNvPr>
              <p:cNvSpPr/>
              <p:nvPr/>
            </p:nvSpPr>
            <p:spPr>
              <a:xfrm>
                <a:off x="8939154" y="770938"/>
                <a:ext cx="670868" cy="330860"/>
              </a:xfrm>
              <a:prstGeom prst="rect">
                <a:avLst/>
              </a:prstGeom>
            </p:spPr>
            <p:txBody>
              <a:bodyPr wrap="square" lIns="0" tIns="0" rIns="0" bIns="0">
                <a:spAutoFit/>
              </a:bodyPr>
              <a:lstStyle/>
              <a:p>
                <a:pPr algn="r"/>
                <a:r>
                  <a:rPr lang="ja-JP" altLang="en-US" sz="1100" b="1" dirty="0">
                    <a:solidFill>
                      <a:srgbClr val="FFFFFF"/>
                    </a:solidFill>
                    <a:latin typeface="+mn-ea"/>
                  </a:rPr>
                  <a:t>ベリティス</a:t>
                </a:r>
                <a:endParaRPr lang="en-US" altLang="ja-JP" sz="1100" b="1" dirty="0">
                  <a:solidFill>
                    <a:srgbClr val="FFFFFF"/>
                  </a:solidFill>
                  <a:latin typeface="+mn-ea"/>
                </a:endParaRPr>
              </a:p>
              <a:p>
                <a:pPr algn="r"/>
                <a:r>
                  <a:rPr lang="en-US" altLang="ja-JP" sz="1050" b="1" dirty="0">
                    <a:solidFill>
                      <a:srgbClr val="FFFFFF"/>
                    </a:solidFill>
                    <a:latin typeface="+mn-ea"/>
                  </a:rPr>
                  <a:t>VERITIS</a:t>
                </a:r>
                <a:endParaRPr lang="ja-JP" altLang="en-US" sz="1050" b="1" dirty="0">
                  <a:solidFill>
                    <a:srgbClr val="FFFFFF"/>
                  </a:solidFill>
                  <a:latin typeface="+mn-ea"/>
                </a:endParaRPr>
              </a:p>
            </p:txBody>
          </p:sp>
        </p:grpSp>
        <p:grpSp>
          <p:nvGrpSpPr>
            <p:cNvPr id="92" name="グループ化 91">
              <a:extLst>
                <a:ext uri="{FF2B5EF4-FFF2-40B4-BE49-F238E27FC236}">
                  <a16:creationId xmlns:a16="http://schemas.microsoft.com/office/drawing/2014/main" id="{C8E3E438-4A9E-40D9-C090-DE5303C5E7C7}"/>
                </a:ext>
              </a:extLst>
            </p:cNvPr>
            <p:cNvGrpSpPr/>
            <p:nvPr/>
          </p:nvGrpSpPr>
          <p:grpSpPr>
            <a:xfrm>
              <a:off x="4991099" y="688975"/>
              <a:ext cx="2412852" cy="1943100"/>
              <a:chOff x="4991099" y="688975"/>
              <a:chExt cx="2412852" cy="1943100"/>
            </a:xfrm>
          </p:grpSpPr>
          <p:sp>
            <p:nvSpPr>
              <p:cNvPr id="66" name="Rectangle 14">
                <a:extLst>
                  <a:ext uri="{FF2B5EF4-FFF2-40B4-BE49-F238E27FC236}">
                    <a16:creationId xmlns:a16="http://schemas.microsoft.com/office/drawing/2014/main" id="{7EFB8940-A968-FEFB-937F-B7B3D0A18C4A}"/>
                  </a:ext>
                </a:extLst>
              </p:cNvPr>
              <p:cNvSpPr>
                <a:spLocks noChangeArrowheads="1"/>
              </p:cNvSpPr>
              <p:nvPr/>
            </p:nvSpPr>
            <p:spPr bwMode="auto">
              <a:xfrm>
                <a:off x="4991099" y="688975"/>
                <a:ext cx="2412852" cy="1943100"/>
              </a:xfrm>
              <a:prstGeom prst="rect">
                <a:avLst/>
              </a:prstGeom>
              <a:solidFill>
                <a:srgbClr val="829196"/>
              </a:solidFill>
              <a:ln w="6350">
                <a:noFill/>
                <a:miter lim="800000"/>
                <a:headEnd/>
                <a:tailEnd/>
              </a:ln>
              <a:effectLst/>
            </p:spPr>
            <p:txBody>
              <a:bodyPr wrap="none" anchor="ctr"/>
              <a:lstStyle/>
              <a:p>
                <a:pPr algn="ctr"/>
                <a:endParaRPr lang="ja-JP" altLang="en-US" sz="1200" dirty="0">
                  <a:latin typeface="+mn-ea"/>
                </a:endParaRPr>
              </a:p>
            </p:txBody>
          </p:sp>
          <p:grpSp>
            <p:nvGrpSpPr>
              <p:cNvPr id="68" name="グループ化 67">
                <a:extLst>
                  <a:ext uri="{FF2B5EF4-FFF2-40B4-BE49-F238E27FC236}">
                    <a16:creationId xmlns:a16="http://schemas.microsoft.com/office/drawing/2014/main" id="{368C2FD7-2F3E-9A9B-92E4-136453E2B9E0}"/>
                  </a:ext>
                </a:extLst>
              </p:cNvPr>
              <p:cNvGrpSpPr/>
              <p:nvPr/>
            </p:nvGrpSpPr>
            <p:grpSpPr>
              <a:xfrm>
                <a:off x="4991100" y="947324"/>
                <a:ext cx="2412851" cy="355257"/>
                <a:chOff x="4991100" y="869365"/>
                <a:chExt cx="2412851" cy="355257"/>
              </a:xfrm>
            </p:grpSpPr>
            <p:sp>
              <p:nvSpPr>
                <p:cNvPr id="81" name="正方形/長方形 80">
                  <a:extLst>
                    <a:ext uri="{FF2B5EF4-FFF2-40B4-BE49-F238E27FC236}">
                      <a16:creationId xmlns:a16="http://schemas.microsoft.com/office/drawing/2014/main" id="{36524257-2548-1AD4-4D5F-38163525344E}"/>
                    </a:ext>
                  </a:extLst>
                </p:cNvPr>
                <p:cNvSpPr/>
                <p:nvPr/>
              </p:nvSpPr>
              <p:spPr>
                <a:xfrm>
                  <a:off x="4991100" y="1009178"/>
                  <a:ext cx="2412851" cy="215444"/>
                </a:xfrm>
                <a:prstGeom prst="rect">
                  <a:avLst/>
                </a:prstGeom>
              </p:spPr>
              <p:txBody>
                <a:bodyPr wrap="square" lIns="0" tIns="0" rIns="0" bIns="0">
                  <a:spAutoFit/>
                </a:bodyPr>
                <a:lstStyle/>
                <a:p>
                  <a:pPr algn="ctr"/>
                  <a:r>
                    <a:rPr lang="ja-JP" altLang="en-US" sz="1400" b="1" dirty="0">
                      <a:solidFill>
                        <a:srgbClr val="FFFFFF"/>
                      </a:solidFill>
                      <a:latin typeface="+mn-ea"/>
                    </a:rPr>
                    <a:t>ベリティスシリーズ</a:t>
                  </a:r>
                </a:p>
              </p:txBody>
            </p:sp>
            <p:sp>
              <p:nvSpPr>
                <p:cNvPr id="90" name="正方形/長方形 89">
                  <a:extLst>
                    <a:ext uri="{FF2B5EF4-FFF2-40B4-BE49-F238E27FC236}">
                      <a16:creationId xmlns:a16="http://schemas.microsoft.com/office/drawing/2014/main" id="{9B44889A-D89E-4407-4442-0252DA59AE48}"/>
                    </a:ext>
                  </a:extLst>
                </p:cNvPr>
                <p:cNvSpPr/>
                <p:nvPr/>
              </p:nvSpPr>
              <p:spPr>
                <a:xfrm>
                  <a:off x="4991100" y="869365"/>
                  <a:ext cx="2412000" cy="123111"/>
                </a:xfrm>
                <a:prstGeom prst="rect">
                  <a:avLst/>
                </a:prstGeom>
              </p:spPr>
              <p:txBody>
                <a:bodyPr wrap="square" lIns="0" tIns="0" rIns="0" bIns="0">
                  <a:spAutoFit/>
                </a:bodyPr>
                <a:lstStyle/>
                <a:p>
                  <a:pPr algn="ctr"/>
                  <a:r>
                    <a:rPr lang="ja-JP" altLang="en-US" sz="800" dirty="0">
                      <a:solidFill>
                        <a:srgbClr val="FFFFFF"/>
                      </a:solidFill>
                      <a:latin typeface="+mn-ea"/>
                    </a:rPr>
                    <a:t>高意匠シート仕上げ</a:t>
                  </a:r>
                </a:p>
              </p:txBody>
            </p:sp>
          </p:grpSp>
          <p:pic>
            <p:nvPicPr>
              <p:cNvPr id="121" name="図 120"/>
              <p:cNvPicPr>
                <a:picLocks noChangeAspect="1"/>
              </p:cNvPicPr>
              <p:nvPr/>
            </p:nvPicPr>
            <p:blipFill rotWithShape="1">
              <a:blip r:embed="rId16">
                <a:extLst>
                  <a:ext uri="{28A0092B-C50C-407E-A947-70E740481C1C}">
                    <a14:useLocalDpi xmlns:a14="http://schemas.microsoft.com/office/drawing/2010/main" val="0"/>
                  </a:ext>
                </a:extLst>
              </a:blip>
              <a:srcRect/>
              <a:stretch/>
            </p:blipFill>
            <p:spPr>
              <a:xfrm>
                <a:off x="5426449" y="1401726"/>
                <a:ext cx="1542153" cy="972000"/>
              </a:xfrm>
              <a:prstGeom prst="rect">
                <a:avLst/>
              </a:prstGeom>
            </p:spPr>
          </p:pic>
        </p:grpSp>
        <p:sp>
          <p:nvSpPr>
            <p:cNvPr id="95" name="Rectangle 14">
              <a:extLst>
                <a:ext uri="{FF2B5EF4-FFF2-40B4-BE49-F238E27FC236}">
                  <a16:creationId xmlns:a16="http://schemas.microsoft.com/office/drawing/2014/main" id="{CF32B105-F785-B3AD-2640-18500DA1F890}"/>
                </a:ext>
              </a:extLst>
            </p:cNvPr>
            <p:cNvSpPr>
              <a:spLocks noChangeArrowheads="1"/>
            </p:cNvSpPr>
            <p:nvPr/>
          </p:nvSpPr>
          <p:spPr bwMode="auto">
            <a:xfrm>
              <a:off x="4991100" y="688975"/>
              <a:ext cx="4775200" cy="1943099"/>
            </a:xfrm>
            <a:prstGeom prst="rect">
              <a:avLst/>
            </a:prstGeom>
            <a:noFill/>
            <a:ln w="6350">
              <a:solidFill>
                <a:srgbClr val="829196"/>
              </a:solidFill>
              <a:miter lim="800000"/>
              <a:headEnd/>
              <a:tailEnd/>
            </a:ln>
            <a:effectLst/>
          </p:spPr>
          <p:txBody>
            <a:bodyPr wrap="none" anchor="ctr"/>
            <a:lstStyle/>
            <a:p>
              <a:pPr algn="ctr"/>
              <a:endParaRPr lang="ja-JP" altLang="en-US" sz="1200" dirty="0">
                <a:latin typeface="+mn-ea"/>
              </a:endParaRPr>
            </a:p>
          </p:txBody>
        </p:sp>
      </p:grpSp>
      <p:grpSp>
        <p:nvGrpSpPr>
          <p:cNvPr id="101" name="グループ化 100">
            <a:extLst>
              <a:ext uri="{FF2B5EF4-FFF2-40B4-BE49-F238E27FC236}">
                <a16:creationId xmlns:a16="http://schemas.microsoft.com/office/drawing/2014/main" id="{A5A09849-31AF-909C-1987-DC36FC9E574F}"/>
              </a:ext>
            </a:extLst>
          </p:cNvPr>
          <p:cNvGrpSpPr/>
          <p:nvPr/>
        </p:nvGrpSpPr>
        <p:grpSpPr>
          <a:xfrm>
            <a:off x="142875" y="4037101"/>
            <a:ext cx="3579291" cy="403863"/>
            <a:chOff x="142875" y="3305138"/>
            <a:chExt cx="3579291" cy="403863"/>
          </a:xfrm>
        </p:grpSpPr>
        <p:pic>
          <p:nvPicPr>
            <p:cNvPr id="102" name="図 101">
              <a:extLst>
                <a:ext uri="{FF2B5EF4-FFF2-40B4-BE49-F238E27FC236}">
                  <a16:creationId xmlns:a16="http://schemas.microsoft.com/office/drawing/2014/main" id="{1C4003FF-4956-DB66-6108-83069707F09B}"/>
                </a:ext>
              </a:extLst>
            </p:cNvPr>
            <p:cNvPicPr>
              <a:picLocks noChangeAspect="1"/>
            </p:cNvPicPr>
            <p:nvPr/>
          </p:nvPicPr>
          <p:blipFill>
            <a:blip r:embed="rId17"/>
            <a:stretch>
              <a:fillRect/>
            </a:stretch>
          </p:blipFill>
          <p:spPr>
            <a:xfrm>
              <a:off x="805845" y="3372403"/>
              <a:ext cx="261818" cy="288000"/>
            </a:xfrm>
            <a:prstGeom prst="rect">
              <a:avLst/>
            </a:prstGeom>
          </p:spPr>
        </p:pic>
        <p:pic>
          <p:nvPicPr>
            <p:cNvPr id="103" name="図 102">
              <a:extLst>
                <a:ext uri="{FF2B5EF4-FFF2-40B4-BE49-F238E27FC236}">
                  <a16:creationId xmlns:a16="http://schemas.microsoft.com/office/drawing/2014/main" id="{7E58BD9E-B1A1-503B-4A8D-5FDE3FF9DC31}"/>
                </a:ext>
              </a:extLst>
            </p:cNvPr>
            <p:cNvPicPr>
              <a:picLocks noChangeAspect="1"/>
            </p:cNvPicPr>
            <p:nvPr/>
          </p:nvPicPr>
          <p:blipFill>
            <a:blip r:embed="rId18"/>
            <a:stretch>
              <a:fillRect/>
            </a:stretch>
          </p:blipFill>
          <p:spPr>
            <a:xfrm>
              <a:off x="142875" y="3372403"/>
              <a:ext cx="261819" cy="288000"/>
            </a:xfrm>
            <a:prstGeom prst="rect">
              <a:avLst/>
            </a:prstGeom>
          </p:spPr>
        </p:pic>
        <p:pic>
          <p:nvPicPr>
            <p:cNvPr id="110" name="図 109">
              <a:extLst>
                <a:ext uri="{FF2B5EF4-FFF2-40B4-BE49-F238E27FC236}">
                  <a16:creationId xmlns:a16="http://schemas.microsoft.com/office/drawing/2014/main" id="{93428CB7-2B35-9D99-E659-F3FC00552F3F}"/>
                </a:ext>
              </a:extLst>
            </p:cNvPr>
            <p:cNvPicPr>
              <a:picLocks noChangeAspect="1"/>
            </p:cNvPicPr>
            <p:nvPr/>
          </p:nvPicPr>
          <p:blipFill>
            <a:blip r:embed="rId19"/>
            <a:stretch>
              <a:fillRect/>
            </a:stretch>
          </p:blipFill>
          <p:spPr>
            <a:xfrm>
              <a:off x="1689804" y="3372403"/>
              <a:ext cx="261819" cy="288000"/>
            </a:xfrm>
            <a:prstGeom prst="rect">
              <a:avLst/>
            </a:prstGeom>
          </p:spPr>
        </p:pic>
        <p:pic>
          <p:nvPicPr>
            <p:cNvPr id="111" name="図 110">
              <a:extLst>
                <a:ext uri="{FF2B5EF4-FFF2-40B4-BE49-F238E27FC236}">
                  <a16:creationId xmlns:a16="http://schemas.microsoft.com/office/drawing/2014/main" id="{4AB0AFFA-A2DB-DEF0-7833-3A9C67D10866}"/>
                </a:ext>
              </a:extLst>
            </p:cNvPr>
            <p:cNvPicPr>
              <a:picLocks noChangeAspect="1"/>
            </p:cNvPicPr>
            <p:nvPr/>
          </p:nvPicPr>
          <p:blipFill>
            <a:blip r:embed="rId20"/>
            <a:stretch>
              <a:fillRect/>
            </a:stretch>
          </p:blipFill>
          <p:spPr>
            <a:xfrm>
              <a:off x="1910794" y="3372403"/>
              <a:ext cx="261819" cy="288000"/>
            </a:xfrm>
            <a:prstGeom prst="rect">
              <a:avLst/>
            </a:prstGeom>
          </p:spPr>
        </p:pic>
        <p:pic>
          <p:nvPicPr>
            <p:cNvPr id="112" name="図 111">
              <a:extLst>
                <a:ext uri="{FF2B5EF4-FFF2-40B4-BE49-F238E27FC236}">
                  <a16:creationId xmlns:a16="http://schemas.microsoft.com/office/drawing/2014/main" id="{DF69D268-3566-4E88-DF1D-05D1CE19A92B}"/>
                </a:ext>
              </a:extLst>
            </p:cNvPr>
            <p:cNvPicPr>
              <a:picLocks noChangeAspect="1"/>
            </p:cNvPicPr>
            <p:nvPr/>
          </p:nvPicPr>
          <p:blipFill>
            <a:blip r:embed="rId21"/>
            <a:stretch>
              <a:fillRect/>
            </a:stretch>
          </p:blipFill>
          <p:spPr>
            <a:xfrm>
              <a:off x="2131784" y="3372403"/>
              <a:ext cx="261819" cy="288000"/>
            </a:xfrm>
            <a:prstGeom prst="rect">
              <a:avLst/>
            </a:prstGeom>
          </p:spPr>
        </p:pic>
        <p:pic>
          <p:nvPicPr>
            <p:cNvPr id="113" name="図 112">
              <a:extLst>
                <a:ext uri="{FF2B5EF4-FFF2-40B4-BE49-F238E27FC236}">
                  <a16:creationId xmlns:a16="http://schemas.microsoft.com/office/drawing/2014/main" id="{FC579004-C0CD-82EF-A9A3-54C8CEA5503B}"/>
                </a:ext>
              </a:extLst>
            </p:cNvPr>
            <p:cNvPicPr>
              <a:picLocks noChangeAspect="1"/>
            </p:cNvPicPr>
            <p:nvPr/>
          </p:nvPicPr>
          <p:blipFill>
            <a:blip r:embed="rId22"/>
            <a:stretch>
              <a:fillRect/>
            </a:stretch>
          </p:blipFill>
          <p:spPr>
            <a:xfrm>
              <a:off x="2352774" y="3372403"/>
              <a:ext cx="261819" cy="288000"/>
            </a:xfrm>
            <a:prstGeom prst="rect">
              <a:avLst/>
            </a:prstGeom>
          </p:spPr>
        </p:pic>
        <p:pic>
          <p:nvPicPr>
            <p:cNvPr id="114" name="図 113">
              <a:extLst>
                <a:ext uri="{FF2B5EF4-FFF2-40B4-BE49-F238E27FC236}">
                  <a16:creationId xmlns:a16="http://schemas.microsoft.com/office/drawing/2014/main" id="{2F088E5B-B6EE-40FD-CB34-C488B647CEAB}"/>
                </a:ext>
              </a:extLst>
            </p:cNvPr>
            <p:cNvPicPr>
              <a:picLocks noChangeAspect="1"/>
            </p:cNvPicPr>
            <p:nvPr/>
          </p:nvPicPr>
          <p:blipFill>
            <a:blip r:embed="rId23"/>
            <a:stretch>
              <a:fillRect/>
            </a:stretch>
          </p:blipFill>
          <p:spPr>
            <a:xfrm>
              <a:off x="2573764" y="3372403"/>
              <a:ext cx="261819" cy="288000"/>
            </a:xfrm>
            <a:prstGeom prst="rect">
              <a:avLst/>
            </a:prstGeom>
          </p:spPr>
        </p:pic>
        <p:pic>
          <p:nvPicPr>
            <p:cNvPr id="115" name="図 114">
              <a:extLst>
                <a:ext uri="{FF2B5EF4-FFF2-40B4-BE49-F238E27FC236}">
                  <a16:creationId xmlns:a16="http://schemas.microsoft.com/office/drawing/2014/main" id="{06C78C91-E5EC-B4DB-1844-1EB459A632FB}"/>
                </a:ext>
              </a:extLst>
            </p:cNvPr>
            <p:cNvPicPr>
              <a:picLocks noChangeAspect="1"/>
            </p:cNvPicPr>
            <p:nvPr/>
          </p:nvPicPr>
          <p:blipFill>
            <a:blip r:embed="rId24"/>
            <a:stretch>
              <a:fillRect/>
            </a:stretch>
          </p:blipFill>
          <p:spPr>
            <a:xfrm>
              <a:off x="2794754" y="3372403"/>
              <a:ext cx="261819" cy="288000"/>
            </a:xfrm>
            <a:prstGeom prst="rect">
              <a:avLst/>
            </a:prstGeom>
          </p:spPr>
        </p:pic>
        <p:pic>
          <p:nvPicPr>
            <p:cNvPr id="116" name="図 115">
              <a:extLst>
                <a:ext uri="{FF2B5EF4-FFF2-40B4-BE49-F238E27FC236}">
                  <a16:creationId xmlns:a16="http://schemas.microsoft.com/office/drawing/2014/main" id="{AA6F960B-E7BC-3D80-8894-BF5AB3DA47A7}"/>
                </a:ext>
              </a:extLst>
            </p:cNvPr>
            <p:cNvPicPr>
              <a:picLocks noChangeAspect="1"/>
            </p:cNvPicPr>
            <p:nvPr/>
          </p:nvPicPr>
          <p:blipFill>
            <a:blip r:embed="rId25"/>
            <a:stretch>
              <a:fillRect/>
            </a:stretch>
          </p:blipFill>
          <p:spPr>
            <a:xfrm>
              <a:off x="3236734" y="3372403"/>
              <a:ext cx="261819" cy="288000"/>
            </a:xfrm>
            <a:prstGeom prst="rect">
              <a:avLst/>
            </a:prstGeom>
          </p:spPr>
        </p:pic>
        <p:sp>
          <p:nvSpPr>
            <p:cNvPr id="117" name="テキスト ボックス 116">
              <a:extLst>
                <a:ext uri="{FF2B5EF4-FFF2-40B4-BE49-F238E27FC236}">
                  <a16:creationId xmlns:a16="http://schemas.microsoft.com/office/drawing/2014/main" id="{157F32E1-B6C5-5937-CDE2-C3965B4FBE3C}"/>
                </a:ext>
              </a:extLst>
            </p:cNvPr>
            <p:cNvSpPr txBox="1"/>
            <p:nvPr/>
          </p:nvSpPr>
          <p:spPr>
            <a:xfrm>
              <a:off x="2154681" y="3305138"/>
              <a:ext cx="216024" cy="84639"/>
            </a:xfrm>
            <a:prstGeom prst="rect">
              <a:avLst/>
            </a:prstGeom>
            <a:noFill/>
          </p:spPr>
          <p:txBody>
            <a:bodyPr wrap="square" lIns="0" tIns="0" rIns="0" bIns="0" rtlCol="0">
              <a:spAutoFit/>
            </a:bodyPr>
            <a:lstStyle/>
            <a:p>
              <a:pPr algn="ctr"/>
              <a:r>
                <a:rPr kumimoji="1" lang="ja-JP" altLang="en-US" sz="550" kern="0" spc="-70" dirty="0">
                  <a:solidFill>
                    <a:srgbClr val="542400"/>
                  </a:solidFill>
                  <a:latin typeface="+mn-ea"/>
                </a:rPr>
                <a:t>★★</a:t>
              </a:r>
            </a:p>
          </p:txBody>
        </p:sp>
        <p:sp>
          <p:nvSpPr>
            <p:cNvPr id="118" name="テキスト ボックス 117">
              <a:extLst>
                <a:ext uri="{FF2B5EF4-FFF2-40B4-BE49-F238E27FC236}">
                  <a16:creationId xmlns:a16="http://schemas.microsoft.com/office/drawing/2014/main" id="{0C2164D2-48AF-C223-59A3-9CF3DE7DA539}"/>
                </a:ext>
              </a:extLst>
            </p:cNvPr>
            <p:cNvSpPr txBox="1"/>
            <p:nvPr/>
          </p:nvSpPr>
          <p:spPr>
            <a:xfrm>
              <a:off x="2375671" y="3305138"/>
              <a:ext cx="216024" cy="84639"/>
            </a:xfrm>
            <a:prstGeom prst="rect">
              <a:avLst/>
            </a:prstGeom>
            <a:noFill/>
          </p:spPr>
          <p:txBody>
            <a:bodyPr wrap="square" lIns="0" tIns="0" rIns="0" bIns="0" rtlCol="0">
              <a:spAutoFit/>
            </a:bodyPr>
            <a:lstStyle/>
            <a:p>
              <a:pPr algn="ctr"/>
              <a:r>
                <a:rPr kumimoji="1" lang="ja-JP" altLang="en-US" sz="550" kern="0" spc="-70" dirty="0">
                  <a:solidFill>
                    <a:srgbClr val="542400"/>
                  </a:solidFill>
                  <a:latin typeface="+mn-ea"/>
                </a:rPr>
                <a:t>★★</a:t>
              </a:r>
            </a:p>
          </p:txBody>
        </p:sp>
        <p:sp>
          <p:nvSpPr>
            <p:cNvPr id="119" name="正方形/長方形 118">
              <a:extLst>
                <a:ext uri="{FF2B5EF4-FFF2-40B4-BE49-F238E27FC236}">
                  <a16:creationId xmlns:a16="http://schemas.microsoft.com/office/drawing/2014/main" id="{42AAA04E-89AF-FF16-F08D-CA2C37574FF0}"/>
                </a:ext>
              </a:extLst>
            </p:cNvPr>
            <p:cNvSpPr/>
            <p:nvPr/>
          </p:nvSpPr>
          <p:spPr>
            <a:xfrm>
              <a:off x="1941326" y="3655140"/>
              <a:ext cx="206940" cy="53861"/>
            </a:xfrm>
            <a:prstGeom prst="rect">
              <a:avLst/>
            </a:prstGeom>
          </p:spPr>
          <p:txBody>
            <a:bodyPr wrap="square" lIns="0" tIns="0" rIns="0" bIns="0">
              <a:spAutoFit/>
            </a:bodyPr>
            <a:lstStyle/>
            <a:p>
              <a:pPr algn="r"/>
              <a:r>
                <a:rPr lang="en-US" altLang="ja-JP" sz="350" dirty="0">
                  <a:latin typeface="+mn-ea"/>
                </a:rPr>
                <a:t>※1</a:t>
              </a:r>
              <a:endParaRPr lang="ja-JP" altLang="en-US" sz="350" dirty="0">
                <a:latin typeface="+mn-ea"/>
              </a:endParaRPr>
            </a:p>
          </p:txBody>
        </p:sp>
        <p:sp>
          <p:nvSpPr>
            <p:cNvPr id="120" name="正方形/長方形 119">
              <a:extLst>
                <a:ext uri="{FF2B5EF4-FFF2-40B4-BE49-F238E27FC236}">
                  <a16:creationId xmlns:a16="http://schemas.microsoft.com/office/drawing/2014/main" id="{459E1572-366F-498E-B454-FF77E91E7484}"/>
                </a:ext>
              </a:extLst>
            </p:cNvPr>
            <p:cNvSpPr/>
            <p:nvPr/>
          </p:nvSpPr>
          <p:spPr>
            <a:xfrm>
              <a:off x="2824863" y="3655140"/>
              <a:ext cx="206940" cy="53861"/>
            </a:xfrm>
            <a:prstGeom prst="rect">
              <a:avLst/>
            </a:prstGeom>
          </p:spPr>
          <p:txBody>
            <a:bodyPr wrap="square" lIns="0" tIns="0" rIns="0" bIns="0">
              <a:spAutoFit/>
            </a:bodyPr>
            <a:lstStyle/>
            <a:p>
              <a:pPr algn="r"/>
              <a:r>
                <a:rPr lang="en-US" altLang="ja-JP" sz="350" dirty="0">
                  <a:latin typeface="+mn-ea"/>
                </a:rPr>
                <a:t>※2</a:t>
              </a:r>
              <a:endParaRPr lang="ja-JP" altLang="en-US" sz="350" dirty="0">
                <a:latin typeface="+mn-ea"/>
              </a:endParaRPr>
            </a:p>
          </p:txBody>
        </p:sp>
        <p:pic>
          <p:nvPicPr>
            <p:cNvPr id="122" name="図 121">
              <a:extLst>
                <a:ext uri="{FF2B5EF4-FFF2-40B4-BE49-F238E27FC236}">
                  <a16:creationId xmlns:a16="http://schemas.microsoft.com/office/drawing/2014/main" id="{56324EB7-D418-F7B7-91ED-7D7E742A47AB}"/>
                </a:ext>
              </a:extLst>
            </p:cNvPr>
            <p:cNvPicPr>
              <a:picLocks noChangeAspect="1"/>
            </p:cNvPicPr>
            <p:nvPr/>
          </p:nvPicPr>
          <p:blipFill>
            <a:blip r:embed="rId26"/>
            <a:stretch>
              <a:fillRect/>
            </a:stretch>
          </p:blipFill>
          <p:spPr>
            <a:xfrm>
              <a:off x="3457730" y="3372403"/>
              <a:ext cx="264436" cy="288000"/>
            </a:xfrm>
            <a:prstGeom prst="rect">
              <a:avLst/>
            </a:prstGeom>
          </p:spPr>
        </p:pic>
        <p:pic>
          <p:nvPicPr>
            <p:cNvPr id="123" name="図 122">
              <a:extLst>
                <a:ext uri="{FF2B5EF4-FFF2-40B4-BE49-F238E27FC236}">
                  <a16:creationId xmlns:a16="http://schemas.microsoft.com/office/drawing/2014/main" id="{05630CE0-468C-A749-7D82-56CB4921A2EE}"/>
                </a:ext>
              </a:extLst>
            </p:cNvPr>
            <p:cNvPicPr>
              <a:picLocks noChangeAspect="1"/>
            </p:cNvPicPr>
            <p:nvPr/>
          </p:nvPicPr>
          <p:blipFill>
            <a:blip r:embed="rId27"/>
            <a:stretch>
              <a:fillRect/>
            </a:stretch>
          </p:blipFill>
          <p:spPr>
            <a:xfrm>
              <a:off x="3015745" y="3372403"/>
              <a:ext cx="261818" cy="288000"/>
            </a:xfrm>
            <a:prstGeom prst="rect">
              <a:avLst/>
            </a:prstGeom>
          </p:spPr>
        </p:pic>
        <p:pic>
          <p:nvPicPr>
            <p:cNvPr id="124" name="図 123">
              <a:extLst>
                <a:ext uri="{FF2B5EF4-FFF2-40B4-BE49-F238E27FC236}">
                  <a16:creationId xmlns:a16="http://schemas.microsoft.com/office/drawing/2014/main" id="{74DBE3B1-595F-B927-C64C-3E2E8D8EB52B}"/>
                </a:ext>
              </a:extLst>
            </p:cNvPr>
            <p:cNvPicPr>
              <a:picLocks noChangeAspect="1"/>
            </p:cNvPicPr>
            <p:nvPr/>
          </p:nvPicPr>
          <p:blipFill>
            <a:blip r:embed="rId28"/>
            <a:stretch>
              <a:fillRect/>
            </a:stretch>
          </p:blipFill>
          <p:spPr>
            <a:xfrm>
              <a:off x="1026835" y="3372403"/>
              <a:ext cx="261818" cy="288000"/>
            </a:xfrm>
            <a:prstGeom prst="rect">
              <a:avLst/>
            </a:prstGeom>
          </p:spPr>
        </p:pic>
        <p:pic>
          <p:nvPicPr>
            <p:cNvPr id="125" name="図 124">
              <a:extLst>
                <a:ext uri="{FF2B5EF4-FFF2-40B4-BE49-F238E27FC236}">
                  <a16:creationId xmlns:a16="http://schemas.microsoft.com/office/drawing/2014/main" id="{3FEA1EFE-A7CA-06AD-B8DD-A95E4373B3E1}"/>
                </a:ext>
              </a:extLst>
            </p:cNvPr>
            <p:cNvPicPr>
              <a:picLocks noChangeAspect="1"/>
            </p:cNvPicPr>
            <p:nvPr/>
          </p:nvPicPr>
          <p:blipFill>
            <a:blip r:embed="rId29"/>
            <a:stretch>
              <a:fillRect/>
            </a:stretch>
          </p:blipFill>
          <p:spPr>
            <a:xfrm>
              <a:off x="1247825" y="3372403"/>
              <a:ext cx="261818" cy="288000"/>
            </a:xfrm>
            <a:prstGeom prst="rect">
              <a:avLst/>
            </a:prstGeom>
          </p:spPr>
        </p:pic>
        <p:pic>
          <p:nvPicPr>
            <p:cNvPr id="126" name="図 125">
              <a:extLst>
                <a:ext uri="{FF2B5EF4-FFF2-40B4-BE49-F238E27FC236}">
                  <a16:creationId xmlns:a16="http://schemas.microsoft.com/office/drawing/2014/main" id="{6556ADB6-21E6-FEED-3DC6-1DEEB8B53F16}"/>
                </a:ext>
              </a:extLst>
            </p:cNvPr>
            <p:cNvPicPr>
              <a:picLocks noChangeAspect="1"/>
            </p:cNvPicPr>
            <p:nvPr/>
          </p:nvPicPr>
          <p:blipFill>
            <a:blip r:embed="rId30"/>
            <a:stretch>
              <a:fillRect/>
            </a:stretch>
          </p:blipFill>
          <p:spPr>
            <a:xfrm>
              <a:off x="1468815" y="3372403"/>
              <a:ext cx="261818" cy="288000"/>
            </a:xfrm>
            <a:prstGeom prst="rect">
              <a:avLst/>
            </a:prstGeom>
          </p:spPr>
        </p:pic>
        <p:pic>
          <p:nvPicPr>
            <p:cNvPr id="127" name="図 126">
              <a:extLst>
                <a:ext uri="{FF2B5EF4-FFF2-40B4-BE49-F238E27FC236}">
                  <a16:creationId xmlns:a16="http://schemas.microsoft.com/office/drawing/2014/main" id="{14275C88-58EB-89C4-190C-0776BAE590E6}"/>
                </a:ext>
              </a:extLst>
            </p:cNvPr>
            <p:cNvPicPr>
              <a:picLocks noChangeAspect="1"/>
            </p:cNvPicPr>
            <p:nvPr/>
          </p:nvPicPr>
          <p:blipFill>
            <a:blip r:embed="rId31"/>
            <a:stretch>
              <a:fillRect/>
            </a:stretch>
          </p:blipFill>
          <p:spPr>
            <a:xfrm>
              <a:off x="584855" y="3372403"/>
              <a:ext cx="261818" cy="288000"/>
            </a:xfrm>
            <a:prstGeom prst="rect">
              <a:avLst/>
            </a:prstGeom>
          </p:spPr>
        </p:pic>
        <p:pic>
          <p:nvPicPr>
            <p:cNvPr id="128" name="図 127">
              <a:extLst>
                <a:ext uri="{FF2B5EF4-FFF2-40B4-BE49-F238E27FC236}">
                  <a16:creationId xmlns:a16="http://schemas.microsoft.com/office/drawing/2014/main" id="{2C83DEF0-A7D4-A115-F9D6-2D6120EB2AF0}"/>
                </a:ext>
              </a:extLst>
            </p:cNvPr>
            <p:cNvPicPr>
              <a:picLocks noChangeAspect="1"/>
            </p:cNvPicPr>
            <p:nvPr/>
          </p:nvPicPr>
          <p:blipFill>
            <a:blip r:embed="rId32"/>
            <a:stretch>
              <a:fillRect/>
            </a:stretch>
          </p:blipFill>
          <p:spPr>
            <a:xfrm>
              <a:off x="363865" y="3372403"/>
              <a:ext cx="261818" cy="288000"/>
            </a:xfrm>
            <a:prstGeom prst="rect">
              <a:avLst/>
            </a:prstGeom>
          </p:spPr>
        </p:pic>
      </p:grpSp>
      <p:pic>
        <p:nvPicPr>
          <p:cNvPr id="151" name="Picture 2" descr="365日おそうじラクラク宣言">
            <a:extLst>
              <a:ext uri="{FF2B5EF4-FFF2-40B4-BE49-F238E27FC236}">
                <a16:creationId xmlns:a16="http://schemas.microsoft.com/office/drawing/2014/main" id="{8C39A494-C7B3-ECC5-25B0-27EDC5CA8292}"/>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3754809" y="4103343"/>
            <a:ext cx="312908" cy="281361"/>
          </a:xfrm>
          <a:prstGeom prst="rect">
            <a:avLst/>
          </a:prstGeom>
          <a:noFill/>
          <a:extLst>
            <a:ext uri="{909E8E84-426E-40DD-AFC4-6F175D3DCCD1}">
              <a14:hiddenFill xmlns:a14="http://schemas.microsoft.com/office/drawing/2010/main">
                <a:solidFill>
                  <a:srgbClr val="FFFFFF"/>
                </a:solidFill>
              </a14:hiddenFill>
            </a:ext>
          </a:extLst>
        </p:spPr>
      </p:pic>
      <p:sp>
        <p:nvSpPr>
          <p:cNvPr id="152" name="正方形/長方形 151">
            <a:extLst>
              <a:ext uri="{FF2B5EF4-FFF2-40B4-BE49-F238E27FC236}">
                <a16:creationId xmlns:a16="http://schemas.microsoft.com/office/drawing/2014/main" id="{E72D6EA4-93C4-03C1-6F1B-9ECE4DCC39DA}"/>
              </a:ext>
            </a:extLst>
          </p:cNvPr>
          <p:cNvSpPr/>
          <p:nvPr/>
        </p:nvSpPr>
        <p:spPr>
          <a:xfrm>
            <a:off x="147622" y="4450464"/>
            <a:ext cx="4768865" cy="123111"/>
          </a:xfrm>
          <a:prstGeom prst="rect">
            <a:avLst/>
          </a:prstGeom>
        </p:spPr>
        <p:txBody>
          <a:bodyPr wrap="square" lIns="0" tIns="0" rIns="0" bIns="0">
            <a:spAutoFit/>
          </a:bodyPr>
          <a:lstStyle/>
          <a:p>
            <a:r>
              <a:rPr lang="en-US" altLang="ja-JP" sz="400" dirty="0">
                <a:latin typeface="+mn-ea"/>
              </a:rPr>
              <a:t>※1 </a:t>
            </a:r>
            <a:r>
              <a:rPr lang="ja-JP" altLang="en-US" sz="400" dirty="0">
                <a:latin typeface="+mn-ea"/>
              </a:rPr>
              <a:t>表面保護のためワックスもかけられますが、床材表面の塗膜性能は発揮できなくなります。 </a:t>
            </a:r>
            <a:endParaRPr lang="en-US" altLang="ja-JP" sz="400" dirty="0">
              <a:latin typeface="+mn-ea"/>
            </a:endParaRPr>
          </a:p>
          <a:p>
            <a:r>
              <a:rPr lang="en-US" altLang="ja-JP" sz="400" dirty="0">
                <a:latin typeface="+mn-ea"/>
              </a:rPr>
              <a:t>※2 </a:t>
            </a:r>
            <a:r>
              <a:rPr lang="ja-JP" altLang="en-US" sz="400" dirty="0">
                <a:latin typeface="+mn-ea"/>
              </a:rPr>
              <a:t>球状及び金属製キャスターや、小径のキャスター付き家具はご使用をお避けください。へこみや傷が発生する場合があります。</a:t>
            </a:r>
          </a:p>
        </p:txBody>
      </p:sp>
      <p:grpSp>
        <p:nvGrpSpPr>
          <p:cNvPr id="3" name="グループ化 2">
            <a:extLst>
              <a:ext uri="{FF2B5EF4-FFF2-40B4-BE49-F238E27FC236}">
                <a16:creationId xmlns:a16="http://schemas.microsoft.com/office/drawing/2014/main" id="{D3A2D1A2-0C07-7F81-FBF8-EA4F4EB42BB4}"/>
              </a:ext>
            </a:extLst>
          </p:cNvPr>
          <p:cNvGrpSpPr/>
          <p:nvPr/>
        </p:nvGrpSpPr>
        <p:grpSpPr>
          <a:xfrm>
            <a:off x="142875" y="4727418"/>
            <a:ext cx="7711967" cy="1943616"/>
            <a:chOff x="142875" y="4727418"/>
            <a:chExt cx="7711967" cy="1943616"/>
          </a:xfrm>
        </p:grpSpPr>
        <p:sp>
          <p:nvSpPr>
            <p:cNvPr id="4" name="Rectangle 14">
              <a:extLst>
                <a:ext uri="{FF2B5EF4-FFF2-40B4-BE49-F238E27FC236}">
                  <a16:creationId xmlns:a16="http://schemas.microsoft.com/office/drawing/2014/main" id="{1FC1AC63-3E24-18C9-C183-1737F2F89961}"/>
                </a:ext>
              </a:extLst>
            </p:cNvPr>
            <p:cNvSpPr>
              <a:spLocks noChangeArrowheads="1"/>
            </p:cNvSpPr>
            <p:nvPr/>
          </p:nvSpPr>
          <p:spPr bwMode="auto">
            <a:xfrm>
              <a:off x="142875" y="4727418"/>
              <a:ext cx="7704000" cy="1943616"/>
            </a:xfrm>
            <a:prstGeom prst="rect">
              <a:avLst/>
            </a:prstGeom>
            <a:solidFill>
              <a:srgbClr val="CCCC00">
                <a:alpha val="16078"/>
              </a:srgbClr>
            </a:solidFill>
            <a:ln w="6350">
              <a:solidFill>
                <a:srgbClr val="FFFFE7"/>
              </a:solidFill>
              <a:miter lim="800000"/>
              <a:headEnd/>
              <a:tailEnd/>
            </a:ln>
            <a:effectLst/>
          </p:spPr>
          <p:txBody>
            <a:bodyPr wrap="none" anchor="ctr"/>
            <a:lstStyle/>
            <a:p>
              <a:pPr algn="ctr"/>
              <a:endParaRPr lang="ja-JP" altLang="en-US" sz="1200" dirty="0">
                <a:solidFill>
                  <a:srgbClr val="009999"/>
                </a:solidFill>
                <a:latin typeface="+mn-ea"/>
              </a:endParaRPr>
            </a:p>
          </p:txBody>
        </p:sp>
        <p:sp>
          <p:nvSpPr>
            <p:cNvPr id="5" name="正方形/長方形 4">
              <a:extLst>
                <a:ext uri="{FF2B5EF4-FFF2-40B4-BE49-F238E27FC236}">
                  <a16:creationId xmlns:a16="http://schemas.microsoft.com/office/drawing/2014/main" id="{EA184DE8-B520-C6BB-F4E3-ADB2C2472602}"/>
                </a:ext>
              </a:extLst>
            </p:cNvPr>
            <p:cNvSpPr/>
            <p:nvPr/>
          </p:nvSpPr>
          <p:spPr>
            <a:xfrm>
              <a:off x="142876" y="4822188"/>
              <a:ext cx="7711966" cy="184666"/>
            </a:xfrm>
            <a:prstGeom prst="rect">
              <a:avLst/>
            </a:prstGeom>
          </p:spPr>
          <p:txBody>
            <a:bodyPr wrap="square" lIns="0" tIns="0" rIns="0" bIns="0">
              <a:spAutoFit/>
            </a:bodyPr>
            <a:lstStyle/>
            <a:p>
              <a:pPr algn="ctr"/>
              <a:r>
                <a:rPr lang="ja-JP" altLang="en-US" sz="1200" b="1" dirty="0">
                  <a:solidFill>
                    <a:srgbClr val="953735"/>
                  </a:solidFill>
                  <a:latin typeface="+mn-ea"/>
                </a:rPr>
                <a:t>豊富な色柄を揃えたスタンダードなシリーズです。</a:t>
              </a:r>
            </a:p>
          </p:txBody>
        </p:sp>
        <p:grpSp>
          <p:nvGrpSpPr>
            <p:cNvPr id="17" name="グループ化 16">
              <a:extLst>
                <a:ext uri="{FF2B5EF4-FFF2-40B4-BE49-F238E27FC236}">
                  <a16:creationId xmlns:a16="http://schemas.microsoft.com/office/drawing/2014/main" id="{0371E280-4897-07F0-74E8-C1740E9452B0}"/>
                </a:ext>
              </a:extLst>
            </p:cNvPr>
            <p:cNvGrpSpPr/>
            <p:nvPr/>
          </p:nvGrpSpPr>
          <p:grpSpPr>
            <a:xfrm>
              <a:off x="599242" y="4955298"/>
              <a:ext cx="1749297" cy="1572400"/>
              <a:chOff x="599242" y="4955298"/>
              <a:chExt cx="1749297" cy="1572400"/>
            </a:xfrm>
          </p:grpSpPr>
          <p:grpSp>
            <p:nvGrpSpPr>
              <p:cNvPr id="60" name="グループ化 59">
                <a:extLst>
                  <a:ext uri="{FF2B5EF4-FFF2-40B4-BE49-F238E27FC236}">
                    <a16:creationId xmlns:a16="http://schemas.microsoft.com/office/drawing/2014/main" id="{4D00CD85-A4CC-11AD-73F3-5FE82D78D11C}"/>
                  </a:ext>
                </a:extLst>
              </p:cNvPr>
              <p:cNvGrpSpPr/>
              <p:nvPr/>
            </p:nvGrpSpPr>
            <p:grpSpPr>
              <a:xfrm>
                <a:off x="599242" y="5989644"/>
                <a:ext cx="1270485" cy="538054"/>
                <a:chOff x="599242" y="5989644"/>
                <a:chExt cx="1270485" cy="538054"/>
              </a:xfrm>
            </p:grpSpPr>
            <p:sp>
              <p:nvSpPr>
                <p:cNvPr id="62" name="正方形/長方形 61">
                  <a:extLst>
                    <a:ext uri="{FF2B5EF4-FFF2-40B4-BE49-F238E27FC236}">
                      <a16:creationId xmlns:a16="http://schemas.microsoft.com/office/drawing/2014/main" id="{1F7CEFFC-CFF6-A3CC-62DF-9C094097148E}"/>
                    </a:ext>
                  </a:extLst>
                </p:cNvPr>
                <p:cNvSpPr/>
                <p:nvPr/>
              </p:nvSpPr>
              <p:spPr>
                <a:xfrm>
                  <a:off x="599242" y="5989644"/>
                  <a:ext cx="1270485" cy="153888"/>
                </a:xfrm>
                <a:prstGeom prst="rect">
                  <a:avLst/>
                </a:prstGeom>
              </p:spPr>
              <p:txBody>
                <a:bodyPr wrap="square" lIns="0" tIns="0" rIns="0" bIns="0">
                  <a:spAutoFit/>
                </a:bodyPr>
                <a:lstStyle/>
                <a:p>
                  <a:r>
                    <a:rPr lang="ja-JP" altLang="en-US" sz="1000" b="1" dirty="0">
                      <a:latin typeface="+mn-ea"/>
                    </a:rPr>
                    <a:t>ダブルコート</a:t>
                  </a:r>
                </a:p>
              </p:txBody>
            </p:sp>
            <p:sp>
              <p:nvSpPr>
                <p:cNvPr id="64" name="正方形/長方形 63">
                  <a:extLst>
                    <a:ext uri="{FF2B5EF4-FFF2-40B4-BE49-F238E27FC236}">
                      <a16:creationId xmlns:a16="http://schemas.microsoft.com/office/drawing/2014/main" id="{565C4517-94D0-BEC2-2B42-0CB39EF00383}"/>
                    </a:ext>
                  </a:extLst>
                </p:cNvPr>
                <p:cNvSpPr/>
                <p:nvPr/>
              </p:nvSpPr>
              <p:spPr>
                <a:xfrm>
                  <a:off x="599244" y="6204533"/>
                  <a:ext cx="1029044" cy="323165"/>
                </a:xfrm>
                <a:prstGeom prst="rect">
                  <a:avLst/>
                </a:prstGeom>
              </p:spPr>
              <p:txBody>
                <a:bodyPr wrap="square" lIns="0" tIns="0" rIns="0" bIns="0">
                  <a:spAutoFit/>
                </a:bodyPr>
                <a:lstStyle/>
                <a:p>
                  <a:r>
                    <a:rPr lang="ja-JP" altLang="en-US" sz="800" dirty="0">
                      <a:latin typeface="+mn-ea"/>
                    </a:rPr>
                    <a:t>塗装を重ねることで、</a:t>
                  </a:r>
                  <a:endParaRPr lang="en-US" altLang="ja-JP" sz="800" dirty="0">
                    <a:latin typeface="+mn-ea"/>
                  </a:endParaRPr>
                </a:p>
                <a:p>
                  <a:r>
                    <a:rPr lang="ja-JP" altLang="en-US" sz="800" dirty="0">
                      <a:latin typeface="+mn-ea"/>
                    </a:rPr>
                    <a:t>より傷に強く。</a:t>
                  </a:r>
                  <a:endParaRPr lang="en-US" altLang="ja-JP" sz="800" dirty="0">
                    <a:latin typeface="+mn-ea"/>
                  </a:endParaRPr>
                </a:p>
                <a:p>
                  <a:r>
                    <a:rPr lang="en-US" altLang="ja-JP" sz="500" dirty="0">
                      <a:latin typeface="+mn-ea"/>
                    </a:rPr>
                    <a:t>※</a:t>
                  </a:r>
                  <a:r>
                    <a:rPr lang="ja-JP" altLang="en-US" sz="500" dirty="0">
                      <a:latin typeface="+mn-ea"/>
                    </a:rPr>
                    <a:t>イラストはイメージです。</a:t>
                  </a:r>
                </a:p>
              </p:txBody>
            </p:sp>
          </p:grpSp>
          <p:pic>
            <p:nvPicPr>
              <p:cNvPr id="61" name="図 60">
                <a:extLst>
                  <a:ext uri="{FF2B5EF4-FFF2-40B4-BE49-F238E27FC236}">
                    <a16:creationId xmlns:a16="http://schemas.microsoft.com/office/drawing/2014/main" id="{4654F4DC-FB12-FB5F-A902-70A40143A4D1}"/>
                  </a:ext>
                </a:extLst>
              </p:cNvPr>
              <p:cNvPicPr>
                <a:picLocks noChangeAspect="1"/>
              </p:cNvPicPr>
              <p:nvPr/>
            </p:nvPicPr>
            <p:blipFill rotWithShape="1">
              <a:blip r:embed="rId34"/>
              <a:srcRect l="1489" t="-1" b="3313"/>
              <a:stretch/>
            </p:blipFill>
            <p:spPr>
              <a:xfrm>
                <a:off x="599242" y="4955298"/>
                <a:ext cx="1749297" cy="997854"/>
              </a:xfrm>
              <a:prstGeom prst="rect">
                <a:avLst/>
              </a:prstGeom>
            </p:spPr>
          </p:pic>
        </p:grpSp>
        <p:grpSp>
          <p:nvGrpSpPr>
            <p:cNvPr id="18" name="グループ化 17">
              <a:extLst>
                <a:ext uri="{FF2B5EF4-FFF2-40B4-BE49-F238E27FC236}">
                  <a16:creationId xmlns:a16="http://schemas.microsoft.com/office/drawing/2014/main" id="{56D59E38-7C08-53B5-5472-9244AFD1A9F7}"/>
                </a:ext>
              </a:extLst>
            </p:cNvPr>
            <p:cNvGrpSpPr/>
            <p:nvPr/>
          </p:nvGrpSpPr>
          <p:grpSpPr>
            <a:xfrm>
              <a:off x="3306316" y="5096351"/>
              <a:ext cx="1779094" cy="1451473"/>
              <a:chOff x="3359969" y="5096351"/>
              <a:chExt cx="1779094" cy="1451473"/>
            </a:xfrm>
          </p:grpSpPr>
          <p:grpSp>
            <p:nvGrpSpPr>
              <p:cNvPr id="41" name="グループ化 40">
                <a:extLst>
                  <a:ext uri="{FF2B5EF4-FFF2-40B4-BE49-F238E27FC236}">
                    <a16:creationId xmlns:a16="http://schemas.microsoft.com/office/drawing/2014/main" id="{D35B2765-AA2E-A084-B2E0-2547A800CCA6}"/>
                  </a:ext>
                </a:extLst>
              </p:cNvPr>
              <p:cNvGrpSpPr/>
              <p:nvPr/>
            </p:nvGrpSpPr>
            <p:grpSpPr>
              <a:xfrm>
                <a:off x="3359969" y="5989644"/>
                <a:ext cx="1779094" cy="558180"/>
                <a:chOff x="5924523" y="5989644"/>
                <a:chExt cx="1779094" cy="558180"/>
              </a:xfrm>
            </p:grpSpPr>
            <p:sp>
              <p:nvSpPr>
                <p:cNvPr id="58" name="正方形/長方形 57">
                  <a:extLst>
                    <a:ext uri="{FF2B5EF4-FFF2-40B4-BE49-F238E27FC236}">
                      <a16:creationId xmlns:a16="http://schemas.microsoft.com/office/drawing/2014/main" id="{1C09DC81-135A-E2C8-9A20-87425BA90E40}"/>
                    </a:ext>
                  </a:extLst>
                </p:cNvPr>
                <p:cNvSpPr/>
                <p:nvPr/>
              </p:nvSpPr>
              <p:spPr>
                <a:xfrm>
                  <a:off x="5924523" y="5989644"/>
                  <a:ext cx="1523770" cy="246221"/>
                </a:xfrm>
                <a:prstGeom prst="rect">
                  <a:avLst/>
                </a:prstGeom>
              </p:spPr>
              <p:txBody>
                <a:bodyPr wrap="square" lIns="0" tIns="0" rIns="0" bIns="0">
                  <a:spAutoFit/>
                </a:bodyPr>
                <a:lstStyle/>
                <a:p>
                  <a:r>
                    <a:rPr lang="ja-JP" altLang="en-US" sz="800" b="1" dirty="0">
                      <a:latin typeface="+mn-ea"/>
                    </a:rPr>
                    <a:t>すり傷がつきにくく、</a:t>
                  </a:r>
                  <a:endParaRPr lang="en-US" altLang="ja-JP" sz="800" b="1" dirty="0">
                    <a:latin typeface="+mn-ea"/>
                  </a:endParaRPr>
                </a:p>
                <a:p>
                  <a:r>
                    <a:rPr lang="ja-JP" altLang="en-US" sz="800" b="1" dirty="0">
                      <a:latin typeface="+mn-ea"/>
                    </a:rPr>
                    <a:t>美しさが長持ち。</a:t>
                  </a:r>
                </a:p>
              </p:txBody>
            </p:sp>
            <p:sp>
              <p:nvSpPr>
                <p:cNvPr id="59" name="正方形/長方形 58">
                  <a:extLst>
                    <a:ext uri="{FF2B5EF4-FFF2-40B4-BE49-F238E27FC236}">
                      <a16:creationId xmlns:a16="http://schemas.microsoft.com/office/drawing/2014/main" id="{E935E735-0E5D-8145-7400-16D4451B7146}"/>
                    </a:ext>
                  </a:extLst>
                </p:cNvPr>
                <p:cNvSpPr/>
                <p:nvPr/>
              </p:nvSpPr>
              <p:spPr>
                <a:xfrm>
                  <a:off x="5924525" y="6301603"/>
                  <a:ext cx="1779092" cy="246221"/>
                </a:xfrm>
                <a:prstGeom prst="rect">
                  <a:avLst/>
                </a:prstGeom>
              </p:spPr>
              <p:txBody>
                <a:bodyPr wrap="square" lIns="0" tIns="0" rIns="0" bIns="0">
                  <a:spAutoFit/>
                </a:bodyPr>
                <a:lstStyle/>
                <a:p>
                  <a:r>
                    <a:rPr lang="ja-JP" altLang="en-US" sz="600" dirty="0">
                      <a:latin typeface="+mn-ea"/>
                    </a:rPr>
                    <a:t>おもちゃや椅子などで勢いよく擦った際にできるすり傷にも強く、美しい空間を長く維持することができます。</a:t>
                  </a:r>
                  <a:endParaRPr lang="en-US" altLang="ja-JP" sz="600" dirty="0">
                    <a:latin typeface="+mn-ea"/>
                  </a:endParaRPr>
                </a:p>
                <a:p>
                  <a:r>
                    <a:rPr lang="en-US" altLang="ja-JP" sz="400" dirty="0">
                      <a:latin typeface="+mn-ea"/>
                    </a:rPr>
                    <a:t>※</a:t>
                  </a:r>
                  <a:r>
                    <a:rPr lang="ja-JP" altLang="en-US" sz="400" dirty="0">
                      <a:latin typeface="+mn-ea"/>
                    </a:rPr>
                    <a:t>条件によっては、表面に傷がつく場合があります。</a:t>
                  </a:r>
                </a:p>
              </p:txBody>
            </p:sp>
          </p:grpSp>
          <p:pic>
            <p:nvPicPr>
              <p:cNvPr id="57" name="図 56">
                <a:extLst>
                  <a:ext uri="{FF2B5EF4-FFF2-40B4-BE49-F238E27FC236}">
                    <a16:creationId xmlns:a16="http://schemas.microsoft.com/office/drawing/2014/main" id="{5CE7AD5A-21E7-D430-34DE-7FC2B0862F92}"/>
                  </a:ext>
                </a:extLst>
              </p:cNvPr>
              <p:cNvPicPr>
                <a:picLocks noChangeAspect="1"/>
              </p:cNvPicPr>
              <p:nvPr/>
            </p:nvPicPr>
            <p:blipFill>
              <a:blip r:embed="rId35"/>
              <a:stretch>
                <a:fillRect/>
              </a:stretch>
            </p:blipFill>
            <p:spPr>
              <a:xfrm>
                <a:off x="3359969" y="5096351"/>
                <a:ext cx="1595598" cy="856800"/>
              </a:xfrm>
              <a:prstGeom prst="rect">
                <a:avLst/>
              </a:prstGeom>
            </p:spPr>
          </p:pic>
        </p:grpSp>
        <p:grpSp>
          <p:nvGrpSpPr>
            <p:cNvPr id="22" name="グループ化 21">
              <a:extLst>
                <a:ext uri="{FF2B5EF4-FFF2-40B4-BE49-F238E27FC236}">
                  <a16:creationId xmlns:a16="http://schemas.microsoft.com/office/drawing/2014/main" id="{D5A689B7-E137-0E2C-0832-8D4E40F5999E}"/>
                </a:ext>
              </a:extLst>
            </p:cNvPr>
            <p:cNvGrpSpPr/>
            <p:nvPr/>
          </p:nvGrpSpPr>
          <p:grpSpPr>
            <a:xfrm>
              <a:off x="5859692" y="5096351"/>
              <a:ext cx="1611296" cy="1482251"/>
              <a:chOff x="5895169" y="5096351"/>
              <a:chExt cx="1611296" cy="1482251"/>
            </a:xfrm>
          </p:grpSpPr>
          <p:grpSp>
            <p:nvGrpSpPr>
              <p:cNvPr id="25" name="グループ化 24">
                <a:extLst>
                  <a:ext uri="{FF2B5EF4-FFF2-40B4-BE49-F238E27FC236}">
                    <a16:creationId xmlns:a16="http://schemas.microsoft.com/office/drawing/2014/main" id="{9E258A6F-B72B-11DB-60E8-BEC64786E09F}"/>
                  </a:ext>
                </a:extLst>
              </p:cNvPr>
              <p:cNvGrpSpPr/>
              <p:nvPr/>
            </p:nvGrpSpPr>
            <p:grpSpPr>
              <a:xfrm>
                <a:off x="5895169" y="5989644"/>
                <a:ext cx="1362087" cy="588958"/>
                <a:chOff x="5924523" y="5989644"/>
                <a:chExt cx="1362087" cy="588958"/>
              </a:xfrm>
            </p:grpSpPr>
            <p:sp>
              <p:nvSpPr>
                <p:cNvPr id="39" name="正方形/長方形 38">
                  <a:extLst>
                    <a:ext uri="{FF2B5EF4-FFF2-40B4-BE49-F238E27FC236}">
                      <a16:creationId xmlns:a16="http://schemas.microsoft.com/office/drawing/2014/main" id="{9DC78347-AD59-6602-F789-B0E92FFB70EA}"/>
                    </a:ext>
                  </a:extLst>
                </p:cNvPr>
                <p:cNvSpPr/>
                <p:nvPr/>
              </p:nvSpPr>
              <p:spPr>
                <a:xfrm>
                  <a:off x="5924523" y="5989644"/>
                  <a:ext cx="1270485" cy="246221"/>
                </a:xfrm>
                <a:prstGeom prst="rect">
                  <a:avLst/>
                </a:prstGeom>
              </p:spPr>
              <p:txBody>
                <a:bodyPr wrap="square" lIns="0" tIns="0" rIns="0" bIns="0">
                  <a:spAutoFit/>
                </a:bodyPr>
                <a:lstStyle/>
                <a:p>
                  <a:r>
                    <a:rPr lang="ja-JP" altLang="en-US" sz="800" b="1" dirty="0">
                      <a:latin typeface="+mn-ea"/>
                    </a:rPr>
                    <a:t>汚れにも強く、</a:t>
                  </a:r>
                  <a:endParaRPr lang="en-US" altLang="ja-JP" sz="800" b="1" dirty="0">
                    <a:latin typeface="+mn-ea"/>
                  </a:endParaRPr>
                </a:p>
                <a:p>
                  <a:r>
                    <a:rPr lang="ja-JP" altLang="en-US" sz="800" b="1" dirty="0">
                      <a:latin typeface="+mn-ea"/>
                    </a:rPr>
                    <a:t>お掃除がラク。</a:t>
                  </a:r>
                </a:p>
              </p:txBody>
            </p:sp>
            <p:sp>
              <p:nvSpPr>
                <p:cNvPr id="40" name="正方形/長方形 39">
                  <a:extLst>
                    <a:ext uri="{FF2B5EF4-FFF2-40B4-BE49-F238E27FC236}">
                      <a16:creationId xmlns:a16="http://schemas.microsoft.com/office/drawing/2014/main" id="{AA3DD158-DB58-8E41-1223-7DF9F918ABBF}"/>
                    </a:ext>
                  </a:extLst>
                </p:cNvPr>
                <p:cNvSpPr/>
                <p:nvPr/>
              </p:nvSpPr>
              <p:spPr>
                <a:xfrm>
                  <a:off x="5924524" y="6301603"/>
                  <a:ext cx="1362086" cy="276999"/>
                </a:xfrm>
                <a:prstGeom prst="rect">
                  <a:avLst/>
                </a:prstGeom>
              </p:spPr>
              <p:txBody>
                <a:bodyPr wrap="square" lIns="0" tIns="0" rIns="0" bIns="0">
                  <a:spAutoFit/>
                </a:bodyPr>
                <a:lstStyle/>
                <a:p>
                  <a:r>
                    <a:rPr lang="ja-JP" altLang="en-US" sz="600" dirty="0">
                      <a:latin typeface="+mn-ea"/>
                    </a:rPr>
                    <a:t>汚れがつきにくく、取れやすいコーティングなので、うっかりお部屋を汚してしまった時もさっと拭けばキレイに。</a:t>
                  </a:r>
                </a:p>
              </p:txBody>
            </p:sp>
          </p:grpSp>
          <p:pic>
            <p:nvPicPr>
              <p:cNvPr id="27" name="図 26">
                <a:extLst>
                  <a:ext uri="{FF2B5EF4-FFF2-40B4-BE49-F238E27FC236}">
                    <a16:creationId xmlns:a16="http://schemas.microsoft.com/office/drawing/2014/main" id="{D1F94D29-1460-CBE5-5694-C0DDBEDF9B6C}"/>
                  </a:ext>
                </a:extLst>
              </p:cNvPr>
              <p:cNvPicPr>
                <a:picLocks noChangeAspect="1"/>
              </p:cNvPicPr>
              <p:nvPr/>
            </p:nvPicPr>
            <p:blipFill>
              <a:blip r:embed="rId36"/>
              <a:stretch>
                <a:fillRect/>
              </a:stretch>
            </p:blipFill>
            <p:spPr>
              <a:xfrm>
                <a:off x="5895169" y="5096351"/>
                <a:ext cx="1611296" cy="856800"/>
              </a:xfrm>
              <a:prstGeom prst="rect">
                <a:avLst/>
              </a:prstGeom>
            </p:spPr>
          </p:pic>
        </p:grpSp>
      </p:grpSp>
    </p:spTree>
    <p:extLst>
      <p:ext uri="{BB962C8B-B14F-4D97-AF65-F5344CB8AC3E}">
        <p14:creationId xmlns:p14="http://schemas.microsoft.com/office/powerpoint/2010/main" val="673116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3">
            <a:extLst>
              <a:ext uri="{FF2B5EF4-FFF2-40B4-BE49-F238E27FC236}">
                <a16:creationId xmlns:a16="http://schemas.microsoft.com/office/drawing/2014/main" id="{7F9DF7D4-831B-F61E-C6EB-32732BF26A4B}"/>
              </a:ext>
            </a:extLst>
          </p:cNvPr>
          <p:cNvSpPr>
            <a:spLocks noGrp="1"/>
          </p:cNvSpPr>
          <p:nvPr>
            <p:ph type="title"/>
          </p:nvPr>
        </p:nvSpPr>
        <p:spPr/>
        <p:txBody>
          <a:bodyPr/>
          <a:lstStyle/>
          <a:p>
            <a:r>
              <a:rPr lang="ja-JP" altLang="en-US" sz="1200" b="1" dirty="0">
                <a:solidFill>
                  <a:schemeClr val="bg1"/>
                </a:solidFill>
                <a:latin typeface="+mn-ea"/>
                <a:ea typeface="+mn-ea"/>
              </a:rPr>
              <a:t>床材　</a:t>
            </a:r>
            <a:r>
              <a:rPr lang="ja-JP" altLang="en-US" sz="1200" b="1" dirty="0">
                <a:solidFill>
                  <a:srgbClr val="FFFFFF"/>
                </a:solidFill>
                <a:latin typeface="+mn-ea"/>
                <a:ea typeface="+mn-ea"/>
              </a:rPr>
              <a:t>ベリティスフロアー ベースコート</a:t>
            </a:r>
            <a:endParaRPr lang="ja-JP" altLang="en-US" dirty="0">
              <a:latin typeface="+mn-ea"/>
              <a:ea typeface="+mn-ea"/>
            </a:endParaRPr>
          </a:p>
        </p:txBody>
      </p:sp>
      <p:sp>
        <p:nvSpPr>
          <p:cNvPr id="37" name="タイトル 26">
            <a:extLst>
              <a:ext uri="{FF2B5EF4-FFF2-40B4-BE49-F238E27FC236}">
                <a16:creationId xmlns:a16="http://schemas.microsoft.com/office/drawing/2014/main" id="{14000E5A-832C-DD02-3B30-5BDACC28DBA0}"/>
              </a:ext>
            </a:extLst>
          </p:cNvPr>
          <p:cNvSpPr txBox="1">
            <a:spLocks/>
          </p:cNvSpPr>
          <p:nvPr/>
        </p:nvSpPr>
        <p:spPr>
          <a:xfrm>
            <a:off x="0" y="-283837"/>
            <a:ext cx="3297238" cy="270015"/>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100" b="1" dirty="0">
                <a:solidFill>
                  <a:srgbClr val="000000"/>
                </a:solidFill>
                <a:latin typeface="+mn-ea"/>
                <a:ea typeface="+mn-ea"/>
                <a:cs typeface="+mn-cs"/>
              </a:rPr>
              <a:t>ベリティスフロアー ベースコート</a:t>
            </a:r>
          </a:p>
        </p:txBody>
      </p:sp>
      <p:grpSp>
        <p:nvGrpSpPr>
          <p:cNvPr id="13" name="グループ化 12">
            <a:extLst>
              <a:ext uri="{FF2B5EF4-FFF2-40B4-BE49-F238E27FC236}">
                <a16:creationId xmlns:a16="http://schemas.microsoft.com/office/drawing/2014/main" id="{AAB22445-9560-6E11-8DAA-42C399D0FE16}"/>
              </a:ext>
            </a:extLst>
          </p:cNvPr>
          <p:cNvGrpSpPr/>
          <p:nvPr/>
        </p:nvGrpSpPr>
        <p:grpSpPr>
          <a:xfrm>
            <a:off x="4991098" y="2705161"/>
            <a:ext cx="4775202" cy="1944000"/>
            <a:chOff x="4991098" y="2705161"/>
            <a:chExt cx="4775202" cy="1944000"/>
          </a:xfrm>
        </p:grpSpPr>
        <p:sp>
          <p:nvSpPr>
            <p:cNvPr id="82" name="正方形/長方形 81"/>
            <p:cNvSpPr/>
            <p:nvPr/>
          </p:nvSpPr>
          <p:spPr>
            <a:xfrm>
              <a:off x="5085410" y="2887217"/>
              <a:ext cx="4570215" cy="138499"/>
            </a:xfrm>
            <a:prstGeom prst="rect">
              <a:avLst/>
            </a:prstGeom>
          </p:spPr>
          <p:txBody>
            <a:bodyPr wrap="square" lIns="0" tIns="0" rIns="0" bIns="0">
              <a:spAutoFit/>
            </a:bodyPr>
            <a:lstStyle/>
            <a:p>
              <a:r>
                <a:rPr lang="ja-JP" altLang="en-US" sz="900" b="1" spc="-40" dirty="0">
                  <a:latin typeface="+mn-ea"/>
                </a:rPr>
                <a:t>ベリティスの建具とコーディネイトして、空間に統一感を演出できます。</a:t>
              </a:r>
            </a:p>
          </p:txBody>
        </p:sp>
        <p:pic>
          <p:nvPicPr>
            <p:cNvPr id="20" name="図 19"/>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rot="5400000">
              <a:off x="9119174" y="3428295"/>
              <a:ext cx="266400" cy="843576"/>
            </a:xfrm>
            <a:prstGeom prst="rect">
              <a:avLst/>
            </a:prstGeom>
          </p:spPr>
        </p:pic>
        <p:pic>
          <p:nvPicPr>
            <p:cNvPr id="21" name="図 20"/>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rot="5400000">
              <a:off x="5372198" y="3920181"/>
              <a:ext cx="266400" cy="839976"/>
            </a:xfrm>
            <a:prstGeom prst="rect">
              <a:avLst/>
            </a:prstGeom>
          </p:spPr>
        </p:pic>
        <p:pic>
          <p:nvPicPr>
            <p:cNvPr id="8" name="図 7"/>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rot="5400000">
              <a:off x="5373388" y="2918365"/>
              <a:ext cx="266400" cy="842356"/>
            </a:xfrm>
            <a:prstGeom prst="rect">
              <a:avLst/>
            </a:prstGeom>
          </p:spPr>
        </p:pic>
        <p:pic>
          <p:nvPicPr>
            <p:cNvPr id="9" name="図 8"/>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rot="5400000">
              <a:off x="6311148" y="2918334"/>
              <a:ext cx="266400" cy="842414"/>
            </a:xfrm>
            <a:prstGeom prst="rect">
              <a:avLst/>
            </a:prstGeom>
          </p:spPr>
        </p:pic>
        <p:pic>
          <p:nvPicPr>
            <p:cNvPr id="10" name="図 9"/>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rot="5400000">
              <a:off x="7242957" y="2921353"/>
              <a:ext cx="266400" cy="836376"/>
            </a:xfrm>
            <a:prstGeom prst="rect">
              <a:avLst/>
            </a:prstGeom>
          </p:spPr>
        </p:pic>
        <p:pic>
          <p:nvPicPr>
            <p:cNvPr id="11" name="図 10"/>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rot="5400000">
              <a:off x="8180746" y="2918276"/>
              <a:ext cx="266400" cy="842529"/>
            </a:xfrm>
            <a:prstGeom prst="rect">
              <a:avLst/>
            </a:prstGeom>
          </p:spPr>
        </p:pic>
        <p:pic>
          <p:nvPicPr>
            <p:cNvPr id="12" name="図 11"/>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rot="5400000">
              <a:off x="9120000" y="2916928"/>
              <a:ext cx="266400" cy="845227"/>
            </a:xfrm>
            <a:prstGeom prst="rect">
              <a:avLst/>
            </a:prstGeom>
          </p:spPr>
        </p:pic>
        <p:sp>
          <p:nvSpPr>
            <p:cNvPr id="84" name="正方形/長方形 83"/>
            <p:cNvSpPr/>
            <p:nvPr/>
          </p:nvSpPr>
          <p:spPr>
            <a:xfrm>
              <a:off x="6023141" y="3476301"/>
              <a:ext cx="605935" cy="92333"/>
            </a:xfrm>
            <a:prstGeom prst="rect">
              <a:avLst/>
            </a:prstGeom>
          </p:spPr>
          <p:txBody>
            <a:bodyPr wrap="none" lIns="0" tIns="0" rIns="0" bIns="0">
              <a:spAutoFit/>
            </a:bodyPr>
            <a:lstStyle/>
            <a:p>
              <a:r>
                <a:rPr lang="ja-JP" altLang="en-US" sz="600" dirty="0">
                  <a:latin typeface="+mn-ea"/>
                </a:rPr>
                <a:t>チェリー柄（シート）</a:t>
              </a:r>
            </a:p>
          </p:txBody>
        </p:sp>
        <p:sp>
          <p:nvSpPr>
            <p:cNvPr id="87" name="正方形/長方形 86"/>
            <p:cNvSpPr/>
            <p:nvPr/>
          </p:nvSpPr>
          <p:spPr>
            <a:xfrm>
              <a:off x="7892681" y="3471568"/>
              <a:ext cx="639340" cy="95944"/>
            </a:xfrm>
            <a:prstGeom prst="rect">
              <a:avLst/>
            </a:prstGeom>
          </p:spPr>
          <p:txBody>
            <a:bodyPr wrap="square" lIns="0" tIns="0" rIns="0" bIns="0">
              <a:spAutoFit/>
            </a:bodyPr>
            <a:lstStyle/>
            <a:p>
              <a:r>
                <a:rPr lang="ja-JP" altLang="en-US" sz="600" dirty="0">
                  <a:latin typeface="+mn-ea"/>
                </a:rPr>
                <a:t>メープル柄（シート）</a:t>
              </a:r>
            </a:p>
          </p:txBody>
        </p:sp>
        <p:sp>
          <p:nvSpPr>
            <p:cNvPr id="88" name="正方形/長方形 87"/>
            <p:cNvSpPr/>
            <p:nvPr/>
          </p:nvSpPr>
          <p:spPr>
            <a:xfrm>
              <a:off x="5085410" y="3480905"/>
              <a:ext cx="809517" cy="92333"/>
            </a:xfrm>
            <a:prstGeom prst="rect">
              <a:avLst/>
            </a:prstGeom>
          </p:spPr>
          <p:txBody>
            <a:bodyPr wrap="none" lIns="0" tIns="0" rIns="0" bIns="0">
              <a:spAutoFit/>
            </a:bodyPr>
            <a:lstStyle/>
            <a:p>
              <a:r>
                <a:rPr lang="ja-JP" altLang="en-US" sz="600" dirty="0">
                  <a:latin typeface="+mn-ea"/>
                </a:rPr>
                <a:t>ウォールナット柄（シート）</a:t>
              </a:r>
            </a:p>
          </p:txBody>
        </p:sp>
        <p:sp>
          <p:nvSpPr>
            <p:cNvPr id="108" name="正方形/長方形 107"/>
            <p:cNvSpPr/>
            <p:nvPr/>
          </p:nvSpPr>
          <p:spPr>
            <a:xfrm>
              <a:off x="8830586" y="3476302"/>
              <a:ext cx="811119" cy="92333"/>
            </a:xfrm>
            <a:prstGeom prst="rect">
              <a:avLst/>
            </a:prstGeom>
          </p:spPr>
          <p:txBody>
            <a:bodyPr wrap="none" lIns="0" tIns="0" rIns="0" bIns="0">
              <a:spAutoFit/>
            </a:bodyPr>
            <a:lstStyle/>
            <a:p>
              <a:r>
                <a:rPr lang="ja-JP" altLang="en-US" sz="600" dirty="0">
                  <a:latin typeface="+mn-ea"/>
                </a:rPr>
                <a:t>ホワイトオーク柄（シート）</a:t>
              </a:r>
            </a:p>
          </p:txBody>
        </p:sp>
        <p:sp>
          <p:nvSpPr>
            <p:cNvPr id="109" name="正方形/長方形 108"/>
            <p:cNvSpPr/>
            <p:nvPr/>
          </p:nvSpPr>
          <p:spPr>
            <a:xfrm>
              <a:off x="6957969" y="3488138"/>
              <a:ext cx="554639" cy="92333"/>
            </a:xfrm>
            <a:prstGeom prst="rect">
              <a:avLst/>
            </a:prstGeom>
          </p:spPr>
          <p:txBody>
            <a:bodyPr wrap="none" lIns="0" tIns="0" rIns="0" bIns="0">
              <a:spAutoFit/>
            </a:bodyPr>
            <a:lstStyle/>
            <a:p>
              <a:r>
                <a:rPr lang="ja-JP" altLang="en-US" sz="600" dirty="0">
                  <a:latin typeface="+mn-ea"/>
                </a:rPr>
                <a:t>オーク柄（シート）</a:t>
              </a:r>
            </a:p>
          </p:txBody>
        </p:sp>
        <p:sp>
          <p:nvSpPr>
            <p:cNvPr id="124" name="正方形/長方形 123"/>
            <p:cNvSpPr/>
            <p:nvPr/>
          </p:nvSpPr>
          <p:spPr>
            <a:xfrm>
              <a:off x="6023141" y="3984691"/>
              <a:ext cx="895758" cy="92333"/>
            </a:xfrm>
            <a:prstGeom prst="rect">
              <a:avLst/>
            </a:prstGeom>
          </p:spPr>
          <p:txBody>
            <a:bodyPr wrap="none" lIns="0" tIns="0" rIns="0" bIns="0">
              <a:spAutoFit/>
            </a:bodyPr>
            <a:lstStyle/>
            <a:p>
              <a:r>
                <a:rPr lang="ja-JP" altLang="en-US" sz="600" spc="-40" dirty="0">
                  <a:latin typeface="+mn-ea"/>
                </a:rPr>
                <a:t>エイジドチェスナット柄（シート）</a:t>
              </a:r>
            </a:p>
          </p:txBody>
        </p:sp>
        <p:sp>
          <p:nvSpPr>
            <p:cNvPr id="143" name="正方形/長方形 142"/>
            <p:cNvSpPr/>
            <p:nvPr/>
          </p:nvSpPr>
          <p:spPr>
            <a:xfrm>
              <a:off x="7892681" y="3984011"/>
              <a:ext cx="914994" cy="92333"/>
            </a:xfrm>
            <a:prstGeom prst="rect">
              <a:avLst/>
            </a:prstGeom>
          </p:spPr>
          <p:txBody>
            <a:bodyPr wrap="none" lIns="0" tIns="0" rIns="0" bIns="0">
              <a:spAutoFit/>
            </a:bodyPr>
            <a:lstStyle/>
            <a:p>
              <a:r>
                <a:rPr lang="ja-JP" altLang="en-US" sz="600" spc="-40" dirty="0">
                  <a:latin typeface="+mn-ea"/>
                </a:rPr>
                <a:t>グレージュヒッコリー柄（シート）</a:t>
              </a:r>
            </a:p>
          </p:txBody>
        </p:sp>
        <p:sp>
          <p:nvSpPr>
            <p:cNvPr id="146" name="正方形/長方形 145"/>
            <p:cNvSpPr/>
            <p:nvPr/>
          </p:nvSpPr>
          <p:spPr>
            <a:xfrm>
              <a:off x="5085410" y="3984691"/>
              <a:ext cx="827471" cy="92333"/>
            </a:xfrm>
            <a:prstGeom prst="rect">
              <a:avLst/>
            </a:prstGeom>
          </p:spPr>
          <p:txBody>
            <a:bodyPr wrap="none" lIns="0" tIns="0" rIns="0" bIns="0">
              <a:spAutoFit/>
            </a:bodyPr>
            <a:lstStyle/>
            <a:p>
              <a:r>
                <a:rPr lang="ja-JP" altLang="en-US" sz="600" dirty="0">
                  <a:latin typeface="+mn-ea"/>
                </a:rPr>
                <a:t>エイジドチーク柄（シート）</a:t>
              </a:r>
            </a:p>
          </p:txBody>
        </p:sp>
        <p:sp>
          <p:nvSpPr>
            <p:cNvPr id="152" name="正方形/長方形 151"/>
            <p:cNvSpPr/>
            <p:nvPr/>
          </p:nvSpPr>
          <p:spPr>
            <a:xfrm>
              <a:off x="8830586" y="3984691"/>
              <a:ext cx="854401" cy="92333"/>
            </a:xfrm>
            <a:prstGeom prst="rect">
              <a:avLst/>
            </a:prstGeom>
          </p:spPr>
          <p:txBody>
            <a:bodyPr wrap="none" lIns="0" tIns="0" rIns="0" bIns="0">
              <a:spAutoFit/>
            </a:bodyPr>
            <a:lstStyle/>
            <a:p>
              <a:r>
                <a:rPr lang="ja-JP" altLang="en-US" sz="600" spc="-40" dirty="0">
                  <a:latin typeface="+mn-ea"/>
                </a:rPr>
                <a:t>ウォッシュドオーク柄（シート）</a:t>
              </a:r>
            </a:p>
          </p:txBody>
        </p:sp>
        <p:sp>
          <p:nvSpPr>
            <p:cNvPr id="157" name="正方形/長方形 156"/>
            <p:cNvSpPr/>
            <p:nvPr/>
          </p:nvSpPr>
          <p:spPr>
            <a:xfrm>
              <a:off x="6957969" y="3984691"/>
              <a:ext cx="830677" cy="92333"/>
            </a:xfrm>
            <a:prstGeom prst="rect">
              <a:avLst/>
            </a:prstGeom>
          </p:spPr>
          <p:txBody>
            <a:bodyPr wrap="none" lIns="0" tIns="0" rIns="0" bIns="0">
              <a:spAutoFit/>
            </a:bodyPr>
            <a:lstStyle/>
            <a:p>
              <a:r>
                <a:rPr lang="ja-JP" altLang="en-US" sz="600" dirty="0">
                  <a:latin typeface="+mn-ea"/>
                </a:rPr>
                <a:t>カームチェリー柄（シート）</a:t>
              </a:r>
            </a:p>
          </p:txBody>
        </p:sp>
        <p:pic>
          <p:nvPicPr>
            <p:cNvPr id="17" name="図 16"/>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rot="5400000">
              <a:off x="5373418" y="3426731"/>
              <a:ext cx="266400" cy="842415"/>
            </a:xfrm>
            <a:prstGeom prst="rect">
              <a:avLst/>
            </a:prstGeom>
          </p:spPr>
        </p:pic>
        <p:pic>
          <p:nvPicPr>
            <p:cNvPr id="18" name="図 17"/>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rot="5400000">
              <a:off x="6309987" y="3430037"/>
              <a:ext cx="266400" cy="840091"/>
            </a:xfrm>
            <a:prstGeom prst="rect">
              <a:avLst/>
            </a:prstGeom>
          </p:spPr>
        </p:pic>
        <p:pic>
          <p:nvPicPr>
            <p:cNvPr id="19" name="図 18"/>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rot="5400000">
              <a:off x="7243725" y="3431127"/>
              <a:ext cx="266400" cy="837912"/>
            </a:xfrm>
            <a:prstGeom prst="rect">
              <a:avLst/>
            </a:prstGeom>
          </p:spPr>
        </p:pic>
        <p:sp>
          <p:nvSpPr>
            <p:cNvPr id="135" name="正方形/長方形 134"/>
            <p:cNvSpPr/>
            <p:nvPr/>
          </p:nvSpPr>
          <p:spPr>
            <a:xfrm>
              <a:off x="5085410" y="4479530"/>
              <a:ext cx="949813" cy="92333"/>
            </a:xfrm>
            <a:prstGeom prst="rect">
              <a:avLst/>
            </a:prstGeom>
          </p:spPr>
          <p:txBody>
            <a:bodyPr wrap="square" lIns="0" tIns="0" rIns="0" bIns="0">
              <a:spAutoFit/>
            </a:bodyPr>
            <a:lstStyle/>
            <a:p>
              <a:r>
                <a:rPr lang="ja-JP" altLang="en-US" sz="600" dirty="0">
                  <a:latin typeface="+mn-ea"/>
                </a:rPr>
                <a:t>アイボリーアッシュ柄（シート）</a:t>
              </a:r>
            </a:p>
          </p:txBody>
        </p:sp>
        <p:pic>
          <p:nvPicPr>
            <p:cNvPr id="4" name="図 3"/>
            <p:cNvPicPr>
              <a:picLocks noChangeAspect="1"/>
            </p:cNvPicPr>
            <p:nvPr/>
          </p:nvPicPr>
          <p:blipFill>
            <a:blip r:embed="rId12"/>
            <a:stretch>
              <a:fillRect/>
            </a:stretch>
          </p:blipFill>
          <p:spPr>
            <a:xfrm>
              <a:off x="7892681" y="3716883"/>
              <a:ext cx="837353" cy="265135"/>
            </a:xfrm>
            <a:prstGeom prst="rect">
              <a:avLst/>
            </a:prstGeom>
          </p:spPr>
        </p:pic>
        <p:grpSp>
          <p:nvGrpSpPr>
            <p:cNvPr id="91" name="グループ化 90">
              <a:extLst>
                <a:ext uri="{FF2B5EF4-FFF2-40B4-BE49-F238E27FC236}">
                  <a16:creationId xmlns:a16="http://schemas.microsoft.com/office/drawing/2014/main" id="{9827D91D-63C6-78BB-248B-31F8AEAD6298}"/>
                </a:ext>
              </a:extLst>
            </p:cNvPr>
            <p:cNvGrpSpPr/>
            <p:nvPr/>
          </p:nvGrpSpPr>
          <p:grpSpPr>
            <a:xfrm>
              <a:off x="4991098" y="2705161"/>
              <a:ext cx="4775202" cy="1944000"/>
              <a:chOff x="4991098" y="2705161"/>
              <a:chExt cx="4775202" cy="1944000"/>
            </a:xfrm>
          </p:grpSpPr>
          <p:sp>
            <p:nvSpPr>
              <p:cNvPr id="92" name="Rectangle 14">
                <a:extLst>
                  <a:ext uri="{FF2B5EF4-FFF2-40B4-BE49-F238E27FC236}">
                    <a16:creationId xmlns:a16="http://schemas.microsoft.com/office/drawing/2014/main" id="{FDF2C36C-7786-3666-CDF8-D9A36D168C34}"/>
                  </a:ext>
                </a:extLst>
              </p:cNvPr>
              <p:cNvSpPr>
                <a:spLocks noChangeArrowheads="1"/>
              </p:cNvSpPr>
              <p:nvPr/>
            </p:nvSpPr>
            <p:spPr bwMode="auto">
              <a:xfrm>
                <a:off x="4991100" y="2705161"/>
                <a:ext cx="4775200" cy="1944000"/>
              </a:xfrm>
              <a:prstGeom prst="rect">
                <a:avLst/>
              </a:prstGeom>
              <a:noFill/>
              <a:ln w="6350">
                <a:solidFill>
                  <a:srgbClr val="4D4D4D"/>
                </a:solidFill>
                <a:miter lim="800000"/>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200" dirty="0">
                  <a:latin typeface="+mn-ea"/>
                </a:endParaRPr>
              </a:p>
            </p:txBody>
          </p:sp>
          <p:sp>
            <p:nvSpPr>
              <p:cNvPr id="93" name="Rectangle 24">
                <a:extLst>
                  <a:ext uri="{FF2B5EF4-FFF2-40B4-BE49-F238E27FC236}">
                    <a16:creationId xmlns:a16="http://schemas.microsoft.com/office/drawing/2014/main" id="{3724C719-5AFA-2FC2-9C91-170DFCBDE156}"/>
                  </a:ext>
                </a:extLst>
              </p:cNvPr>
              <p:cNvSpPr>
                <a:spLocks noChangeArrowheads="1"/>
              </p:cNvSpPr>
              <p:nvPr/>
            </p:nvSpPr>
            <p:spPr bwMode="auto">
              <a:xfrm>
                <a:off x="4991098" y="2705163"/>
                <a:ext cx="4775201" cy="126767"/>
              </a:xfrm>
              <a:prstGeom prst="rect">
                <a:avLst/>
              </a:prstGeom>
              <a:solidFill>
                <a:srgbClr val="4D4D4D"/>
              </a:solidFill>
              <a:ln w="6350">
                <a:solidFill>
                  <a:srgbClr val="4D4D4D"/>
                </a:solidFill>
                <a:miter lim="800000"/>
                <a:headEnd/>
                <a:tailEnd/>
              </a:ln>
              <a:effectLst/>
            </p:spPr>
            <p:txBody>
              <a:bodyPr wrap="none" tIns="0" rIns="0" bIns="0" anchor="ctr"/>
              <a:lstStyle/>
              <a:p>
                <a:r>
                  <a:rPr lang="ja-JP" altLang="en-US" sz="800" dirty="0">
                    <a:solidFill>
                      <a:schemeClr val="bg1"/>
                    </a:solidFill>
                    <a:latin typeface="+mn-ea"/>
                  </a:rPr>
                  <a:t>カラーバリエーション</a:t>
                </a:r>
                <a:endParaRPr lang="en-US" altLang="ja-JP" sz="800" dirty="0">
                  <a:solidFill>
                    <a:schemeClr val="bg1"/>
                  </a:solidFill>
                  <a:latin typeface="+mn-ea"/>
                </a:endParaRPr>
              </a:p>
            </p:txBody>
          </p:sp>
        </p:grpSp>
      </p:grpSp>
      <p:grpSp>
        <p:nvGrpSpPr>
          <p:cNvPr id="23" name="グループ化 22">
            <a:extLst>
              <a:ext uri="{FF2B5EF4-FFF2-40B4-BE49-F238E27FC236}">
                <a16:creationId xmlns:a16="http://schemas.microsoft.com/office/drawing/2014/main" id="{3F57EED7-9D8F-9F21-5F6A-A763FECAAE86}"/>
              </a:ext>
            </a:extLst>
          </p:cNvPr>
          <p:cNvGrpSpPr/>
          <p:nvPr/>
        </p:nvGrpSpPr>
        <p:grpSpPr>
          <a:xfrm>
            <a:off x="7882140" y="4727418"/>
            <a:ext cx="1884161" cy="1943616"/>
            <a:chOff x="7882140" y="4727418"/>
            <a:chExt cx="1884161" cy="1943616"/>
          </a:xfrm>
        </p:grpSpPr>
        <p:sp>
          <p:nvSpPr>
            <p:cNvPr id="24" name="Rectangle 14">
              <a:extLst>
                <a:ext uri="{FF2B5EF4-FFF2-40B4-BE49-F238E27FC236}">
                  <a16:creationId xmlns:a16="http://schemas.microsoft.com/office/drawing/2014/main" id="{FC26BB2A-48A5-2EEC-4060-719240CFD97E}"/>
                </a:ext>
              </a:extLst>
            </p:cNvPr>
            <p:cNvSpPr>
              <a:spLocks noChangeArrowheads="1"/>
            </p:cNvSpPr>
            <p:nvPr/>
          </p:nvSpPr>
          <p:spPr bwMode="auto">
            <a:xfrm>
              <a:off x="7900454" y="4727418"/>
              <a:ext cx="1865847" cy="1943616"/>
            </a:xfrm>
            <a:prstGeom prst="rect">
              <a:avLst/>
            </a:prstGeom>
            <a:solidFill>
              <a:srgbClr val="F7F7D6"/>
            </a:solidFill>
            <a:ln w="6350">
              <a:noFill/>
              <a:miter lim="800000"/>
              <a:headEnd/>
              <a:tailEnd/>
            </a:ln>
            <a:effectLst/>
          </p:spPr>
          <p:txBody>
            <a:bodyPr wrap="none" anchor="ctr"/>
            <a:lstStyle/>
            <a:p>
              <a:pPr algn="ctr"/>
              <a:endParaRPr lang="ja-JP" altLang="en-US" sz="1200" dirty="0">
                <a:solidFill>
                  <a:srgbClr val="C0C0C0"/>
                </a:solidFill>
                <a:latin typeface="+mn-ea"/>
              </a:endParaRPr>
            </a:p>
          </p:txBody>
        </p:sp>
        <p:grpSp>
          <p:nvGrpSpPr>
            <p:cNvPr id="25" name="グループ化 24">
              <a:extLst>
                <a:ext uri="{FF2B5EF4-FFF2-40B4-BE49-F238E27FC236}">
                  <a16:creationId xmlns:a16="http://schemas.microsoft.com/office/drawing/2014/main" id="{F9A338B7-C74F-D5F5-393E-B7427B2B9CBD}"/>
                </a:ext>
              </a:extLst>
            </p:cNvPr>
            <p:cNvGrpSpPr/>
            <p:nvPr/>
          </p:nvGrpSpPr>
          <p:grpSpPr>
            <a:xfrm>
              <a:off x="8022891" y="5989644"/>
              <a:ext cx="1522280" cy="496625"/>
              <a:chOff x="8022891" y="5989644"/>
              <a:chExt cx="1522280" cy="496625"/>
            </a:xfrm>
          </p:grpSpPr>
          <p:sp>
            <p:nvSpPr>
              <p:cNvPr id="28" name="正方形/長方形 27">
                <a:extLst>
                  <a:ext uri="{FF2B5EF4-FFF2-40B4-BE49-F238E27FC236}">
                    <a16:creationId xmlns:a16="http://schemas.microsoft.com/office/drawing/2014/main" id="{8B71F73E-5121-D042-D09B-16C10F313CB3}"/>
                  </a:ext>
                </a:extLst>
              </p:cNvPr>
              <p:cNvSpPr/>
              <p:nvPr/>
            </p:nvSpPr>
            <p:spPr>
              <a:xfrm>
                <a:off x="8022891" y="5989644"/>
                <a:ext cx="1415452" cy="246221"/>
              </a:xfrm>
              <a:prstGeom prst="rect">
                <a:avLst/>
              </a:prstGeom>
            </p:spPr>
            <p:txBody>
              <a:bodyPr wrap="none" lIns="0" tIns="0" rIns="0" bIns="0">
                <a:spAutoFit/>
              </a:bodyPr>
              <a:lstStyle/>
              <a:p>
                <a:r>
                  <a:rPr lang="ja-JP" altLang="en-US" sz="800" b="1" dirty="0">
                    <a:latin typeface="+mn-ea"/>
                  </a:rPr>
                  <a:t>床の張り分け部をすっきり納める</a:t>
                </a:r>
              </a:p>
              <a:p>
                <a:r>
                  <a:rPr lang="ja-JP" altLang="en-US" sz="800" b="1" dirty="0">
                    <a:latin typeface="+mn-ea"/>
                  </a:rPr>
                  <a:t>床見切縁（金属製）</a:t>
                </a:r>
              </a:p>
            </p:txBody>
          </p:sp>
          <p:sp>
            <p:nvSpPr>
              <p:cNvPr id="29" name="正方形/長方形 28">
                <a:extLst>
                  <a:ext uri="{FF2B5EF4-FFF2-40B4-BE49-F238E27FC236}">
                    <a16:creationId xmlns:a16="http://schemas.microsoft.com/office/drawing/2014/main" id="{15D92BAA-BC03-E372-7466-96E57B1551B1}"/>
                  </a:ext>
                </a:extLst>
              </p:cNvPr>
              <p:cNvSpPr/>
              <p:nvPr/>
            </p:nvSpPr>
            <p:spPr>
              <a:xfrm>
                <a:off x="8033207" y="6301603"/>
                <a:ext cx="1511964" cy="184666"/>
              </a:xfrm>
              <a:prstGeom prst="rect">
                <a:avLst/>
              </a:prstGeom>
            </p:spPr>
            <p:txBody>
              <a:bodyPr wrap="square" lIns="0" tIns="0" rIns="0" bIns="0">
                <a:spAutoFit/>
              </a:bodyPr>
              <a:lstStyle/>
              <a:p>
                <a:r>
                  <a:rPr lang="ja-JP" altLang="en-US" sz="600" dirty="0">
                    <a:latin typeface="+mn-ea"/>
                  </a:rPr>
                  <a:t>様々な床材の色にも合うステン系シルバー色でご用意。</a:t>
                </a:r>
              </a:p>
            </p:txBody>
          </p:sp>
        </p:grpSp>
        <p:sp>
          <p:nvSpPr>
            <p:cNvPr id="26" name="正方形/長方形 25">
              <a:extLst>
                <a:ext uri="{FF2B5EF4-FFF2-40B4-BE49-F238E27FC236}">
                  <a16:creationId xmlns:a16="http://schemas.microsoft.com/office/drawing/2014/main" id="{EF02EFD0-EEF0-2818-0EC0-1838016586E5}"/>
                </a:ext>
              </a:extLst>
            </p:cNvPr>
            <p:cNvSpPr/>
            <p:nvPr/>
          </p:nvSpPr>
          <p:spPr>
            <a:xfrm>
              <a:off x="7882140" y="4822189"/>
              <a:ext cx="1865847" cy="184666"/>
            </a:xfrm>
            <a:prstGeom prst="rect">
              <a:avLst/>
            </a:prstGeom>
          </p:spPr>
          <p:txBody>
            <a:bodyPr wrap="square" lIns="0" tIns="0" rIns="0" bIns="0">
              <a:spAutoFit/>
            </a:bodyPr>
            <a:lstStyle/>
            <a:p>
              <a:pPr algn="ctr"/>
              <a:r>
                <a:rPr lang="ja-JP" altLang="en-US" sz="1200" b="1" dirty="0">
                  <a:solidFill>
                    <a:srgbClr val="953735"/>
                  </a:solidFill>
                  <a:latin typeface="+mn-ea"/>
                </a:rPr>
                <a:t>おすすめの周辺部材</a:t>
              </a:r>
            </a:p>
          </p:txBody>
        </p:sp>
        <p:pic>
          <p:nvPicPr>
            <p:cNvPr id="27" name="図 26">
              <a:extLst>
                <a:ext uri="{FF2B5EF4-FFF2-40B4-BE49-F238E27FC236}">
                  <a16:creationId xmlns:a16="http://schemas.microsoft.com/office/drawing/2014/main" id="{851E9EAF-514D-F9E5-D495-41212019793E}"/>
                </a:ext>
              </a:extLst>
            </p:cNvPr>
            <p:cNvPicPr>
              <a:picLocks noChangeAspect="1"/>
            </p:cNvPicPr>
            <p:nvPr/>
          </p:nvPicPr>
          <p:blipFill>
            <a:blip r:embed="rId13"/>
            <a:stretch>
              <a:fillRect/>
            </a:stretch>
          </p:blipFill>
          <p:spPr>
            <a:xfrm>
              <a:off x="8022891" y="5096351"/>
              <a:ext cx="1620973" cy="856800"/>
            </a:xfrm>
            <a:prstGeom prst="rect">
              <a:avLst/>
            </a:prstGeom>
          </p:spPr>
        </p:pic>
      </p:grpSp>
      <p:grpSp>
        <p:nvGrpSpPr>
          <p:cNvPr id="162" name="グループ化 161">
            <a:extLst>
              <a:ext uri="{FF2B5EF4-FFF2-40B4-BE49-F238E27FC236}">
                <a16:creationId xmlns:a16="http://schemas.microsoft.com/office/drawing/2014/main" id="{4DB3148D-6D73-2D0D-3659-28438ECC56B7}"/>
              </a:ext>
            </a:extLst>
          </p:cNvPr>
          <p:cNvGrpSpPr/>
          <p:nvPr/>
        </p:nvGrpSpPr>
        <p:grpSpPr>
          <a:xfrm>
            <a:off x="142875" y="4727418"/>
            <a:ext cx="7711967" cy="1943616"/>
            <a:chOff x="142875" y="4727418"/>
            <a:chExt cx="7711967" cy="1943616"/>
          </a:xfrm>
        </p:grpSpPr>
        <p:sp>
          <p:nvSpPr>
            <p:cNvPr id="117" name="Rectangle 14">
              <a:extLst>
                <a:ext uri="{FF2B5EF4-FFF2-40B4-BE49-F238E27FC236}">
                  <a16:creationId xmlns:a16="http://schemas.microsoft.com/office/drawing/2014/main" id="{ED579E8D-F5C3-48FF-1742-24CFFA145D0E}"/>
                </a:ext>
              </a:extLst>
            </p:cNvPr>
            <p:cNvSpPr>
              <a:spLocks noChangeArrowheads="1"/>
            </p:cNvSpPr>
            <p:nvPr/>
          </p:nvSpPr>
          <p:spPr bwMode="auto">
            <a:xfrm>
              <a:off x="142875" y="4727418"/>
              <a:ext cx="7704000" cy="1943616"/>
            </a:xfrm>
            <a:prstGeom prst="rect">
              <a:avLst/>
            </a:prstGeom>
            <a:solidFill>
              <a:srgbClr val="CCCC00">
                <a:alpha val="16078"/>
              </a:srgbClr>
            </a:solidFill>
            <a:ln w="6350">
              <a:solidFill>
                <a:srgbClr val="FFFFE7"/>
              </a:solidFill>
              <a:miter lim="800000"/>
              <a:headEnd/>
              <a:tailEnd/>
            </a:ln>
            <a:effectLst/>
          </p:spPr>
          <p:txBody>
            <a:bodyPr wrap="none" anchor="ctr"/>
            <a:lstStyle/>
            <a:p>
              <a:pPr algn="ctr"/>
              <a:endParaRPr lang="ja-JP" altLang="en-US" sz="1200" dirty="0">
                <a:solidFill>
                  <a:srgbClr val="009999"/>
                </a:solidFill>
                <a:latin typeface="+mn-ea"/>
              </a:endParaRPr>
            </a:p>
          </p:txBody>
        </p:sp>
        <p:sp>
          <p:nvSpPr>
            <p:cNvPr id="118" name="正方形/長方形 117">
              <a:extLst>
                <a:ext uri="{FF2B5EF4-FFF2-40B4-BE49-F238E27FC236}">
                  <a16:creationId xmlns:a16="http://schemas.microsoft.com/office/drawing/2014/main" id="{31F1459C-2B2F-5A16-8200-7B625E779EDB}"/>
                </a:ext>
              </a:extLst>
            </p:cNvPr>
            <p:cNvSpPr/>
            <p:nvPr/>
          </p:nvSpPr>
          <p:spPr>
            <a:xfrm>
              <a:off x="142876" y="4822188"/>
              <a:ext cx="7711966" cy="184666"/>
            </a:xfrm>
            <a:prstGeom prst="rect">
              <a:avLst/>
            </a:prstGeom>
          </p:spPr>
          <p:txBody>
            <a:bodyPr wrap="square" lIns="0" tIns="0" rIns="0" bIns="0">
              <a:spAutoFit/>
            </a:bodyPr>
            <a:lstStyle/>
            <a:p>
              <a:pPr algn="ctr"/>
              <a:r>
                <a:rPr lang="ja-JP" altLang="en-US" sz="1200" b="1" dirty="0">
                  <a:solidFill>
                    <a:srgbClr val="953735"/>
                  </a:solidFill>
                  <a:latin typeface="+mn-ea"/>
                </a:rPr>
                <a:t>お手頃価格でお届けする、ベーシックな床材です。</a:t>
              </a:r>
            </a:p>
          </p:txBody>
        </p:sp>
        <p:grpSp>
          <p:nvGrpSpPr>
            <p:cNvPr id="161" name="グループ化 160">
              <a:extLst>
                <a:ext uri="{FF2B5EF4-FFF2-40B4-BE49-F238E27FC236}">
                  <a16:creationId xmlns:a16="http://schemas.microsoft.com/office/drawing/2014/main" id="{69300E3F-81EF-B9B6-D938-8DBE93220E31}"/>
                </a:ext>
              </a:extLst>
            </p:cNvPr>
            <p:cNvGrpSpPr/>
            <p:nvPr/>
          </p:nvGrpSpPr>
          <p:grpSpPr>
            <a:xfrm>
              <a:off x="599242" y="5003054"/>
              <a:ext cx="1749297" cy="1524644"/>
              <a:chOff x="599242" y="5003054"/>
              <a:chExt cx="1749297" cy="1524644"/>
            </a:xfrm>
          </p:grpSpPr>
          <p:grpSp>
            <p:nvGrpSpPr>
              <p:cNvPr id="125" name="グループ化 124">
                <a:extLst>
                  <a:ext uri="{FF2B5EF4-FFF2-40B4-BE49-F238E27FC236}">
                    <a16:creationId xmlns:a16="http://schemas.microsoft.com/office/drawing/2014/main" id="{D7DA4E37-C13A-F142-5F40-F30F956FA641}"/>
                  </a:ext>
                </a:extLst>
              </p:cNvPr>
              <p:cNvGrpSpPr/>
              <p:nvPr/>
            </p:nvGrpSpPr>
            <p:grpSpPr>
              <a:xfrm>
                <a:off x="599242" y="5989644"/>
                <a:ext cx="1270486" cy="538054"/>
                <a:chOff x="5924523" y="5989644"/>
                <a:chExt cx="1270486" cy="538054"/>
              </a:xfrm>
            </p:grpSpPr>
            <p:sp>
              <p:nvSpPr>
                <p:cNvPr id="126" name="正方形/長方形 125">
                  <a:extLst>
                    <a:ext uri="{FF2B5EF4-FFF2-40B4-BE49-F238E27FC236}">
                      <a16:creationId xmlns:a16="http://schemas.microsoft.com/office/drawing/2014/main" id="{21F31E65-2736-8EBB-C113-F866E84ED0D7}"/>
                    </a:ext>
                  </a:extLst>
                </p:cNvPr>
                <p:cNvSpPr/>
                <p:nvPr/>
              </p:nvSpPr>
              <p:spPr>
                <a:xfrm>
                  <a:off x="5924523" y="5989644"/>
                  <a:ext cx="1270485" cy="153888"/>
                </a:xfrm>
                <a:prstGeom prst="rect">
                  <a:avLst/>
                </a:prstGeom>
              </p:spPr>
              <p:txBody>
                <a:bodyPr wrap="square" lIns="0" tIns="0" rIns="0" bIns="0">
                  <a:spAutoFit/>
                </a:bodyPr>
                <a:lstStyle/>
                <a:p>
                  <a:r>
                    <a:rPr lang="ja-JP" altLang="en-US" sz="1000" b="1" dirty="0">
                      <a:latin typeface="+mn-ea"/>
                    </a:rPr>
                    <a:t>ベースコート</a:t>
                  </a:r>
                </a:p>
              </p:txBody>
            </p:sp>
            <p:sp>
              <p:nvSpPr>
                <p:cNvPr id="127" name="正方形/長方形 126">
                  <a:extLst>
                    <a:ext uri="{FF2B5EF4-FFF2-40B4-BE49-F238E27FC236}">
                      <a16:creationId xmlns:a16="http://schemas.microsoft.com/office/drawing/2014/main" id="{1B087E89-C342-04E5-5CDF-4B23345FD09F}"/>
                    </a:ext>
                  </a:extLst>
                </p:cNvPr>
                <p:cNvSpPr/>
                <p:nvPr/>
              </p:nvSpPr>
              <p:spPr>
                <a:xfrm>
                  <a:off x="5924525" y="6204533"/>
                  <a:ext cx="1270484" cy="323165"/>
                </a:xfrm>
                <a:prstGeom prst="rect">
                  <a:avLst/>
                </a:prstGeom>
              </p:spPr>
              <p:txBody>
                <a:bodyPr wrap="square" lIns="0" tIns="0" rIns="0" bIns="0">
                  <a:spAutoFit/>
                </a:bodyPr>
                <a:lstStyle/>
                <a:p>
                  <a:r>
                    <a:rPr lang="ja-JP" altLang="en-US" sz="800" dirty="0">
                      <a:latin typeface="+mn-ea"/>
                    </a:rPr>
                    <a:t>フローリングに必要な、</a:t>
                  </a:r>
                </a:p>
                <a:p>
                  <a:r>
                    <a:rPr lang="ja-JP" altLang="en-US" sz="800" dirty="0">
                      <a:latin typeface="+mn-ea"/>
                    </a:rPr>
                    <a:t>基本的な性能を持つ。</a:t>
                  </a:r>
                  <a:endParaRPr lang="en-US" altLang="ja-JP" sz="800" dirty="0">
                    <a:latin typeface="+mn-ea"/>
                  </a:endParaRPr>
                </a:p>
                <a:p>
                  <a:r>
                    <a:rPr lang="en-US" altLang="ja-JP" sz="500" dirty="0">
                      <a:latin typeface="+mn-ea"/>
                    </a:rPr>
                    <a:t>※</a:t>
                  </a:r>
                  <a:r>
                    <a:rPr lang="ja-JP" altLang="en-US" sz="500" dirty="0">
                      <a:latin typeface="+mn-ea"/>
                    </a:rPr>
                    <a:t>イラストはイメージです。</a:t>
                  </a:r>
                </a:p>
              </p:txBody>
            </p:sp>
          </p:grpSp>
          <p:pic>
            <p:nvPicPr>
              <p:cNvPr id="145" name="図 144">
                <a:extLst>
                  <a:ext uri="{FF2B5EF4-FFF2-40B4-BE49-F238E27FC236}">
                    <a16:creationId xmlns:a16="http://schemas.microsoft.com/office/drawing/2014/main" id="{E816D8FD-87F4-429F-78E9-30D215256CE3}"/>
                  </a:ext>
                </a:extLst>
              </p:cNvPr>
              <p:cNvPicPr>
                <a:picLocks noChangeAspect="1"/>
              </p:cNvPicPr>
              <p:nvPr/>
            </p:nvPicPr>
            <p:blipFill rotWithShape="1">
              <a:blip r:embed="rId14"/>
              <a:srcRect l="1986" r="1297" b="2444"/>
              <a:stretch/>
            </p:blipFill>
            <p:spPr>
              <a:xfrm>
                <a:off x="599242" y="5003054"/>
                <a:ext cx="1749297" cy="950097"/>
              </a:xfrm>
              <a:prstGeom prst="rect">
                <a:avLst/>
              </a:prstGeom>
            </p:spPr>
          </p:pic>
        </p:grpSp>
        <p:grpSp>
          <p:nvGrpSpPr>
            <p:cNvPr id="160" name="グループ化 159">
              <a:extLst>
                <a:ext uri="{FF2B5EF4-FFF2-40B4-BE49-F238E27FC236}">
                  <a16:creationId xmlns:a16="http://schemas.microsoft.com/office/drawing/2014/main" id="{35956C0E-02F1-2C00-8894-0602A776165D}"/>
                </a:ext>
              </a:extLst>
            </p:cNvPr>
            <p:cNvGrpSpPr/>
            <p:nvPr/>
          </p:nvGrpSpPr>
          <p:grpSpPr>
            <a:xfrm>
              <a:off x="2517324" y="5096351"/>
              <a:ext cx="1519221" cy="1482251"/>
              <a:chOff x="2218237" y="5096351"/>
              <a:chExt cx="1519221" cy="1482251"/>
            </a:xfrm>
          </p:grpSpPr>
          <p:grpSp>
            <p:nvGrpSpPr>
              <p:cNvPr id="129" name="グループ化 128">
                <a:extLst>
                  <a:ext uri="{FF2B5EF4-FFF2-40B4-BE49-F238E27FC236}">
                    <a16:creationId xmlns:a16="http://schemas.microsoft.com/office/drawing/2014/main" id="{1BB471D1-8B1C-A5B3-9852-0516B4D6F16E}"/>
                  </a:ext>
                </a:extLst>
              </p:cNvPr>
              <p:cNvGrpSpPr/>
              <p:nvPr/>
            </p:nvGrpSpPr>
            <p:grpSpPr>
              <a:xfrm>
                <a:off x="2247909" y="5989644"/>
                <a:ext cx="1469562" cy="588958"/>
                <a:chOff x="5924523" y="5989644"/>
                <a:chExt cx="1469562" cy="588958"/>
              </a:xfrm>
            </p:grpSpPr>
            <p:sp>
              <p:nvSpPr>
                <p:cNvPr id="130" name="正方形/長方形 129">
                  <a:extLst>
                    <a:ext uri="{FF2B5EF4-FFF2-40B4-BE49-F238E27FC236}">
                      <a16:creationId xmlns:a16="http://schemas.microsoft.com/office/drawing/2014/main" id="{FC17F9F4-33A8-D241-C8C1-E25CA7DB2400}"/>
                    </a:ext>
                  </a:extLst>
                </p:cNvPr>
                <p:cNvSpPr/>
                <p:nvPr/>
              </p:nvSpPr>
              <p:spPr>
                <a:xfrm>
                  <a:off x="5924523" y="5989644"/>
                  <a:ext cx="1469562" cy="246221"/>
                </a:xfrm>
                <a:prstGeom prst="rect">
                  <a:avLst/>
                </a:prstGeom>
              </p:spPr>
              <p:txBody>
                <a:bodyPr wrap="square" lIns="0" tIns="0" rIns="0" bIns="0">
                  <a:spAutoFit/>
                </a:bodyPr>
                <a:lstStyle/>
                <a:p>
                  <a:r>
                    <a:rPr lang="ja-JP" altLang="en-US" sz="800" b="1" dirty="0">
                      <a:latin typeface="+mn-ea"/>
                    </a:rPr>
                    <a:t>ものを落としても、</a:t>
                  </a:r>
                  <a:endParaRPr lang="en-US" altLang="ja-JP" sz="800" b="1" dirty="0">
                    <a:latin typeface="+mn-ea"/>
                  </a:endParaRPr>
                </a:p>
                <a:p>
                  <a:r>
                    <a:rPr lang="ja-JP" altLang="en-US" sz="800" b="1" dirty="0">
                      <a:latin typeface="+mn-ea"/>
                    </a:rPr>
                    <a:t>へこみ傷がつきにくい。</a:t>
                  </a:r>
                </a:p>
              </p:txBody>
            </p:sp>
            <p:sp>
              <p:nvSpPr>
                <p:cNvPr id="131" name="正方形/長方形 130">
                  <a:extLst>
                    <a:ext uri="{FF2B5EF4-FFF2-40B4-BE49-F238E27FC236}">
                      <a16:creationId xmlns:a16="http://schemas.microsoft.com/office/drawing/2014/main" id="{7B87833B-BA11-7844-1952-7AA3708CF53A}"/>
                    </a:ext>
                  </a:extLst>
                </p:cNvPr>
                <p:cNvSpPr/>
                <p:nvPr/>
              </p:nvSpPr>
              <p:spPr>
                <a:xfrm>
                  <a:off x="5924526" y="6301603"/>
                  <a:ext cx="1270484" cy="276999"/>
                </a:xfrm>
                <a:prstGeom prst="rect">
                  <a:avLst/>
                </a:prstGeom>
              </p:spPr>
              <p:txBody>
                <a:bodyPr wrap="square" lIns="0" tIns="0" rIns="0" bIns="0">
                  <a:spAutoFit/>
                </a:bodyPr>
                <a:lstStyle/>
                <a:p>
                  <a:r>
                    <a:rPr lang="ja-JP" altLang="en-US" sz="600" dirty="0">
                      <a:latin typeface="+mn-ea"/>
                    </a:rPr>
                    <a:t>表面のコーティングと丈夫な基材により、固いものが落ちた場合などでも表面がへこみにくくなっています。</a:t>
                  </a:r>
                </a:p>
              </p:txBody>
            </p:sp>
          </p:grpSp>
          <p:pic>
            <p:nvPicPr>
              <p:cNvPr id="148" name="図 147">
                <a:extLst>
                  <a:ext uri="{FF2B5EF4-FFF2-40B4-BE49-F238E27FC236}">
                    <a16:creationId xmlns:a16="http://schemas.microsoft.com/office/drawing/2014/main" id="{1EBB5149-B9DE-7287-9ACE-22AB8FAFB113}"/>
                  </a:ext>
                </a:extLst>
              </p:cNvPr>
              <p:cNvPicPr>
                <a:picLocks noChangeAspect="1"/>
              </p:cNvPicPr>
              <p:nvPr/>
            </p:nvPicPr>
            <p:blipFill>
              <a:blip r:embed="rId15"/>
              <a:stretch>
                <a:fillRect/>
              </a:stretch>
            </p:blipFill>
            <p:spPr>
              <a:xfrm>
                <a:off x="2218237" y="5096351"/>
                <a:ext cx="1519221" cy="856800"/>
              </a:xfrm>
              <a:prstGeom prst="rect">
                <a:avLst/>
              </a:prstGeom>
            </p:spPr>
          </p:pic>
        </p:grpSp>
        <p:grpSp>
          <p:nvGrpSpPr>
            <p:cNvPr id="159" name="グループ化 158">
              <a:extLst>
                <a:ext uri="{FF2B5EF4-FFF2-40B4-BE49-F238E27FC236}">
                  <a16:creationId xmlns:a16="http://schemas.microsoft.com/office/drawing/2014/main" id="{7CC1B04B-9E54-695A-4244-7BEB4705B066}"/>
                </a:ext>
              </a:extLst>
            </p:cNvPr>
            <p:cNvGrpSpPr/>
            <p:nvPr/>
          </p:nvGrpSpPr>
          <p:grpSpPr>
            <a:xfrm>
              <a:off x="4205330" y="5096351"/>
              <a:ext cx="1521053" cy="1482251"/>
              <a:chOff x="4071540" y="5096351"/>
              <a:chExt cx="1521053" cy="1482251"/>
            </a:xfrm>
          </p:grpSpPr>
          <p:grpSp>
            <p:nvGrpSpPr>
              <p:cNvPr id="133" name="グループ化 132">
                <a:extLst>
                  <a:ext uri="{FF2B5EF4-FFF2-40B4-BE49-F238E27FC236}">
                    <a16:creationId xmlns:a16="http://schemas.microsoft.com/office/drawing/2014/main" id="{EACA6411-91DD-FCCA-E21D-BBBA4F4243D4}"/>
                  </a:ext>
                </a:extLst>
              </p:cNvPr>
              <p:cNvGrpSpPr/>
              <p:nvPr/>
            </p:nvGrpSpPr>
            <p:grpSpPr>
              <a:xfrm>
                <a:off x="4071540" y="5989644"/>
                <a:ext cx="1354318" cy="588958"/>
                <a:chOff x="5924524" y="5989644"/>
                <a:chExt cx="1354318" cy="588958"/>
              </a:xfrm>
            </p:grpSpPr>
            <p:sp>
              <p:nvSpPr>
                <p:cNvPr id="134" name="正方形/長方形 133">
                  <a:extLst>
                    <a:ext uri="{FF2B5EF4-FFF2-40B4-BE49-F238E27FC236}">
                      <a16:creationId xmlns:a16="http://schemas.microsoft.com/office/drawing/2014/main" id="{ADDFAF0B-A219-D8C6-85A5-4023123024F2}"/>
                    </a:ext>
                  </a:extLst>
                </p:cNvPr>
                <p:cNvSpPr/>
                <p:nvPr/>
              </p:nvSpPr>
              <p:spPr>
                <a:xfrm>
                  <a:off x="5924524" y="5989644"/>
                  <a:ext cx="1354318" cy="246221"/>
                </a:xfrm>
                <a:prstGeom prst="rect">
                  <a:avLst/>
                </a:prstGeom>
              </p:spPr>
              <p:txBody>
                <a:bodyPr wrap="square" lIns="0" tIns="0" rIns="0" bIns="0">
                  <a:spAutoFit/>
                </a:bodyPr>
                <a:lstStyle/>
                <a:p>
                  <a:r>
                    <a:rPr lang="ja-JP" altLang="en-US" sz="800" b="1" dirty="0">
                      <a:latin typeface="+mn-ea"/>
                    </a:rPr>
                    <a:t>汚れた時も、サッと拭き取ればキレイに。</a:t>
                  </a:r>
                </a:p>
              </p:txBody>
            </p:sp>
            <p:sp>
              <p:nvSpPr>
                <p:cNvPr id="136" name="正方形/長方形 135">
                  <a:extLst>
                    <a:ext uri="{FF2B5EF4-FFF2-40B4-BE49-F238E27FC236}">
                      <a16:creationId xmlns:a16="http://schemas.microsoft.com/office/drawing/2014/main" id="{3C5FB389-43C0-F1D0-B0F2-D566CB18A03C}"/>
                    </a:ext>
                  </a:extLst>
                </p:cNvPr>
                <p:cNvSpPr/>
                <p:nvPr/>
              </p:nvSpPr>
              <p:spPr>
                <a:xfrm>
                  <a:off x="5924525" y="6301603"/>
                  <a:ext cx="1354316" cy="276999"/>
                </a:xfrm>
                <a:prstGeom prst="rect">
                  <a:avLst/>
                </a:prstGeom>
              </p:spPr>
              <p:txBody>
                <a:bodyPr wrap="square" lIns="0" tIns="0" rIns="0" bIns="0">
                  <a:spAutoFit/>
                </a:bodyPr>
                <a:lstStyle/>
                <a:p>
                  <a:r>
                    <a:rPr lang="ja-JP" altLang="en-US" sz="600" dirty="0">
                      <a:latin typeface="+mn-ea"/>
                    </a:rPr>
                    <a:t>汚れに強いので、ワックスの上塗りなども必要なく、ものをこぼした際のお手入れもサッとひと拭きで簡単です。</a:t>
                  </a:r>
                </a:p>
              </p:txBody>
            </p:sp>
          </p:grpSp>
          <p:pic>
            <p:nvPicPr>
              <p:cNvPr id="150" name="図 149">
                <a:extLst>
                  <a:ext uri="{FF2B5EF4-FFF2-40B4-BE49-F238E27FC236}">
                    <a16:creationId xmlns:a16="http://schemas.microsoft.com/office/drawing/2014/main" id="{E8760059-73E6-C6A9-C272-D85F8E849D7F}"/>
                  </a:ext>
                </a:extLst>
              </p:cNvPr>
              <p:cNvPicPr>
                <a:picLocks noChangeAspect="1"/>
              </p:cNvPicPr>
              <p:nvPr/>
            </p:nvPicPr>
            <p:blipFill>
              <a:blip r:embed="rId16"/>
              <a:stretch>
                <a:fillRect/>
              </a:stretch>
            </p:blipFill>
            <p:spPr>
              <a:xfrm>
                <a:off x="4073372" y="5096351"/>
                <a:ext cx="1519221" cy="856800"/>
              </a:xfrm>
              <a:prstGeom prst="rect">
                <a:avLst/>
              </a:prstGeom>
            </p:spPr>
          </p:pic>
        </p:grpSp>
        <p:grpSp>
          <p:nvGrpSpPr>
            <p:cNvPr id="158" name="グループ化 157">
              <a:extLst>
                <a:ext uri="{FF2B5EF4-FFF2-40B4-BE49-F238E27FC236}">
                  <a16:creationId xmlns:a16="http://schemas.microsoft.com/office/drawing/2014/main" id="{729FAB9E-C7B3-79B3-DF20-51319C2BD891}"/>
                </a:ext>
              </a:extLst>
            </p:cNvPr>
            <p:cNvGrpSpPr/>
            <p:nvPr/>
          </p:nvGrpSpPr>
          <p:grpSpPr>
            <a:xfrm>
              <a:off x="5895169" y="5096351"/>
              <a:ext cx="1523770" cy="1482251"/>
              <a:chOff x="5895169" y="5096351"/>
              <a:chExt cx="1523770" cy="1482251"/>
            </a:xfrm>
          </p:grpSpPr>
          <p:grpSp>
            <p:nvGrpSpPr>
              <p:cNvPr id="137" name="グループ化 136">
                <a:extLst>
                  <a:ext uri="{FF2B5EF4-FFF2-40B4-BE49-F238E27FC236}">
                    <a16:creationId xmlns:a16="http://schemas.microsoft.com/office/drawing/2014/main" id="{0F23A408-380E-D376-1DA4-A72374D62826}"/>
                  </a:ext>
                </a:extLst>
              </p:cNvPr>
              <p:cNvGrpSpPr/>
              <p:nvPr/>
            </p:nvGrpSpPr>
            <p:grpSpPr>
              <a:xfrm>
                <a:off x="5895169" y="5989644"/>
                <a:ext cx="1354318" cy="588958"/>
                <a:chOff x="5924523" y="5989644"/>
                <a:chExt cx="1354318" cy="588958"/>
              </a:xfrm>
            </p:grpSpPr>
            <p:sp>
              <p:nvSpPr>
                <p:cNvPr id="141" name="正方形/長方形 140">
                  <a:extLst>
                    <a:ext uri="{FF2B5EF4-FFF2-40B4-BE49-F238E27FC236}">
                      <a16:creationId xmlns:a16="http://schemas.microsoft.com/office/drawing/2014/main" id="{6C90257D-869B-6274-8F52-A96691E711C4}"/>
                    </a:ext>
                  </a:extLst>
                </p:cNvPr>
                <p:cNvSpPr/>
                <p:nvPr/>
              </p:nvSpPr>
              <p:spPr>
                <a:xfrm>
                  <a:off x="5924523" y="5989644"/>
                  <a:ext cx="1270485" cy="246221"/>
                </a:xfrm>
                <a:prstGeom prst="rect">
                  <a:avLst/>
                </a:prstGeom>
              </p:spPr>
              <p:txBody>
                <a:bodyPr wrap="square" lIns="0" tIns="0" rIns="0" bIns="0">
                  <a:spAutoFit/>
                </a:bodyPr>
                <a:lstStyle/>
                <a:p>
                  <a:r>
                    <a:rPr lang="ja-JP" altLang="en-US" sz="800" b="1" dirty="0">
                      <a:latin typeface="+mn-ea"/>
                    </a:rPr>
                    <a:t>他のお部屋と合わせやすい色柄ラインアップ。</a:t>
                  </a:r>
                </a:p>
              </p:txBody>
            </p:sp>
            <p:sp>
              <p:nvSpPr>
                <p:cNvPr id="142" name="正方形/長方形 141">
                  <a:extLst>
                    <a:ext uri="{FF2B5EF4-FFF2-40B4-BE49-F238E27FC236}">
                      <a16:creationId xmlns:a16="http://schemas.microsoft.com/office/drawing/2014/main" id="{E9103B0A-52B7-86D6-F1F4-BA693E45C9F2}"/>
                    </a:ext>
                  </a:extLst>
                </p:cNvPr>
                <p:cNvSpPr/>
                <p:nvPr/>
              </p:nvSpPr>
              <p:spPr>
                <a:xfrm>
                  <a:off x="5924525" y="6301603"/>
                  <a:ext cx="1354316" cy="276999"/>
                </a:xfrm>
                <a:prstGeom prst="rect">
                  <a:avLst/>
                </a:prstGeom>
              </p:spPr>
              <p:txBody>
                <a:bodyPr wrap="square" lIns="0" tIns="0" rIns="0" bIns="0">
                  <a:spAutoFit/>
                </a:bodyPr>
                <a:lstStyle/>
                <a:p>
                  <a:r>
                    <a:rPr lang="ja-JP" altLang="en-US" sz="600" dirty="0">
                      <a:latin typeface="+mn-ea"/>
                    </a:rPr>
                    <a:t>ベリティスフロアーや建具と合わせやすい</a:t>
                  </a:r>
                  <a:r>
                    <a:rPr lang="en-US" altLang="ja-JP" sz="600" dirty="0">
                      <a:latin typeface="+mn-ea"/>
                    </a:rPr>
                    <a:t>11</a:t>
                  </a:r>
                  <a:r>
                    <a:rPr lang="ja-JP" altLang="en-US" sz="600" dirty="0">
                      <a:latin typeface="+mn-ea"/>
                    </a:rPr>
                    <a:t>柄をラインアップ。空間に統一感を演出することができます。</a:t>
                  </a:r>
                </a:p>
              </p:txBody>
            </p:sp>
          </p:grpSp>
          <p:pic>
            <p:nvPicPr>
              <p:cNvPr id="153" name="図 152">
                <a:extLst>
                  <a:ext uri="{FF2B5EF4-FFF2-40B4-BE49-F238E27FC236}">
                    <a16:creationId xmlns:a16="http://schemas.microsoft.com/office/drawing/2014/main" id="{DCA317C1-7915-0335-0385-0BD627294733}"/>
                  </a:ext>
                </a:extLst>
              </p:cNvPr>
              <p:cNvPicPr>
                <a:picLocks noChangeAspect="1"/>
              </p:cNvPicPr>
              <p:nvPr/>
            </p:nvPicPr>
            <p:blipFill>
              <a:blip r:embed="rId17"/>
              <a:stretch>
                <a:fillRect/>
              </a:stretch>
            </p:blipFill>
            <p:spPr>
              <a:xfrm>
                <a:off x="5895169" y="5096351"/>
                <a:ext cx="1523770" cy="856800"/>
              </a:xfrm>
              <a:prstGeom prst="rect">
                <a:avLst/>
              </a:prstGeom>
            </p:spPr>
          </p:pic>
        </p:grpSp>
      </p:grpSp>
      <p:sp>
        <p:nvSpPr>
          <p:cNvPr id="140" name="正方形/長方形 139">
            <a:extLst>
              <a:ext uri="{FF2B5EF4-FFF2-40B4-BE49-F238E27FC236}">
                <a16:creationId xmlns:a16="http://schemas.microsoft.com/office/drawing/2014/main" id="{52E944BC-B28D-7885-E1FB-9EA1F0D6D3CD}"/>
              </a:ext>
            </a:extLst>
          </p:cNvPr>
          <p:cNvSpPr/>
          <p:nvPr/>
        </p:nvSpPr>
        <p:spPr>
          <a:xfrm>
            <a:off x="147622" y="4450464"/>
            <a:ext cx="4768865" cy="123111"/>
          </a:xfrm>
          <a:prstGeom prst="rect">
            <a:avLst/>
          </a:prstGeom>
        </p:spPr>
        <p:txBody>
          <a:bodyPr wrap="square" lIns="0" tIns="0" rIns="0" bIns="0">
            <a:spAutoFit/>
          </a:bodyPr>
          <a:lstStyle/>
          <a:p>
            <a:r>
              <a:rPr lang="en-US" altLang="ja-JP" sz="400" dirty="0">
                <a:latin typeface="+mn-ea"/>
              </a:rPr>
              <a:t>※1 </a:t>
            </a:r>
            <a:r>
              <a:rPr lang="ja-JP" altLang="en-US" sz="400" dirty="0">
                <a:latin typeface="+mn-ea"/>
              </a:rPr>
              <a:t>表面保護のためワックスもかけられますが、床材表面の塗膜性能は発揮できなくなります。 </a:t>
            </a:r>
            <a:endParaRPr lang="en-US" altLang="ja-JP" sz="400" dirty="0">
              <a:latin typeface="+mn-ea"/>
            </a:endParaRPr>
          </a:p>
          <a:p>
            <a:r>
              <a:rPr lang="en-US" altLang="ja-JP" sz="400" dirty="0">
                <a:latin typeface="+mn-ea"/>
              </a:rPr>
              <a:t>※2 </a:t>
            </a:r>
            <a:r>
              <a:rPr lang="ja-JP" altLang="en-US" sz="400" dirty="0">
                <a:latin typeface="+mn-ea"/>
              </a:rPr>
              <a:t>球状及び金属製キャスターや、小径のキャスター付き家具はご使用をお避けください。へこみや傷が発生する場合があります。</a:t>
            </a:r>
          </a:p>
        </p:txBody>
      </p:sp>
      <p:pic>
        <p:nvPicPr>
          <p:cNvPr id="168" name="Picture 2" descr="365日おそうじラクラク宣言">
            <a:extLst>
              <a:ext uri="{FF2B5EF4-FFF2-40B4-BE49-F238E27FC236}">
                <a16:creationId xmlns:a16="http://schemas.microsoft.com/office/drawing/2014/main" id="{B1FA106D-6F0D-9009-945B-C5AF7263EC38}"/>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754809" y="4103343"/>
            <a:ext cx="312908" cy="281361"/>
          </a:xfrm>
          <a:prstGeom prst="rect">
            <a:avLst/>
          </a:prstGeom>
          <a:noFill/>
          <a:extLst>
            <a:ext uri="{909E8E84-426E-40DD-AFC4-6F175D3DCCD1}">
              <a14:hiddenFill xmlns:a14="http://schemas.microsoft.com/office/drawing/2010/main">
                <a:solidFill>
                  <a:srgbClr val="FFFFFF"/>
                </a:solidFill>
              </a14:hiddenFill>
            </a:ext>
          </a:extLst>
        </p:spPr>
      </p:pic>
      <p:grpSp>
        <p:nvGrpSpPr>
          <p:cNvPr id="3" name="グループ化 2">
            <a:extLst>
              <a:ext uri="{FF2B5EF4-FFF2-40B4-BE49-F238E27FC236}">
                <a16:creationId xmlns:a16="http://schemas.microsoft.com/office/drawing/2014/main" id="{D73DC8CC-EF55-A0EC-F34F-C7D5829C40A9}"/>
              </a:ext>
            </a:extLst>
          </p:cNvPr>
          <p:cNvGrpSpPr/>
          <p:nvPr/>
        </p:nvGrpSpPr>
        <p:grpSpPr>
          <a:xfrm>
            <a:off x="4991099" y="688975"/>
            <a:ext cx="4775201" cy="1944000"/>
            <a:chOff x="4991099" y="688975"/>
            <a:chExt cx="4775201" cy="1944000"/>
          </a:xfrm>
        </p:grpSpPr>
        <p:grpSp>
          <p:nvGrpSpPr>
            <p:cNvPr id="5" name="グループ化 4">
              <a:extLst>
                <a:ext uri="{FF2B5EF4-FFF2-40B4-BE49-F238E27FC236}">
                  <a16:creationId xmlns:a16="http://schemas.microsoft.com/office/drawing/2014/main" id="{48122964-5D8F-D348-4223-395CF031DB72}"/>
                </a:ext>
              </a:extLst>
            </p:cNvPr>
            <p:cNvGrpSpPr/>
            <p:nvPr/>
          </p:nvGrpSpPr>
          <p:grpSpPr>
            <a:xfrm>
              <a:off x="7403952" y="688975"/>
              <a:ext cx="2362348" cy="1944000"/>
              <a:chOff x="7403952" y="688975"/>
              <a:chExt cx="2362348" cy="1944000"/>
            </a:xfrm>
          </p:grpSpPr>
          <p:pic>
            <p:nvPicPr>
              <p:cNvPr id="34" name="図 33">
                <a:extLst>
                  <a:ext uri="{FF2B5EF4-FFF2-40B4-BE49-F238E27FC236}">
                    <a16:creationId xmlns:a16="http://schemas.microsoft.com/office/drawing/2014/main" id="{C1EB938B-4DD1-8C66-B657-0463E7CFFF15}"/>
                  </a:ext>
                </a:extLst>
              </p:cNvPr>
              <p:cNvPicPr>
                <a:picLocks noChangeAspect="1"/>
              </p:cNvPicPr>
              <p:nvPr/>
            </p:nvPicPr>
            <p:blipFill rotWithShape="1">
              <a:blip r:embed="rId19">
                <a:extLst>
                  <a:ext uri="{28A0092B-C50C-407E-A947-70E740481C1C}">
                    <a14:useLocalDpi xmlns:a14="http://schemas.microsoft.com/office/drawing/2010/main" val="0"/>
                  </a:ext>
                </a:extLst>
              </a:blip>
              <a:srcRect/>
              <a:stretch/>
            </p:blipFill>
            <p:spPr>
              <a:xfrm>
                <a:off x="7403952" y="688975"/>
                <a:ext cx="2362348" cy="1944000"/>
              </a:xfrm>
              <a:prstGeom prst="rect">
                <a:avLst/>
              </a:prstGeom>
            </p:spPr>
          </p:pic>
          <p:sp>
            <p:nvSpPr>
              <p:cNvPr id="35" name="正方形/長方形 34">
                <a:extLst>
                  <a:ext uri="{FF2B5EF4-FFF2-40B4-BE49-F238E27FC236}">
                    <a16:creationId xmlns:a16="http://schemas.microsoft.com/office/drawing/2014/main" id="{2F3F1B25-9BA4-4BFE-714D-B9A3F2DF6182}"/>
                  </a:ext>
                </a:extLst>
              </p:cNvPr>
              <p:cNvSpPr/>
              <p:nvPr/>
            </p:nvSpPr>
            <p:spPr>
              <a:xfrm>
                <a:off x="7470988" y="2245767"/>
                <a:ext cx="1871941" cy="323165"/>
              </a:xfrm>
              <a:prstGeom prst="rect">
                <a:avLst/>
              </a:prstGeom>
            </p:spPr>
            <p:txBody>
              <a:bodyPr wrap="square" lIns="0" tIns="0" rIns="0" bIns="0">
                <a:spAutoFit/>
              </a:bodyPr>
              <a:lstStyle/>
              <a:p>
                <a:r>
                  <a:rPr lang="ja-JP" altLang="en-US" sz="700" dirty="0">
                    <a:solidFill>
                      <a:srgbClr val="FFFFFF"/>
                    </a:solidFill>
                    <a:latin typeface="+mn-ea"/>
                  </a:rPr>
                  <a:t>建具とコーディネイトできる</a:t>
                </a:r>
                <a:r>
                  <a:rPr lang="en-US" altLang="ja-JP" sz="700" dirty="0">
                    <a:solidFill>
                      <a:srgbClr val="FFFFFF"/>
                    </a:solidFill>
                    <a:latin typeface="+mn-ea"/>
                  </a:rPr>
                  <a:t>5</a:t>
                </a:r>
                <a:r>
                  <a:rPr lang="ja-JP" altLang="en-US" sz="700" dirty="0">
                    <a:solidFill>
                      <a:srgbClr val="FFFFFF"/>
                    </a:solidFill>
                    <a:latin typeface="+mn-ea"/>
                  </a:rPr>
                  <a:t>柄、</a:t>
                </a:r>
              </a:p>
              <a:p>
                <a:r>
                  <a:rPr lang="ja-JP" altLang="en-US" sz="700" dirty="0">
                    <a:solidFill>
                      <a:srgbClr val="FFFFFF"/>
                    </a:solidFill>
                    <a:latin typeface="+mn-ea"/>
                  </a:rPr>
                  <a:t>さまざまなインテリアに対応する</a:t>
                </a:r>
                <a:endParaRPr lang="en-US" altLang="ja-JP" sz="700" dirty="0">
                  <a:solidFill>
                    <a:srgbClr val="FFFFFF"/>
                  </a:solidFill>
                  <a:latin typeface="+mn-ea"/>
                </a:endParaRPr>
              </a:p>
              <a:p>
                <a:r>
                  <a:rPr lang="ja-JP" altLang="en-US" sz="700" dirty="0">
                    <a:solidFill>
                      <a:srgbClr val="FFFFFF"/>
                    </a:solidFill>
                    <a:latin typeface="+mn-ea"/>
                  </a:rPr>
                  <a:t>個性的な</a:t>
                </a:r>
                <a:r>
                  <a:rPr lang="en-US" altLang="ja-JP" sz="700" dirty="0">
                    <a:solidFill>
                      <a:srgbClr val="FFFFFF"/>
                    </a:solidFill>
                    <a:latin typeface="+mn-ea"/>
                  </a:rPr>
                  <a:t>6</a:t>
                </a:r>
                <a:r>
                  <a:rPr lang="ja-JP" altLang="en-US" sz="700" dirty="0">
                    <a:solidFill>
                      <a:srgbClr val="FFFFFF"/>
                    </a:solidFill>
                    <a:latin typeface="+mn-ea"/>
                  </a:rPr>
                  <a:t>柄を揃えました。</a:t>
                </a:r>
              </a:p>
            </p:txBody>
          </p:sp>
          <p:sp>
            <p:nvSpPr>
              <p:cNvPr id="36" name="正方形/長方形 35">
                <a:extLst>
                  <a:ext uri="{FF2B5EF4-FFF2-40B4-BE49-F238E27FC236}">
                    <a16:creationId xmlns:a16="http://schemas.microsoft.com/office/drawing/2014/main" id="{39A7E347-292A-0824-ECA8-B9E61FAEDB04}"/>
                  </a:ext>
                </a:extLst>
              </p:cNvPr>
              <p:cNvSpPr/>
              <p:nvPr/>
            </p:nvSpPr>
            <p:spPr>
              <a:xfrm>
                <a:off x="8939154" y="770938"/>
                <a:ext cx="670868" cy="330860"/>
              </a:xfrm>
              <a:prstGeom prst="rect">
                <a:avLst/>
              </a:prstGeom>
            </p:spPr>
            <p:txBody>
              <a:bodyPr wrap="square" lIns="0" tIns="0" rIns="0" bIns="0">
                <a:spAutoFit/>
              </a:bodyPr>
              <a:lstStyle/>
              <a:p>
                <a:pPr algn="r"/>
                <a:r>
                  <a:rPr lang="ja-JP" altLang="en-US" sz="1100" b="1" dirty="0">
                    <a:solidFill>
                      <a:srgbClr val="FFFFFF"/>
                    </a:solidFill>
                    <a:latin typeface="+mn-ea"/>
                  </a:rPr>
                  <a:t>ベリティス</a:t>
                </a:r>
                <a:endParaRPr lang="en-US" altLang="ja-JP" sz="1100" b="1" dirty="0">
                  <a:solidFill>
                    <a:srgbClr val="FFFFFF"/>
                  </a:solidFill>
                  <a:latin typeface="+mn-ea"/>
                </a:endParaRPr>
              </a:p>
              <a:p>
                <a:pPr algn="r"/>
                <a:r>
                  <a:rPr lang="en-US" altLang="ja-JP" sz="1050" b="1" dirty="0">
                    <a:solidFill>
                      <a:srgbClr val="FFFFFF"/>
                    </a:solidFill>
                    <a:latin typeface="+mn-ea"/>
                  </a:rPr>
                  <a:t>VERITIS</a:t>
                </a:r>
                <a:endParaRPr lang="ja-JP" altLang="en-US" sz="1050" b="1" dirty="0">
                  <a:solidFill>
                    <a:srgbClr val="FFFFFF"/>
                  </a:solidFill>
                  <a:latin typeface="+mn-ea"/>
                </a:endParaRPr>
              </a:p>
            </p:txBody>
          </p:sp>
        </p:grpSp>
        <p:grpSp>
          <p:nvGrpSpPr>
            <p:cNvPr id="7" name="グループ化 6">
              <a:extLst>
                <a:ext uri="{FF2B5EF4-FFF2-40B4-BE49-F238E27FC236}">
                  <a16:creationId xmlns:a16="http://schemas.microsoft.com/office/drawing/2014/main" id="{8CF7E797-054D-0F14-5C3A-0F6691CEA824}"/>
                </a:ext>
              </a:extLst>
            </p:cNvPr>
            <p:cNvGrpSpPr/>
            <p:nvPr/>
          </p:nvGrpSpPr>
          <p:grpSpPr>
            <a:xfrm>
              <a:off x="4991099" y="688975"/>
              <a:ext cx="2412852" cy="1943100"/>
              <a:chOff x="4991099" y="688975"/>
              <a:chExt cx="2412852" cy="1943100"/>
            </a:xfrm>
          </p:grpSpPr>
          <p:sp>
            <p:nvSpPr>
              <p:cNvPr id="16" name="Rectangle 14">
                <a:extLst>
                  <a:ext uri="{FF2B5EF4-FFF2-40B4-BE49-F238E27FC236}">
                    <a16:creationId xmlns:a16="http://schemas.microsoft.com/office/drawing/2014/main" id="{6B967C8E-0610-6DDE-846D-C1C6604F41E1}"/>
                  </a:ext>
                </a:extLst>
              </p:cNvPr>
              <p:cNvSpPr>
                <a:spLocks noChangeArrowheads="1"/>
              </p:cNvSpPr>
              <p:nvPr/>
            </p:nvSpPr>
            <p:spPr bwMode="auto">
              <a:xfrm>
                <a:off x="4991099" y="688975"/>
                <a:ext cx="2412852" cy="1943100"/>
              </a:xfrm>
              <a:prstGeom prst="rect">
                <a:avLst/>
              </a:prstGeom>
              <a:solidFill>
                <a:srgbClr val="829196"/>
              </a:solidFill>
              <a:ln w="6350">
                <a:noFill/>
                <a:miter lim="800000"/>
                <a:headEnd/>
                <a:tailEnd/>
              </a:ln>
              <a:effectLst/>
            </p:spPr>
            <p:txBody>
              <a:bodyPr wrap="none" anchor="ctr"/>
              <a:lstStyle/>
              <a:p>
                <a:pPr algn="ctr"/>
                <a:endParaRPr lang="ja-JP" altLang="en-US" sz="1200" dirty="0">
                  <a:latin typeface="+mn-ea"/>
                </a:endParaRPr>
              </a:p>
            </p:txBody>
          </p:sp>
          <p:grpSp>
            <p:nvGrpSpPr>
              <p:cNvPr id="30" name="グループ化 29">
                <a:extLst>
                  <a:ext uri="{FF2B5EF4-FFF2-40B4-BE49-F238E27FC236}">
                    <a16:creationId xmlns:a16="http://schemas.microsoft.com/office/drawing/2014/main" id="{60D02DE6-704D-611E-D3BE-DDB7C7E688DE}"/>
                  </a:ext>
                </a:extLst>
              </p:cNvPr>
              <p:cNvGrpSpPr/>
              <p:nvPr/>
            </p:nvGrpSpPr>
            <p:grpSpPr>
              <a:xfrm>
                <a:off x="4991100" y="947324"/>
                <a:ext cx="2412851" cy="355257"/>
                <a:chOff x="4991100" y="869365"/>
                <a:chExt cx="2412851" cy="355257"/>
              </a:xfrm>
            </p:grpSpPr>
            <p:sp>
              <p:nvSpPr>
                <p:cNvPr id="32" name="正方形/長方形 31">
                  <a:extLst>
                    <a:ext uri="{FF2B5EF4-FFF2-40B4-BE49-F238E27FC236}">
                      <a16:creationId xmlns:a16="http://schemas.microsoft.com/office/drawing/2014/main" id="{5029CA85-70CA-E895-1EA0-E856C4E15B6D}"/>
                    </a:ext>
                  </a:extLst>
                </p:cNvPr>
                <p:cNvSpPr/>
                <p:nvPr/>
              </p:nvSpPr>
              <p:spPr>
                <a:xfrm>
                  <a:off x="4991100" y="1009178"/>
                  <a:ext cx="2412851" cy="215444"/>
                </a:xfrm>
                <a:prstGeom prst="rect">
                  <a:avLst/>
                </a:prstGeom>
              </p:spPr>
              <p:txBody>
                <a:bodyPr wrap="square" lIns="0" tIns="0" rIns="0" bIns="0">
                  <a:spAutoFit/>
                </a:bodyPr>
                <a:lstStyle/>
                <a:p>
                  <a:pPr algn="ctr"/>
                  <a:r>
                    <a:rPr lang="ja-JP" altLang="en-US" sz="1400" b="1" dirty="0">
                      <a:solidFill>
                        <a:srgbClr val="FFFFFF"/>
                      </a:solidFill>
                      <a:latin typeface="+mn-ea"/>
                    </a:rPr>
                    <a:t>ベリティスシリーズ</a:t>
                  </a:r>
                </a:p>
              </p:txBody>
            </p:sp>
            <p:sp>
              <p:nvSpPr>
                <p:cNvPr id="33" name="正方形/長方形 32">
                  <a:extLst>
                    <a:ext uri="{FF2B5EF4-FFF2-40B4-BE49-F238E27FC236}">
                      <a16:creationId xmlns:a16="http://schemas.microsoft.com/office/drawing/2014/main" id="{4D1A19DB-95F5-59A7-56AE-EC7B343BD590}"/>
                    </a:ext>
                  </a:extLst>
                </p:cNvPr>
                <p:cNvSpPr/>
                <p:nvPr/>
              </p:nvSpPr>
              <p:spPr>
                <a:xfrm>
                  <a:off x="4991100" y="869365"/>
                  <a:ext cx="2412000" cy="123111"/>
                </a:xfrm>
                <a:prstGeom prst="rect">
                  <a:avLst/>
                </a:prstGeom>
              </p:spPr>
              <p:txBody>
                <a:bodyPr wrap="square" lIns="0" tIns="0" rIns="0" bIns="0">
                  <a:spAutoFit/>
                </a:bodyPr>
                <a:lstStyle/>
                <a:p>
                  <a:pPr algn="ctr"/>
                  <a:r>
                    <a:rPr lang="ja-JP" altLang="en-US" sz="800" dirty="0">
                      <a:solidFill>
                        <a:srgbClr val="FFFFFF"/>
                      </a:solidFill>
                      <a:latin typeface="+mn-ea"/>
                    </a:rPr>
                    <a:t>高意匠シート仕上げ</a:t>
                  </a:r>
                </a:p>
              </p:txBody>
            </p:sp>
          </p:grpSp>
          <p:pic>
            <p:nvPicPr>
              <p:cNvPr id="31" name="図 30">
                <a:extLst>
                  <a:ext uri="{FF2B5EF4-FFF2-40B4-BE49-F238E27FC236}">
                    <a16:creationId xmlns:a16="http://schemas.microsoft.com/office/drawing/2014/main" id="{092FA738-7673-3CEE-2A19-A07D3B2035ED}"/>
                  </a:ext>
                </a:extLst>
              </p:cNvPr>
              <p:cNvPicPr>
                <a:picLocks noChangeAspect="1"/>
              </p:cNvPicPr>
              <p:nvPr/>
            </p:nvPicPr>
            <p:blipFill>
              <a:blip r:embed="rId20"/>
              <a:stretch>
                <a:fillRect/>
              </a:stretch>
            </p:blipFill>
            <p:spPr>
              <a:xfrm>
                <a:off x="5490616" y="1401726"/>
                <a:ext cx="1413818" cy="972000"/>
              </a:xfrm>
              <a:prstGeom prst="rect">
                <a:avLst/>
              </a:prstGeom>
            </p:spPr>
          </p:pic>
        </p:grpSp>
        <p:sp>
          <p:nvSpPr>
            <p:cNvPr id="15" name="Rectangle 14">
              <a:extLst>
                <a:ext uri="{FF2B5EF4-FFF2-40B4-BE49-F238E27FC236}">
                  <a16:creationId xmlns:a16="http://schemas.microsoft.com/office/drawing/2014/main" id="{76109224-DA78-0D9B-0A7D-5CD351705FDC}"/>
                </a:ext>
              </a:extLst>
            </p:cNvPr>
            <p:cNvSpPr>
              <a:spLocks noChangeArrowheads="1"/>
            </p:cNvSpPr>
            <p:nvPr/>
          </p:nvSpPr>
          <p:spPr bwMode="auto">
            <a:xfrm>
              <a:off x="4991100" y="688975"/>
              <a:ext cx="4775200" cy="1943099"/>
            </a:xfrm>
            <a:prstGeom prst="rect">
              <a:avLst/>
            </a:prstGeom>
            <a:noFill/>
            <a:ln w="6350">
              <a:solidFill>
                <a:srgbClr val="829196"/>
              </a:solidFill>
              <a:miter lim="800000"/>
              <a:headEnd/>
              <a:tailEnd/>
            </a:ln>
            <a:effectLst/>
          </p:spPr>
          <p:txBody>
            <a:bodyPr wrap="none" anchor="ctr"/>
            <a:lstStyle/>
            <a:p>
              <a:pPr algn="ctr"/>
              <a:endParaRPr lang="ja-JP" altLang="en-US" sz="1200" dirty="0">
                <a:latin typeface="+mn-ea"/>
              </a:endParaRPr>
            </a:p>
          </p:txBody>
        </p:sp>
      </p:grpSp>
      <p:grpSp>
        <p:nvGrpSpPr>
          <p:cNvPr id="38" name="グループ化 37">
            <a:extLst>
              <a:ext uri="{FF2B5EF4-FFF2-40B4-BE49-F238E27FC236}">
                <a16:creationId xmlns:a16="http://schemas.microsoft.com/office/drawing/2014/main" id="{EBDE2BB9-AADB-6DE0-96FA-58491C174C23}"/>
              </a:ext>
            </a:extLst>
          </p:cNvPr>
          <p:cNvGrpSpPr/>
          <p:nvPr/>
        </p:nvGrpSpPr>
        <p:grpSpPr>
          <a:xfrm>
            <a:off x="147623" y="688976"/>
            <a:ext cx="4691060" cy="3358800"/>
            <a:chOff x="147623" y="688976"/>
            <a:chExt cx="4691060" cy="3358800"/>
          </a:xfrm>
        </p:grpSpPr>
        <p:pic>
          <p:nvPicPr>
            <p:cNvPr id="39" name="図 38">
              <a:extLst>
                <a:ext uri="{FF2B5EF4-FFF2-40B4-BE49-F238E27FC236}">
                  <a16:creationId xmlns:a16="http://schemas.microsoft.com/office/drawing/2014/main" id="{F3D45029-DE94-61AE-4160-D9DD8499A8FB}"/>
                </a:ext>
              </a:extLst>
            </p:cNvPr>
            <p:cNvPicPr>
              <a:picLocks noChangeAspect="1"/>
            </p:cNvPicPr>
            <p:nvPr/>
          </p:nvPicPr>
          <p:blipFill>
            <a:blip r:embed="rId21"/>
            <a:stretch>
              <a:fillRect/>
            </a:stretch>
          </p:blipFill>
          <p:spPr>
            <a:xfrm>
              <a:off x="147623" y="688976"/>
              <a:ext cx="4691060" cy="3358800"/>
            </a:xfrm>
            <a:prstGeom prst="rect">
              <a:avLst/>
            </a:prstGeom>
          </p:spPr>
        </p:pic>
        <p:sp>
          <p:nvSpPr>
            <p:cNvPr id="40" name="Rectangle 4">
              <a:extLst>
                <a:ext uri="{FF2B5EF4-FFF2-40B4-BE49-F238E27FC236}">
                  <a16:creationId xmlns:a16="http://schemas.microsoft.com/office/drawing/2014/main" id="{798B3231-7F43-06CC-4D4A-B41688A20959}"/>
                </a:ext>
              </a:extLst>
            </p:cNvPr>
            <p:cNvSpPr>
              <a:spLocks noChangeArrowheads="1"/>
            </p:cNvSpPr>
            <p:nvPr/>
          </p:nvSpPr>
          <p:spPr bwMode="auto">
            <a:xfrm>
              <a:off x="3267300" y="3913883"/>
              <a:ext cx="153035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ja-JP"/>
              </a:defPPr>
              <a:lvl1pPr algn="ctr" rtl="0" fontAlgn="base">
                <a:spcBef>
                  <a:spcPct val="50000"/>
                </a:spcBef>
                <a:spcAft>
                  <a:spcPct val="0"/>
                </a:spcAft>
                <a:defRPr kumimoji="1" sz="800" b="1" kern="1200">
                  <a:solidFill>
                    <a:schemeClr val="tx1"/>
                  </a:solidFill>
                  <a:latin typeface="Arial" charset="0"/>
                  <a:ea typeface="ＭＳ Ｐゴシック" pitchFamily="50" charset="-128"/>
                  <a:cs typeface="+mn-cs"/>
                </a:defRPr>
              </a:lvl1pPr>
              <a:lvl2pPr marL="457200" algn="ctr" rtl="0" fontAlgn="base">
                <a:spcBef>
                  <a:spcPct val="50000"/>
                </a:spcBef>
                <a:spcAft>
                  <a:spcPct val="0"/>
                </a:spcAft>
                <a:defRPr kumimoji="1" sz="800" b="1" kern="1200">
                  <a:solidFill>
                    <a:schemeClr val="tx1"/>
                  </a:solidFill>
                  <a:latin typeface="Arial" charset="0"/>
                  <a:ea typeface="ＭＳ Ｐゴシック" pitchFamily="50" charset="-128"/>
                  <a:cs typeface="+mn-cs"/>
                </a:defRPr>
              </a:lvl2pPr>
              <a:lvl3pPr marL="914400" algn="ctr" rtl="0" fontAlgn="base">
                <a:spcBef>
                  <a:spcPct val="50000"/>
                </a:spcBef>
                <a:spcAft>
                  <a:spcPct val="0"/>
                </a:spcAft>
                <a:defRPr kumimoji="1" sz="800" b="1" kern="1200">
                  <a:solidFill>
                    <a:schemeClr val="tx1"/>
                  </a:solidFill>
                  <a:latin typeface="Arial" charset="0"/>
                  <a:ea typeface="ＭＳ Ｐゴシック" pitchFamily="50" charset="-128"/>
                  <a:cs typeface="+mn-cs"/>
                </a:defRPr>
              </a:lvl3pPr>
              <a:lvl4pPr marL="1371600" algn="ctr" rtl="0" fontAlgn="base">
                <a:spcBef>
                  <a:spcPct val="50000"/>
                </a:spcBef>
                <a:spcAft>
                  <a:spcPct val="0"/>
                </a:spcAft>
                <a:defRPr kumimoji="1" sz="800" b="1" kern="1200">
                  <a:solidFill>
                    <a:schemeClr val="tx1"/>
                  </a:solidFill>
                  <a:latin typeface="Arial" charset="0"/>
                  <a:ea typeface="ＭＳ Ｐゴシック" pitchFamily="50" charset="-128"/>
                  <a:cs typeface="+mn-cs"/>
                </a:defRPr>
              </a:lvl4pPr>
              <a:lvl5pPr marL="1828800" algn="ctr" rtl="0" fontAlgn="base">
                <a:spcBef>
                  <a:spcPct val="50000"/>
                </a:spcBef>
                <a:spcAft>
                  <a:spcPct val="0"/>
                </a:spcAft>
                <a:defRPr kumimoji="1" sz="800" b="1" kern="1200">
                  <a:solidFill>
                    <a:schemeClr val="tx1"/>
                  </a:solidFill>
                  <a:latin typeface="Arial" charset="0"/>
                  <a:ea typeface="ＭＳ Ｐゴシック" pitchFamily="50" charset="-128"/>
                  <a:cs typeface="+mn-cs"/>
                </a:defRPr>
              </a:lvl5pPr>
              <a:lvl6pPr marL="2286000" algn="l" defTabSz="914400" rtl="0" eaLnBrk="1" latinLnBrk="0" hangingPunct="1">
                <a:defRPr kumimoji="1" sz="800" b="1" kern="1200">
                  <a:solidFill>
                    <a:schemeClr val="tx1"/>
                  </a:solidFill>
                  <a:latin typeface="Arial" charset="0"/>
                  <a:ea typeface="ＭＳ Ｐゴシック" pitchFamily="50" charset="-128"/>
                  <a:cs typeface="+mn-cs"/>
                </a:defRPr>
              </a:lvl6pPr>
              <a:lvl7pPr marL="2743200" algn="l" defTabSz="914400" rtl="0" eaLnBrk="1" latinLnBrk="0" hangingPunct="1">
                <a:defRPr kumimoji="1" sz="800" b="1" kern="1200">
                  <a:solidFill>
                    <a:schemeClr val="tx1"/>
                  </a:solidFill>
                  <a:latin typeface="Arial" charset="0"/>
                  <a:ea typeface="ＭＳ Ｐゴシック" pitchFamily="50" charset="-128"/>
                  <a:cs typeface="+mn-cs"/>
                </a:defRPr>
              </a:lvl7pPr>
              <a:lvl8pPr marL="3200400" algn="l" defTabSz="914400" rtl="0" eaLnBrk="1" latinLnBrk="0" hangingPunct="1">
                <a:defRPr kumimoji="1" sz="800" b="1" kern="1200">
                  <a:solidFill>
                    <a:schemeClr val="tx1"/>
                  </a:solidFill>
                  <a:latin typeface="Arial" charset="0"/>
                  <a:ea typeface="ＭＳ Ｐゴシック" pitchFamily="50" charset="-128"/>
                  <a:cs typeface="+mn-cs"/>
                </a:defRPr>
              </a:lvl8pPr>
              <a:lvl9pPr marL="3657600" algn="l" defTabSz="914400" rtl="0" eaLnBrk="1" latinLnBrk="0" hangingPunct="1">
                <a:defRPr kumimoji="1" sz="800" b="1" kern="1200">
                  <a:solidFill>
                    <a:schemeClr val="tx1"/>
                  </a:solidFill>
                  <a:latin typeface="Arial" charset="0"/>
                  <a:ea typeface="ＭＳ Ｐゴシック"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altLang="ja-JP" sz="500" b="0" i="0" u="none" strike="noStrike" kern="1200" cap="none" spc="0" normalizeH="0" baseline="0" noProof="0" dirty="0">
                  <a:ln>
                    <a:noFill/>
                  </a:ln>
                  <a:effectLst/>
                  <a:uLnTx/>
                  <a:uFillTx/>
                  <a:latin typeface="+mn-ea"/>
                  <a:ea typeface="+mn-ea"/>
                </a:rPr>
                <a:t>※</a:t>
              </a:r>
              <a:r>
                <a:rPr kumimoji="1" lang="ja-JP" altLang="en-US" sz="500" b="0" i="0" u="none" strike="noStrike" kern="1200" cap="none" spc="0" normalizeH="0" baseline="0" noProof="0" dirty="0">
                  <a:ln>
                    <a:noFill/>
                  </a:ln>
                  <a:effectLst/>
                  <a:uLnTx/>
                  <a:uFillTx/>
                  <a:latin typeface="+mn-ea"/>
                  <a:ea typeface="+mn-ea"/>
                </a:rPr>
                <a:t>イメージ写真のため実際とは異なる場合がございます。</a:t>
              </a:r>
            </a:p>
          </p:txBody>
        </p:sp>
        <p:sp>
          <p:nvSpPr>
            <p:cNvPr id="41" name="正方形/長方形 40">
              <a:extLst>
                <a:ext uri="{FF2B5EF4-FFF2-40B4-BE49-F238E27FC236}">
                  <a16:creationId xmlns:a16="http://schemas.microsoft.com/office/drawing/2014/main" id="{8F9D2377-485C-70EC-B018-6296F9935355}"/>
                </a:ext>
              </a:extLst>
            </p:cNvPr>
            <p:cNvSpPr/>
            <p:nvPr/>
          </p:nvSpPr>
          <p:spPr>
            <a:xfrm>
              <a:off x="179421" y="3897750"/>
              <a:ext cx="1074012" cy="92333"/>
            </a:xfrm>
            <a:prstGeom prst="rect">
              <a:avLst/>
            </a:prstGeom>
          </p:spPr>
          <p:txBody>
            <a:bodyPr wrap="none" lIns="0" tIns="0" rIns="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600" b="1" dirty="0">
                  <a:latin typeface="+mn-ea"/>
                </a:rPr>
                <a:t>〔</a:t>
              </a:r>
              <a:r>
                <a:rPr lang="ja-JP" altLang="en-US" sz="600" b="1" dirty="0">
                  <a:latin typeface="+mn-ea"/>
                </a:rPr>
                <a:t>グレージュヒッコリー柄（シート）</a:t>
              </a:r>
              <a:r>
                <a:rPr lang="en-US" altLang="ja-JP" sz="600" b="1" dirty="0">
                  <a:latin typeface="+mn-ea"/>
                </a:rPr>
                <a:t>〕</a:t>
              </a:r>
            </a:p>
          </p:txBody>
        </p:sp>
      </p:grpSp>
      <p:grpSp>
        <p:nvGrpSpPr>
          <p:cNvPr id="6" name="グループ化 5">
            <a:extLst>
              <a:ext uri="{FF2B5EF4-FFF2-40B4-BE49-F238E27FC236}">
                <a16:creationId xmlns:a16="http://schemas.microsoft.com/office/drawing/2014/main" id="{5D1A7C97-048F-1F52-4CF8-07178888BB29}"/>
              </a:ext>
            </a:extLst>
          </p:cNvPr>
          <p:cNvGrpSpPr/>
          <p:nvPr/>
        </p:nvGrpSpPr>
        <p:grpSpPr>
          <a:xfrm>
            <a:off x="142875" y="4037101"/>
            <a:ext cx="3579291" cy="403863"/>
            <a:chOff x="142875" y="4037101"/>
            <a:chExt cx="3579291" cy="403863"/>
          </a:xfrm>
        </p:grpSpPr>
        <p:sp>
          <p:nvSpPr>
            <p:cNvPr id="78" name="テキスト ボックス 77">
              <a:extLst>
                <a:ext uri="{FF2B5EF4-FFF2-40B4-BE49-F238E27FC236}">
                  <a16:creationId xmlns:a16="http://schemas.microsoft.com/office/drawing/2014/main" id="{1E21C596-7091-0B57-7E74-AC3C9CF293B0}"/>
                </a:ext>
              </a:extLst>
            </p:cNvPr>
            <p:cNvSpPr txBox="1"/>
            <p:nvPr/>
          </p:nvSpPr>
          <p:spPr>
            <a:xfrm>
              <a:off x="2154681" y="4037101"/>
              <a:ext cx="216024" cy="84639"/>
            </a:xfrm>
            <a:prstGeom prst="rect">
              <a:avLst/>
            </a:prstGeom>
            <a:noFill/>
          </p:spPr>
          <p:txBody>
            <a:bodyPr wrap="square" lIns="0" tIns="0" rIns="0" bIns="0" rtlCol="0">
              <a:spAutoFit/>
            </a:bodyPr>
            <a:lstStyle/>
            <a:p>
              <a:pPr algn="ctr"/>
              <a:r>
                <a:rPr kumimoji="1" lang="ja-JP" altLang="en-US" sz="550" kern="0" spc="-70" dirty="0">
                  <a:solidFill>
                    <a:srgbClr val="542400"/>
                  </a:solidFill>
                  <a:latin typeface="+mn-ea"/>
                </a:rPr>
                <a:t>★★</a:t>
              </a:r>
            </a:p>
          </p:txBody>
        </p:sp>
        <p:sp>
          <p:nvSpPr>
            <p:cNvPr id="79" name="テキスト ボックス 78">
              <a:extLst>
                <a:ext uri="{FF2B5EF4-FFF2-40B4-BE49-F238E27FC236}">
                  <a16:creationId xmlns:a16="http://schemas.microsoft.com/office/drawing/2014/main" id="{65574D94-A6B3-41C8-EAB3-6D60E52C4109}"/>
                </a:ext>
              </a:extLst>
            </p:cNvPr>
            <p:cNvSpPr txBox="1"/>
            <p:nvPr/>
          </p:nvSpPr>
          <p:spPr>
            <a:xfrm>
              <a:off x="2375671" y="4037101"/>
              <a:ext cx="216024" cy="84639"/>
            </a:xfrm>
            <a:prstGeom prst="rect">
              <a:avLst/>
            </a:prstGeom>
            <a:noFill/>
          </p:spPr>
          <p:txBody>
            <a:bodyPr wrap="square" lIns="0" tIns="0" rIns="0" bIns="0" rtlCol="0">
              <a:spAutoFit/>
            </a:bodyPr>
            <a:lstStyle/>
            <a:p>
              <a:pPr algn="ctr"/>
              <a:r>
                <a:rPr kumimoji="1" lang="ja-JP" altLang="en-US" sz="550" kern="0" spc="-70" dirty="0">
                  <a:solidFill>
                    <a:srgbClr val="542400"/>
                  </a:solidFill>
                  <a:latin typeface="+mn-ea"/>
                </a:rPr>
                <a:t>★</a:t>
              </a:r>
            </a:p>
          </p:txBody>
        </p:sp>
        <p:pic>
          <p:nvPicPr>
            <p:cNvPr id="62" name="図 61">
              <a:extLst>
                <a:ext uri="{FF2B5EF4-FFF2-40B4-BE49-F238E27FC236}">
                  <a16:creationId xmlns:a16="http://schemas.microsoft.com/office/drawing/2014/main" id="{62024156-89EC-CFE7-5841-8912529DACA0}"/>
                </a:ext>
              </a:extLst>
            </p:cNvPr>
            <p:cNvPicPr>
              <a:picLocks noChangeAspect="1"/>
            </p:cNvPicPr>
            <p:nvPr/>
          </p:nvPicPr>
          <p:blipFill>
            <a:blip r:embed="rId22"/>
            <a:stretch>
              <a:fillRect/>
            </a:stretch>
          </p:blipFill>
          <p:spPr>
            <a:xfrm>
              <a:off x="805845" y="4104366"/>
              <a:ext cx="261818" cy="288000"/>
            </a:xfrm>
            <a:prstGeom prst="rect">
              <a:avLst/>
            </a:prstGeom>
          </p:spPr>
        </p:pic>
        <p:pic>
          <p:nvPicPr>
            <p:cNvPr id="63" name="図 62">
              <a:extLst>
                <a:ext uri="{FF2B5EF4-FFF2-40B4-BE49-F238E27FC236}">
                  <a16:creationId xmlns:a16="http://schemas.microsoft.com/office/drawing/2014/main" id="{914A2B46-C992-7145-529A-9E7500AA1D89}"/>
                </a:ext>
              </a:extLst>
            </p:cNvPr>
            <p:cNvPicPr>
              <a:picLocks noChangeAspect="1"/>
            </p:cNvPicPr>
            <p:nvPr/>
          </p:nvPicPr>
          <p:blipFill>
            <a:blip r:embed="rId23"/>
            <a:stretch>
              <a:fillRect/>
            </a:stretch>
          </p:blipFill>
          <p:spPr>
            <a:xfrm>
              <a:off x="142875" y="4104366"/>
              <a:ext cx="261819" cy="288000"/>
            </a:xfrm>
            <a:prstGeom prst="rect">
              <a:avLst/>
            </a:prstGeom>
          </p:spPr>
        </p:pic>
        <p:pic>
          <p:nvPicPr>
            <p:cNvPr id="65" name="図 64">
              <a:extLst>
                <a:ext uri="{FF2B5EF4-FFF2-40B4-BE49-F238E27FC236}">
                  <a16:creationId xmlns:a16="http://schemas.microsoft.com/office/drawing/2014/main" id="{DAFA7783-1AF3-FCBD-41C4-BF2FD16454BC}"/>
                </a:ext>
              </a:extLst>
            </p:cNvPr>
            <p:cNvPicPr>
              <a:picLocks noChangeAspect="1"/>
            </p:cNvPicPr>
            <p:nvPr/>
          </p:nvPicPr>
          <p:blipFill>
            <a:blip r:embed="rId24"/>
            <a:stretch>
              <a:fillRect/>
            </a:stretch>
          </p:blipFill>
          <p:spPr>
            <a:xfrm>
              <a:off x="1910794" y="4104366"/>
              <a:ext cx="261819" cy="288000"/>
            </a:xfrm>
            <a:prstGeom prst="rect">
              <a:avLst/>
            </a:prstGeom>
          </p:spPr>
        </p:pic>
        <p:pic>
          <p:nvPicPr>
            <p:cNvPr id="66" name="図 65">
              <a:extLst>
                <a:ext uri="{FF2B5EF4-FFF2-40B4-BE49-F238E27FC236}">
                  <a16:creationId xmlns:a16="http://schemas.microsoft.com/office/drawing/2014/main" id="{C2007F48-64ED-4D65-5F61-9E495AED6F42}"/>
                </a:ext>
              </a:extLst>
            </p:cNvPr>
            <p:cNvPicPr>
              <a:picLocks noChangeAspect="1"/>
            </p:cNvPicPr>
            <p:nvPr/>
          </p:nvPicPr>
          <p:blipFill>
            <a:blip r:embed="rId25"/>
            <a:stretch>
              <a:fillRect/>
            </a:stretch>
          </p:blipFill>
          <p:spPr>
            <a:xfrm>
              <a:off x="2131784" y="4104366"/>
              <a:ext cx="261819" cy="288000"/>
            </a:xfrm>
            <a:prstGeom prst="rect">
              <a:avLst/>
            </a:prstGeom>
          </p:spPr>
        </p:pic>
        <p:pic>
          <p:nvPicPr>
            <p:cNvPr id="68" name="図 67">
              <a:extLst>
                <a:ext uri="{FF2B5EF4-FFF2-40B4-BE49-F238E27FC236}">
                  <a16:creationId xmlns:a16="http://schemas.microsoft.com/office/drawing/2014/main" id="{219B0926-59D7-FC57-5A13-F6D939B8428D}"/>
                </a:ext>
              </a:extLst>
            </p:cNvPr>
            <p:cNvPicPr>
              <a:picLocks noChangeAspect="1"/>
            </p:cNvPicPr>
            <p:nvPr/>
          </p:nvPicPr>
          <p:blipFill>
            <a:blip r:embed="rId26"/>
            <a:stretch>
              <a:fillRect/>
            </a:stretch>
          </p:blipFill>
          <p:spPr>
            <a:xfrm>
              <a:off x="2352774" y="4104366"/>
              <a:ext cx="261819" cy="288000"/>
            </a:xfrm>
            <a:prstGeom prst="rect">
              <a:avLst/>
            </a:prstGeom>
          </p:spPr>
        </p:pic>
        <p:pic>
          <p:nvPicPr>
            <p:cNvPr id="72" name="図 71">
              <a:extLst>
                <a:ext uri="{FF2B5EF4-FFF2-40B4-BE49-F238E27FC236}">
                  <a16:creationId xmlns:a16="http://schemas.microsoft.com/office/drawing/2014/main" id="{8755D504-CFEF-5A80-08AF-9B7141E9A4EE}"/>
                </a:ext>
              </a:extLst>
            </p:cNvPr>
            <p:cNvPicPr>
              <a:picLocks noChangeAspect="1"/>
            </p:cNvPicPr>
            <p:nvPr/>
          </p:nvPicPr>
          <p:blipFill>
            <a:blip r:embed="rId27"/>
            <a:stretch>
              <a:fillRect/>
            </a:stretch>
          </p:blipFill>
          <p:spPr>
            <a:xfrm>
              <a:off x="2573764" y="4104366"/>
              <a:ext cx="261819" cy="288000"/>
            </a:xfrm>
            <a:prstGeom prst="rect">
              <a:avLst/>
            </a:prstGeom>
          </p:spPr>
        </p:pic>
        <p:pic>
          <p:nvPicPr>
            <p:cNvPr id="76" name="図 75">
              <a:extLst>
                <a:ext uri="{FF2B5EF4-FFF2-40B4-BE49-F238E27FC236}">
                  <a16:creationId xmlns:a16="http://schemas.microsoft.com/office/drawing/2014/main" id="{6A37DA9E-D9A9-680E-2E84-7E32016F113E}"/>
                </a:ext>
              </a:extLst>
            </p:cNvPr>
            <p:cNvPicPr>
              <a:picLocks noChangeAspect="1"/>
            </p:cNvPicPr>
            <p:nvPr/>
          </p:nvPicPr>
          <p:blipFill>
            <a:blip r:embed="rId28"/>
            <a:stretch>
              <a:fillRect/>
            </a:stretch>
          </p:blipFill>
          <p:spPr>
            <a:xfrm>
              <a:off x="2794754" y="4104366"/>
              <a:ext cx="261819" cy="288000"/>
            </a:xfrm>
            <a:prstGeom prst="rect">
              <a:avLst/>
            </a:prstGeom>
          </p:spPr>
        </p:pic>
        <p:sp>
          <p:nvSpPr>
            <p:cNvPr id="80" name="正方形/長方形 79">
              <a:extLst>
                <a:ext uri="{FF2B5EF4-FFF2-40B4-BE49-F238E27FC236}">
                  <a16:creationId xmlns:a16="http://schemas.microsoft.com/office/drawing/2014/main" id="{7E4D9760-B338-6D2A-55F7-E3F1D0595FB0}"/>
                </a:ext>
              </a:extLst>
            </p:cNvPr>
            <p:cNvSpPr/>
            <p:nvPr/>
          </p:nvSpPr>
          <p:spPr>
            <a:xfrm>
              <a:off x="1941326" y="4387103"/>
              <a:ext cx="206940" cy="53861"/>
            </a:xfrm>
            <a:prstGeom prst="rect">
              <a:avLst/>
            </a:prstGeom>
          </p:spPr>
          <p:txBody>
            <a:bodyPr wrap="square" lIns="0" tIns="0" rIns="0" bIns="0">
              <a:spAutoFit/>
            </a:bodyPr>
            <a:lstStyle/>
            <a:p>
              <a:pPr algn="r"/>
              <a:r>
                <a:rPr lang="en-US" altLang="ja-JP" sz="350" dirty="0">
                  <a:latin typeface="+mn-ea"/>
                </a:rPr>
                <a:t>※1</a:t>
              </a:r>
              <a:endParaRPr lang="ja-JP" altLang="en-US" sz="350" dirty="0">
                <a:latin typeface="+mn-ea"/>
              </a:endParaRPr>
            </a:p>
          </p:txBody>
        </p:sp>
        <p:sp>
          <p:nvSpPr>
            <p:cNvPr id="81" name="正方形/長方形 80">
              <a:extLst>
                <a:ext uri="{FF2B5EF4-FFF2-40B4-BE49-F238E27FC236}">
                  <a16:creationId xmlns:a16="http://schemas.microsoft.com/office/drawing/2014/main" id="{988FC14B-B649-DB64-9EBE-29321D1615D3}"/>
                </a:ext>
              </a:extLst>
            </p:cNvPr>
            <p:cNvSpPr/>
            <p:nvPr/>
          </p:nvSpPr>
          <p:spPr>
            <a:xfrm>
              <a:off x="2824863" y="4387103"/>
              <a:ext cx="206940" cy="53861"/>
            </a:xfrm>
            <a:prstGeom prst="rect">
              <a:avLst/>
            </a:prstGeom>
          </p:spPr>
          <p:txBody>
            <a:bodyPr wrap="square" lIns="0" tIns="0" rIns="0" bIns="0">
              <a:spAutoFit/>
            </a:bodyPr>
            <a:lstStyle/>
            <a:p>
              <a:pPr algn="r"/>
              <a:r>
                <a:rPr lang="en-US" altLang="ja-JP" sz="350" dirty="0">
                  <a:latin typeface="+mn-ea"/>
                </a:rPr>
                <a:t>※2</a:t>
              </a:r>
              <a:endParaRPr lang="ja-JP" altLang="en-US" sz="350" dirty="0">
                <a:latin typeface="+mn-ea"/>
              </a:endParaRPr>
            </a:p>
          </p:txBody>
        </p:sp>
        <p:pic>
          <p:nvPicPr>
            <p:cNvPr id="95" name="図 94">
              <a:extLst>
                <a:ext uri="{FF2B5EF4-FFF2-40B4-BE49-F238E27FC236}">
                  <a16:creationId xmlns:a16="http://schemas.microsoft.com/office/drawing/2014/main" id="{3D54AB99-CCDF-70E4-B55A-1396E13D4B97}"/>
                </a:ext>
              </a:extLst>
            </p:cNvPr>
            <p:cNvPicPr>
              <a:picLocks noChangeAspect="1"/>
            </p:cNvPicPr>
            <p:nvPr/>
          </p:nvPicPr>
          <p:blipFill>
            <a:blip r:embed="rId29"/>
            <a:stretch>
              <a:fillRect/>
            </a:stretch>
          </p:blipFill>
          <p:spPr>
            <a:xfrm>
              <a:off x="1026835" y="4104366"/>
              <a:ext cx="261818" cy="288000"/>
            </a:xfrm>
            <a:prstGeom prst="rect">
              <a:avLst/>
            </a:prstGeom>
          </p:spPr>
        </p:pic>
        <p:pic>
          <p:nvPicPr>
            <p:cNvPr id="96" name="図 95">
              <a:extLst>
                <a:ext uri="{FF2B5EF4-FFF2-40B4-BE49-F238E27FC236}">
                  <a16:creationId xmlns:a16="http://schemas.microsoft.com/office/drawing/2014/main" id="{2B7ABCA5-07AA-FB49-0C5E-E2275D9C8FF8}"/>
                </a:ext>
              </a:extLst>
            </p:cNvPr>
            <p:cNvPicPr>
              <a:picLocks noChangeAspect="1"/>
            </p:cNvPicPr>
            <p:nvPr/>
          </p:nvPicPr>
          <p:blipFill>
            <a:blip r:embed="rId30"/>
            <a:stretch>
              <a:fillRect/>
            </a:stretch>
          </p:blipFill>
          <p:spPr>
            <a:xfrm>
              <a:off x="1247825" y="4104366"/>
              <a:ext cx="261818" cy="288000"/>
            </a:xfrm>
            <a:prstGeom prst="rect">
              <a:avLst/>
            </a:prstGeom>
          </p:spPr>
        </p:pic>
        <p:pic>
          <p:nvPicPr>
            <p:cNvPr id="98" name="図 97">
              <a:extLst>
                <a:ext uri="{FF2B5EF4-FFF2-40B4-BE49-F238E27FC236}">
                  <a16:creationId xmlns:a16="http://schemas.microsoft.com/office/drawing/2014/main" id="{AE5E7CEC-9A45-E0F2-0582-141A3260392D}"/>
                </a:ext>
              </a:extLst>
            </p:cNvPr>
            <p:cNvPicPr>
              <a:picLocks noChangeAspect="1"/>
            </p:cNvPicPr>
            <p:nvPr/>
          </p:nvPicPr>
          <p:blipFill>
            <a:blip r:embed="rId31"/>
            <a:stretch>
              <a:fillRect/>
            </a:stretch>
          </p:blipFill>
          <p:spPr>
            <a:xfrm>
              <a:off x="1468815" y="4104366"/>
              <a:ext cx="261818" cy="288000"/>
            </a:xfrm>
            <a:prstGeom prst="rect">
              <a:avLst/>
            </a:prstGeom>
          </p:spPr>
        </p:pic>
        <p:pic>
          <p:nvPicPr>
            <p:cNvPr id="99" name="図 98">
              <a:extLst>
                <a:ext uri="{FF2B5EF4-FFF2-40B4-BE49-F238E27FC236}">
                  <a16:creationId xmlns:a16="http://schemas.microsoft.com/office/drawing/2014/main" id="{E779ED15-74CE-EA4D-334E-174DD675650C}"/>
                </a:ext>
              </a:extLst>
            </p:cNvPr>
            <p:cNvPicPr>
              <a:picLocks noChangeAspect="1"/>
            </p:cNvPicPr>
            <p:nvPr/>
          </p:nvPicPr>
          <p:blipFill>
            <a:blip r:embed="rId32"/>
            <a:stretch>
              <a:fillRect/>
            </a:stretch>
          </p:blipFill>
          <p:spPr>
            <a:xfrm>
              <a:off x="584855" y="4104366"/>
              <a:ext cx="261818" cy="288000"/>
            </a:xfrm>
            <a:prstGeom prst="rect">
              <a:avLst/>
            </a:prstGeom>
          </p:spPr>
        </p:pic>
        <p:pic>
          <p:nvPicPr>
            <p:cNvPr id="100" name="図 99">
              <a:extLst>
                <a:ext uri="{FF2B5EF4-FFF2-40B4-BE49-F238E27FC236}">
                  <a16:creationId xmlns:a16="http://schemas.microsoft.com/office/drawing/2014/main" id="{5B112847-64BB-6391-E9B8-A6C4AFFEFB1B}"/>
                </a:ext>
              </a:extLst>
            </p:cNvPr>
            <p:cNvPicPr>
              <a:picLocks noChangeAspect="1"/>
            </p:cNvPicPr>
            <p:nvPr/>
          </p:nvPicPr>
          <p:blipFill>
            <a:blip r:embed="rId33"/>
            <a:stretch>
              <a:fillRect/>
            </a:stretch>
          </p:blipFill>
          <p:spPr>
            <a:xfrm>
              <a:off x="363865" y="4104366"/>
              <a:ext cx="261818" cy="288000"/>
            </a:xfrm>
            <a:prstGeom prst="rect">
              <a:avLst/>
            </a:prstGeom>
          </p:spPr>
        </p:pic>
        <p:pic>
          <p:nvPicPr>
            <p:cNvPr id="163" name="図 162">
              <a:extLst>
                <a:ext uri="{FF2B5EF4-FFF2-40B4-BE49-F238E27FC236}">
                  <a16:creationId xmlns:a16="http://schemas.microsoft.com/office/drawing/2014/main" id="{FBE72C65-3087-8A3D-960B-6F501CD952BE}"/>
                </a:ext>
              </a:extLst>
            </p:cNvPr>
            <p:cNvPicPr>
              <a:picLocks noChangeAspect="1"/>
            </p:cNvPicPr>
            <p:nvPr/>
          </p:nvPicPr>
          <p:blipFill>
            <a:blip r:embed="rId34"/>
            <a:stretch>
              <a:fillRect/>
            </a:stretch>
          </p:blipFill>
          <p:spPr>
            <a:xfrm>
              <a:off x="3015745" y="4104366"/>
              <a:ext cx="261818" cy="288000"/>
            </a:xfrm>
            <a:prstGeom prst="rect">
              <a:avLst/>
            </a:prstGeom>
          </p:spPr>
        </p:pic>
        <p:pic>
          <p:nvPicPr>
            <p:cNvPr id="164" name="図 163">
              <a:extLst>
                <a:ext uri="{FF2B5EF4-FFF2-40B4-BE49-F238E27FC236}">
                  <a16:creationId xmlns:a16="http://schemas.microsoft.com/office/drawing/2014/main" id="{1C228489-FA72-681A-1960-48C9D84A4DE4}"/>
                </a:ext>
              </a:extLst>
            </p:cNvPr>
            <p:cNvPicPr>
              <a:picLocks noChangeAspect="1"/>
            </p:cNvPicPr>
            <p:nvPr/>
          </p:nvPicPr>
          <p:blipFill>
            <a:blip r:embed="rId35"/>
            <a:stretch>
              <a:fillRect/>
            </a:stretch>
          </p:blipFill>
          <p:spPr>
            <a:xfrm>
              <a:off x="3236735" y="4104366"/>
              <a:ext cx="261818" cy="288000"/>
            </a:xfrm>
            <a:prstGeom prst="rect">
              <a:avLst/>
            </a:prstGeom>
          </p:spPr>
        </p:pic>
        <p:pic>
          <p:nvPicPr>
            <p:cNvPr id="165" name="図 164">
              <a:extLst>
                <a:ext uri="{FF2B5EF4-FFF2-40B4-BE49-F238E27FC236}">
                  <a16:creationId xmlns:a16="http://schemas.microsoft.com/office/drawing/2014/main" id="{D91635C6-2447-7344-2DC6-08A33B364030}"/>
                </a:ext>
              </a:extLst>
            </p:cNvPr>
            <p:cNvPicPr>
              <a:picLocks noChangeAspect="1"/>
            </p:cNvPicPr>
            <p:nvPr/>
          </p:nvPicPr>
          <p:blipFill>
            <a:blip r:embed="rId36"/>
            <a:stretch>
              <a:fillRect/>
            </a:stretch>
          </p:blipFill>
          <p:spPr>
            <a:xfrm>
              <a:off x="3457730" y="4104366"/>
              <a:ext cx="264436" cy="288000"/>
            </a:xfrm>
            <a:prstGeom prst="rect">
              <a:avLst/>
            </a:prstGeom>
          </p:spPr>
        </p:pic>
        <p:pic>
          <p:nvPicPr>
            <p:cNvPr id="2" name="図 1">
              <a:extLst>
                <a:ext uri="{FF2B5EF4-FFF2-40B4-BE49-F238E27FC236}">
                  <a16:creationId xmlns:a16="http://schemas.microsoft.com/office/drawing/2014/main" id="{A4FA8CCD-473F-F634-2F10-BAFF31848ACA}"/>
                </a:ext>
              </a:extLst>
            </p:cNvPr>
            <p:cNvPicPr>
              <a:picLocks noChangeAspect="1"/>
            </p:cNvPicPr>
            <p:nvPr/>
          </p:nvPicPr>
          <p:blipFill>
            <a:blip r:embed="rId37"/>
            <a:stretch>
              <a:fillRect/>
            </a:stretch>
          </p:blipFill>
          <p:spPr>
            <a:xfrm>
              <a:off x="1689805" y="4104366"/>
              <a:ext cx="261818" cy="288000"/>
            </a:xfrm>
            <a:prstGeom prst="rect">
              <a:avLst/>
            </a:prstGeom>
          </p:spPr>
        </p:pic>
      </p:grpSp>
    </p:spTree>
    <p:extLst>
      <p:ext uri="{BB962C8B-B14F-4D97-AF65-F5344CB8AC3E}">
        <p14:creationId xmlns:p14="http://schemas.microsoft.com/office/powerpoint/2010/main" val="891354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 name="グループ化 69">
            <a:extLst>
              <a:ext uri="{FF2B5EF4-FFF2-40B4-BE49-F238E27FC236}">
                <a16:creationId xmlns:a16="http://schemas.microsoft.com/office/drawing/2014/main" id="{411D566B-37A7-8D3C-4A5F-54C92775E334}"/>
              </a:ext>
            </a:extLst>
          </p:cNvPr>
          <p:cNvGrpSpPr/>
          <p:nvPr/>
        </p:nvGrpSpPr>
        <p:grpSpPr>
          <a:xfrm>
            <a:off x="147623" y="688976"/>
            <a:ext cx="4691060" cy="3358800"/>
            <a:chOff x="147623" y="688976"/>
            <a:chExt cx="4691060" cy="3358800"/>
          </a:xfrm>
        </p:grpSpPr>
        <p:pic>
          <p:nvPicPr>
            <p:cNvPr id="64" name="図 63">
              <a:extLst>
                <a:ext uri="{FF2B5EF4-FFF2-40B4-BE49-F238E27FC236}">
                  <a16:creationId xmlns:a16="http://schemas.microsoft.com/office/drawing/2014/main" id="{0B0BE4E8-14D5-87CB-F100-863FA4819E06}"/>
                </a:ext>
              </a:extLst>
            </p:cNvPr>
            <p:cNvPicPr>
              <a:picLocks noChangeAspect="1"/>
            </p:cNvPicPr>
            <p:nvPr/>
          </p:nvPicPr>
          <p:blipFill>
            <a:blip r:embed="rId2"/>
            <a:stretch>
              <a:fillRect/>
            </a:stretch>
          </p:blipFill>
          <p:spPr>
            <a:xfrm>
              <a:off x="147623" y="688976"/>
              <a:ext cx="4691060" cy="3358800"/>
            </a:xfrm>
            <a:prstGeom prst="rect">
              <a:avLst/>
            </a:prstGeom>
          </p:spPr>
        </p:pic>
        <p:sp>
          <p:nvSpPr>
            <p:cNvPr id="97" name="Rectangle 4"/>
            <p:cNvSpPr>
              <a:spLocks noChangeArrowheads="1"/>
            </p:cNvSpPr>
            <p:nvPr/>
          </p:nvSpPr>
          <p:spPr bwMode="auto">
            <a:xfrm>
              <a:off x="3267300" y="3913883"/>
              <a:ext cx="153035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ja-JP"/>
              </a:defPPr>
              <a:lvl1pPr algn="ctr" rtl="0" fontAlgn="base">
                <a:spcBef>
                  <a:spcPct val="50000"/>
                </a:spcBef>
                <a:spcAft>
                  <a:spcPct val="0"/>
                </a:spcAft>
                <a:defRPr kumimoji="1" sz="800" b="1" kern="1200">
                  <a:solidFill>
                    <a:schemeClr val="tx1"/>
                  </a:solidFill>
                  <a:latin typeface="Arial" charset="0"/>
                  <a:ea typeface="ＭＳ Ｐゴシック" pitchFamily="50" charset="-128"/>
                  <a:cs typeface="+mn-cs"/>
                </a:defRPr>
              </a:lvl1pPr>
              <a:lvl2pPr marL="457200" algn="ctr" rtl="0" fontAlgn="base">
                <a:spcBef>
                  <a:spcPct val="50000"/>
                </a:spcBef>
                <a:spcAft>
                  <a:spcPct val="0"/>
                </a:spcAft>
                <a:defRPr kumimoji="1" sz="800" b="1" kern="1200">
                  <a:solidFill>
                    <a:schemeClr val="tx1"/>
                  </a:solidFill>
                  <a:latin typeface="Arial" charset="0"/>
                  <a:ea typeface="ＭＳ Ｐゴシック" pitchFamily="50" charset="-128"/>
                  <a:cs typeface="+mn-cs"/>
                </a:defRPr>
              </a:lvl2pPr>
              <a:lvl3pPr marL="914400" algn="ctr" rtl="0" fontAlgn="base">
                <a:spcBef>
                  <a:spcPct val="50000"/>
                </a:spcBef>
                <a:spcAft>
                  <a:spcPct val="0"/>
                </a:spcAft>
                <a:defRPr kumimoji="1" sz="800" b="1" kern="1200">
                  <a:solidFill>
                    <a:schemeClr val="tx1"/>
                  </a:solidFill>
                  <a:latin typeface="Arial" charset="0"/>
                  <a:ea typeface="ＭＳ Ｐゴシック" pitchFamily="50" charset="-128"/>
                  <a:cs typeface="+mn-cs"/>
                </a:defRPr>
              </a:lvl3pPr>
              <a:lvl4pPr marL="1371600" algn="ctr" rtl="0" fontAlgn="base">
                <a:spcBef>
                  <a:spcPct val="50000"/>
                </a:spcBef>
                <a:spcAft>
                  <a:spcPct val="0"/>
                </a:spcAft>
                <a:defRPr kumimoji="1" sz="800" b="1" kern="1200">
                  <a:solidFill>
                    <a:schemeClr val="tx1"/>
                  </a:solidFill>
                  <a:latin typeface="Arial" charset="0"/>
                  <a:ea typeface="ＭＳ Ｐゴシック" pitchFamily="50" charset="-128"/>
                  <a:cs typeface="+mn-cs"/>
                </a:defRPr>
              </a:lvl4pPr>
              <a:lvl5pPr marL="1828800" algn="ctr" rtl="0" fontAlgn="base">
                <a:spcBef>
                  <a:spcPct val="50000"/>
                </a:spcBef>
                <a:spcAft>
                  <a:spcPct val="0"/>
                </a:spcAft>
                <a:defRPr kumimoji="1" sz="800" b="1" kern="1200">
                  <a:solidFill>
                    <a:schemeClr val="tx1"/>
                  </a:solidFill>
                  <a:latin typeface="Arial" charset="0"/>
                  <a:ea typeface="ＭＳ Ｐゴシック" pitchFamily="50" charset="-128"/>
                  <a:cs typeface="+mn-cs"/>
                </a:defRPr>
              </a:lvl5pPr>
              <a:lvl6pPr marL="2286000" algn="l" defTabSz="914400" rtl="0" eaLnBrk="1" latinLnBrk="0" hangingPunct="1">
                <a:defRPr kumimoji="1" sz="800" b="1" kern="1200">
                  <a:solidFill>
                    <a:schemeClr val="tx1"/>
                  </a:solidFill>
                  <a:latin typeface="Arial" charset="0"/>
                  <a:ea typeface="ＭＳ Ｐゴシック" pitchFamily="50" charset="-128"/>
                  <a:cs typeface="+mn-cs"/>
                </a:defRPr>
              </a:lvl6pPr>
              <a:lvl7pPr marL="2743200" algn="l" defTabSz="914400" rtl="0" eaLnBrk="1" latinLnBrk="0" hangingPunct="1">
                <a:defRPr kumimoji="1" sz="800" b="1" kern="1200">
                  <a:solidFill>
                    <a:schemeClr val="tx1"/>
                  </a:solidFill>
                  <a:latin typeface="Arial" charset="0"/>
                  <a:ea typeface="ＭＳ Ｐゴシック" pitchFamily="50" charset="-128"/>
                  <a:cs typeface="+mn-cs"/>
                </a:defRPr>
              </a:lvl7pPr>
              <a:lvl8pPr marL="3200400" algn="l" defTabSz="914400" rtl="0" eaLnBrk="1" latinLnBrk="0" hangingPunct="1">
                <a:defRPr kumimoji="1" sz="800" b="1" kern="1200">
                  <a:solidFill>
                    <a:schemeClr val="tx1"/>
                  </a:solidFill>
                  <a:latin typeface="Arial" charset="0"/>
                  <a:ea typeface="ＭＳ Ｐゴシック" pitchFamily="50" charset="-128"/>
                  <a:cs typeface="+mn-cs"/>
                </a:defRPr>
              </a:lvl8pPr>
              <a:lvl9pPr marL="3657600" algn="l" defTabSz="914400" rtl="0" eaLnBrk="1" latinLnBrk="0" hangingPunct="1">
                <a:defRPr kumimoji="1" sz="800" b="1" kern="1200">
                  <a:solidFill>
                    <a:schemeClr val="tx1"/>
                  </a:solidFill>
                  <a:latin typeface="Arial" charset="0"/>
                  <a:ea typeface="ＭＳ Ｐゴシック" pitchFamily="50" charset="-128"/>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en-US" altLang="ja-JP" sz="500" b="0" i="0" u="none" strike="noStrike" kern="1200" cap="none" spc="0" normalizeH="0" baseline="0" noProof="0" dirty="0">
                  <a:ln>
                    <a:noFill/>
                  </a:ln>
                  <a:effectLst/>
                  <a:uLnTx/>
                  <a:uFillTx/>
                  <a:latin typeface="+mn-ea"/>
                  <a:ea typeface="+mn-ea"/>
                </a:rPr>
                <a:t>※</a:t>
              </a:r>
              <a:r>
                <a:rPr kumimoji="1" lang="ja-JP" altLang="en-US" sz="500" b="0" i="0" u="none" strike="noStrike" kern="1200" cap="none" spc="0" normalizeH="0" baseline="0" noProof="0" dirty="0">
                  <a:ln>
                    <a:noFill/>
                  </a:ln>
                  <a:effectLst/>
                  <a:uLnTx/>
                  <a:uFillTx/>
                  <a:latin typeface="+mn-ea"/>
                  <a:ea typeface="+mn-ea"/>
                </a:rPr>
                <a:t>イメージ写真のため実際とは異なる場合がございます。</a:t>
              </a:r>
            </a:p>
          </p:txBody>
        </p:sp>
        <p:sp>
          <p:nvSpPr>
            <p:cNvPr id="114" name="正方形/長方形 113"/>
            <p:cNvSpPr/>
            <p:nvPr/>
          </p:nvSpPr>
          <p:spPr>
            <a:xfrm>
              <a:off x="179421" y="3897750"/>
              <a:ext cx="1074012" cy="92333"/>
            </a:xfrm>
            <a:prstGeom prst="rect">
              <a:avLst/>
            </a:prstGeom>
          </p:spPr>
          <p:txBody>
            <a:bodyPr wrap="none" lIns="0" tIns="0" rIns="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600" b="1" dirty="0">
                  <a:latin typeface="+mn-ea"/>
                </a:rPr>
                <a:t>〔</a:t>
              </a:r>
              <a:r>
                <a:rPr lang="ja-JP" altLang="en-US" sz="600" b="1" dirty="0">
                  <a:latin typeface="+mn-ea"/>
                </a:rPr>
                <a:t>グレージュヒッコリー柄（シート）</a:t>
              </a:r>
              <a:r>
                <a:rPr lang="en-US" altLang="ja-JP" sz="600" b="1" dirty="0">
                  <a:latin typeface="+mn-ea"/>
                </a:rPr>
                <a:t>〕</a:t>
              </a:r>
            </a:p>
          </p:txBody>
        </p:sp>
      </p:grpSp>
      <p:sp>
        <p:nvSpPr>
          <p:cNvPr id="14" name="タイトル 13">
            <a:extLst>
              <a:ext uri="{FF2B5EF4-FFF2-40B4-BE49-F238E27FC236}">
                <a16:creationId xmlns:a16="http://schemas.microsoft.com/office/drawing/2014/main" id="{7F9DF7D4-831B-F61E-C6EB-32732BF26A4B}"/>
              </a:ext>
            </a:extLst>
          </p:cNvPr>
          <p:cNvSpPr>
            <a:spLocks noGrp="1"/>
          </p:cNvSpPr>
          <p:nvPr>
            <p:ph type="title"/>
          </p:nvPr>
        </p:nvSpPr>
        <p:spPr/>
        <p:txBody>
          <a:bodyPr/>
          <a:lstStyle/>
          <a:p>
            <a:r>
              <a:rPr lang="ja-JP" altLang="en-US" sz="1200" b="1" dirty="0">
                <a:solidFill>
                  <a:schemeClr val="bg1"/>
                </a:solidFill>
                <a:latin typeface="+mn-ea"/>
                <a:ea typeface="+mn-ea"/>
              </a:rPr>
              <a:t>床材　</a:t>
            </a:r>
            <a:r>
              <a:rPr lang="ja-JP" altLang="en-US" sz="1200" b="1" dirty="0">
                <a:solidFill>
                  <a:srgbClr val="FFFFFF"/>
                </a:solidFill>
                <a:latin typeface="+mn-ea"/>
                <a:ea typeface="+mn-ea"/>
              </a:rPr>
              <a:t>ベリティスフロアー ベースコート 耐熱</a:t>
            </a:r>
            <a:endParaRPr lang="ja-JP" altLang="en-US" dirty="0">
              <a:latin typeface="+mn-ea"/>
              <a:ea typeface="+mn-ea"/>
            </a:endParaRPr>
          </a:p>
        </p:txBody>
      </p:sp>
      <p:sp>
        <p:nvSpPr>
          <p:cNvPr id="37" name="タイトル 26">
            <a:extLst>
              <a:ext uri="{FF2B5EF4-FFF2-40B4-BE49-F238E27FC236}">
                <a16:creationId xmlns:a16="http://schemas.microsoft.com/office/drawing/2014/main" id="{14000E5A-832C-DD02-3B30-5BDACC28DBA0}"/>
              </a:ext>
            </a:extLst>
          </p:cNvPr>
          <p:cNvSpPr txBox="1">
            <a:spLocks/>
          </p:cNvSpPr>
          <p:nvPr/>
        </p:nvSpPr>
        <p:spPr>
          <a:xfrm>
            <a:off x="0" y="-283837"/>
            <a:ext cx="3297238" cy="270015"/>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100" b="1" dirty="0">
                <a:solidFill>
                  <a:srgbClr val="000000"/>
                </a:solidFill>
                <a:latin typeface="+mn-ea"/>
                <a:ea typeface="+mn-ea"/>
                <a:cs typeface="+mn-cs"/>
              </a:rPr>
              <a:t>ベリティスフロアー ベースコート　耐熱</a:t>
            </a:r>
          </a:p>
        </p:txBody>
      </p:sp>
      <p:grpSp>
        <p:nvGrpSpPr>
          <p:cNvPr id="33" name="グループ化 32">
            <a:extLst>
              <a:ext uri="{FF2B5EF4-FFF2-40B4-BE49-F238E27FC236}">
                <a16:creationId xmlns:a16="http://schemas.microsoft.com/office/drawing/2014/main" id="{E965DBB9-0544-B218-AC96-8C0BBAECFB30}"/>
              </a:ext>
            </a:extLst>
          </p:cNvPr>
          <p:cNvGrpSpPr/>
          <p:nvPr/>
        </p:nvGrpSpPr>
        <p:grpSpPr>
          <a:xfrm>
            <a:off x="4991098" y="2705161"/>
            <a:ext cx="4775202" cy="1944000"/>
            <a:chOff x="4991098" y="2705161"/>
            <a:chExt cx="4775202" cy="1944000"/>
          </a:xfrm>
        </p:grpSpPr>
        <p:sp>
          <p:nvSpPr>
            <p:cNvPr id="82" name="正方形/長方形 81"/>
            <p:cNvSpPr/>
            <p:nvPr/>
          </p:nvSpPr>
          <p:spPr>
            <a:xfrm>
              <a:off x="5085410" y="2887217"/>
              <a:ext cx="4570215" cy="138499"/>
            </a:xfrm>
            <a:prstGeom prst="rect">
              <a:avLst/>
            </a:prstGeom>
          </p:spPr>
          <p:txBody>
            <a:bodyPr wrap="square" lIns="0" tIns="0" rIns="0" bIns="0">
              <a:spAutoFit/>
            </a:bodyPr>
            <a:lstStyle/>
            <a:p>
              <a:r>
                <a:rPr lang="ja-JP" altLang="en-US" sz="900" b="1" spc="-40" dirty="0">
                  <a:latin typeface="+mn-ea"/>
                </a:rPr>
                <a:t>ベリティスの建具とコーディネイトして、空間に統一感を演出できます。</a:t>
              </a:r>
            </a:p>
          </p:txBody>
        </p:sp>
        <p:pic>
          <p:nvPicPr>
            <p:cNvPr id="20" name="図 19"/>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rot="5400000">
              <a:off x="9119174" y="3428295"/>
              <a:ext cx="266400" cy="843576"/>
            </a:xfrm>
            <a:prstGeom prst="rect">
              <a:avLst/>
            </a:prstGeom>
          </p:spPr>
        </p:pic>
        <p:pic>
          <p:nvPicPr>
            <p:cNvPr id="21" name="図 20"/>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rot="5400000">
              <a:off x="5372198" y="3920181"/>
              <a:ext cx="266400" cy="839976"/>
            </a:xfrm>
            <a:prstGeom prst="rect">
              <a:avLst/>
            </a:prstGeom>
          </p:spPr>
        </p:pic>
        <p:pic>
          <p:nvPicPr>
            <p:cNvPr id="8" name="図 7"/>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rot="5400000">
              <a:off x="5373388" y="2918365"/>
              <a:ext cx="266400" cy="842356"/>
            </a:xfrm>
            <a:prstGeom prst="rect">
              <a:avLst/>
            </a:prstGeom>
          </p:spPr>
        </p:pic>
        <p:pic>
          <p:nvPicPr>
            <p:cNvPr id="9" name="図 8"/>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rot="5400000">
              <a:off x="6311148" y="2918334"/>
              <a:ext cx="266400" cy="842414"/>
            </a:xfrm>
            <a:prstGeom prst="rect">
              <a:avLst/>
            </a:prstGeom>
          </p:spPr>
        </p:pic>
        <p:pic>
          <p:nvPicPr>
            <p:cNvPr id="10" name="図 9"/>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rot="5400000">
              <a:off x="7242957" y="2921353"/>
              <a:ext cx="266400" cy="836376"/>
            </a:xfrm>
            <a:prstGeom prst="rect">
              <a:avLst/>
            </a:prstGeom>
          </p:spPr>
        </p:pic>
        <p:pic>
          <p:nvPicPr>
            <p:cNvPr id="11" name="図 10"/>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rot="5400000">
              <a:off x="8180746" y="2918276"/>
              <a:ext cx="266400" cy="842529"/>
            </a:xfrm>
            <a:prstGeom prst="rect">
              <a:avLst/>
            </a:prstGeom>
          </p:spPr>
        </p:pic>
        <p:pic>
          <p:nvPicPr>
            <p:cNvPr id="12" name="図 11"/>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rot="5400000">
              <a:off x="9120000" y="2916928"/>
              <a:ext cx="266400" cy="845227"/>
            </a:xfrm>
            <a:prstGeom prst="rect">
              <a:avLst/>
            </a:prstGeom>
          </p:spPr>
        </p:pic>
        <p:sp>
          <p:nvSpPr>
            <p:cNvPr id="84" name="正方形/長方形 83"/>
            <p:cNvSpPr/>
            <p:nvPr/>
          </p:nvSpPr>
          <p:spPr>
            <a:xfrm>
              <a:off x="6023141" y="3476301"/>
              <a:ext cx="605935" cy="92333"/>
            </a:xfrm>
            <a:prstGeom prst="rect">
              <a:avLst/>
            </a:prstGeom>
          </p:spPr>
          <p:txBody>
            <a:bodyPr wrap="none" lIns="0" tIns="0" rIns="0" bIns="0">
              <a:spAutoFit/>
            </a:bodyPr>
            <a:lstStyle/>
            <a:p>
              <a:r>
                <a:rPr lang="ja-JP" altLang="en-US" sz="600" dirty="0">
                  <a:latin typeface="+mn-ea"/>
                </a:rPr>
                <a:t>チェリー柄（シート）</a:t>
              </a:r>
            </a:p>
          </p:txBody>
        </p:sp>
        <p:sp>
          <p:nvSpPr>
            <p:cNvPr id="87" name="正方形/長方形 86"/>
            <p:cNvSpPr/>
            <p:nvPr/>
          </p:nvSpPr>
          <p:spPr>
            <a:xfrm>
              <a:off x="7892681" y="3471568"/>
              <a:ext cx="639340" cy="95944"/>
            </a:xfrm>
            <a:prstGeom prst="rect">
              <a:avLst/>
            </a:prstGeom>
          </p:spPr>
          <p:txBody>
            <a:bodyPr wrap="square" lIns="0" tIns="0" rIns="0" bIns="0">
              <a:spAutoFit/>
            </a:bodyPr>
            <a:lstStyle/>
            <a:p>
              <a:r>
                <a:rPr lang="ja-JP" altLang="en-US" sz="600" dirty="0">
                  <a:latin typeface="+mn-ea"/>
                </a:rPr>
                <a:t>メープル柄（シート）</a:t>
              </a:r>
            </a:p>
          </p:txBody>
        </p:sp>
        <p:sp>
          <p:nvSpPr>
            <p:cNvPr id="88" name="正方形/長方形 87"/>
            <p:cNvSpPr/>
            <p:nvPr/>
          </p:nvSpPr>
          <p:spPr>
            <a:xfrm>
              <a:off x="5085410" y="3480905"/>
              <a:ext cx="809517" cy="92333"/>
            </a:xfrm>
            <a:prstGeom prst="rect">
              <a:avLst/>
            </a:prstGeom>
          </p:spPr>
          <p:txBody>
            <a:bodyPr wrap="none" lIns="0" tIns="0" rIns="0" bIns="0">
              <a:spAutoFit/>
            </a:bodyPr>
            <a:lstStyle/>
            <a:p>
              <a:r>
                <a:rPr lang="ja-JP" altLang="en-US" sz="600" dirty="0">
                  <a:latin typeface="+mn-ea"/>
                </a:rPr>
                <a:t>ウォールナット柄（シート）</a:t>
              </a:r>
            </a:p>
          </p:txBody>
        </p:sp>
        <p:sp>
          <p:nvSpPr>
            <p:cNvPr id="108" name="正方形/長方形 107"/>
            <p:cNvSpPr/>
            <p:nvPr/>
          </p:nvSpPr>
          <p:spPr>
            <a:xfrm>
              <a:off x="8830586" y="3476302"/>
              <a:ext cx="811119" cy="92333"/>
            </a:xfrm>
            <a:prstGeom prst="rect">
              <a:avLst/>
            </a:prstGeom>
          </p:spPr>
          <p:txBody>
            <a:bodyPr wrap="none" lIns="0" tIns="0" rIns="0" bIns="0">
              <a:spAutoFit/>
            </a:bodyPr>
            <a:lstStyle/>
            <a:p>
              <a:r>
                <a:rPr lang="ja-JP" altLang="en-US" sz="600" dirty="0">
                  <a:latin typeface="+mn-ea"/>
                </a:rPr>
                <a:t>ホワイトオーク柄（シート）</a:t>
              </a:r>
            </a:p>
          </p:txBody>
        </p:sp>
        <p:sp>
          <p:nvSpPr>
            <p:cNvPr id="109" name="正方形/長方形 108"/>
            <p:cNvSpPr/>
            <p:nvPr/>
          </p:nvSpPr>
          <p:spPr>
            <a:xfrm>
              <a:off x="6957969" y="3488138"/>
              <a:ext cx="554639" cy="92333"/>
            </a:xfrm>
            <a:prstGeom prst="rect">
              <a:avLst/>
            </a:prstGeom>
          </p:spPr>
          <p:txBody>
            <a:bodyPr wrap="none" lIns="0" tIns="0" rIns="0" bIns="0">
              <a:spAutoFit/>
            </a:bodyPr>
            <a:lstStyle/>
            <a:p>
              <a:r>
                <a:rPr lang="ja-JP" altLang="en-US" sz="600" dirty="0">
                  <a:latin typeface="+mn-ea"/>
                </a:rPr>
                <a:t>オーク柄（シート）</a:t>
              </a:r>
            </a:p>
          </p:txBody>
        </p:sp>
        <p:sp>
          <p:nvSpPr>
            <p:cNvPr id="124" name="正方形/長方形 123"/>
            <p:cNvSpPr/>
            <p:nvPr/>
          </p:nvSpPr>
          <p:spPr>
            <a:xfrm>
              <a:off x="6023141" y="3984691"/>
              <a:ext cx="895758" cy="92333"/>
            </a:xfrm>
            <a:prstGeom prst="rect">
              <a:avLst/>
            </a:prstGeom>
          </p:spPr>
          <p:txBody>
            <a:bodyPr wrap="none" lIns="0" tIns="0" rIns="0" bIns="0">
              <a:spAutoFit/>
            </a:bodyPr>
            <a:lstStyle/>
            <a:p>
              <a:r>
                <a:rPr lang="ja-JP" altLang="en-US" sz="600" spc="-40" dirty="0">
                  <a:latin typeface="+mn-ea"/>
                </a:rPr>
                <a:t>エイジドチェスナット柄（シート）</a:t>
              </a:r>
            </a:p>
          </p:txBody>
        </p:sp>
        <p:sp>
          <p:nvSpPr>
            <p:cNvPr id="143" name="正方形/長方形 142"/>
            <p:cNvSpPr/>
            <p:nvPr/>
          </p:nvSpPr>
          <p:spPr>
            <a:xfrm>
              <a:off x="7892681" y="3984011"/>
              <a:ext cx="914994" cy="92333"/>
            </a:xfrm>
            <a:prstGeom prst="rect">
              <a:avLst/>
            </a:prstGeom>
          </p:spPr>
          <p:txBody>
            <a:bodyPr wrap="none" lIns="0" tIns="0" rIns="0" bIns="0">
              <a:spAutoFit/>
            </a:bodyPr>
            <a:lstStyle/>
            <a:p>
              <a:r>
                <a:rPr lang="ja-JP" altLang="en-US" sz="600" spc="-40" dirty="0">
                  <a:latin typeface="+mn-ea"/>
                </a:rPr>
                <a:t>グレージュヒッコリー柄（シート）</a:t>
              </a:r>
            </a:p>
          </p:txBody>
        </p:sp>
        <p:sp>
          <p:nvSpPr>
            <p:cNvPr id="146" name="正方形/長方形 145"/>
            <p:cNvSpPr/>
            <p:nvPr/>
          </p:nvSpPr>
          <p:spPr>
            <a:xfrm>
              <a:off x="5085410" y="3984691"/>
              <a:ext cx="827471" cy="92333"/>
            </a:xfrm>
            <a:prstGeom prst="rect">
              <a:avLst/>
            </a:prstGeom>
          </p:spPr>
          <p:txBody>
            <a:bodyPr wrap="none" lIns="0" tIns="0" rIns="0" bIns="0">
              <a:spAutoFit/>
            </a:bodyPr>
            <a:lstStyle/>
            <a:p>
              <a:r>
                <a:rPr lang="ja-JP" altLang="en-US" sz="600" dirty="0">
                  <a:latin typeface="+mn-ea"/>
                </a:rPr>
                <a:t>エイジドチーク柄（シート）</a:t>
              </a:r>
            </a:p>
          </p:txBody>
        </p:sp>
        <p:sp>
          <p:nvSpPr>
            <p:cNvPr id="152" name="正方形/長方形 151"/>
            <p:cNvSpPr/>
            <p:nvPr/>
          </p:nvSpPr>
          <p:spPr>
            <a:xfrm>
              <a:off x="8830586" y="3984691"/>
              <a:ext cx="854401" cy="92333"/>
            </a:xfrm>
            <a:prstGeom prst="rect">
              <a:avLst/>
            </a:prstGeom>
          </p:spPr>
          <p:txBody>
            <a:bodyPr wrap="none" lIns="0" tIns="0" rIns="0" bIns="0">
              <a:spAutoFit/>
            </a:bodyPr>
            <a:lstStyle/>
            <a:p>
              <a:r>
                <a:rPr lang="ja-JP" altLang="en-US" sz="600" spc="-40" dirty="0">
                  <a:latin typeface="+mn-ea"/>
                </a:rPr>
                <a:t>ウォッシュドオーク柄（シート）</a:t>
              </a:r>
            </a:p>
          </p:txBody>
        </p:sp>
        <p:sp>
          <p:nvSpPr>
            <p:cNvPr id="157" name="正方形/長方形 156"/>
            <p:cNvSpPr/>
            <p:nvPr/>
          </p:nvSpPr>
          <p:spPr>
            <a:xfrm>
              <a:off x="6957969" y="3984691"/>
              <a:ext cx="830677" cy="92333"/>
            </a:xfrm>
            <a:prstGeom prst="rect">
              <a:avLst/>
            </a:prstGeom>
          </p:spPr>
          <p:txBody>
            <a:bodyPr wrap="none" lIns="0" tIns="0" rIns="0" bIns="0">
              <a:spAutoFit/>
            </a:bodyPr>
            <a:lstStyle/>
            <a:p>
              <a:r>
                <a:rPr lang="ja-JP" altLang="en-US" sz="600" dirty="0">
                  <a:latin typeface="+mn-ea"/>
                </a:rPr>
                <a:t>カームチェリー柄（シート）</a:t>
              </a:r>
            </a:p>
          </p:txBody>
        </p:sp>
        <p:pic>
          <p:nvPicPr>
            <p:cNvPr id="17" name="図 16"/>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rot="5400000">
              <a:off x="5373418" y="3426731"/>
              <a:ext cx="266400" cy="842415"/>
            </a:xfrm>
            <a:prstGeom prst="rect">
              <a:avLst/>
            </a:prstGeom>
          </p:spPr>
        </p:pic>
        <p:pic>
          <p:nvPicPr>
            <p:cNvPr id="18" name="図 17"/>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rot="5400000">
              <a:off x="6309987" y="3430037"/>
              <a:ext cx="266400" cy="840091"/>
            </a:xfrm>
            <a:prstGeom prst="rect">
              <a:avLst/>
            </a:prstGeom>
          </p:spPr>
        </p:pic>
        <p:pic>
          <p:nvPicPr>
            <p:cNvPr id="19" name="図 18"/>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rot="5400000">
              <a:off x="7243725" y="3431127"/>
              <a:ext cx="266400" cy="837912"/>
            </a:xfrm>
            <a:prstGeom prst="rect">
              <a:avLst/>
            </a:prstGeom>
          </p:spPr>
        </p:pic>
        <p:sp>
          <p:nvSpPr>
            <p:cNvPr id="135" name="正方形/長方形 134"/>
            <p:cNvSpPr/>
            <p:nvPr/>
          </p:nvSpPr>
          <p:spPr>
            <a:xfrm>
              <a:off x="5085410" y="4479530"/>
              <a:ext cx="949813" cy="92333"/>
            </a:xfrm>
            <a:prstGeom prst="rect">
              <a:avLst/>
            </a:prstGeom>
          </p:spPr>
          <p:txBody>
            <a:bodyPr wrap="square" lIns="0" tIns="0" rIns="0" bIns="0">
              <a:spAutoFit/>
            </a:bodyPr>
            <a:lstStyle/>
            <a:p>
              <a:r>
                <a:rPr lang="ja-JP" altLang="en-US" sz="600" dirty="0">
                  <a:latin typeface="+mn-ea"/>
                </a:rPr>
                <a:t>アイボリーアッシュ柄（シート）</a:t>
              </a:r>
            </a:p>
          </p:txBody>
        </p:sp>
        <p:pic>
          <p:nvPicPr>
            <p:cNvPr id="4" name="図 3"/>
            <p:cNvPicPr>
              <a:picLocks noChangeAspect="1"/>
            </p:cNvPicPr>
            <p:nvPr/>
          </p:nvPicPr>
          <p:blipFill>
            <a:blip r:embed="rId13"/>
            <a:stretch>
              <a:fillRect/>
            </a:stretch>
          </p:blipFill>
          <p:spPr>
            <a:xfrm>
              <a:off x="7892681" y="3716883"/>
              <a:ext cx="837353" cy="265135"/>
            </a:xfrm>
            <a:prstGeom prst="rect">
              <a:avLst/>
            </a:prstGeom>
          </p:spPr>
        </p:pic>
        <p:grpSp>
          <p:nvGrpSpPr>
            <p:cNvPr id="91" name="グループ化 90">
              <a:extLst>
                <a:ext uri="{FF2B5EF4-FFF2-40B4-BE49-F238E27FC236}">
                  <a16:creationId xmlns:a16="http://schemas.microsoft.com/office/drawing/2014/main" id="{9827D91D-63C6-78BB-248B-31F8AEAD6298}"/>
                </a:ext>
              </a:extLst>
            </p:cNvPr>
            <p:cNvGrpSpPr/>
            <p:nvPr/>
          </p:nvGrpSpPr>
          <p:grpSpPr>
            <a:xfrm>
              <a:off x="4991098" y="2705161"/>
              <a:ext cx="4775202" cy="1944000"/>
              <a:chOff x="4991098" y="2705161"/>
              <a:chExt cx="4775202" cy="1944000"/>
            </a:xfrm>
          </p:grpSpPr>
          <p:sp>
            <p:nvSpPr>
              <p:cNvPr id="92" name="Rectangle 14">
                <a:extLst>
                  <a:ext uri="{FF2B5EF4-FFF2-40B4-BE49-F238E27FC236}">
                    <a16:creationId xmlns:a16="http://schemas.microsoft.com/office/drawing/2014/main" id="{FDF2C36C-7786-3666-CDF8-D9A36D168C34}"/>
                  </a:ext>
                </a:extLst>
              </p:cNvPr>
              <p:cNvSpPr>
                <a:spLocks noChangeArrowheads="1"/>
              </p:cNvSpPr>
              <p:nvPr/>
            </p:nvSpPr>
            <p:spPr bwMode="auto">
              <a:xfrm>
                <a:off x="4991100" y="2705161"/>
                <a:ext cx="4775200" cy="1944000"/>
              </a:xfrm>
              <a:prstGeom prst="rect">
                <a:avLst/>
              </a:prstGeom>
              <a:noFill/>
              <a:ln w="6350">
                <a:solidFill>
                  <a:srgbClr val="4D4D4D"/>
                </a:solidFill>
                <a:miter lim="800000"/>
                <a:headEnd/>
                <a:tailEnd/>
              </a:ln>
              <a:effectLst/>
              <a:extLst>
                <a:ext uri="{909E8E84-426E-40DD-AFC4-6F175D3DCCD1}">
                  <a14:hiddenFill xmlns:a14="http://schemas.microsoft.com/office/drawing/2010/main">
                    <a:solidFill>
                      <a:srgbClr val="EAEAE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en-US" sz="1200" dirty="0">
                  <a:latin typeface="+mn-ea"/>
                </a:endParaRPr>
              </a:p>
            </p:txBody>
          </p:sp>
          <p:sp>
            <p:nvSpPr>
              <p:cNvPr id="93" name="Rectangle 24">
                <a:extLst>
                  <a:ext uri="{FF2B5EF4-FFF2-40B4-BE49-F238E27FC236}">
                    <a16:creationId xmlns:a16="http://schemas.microsoft.com/office/drawing/2014/main" id="{3724C719-5AFA-2FC2-9C91-170DFCBDE156}"/>
                  </a:ext>
                </a:extLst>
              </p:cNvPr>
              <p:cNvSpPr>
                <a:spLocks noChangeArrowheads="1"/>
              </p:cNvSpPr>
              <p:nvPr/>
            </p:nvSpPr>
            <p:spPr bwMode="auto">
              <a:xfrm>
                <a:off x="4991098" y="2705163"/>
                <a:ext cx="4775201" cy="126767"/>
              </a:xfrm>
              <a:prstGeom prst="rect">
                <a:avLst/>
              </a:prstGeom>
              <a:solidFill>
                <a:srgbClr val="4D4D4D"/>
              </a:solidFill>
              <a:ln w="6350">
                <a:solidFill>
                  <a:srgbClr val="4D4D4D"/>
                </a:solidFill>
                <a:miter lim="800000"/>
                <a:headEnd/>
                <a:tailEnd/>
              </a:ln>
              <a:effectLst/>
            </p:spPr>
            <p:txBody>
              <a:bodyPr wrap="none" tIns="0" rIns="0" bIns="0" anchor="ctr"/>
              <a:lstStyle/>
              <a:p>
                <a:r>
                  <a:rPr lang="ja-JP" altLang="en-US" sz="800" dirty="0">
                    <a:solidFill>
                      <a:schemeClr val="bg1"/>
                    </a:solidFill>
                    <a:latin typeface="+mn-ea"/>
                  </a:rPr>
                  <a:t>カラーバリエーション</a:t>
                </a:r>
                <a:endParaRPr lang="en-US" altLang="ja-JP" sz="800" dirty="0">
                  <a:solidFill>
                    <a:schemeClr val="bg1"/>
                  </a:solidFill>
                  <a:latin typeface="+mn-ea"/>
                </a:endParaRPr>
              </a:p>
            </p:txBody>
          </p:sp>
        </p:grpSp>
      </p:grpSp>
      <p:grpSp>
        <p:nvGrpSpPr>
          <p:cNvPr id="23" name="グループ化 22">
            <a:extLst>
              <a:ext uri="{FF2B5EF4-FFF2-40B4-BE49-F238E27FC236}">
                <a16:creationId xmlns:a16="http://schemas.microsoft.com/office/drawing/2014/main" id="{90B94E10-CB2E-216B-FFCE-3B47C7ED9478}"/>
              </a:ext>
            </a:extLst>
          </p:cNvPr>
          <p:cNvGrpSpPr/>
          <p:nvPr/>
        </p:nvGrpSpPr>
        <p:grpSpPr>
          <a:xfrm>
            <a:off x="7882140" y="4727418"/>
            <a:ext cx="1884161" cy="1943616"/>
            <a:chOff x="7882140" y="4727418"/>
            <a:chExt cx="1884161" cy="1943616"/>
          </a:xfrm>
        </p:grpSpPr>
        <p:sp>
          <p:nvSpPr>
            <p:cNvPr id="24" name="Rectangle 14">
              <a:extLst>
                <a:ext uri="{FF2B5EF4-FFF2-40B4-BE49-F238E27FC236}">
                  <a16:creationId xmlns:a16="http://schemas.microsoft.com/office/drawing/2014/main" id="{EAF90B7F-91F3-E466-828E-242313601BBF}"/>
                </a:ext>
              </a:extLst>
            </p:cNvPr>
            <p:cNvSpPr>
              <a:spLocks noChangeArrowheads="1"/>
            </p:cNvSpPr>
            <p:nvPr/>
          </p:nvSpPr>
          <p:spPr bwMode="auto">
            <a:xfrm>
              <a:off x="7900454" y="4727418"/>
              <a:ext cx="1865847" cy="1943616"/>
            </a:xfrm>
            <a:prstGeom prst="rect">
              <a:avLst/>
            </a:prstGeom>
            <a:solidFill>
              <a:srgbClr val="F7F7D6"/>
            </a:solidFill>
            <a:ln w="6350">
              <a:noFill/>
              <a:miter lim="800000"/>
              <a:headEnd/>
              <a:tailEnd/>
            </a:ln>
            <a:effectLst/>
          </p:spPr>
          <p:txBody>
            <a:bodyPr wrap="none" anchor="ctr"/>
            <a:lstStyle/>
            <a:p>
              <a:pPr algn="ctr"/>
              <a:endParaRPr lang="ja-JP" altLang="en-US" sz="1200" dirty="0">
                <a:solidFill>
                  <a:srgbClr val="C0C0C0"/>
                </a:solidFill>
                <a:latin typeface="+mn-ea"/>
              </a:endParaRPr>
            </a:p>
          </p:txBody>
        </p:sp>
        <p:grpSp>
          <p:nvGrpSpPr>
            <p:cNvPr id="25" name="グループ化 24">
              <a:extLst>
                <a:ext uri="{FF2B5EF4-FFF2-40B4-BE49-F238E27FC236}">
                  <a16:creationId xmlns:a16="http://schemas.microsoft.com/office/drawing/2014/main" id="{ECD0E004-27B5-7844-4900-CBFC345530F4}"/>
                </a:ext>
              </a:extLst>
            </p:cNvPr>
            <p:cNvGrpSpPr/>
            <p:nvPr/>
          </p:nvGrpSpPr>
          <p:grpSpPr>
            <a:xfrm>
              <a:off x="8022891" y="5989644"/>
              <a:ext cx="1522280" cy="496625"/>
              <a:chOff x="8022891" y="5989644"/>
              <a:chExt cx="1522280" cy="496625"/>
            </a:xfrm>
          </p:grpSpPr>
          <p:sp>
            <p:nvSpPr>
              <p:cNvPr id="28" name="正方形/長方形 27">
                <a:extLst>
                  <a:ext uri="{FF2B5EF4-FFF2-40B4-BE49-F238E27FC236}">
                    <a16:creationId xmlns:a16="http://schemas.microsoft.com/office/drawing/2014/main" id="{41C6CB7D-1ADF-9A69-2D9A-D51C4B296CA0}"/>
                  </a:ext>
                </a:extLst>
              </p:cNvPr>
              <p:cNvSpPr/>
              <p:nvPr/>
            </p:nvSpPr>
            <p:spPr>
              <a:xfrm>
                <a:off x="8022891" y="5989644"/>
                <a:ext cx="1415452" cy="246221"/>
              </a:xfrm>
              <a:prstGeom prst="rect">
                <a:avLst/>
              </a:prstGeom>
            </p:spPr>
            <p:txBody>
              <a:bodyPr wrap="none" lIns="0" tIns="0" rIns="0" bIns="0">
                <a:spAutoFit/>
              </a:bodyPr>
              <a:lstStyle/>
              <a:p>
                <a:r>
                  <a:rPr lang="ja-JP" altLang="en-US" sz="800" b="1" dirty="0">
                    <a:latin typeface="+mn-ea"/>
                  </a:rPr>
                  <a:t>床の張り分け部をすっきり納める</a:t>
                </a:r>
              </a:p>
              <a:p>
                <a:r>
                  <a:rPr lang="ja-JP" altLang="en-US" sz="800" b="1" dirty="0">
                    <a:latin typeface="+mn-ea"/>
                  </a:rPr>
                  <a:t>床見切縁（金属製）</a:t>
                </a:r>
              </a:p>
            </p:txBody>
          </p:sp>
          <p:sp>
            <p:nvSpPr>
              <p:cNvPr id="29" name="正方形/長方形 28">
                <a:extLst>
                  <a:ext uri="{FF2B5EF4-FFF2-40B4-BE49-F238E27FC236}">
                    <a16:creationId xmlns:a16="http://schemas.microsoft.com/office/drawing/2014/main" id="{8A3E2FC5-0BA0-42FB-7BC1-1965ADD03162}"/>
                  </a:ext>
                </a:extLst>
              </p:cNvPr>
              <p:cNvSpPr/>
              <p:nvPr/>
            </p:nvSpPr>
            <p:spPr>
              <a:xfrm>
                <a:off x="8033207" y="6301603"/>
                <a:ext cx="1511964" cy="184666"/>
              </a:xfrm>
              <a:prstGeom prst="rect">
                <a:avLst/>
              </a:prstGeom>
            </p:spPr>
            <p:txBody>
              <a:bodyPr wrap="square" lIns="0" tIns="0" rIns="0" bIns="0">
                <a:spAutoFit/>
              </a:bodyPr>
              <a:lstStyle/>
              <a:p>
                <a:r>
                  <a:rPr lang="ja-JP" altLang="en-US" sz="600" dirty="0">
                    <a:latin typeface="+mn-ea"/>
                  </a:rPr>
                  <a:t>様々な床材の色にも合うステン系シルバー色でご用意。</a:t>
                </a:r>
              </a:p>
            </p:txBody>
          </p:sp>
        </p:grpSp>
        <p:sp>
          <p:nvSpPr>
            <p:cNvPr id="26" name="正方形/長方形 25">
              <a:extLst>
                <a:ext uri="{FF2B5EF4-FFF2-40B4-BE49-F238E27FC236}">
                  <a16:creationId xmlns:a16="http://schemas.microsoft.com/office/drawing/2014/main" id="{FB184B34-9DB5-F325-3966-24924788EBEB}"/>
                </a:ext>
              </a:extLst>
            </p:cNvPr>
            <p:cNvSpPr/>
            <p:nvPr/>
          </p:nvSpPr>
          <p:spPr>
            <a:xfrm>
              <a:off x="7882140" y="4822189"/>
              <a:ext cx="1865847" cy="184666"/>
            </a:xfrm>
            <a:prstGeom prst="rect">
              <a:avLst/>
            </a:prstGeom>
          </p:spPr>
          <p:txBody>
            <a:bodyPr wrap="square" lIns="0" tIns="0" rIns="0" bIns="0">
              <a:spAutoFit/>
            </a:bodyPr>
            <a:lstStyle/>
            <a:p>
              <a:pPr algn="ctr"/>
              <a:r>
                <a:rPr lang="ja-JP" altLang="en-US" sz="1200" b="1" dirty="0">
                  <a:solidFill>
                    <a:srgbClr val="953735"/>
                  </a:solidFill>
                  <a:latin typeface="+mn-ea"/>
                </a:rPr>
                <a:t>おすすめの周辺部材</a:t>
              </a:r>
            </a:p>
          </p:txBody>
        </p:sp>
        <p:pic>
          <p:nvPicPr>
            <p:cNvPr id="27" name="図 26">
              <a:extLst>
                <a:ext uri="{FF2B5EF4-FFF2-40B4-BE49-F238E27FC236}">
                  <a16:creationId xmlns:a16="http://schemas.microsoft.com/office/drawing/2014/main" id="{6AEC27FA-4156-F6E5-3EB8-99E83FD1F5CF}"/>
                </a:ext>
              </a:extLst>
            </p:cNvPr>
            <p:cNvPicPr>
              <a:picLocks noChangeAspect="1"/>
            </p:cNvPicPr>
            <p:nvPr/>
          </p:nvPicPr>
          <p:blipFill>
            <a:blip r:embed="rId14"/>
            <a:stretch>
              <a:fillRect/>
            </a:stretch>
          </p:blipFill>
          <p:spPr>
            <a:xfrm>
              <a:off x="8022891" y="5096351"/>
              <a:ext cx="1620973" cy="856800"/>
            </a:xfrm>
            <a:prstGeom prst="rect">
              <a:avLst/>
            </a:prstGeom>
          </p:spPr>
        </p:pic>
      </p:grpSp>
      <p:grpSp>
        <p:nvGrpSpPr>
          <p:cNvPr id="80" name="グループ化 79">
            <a:extLst>
              <a:ext uri="{FF2B5EF4-FFF2-40B4-BE49-F238E27FC236}">
                <a16:creationId xmlns:a16="http://schemas.microsoft.com/office/drawing/2014/main" id="{61AAF87D-EFC5-F737-9AB9-0227132FE503}"/>
              </a:ext>
            </a:extLst>
          </p:cNvPr>
          <p:cNvGrpSpPr/>
          <p:nvPr/>
        </p:nvGrpSpPr>
        <p:grpSpPr>
          <a:xfrm>
            <a:off x="142875" y="4037101"/>
            <a:ext cx="3579291" cy="403863"/>
            <a:chOff x="142875" y="4037101"/>
            <a:chExt cx="3579291" cy="403863"/>
          </a:xfrm>
        </p:grpSpPr>
        <p:pic>
          <p:nvPicPr>
            <p:cNvPr id="59" name="図 58">
              <a:extLst>
                <a:ext uri="{FF2B5EF4-FFF2-40B4-BE49-F238E27FC236}">
                  <a16:creationId xmlns:a16="http://schemas.microsoft.com/office/drawing/2014/main" id="{04E3CC30-D770-4B71-A110-FEE4009C8F8B}"/>
                </a:ext>
              </a:extLst>
            </p:cNvPr>
            <p:cNvPicPr>
              <a:picLocks noChangeAspect="1"/>
            </p:cNvPicPr>
            <p:nvPr/>
          </p:nvPicPr>
          <p:blipFill>
            <a:blip r:embed="rId15"/>
            <a:stretch>
              <a:fillRect/>
            </a:stretch>
          </p:blipFill>
          <p:spPr>
            <a:xfrm>
              <a:off x="805845" y="4104366"/>
              <a:ext cx="261818" cy="288000"/>
            </a:xfrm>
            <a:prstGeom prst="rect">
              <a:avLst/>
            </a:prstGeom>
          </p:spPr>
        </p:pic>
        <p:pic>
          <p:nvPicPr>
            <p:cNvPr id="60" name="図 59">
              <a:extLst>
                <a:ext uri="{FF2B5EF4-FFF2-40B4-BE49-F238E27FC236}">
                  <a16:creationId xmlns:a16="http://schemas.microsoft.com/office/drawing/2014/main" id="{DDAF13B0-70B8-9B1B-4E70-44311C10D1AB}"/>
                </a:ext>
              </a:extLst>
            </p:cNvPr>
            <p:cNvPicPr>
              <a:picLocks noChangeAspect="1"/>
            </p:cNvPicPr>
            <p:nvPr/>
          </p:nvPicPr>
          <p:blipFill>
            <a:blip r:embed="rId16"/>
            <a:stretch>
              <a:fillRect/>
            </a:stretch>
          </p:blipFill>
          <p:spPr>
            <a:xfrm>
              <a:off x="142875" y="4104366"/>
              <a:ext cx="261819" cy="288000"/>
            </a:xfrm>
            <a:prstGeom prst="rect">
              <a:avLst/>
            </a:prstGeom>
          </p:spPr>
        </p:pic>
        <p:pic>
          <p:nvPicPr>
            <p:cNvPr id="72" name="図 71">
              <a:extLst>
                <a:ext uri="{FF2B5EF4-FFF2-40B4-BE49-F238E27FC236}">
                  <a16:creationId xmlns:a16="http://schemas.microsoft.com/office/drawing/2014/main" id="{0028E5C0-742D-8F1E-5355-6F446263AF26}"/>
                </a:ext>
              </a:extLst>
            </p:cNvPr>
            <p:cNvPicPr>
              <a:picLocks noChangeAspect="1"/>
            </p:cNvPicPr>
            <p:nvPr/>
          </p:nvPicPr>
          <p:blipFill>
            <a:blip r:embed="rId17"/>
            <a:stretch>
              <a:fillRect/>
            </a:stretch>
          </p:blipFill>
          <p:spPr>
            <a:xfrm>
              <a:off x="1910794" y="4104366"/>
              <a:ext cx="261819" cy="288000"/>
            </a:xfrm>
            <a:prstGeom prst="rect">
              <a:avLst/>
            </a:prstGeom>
          </p:spPr>
        </p:pic>
        <p:pic>
          <p:nvPicPr>
            <p:cNvPr id="79" name="図 78">
              <a:extLst>
                <a:ext uri="{FF2B5EF4-FFF2-40B4-BE49-F238E27FC236}">
                  <a16:creationId xmlns:a16="http://schemas.microsoft.com/office/drawing/2014/main" id="{B4D41D4C-6823-8BB1-AB50-F1F981AC272D}"/>
                </a:ext>
              </a:extLst>
            </p:cNvPr>
            <p:cNvPicPr>
              <a:picLocks noChangeAspect="1"/>
            </p:cNvPicPr>
            <p:nvPr/>
          </p:nvPicPr>
          <p:blipFill>
            <a:blip r:embed="rId18"/>
            <a:stretch>
              <a:fillRect/>
            </a:stretch>
          </p:blipFill>
          <p:spPr>
            <a:xfrm>
              <a:off x="2131784" y="4104366"/>
              <a:ext cx="261819" cy="288000"/>
            </a:xfrm>
            <a:prstGeom prst="rect">
              <a:avLst/>
            </a:prstGeom>
          </p:spPr>
        </p:pic>
        <p:pic>
          <p:nvPicPr>
            <p:cNvPr id="81" name="図 80">
              <a:extLst>
                <a:ext uri="{FF2B5EF4-FFF2-40B4-BE49-F238E27FC236}">
                  <a16:creationId xmlns:a16="http://schemas.microsoft.com/office/drawing/2014/main" id="{2441C60E-AC16-978C-73E4-F34E6EEF8359}"/>
                </a:ext>
              </a:extLst>
            </p:cNvPr>
            <p:cNvPicPr>
              <a:picLocks noChangeAspect="1"/>
            </p:cNvPicPr>
            <p:nvPr/>
          </p:nvPicPr>
          <p:blipFill>
            <a:blip r:embed="rId19"/>
            <a:stretch>
              <a:fillRect/>
            </a:stretch>
          </p:blipFill>
          <p:spPr>
            <a:xfrm>
              <a:off x="2352774" y="4104366"/>
              <a:ext cx="261819" cy="288000"/>
            </a:xfrm>
            <a:prstGeom prst="rect">
              <a:avLst/>
            </a:prstGeom>
          </p:spPr>
        </p:pic>
        <p:pic>
          <p:nvPicPr>
            <p:cNvPr id="90" name="図 89">
              <a:extLst>
                <a:ext uri="{FF2B5EF4-FFF2-40B4-BE49-F238E27FC236}">
                  <a16:creationId xmlns:a16="http://schemas.microsoft.com/office/drawing/2014/main" id="{A7F7E41F-BB90-9C0B-9D49-C089841239F9}"/>
                </a:ext>
              </a:extLst>
            </p:cNvPr>
            <p:cNvPicPr>
              <a:picLocks noChangeAspect="1"/>
            </p:cNvPicPr>
            <p:nvPr/>
          </p:nvPicPr>
          <p:blipFill>
            <a:blip r:embed="rId20"/>
            <a:stretch>
              <a:fillRect/>
            </a:stretch>
          </p:blipFill>
          <p:spPr>
            <a:xfrm>
              <a:off x="2573764" y="4104366"/>
              <a:ext cx="261819" cy="288000"/>
            </a:xfrm>
            <a:prstGeom prst="rect">
              <a:avLst/>
            </a:prstGeom>
          </p:spPr>
        </p:pic>
        <p:pic>
          <p:nvPicPr>
            <p:cNvPr id="94" name="図 93">
              <a:extLst>
                <a:ext uri="{FF2B5EF4-FFF2-40B4-BE49-F238E27FC236}">
                  <a16:creationId xmlns:a16="http://schemas.microsoft.com/office/drawing/2014/main" id="{14E3B383-6E26-CA21-C706-8B5314C3090A}"/>
                </a:ext>
              </a:extLst>
            </p:cNvPr>
            <p:cNvPicPr>
              <a:picLocks noChangeAspect="1"/>
            </p:cNvPicPr>
            <p:nvPr/>
          </p:nvPicPr>
          <p:blipFill>
            <a:blip r:embed="rId21"/>
            <a:stretch>
              <a:fillRect/>
            </a:stretch>
          </p:blipFill>
          <p:spPr>
            <a:xfrm>
              <a:off x="2794754" y="4104366"/>
              <a:ext cx="261819" cy="288000"/>
            </a:xfrm>
            <a:prstGeom prst="rect">
              <a:avLst/>
            </a:prstGeom>
          </p:spPr>
        </p:pic>
        <p:pic>
          <p:nvPicPr>
            <p:cNvPr id="95" name="図 94">
              <a:extLst>
                <a:ext uri="{FF2B5EF4-FFF2-40B4-BE49-F238E27FC236}">
                  <a16:creationId xmlns:a16="http://schemas.microsoft.com/office/drawing/2014/main" id="{23382FDC-2012-1F22-A067-F5AFEE2038DA}"/>
                </a:ext>
              </a:extLst>
            </p:cNvPr>
            <p:cNvPicPr>
              <a:picLocks noChangeAspect="1"/>
            </p:cNvPicPr>
            <p:nvPr/>
          </p:nvPicPr>
          <p:blipFill>
            <a:blip r:embed="rId22"/>
            <a:stretch>
              <a:fillRect/>
            </a:stretch>
          </p:blipFill>
          <p:spPr>
            <a:xfrm>
              <a:off x="3236735" y="4104366"/>
              <a:ext cx="261819" cy="288000"/>
            </a:xfrm>
            <a:prstGeom prst="rect">
              <a:avLst/>
            </a:prstGeom>
          </p:spPr>
        </p:pic>
        <p:sp>
          <p:nvSpPr>
            <p:cNvPr id="99" name="正方形/長方形 98">
              <a:extLst>
                <a:ext uri="{FF2B5EF4-FFF2-40B4-BE49-F238E27FC236}">
                  <a16:creationId xmlns:a16="http://schemas.microsoft.com/office/drawing/2014/main" id="{8D03500F-CFD6-8559-75F5-5A3CE4FEBD88}"/>
                </a:ext>
              </a:extLst>
            </p:cNvPr>
            <p:cNvSpPr/>
            <p:nvPr/>
          </p:nvSpPr>
          <p:spPr>
            <a:xfrm>
              <a:off x="1941326" y="4387103"/>
              <a:ext cx="206940" cy="53861"/>
            </a:xfrm>
            <a:prstGeom prst="rect">
              <a:avLst/>
            </a:prstGeom>
          </p:spPr>
          <p:txBody>
            <a:bodyPr wrap="square" lIns="0" tIns="0" rIns="0" bIns="0">
              <a:spAutoFit/>
            </a:bodyPr>
            <a:lstStyle/>
            <a:p>
              <a:pPr algn="r"/>
              <a:r>
                <a:rPr lang="en-US" altLang="ja-JP" sz="350" dirty="0">
                  <a:latin typeface="+mn-ea"/>
                </a:rPr>
                <a:t>※1</a:t>
              </a:r>
              <a:endParaRPr lang="ja-JP" altLang="en-US" sz="350" dirty="0">
                <a:latin typeface="+mn-ea"/>
              </a:endParaRPr>
            </a:p>
          </p:txBody>
        </p:sp>
        <p:sp>
          <p:nvSpPr>
            <p:cNvPr id="100" name="正方形/長方形 99">
              <a:extLst>
                <a:ext uri="{FF2B5EF4-FFF2-40B4-BE49-F238E27FC236}">
                  <a16:creationId xmlns:a16="http://schemas.microsoft.com/office/drawing/2014/main" id="{98A9FA11-2ECB-6831-E488-E6E888A9607A}"/>
                </a:ext>
              </a:extLst>
            </p:cNvPr>
            <p:cNvSpPr/>
            <p:nvPr/>
          </p:nvSpPr>
          <p:spPr>
            <a:xfrm>
              <a:off x="2824863" y="4387103"/>
              <a:ext cx="206940" cy="53861"/>
            </a:xfrm>
            <a:prstGeom prst="rect">
              <a:avLst/>
            </a:prstGeom>
          </p:spPr>
          <p:txBody>
            <a:bodyPr wrap="square" lIns="0" tIns="0" rIns="0" bIns="0">
              <a:spAutoFit/>
            </a:bodyPr>
            <a:lstStyle/>
            <a:p>
              <a:pPr algn="r"/>
              <a:r>
                <a:rPr lang="en-US" altLang="ja-JP" sz="350" dirty="0">
                  <a:latin typeface="+mn-ea"/>
                </a:rPr>
                <a:t>※2</a:t>
              </a:r>
              <a:endParaRPr lang="ja-JP" altLang="en-US" sz="350" dirty="0">
                <a:latin typeface="+mn-ea"/>
              </a:endParaRPr>
            </a:p>
          </p:txBody>
        </p:sp>
        <p:pic>
          <p:nvPicPr>
            <p:cNvPr id="101" name="図 100">
              <a:extLst>
                <a:ext uri="{FF2B5EF4-FFF2-40B4-BE49-F238E27FC236}">
                  <a16:creationId xmlns:a16="http://schemas.microsoft.com/office/drawing/2014/main" id="{33E5EC23-FBB9-2309-BEB7-190D2EF3FC73}"/>
                </a:ext>
              </a:extLst>
            </p:cNvPr>
            <p:cNvPicPr>
              <a:picLocks noChangeAspect="1"/>
            </p:cNvPicPr>
            <p:nvPr/>
          </p:nvPicPr>
          <p:blipFill>
            <a:blip r:embed="rId23"/>
            <a:stretch>
              <a:fillRect/>
            </a:stretch>
          </p:blipFill>
          <p:spPr>
            <a:xfrm>
              <a:off x="3457730" y="4104366"/>
              <a:ext cx="264436" cy="288000"/>
            </a:xfrm>
            <a:prstGeom prst="rect">
              <a:avLst/>
            </a:prstGeom>
          </p:spPr>
        </p:pic>
        <p:pic>
          <p:nvPicPr>
            <p:cNvPr id="106" name="図 105">
              <a:extLst>
                <a:ext uri="{FF2B5EF4-FFF2-40B4-BE49-F238E27FC236}">
                  <a16:creationId xmlns:a16="http://schemas.microsoft.com/office/drawing/2014/main" id="{08CB81DF-07C9-835A-E09F-D0F957B54778}"/>
                </a:ext>
              </a:extLst>
            </p:cNvPr>
            <p:cNvPicPr>
              <a:picLocks noChangeAspect="1"/>
            </p:cNvPicPr>
            <p:nvPr/>
          </p:nvPicPr>
          <p:blipFill>
            <a:blip r:embed="rId24"/>
            <a:stretch>
              <a:fillRect/>
            </a:stretch>
          </p:blipFill>
          <p:spPr>
            <a:xfrm>
              <a:off x="3015745" y="4104366"/>
              <a:ext cx="261818" cy="288000"/>
            </a:xfrm>
            <a:prstGeom prst="rect">
              <a:avLst/>
            </a:prstGeom>
          </p:spPr>
        </p:pic>
        <p:pic>
          <p:nvPicPr>
            <p:cNvPr id="107" name="図 106">
              <a:extLst>
                <a:ext uri="{FF2B5EF4-FFF2-40B4-BE49-F238E27FC236}">
                  <a16:creationId xmlns:a16="http://schemas.microsoft.com/office/drawing/2014/main" id="{BF766468-B752-9CA4-7C09-28CC7991B6AE}"/>
                </a:ext>
              </a:extLst>
            </p:cNvPr>
            <p:cNvPicPr>
              <a:picLocks noChangeAspect="1"/>
            </p:cNvPicPr>
            <p:nvPr/>
          </p:nvPicPr>
          <p:blipFill>
            <a:blip r:embed="rId25"/>
            <a:stretch>
              <a:fillRect/>
            </a:stretch>
          </p:blipFill>
          <p:spPr>
            <a:xfrm>
              <a:off x="1026835" y="4104366"/>
              <a:ext cx="261818" cy="288000"/>
            </a:xfrm>
            <a:prstGeom prst="rect">
              <a:avLst/>
            </a:prstGeom>
          </p:spPr>
        </p:pic>
        <p:pic>
          <p:nvPicPr>
            <p:cNvPr id="115" name="図 114">
              <a:extLst>
                <a:ext uri="{FF2B5EF4-FFF2-40B4-BE49-F238E27FC236}">
                  <a16:creationId xmlns:a16="http://schemas.microsoft.com/office/drawing/2014/main" id="{FAF3BD35-58FE-3546-212C-1ABC8A8072CD}"/>
                </a:ext>
              </a:extLst>
            </p:cNvPr>
            <p:cNvPicPr>
              <a:picLocks noChangeAspect="1"/>
            </p:cNvPicPr>
            <p:nvPr/>
          </p:nvPicPr>
          <p:blipFill>
            <a:blip r:embed="rId26"/>
            <a:stretch>
              <a:fillRect/>
            </a:stretch>
          </p:blipFill>
          <p:spPr>
            <a:xfrm>
              <a:off x="1247825" y="4104366"/>
              <a:ext cx="261818" cy="288000"/>
            </a:xfrm>
            <a:prstGeom prst="rect">
              <a:avLst/>
            </a:prstGeom>
          </p:spPr>
        </p:pic>
        <p:pic>
          <p:nvPicPr>
            <p:cNvPr id="116" name="図 115">
              <a:extLst>
                <a:ext uri="{FF2B5EF4-FFF2-40B4-BE49-F238E27FC236}">
                  <a16:creationId xmlns:a16="http://schemas.microsoft.com/office/drawing/2014/main" id="{2DD06538-EB03-1A49-89D2-E8C85072115D}"/>
                </a:ext>
              </a:extLst>
            </p:cNvPr>
            <p:cNvPicPr>
              <a:picLocks noChangeAspect="1"/>
            </p:cNvPicPr>
            <p:nvPr/>
          </p:nvPicPr>
          <p:blipFill>
            <a:blip r:embed="rId27"/>
            <a:stretch>
              <a:fillRect/>
            </a:stretch>
          </p:blipFill>
          <p:spPr>
            <a:xfrm>
              <a:off x="1468815" y="4104366"/>
              <a:ext cx="261818" cy="288000"/>
            </a:xfrm>
            <a:prstGeom prst="rect">
              <a:avLst/>
            </a:prstGeom>
          </p:spPr>
        </p:pic>
        <p:pic>
          <p:nvPicPr>
            <p:cNvPr id="117" name="図 116">
              <a:extLst>
                <a:ext uri="{FF2B5EF4-FFF2-40B4-BE49-F238E27FC236}">
                  <a16:creationId xmlns:a16="http://schemas.microsoft.com/office/drawing/2014/main" id="{1EE8518A-0704-08A0-BC5D-208902FB6F65}"/>
                </a:ext>
              </a:extLst>
            </p:cNvPr>
            <p:cNvPicPr>
              <a:picLocks noChangeAspect="1"/>
            </p:cNvPicPr>
            <p:nvPr/>
          </p:nvPicPr>
          <p:blipFill>
            <a:blip r:embed="rId28"/>
            <a:stretch>
              <a:fillRect/>
            </a:stretch>
          </p:blipFill>
          <p:spPr>
            <a:xfrm>
              <a:off x="584855" y="4104366"/>
              <a:ext cx="261818" cy="288000"/>
            </a:xfrm>
            <a:prstGeom prst="rect">
              <a:avLst/>
            </a:prstGeom>
          </p:spPr>
        </p:pic>
        <p:pic>
          <p:nvPicPr>
            <p:cNvPr id="118" name="図 117">
              <a:extLst>
                <a:ext uri="{FF2B5EF4-FFF2-40B4-BE49-F238E27FC236}">
                  <a16:creationId xmlns:a16="http://schemas.microsoft.com/office/drawing/2014/main" id="{A768BE0C-CEF5-124D-50B1-690743773059}"/>
                </a:ext>
              </a:extLst>
            </p:cNvPr>
            <p:cNvPicPr>
              <a:picLocks noChangeAspect="1"/>
            </p:cNvPicPr>
            <p:nvPr/>
          </p:nvPicPr>
          <p:blipFill>
            <a:blip r:embed="rId29"/>
            <a:stretch>
              <a:fillRect/>
            </a:stretch>
          </p:blipFill>
          <p:spPr>
            <a:xfrm>
              <a:off x="363865" y="4104366"/>
              <a:ext cx="261818" cy="288000"/>
            </a:xfrm>
            <a:prstGeom prst="rect">
              <a:avLst/>
            </a:prstGeom>
          </p:spPr>
        </p:pic>
        <p:pic>
          <p:nvPicPr>
            <p:cNvPr id="2" name="図 1">
              <a:extLst>
                <a:ext uri="{FF2B5EF4-FFF2-40B4-BE49-F238E27FC236}">
                  <a16:creationId xmlns:a16="http://schemas.microsoft.com/office/drawing/2014/main" id="{11E83465-00B2-FE1A-4149-4BBF9B95F437}"/>
                </a:ext>
              </a:extLst>
            </p:cNvPr>
            <p:cNvPicPr>
              <a:picLocks noChangeAspect="1"/>
            </p:cNvPicPr>
            <p:nvPr/>
          </p:nvPicPr>
          <p:blipFill>
            <a:blip r:embed="rId30"/>
            <a:stretch>
              <a:fillRect/>
            </a:stretch>
          </p:blipFill>
          <p:spPr>
            <a:xfrm>
              <a:off x="1689804" y="4104366"/>
              <a:ext cx="261818" cy="288000"/>
            </a:xfrm>
            <a:prstGeom prst="rect">
              <a:avLst/>
            </a:prstGeom>
          </p:spPr>
        </p:pic>
        <p:sp>
          <p:nvSpPr>
            <p:cNvPr id="96" name="テキスト ボックス 95">
              <a:extLst>
                <a:ext uri="{FF2B5EF4-FFF2-40B4-BE49-F238E27FC236}">
                  <a16:creationId xmlns:a16="http://schemas.microsoft.com/office/drawing/2014/main" id="{7CE6904E-9568-F250-9CF0-5CA6C416AAEA}"/>
                </a:ext>
              </a:extLst>
            </p:cNvPr>
            <p:cNvSpPr txBox="1"/>
            <p:nvPr/>
          </p:nvSpPr>
          <p:spPr>
            <a:xfrm>
              <a:off x="2154681" y="4037101"/>
              <a:ext cx="216024" cy="84639"/>
            </a:xfrm>
            <a:prstGeom prst="rect">
              <a:avLst/>
            </a:prstGeom>
            <a:noFill/>
          </p:spPr>
          <p:txBody>
            <a:bodyPr wrap="square" lIns="0" tIns="0" rIns="0" bIns="0" rtlCol="0">
              <a:spAutoFit/>
            </a:bodyPr>
            <a:lstStyle/>
            <a:p>
              <a:pPr algn="ctr"/>
              <a:r>
                <a:rPr kumimoji="1" lang="ja-JP" altLang="en-US" sz="550" kern="0" spc="-70" dirty="0">
                  <a:solidFill>
                    <a:srgbClr val="542400"/>
                  </a:solidFill>
                  <a:latin typeface="+mn-ea"/>
                </a:rPr>
                <a:t>★★</a:t>
              </a:r>
            </a:p>
          </p:txBody>
        </p:sp>
        <p:sp>
          <p:nvSpPr>
            <p:cNvPr id="98" name="テキスト ボックス 97">
              <a:extLst>
                <a:ext uri="{FF2B5EF4-FFF2-40B4-BE49-F238E27FC236}">
                  <a16:creationId xmlns:a16="http://schemas.microsoft.com/office/drawing/2014/main" id="{BD036921-A431-F899-62A8-BF52739FC0FD}"/>
                </a:ext>
              </a:extLst>
            </p:cNvPr>
            <p:cNvSpPr txBox="1"/>
            <p:nvPr/>
          </p:nvSpPr>
          <p:spPr>
            <a:xfrm>
              <a:off x="2375671" y="4037101"/>
              <a:ext cx="216024" cy="84639"/>
            </a:xfrm>
            <a:prstGeom prst="rect">
              <a:avLst/>
            </a:prstGeom>
            <a:noFill/>
          </p:spPr>
          <p:txBody>
            <a:bodyPr wrap="square" lIns="0" tIns="0" rIns="0" bIns="0" rtlCol="0">
              <a:spAutoFit/>
            </a:bodyPr>
            <a:lstStyle/>
            <a:p>
              <a:pPr algn="ctr"/>
              <a:r>
                <a:rPr kumimoji="1" lang="ja-JP" altLang="en-US" sz="550" kern="0" spc="-70" dirty="0">
                  <a:solidFill>
                    <a:srgbClr val="542400"/>
                  </a:solidFill>
                  <a:latin typeface="+mn-ea"/>
                </a:rPr>
                <a:t>★</a:t>
              </a:r>
            </a:p>
          </p:txBody>
        </p:sp>
      </p:grpSp>
      <p:sp>
        <p:nvSpPr>
          <p:cNvPr id="123" name="正方形/長方形 122">
            <a:extLst>
              <a:ext uri="{FF2B5EF4-FFF2-40B4-BE49-F238E27FC236}">
                <a16:creationId xmlns:a16="http://schemas.microsoft.com/office/drawing/2014/main" id="{7DCE57D5-998F-1E89-334E-B61E1C665CFD}"/>
              </a:ext>
            </a:extLst>
          </p:cNvPr>
          <p:cNvSpPr/>
          <p:nvPr/>
        </p:nvSpPr>
        <p:spPr>
          <a:xfrm>
            <a:off x="147622" y="4450464"/>
            <a:ext cx="4768865" cy="123111"/>
          </a:xfrm>
          <a:prstGeom prst="rect">
            <a:avLst/>
          </a:prstGeom>
        </p:spPr>
        <p:txBody>
          <a:bodyPr wrap="square" lIns="0" tIns="0" rIns="0" bIns="0">
            <a:spAutoFit/>
          </a:bodyPr>
          <a:lstStyle/>
          <a:p>
            <a:r>
              <a:rPr lang="en-US" altLang="ja-JP" sz="400" dirty="0">
                <a:latin typeface="+mn-ea"/>
              </a:rPr>
              <a:t>※1 </a:t>
            </a:r>
            <a:r>
              <a:rPr lang="ja-JP" altLang="en-US" sz="400" dirty="0">
                <a:latin typeface="+mn-ea"/>
              </a:rPr>
              <a:t>表面保護のためワックスもかけられますが、床材表面の塗膜性能は発揮できなくなります。 </a:t>
            </a:r>
            <a:endParaRPr lang="en-US" altLang="ja-JP" sz="400" dirty="0">
              <a:latin typeface="+mn-ea"/>
            </a:endParaRPr>
          </a:p>
          <a:p>
            <a:r>
              <a:rPr lang="en-US" altLang="ja-JP" sz="400" dirty="0">
                <a:latin typeface="+mn-ea"/>
              </a:rPr>
              <a:t>※2 </a:t>
            </a:r>
            <a:r>
              <a:rPr lang="ja-JP" altLang="en-US" sz="400" dirty="0">
                <a:latin typeface="+mn-ea"/>
              </a:rPr>
              <a:t>球状及び金属製キャスターや、小径のキャスター付き家具はご使用をお避けください。へこみや傷が発生する場合があります。</a:t>
            </a:r>
          </a:p>
        </p:txBody>
      </p:sp>
      <p:grpSp>
        <p:nvGrpSpPr>
          <p:cNvPr id="15" name="グループ化 14">
            <a:extLst>
              <a:ext uri="{FF2B5EF4-FFF2-40B4-BE49-F238E27FC236}">
                <a16:creationId xmlns:a16="http://schemas.microsoft.com/office/drawing/2014/main" id="{4BFC14E6-2425-5214-D976-506E94DD8015}"/>
              </a:ext>
            </a:extLst>
          </p:cNvPr>
          <p:cNvGrpSpPr/>
          <p:nvPr/>
        </p:nvGrpSpPr>
        <p:grpSpPr>
          <a:xfrm>
            <a:off x="142875" y="4727418"/>
            <a:ext cx="7711967" cy="1943616"/>
            <a:chOff x="142875" y="4727418"/>
            <a:chExt cx="7711967" cy="1943616"/>
          </a:xfrm>
        </p:grpSpPr>
        <p:sp>
          <p:nvSpPr>
            <p:cNvPr id="22" name="Rectangle 14">
              <a:extLst>
                <a:ext uri="{FF2B5EF4-FFF2-40B4-BE49-F238E27FC236}">
                  <a16:creationId xmlns:a16="http://schemas.microsoft.com/office/drawing/2014/main" id="{A5DF23F8-9D51-25C7-452D-8EA69C73690F}"/>
                </a:ext>
              </a:extLst>
            </p:cNvPr>
            <p:cNvSpPr>
              <a:spLocks noChangeArrowheads="1"/>
            </p:cNvSpPr>
            <p:nvPr/>
          </p:nvSpPr>
          <p:spPr bwMode="auto">
            <a:xfrm>
              <a:off x="142875" y="4727418"/>
              <a:ext cx="7704000" cy="1943616"/>
            </a:xfrm>
            <a:prstGeom prst="rect">
              <a:avLst/>
            </a:prstGeom>
            <a:solidFill>
              <a:srgbClr val="CCCC00">
                <a:alpha val="16078"/>
              </a:srgbClr>
            </a:solidFill>
            <a:ln w="6350">
              <a:solidFill>
                <a:srgbClr val="FFFFE7"/>
              </a:solidFill>
              <a:miter lim="800000"/>
              <a:headEnd/>
              <a:tailEnd/>
            </a:ln>
            <a:effectLst/>
          </p:spPr>
          <p:txBody>
            <a:bodyPr wrap="none" anchor="ctr"/>
            <a:lstStyle/>
            <a:p>
              <a:pPr algn="ctr"/>
              <a:endParaRPr lang="ja-JP" altLang="en-US" sz="1200" dirty="0">
                <a:solidFill>
                  <a:srgbClr val="009999"/>
                </a:solidFill>
                <a:latin typeface="+mn-ea"/>
              </a:endParaRPr>
            </a:p>
          </p:txBody>
        </p:sp>
        <p:sp>
          <p:nvSpPr>
            <p:cNvPr id="36" name="正方形/長方形 35">
              <a:extLst>
                <a:ext uri="{FF2B5EF4-FFF2-40B4-BE49-F238E27FC236}">
                  <a16:creationId xmlns:a16="http://schemas.microsoft.com/office/drawing/2014/main" id="{EAED3DC4-5A5A-F082-26F8-E36BB8EA4DB0}"/>
                </a:ext>
              </a:extLst>
            </p:cNvPr>
            <p:cNvSpPr/>
            <p:nvPr/>
          </p:nvSpPr>
          <p:spPr>
            <a:xfrm>
              <a:off x="142876" y="4822188"/>
              <a:ext cx="7711966" cy="184666"/>
            </a:xfrm>
            <a:prstGeom prst="rect">
              <a:avLst/>
            </a:prstGeom>
          </p:spPr>
          <p:txBody>
            <a:bodyPr wrap="square" lIns="0" tIns="0" rIns="0" bIns="0">
              <a:spAutoFit/>
            </a:bodyPr>
            <a:lstStyle/>
            <a:p>
              <a:pPr algn="ctr"/>
              <a:r>
                <a:rPr lang="ja-JP" altLang="en-US" sz="1200" b="1" dirty="0">
                  <a:solidFill>
                    <a:srgbClr val="953735"/>
                  </a:solidFill>
                  <a:latin typeface="+mn-ea"/>
                </a:rPr>
                <a:t>お手頃価格でお届けする、ベーシックな床材です。</a:t>
              </a:r>
            </a:p>
          </p:txBody>
        </p:sp>
        <p:grpSp>
          <p:nvGrpSpPr>
            <p:cNvPr id="46" name="グループ化 45">
              <a:extLst>
                <a:ext uri="{FF2B5EF4-FFF2-40B4-BE49-F238E27FC236}">
                  <a16:creationId xmlns:a16="http://schemas.microsoft.com/office/drawing/2014/main" id="{64874C5D-D868-DB9C-0F35-F8A82B43296E}"/>
                </a:ext>
              </a:extLst>
            </p:cNvPr>
            <p:cNvGrpSpPr/>
            <p:nvPr/>
          </p:nvGrpSpPr>
          <p:grpSpPr>
            <a:xfrm>
              <a:off x="599242" y="5003054"/>
              <a:ext cx="1749297" cy="1524644"/>
              <a:chOff x="599242" y="5003054"/>
              <a:chExt cx="1749297" cy="1524644"/>
            </a:xfrm>
          </p:grpSpPr>
          <p:grpSp>
            <p:nvGrpSpPr>
              <p:cNvPr id="112" name="グループ化 111">
                <a:extLst>
                  <a:ext uri="{FF2B5EF4-FFF2-40B4-BE49-F238E27FC236}">
                    <a16:creationId xmlns:a16="http://schemas.microsoft.com/office/drawing/2014/main" id="{D3FFFE39-1CA9-FD7E-6C4E-1B7FD178B8E9}"/>
                  </a:ext>
                </a:extLst>
              </p:cNvPr>
              <p:cNvGrpSpPr/>
              <p:nvPr/>
            </p:nvGrpSpPr>
            <p:grpSpPr>
              <a:xfrm>
                <a:off x="599242" y="5989644"/>
                <a:ext cx="1270486" cy="538054"/>
                <a:chOff x="5924523" y="5989644"/>
                <a:chExt cx="1270486" cy="538054"/>
              </a:xfrm>
            </p:grpSpPr>
            <p:sp>
              <p:nvSpPr>
                <p:cNvPr id="121" name="正方形/長方形 120">
                  <a:extLst>
                    <a:ext uri="{FF2B5EF4-FFF2-40B4-BE49-F238E27FC236}">
                      <a16:creationId xmlns:a16="http://schemas.microsoft.com/office/drawing/2014/main" id="{B94A26F3-00F7-82CD-1EBE-5E04B9BF073F}"/>
                    </a:ext>
                  </a:extLst>
                </p:cNvPr>
                <p:cNvSpPr/>
                <p:nvPr/>
              </p:nvSpPr>
              <p:spPr>
                <a:xfrm>
                  <a:off x="5924523" y="5989644"/>
                  <a:ext cx="1270485" cy="153888"/>
                </a:xfrm>
                <a:prstGeom prst="rect">
                  <a:avLst/>
                </a:prstGeom>
              </p:spPr>
              <p:txBody>
                <a:bodyPr wrap="square" lIns="0" tIns="0" rIns="0" bIns="0">
                  <a:spAutoFit/>
                </a:bodyPr>
                <a:lstStyle/>
                <a:p>
                  <a:r>
                    <a:rPr lang="ja-JP" altLang="en-US" sz="1000" b="1" dirty="0">
                      <a:latin typeface="+mn-ea"/>
                    </a:rPr>
                    <a:t>ベースコート</a:t>
                  </a:r>
                </a:p>
              </p:txBody>
            </p:sp>
            <p:sp>
              <p:nvSpPr>
                <p:cNvPr id="125" name="正方形/長方形 124">
                  <a:extLst>
                    <a:ext uri="{FF2B5EF4-FFF2-40B4-BE49-F238E27FC236}">
                      <a16:creationId xmlns:a16="http://schemas.microsoft.com/office/drawing/2014/main" id="{A7604E2D-5AF9-1A30-63CA-E890D836431F}"/>
                    </a:ext>
                  </a:extLst>
                </p:cNvPr>
                <p:cNvSpPr/>
                <p:nvPr/>
              </p:nvSpPr>
              <p:spPr>
                <a:xfrm>
                  <a:off x="5924525" y="6204533"/>
                  <a:ext cx="1270484" cy="323165"/>
                </a:xfrm>
                <a:prstGeom prst="rect">
                  <a:avLst/>
                </a:prstGeom>
              </p:spPr>
              <p:txBody>
                <a:bodyPr wrap="square" lIns="0" tIns="0" rIns="0" bIns="0">
                  <a:spAutoFit/>
                </a:bodyPr>
                <a:lstStyle/>
                <a:p>
                  <a:r>
                    <a:rPr lang="ja-JP" altLang="en-US" sz="800" dirty="0">
                      <a:latin typeface="+mn-ea"/>
                    </a:rPr>
                    <a:t>フローリングに必要な、</a:t>
                  </a:r>
                </a:p>
                <a:p>
                  <a:r>
                    <a:rPr lang="ja-JP" altLang="en-US" sz="800" dirty="0">
                      <a:latin typeface="+mn-ea"/>
                    </a:rPr>
                    <a:t>基本的な性能を持つ。</a:t>
                  </a:r>
                  <a:endParaRPr lang="en-US" altLang="ja-JP" sz="800" dirty="0">
                    <a:latin typeface="+mn-ea"/>
                  </a:endParaRPr>
                </a:p>
                <a:p>
                  <a:r>
                    <a:rPr lang="en-US" altLang="ja-JP" sz="500" dirty="0">
                      <a:latin typeface="+mn-ea"/>
                    </a:rPr>
                    <a:t>※</a:t>
                  </a:r>
                  <a:r>
                    <a:rPr lang="ja-JP" altLang="en-US" sz="500" dirty="0">
                      <a:latin typeface="+mn-ea"/>
                    </a:rPr>
                    <a:t>イラストはイメージです。</a:t>
                  </a:r>
                </a:p>
              </p:txBody>
            </p:sp>
          </p:grpSp>
          <p:pic>
            <p:nvPicPr>
              <p:cNvPr id="113" name="図 112">
                <a:extLst>
                  <a:ext uri="{FF2B5EF4-FFF2-40B4-BE49-F238E27FC236}">
                    <a16:creationId xmlns:a16="http://schemas.microsoft.com/office/drawing/2014/main" id="{CDB52A55-2110-619F-04D0-3FA0E32E05D7}"/>
                  </a:ext>
                </a:extLst>
              </p:cNvPr>
              <p:cNvPicPr>
                <a:picLocks noChangeAspect="1"/>
              </p:cNvPicPr>
              <p:nvPr/>
            </p:nvPicPr>
            <p:blipFill rotWithShape="1">
              <a:blip r:embed="rId31"/>
              <a:srcRect l="1986" r="1297" b="2444"/>
              <a:stretch/>
            </p:blipFill>
            <p:spPr>
              <a:xfrm>
                <a:off x="599242" y="5003054"/>
                <a:ext cx="1749297" cy="950097"/>
              </a:xfrm>
              <a:prstGeom prst="rect">
                <a:avLst/>
              </a:prstGeom>
            </p:spPr>
          </p:pic>
        </p:grpSp>
        <p:grpSp>
          <p:nvGrpSpPr>
            <p:cNvPr id="47" name="グループ化 46">
              <a:extLst>
                <a:ext uri="{FF2B5EF4-FFF2-40B4-BE49-F238E27FC236}">
                  <a16:creationId xmlns:a16="http://schemas.microsoft.com/office/drawing/2014/main" id="{3438ECA2-77CF-7578-770D-702B1E1A1FE8}"/>
                </a:ext>
              </a:extLst>
            </p:cNvPr>
            <p:cNvGrpSpPr/>
            <p:nvPr/>
          </p:nvGrpSpPr>
          <p:grpSpPr>
            <a:xfrm>
              <a:off x="2517324" y="5096351"/>
              <a:ext cx="1519221" cy="1482251"/>
              <a:chOff x="2218237" y="5096351"/>
              <a:chExt cx="1519221" cy="1482251"/>
            </a:xfrm>
          </p:grpSpPr>
          <p:grpSp>
            <p:nvGrpSpPr>
              <p:cNvPr id="104" name="グループ化 103">
                <a:extLst>
                  <a:ext uri="{FF2B5EF4-FFF2-40B4-BE49-F238E27FC236}">
                    <a16:creationId xmlns:a16="http://schemas.microsoft.com/office/drawing/2014/main" id="{0B76B08B-22BA-FEF4-E247-EDEC7CF45862}"/>
                  </a:ext>
                </a:extLst>
              </p:cNvPr>
              <p:cNvGrpSpPr/>
              <p:nvPr/>
            </p:nvGrpSpPr>
            <p:grpSpPr>
              <a:xfrm>
                <a:off x="2247909" y="5989644"/>
                <a:ext cx="1469562" cy="588958"/>
                <a:chOff x="5924523" y="5989644"/>
                <a:chExt cx="1469562" cy="588958"/>
              </a:xfrm>
            </p:grpSpPr>
            <p:sp>
              <p:nvSpPr>
                <p:cNvPr id="110" name="正方形/長方形 109">
                  <a:extLst>
                    <a:ext uri="{FF2B5EF4-FFF2-40B4-BE49-F238E27FC236}">
                      <a16:creationId xmlns:a16="http://schemas.microsoft.com/office/drawing/2014/main" id="{FDC1B5AE-C762-F220-09F6-00B0DBE7E983}"/>
                    </a:ext>
                  </a:extLst>
                </p:cNvPr>
                <p:cNvSpPr/>
                <p:nvPr/>
              </p:nvSpPr>
              <p:spPr>
                <a:xfrm>
                  <a:off x="5924523" y="5989644"/>
                  <a:ext cx="1469562" cy="246221"/>
                </a:xfrm>
                <a:prstGeom prst="rect">
                  <a:avLst/>
                </a:prstGeom>
              </p:spPr>
              <p:txBody>
                <a:bodyPr wrap="square" lIns="0" tIns="0" rIns="0" bIns="0">
                  <a:spAutoFit/>
                </a:bodyPr>
                <a:lstStyle/>
                <a:p>
                  <a:r>
                    <a:rPr lang="ja-JP" altLang="en-US" sz="800" b="1" dirty="0">
                      <a:latin typeface="+mn-ea"/>
                    </a:rPr>
                    <a:t>ものを落としても、</a:t>
                  </a:r>
                  <a:endParaRPr lang="en-US" altLang="ja-JP" sz="800" b="1" dirty="0">
                    <a:latin typeface="+mn-ea"/>
                  </a:endParaRPr>
                </a:p>
                <a:p>
                  <a:r>
                    <a:rPr lang="ja-JP" altLang="en-US" sz="800" b="1" dirty="0">
                      <a:latin typeface="+mn-ea"/>
                    </a:rPr>
                    <a:t>へこみ傷がつきにくい。</a:t>
                  </a:r>
                </a:p>
              </p:txBody>
            </p:sp>
            <p:sp>
              <p:nvSpPr>
                <p:cNvPr id="111" name="正方形/長方形 110">
                  <a:extLst>
                    <a:ext uri="{FF2B5EF4-FFF2-40B4-BE49-F238E27FC236}">
                      <a16:creationId xmlns:a16="http://schemas.microsoft.com/office/drawing/2014/main" id="{B29413A9-500E-8290-707D-264DDE4082E1}"/>
                    </a:ext>
                  </a:extLst>
                </p:cNvPr>
                <p:cNvSpPr/>
                <p:nvPr/>
              </p:nvSpPr>
              <p:spPr>
                <a:xfrm>
                  <a:off x="5924526" y="6301603"/>
                  <a:ext cx="1270484" cy="276999"/>
                </a:xfrm>
                <a:prstGeom prst="rect">
                  <a:avLst/>
                </a:prstGeom>
              </p:spPr>
              <p:txBody>
                <a:bodyPr wrap="square" lIns="0" tIns="0" rIns="0" bIns="0">
                  <a:spAutoFit/>
                </a:bodyPr>
                <a:lstStyle/>
                <a:p>
                  <a:r>
                    <a:rPr lang="ja-JP" altLang="en-US" sz="600" dirty="0">
                      <a:latin typeface="+mn-ea"/>
                    </a:rPr>
                    <a:t>表面のコーティングと丈夫な基材により、固いものが落ちた場合などでも表面がへこみにくくなっています。</a:t>
                  </a:r>
                </a:p>
              </p:txBody>
            </p:sp>
          </p:grpSp>
          <p:pic>
            <p:nvPicPr>
              <p:cNvPr id="105" name="図 104">
                <a:extLst>
                  <a:ext uri="{FF2B5EF4-FFF2-40B4-BE49-F238E27FC236}">
                    <a16:creationId xmlns:a16="http://schemas.microsoft.com/office/drawing/2014/main" id="{146B4A81-599B-D24A-46D2-FDDCC6B062DA}"/>
                  </a:ext>
                </a:extLst>
              </p:cNvPr>
              <p:cNvPicPr>
                <a:picLocks noChangeAspect="1"/>
              </p:cNvPicPr>
              <p:nvPr/>
            </p:nvPicPr>
            <p:blipFill>
              <a:blip r:embed="rId32"/>
              <a:stretch>
                <a:fillRect/>
              </a:stretch>
            </p:blipFill>
            <p:spPr>
              <a:xfrm>
                <a:off x="2218237" y="5096351"/>
                <a:ext cx="1519221" cy="856800"/>
              </a:xfrm>
              <a:prstGeom prst="rect">
                <a:avLst/>
              </a:prstGeom>
            </p:spPr>
          </p:pic>
        </p:grpSp>
        <p:grpSp>
          <p:nvGrpSpPr>
            <p:cNvPr id="48" name="グループ化 47">
              <a:extLst>
                <a:ext uri="{FF2B5EF4-FFF2-40B4-BE49-F238E27FC236}">
                  <a16:creationId xmlns:a16="http://schemas.microsoft.com/office/drawing/2014/main" id="{6EC1CA77-88D2-5496-6DA8-294E3EBE21A1}"/>
                </a:ext>
              </a:extLst>
            </p:cNvPr>
            <p:cNvGrpSpPr/>
            <p:nvPr/>
          </p:nvGrpSpPr>
          <p:grpSpPr>
            <a:xfrm>
              <a:off x="4205330" y="5096351"/>
              <a:ext cx="1521053" cy="1482251"/>
              <a:chOff x="4071540" y="5096351"/>
              <a:chExt cx="1521053" cy="1482251"/>
            </a:xfrm>
          </p:grpSpPr>
          <p:grpSp>
            <p:nvGrpSpPr>
              <p:cNvPr id="54" name="グループ化 53">
                <a:extLst>
                  <a:ext uri="{FF2B5EF4-FFF2-40B4-BE49-F238E27FC236}">
                    <a16:creationId xmlns:a16="http://schemas.microsoft.com/office/drawing/2014/main" id="{793492BF-CA22-ED66-4347-7805AB6E4133}"/>
                  </a:ext>
                </a:extLst>
              </p:cNvPr>
              <p:cNvGrpSpPr/>
              <p:nvPr/>
            </p:nvGrpSpPr>
            <p:grpSpPr>
              <a:xfrm>
                <a:off x="4071540" y="5989644"/>
                <a:ext cx="1354318" cy="588958"/>
                <a:chOff x="5924524" y="5989644"/>
                <a:chExt cx="1354318" cy="588958"/>
              </a:xfrm>
            </p:grpSpPr>
            <p:sp>
              <p:nvSpPr>
                <p:cNvPr id="102" name="正方形/長方形 101">
                  <a:extLst>
                    <a:ext uri="{FF2B5EF4-FFF2-40B4-BE49-F238E27FC236}">
                      <a16:creationId xmlns:a16="http://schemas.microsoft.com/office/drawing/2014/main" id="{91FC3732-8537-615F-0DC0-3C335718DCBA}"/>
                    </a:ext>
                  </a:extLst>
                </p:cNvPr>
                <p:cNvSpPr/>
                <p:nvPr/>
              </p:nvSpPr>
              <p:spPr>
                <a:xfrm>
                  <a:off x="5924524" y="5989644"/>
                  <a:ext cx="1354318" cy="246221"/>
                </a:xfrm>
                <a:prstGeom prst="rect">
                  <a:avLst/>
                </a:prstGeom>
              </p:spPr>
              <p:txBody>
                <a:bodyPr wrap="square" lIns="0" tIns="0" rIns="0" bIns="0">
                  <a:spAutoFit/>
                </a:bodyPr>
                <a:lstStyle/>
                <a:p>
                  <a:r>
                    <a:rPr lang="ja-JP" altLang="en-US" sz="800" b="1" dirty="0">
                      <a:latin typeface="+mn-ea"/>
                    </a:rPr>
                    <a:t>汚れた時も、サッと拭き取ればキレイに。</a:t>
                  </a:r>
                </a:p>
              </p:txBody>
            </p:sp>
            <p:sp>
              <p:nvSpPr>
                <p:cNvPr id="103" name="正方形/長方形 102">
                  <a:extLst>
                    <a:ext uri="{FF2B5EF4-FFF2-40B4-BE49-F238E27FC236}">
                      <a16:creationId xmlns:a16="http://schemas.microsoft.com/office/drawing/2014/main" id="{316EC264-65F3-2A23-2F55-FF2BF6B51E0C}"/>
                    </a:ext>
                  </a:extLst>
                </p:cNvPr>
                <p:cNvSpPr/>
                <p:nvPr/>
              </p:nvSpPr>
              <p:spPr>
                <a:xfrm>
                  <a:off x="5924525" y="6301603"/>
                  <a:ext cx="1354316" cy="276999"/>
                </a:xfrm>
                <a:prstGeom prst="rect">
                  <a:avLst/>
                </a:prstGeom>
              </p:spPr>
              <p:txBody>
                <a:bodyPr wrap="square" lIns="0" tIns="0" rIns="0" bIns="0">
                  <a:spAutoFit/>
                </a:bodyPr>
                <a:lstStyle/>
                <a:p>
                  <a:r>
                    <a:rPr lang="ja-JP" altLang="en-US" sz="600" dirty="0">
                      <a:latin typeface="+mn-ea"/>
                    </a:rPr>
                    <a:t>汚れに強いので、ワックスの上塗りなども必要なく、ものをこぼした際のお手入れもサッとひと拭きで簡単です。</a:t>
                  </a:r>
                </a:p>
              </p:txBody>
            </p:sp>
          </p:grpSp>
          <p:pic>
            <p:nvPicPr>
              <p:cNvPr id="73" name="図 72">
                <a:extLst>
                  <a:ext uri="{FF2B5EF4-FFF2-40B4-BE49-F238E27FC236}">
                    <a16:creationId xmlns:a16="http://schemas.microsoft.com/office/drawing/2014/main" id="{39E86B79-84F6-66AA-C552-DB6F8CD99655}"/>
                  </a:ext>
                </a:extLst>
              </p:cNvPr>
              <p:cNvPicPr>
                <a:picLocks noChangeAspect="1"/>
              </p:cNvPicPr>
              <p:nvPr/>
            </p:nvPicPr>
            <p:blipFill>
              <a:blip r:embed="rId33"/>
              <a:stretch>
                <a:fillRect/>
              </a:stretch>
            </p:blipFill>
            <p:spPr>
              <a:xfrm>
                <a:off x="4073372" y="5096351"/>
                <a:ext cx="1519221" cy="856800"/>
              </a:xfrm>
              <a:prstGeom prst="rect">
                <a:avLst/>
              </a:prstGeom>
            </p:spPr>
          </p:pic>
        </p:grpSp>
        <p:grpSp>
          <p:nvGrpSpPr>
            <p:cNvPr id="49" name="グループ化 48">
              <a:extLst>
                <a:ext uri="{FF2B5EF4-FFF2-40B4-BE49-F238E27FC236}">
                  <a16:creationId xmlns:a16="http://schemas.microsoft.com/office/drawing/2014/main" id="{6097E9B1-B793-24BD-8C1C-300EAE99B5A0}"/>
                </a:ext>
              </a:extLst>
            </p:cNvPr>
            <p:cNvGrpSpPr/>
            <p:nvPr/>
          </p:nvGrpSpPr>
          <p:grpSpPr>
            <a:xfrm>
              <a:off x="5895169" y="5096351"/>
              <a:ext cx="1523770" cy="1482251"/>
              <a:chOff x="5895169" y="5096351"/>
              <a:chExt cx="1523770" cy="1482251"/>
            </a:xfrm>
          </p:grpSpPr>
          <p:grpSp>
            <p:nvGrpSpPr>
              <p:cNvPr id="50" name="グループ化 49">
                <a:extLst>
                  <a:ext uri="{FF2B5EF4-FFF2-40B4-BE49-F238E27FC236}">
                    <a16:creationId xmlns:a16="http://schemas.microsoft.com/office/drawing/2014/main" id="{4C617056-2E56-E02C-8950-0D510763D732}"/>
                  </a:ext>
                </a:extLst>
              </p:cNvPr>
              <p:cNvGrpSpPr/>
              <p:nvPr/>
            </p:nvGrpSpPr>
            <p:grpSpPr>
              <a:xfrm>
                <a:off x="5895169" y="5989644"/>
                <a:ext cx="1354318" cy="588958"/>
                <a:chOff x="5924523" y="5989644"/>
                <a:chExt cx="1354318" cy="588958"/>
              </a:xfrm>
            </p:grpSpPr>
            <p:sp>
              <p:nvSpPr>
                <p:cNvPr id="52" name="正方形/長方形 51">
                  <a:extLst>
                    <a:ext uri="{FF2B5EF4-FFF2-40B4-BE49-F238E27FC236}">
                      <a16:creationId xmlns:a16="http://schemas.microsoft.com/office/drawing/2014/main" id="{62D932CC-F2CD-7CBF-59EB-8FDF7DD65A71}"/>
                    </a:ext>
                  </a:extLst>
                </p:cNvPr>
                <p:cNvSpPr/>
                <p:nvPr/>
              </p:nvSpPr>
              <p:spPr>
                <a:xfrm>
                  <a:off x="5924523" y="5989644"/>
                  <a:ext cx="1270485" cy="246221"/>
                </a:xfrm>
                <a:prstGeom prst="rect">
                  <a:avLst/>
                </a:prstGeom>
              </p:spPr>
              <p:txBody>
                <a:bodyPr wrap="square" lIns="0" tIns="0" rIns="0" bIns="0">
                  <a:spAutoFit/>
                </a:bodyPr>
                <a:lstStyle/>
                <a:p>
                  <a:r>
                    <a:rPr lang="ja-JP" altLang="en-US" sz="800" b="1" dirty="0">
                      <a:latin typeface="+mn-ea"/>
                    </a:rPr>
                    <a:t>他のお部屋と合わせやすい色柄ラインアップ。</a:t>
                  </a:r>
                </a:p>
              </p:txBody>
            </p:sp>
            <p:sp>
              <p:nvSpPr>
                <p:cNvPr id="53" name="正方形/長方形 52">
                  <a:extLst>
                    <a:ext uri="{FF2B5EF4-FFF2-40B4-BE49-F238E27FC236}">
                      <a16:creationId xmlns:a16="http://schemas.microsoft.com/office/drawing/2014/main" id="{FE07EAE5-8969-AFC2-4CBC-3267AF6B0EEF}"/>
                    </a:ext>
                  </a:extLst>
                </p:cNvPr>
                <p:cNvSpPr/>
                <p:nvPr/>
              </p:nvSpPr>
              <p:spPr>
                <a:xfrm>
                  <a:off x="5924525" y="6301603"/>
                  <a:ext cx="1354316" cy="276999"/>
                </a:xfrm>
                <a:prstGeom prst="rect">
                  <a:avLst/>
                </a:prstGeom>
              </p:spPr>
              <p:txBody>
                <a:bodyPr wrap="square" lIns="0" tIns="0" rIns="0" bIns="0">
                  <a:spAutoFit/>
                </a:bodyPr>
                <a:lstStyle/>
                <a:p>
                  <a:r>
                    <a:rPr lang="ja-JP" altLang="en-US" sz="600" dirty="0">
                      <a:latin typeface="+mn-ea"/>
                    </a:rPr>
                    <a:t>ベリティスフロアーや建具と合わせやすい</a:t>
                  </a:r>
                  <a:r>
                    <a:rPr lang="en-US" altLang="ja-JP" sz="600" dirty="0">
                      <a:latin typeface="+mn-ea"/>
                    </a:rPr>
                    <a:t>11</a:t>
                  </a:r>
                  <a:r>
                    <a:rPr lang="ja-JP" altLang="en-US" sz="600" dirty="0">
                      <a:latin typeface="+mn-ea"/>
                    </a:rPr>
                    <a:t>柄をラインアップ。空間に統一感を演出することができます。</a:t>
                  </a:r>
                </a:p>
              </p:txBody>
            </p:sp>
          </p:grpSp>
          <p:pic>
            <p:nvPicPr>
              <p:cNvPr id="51" name="図 50">
                <a:extLst>
                  <a:ext uri="{FF2B5EF4-FFF2-40B4-BE49-F238E27FC236}">
                    <a16:creationId xmlns:a16="http://schemas.microsoft.com/office/drawing/2014/main" id="{6F6FEB50-6918-F116-C991-F1E20EC1B835}"/>
                  </a:ext>
                </a:extLst>
              </p:cNvPr>
              <p:cNvPicPr>
                <a:picLocks noChangeAspect="1"/>
              </p:cNvPicPr>
              <p:nvPr/>
            </p:nvPicPr>
            <p:blipFill>
              <a:blip r:embed="rId34"/>
              <a:stretch>
                <a:fillRect/>
              </a:stretch>
            </p:blipFill>
            <p:spPr>
              <a:xfrm>
                <a:off x="5895169" y="5096351"/>
                <a:ext cx="1523770" cy="856800"/>
              </a:xfrm>
              <a:prstGeom prst="rect">
                <a:avLst/>
              </a:prstGeom>
            </p:spPr>
          </p:pic>
        </p:grpSp>
      </p:grpSp>
      <p:grpSp>
        <p:nvGrpSpPr>
          <p:cNvPr id="62" name="グループ化 61">
            <a:extLst>
              <a:ext uri="{FF2B5EF4-FFF2-40B4-BE49-F238E27FC236}">
                <a16:creationId xmlns:a16="http://schemas.microsoft.com/office/drawing/2014/main" id="{601CB029-5A79-3071-C489-FAB61AFF9290}"/>
              </a:ext>
            </a:extLst>
          </p:cNvPr>
          <p:cNvGrpSpPr/>
          <p:nvPr/>
        </p:nvGrpSpPr>
        <p:grpSpPr>
          <a:xfrm>
            <a:off x="4991099" y="688975"/>
            <a:ext cx="4775201" cy="1944000"/>
            <a:chOff x="4991099" y="688975"/>
            <a:chExt cx="4775201" cy="1944000"/>
          </a:xfrm>
        </p:grpSpPr>
        <p:grpSp>
          <p:nvGrpSpPr>
            <p:cNvPr id="31" name="グループ化 30">
              <a:extLst>
                <a:ext uri="{FF2B5EF4-FFF2-40B4-BE49-F238E27FC236}">
                  <a16:creationId xmlns:a16="http://schemas.microsoft.com/office/drawing/2014/main" id="{93455AC7-72C3-DDA8-5687-2554831ACCE1}"/>
                </a:ext>
              </a:extLst>
            </p:cNvPr>
            <p:cNvGrpSpPr/>
            <p:nvPr/>
          </p:nvGrpSpPr>
          <p:grpSpPr>
            <a:xfrm>
              <a:off x="7403952" y="688975"/>
              <a:ext cx="2362348" cy="1944000"/>
              <a:chOff x="7403952" y="688975"/>
              <a:chExt cx="2362348" cy="1944000"/>
            </a:xfrm>
          </p:grpSpPr>
          <p:pic>
            <p:nvPicPr>
              <p:cNvPr id="43" name="図 42">
                <a:extLst>
                  <a:ext uri="{FF2B5EF4-FFF2-40B4-BE49-F238E27FC236}">
                    <a16:creationId xmlns:a16="http://schemas.microsoft.com/office/drawing/2014/main" id="{8E5B22D1-3767-6E24-F27B-A03BE31425C0}"/>
                  </a:ext>
                </a:extLst>
              </p:cNvPr>
              <p:cNvPicPr>
                <a:picLocks noChangeAspect="1"/>
              </p:cNvPicPr>
              <p:nvPr/>
            </p:nvPicPr>
            <p:blipFill rotWithShape="1">
              <a:blip r:embed="rId35">
                <a:extLst>
                  <a:ext uri="{28A0092B-C50C-407E-A947-70E740481C1C}">
                    <a14:useLocalDpi xmlns:a14="http://schemas.microsoft.com/office/drawing/2010/main" val="0"/>
                  </a:ext>
                </a:extLst>
              </a:blip>
              <a:srcRect/>
              <a:stretch/>
            </p:blipFill>
            <p:spPr>
              <a:xfrm>
                <a:off x="7403952" y="688975"/>
                <a:ext cx="2362348" cy="1944000"/>
              </a:xfrm>
              <a:prstGeom prst="rect">
                <a:avLst/>
              </a:prstGeom>
            </p:spPr>
          </p:pic>
          <p:sp>
            <p:nvSpPr>
              <p:cNvPr id="44" name="正方形/長方形 43">
                <a:extLst>
                  <a:ext uri="{FF2B5EF4-FFF2-40B4-BE49-F238E27FC236}">
                    <a16:creationId xmlns:a16="http://schemas.microsoft.com/office/drawing/2014/main" id="{BAF8FEB9-FA8A-7B96-CCD2-AC8ECD7712D6}"/>
                  </a:ext>
                </a:extLst>
              </p:cNvPr>
              <p:cNvSpPr/>
              <p:nvPr/>
            </p:nvSpPr>
            <p:spPr>
              <a:xfrm>
                <a:off x="7470988" y="2245767"/>
                <a:ext cx="1871941" cy="323165"/>
              </a:xfrm>
              <a:prstGeom prst="rect">
                <a:avLst/>
              </a:prstGeom>
            </p:spPr>
            <p:txBody>
              <a:bodyPr wrap="square" lIns="0" tIns="0" rIns="0" bIns="0">
                <a:spAutoFit/>
              </a:bodyPr>
              <a:lstStyle/>
              <a:p>
                <a:r>
                  <a:rPr lang="ja-JP" altLang="en-US" sz="700" dirty="0">
                    <a:solidFill>
                      <a:srgbClr val="FFFFFF"/>
                    </a:solidFill>
                    <a:latin typeface="+mn-ea"/>
                  </a:rPr>
                  <a:t>建具とコーディネイトできる</a:t>
                </a:r>
                <a:r>
                  <a:rPr lang="en-US" altLang="ja-JP" sz="700" dirty="0">
                    <a:solidFill>
                      <a:srgbClr val="FFFFFF"/>
                    </a:solidFill>
                    <a:latin typeface="+mn-ea"/>
                  </a:rPr>
                  <a:t>5</a:t>
                </a:r>
                <a:r>
                  <a:rPr lang="ja-JP" altLang="en-US" sz="700" dirty="0">
                    <a:solidFill>
                      <a:srgbClr val="FFFFFF"/>
                    </a:solidFill>
                    <a:latin typeface="+mn-ea"/>
                  </a:rPr>
                  <a:t>柄、</a:t>
                </a:r>
              </a:p>
              <a:p>
                <a:r>
                  <a:rPr lang="ja-JP" altLang="en-US" sz="700" dirty="0">
                    <a:solidFill>
                      <a:srgbClr val="FFFFFF"/>
                    </a:solidFill>
                    <a:latin typeface="+mn-ea"/>
                  </a:rPr>
                  <a:t>さまざまなインテリアに対応する</a:t>
                </a:r>
                <a:endParaRPr lang="en-US" altLang="ja-JP" sz="700" dirty="0">
                  <a:solidFill>
                    <a:srgbClr val="FFFFFF"/>
                  </a:solidFill>
                  <a:latin typeface="+mn-ea"/>
                </a:endParaRPr>
              </a:p>
              <a:p>
                <a:r>
                  <a:rPr lang="ja-JP" altLang="en-US" sz="700" dirty="0">
                    <a:solidFill>
                      <a:srgbClr val="FFFFFF"/>
                    </a:solidFill>
                    <a:latin typeface="+mn-ea"/>
                  </a:rPr>
                  <a:t>個性的な</a:t>
                </a:r>
                <a:r>
                  <a:rPr lang="en-US" altLang="ja-JP" sz="700" dirty="0">
                    <a:solidFill>
                      <a:srgbClr val="FFFFFF"/>
                    </a:solidFill>
                    <a:latin typeface="+mn-ea"/>
                  </a:rPr>
                  <a:t>6</a:t>
                </a:r>
                <a:r>
                  <a:rPr lang="ja-JP" altLang="en-US" sz="700" dirty="0">
                    <a:solidFill>
                      <a:srgbClr val="FFFFFF"/>
                    </a:solidFill>
                    <a:latin typeface="+mn-ea"/>
                  </a:rPr>
                  <a:t>柄を揃えました。</a:t>
                </a:r>
              </a:p>
            </p:txBody>
          </p:sp>
          <p:sp>
            <p:nvSpPr>
              <p:cNvPr id="45" name="正方形/長方形 44">
                <a:extLst>
                  <a:ext uri="{FF2B5EF4-FFF2-40B4-BE49-F238E27FC236}">
                    <a16:creationId xmlns:a16="http://schemas.microsoft.com/office/drawing/2014/main" id="{5939AFFA-A472-339A-9BB4-B32F642C80C5}"/>
                  </a:ext>
                </a:extLst>
              </p:cNvPr>
              <p:cNvSpPr/>
              <p:nvPr/>
            </p:nvSpPr>
            <p:spPr>
              <a:xfrm>
                <a:off x="8939154" y="770938"/>
                <a:ext cx="670868" cy="330860"/>
              </a:xfrm>
              <a:prstGeom prst="rect">
                <a:avLst/>
              </a:prstGeom>
            </p:spPr>
            <p:txBody>
              <a:bodyPr wrap="square" lIns="0" tIns="0" rIns="0" bIns="0">
                <a:spAutoFit/>
              </a:bodyPr>
              <a:lstStyle/>
              <a:p>
                <a:pPr algn="r"/>
                <a:r>
                  <a:rPr lang="ja-JP" altLang="en-US" sz="1100" b="1" dirty="0">
                    <a:solidFill>
                      <a:srgbClr val="FFFFFF"/>
                    </a:solidFill>
                    <a:latin typeface="+mn-ea"/>
                  </a:rPr>
                  <a:t>ベリティス</a:t>
                </a:r>
                <a:endParaRPr lang="en-US" altLang="ja-JP" sz="1100" b="1" dirty="0">
                  <a:solidFill>
                    <a:srgbClr val="FFFFFF"/>
                  </a:solidFill>
                  <a:latin typeface="+mn-ea"/>
                </a:endParaRPr>
              </a:p>
              <a:p>
                <a:pPr algn="r"/>
                <a:r>
                  <a:rPr lang="en-US" altLang="ja-JP" sz="1050" b="1" dirty="0">
                    <a:solidFill>
                      <a:srgbClr val="FFFFFF"/>
                    </a:solidFill>
                    <a:latin typeface="+mn-ea"/>
                  </a:rPr>
                  <a:t>VERITIS</a:t>
                </a:r>
                <a:endParaRPr lang="ja-JP" altLang="en-US" sz="1050" b="1" dirty="0">
                  <a:solidFill>
                    <a:srgbClr val="FFFFFF"/>
                  </a:solidFill>
                  <a:latin typeface="+mn-ea"/>
                </a:endParaRPr>
              </a:p>
            </p:txBody>
          </p:sp>
        </p:grpSp>
        <p:grpSp>
          <p:nvGrpSpPr>
            <p:cNvPr id="61" name="グループ化 60">
              <a:extLst>
                <a:ext uri="{FF2B5EF4-FFF2-40B4-BE49-F238E27FC236}">
                  <a16:creationId xmlns:a16="http://schemas.microsoft.com/office/drawing/2014/main" id="{AC7E1722-ED2E-DFAC-AA89-3C151F9947EC}"/>
                </a:ext>
              </a:extLst>
            </p:cNvPr>
            <p:cNvGrpSpPr/>
            <p:nvPr/>
          </p:nvGrpSpPr>
          <p:grpSpPr>
            <a:xfrm>
              <a:off x="4991099" y="688975"/>
              <a:ext cx="2412852" cy="1943100"/>
              <a:chOff x="4991099" y="688975"/>
              <a:chExt cx="2412852" cy="1943100"/>
            </a:xfrm>
          </p:grpSpPr>
          <p:sp>
            <p:nvSpPr>
              <p:cNvPr id="38" name="Rectangle 14">
                <a:extLst>
                  <a:ext uri="{FF2B5EF4-FFF2-40B4-BE49-F238E27FC236}">
                    <a16:creationId xmlns:a16="http://schemas.microsoft.com/office/drawing/2014/main" id="{171C46C0-C2DC-6F2B-5C99-4A9502E7BDD4}"/>
                  </a:ext>
                </a:extLst>
              </p:cNvPr>
              <p:cNvSpPr>
                <a:spLocks noChangeArrowheads="1"/>
              </p:cNvSpPr>
              <p:nvPr/>
            </p:nvSpPr>
            <p:spPr bwMode="auto">
              <a:xfrm>
                <a:off x="4991099" y="688975"/>
                <a:ext cx="2412852" cy="1943100"/>
              </a:xfrm>
              <a:prstGeom prst="rect">
                <a:avLst/>
              </a:prstGeom>
              <a:solidFill>
                <a:srgbClr val="829196"/>
              </a:solidFill>
              <a:ln w="6350">
                <a:noFill/>
                <a:miter lim="800000"/>
                <a:headEnd/>
                <a:tailEnd/>
              </a:ln>
              <a:effectLst/>
            </p:spPr>
            <p:txBody>
              <a:bodyPr wrap="none" anchor="ctr"/>
              <a:lstStyle/>
              <a:p>
                <a:pPr algn="ctr"/>
                <a:endParaRPr lang="ja-JP" altLang="en-US" sz="1200" dirty="0">
                  <a:latin typeface="+mn-ea"/>
                </a:endParaRPr>
              </a:p>
            </p:txBody>
          </p:sp>
          <p:grpSp>
            <p:nvGrpSpPr>
              <p:cNvPr id="39" name="グループ化 38">
                <a:extLst>
                  <a:ext uri="{FF2B5EF4-FFF2-40B4-BE49-F238E27FC236}">
                    <a16:creationId xmlns:a16="http://schemas.microsoft.com/office/drawing/2014/main" id="{58A14F83-46E1-1D6B-EBDE-D456310354DE}"/>
                  </a:ext>
                </a:extLst>
              </p:cNvPr>
              <p:cNvGrpSpPr/>
              <p:nvPr/>
            </p:nvGrpSpPr>
            <p:grpSpPr>
              <a:xfrm>
                <a:off x="4991100" y="947324"/>
                <a:ext cx="2412851" cy="355257"/>
                <a:chOff x="4991100" y="869365"/>
                <a:chExt cx="2412851" cy="355257"/>
              </a:xfrm>
            </p:grpSpPr>
            <p:sp>
              <p:nvSpPr>
                <p:cNvPr id="41" name="正方形/長方形 40">
                  <a:extLst>
                    <a:ext uri="{FF2B5EF4-FFF2-40B4-BE49-F238E27FC236}">
                      <a16:creationId xmlns:a16="http://schemas.microsoft.com/office/drawing/2014/main" id="{1FA97B47-3359-0668-AF54-FBB0C3EC6B24}"/>
                    </a:ext>
                  </a:extLst>
                </p:cNvPr>
                <p:cNvSpPr/>
                <p:nvPr/>
              </p:nvSpPr>
              <p:spPr>
                <a:xfrm>
                  <a:off x="4991100" y="1009178"/>
                  <a:ext cx="2412851" cy="215444"/>
                </a:xfrm>
                <a:prstGeom prst="rect">
                  <a:avLst/>
                </a:prstGeom>
              </p:spPr>
              <p:txBody>
                <a:bodyPr wrap="square" lIns="0" tIns="0" rIns="0" bIns="0">
                  <a:spAutoFit/>
                </a:bodyPr>
                <a:lstStyle/>
                <a:p>
                  <a:pPr algn="ctr"/>
                  <a:r>
                    <a:rPr lang="ja-JP" altLang="en-US" sz="1400" b="1" dirty="0">
                      <a:solidFill>
                        <a:srgbClr val="FFFFFF"/>
                      </a:solidFill>
                      <a:latin typeface="+mn-ea"/>
                    </a:rPr>
                    <a:t>ベリティスシリーズ</a:t>
                  </a:r>
                </a:p>
              </p:txBody>
            </p:sp>
            <p:sp>
              <p:nvSpPr>
                <p:cNvPr id="42" name="正方形/長方形 41">
                  <a:extLst>
                    <a:ext uri="{FF2B5EF4-FFF2-40B4-BE49-F238E27FC236}">
                      <a16:creationId xmlns:a16="http://schemas.microsoft.com/office/drawing/2014/main" id="{EFF3F520-19F5-969B-6C1C-0B228E93C397}"/>
                    </a:ext>
                  </a:extLst>
                </p:cNvPr>
                <p:cNvSpPr/>
                <p:nvPr/>
              </p:nvSpPr>
              <p:spPr>
                <a:xfrm>
                  <a:off x="4991100" y="869365"/>
                  <a:ext cx="2412000" cy="123111"/>
                </a:xfrm>
                <a:prstGeom prst="rect">
                  <a:avLst/>
                </a:prstGeom>
              </p:spPr>
              <p:txBody>
                <a:bodyPr wrap="square" lIns="0" tIns="0" rIns="0" bIns="0">
                  <a:spAutoFit/>
                </a:bodyPr>
                <a:lstStyle/>
                <a:p>
                  <a:pPr algn="ctr"/>
                  <a:r>
                    <a:rPr lang="ja-JP" altLang="en-US" sz="800" dirty="0">
                      <a:solidFill>
                        <a:srgbClr val="FFFFFF"/>
                      </a:solidFill>
                      <a:latin typeface="+mn-ea"/>
                    </a:rPr>
                    <a:t>高意匠シート仕上げ</a:t>
                  </a:r>
                </a:p>
              </p:txBody>
            </p:sp>
          </p:grpSp>
          <p:pic>
            <p:nvPicPr>
              <p:cNvPr id="58" name="図 57">
                <a:extLst>
                  <a:ext uri="{FF2B5EF4-FFF2-40B4-BE49-F238E27FC236}">
                    <a16:creationId xmlns:a16="http://schemas.microsoft.com/office/drawing/2014/main" id="{3FACE04D-89E9-0457-A880-E6085542D6F4}"/>
                  </a:ext>
                </a:extLst>
              </p:cNvPr>
              <p:cNvPicPr>
                <a:picLocks noChangeAspect="1"/>
              </p:cNvPicPr>
              <p:nvPr/>
            </p:nvPicPr>
            <p:blipFill>
              <a:blip r:embed="rId36"/>
              <a:stretch>
                <a:fillRect/>
              </a:stretch>
            </p:blipFill>
            <p:spPr>
              <a:xfrm>
                <a:off x="5490616" y="1401726"/>
                <a:ext cx="1413818" cy="972000"/>
              </a:xfrm>
              <a:prstGeom prst="rect">
                <a:avLst/>
              </a:prstGeom>
            </p:spPr>
          </p:pic>
        </p:grpSp>
        <p:sp>
          <p:nvSpPr>
            <p:cNvPr id="35" name="Rectangle 14">
              <a:extLst>
                <a:ext uri="{FF2B5EF4-FFF2-40B4-BE49-F238E27FC236}">
                  <a16:creationId xmlns:a16="http://schemas.microsoft.com/office/drawing/2014/main" id="{C0C7152C-EC2C-EF6C-86C5-D3C42D9E4849}"/>
                </a:ext>
              </a:extLst>
            </p:cNvPr>
            <p:cNvSpPr>
              <a:spLocks noChangeArrowheads="1"/>
            </p:cNvSpPr>
            <p:nvPr/>
          </p:nvSpPr>
          <p:spPr bwMode="auto">
            <a:xfrm>
              <a:off x="4991100" y="688975"/>
              <a:ext cx="4775200" cy="1943099"/>
            </a:xfrm>
            <a:prstGeom prst="rect">
              <a:avLst/>
            </a:prstGeom>
            <a:noFill/>
            <a:ln w="6350">
              <a:solidFill>
                <a:srgbClr val="829196"/>
              </a:solidFill>
              <a:miter lim="800000"/>
              <a:headEnd/>
              <a:tailEnd/>
            </a:ln>
            <a:effectLst/>
          </p:spPr>
          <p:txBody>
            <a:bodyPr wrap="none" anchor="ctr"/>
            <a:lstStyle/>
            <a:p>
              <a:pPr algn="ctr"/>
              <a:endParaRPr lang="ja-JP" altLang="en-US" sz="1200" dirty="0">
                <a:latin typeface="+mn-ea"/>
              </a:endParaRPr>
            </a:p>
          </p:txBody>
        </p:sp>
      </p:grpSp>
      <p:pic>
        <p:nvPicPr>
          <p:cNvPr id="83" name="Picture 2" descr="365日おそうじラクラク宣言">
            <a:extLst>
              <a:ext uri="{FF2B5EF4-FFF2-40B4-BE49-F238E27FC236}">
                <a16:creationId xmlns:a16="http://schemas.microsoft.com/office/drawing/2014/main" id="{558DC4D2-0D7B-7F5F-20BA-FB2D43E2B788}"/>
              </a:ext>
            </a:extLst>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3754809" y="4103343"/>
            <a:ext cx="312908" cy="281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966287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SPゴシック">
      <a:majorFont>
        <a:latin typeface="ＭＳ Ｐゴシック"/>
        <a:ea typeface="ＭＳ Ｐゴシック"/>
        <a:cs typeface=""/>
      </a:majorFont>
      <a:minorFont>
        <a:latin typeface="ＭＳ Ｐゴシック"/>
        <a:ea typeface="ＭＳ Ｐゴシック"/>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rgbClr val="FF0000"/>
          </a:solidFill>
        </a:ln>
      </a:spPr>
      <a:bodyPr rtlCol="0" anchor="ctr"/>
      <a:lstStyle>
        <a:defPPr algn="ctr">
          <a:defRPr kumimoji="1"/>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8522</TotalTime>
  <Words>3728</Words>
  <Application>Microsoft Office PowerPoint</Application>
  <PresentationFormat>A4 210 x 297 mm</PresentationFormat>
  <Paragraphs>427</Paragraphs>
  <Slides>9</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9</vt:i4>
      </vt:variant>
    </vt:vector>
  </HeadingPairs>
  <TitlesOfParts>
    <vt:vector size="13" baseType="lpstr">
      <vt:lpstr>ＭＳ Ｐゴシック</vt:lpstr>
      <vt:lpstr>Arial</vt:lpstr>
      <vt:lpstr>Calibri</vt:lpstr>
      <vt:lpstr>Office テーマ</vt:lpstr>
      <vt:lpstr>床材　ベリティスフロアー トリプルコート</vt:lpstr>
      <vt:lpstr>床材　ベリティスフロアー トリプルコート　ワイドウッド</vt:lpstr>
      <vt:lpstr>床材　ベリティスフロアー トリプルコート　石目</vt:lpstr>
      <vt:lpstr>床材　ベリティスフロアー トリプルコート　石目サニタリー</vt:lpstr>
      <vt:lpstr>床材　ベリティスフローリング トリプルコート</vt:lpstr>
      <vt:lpstr>床材　ベリティスフロアー ダブルコート</vt:lpstr>
      <vt:lpstr>床材　ベリティスフローリング ダブルコート</vt:lpstr>
      <vt:lpstr>床材　ベリティスフロアー ベースコート</vt:lpstr>
      <vt:lpstr>床材　ベリティスフロアー ベースコート 耐熱</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dc:creator>
  <cp:lastModifiedBy>marumoto kanae</cp:lastModifiedBy>
  <cp:revision>429</cp:revision>
  <cp:lastPrinted>2022-12-20T05:07:50Z</cp:lastPrinted>
  <dcterms:created xsi:type="dcterms:W3CDTF">2013-12-02T09:29:28Z</dcterms:created>
  <dcterms:modified xsi:type="dcterms:W3CDTF">2024-02-07T04:11:18Z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5306785</vt:lpwstr>
  </property>
  <property fmtid="{D5CDD505-2E9C-101B-9397-08002B2CF9AE}" pid="3" name="NXPowerLiteSettings">
    <vt:lpwstr>B74006B004C800</vt:lpwstr>
  </property>
  <property fmtid="{D5CDD505-2E9C-101B-9397-08002B2CF9AE}" pid="4" name="NXPowerLiteVersion">
    <vt:lpwstr>D5.1.5</vt:lpwstr>
  </property>
</Properties>
</file>