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  <p:sldId id="266" r:id="rId6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ECA29BF-76DD-41B9-8CF6-813BE7B2D68A}">
          <p14:sldIdLst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7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65AEE-A4BC-4B05-906B-363387EEF90B}" v="330" dt="2023-08-30T00:43:25.446"/>
    <p1510:client id="{EC0F527F-DAE2-4011-8686-99EA50FC6156}" v="118" dt="2023-08-29T01:13:18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/>
              <a:t>2023.08</a:t>
            </a:r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屋内, キッチン, 吊るす, 冷蔵庫 が含まれている画像&#10;&#10;自動的に生成された説明">
            <a:extLst>
              <a:ext uri="{FF2B5EF4-FFF2-40B4-BE49-F238E27FC236}">
                <a16:creationId xmlns:a16="http://schemas.microsoft.com/office/drawing/2014/main" id="{4AA138A9-E8BB-DDC6-DB5C-11C32C25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8" t="11110" r="2739" b="17219"/>
          <a:stretch/>
        </p:blipFill>
        <p:spPr>
          <a:xfrm>
            <a:off x="-46561" y="0"/>
            <a:ext cx="7606236" cy="445393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/>
                </a:solidFill>
              </a:rPr>
              <a:t>貴社名ご記入欄</a:t>
            </a:r>
            <a:endParaRPr kumimoji="1" lang="ja-JP" altLang="en-US" sz="1000" b="1">
              <a:solidFill>
                <a:schemeClr val="bg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65EBC8-3DDB-1CC1-5167-E85FFFCF4D74}"/>
              </a:ext>
            </a:extLst>
          </p:cNvPr>
          <p:cNvGrpSpPr/>
          <p:nvPr/>
        </p:nvGrpSpPr>
        <p:grpSpPr>
          <a:xfrm>
            <a:off x="433082" y="4151568"/>
            <a:ext cx="2250012" cy="2422995"/>
            <a:chOff x="433082" y="4151568"/>
            <a:chExt cx="2250012" cy="2422995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7AD9A624-59C0-F49B-65F0-205D7A47C0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2" t="14680" r="584" b="7799"/>
            <a:stretch/>
          </p:blipFill>
          <p:spPr bwMode="auto">
            <a:xfrm>
              <a:off x="512031" y="4589110"/>
              <a:ext cx="1989479" cy="13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テキスト ボックス 67"/>
            <p:cNvSpPr txBox="1"/>
            <p:nvPr/>
          </p:nvSpPr>
          <p:spPr>
            <a:xfrm>
              <a:off x="461763" y="6000688"/>
              <a:ext cx="2221331" cy="5738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専用パーツを活用し、最大</a:t>
              </a:r>
              <a:r>
                <a:rPr lang="en-US" altLang="ja-JP" sz="800" b="1" dirty="0"/>
                <a:t>5</a:t>
              </a:r>
              <a:r>
                <a:rPr lang="ja-JP" altLang="en-US" sz="800" b="1" dirty="0"/>
                <a:t>本まで竿の同時使用が可能。子育て世帯にもしっかり対応。</a:t>
              </a:r>
              <a:endParaRPr lang="en-US" altLang="ja-JP" sz="800" b="1" dirty="0"/>
            </a:p>
            <a:p>
              <a:pPr>
                <a:lnSpc>
                  <a:spcPts val="1320"/>
                </a:lnSpc>
              </a:pPr>
              <a:r>
                <a:rPr lang="en-US" altLang="ja-JP" sz="600" b="1" dirty="0"/>
                <a:t>※</a:t>
              </a:r>
              <a:r>
                <a:rPr lang="ja-JP" altLang="en-US" sz="600" b="1" dirty="0"/>
                <a:t>耐荷重：</a:t>
              </a:r>
              <a:r>
                <a:rPr lang="en-US" altLang="ja-JP" sz="600" b="1" dirty="0"/>
                <a:t>15㎏</a:t>
              </a:r>
              <a:endParaRPr lang="ja-JP" altLang="en-US" sz="600" b="1" dirty="0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433082" y="4151568"/>
              <a:ext cx="2098651" cy="574128"/>
              <a:chOff x="433082" y="4733925"/>
              <a:chExt cx="2098651" cy="574128"/>
            </a:xfrm>
          </p:grpSpPr>
          <p:sp>
            <p:nvSpPr>
              <p:cNvPr id="86" name="フリーフォーム 85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433082" y="4760595"/>
                <a:ext cx="2098651" cy="4514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一度に家族</a:t>
                </a:r>
                <a:r>
                  <a:rPr lang="en-US" altLang="ja-JP" sz="1050" b="1" dirty="0"/>
                  <a:t>4</a:t>
                </a:r>
                <a:r>
                  <a:rPr lang="ja-JP" altLang="en-US" sz="1050" b="1" dirty="0"/>
                  <a:t>人分相当</a:t>
                </a:r>
                <a:r>
                  <a:rPr lang="en-US" altLang="ja-JP" sz="800" b="1" dirty="0"/>
                  <a:t>※</a:t>
                </a:r>
                <a:r>
                  <a:rPr lang="ja-JP" altLang="en-US" sz="1050" b="1" dirty="0"/>
                  <a:t>まで</a:t>
                </a:r>
                <a:r>
                  <a:rPr lang="en-US" altLang="ja-JP" sz="1050" b="1" dirty="0"/>
                  <a:t>OK</a:t>
                </a: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週末のまとめ洗いにも対応可能</a:t>
                </a:r>
                <a:endParaRPr lang="en-US" altLang="ja-JP" sz="1050" b="1" dirty="0"/>
              </a:p>
            </p:txBody>
          </p:sp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BF580A1-5132-CF4A-15C9-33E88A8E90DB}"/>
              </a:ext>
            </a:extLst>
          </p:cNvPr>
          <p:cNvGrpSpPr/>
          <p:nvPr/>
        </p:nvGrpSpPr>
        <p:grpSpPr>
          <a:xfrm>
            <a:off x="2814220" y="4151568"/>
            <a:ext cx="2221331" cy="2263977"/>
            <a:chOff x="2814220" y="4151568"/>
            <a:chExt cx="2221331" cy="2263977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FEF0AF12-F4A1-49C1-E4B8-D4DB4F6C1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5" t="6228" r="1315" b="25493"/>
            <a:stretch/>
          </p:blipFill>
          <p:spPr>
            <a:xfrm>
              <a:off x="2884433" y="4589110"/>
              <a:ext cx="1990427" cy="1373066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73" name="テキスト ボックス 72"/>
            <p:cNvSpPr txBox="1"/>
            <p:nvPr/>
          </p:nvSpPr>
          <p:spPr>
            <a:xfrm>
              <a:off x="2814220" y="6000688"/>
              <a:ext cx="2221331" cy="4148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/>
                <a:t>竿は最大</a:t>
              </a:r>
              <a:r>
                <a:rPr lang="en-US" altLang="ja-JP" sz="800" b="1"/>
                <a:t>2208mm</a:t>
              </a:r>
              <a:r>
                <a:rPr lang="ja-JP" altLang="en-US" sz="800" b="1"/>
                <a:t>まで伸ばせるので</a:t>
              </a:r>
              <a:endParaRPr lang="en-US" altLang="ja-JP" sz="800" b="1"/>
            </a:p>
            <a:p>
              <a:pPr>
                <a:lnSpc>
                  <a:spcPts val="1320"/>
                </a:lnSpc>
              </a:pPr>
              <a:r>
                <a:rPr lang="ja-JP" altLang="en-US" sz="800" b="1"/>
                <a:t>乾きの悪い室内でも風通しよく干せる。</a:t>
              </a:r>
            </a:p>
          </p:txBody>
        </p:sp>
        <p:grpSp>
          <p:nvGrpSpPr>
            <p:cNvPr id="89" name="グループ化 88"/>
            <p:cNvGrpSpPr/>
            <p:nvPr/>
          </p:nvGrpSpPr>
          <p:grpSpPr>
            <a:xfrm>
              <a:off x="2874610" y="4151568"/>
              <a:ext cx="2027048" cy="574128"/>
              <a:chOff x="514350" y="4733925"/>
              <a:chExt cx="2027048" cy="574128"/>
            </a:xfrm>
          </p:grpSpPr>
          <p:sp>
            <p:nvSpPr>
              <p:cNvPr id="90" name="フリーフォーム 89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14881" y="4760595"/>
                <a:ext cx="2026517" cy="4514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竿を約</a:t>
                </a:r>
                <a:r>
                  <a:rPr lang="en-US" altLang="ja-JP" sz="1050" b="1" dirty="0"/>
                  <a:t>2</a:t>
                </a:r>
                <a:r>
                  <a:rPr lang="ja-JP" altLang="en-US" sz="1050" b="1" dirty="0"/>
                  <a:t>メートルまで伸ばして</a:t>
                </a:r>
                <a:endParaRPr lang="en-US" altLang="ja-JP" sz="1050" b="1" dirty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ゆったりと干せる</a:t>
                </a:r>
                <a:endParaRPr lang="en-US" altLang="ja-JP" sz="1050" b="1" dirty="0"/>
              </a:p>
            </p:txBody>
          </p: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C40D75F-5E15-199A-54EB-67A19CF84320}"/>
              </a:ext>
            </a:extLst>
          </p:cNvPr>
          <p:cNvGrpSpPr/>
          <p:nvPr/>
        </p:nvGrpSpPr>
        <p:grpSpPr>
          <a:xfrm>
            <a:off x="5093598" y="4151568"/>
            <a:ext cx="2208901" cy="2422995"/>
            <a:chOff x="5093598" y="4151568"/>
            <a:chExt cx="2208901" cy="2422995"/>
          </a:xfrm>
        </p:grpSpPr>
        <p:pic>
          <p:nvPicPr>
            <p:cNvPr id="19" name="図 18" descr="窓のそばに置かれている部屋&#10;&#10;中程度の精度で自動的に生成された説明">
              <a:extLst>
                <a:ext uri="{FF2B5EF4-FFF2-40B4-BE49-F238E27FC236}">
                  <a16:creationId xmlns:a16="http://schemas.microsoft.com/office/drawing/2014/main" id="{6F42B1E2-8C29-C33A-0F0E-1AEB5BF2B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001" b="4780"/>
            <a:stretch/>
          </p:blipFill>
          <p:spPr>
            <a:xfrm>
              <a:off x="5173861" y="4518245"/>
              <a:ext cx="1998798" cy="1443527"/>
            </a:xfrm>
            <a:prstGeom prst="rect">
              <a:avLst/>
            </a:prstGeom>
          </p:spPr>
        </p:pic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282B9648-BA15-8C52-059C-5C8440B15571}"/>
                </a:ext>
              </a:extLst>
            </p:cNvPr>
            <p:cNvSpPr txBox="1"/>
            <p:nvPr/>
          </p:nvSpPr>
          <p:spPr>
            <a:xfrm>
              <a:off x="5093598" y="6000688"/>
              <a:ext cx="2208901" cy="5738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>
                  <a:latin typeface="メイリオ"/>
                  <a:ea typeface="メイリオ"/>
                </a:rPr>
                <a:t>最大</a:t>
              </a:r>
              <a:r>
                <a:rPr lang="en-US" altLang="ja-JP" sz="800" b="1">
                  <a:latin typeface="メイリオ"/>
                  <a:ea typeface="メイリオ"/>
                </a:rPr>
                <a:t>120cm</a:t>
              </a:r>
              <a:r>
                <a:rPr lang="ja-JP" altLang="en-US" sz="800" b="1">
                  <a:latin typeface="メイリオ"/>
                  <a:ea typeface="メイリオ"/>
                </a:rPr>
                <a:t>の高さまで竿を降ろせる</a:t>
              </a:r>
              <a:r>
                <a:rPr lang="en-US" altLang="ja-JP" sz="600" b="1">
                  <a:latin typeface="メイリオ"/>
                  <a:ea typeface="メイリオ"/>
                </a:rPr>
                <a:t>※</a:t>
              </a:r>
              <a:r>
                <a:rPr lang="ja-JP" altLang="en-US" sz="800" b="1">
                  <a:latin typeface="メイリオ"/>
                  <a:ea typeface="メイリオ"/>
                </a:rPr>
                <a:t>ので、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ts val="1320"/>
                </a:lnSpc>
              </a:pPr>
              <a:r>
                <a:rPr lang="ja-JP" altLang="en-US" sz="800" b="1">
                  <a:latin typeface="メイリオ"/>
                  <a:ea typeface="メイリオ"/>
                </a:rPr>
                <a:t>洗濯物の掛け外しもラク。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ts val="1320"/>
                </a:lnSpc>
              </a:pPr>
              <a:r>
                <a:rPr lang="en-US" altLang="ja-JP" sz="600" b="1">
                  <a:latin typeface="メイリオ"/>
                  <a:ea typeface="メイリオ"/>
                </a:rPr>
                <a:t>※</a:t>
              </a:r>
              <a:r>
                <a:rPr lang="ja-JP" altLang="en-US" sz="600" b="1">
                  <a:latin typeface="メイリオ"/>
                  <a:ea typeface="メイリオ"/>
                </a:rPr>
                <a:t>電動タイプのみ</a:t>
              </a:r>
              <a:endParaRPr lang="en-US" altLang="ja-JP" sz="600" b="1">
                <a:latin typeface="メイリオ"/>
                <a:ea typeface="メイリオ"/>
              </a:endParaRPr>
            </a:p>
          </p:txBody>
        </p:sp>
        <p:grpSp>
          <p:nvGrpSpPr>
            <p:cNvPr id="92" name="グループ化 91"/>
            <p:cNvGrpSpPr/>
            <p:nvPr/>
          </p:nvGrpSpPr>
          <p:grpSpPr>
            <a:xfrm>
              <a:off x="5176564" y="4151568"/>
              <a:ext cx="2000250" cy="574128"/>
              <a:chOff x="514350" y="4733925"/>
              <a:chExt cx="2000250" cy="574128"/>
            </a:xfrm>
          </p:grpSpPr>
          <p:sp>
            <p:nvSpPr>
              <p:cNvPr id="93" name="フリーフォーム 92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614227" y="4760595"/>
                <a:ext cx="1800493" cy="4514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低い位置まで竿を降ろせば</a:t>
                </a:r>
                <a:endParaRPr lang="en-US" altLang="ja-JP" sz="1050" b="1" dirty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背の低い方も使いやすい。</a:t>
                </a:r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E451364-D4B0-B792-C58A-86BCB7B53930}"/>
              </a:ext>
            </a:extLst>
          </p:cNvPr>
          <p:cNvGrpSpPr/>
          <p:nvPr/>
        </p:nvGrpSpPr>
        <p:grpSpPr>
          <a:xfrm>
            <a:off x="383451" y="2662457"/>
            <a:ext cx="4014929" cy="280289"/>
            <a:chOff x="2221485" y="458571"/>
            <a:chExt cx="4014929" cy="28028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2EEFF75-F25E-B8D0-4809-3D1736BBB389}"/>
                </a:ext>
              </a:extLst>
            </p:cNvPr>
            <p:cNvSpPr/>
            <p:nvPr/>
          </p:nvSpPr>
          <p:spPr>
            <a:xfrm rot="21586548">
              <a:off x="2221485" y="461861"/>
              <a:ext cx="391358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200">
                  <a:ln w="53975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パナソニックの室内物干しユニット「ホシ姫サマ」で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76D7BEB-5C86-189F-6741-DD49A0485FA8}"/>
                </a:ext>
              </a:extLst>
            </p:cNvPr>
            <p:cNvSpPr/>
            <p:nvPr/>
          </p:nvSpPr>
          <p:spPr>
            <a:xfrm>
              <a:off x="2230874" y="458571"/>
              <a:ext cx="40055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1200">
                  <a:ln w="254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パナソニックの室内物干しユニット「ホシ姫サマ」で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16DD99E-DC84-3310-C302-91937B448A4D}"/>
              </a:ext>
            </a:extLst>
          </p:cNvPr>
          <p:cNvGrpSpPr/>
          <p:nvPr/>
        </p:nvGrpSpPr>
        <p:grpSpPr>
          <a:xfrm>
            <a:off x="403105" y="2905842"/>
            <a:ext cx="4962656" cy="1086306"/>
            <a:chOff x="116334" y="2942285"/>
            <a:chExt cx="4962656" cy="1086306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E010484-9201-D999-4F59-EA70854B3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637" y="3420068"/>
              <a:ext cx="3783085" cy="15199"/>
            </a:xfrm>
            <a:prstGeom prst="line">
              <a:avLst/>
            </a:prstGeom>
            <a:ln w="184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531FAB1-0B8B-C238-ED77-C2B0CCE8806F}"/>
                </a:ext>
              </a:extLst>
            </p:cNvPr>
            <p:cNvCxnSpPr>
              <a:cxnSpLocks/>
            </p:cNvCxnSpPr>
            <p:nvPr/>
          </p:nvCxnSpPr>
          <p:spPr>
            <a:xfrm>
              <a:off x="202537" y="3928204"/>
              <a:ext cx="4512507" cy="0"/>
            </a:xfrm>
            <a:prstGeom prst="line">
              <a:avLst/>
            </a:prstGeom>
            <a:ln w="184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799E309-0E1F-31C3-8E95-8EE1000FDBA2}"/>
                </a:ext>
              </a:extLst>
            </p:cNvPr>
            <p:cNvGrpSpPr/>
            <p:nvPr/>
          </p:nvGrpSpPr>
          <p:grpSpPr>
            <a:xfrm>
              <a:off x="116334" y="2942285"/>
              <a:ext cx="4962656" cy="1086306"/>
              <a:chOff x="291042" y="2197651"/>
              <a:chExt cx="5177053" cy="1086306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C05887B-C54D-97E1-2336-D8E58D7C0724}"/>
                  </a:ext>
                </a:extLst>
              </p:cNvPr>
              <p:cNvSpPr txBox="1"/>
              <p:nvPr/>
            </p:nvSpPr>
            <p:spPr>
              <a:xfrm rot="21565522">
                <a:off x="291042" y="2197651"/>
                <a:ext cx="5177053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3200">
                    <a:ln w="69850">
                      <a:solidFill>
                        <a:prstClr val="white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/>
                    <a:ea typeface="HGS創英角ｺﾞｼｯｸUB"/>
                  </a:rPr>
                  <a:t>秋の長雨を気にせず、</a:t>
                </a:r>
              </a:p>
              <a:p>
                <a:r>
                  <a:rPr lang="ja-JP" altLang="en-US" sz="3200">
                    <a:ln w="69850">
                      <a:solidFill>
                        <a:prstClr val="white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/>
                    <a:ea typeface="HGS創英角ｺﾞｼｯｸUB"/>
                  </a:rPr>
                  <a:t>家族分たっぷり室内干し</a:t>
                </a: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EF3A28-EA26-AADD-FC4B-4B9CE9BBD39F}"/>
                  </a:ext>
                </a:extLst>
              </p:cNvPr>
              <p:cNvSpPr txBox="1"/>
              <p:nvPr/>
            </p:nvSpPr>
            <p:spPr>
              <a:xfrm rot="21565522">
                <a:off x="291045" y="2206739"/>
                <a:ext cx="5048678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320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/>
                    <a:ea typeface="HGS創英角ｺﾞｼｯｸUB"/>
                  </a:rPr>
                  <a:t>秋の長雨を気にせず、</a:t>
                </a:r>
              </a:p>
              <a:p>
                <a:r>
                  <a:rPr lang="ja-JP" altLang="en-US" sz="320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/>
                    <a:ea typeface="HGS創英角ｺﾞｼｯｸUB"/>
                  </a:rPr>
                  <a:t>家族分たっぷり室内干し</a:t>
                </a:r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1727B7-3FD4-AC03-03E0-5A18541669FB}"/>
              </a:ext>
            </a:extLst>
          </p:cNvPr>
          <p:cNvSpPr txBox="1"/>
          <p:nvPr/>
        </p:nvSpPr>
        <p:spPr>
          <a:xfrm>
            <a:off x="514350" y="6565192"/>
            <a:ext cx="6637560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200" b="1" dirty="0">
                <a:solidFill>
                  <a:srgbClr val="002060"/>
                </a:solidFill>
              </a:rPr>
              <a:t>操作性の高い“電動タイプ”の「ホシ姫サマ」は、こんな方にもおすすめ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1A038A9-C879-7B78-9A35-C3F9CF017E6D}"/>
              </a:ext>
            </a:extLst>
          </p:cNvPr>
          <p:cNvGrpSpPr/>
          <p:nvPr/>
        </p:nvGrpSpPr>
        <p:grpSpPr>
          <a:xfrm>
            <a:off x="461763" y="6784913"/>
            <a:ext cx="2503269" cy="1825214"/>
            <a:chOff x="461763" y="6784913"/>
            <a:chExt cx="2503269" cy="1825214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65B62E0-0D40-B9C1-7382-D6C1DDEBE762}"/>
                </a:ext>
              </a:extLst>
            </p:cNvPr>
            <p:cNvSpPr txBox="1"/>
            <p:nvPr/>
          </p:nvSpPr>
          <p:spPr>
            <a:xfrm>
              <a:off x="718953" y="8195270"/>
              <a:ext cx="2169437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/>
                <a:t>干した後は天井近くまで上げておけば、</a:t>
              </a:r>
              <a:endParaRPr lang="en-US" altLang="ja-JP" sz="800" b="1"/>
            </a:p>
            <a:p>
              <a:pPr>
                <a:lnSpc>
                  <a:spcPts val="1320"/>
                </a:lnSpc>
              </a:pPr>
              <a:r>
                <a:rPr lang="ja-JP" altLang="en-US" sz="800" b="1"/>
                <a:t>洗濯物にぶつかって落とす心配もナシ。</a:t>
              </a:r>
              <a:endParaRPr lang="en-US" altLang="ja-JP" sz="800" b="1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3EDF756-0A1B-DFDE-B9BC-EFE003DC91F5}"/>
                </a:ext>
              </a:extLst>
            </p:cNvPr>
            <p:cNvGrpSpPr/>
            <p:nvPr/>
          </p:nvGrpSpPr>
          <p:grpSpPr>
            <a:xfrm>
              <a:off x="776103" y="6784913"/>
              <a:ext cx="2188929" cy="1410357"/>
              <a:chOff x="776103" y="6784913"/>
              <a:chExt cx="2188929" cy="1410357"/>
            </a:xfrm>
          </p:grpSpPr>
          <p:pic>
            <p:nvPicPr>
              <p:cNvPr id="1037" name="Picture 4">
                <a:extLst>
                  <a:ext uri="{FF2B5EF4-FFF2-40B4-BE49-F238E27FC236}">
                    <a16:creationId xmlns:a16="http://schemas.microsoft.com/office/drawing/2014/main" id="{D9694E84-5774-6CC4-F273-56147EA65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48" b="7838"/>
              <a:stretch/>
            </p:blipFill>
            <p:spPr bwMode="auto">
              <a:xfrm>
                <a:off x="776103" y="6784913"/>
                <a:ext cx="2188929" cy="1410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1F99DF01-816D-B280-9444-2A40B57A6B5B}"/>
                  </a:ext>
                </a:extLst>
              </p:cNvPr>
              <p:cNvGrpSpPr/>
              <p:nvPr/>
            </p:nvGrpSpPr>
            <p:grpSpPr>
              <a:xfrm>
                <a:off x="1776690" y="6854942"/>
                <a:ext cx="588344" cy="260978"/>
                <a:chOff x="3324271" y="1682409"/>
                <a:chExt cx="588344" cy="260978"/>
              </a:xfrm>
            </p:grpSpPr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83CA3DFE-0D35-0E21-224F-7C2540479D35}"/>
                    </a:ext>
                  </a:extLst>
                </p:cNvPr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二等辺三角形 71">
                  <a:extLst>
                    <a:ext uri="{FF2B5EF4-FFF2-40B4-BE49-F238E27FC236}">
                      <a16:creationId xmlns:a16="http://schemas.microsoft.com/office/drawing/2014/main" id="{A8822D51-F5B9-8171-C437-053D0C1E807B}"/>
                    </a:ext>
                  </a:extLst>
                </p:cNvPr>
                <p:cNvSpPr/>
                <p:nvPr/>
              </p:nvSpPr>
              <p:spPr>
                <a:xfrm rot="12600000">
                  <a:off x="3398452" y="1802544"/>
                  <a:ext cx="102077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テキスト ボックス 8">
                  <a:extLst>
                    <a:ext uri="{FF2B5EF4-FFF2-40B4-BE49-F238E27FC236}">
                      <a16:creationId xmlns:a16="http://schemas.microsoft.com/office/drawing/2014/main" id="{588872D1-7B8E-0226-35F5-4C76A7D5AF6F}"/>
                    </a:ext>
                  </a:extLst>
                </p:cNvPr>
                <p:cNvSpPr txBox="1"/>
                <p:nvPr/>
              </p:nvSpPr>
              <p:spPr>
                <a:xfrm>
                  <a:off x="3352846" y="1682409"/>
                  <a:ext cx="55976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7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7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</a:p>
              </p:txBody>
            </p:sp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6D6ED03-BFB8-69AE-9B05-7CAA01840399}"/>
                </a:ext>
              </a:extLst>
            </p:cNvPr>
            <p:cNvGrpSpPr/>
            <p:nvPr/>
          </p:nvGrpSpPr>
          <p:grpSpPr>
            <a:xfrm>
              <a:off x="461763" y="6830427"/>
              <a:ext cx="1126204" cy="933092"/>
              <a:chOff x="461763" y="6830427"/>
              <a:chExt cx="1126204" cy="933092"/>
            </a:xfrm>
          </p:grpSpPr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DD50AC6D-C855-7C81-66AB-C662B86114B0}"/>
                  </a:ext>
                </a:extLst>
              </p:cNvPr>
              <p:cNvSpPr/>
              <p:nvPr/>
            </p:nvSpPr>
            <p:spPr>
              <a:xfrm>
                <a:off x="558231" y="6830427"/>
                <a:ext cx="933092" cy="9330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EDE83F1C-2204-CA44-43EE-5AB255EE4DFF}"/>
                  </a:ext>
                </a:extLst>
              </p:cNvPr>
              <p:cNvSpPr txBox="1"/>
              <p:nvPr/>
            </p:nvSpPr>
            <p:spPr>
              <a:xfrm>
                <a:off x="461763" y="6997204"/>
                <a:ext cx="1126204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/>
                  <a:t>小さな</a:t>
                </a:r>
                <a:endParaRPr lang="en-US" altLang="ja-JP" sz="800" b="1" u="sng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/>
                  <a:t>お子様のいる</a:t>
                </a:r>
                <a:endParaRPr lang="en-US" altLang="ja-JP" sz="800" b="1" u="sng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/>
                  <a:t>ご家庭に</a:t>
                </a:r>
                <a:endParaRPr lang="en-US" altLang="ja-JP" sz="800" b="1" u="sng"/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7346E55-A5F6-18E3-3029-CC47553454B9}"/>
              </a:ext>
            </a:extLst>
          </p:cNvPr>
          <p:cNvGrpSpPr/>
          <p:nvPr/>
        </p:nvGrpSpPr>
        <p:grpSpPr>
          <a:xfrm>
            <a:off x="2865650" y="6774543"/>
            <a:ext cx="2921230" cy="1835584"/>
            <a:chOff x="2865650" y="6774543"/>
            <a:chExt cx="2921230" cy="1835584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2A8E45B-CB5F-D54C-1D7E-902DCB125A49}"/>
                </a:ext>
              </a:extLst>
            </p:cNvPr>
            <p:cNvGrpSpPr/>
            <p:nvPr/>
          </p:nvGrpSpPr>
          <p:grpSpPr>
            <a:xfrm>
              <a:off x="3336222" y="6774543"/>
              <a:ext cx="2181364" cy="1420727"/>
              <a:chOff x="3336222" y="6774543"/>
              <a:chExt cx="2181364" cy="1420727"/>
            </a:xfrm>
          </p:grpSpPr>
          <p:pic>
            <p:nvPicPr>
              <p:cNvPr id="16" name="図 15" descr="部屋に備え付けている様々な家具&#10;&#10;自動的に生成された説明">
                <a:extLst>
                  <a:ext uri="{FF2B5EF4-FFF2-40B4-BE49-F238E27FC236}">
                    <a16:creationId xmlns:a16="http://schemas.microsoft.com/office/drawing/2014/main" id="{596F0B4F-938E-E277-4137-850B095900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8544" r="26743" b="3743"/>
              <a:stretch/>
            </p:blipFill>
            <p:spPr>
              <a:xfrm>
                <a:off x="3336222" y="6774543"/>
                <a:ext cx="2181364" cy="1420727"/>
              </a:xfrm>
              <a:prstGeom prst="rect">
                <a:avLst/>
              </a:prstGeom>
            </p:spPr>
          </p:pic>
          <p:grpSp>
            <p:nvGrpSpPr>
              <p:cNvPr id="1038" name="グループ化 1037">
                <a:extLst>
                  <a:ext uri="{FF2B5EF4-FFF2-40B4-BE49-F238E27FC236}">
                    <a16:creationId xmlns:a16="http://schemas.microsoft.com/office/drawing/2014/main" id="{04119575-C389-3530-9A8D-3C9B466F6418}"/>
                  </a:ext>
                </a:extLst>
              </p:cNvPr>
              <p:cNvGrpSpPr/>
              <p:nvPr/>
            </p:nvGrpSpPr>
            <p:grpSpPr>
              <a:xfrm>
                <a:off x="4509033" y="7860761"/>
                <a:ext cx="588344" cy="292731"/>
                <a:chOff x="3324271" y="1589733"/>
                <a:chExt cx="588344" cy="292731"/>
              </a:xfrm>
            </p:grpSpPr>
            <p:sp>
              <p:nvSpPr>
                <p:cNvPr id="1039" name="正方形/長方形 1038">
                  <a:extLst>
                    <a:ext uri="{FF2B5EF4-FFF2-40B4-BE49-F238E27FC236}">
                      <a16:creationId xmlns:a16="http://schemas.microsoft.com/office/drawing/2014/main" id="{835EA532-1327-8C3D-964E-A43751F38977}"/>
                    </a:ext>
                  </a:extLst>
                </p:cNvPr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二等辺三角形 1039">
                  <a:extLst>
                    <a:ext uri="{FF2B5EF4-FFF2-40B4-BE49-F238E27FC236}">
                      <a16:creationId xmlns:a16="http://schemas.microsoft.com/office/drawing/2014/main" id="{08DD0CEA-3B47-73D3-71A7-F50D77582146}"/>
                    </a:ext>
                  </a:extLst>
                </p:cNvPr>
                <p:cNvSpPr/>
                <p:nvPr/>
              </p:nvSpPr>
              <p:spPr>
                <a:xfrm rot="19985422">
                  <a:off x="3359117" y="1589733"/>
                  <a:ext cx="102077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テキスト ボックス 8">
                  <a:extLst>
                    <a:ext uri="{FF2B5EF4-FFF2-40B4-BE49-F238E27FC236}">
                      <a16:creationId xmlns:a16="http://schemas.microsoft.com/office/drawing/2014/main" id="{27F09F39-2E8A-D010-C657-492A86ADF7BD}"/>
                    </a:ext>
                  </a:extLst>
                </p:cNvPr>
                <p:cNvSpPr txBox="1"/>
                <p:nvPr/>
              </p:nvSpPr>
              <p:spPr>
                <a:xfrm>
                  <a:off x="3352846" y="1682409"/>
                  <a:ext cx="55976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7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7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</a:p>
              </p:txBody>
            </p:sp>
          </p:grpSp>
        </p:grp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8E93629-6C13-D08F-5241-83A5440AA6BF}"/>
                </a:ext>
              </a:extLst>
            </p:cNvPr>
            <p:cNvSpPr txBox="1"/>
            <p:nvPr/>
          </p:nvSpPr>
          <p:spPr>
            <a:xfrm>
              <a:off x="3260254" y="8195270"/>
              <a:ext cx="2526626" cy="4148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/>
                <a:t>高い位置での作業が辛い場合でも、</a:t>
              </a:r>
              <a:endParaRPr lang="en-US" altLang="ja-JP" sz="800" b="1"/>
            </a:p>
            <a:p>
              <a:pPr>
                <a:lnSpc>
                  <a:spcPts val="1320"/>
                </a:lnSpc>
              </a:pPr>
              <a:r>
                <a:rPr lang="ja-JP" altLang="en-US" sz="800" b="1"/>
                <a:t>使いやすい高さまで降ろすことができて便利。</a:t>
              </a:r>
              <a:endParaRPr lang="en-US" altLang="ja-JP" sz="800" b="1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8174E289-8387-CDE0-8D5D-29E1F8602C4C}"/>
                </a:ext>
              </a:extLst>
            </p:cNvPr>
            <p:cNvGrpSpPr/>
            <p:nvPr/>
          </p:nvGrpSpPr>
          <p:grpSpPr>
            <a:xfrm>
              <a:off x="2865650" y="6830427"/>
              <a:ext cx="1126204" cy="933092"/>
              <a:chOff x="2865650" y="6830427"/>
              <a:chExt cx="1126204" cy="933092"/>
            </a:xfrm>
          </p:grpSpPr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4EA6ADCD-EAFE-2A31-BACE-0325CFD142E6}"/>
                  </a:ext>
                </a:extLst>
              </p:cNvPr>
              <p:cNvSpPr/>
              <p:nvPr/>
            </p:nvSpPr>
            <p:spPr>
              <a:xfrm>
                <a:off x="2940368" y="6830427"/>
                <a:ext cx="933092" cy="9330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DBC25CFC-1D07-2501-23F2-080D679CAAD4}"/>
                  </a:ext>
                </a:extLst>
              </p:cNvPr>
              <p:cNvSpPr txBox="1"/>
              <p:nvPr/>
            </p:nvSpPr>
            <p:spPr>
              <a:xfrm>
                <a:off x="2865650" y="6994960"/>
                <a:ext cx="1126204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 dirty="0"/>
                  <a:t>車いすの方、</a:t>
                </a:r>
                <a:endParaRPr lang="en-US" altLang="ja-JP" sz="800" b="1" u="sng" dirty="0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 dirty="0"/>
                  <a:t>腕を上げるのが</a:t>
                </a:r>
                <a:endParaRPr lang="en-US" altLang="ja-JP" sz="800" b="1" u="sng" dirty="0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 u="sng" dirty="0"/>
                  <a:t>辛い方に</a:t>
                </a:r>
                <a:endParaRPr lang="en-US" altLang="ja-JP" sz="800" b="1" u="sng" dirty="0"/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4E2349F-93DC-C86D-279D-7D8F5D23D139}"/>
              </a:ext>
            </a:extLst>
          </p:cNvPr>
          <p:cNvGrpSpPr/>
          <p:nvPr/>
        </p:nvGrpSpPr>
        <p:grpSpPr>
          <a:xfrm>
            <a:off x="5619750" y="6604457"/>
            <a:ext cx="1476375" cy="1939468"/>
            <a:chOff x="5619750" y="6604457"/>
            <a:chExt cx="1476375" cy="1939468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7059096-34F7-D5ED-A219-D9D4E85A6C3F}"/>
                </a:ext>
              </a:extLst>
            </p:cNvPr>
            <p:cNvSpPr/>
            <p:nvPr/>
          </p:nvSpPr>
          <p:spPr>
            <a:xfrm>
              <a:off x="5619750" y="6791325"/>
              <a:ext cx="1476375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4" name="図 1023">
              <a:extLst>
                <a:ext uri="{FF2B5EF4-FFF2-40B4-BE49-F238E27FC236}">
                  <a16:creationId xmlns:a16="http://schemas.microsoft.com/office/drawing/2014/main" id="{87F8EA87-4A15-49F9-1F61-12DDDDBDA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249" t="11801" r="24699" b="22681"/>
            <a:stretch/>
          </p:blipFill>
          <p:spPr>
            <a:xfrm>
              <a:off x="5711987" y="7156906"/>
              <a:ext cx="1282243" cy="1282243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CA34E14-04C5-5FCE-08D1-B18CAA5CADD4}"/>
                </a:ext>
              </a:extLst>
            </p:cNvPr>
            <p:cNvSpPr/>
            <p:nvPr/>
          </p:nvSpPr>
          <p:spPr>
            <a:xfrm>
              <a:off x="5753100" y="6696075"/>
              <a:ext cx="1257300" cy="36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E211AD-8C8F-7D6F-C83D-98A92D61E28B}"/>
                </a:ext>
              </a:extLst>
            </p:cNvPr>
            <p:cNvGrpSpPr/>
            <p:nvPr/>
          </p:nvGrpSpPr>
          <p:grpSpPr>
            <a:xfrm>
              <a:off x="5841246" y="6604457"/>
              <a:ext cx="1036810" cy="581569"/>
              <a:chOff x="5822196" y="6604457"/>
              <a:chExt cx="1036810" cy="581569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999901E-9299-A6B2-DA59-1B4A28BA9261}"/>
                  </a:ext>
                </a:extLst>
              </p:cNvPr>
              <p:cNvSpPr txBox="1"/>
              <p:nvPr/>
            </p:nvSpPr>
            <p:spPr>
              <a:xfrm>
                <a:off x="5883437" y="6604457"/>
                <a:ext cx="914520" cy="5815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800" b="1"/>
                  <a:t>しかも</a:t>
                </a:r>
                <a:endParaRPr lang="en-US" altLang="ja-JP" sz="800" b="1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/>
                  <a:t>リモコン</a:t>
                </a:r>
                <a:r>
                  <a:rPr lang="en-US" altLang="ja-JP" sz="800" b="1"/>
                  <a:t>1</a:t>
                </a:r>
                <a:r>
                  <a:rPr lang="ja-JP" altLang="en-US" sz="800" b="1"/>
                  <a:t>つで</a:t>
                </a:r>
                <a:endParaRPr lang="en-US" altLang="ja-JP" sz="800" b="1"/>
              </a:p>
              <a:p>
                <a:pPr algn="ctr">
                  <a:lnSpc>
                    <a:spcPts val="1320"/>
                  </a:lnSpc>
                </a:pPr>
                <a:r>
                  <a:rPr lang="ja-JP" altLang="en-US" sz="800" b="1"/>
                  <a:t>昇降可能</a:t>
                </a:r>
                <a:endParaRPr lang="en-US" altLang="ja-JP" sz="800" b="1"/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60C1826C-8DAF-F60B-6A4C-44514A9D66ED}"/>
                  </a:ext>
                </a:extLst>
              </p:cNvPr>
              <p:cNvGrpSpPr/>
              <p:nvPr/>
            </p:nvGrpSpPr>
            <p:grpSpPr>
              <a:xfrm>
                <a:off x="5822196" y="6984956"/>
                <a:ext cx="1036810" cy="124442"/>
                <a:chOff x="5964112" y="7132358"/>
                <a:chExt cx="1224243" cy="181071"/>
              </a:xfrm>
            </p:grpSpPr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5DFCDC9A-8776-9EA4-9023-597CF9A02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4112" y="7132366"/>
                  <a:ext cx="181063" cy="18106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>
                  <a:extLst>
                    <a:ext uri="{FF2B5EF4-FFF2-40B4-BE49-F238E27FC236}">
                      <a16:creationId xmlns:a16="http://schemas.microsoft.com/office/drawing/2014/main" id="{1DB6898D-0FFA-C2EE-0B7D-3B10D201E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07291" y="7132358"/>
                  <a:ext cx="181064" cy="18106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4845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A64FF24-51F5-12BB-3678-419086CC2692}"/>
              </a:ext>
            </a:extLst>
          </p:cNvPr>
          <p:cNvSpPr/>
          <p:nvPr/>
        </p:nvSpPr>
        <p:spPr>
          <a:xfrm>
            <a:off x="-24113" y="-7272"/>
            <a:ext cx="7583787" cy="1150374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287" y="118773"/>
            <a:ext cx="654661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1400" b="1"/>
              <a:t>洗面・洗濯室にも「ホシ姫サマ」を効果的に取り入れ</a:t>
            </a:r>
            <a:endParaRPr lang="en-US" altLang="ja-JP" sz="1400" b="1"/>
          </a:p>
          <a:p>
            <a:pPr algn="ctr">
              <a:lnSpc>
                <a:spcPts val="3200"/>
              </a:lnSpc>
            </a:pPr>
            <a:r>
              <a:rPr lang="ja-JP" altLang="en-US" sz="2800" b="1"/>
              <a:t>毎日のお洗濯</a:t>
            </a:r>
            <a:r>
              <a:rPr kumimoji="1" lang="ja-JP" altLang="en-US" sz="2800" b="1"/>
              <a:t>をもっと効率よく！</a:t>
            </a:r>
          </a:p>
        </p:txBody>
      </p:sp>
      <p:grpSp>
        <p:nvGrpSpPr>
          <p:cNvPr id="92" name="グループ化 91"/>
          <p:cNvGrpSpPr/>
          <p:nvPr/>
        </p:nvGrpSpPr>
        <p:grpSpPr>
          <a:xfrm>
            <a:off x="2186978" y="7040200"/>
            <a:ext cx="4996481" cy="338830"/>
            <a:chOff x="2228966" y="7206545"/>
            <a:chExt cx="4996481" cy="338830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228966" y="7209698"/>
              <a:ext cx="2700054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kumimoji="1"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ホシ姫サマ</a:t>
              </a:r>
              <a:r>
                <a:rPr kumimoji="1"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」を知りたい方は</a:t>
              </a:r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4929020" y="7210425"/>
              <a:ext cx="160703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605270" y="7217714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88" name="フリーフォーム 87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956212" y="7206545"/>
              <a:ext cx="2242043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</a:t>
              </a:r>
              <a:r>
                <a:rPr lang="ja-JP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ホシ姫サマ</a:t>
              </a:r>
              <a:endParaRPr kumimoji="1"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7B5A611-E59E-BFF8-31E5-57E4E0D3B93F}"/>
              </a:ext>
            </a:extLst>
          </p:cNvPr>
          <p:cNvSpPr txBox="1"/>
          <p:nvPr/>
        </p:nvSpPr>
        <p:spPr>
          <a:xfrm>
            <a:off x="389571" y="5098138"/>
            <a:ext cx="6723622" cy="2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1400" b="1">
                <a:solidFill>
                  <a:srgbClr val="364FA0"/>
                </a:solidFill>
              </a:rPr>
              <a:t>洗濯物の量や設置場所に合わせて、</a:t>
            </a:r>
            <a:r>
              <a:rPr lang="en-US" altLang="ja-JP" sz="1400" b="1">
                <a:solidFill>
                  <a:srgbClr val="364FA0"/>
                </a:solidFill>
              </a:rPr>
              <a:t>4</a:t>
            </a:r>
            <a:r>
              <a:rPr lang="ja-JP" altLang="en-US" sz="1400" b="1">
                <a:solidFill>
                  <a:srgbClr val="364FA0"/>
                </a:solidFill>
              </a:rPr>
              <a:t>タイプから選べます。</a:t>
            </a:r>
            <a:endParaRPr kumimoji="1" lang="ja-JP" altLang="en-US" sz="1400" b="1">
              <a:solidFill>
                <a:srgbClr val="364FA0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E0C90E1-FCDC-CBD6-40C1-227A944FCE6B}"/>
              </a:ext>
            </a:extLst>
          </p:cNvPr>
          <p:cNvGrpSpPr/>
          <p:nvPr/>
        </p:nvGrpSpPr>
        <p:grpSpPr>
          <a:xfrm>
            <a:off x="389572" y="5353879"/>
            <a:ext cx="6720332" cy="1468119"/>
            <a:chOff x="389572" y="5353879"/>
            <a:chExt cx="6720332" cy="1468119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D6A6F236-013A-797C-4329-5DCAFFC19709}"/>
                </a:ext>
              </a:extLst>
            </p:cNvPr>
            <p:cNvGrpSpPr/>
            <p:nvPr/>
          </p:nvGrpSpPr>
          <p:grpSpPr>
            <a:xfrm>
              <a:off x="389572" y="5353879"/>
              <a:ext cx="2951952" cy="1468119"/>
              <a:chOff x="389572" y="5353879"/>
              <a:chExt cx="2951952" cy="1468119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26FE114F-3198-B4C2-4E0C-505E70E0F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" t="16175" r="59281" b="61382"/>
              <a:stretch/>
            </p:blipFill>
            <p:spPr>
              <a:xfrm>
                <a:off x="444299" y="5353879"/>
                <a:ext cx="2786581" cy="386079"/>
              </a:xfrm>
              <a:prstGeom prst="rect">
                <a:avLst/>
              </a:prstGeom>
            </p:spPr>
          </p:pic>
          <p:grpSp>
            <p:nvGrpSpPr>
              <p:cNvPr id="1122" name="グループ化 1121">
                <a:extLst>
                  <a:ext uri="{FF2B5EF4-FFF2-40B4-BE49-F238E27FC236}">
                    <a16:creationId xmlns:a16="http://schemas.microsoft.com/office/drawing/2014/main" id="{8B9187D2-EEE8-7F66-8DAC-E994094FEE8B}"/>
                  </a:ext>
                </a:extLst>
              </p:cNvPr>
              <p:cNvGrpSpPr/>
              <p:nvPr/>
            </p:nvGrpSpPr>
            <p:grpSpPr>
              <a:xfrm>
                <a:off x="389572" y="5645345"/>
                <a:ext cx="1505903" cy="1176653"/>
                <a:chOff x="389572" y="7555867"/>
                <a:chExt cx="1505903" cy="1176653"/>
              </a:xfrm>
            </p:grpSpPr>
            <p:pic>
              <p:nvPicPr>
                <p:cNvPr id="1125" name="図 1124">
                  <a:extLst>
                    <a:ext uri="{FF2B5EF4-FFF2-40B4-BE49-F238E27FC236}">
                      <a16:creationId xmlns:a16="http://schemas.microsoft.com/office/drawing/2014/main" id="{25D37801-9051-C521-B711-69A844C60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" t="40538" r="79694" b="-1209"/>
                <a:stretch/>
              </p:blipFill>
              <p:spPr>
                <a:xfrm>
                  <a:off x="444299" y="7688830"/>
                  <a:ext cx="1384501" cy="1043690"/>
                </a:xfrm>
                <a:prstGeom prst="rect">
                  <a:avLst/>
                </a:prstGeom>
              </p:spPr>
            </p:pic>
            <p:sp>
              <p:nvSpPr>
                <p:cNvPr id="1134" name="テキスト ボックス 1133">
                  <a:extLst>
                    <a:ext uri="{FF2B5EF4-FFF2-40B4-BE49-F238E27FC236}">
                      <a16:creationId xmlns:a16="http://schemas.microsoft.com/office/drawing/2014/main" id="{AC55F94A-F914-4B59-87DE-9441F56F0986}"/>
                    </a:ext>
                  </a:extLst>
                </p:cNvPr>
                <p:cNvSpPr txBox="1"/>
                <p:nvPr/>
              </p:nvSpPr>
              <p:spPr>
                <a:xfrm>
                  <a:off x="389572" y="7555867"/>
                  <a:ext cx="1505903" cy="2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320"/>
                    </a:lnSpc>
                  </a:pPr>
                  <a:r>
                    <a:rPr lang="ja-JP" altLang="en-US" sz="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洗濯物の多い子育て家庭に</a:t>
                  </a:r>
                  <a:endParaRPr kumimoji="1" lang="ja-JP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35" name="グループ化 1134">
                <a:extLst>
                  <a:ext uri="{FF2B5EF4-FFF2-40B4-BE49-F238E27FC236}">
                    <a16:creationId xmlns:a16="http://schemas.microsoft.com/office/drawing/2014/main" id="{C3B9BDAC-7C1A-FB5A-EE9F-2A23600BF719}"/>
                  </a:ext>
                </a:extLst>
              </p:cNvPr>
              <p:cNvGrpSpPr/>
              <p:nvPr/>
            </p:nvGrpSpPr>
            <p:grpSpPr>
              <a:xfrm>
                <a:off x="1835621" y="5645345"/>
                <a:ext cx="1505903" cy="1176653"/>
                <a:chOff x="1835621" y="7555867"/>
                <a:chExt cx="1505903" cy="1176653"/>
              </a:xfrm>
            </p:grpSpPr>
            <p:pic>
              <p:nvPicPr>
                <p:cNvPr id="1136" name="図 1135">
                  <a:extLst>
                    <a:ext uri="{FF2B5EF4-FFF2-40B4-BE49-F238E27FC236}">
                      <a16:creationId xmlns:a16="http://schemas.microsoft.com/office/drawing/2014/main" id="{A88A35F7-86CB-0819-9CBC-6BB6C063A0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73" t="40538" r="60203" b="-1209"/>
                <a:stretch/>
              </p:blipFill>
              <p:spPr>
                <a:xfrm>
                  <a:off x="1864005" y="7688830"/>
                  <a:ext cx="1313535" cy="1043690"/>
                </a:xfrm>
                <a:prstGeom prst="rect">
                  <a:avLst/>
                </a:prstGeom>
              </p:spPr>
            </p:pic>
            <p:sp>
              <p:nvSpPr>
                <p:cNvPr id="1137" name="テキスト ボックス 1136">
                  <a:extLst>
                    <a:ext uri="{FF2B5EF4-FFF2-40B4-BE49-F238E27FC236}">
                      <a16:creationId xmlns:a16="http://schemas.microsoft.com/office/drawing/2014/main" id="{DC2B2D78-AA89-FDD2-0F34-56F1FFA018FF}"/>
                    </a:ext>
                  </a:extLst>
                </p:cNvPr>
                <p:cNvSpPr txBox="1"/>
                <p:nvPr/>
              </p:nvSpPr>
              <p:spPr>
                <a:xfrm>
                  <a:off x="1835621" y="7555867"/>
                  <a:ext cx="1505903" cy="248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320"/>
                    </a:lnSpc>
                  </a:pPr>
                  <a:r>
                    <a:rPr lang="ja-JP" altLang="en-US" sz="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少数家族やご高齢の方に</a:t>
                  </a:r>
                  <a:endParaRPr kumimoji="1" lang="ja-JP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5D192EB-4995-B589-E15B-5F359CEACD43}"/>
                </a:ext>
              </a:extLst>
            </p:cNvPr>
            <p:cNvGrpSpPr/>
            <p:nvPr/>
          </p:nvGrpSpPr>
          <p:grpSpPr>
            <a:xfrm>
              <a:off x="3259264" y="5355977"/>
              <a:ext cx="3850640" cy="1466021"/>
              <a:chOff x="3259264" y="5355977"/>
              <a:chExt cx="3850640" cy="1466021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3EE254D2-6DAB-0196-EB86-47E4919E3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37" t="16175" r="1" b="63718"/>
              <a:stretch/>
            </p:blipFill>
            <p:spPr>
              <a:xfrm>
                <a:off x="3259264" y="5355977"/>
                <a:ext cx="3850640" cy="345882"/>
              </a:xfrm>
              <a:prstGeom prst="rect">
                <a:avLst/>
              </a:prstGeom>
            </p:spPr>
          </p:pic>
          <p:grpSp>
            <p:nvGrpSpPr>
              <p:cNvPr id="1138" name="グループ化 1137">
                <a:extLst>
                  <a:ext uri="{FF2B5EF4-FFF2-40B4-BE49-F238E27FC236}">
                    <a16:creationId xmlns:a16="http://schemas.microsoft.com/office/drawing/2014/main" id="{65AF3BAB-BDF2-04DA-6EB6-A4588821E20B}"/>
                  </a:ext>
                </a:extLst>
              </p:cNvPr>
              <p:cNvGrpSpPr/>
              <p:nvPr/>
            </p:nvGrpSpPr>
            <p:grpSpPr>
              <a:xfrm>
                <a:off x="3285607" y="5645345"/>
                <a:ext cx="1505903" cy="1176653"/>
                <a:chOff x="3419797" y="7555867"/>
                <a:chExt cx="1505903" cy="1176653"/>
              </a:xfrm>
            </p:grpSpPr>
            <p:pic>
              <p:nvPicPr>
                <p:cNvPr id="1139" name="図 1138">
                  <a:extLst>
                    <a:ext uri="{FF2B5EF4-FFF2-40B4-BE49-F238E27FC236}">
                      <a16:creationId xmlns:a16="http://schemas.microsoft.com/office/drawing/2014/main" id="{803CE689-C8DC-2EAB-BA68-599991A6C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971" t="40538" r="36905" b="-1209"/>
                <a:stretch/>
              </p:blipFill>
              <p:spPr>
                <a:xfrm>
                  <a:off x="3455801" y="7688830"/>
                  <a:ext cx="1313535" cy="1043690"/>
                </a:xfrm>
                <a:prstGeom prst="rect">
                  <a:avLst/>
                </a:prstGeom>
              </p:spPr>
            </p:pic>
            <p:sp>
              <p:nvSpPr>
                <p:cNvPr id="1140" name="テキスト ボックス 1139">
                  <a:extLst>
                    <a:ext uri="{FF2B5EF4-FFF2-40B4-BE49-F238E27FC236}">
                      <a16:creationId xmlns:a16="http://schemas.microsoft.com/office/drawing/2014/main" id="{785F6A2A-EED2-8D88-CF5F-B646D3F18E10}"/>
                    </a:ext>
                  </a:extLst>
                </p:cNvPr>
                <p:cNvSpPr txBox="1"/>
                <p:nvPr/>
              </p:nvSpPr>
              <p:spPr>
                <a:xfrm>
                  <a:off x="3419797" y="7555867"/>
                  <a:ext cx="1505903" cy="248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320"/>
                    </a:lnSpc>
                  </a:pPr>
                  <a:r>
                    <a:rPr lang="ja-JP" altLang="en-US" sz="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シンプルでお手頃なタイプ</a:t>
                  </a:r>
                  <a:endParaRPr kumimoji="1" lang="ja-JP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41" name="グループ化 1140">
                <a:extLst>
                  <a:ext uri="{FF2B5EF4-FFF2-40B4-BE49-F238E27FC236}">
                    <a16:creationId xmlns:a16="http://schemas.microsoft.com/office/drawing/2014/main" id="{D24A9469-8864-0D77-841D-D85E8A904CDC}"/>
                  </a:ext>
                </a:extLst>
              </p:cNvPr>
              <p:cNvGrpSpPr/>
              <p:nvPr/>
            </p:nvGrpSpPr>
            <p:grpSpPr>
              <a:xfrm>
                <a:off x="4689763" y="5645345"/>
                <a:ext cx="2270267" cy="1176653"/>
                <a:chOff x="4823953" y="7555867"/>
                <a:chExt cx="2270267" cy="1176653"/>
              </a:xfrm>
            </p:grpSpPr>
            <p:pic>
              <p:nvPicPr>
                <p:cNvPr id="1145" name="図 1144">
                  <a:extLst>
                    <a:ext uri="{FF2B5EF4-FFF2-40B4-BE49-F238E27FC236}">
                      <a16:creationId xmlns:a16="http://schemas.microsoft.com/office/drawing/2014/main" id="{FE21CC93-5938-2380-F41F-802150E99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62" t="40538" r="3309" b="-1209"/>
                <a:stretch/>
              </p:blipFill>
              <p:spPr>
                <a:xfrm>
                  <a:off x="4859957" y="7688830"/>
                  <a:ext cx="2234263" cy="1043690"/>
                </a:xfrm>
                <a:prstGeom prst="rect">
                  <a:avLst/>
                </a:prstGeom>
              </p:spPr>
            </p:pic>
            <p:sp>
              <p:nvSpPr>
                <p:cNvPr id="1143" name="テキスト ボックス 1142">
                  <a:extLst>
                    <a:ext uri="{FF2B5EF4-FFF2-40B4-BE49-F238E27FC236}">
                      <a16:creationId xmlns:a16="http://schemas.microsoft.com/office/drawing/2014/main" id="{4F47E694-DBCF-B417-13CE-1A6CAA461893}"/>
                    </a:ext>
                  </a:extLst>
                </p:cNvPr>
                <p:cNvSpPr txBox="1"/>
                <p:nvPr/>
              </p:nvSpPr>
              <p:spPr>
                <a:xfrm>
                  <a:off x="4823953" y="7555867"/>
                  <a:ext cx="1505903" cy="248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320"/>
                    </a:lnSpc>
                  </a:pPr>
                  <a:r>
                    <a:rPr lang="ja-JP" altLang="en-US" sz="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窓際に設置したい場合に</a:t>
                  </a:r>
                  <a:endParaRPr kumimoji="1" lang="ja-JP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15C1930-80CF-1B1D-72A7-D0A60F2E2558}"/>
              </a:ext>
            </a:extLst>
          </p:cNvPr>
          <p:cNvGrpSpPr/>
          <p:nvPr/>
        </p:nvGrpSpPr>
        <p:grpSpPr>
          <a:xfrm>
            <a:off x="454582" y="7443433"/>
            <a:ext cx="6658612" cy="2663987"/>
            <a:chOff x="454582" y="7443433"/>
            <a:chExt cx="6658612" cy="2663987"/>
          </a:xfrm>
        </p:grpSpPr>
        <p:sp>
          <p:nvSpPr>
            <p:cNvPr id="1123" name="正方形/長方形 1122">
              <a:extLst>
                <a:ext uri="{FF2B5EF4-FFF2-40B4-BE49-F238E27FC236}">
                  <a16:creationId xmlns:a16="http://schemas.microsoft.com/office/drawing/2014/main" id="{92F2FBB0-2480-795F-884E-AABE8379A337}"/>
                </a:ext>
              </a:extLst>
            </p:cNvPr>
            <p:cNvSpPr/>
            <p:nvPr/>
          </p:nvSpPr>
          <p:spPr>
            <a:xfrm>
              <a:off x="454582" y="7443433"/>
              <a:ext cx="6658612" cy="2663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37DBA35-8037-E981-929B-C5210DA053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7" t="17674" r="13560" b="14684"/>
            <a:stretch/>
          </p:blipFill>
          <p:spPr bwMode="auto">
            <a:xfrm>
              <a:off x="643164" y="8018965"/>
              <a:ext cx="3030015" cy="197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609DE0C-3694-A748-EDC6-8E4B36DBABC8}"/>
                </a:ext>
              </a:extLst>
            </p:cNvPr>
            <p:cNvGrpSpPr/>
            <p:nvPr/>
          </p:nvGrpSpPr>
          <p:grpSpPr>
            <a:xfrm>
              <a:off x="607828" y="7467369"/>
              <a:ext cx="6434398" cy="456300"/>
              <a:chOff x="607828" y="7467369"/>
              <a:chExt cx="6434398" cy="456300"/>
            </a:xfrm>
          </p:grpSpPr>
          <p:sp>
            <p:nvSpPr>
              <p:cNvPr id="1126" name="角丸四角形 4">
                <a:extLst>
                  <a:ext uri="{FF2B5EF4-FFF2-40B4-BE49-F238E27FC236}">
                    <a16:creationId xmlns:a16="http://schemas.microsoft.com/office/drawing/2014/main" id="{168D1F96-3C41-EC15-004F-D41BEDC64472}"/>
                  </a:ext>
                </a:extLst>
              </p:cNvPr>
              <p:cNvSpPr/>
              <p:nvPr/>
            </p:nvSpPr>
            <p:spPr>
              <a:xfrm>
                <a:off x="625702" y="7553628"/>
                <a:ext cx="6316373" cy="3700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テキスト ボックス 1126">
                <a:extLst>
                  <a:ext uri="{FF2B5EF4-FFF2-40B4-BE49-F238E27FC236}">
                    <a16:creationId xmlns:a16="http://schemas.microsoft.com/office/drawing/2014/main" id="{9C8BA8D7-8F66-D65E-8EC9-E8E3250D1138}"/>
                  </a:ext>
                </a:extLst>
              </p:cNvPr>
              <p:cNvSpPr txBox="1"/>
              <p:nvPr/>
            </p:nvSpPr>
            <p:spPr>
              <a:xfrm>
                <a:off x="1905133" y="7624702"/>
                <a:ext cx="5137093" cy="29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ja-JP" altLang="en-US" sz="1400" b="1"/>
                  <a:t>システム収納との併用で、ランドリールームはより便利に。</a:t>
                </a:r>
                <a:endParaRPr kumimoji="1" lang="en-US" altLang="ja-JP" sz="1400" b="1"/>
              </a:p>
            </p:txBody>
          </p:sp>
          <p:grpSp>
            <p:nvGrpSpPr>
              <p:cNvPr id="1128" name="グループ化 1127">
                <a:extLst>
                  <a:ext uri="{FF2B5EF4-FFF2-40B4-BE49-F238E27FC236}">
                    <a16:creationId xmlns:a16="http://schemas.microsoft.com/office/drawing/2014/main" id="{722799EA-A7D6-4F97-EE87-7BCF028F419A}"/>
                  </a:ext>
                </a:extLst>
              </p:cNvPr>
              <p:cNvGrpSpPr/>
              <p:nvPr/>
            </p:nvGrpSpPr>
            <p:grpSpPr>
              <a:xfrm>
                <a:off x="607828" y="7467369"/>
                <a:ext cx="1286856" cy="453970"/>
                <a:chOff x="702523" y="7888873"/>
                <a:chExt cx="1286856" cy="453970"/>
              </a:xfrm>
            </p:grpSpPr>
            <p:sp>
              <p:nvSpPr>
                <p:cNvPr id="1129" name="テキスト ボックス 1128">
                  <a:extLst>
                    <a:ext uri="{FF2B5EF4-FFF2-40B4-BE49-F238E27FC236}">
                      <a16:creationId xmlns:a16="http://schemas.microsoft.com/office/drawing/2014/main" id="{145836EA-E891-B524-5309-B10B1B188D4A}"/>
                    </a:ext>
                  </a:extLst>
                </p:cNvPr>
                <p:cNvSpPr txBox="1"/>
                <p:nvPr/>
              </p:nvSpPr>
              <p:spPr>
                <a:xfrm>
                  <a:off x="702523" y="7888873"/>
                  <a:ext cx="1115610" cy="453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lang="en-US" altLang="ja-JP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endParaRPr kumimoji="1" lang="ja-JP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30" name="山形 5">
                  <a:extLst>
                    <a:ext uri="{FF2B5EF4-FFF2-40B4-BE49-F238E27FC236}">
                      <a16:creationId xmlns:a16="http://schemas.microsoft.com/office/drawing/2014/main" id="{2041A8AC-6464-65F1-F5A0-1B84EAD48F06}"/>
                    </a:ext>
                  </a:extLst>
                </p:cNvPr>
                <p:cNvSpPr/>
                <p:nvPr/>
              </p:nvSpPr>
              <p:spPr>
                <a:xfrm>
                  <a:off x="1646328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1" name="山形 34">
                  <a:extLst>
                    <a:ext uri="{FF2B5EF4-FFF2-40B4-BE49-F238E27FC236}">
                      <a16:creationId xmlns:a16="http://schemas.microsoft.com/office/drawing/2014/main" id="{83702F2C-904D-12FB-313E-957A205CA22C}"/>
                    </a:ext>
                  </a:extLst>
                </p:cNvPr>
                <p:cNvSpPr/>
                <p:nvPr/>
              </p:nvSpPr>
              <p:spPr>
                <a:xfrm>
                  <a:off x="1755637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2" name="山形 41">
                  <a:extLst>
                    <a:ext uri="{FF2B5EF4-FFF2-40B4-BE49-F238E27FC236}">
                      <a16:creationId xmlns:a16="http://schemas.microsoft.com/office/drawing/2014/main" id="{B434E4D6-4033-FC72-1486-F462C34E1833}"/>
                    </a:ext>
                  </a:extLst>
                </p:cNvPr>
                <p:cNvSpPr/>
                <p:nvPr/>
              </p:nvSpPr>
              <p:spPr>
                <a:xfrm>
                  <a:off x="1863649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33" name="テキスト ボックス 1132">
              <a:extLst>
                <a:ext uri="{FF2B5EF4-FFF2-40B4-BE49-F238E27FC236}">
                  <a16:creationId xmlns:a16="http://schemas.microsoft.com/office/drawing/2014/main" id="{62003E5E-4EAF-BD10-E061-81EE743F0F4E}"/>
                </a:ext>
              </a:extLst>
            </p:cNvPr>
            <p:cNvSpPr txBox="1"/>
            <p:nvPr/>
          </p:nvSpPr>
          <p:spPr>
            <a:xfrm>
              <a:off x="3720804" y="7995514"/>
              <a:ext cx="3280946" cy="125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ja-JP" altLang="en-US" sz="850"/>
                <a:t>室内物干しユニットに加え、衣類収納、洗濯物を畳んだり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アイロンがけができるスペースがあれば、洗濯まわりの家事をその場でスムーズに完結できます。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パナソニックのシステム収納「キュビオス」なら、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豊富なパーツを用途や空間に合わせて組み合わせることで、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暮らし方にフィットしたランドリースペースがつくれます。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EA543C4-AF92-BDF7-7D90-5C96DA76EB19}"/>
                </a:ext>
              </a:extLst>
            </p:cNvPr>
            <p:cNvGrpSpPr/>
            <p:nvPr/>
          </p:nvGrpSpPr>
          <p:grpSpPr>
            <a:xfrm>
              <a:off x="3911304" y="9355899"/>
              <a:ext cx="2972035" cy="679270"/>
              <a:chOff x="3911304" y="9355899"/>
              <a:chExt cx="2972035" cy="679270"/>
            </a:xfrm>
          </p:grpSpPr>
          <p:pic>
            <p:nvPicPr>
              <p:cNvPr id="34" name="図 33" descr="QR コード&#10;&#10;自動的に生成された説明">
                <a:extLst>
                  <a:ext uri="{FF2B5EF4-FFF2-40B4-BE49-F238E27FC236}">
                    <a16:creationId xmlns:a16="http://schemas.microsoft.com/office/drawing/2014/main" id="{C560F576-FFD9-FF06-A0F7-A26AFE3D8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9824" y="9355899"/>
                <a:ext cx="663515" cy="663515"/>
              </a:xfrm>
              <a:prstGeom prst="rect">
                <a:avLst/>
              </a:prstGeom>
            </p:spPr>
          </p:pic>
          <p:sp>
            <p:nvSpPr>
              <p:cNvPr id="1154" name="テキスト ボックス 1153">
                <a:extLst>
                  <a:ext uri="{FF2B5EF4-FFF2-40B4-BE49-F238E27FC236}">
                    <a16:creationId xmlns:a16="http://schemas.microsoft.com/office/drawing/2014/main" id="{0990EE04-6981-E0F2-83BF-389661D0FCD3}"/>
                  </a:ext>
                </a:extLst>
              </p:cNvPr>
              <p:cNvSpPr txBox="1"/>
              <p:nvPr/>
            </p:nvSpPr>
            <p:spPr>
              <a:xfrm>
                <a:off x="3911304" y="9696615"/>
                <a:ext cx="2276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ja-JP" altLang="en-US" sz="800" b="1"/>
                  <a:t>「キュビオス」について</a:t>
                </a:r>
                <a:endParaRPr lang="en-US" altLang="ja-JP" sz="800" b="1"/>
              </a:p>
              <a:p>
                <a:pPr algn="r"/>
                <a:r>
                  <a:rPr lang="ja-JP" altLang="en-US" sz="800" b="1"/>
                  <a:t>詳しくはこちら</a:t>
                </a:r>
              </a:p>
            </p:txBody>
          </p: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68691F1-530A-4B4E-7ABB-C17F6CED583D}"/>
              </a:ext>
            </a:extLst>
          </p:cNvPr>
          <p:cNvGrpSpPr/>
          <p:nvPr/>
        </p:nvGrpSpPr>
        <p:grpSpPr>
          <a:xfrm>
            <a:off x="552206" y="1164862"/>
            <a:ext cx="6743685" cy="3749117"/>
            <a:chOff x="552206" y="1164862"/>
            <a:chExt cx="6743685" cy="3749117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C639472-1FB2-9FFE-C4C7-E0094E038436}"/>
                </a:ext>
              </a:extLst>
            </p:cNvPr>
            <p:cNvSpPr txBox="1"/>
            <p:nvPr/>
          </p:nvSpPr>
          <p:spPr>
            <a:xfrm>
              <a:off x="3746037" y="1734933"/>
              <a:ext cx="3296189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忙しい日々の中、ストレスなく家事をこなすなら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無駄なくスピーディーに動ける空間づくりは重要なポイント。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たとえば、洗面洗濯室に洗濯物を干すスペースがあれば、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少ない動作・移動で済み、日々のお洗濯を省力化できます。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さらに、使わないときは天井に収納しておけば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洗面を普段使いする際も邪魔になりません。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室内物干しユニット「ホシ姫サマ」を動線に活用して</a:t>
              </a:r>
              <a:endParaRPr lang="en-US" altLang="ja-JP" sz="800" b="1">
                <a:latin typeface="メイリオ"/>
                <a:ea typeface="メイリオ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ja-JP" altLang="en-US" sz="800" b="1">
                  <a:latin typeface="メイリオ"/>
                  <a:ea typeface="メイリオ"/>
                </a:rPr>
                <a:t>サっと気持ちよくお洗濯をこなせる毎日を実現しませんか。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4417548-67D2-3DC6-BFBA-2515E403CDAB}"/>
                </a:ext>
              </a:extLst>
            </p:cNvPr>
            <p:cNvSpPr txBox="1"/>
            <p:nvPr/>
          </p:nvSpPr>
          <p:spPr>
            <a:xfrm>
              <a:off x="3696891" y="1279636"/>
              <a:ext cx="359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1400" b="1" dirty="0">
                  <a:solidFill>
                    <a:srgbClr val="364FA0"/>
                  </a:solidFill>
                  <a:latin typeface="メイリオ"/>
                  <a:ea typeface="メイリオ"/>
                </a:rPr>
                <a:t>機能的＆スマートな室内物干しで、</a:t>
              </a:r>
              <a:endParaRPr lang="en-US" altLang="ja-JP" sz="1400" b="1" dirty="0">
                <a:solidFill>
                  <a:srgbClr val="364FA0"/>
                </a:solidFill>
                <a:latin typeface="メイリオ"/>
                <a:ea typeface="メイリオ"/>
              </a:endParaRPr>
            </a:p>
            <a:p>
              <a:pPr>
                <a:defRPr/>
              </a:pPr>
              <a:r>
                <a:rPr lang="ja-JP" altLang="en-US" sz="1400" b="1" dirty="0">
                  <a:solidFill>
                    <a:srgbClr val="364FA0"/>
                  </a:solidFill>
                  <a:latin typeface="メイリオ"/>
                  <a:ea typeface="メイリオ"/>
                </a:rPr>
                <a:t>家事をラクにする生活動線づくり。</a:t>
              </a: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D3CD870-7634-3150-0595-8EBBCE132F5E}"/>
                </a:ext>
              </a:extLst>
            </p:cNvPr>
            <p:cNvGrpSpPr/>
            <p:nvPr/>
          </p:nvGrpSpPr>
          <p:grpSpPr>
            <a:xfrm>
              <a:off x="552206" y="1164862"/>
              <a:ext cx="3193831" cy="3749117"/>
              <a:chOff x="552206" y="1164862"/>
              <a:chExt cx="3193831" cy="3749117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2CF34BDF-8FB8-4625-FF28-9FC406931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1" r="3295" b="2907"/>
              <a:stretch/>
            </p:blipFill>
            <p:spPr bwMode="auto">
              <a:xfrm>
                <a:off x="552206" y="1371724"/>
                <a:ext cx="2868843" cy="3542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C7A3BD22-4E06-05B2-E4F1-5762B16D6F3A}"/>
                  </a:ext>
                </a:extLst>
              </p:cNvPr>
              <p:cNvGrpSpPr/>
              <p:nvPr/>
            </p:nvGrpSpPr>
            <p:grpSpPr>
              <a:xfrm>
                <a:off x="2924829" y="1164862"/>
                <a:ext cx="821208" cy="366229"/>
                <a:chOff x="3324271" y="1688519"/>
                <a:chExt cx="571500" cy="254868"/>
              </a:xfrm>
            </p:grpSpPr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04748DCD-A04B-19D9-6D2A-FCA8FC63E80A}"/>
                    </a:ext>
                  </a:extLst>
                </p:cNvPr>
                <p:cNvSpPr/>
                <p:nvPr/>
              </p:nvSpPr>
              <p:spPr>
                <a:xfrm>
                  <a:off x="3324271" y="1695109"/>
                  <a:ext cx="571500" cy="152400"/>
                </a:xfrm>
                <a:prstGeom prst="rect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二等辺三角形 54">
                  <a:extLst>
                    <a:ext uri="{FF2B5EF4-FFF2-40B4-BE49-F238E27FC236}">
                      <a16:creationId xmlns:a16="http://schemas.microsoft.com/office/drawing/2014/main" id="{3A2E83B8-4468-E837-B80D-8361A2700527}"/>
                    </a:ext>
                  </a:extLst>
                </p:cNvPr>
                <p:cNvSpPr/>
                <p:nvPr/>
              </p:nvSpPr>
              <p:spPr>
                <a:xfrm rot="12600000">
                  <a:off x="3398452" y="1802544"/>
                  <a:ext cx="102077" cy="140843"/>
                </a:xfrm>
                <a:prstGeom prst="triangle">
                  <a:avLst/>
                </a:prstGeom>
                <a:solidFill>
                  <a:srgbClr val="FFC0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テキスト ボックス 8">
                  <a:extLst>
                    <a:ext uri="{FF2B5EF4-FFF2-40B4-BE49-F238E27FC236}">
                      <a16:creationId xmlns:a16="http://schemas.microsoft.com/office/drawing/2014/main" id="{CAE95EFF-1366-7325-A7F0-2C3D064DE2F8}"/>
                    </a:ext>
                  </a:extLst>
                </p:cNvPr>
                <p:cNvSpPr txBox="1"/>
                <p:nvPr/>
              </p:nvSpPr>
              <p:spPr>
                <a:xfrm>
                  <a:off x="3386410" y="1688519"/>
                  <a:ext cx="499999" cy="1713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en-US" altLang="ja-JP" sz="1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r>
                    <a:rPr kumimoji="1" lang="ja-JP" altLang="en-US" sz="1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！</a:t>
                  </a:r>
                </a:p>
              </p:txBody>
            </p:sp>
          </p:grp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644D3C55-7C51-8B0F-3707-72C876DF4495}"/>
                  </a:ext>
                </a:extLst>
              </p:cNvPr>
              <p:cNvSpPr/>
              <p:nvPr/>
            </p:nvSpPr>
            <p:spPr>
              <a:xfrm>
                <a:off x="1001035" y="1293619"/>
                <a:ext cx="1864289" cy="1167379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78F8B5E-D63A-982A-7D6F-BD10A2D0F925}"/>
              </a:ext>
            </a:extLst>
          </p:cNvPr>
          <p:cNvGrpSpPr/>
          <p:nvPr/>
        </p:nvGrpSpPr>
        <p:grpSpPr>
          <a:xfrm>
            <a:off x="3777950" y="3338108"/>
            <a:ext cx="3214451" cy="1575871"/>
            <a:chOff x="3777950" y="3338108"/>
            <a:chExt cx="3214451" cy="1575871"/>
          </a:xfrm>
        </p:grpSpPr>
        <p:sp>
          <p:nvSpPr>
            <p:cNvPr id="1160" name="正方形/長方形 1159">
              <a:extLst>
                <a:ext uri="{FF2B5EF4-FFF2-40B4-BE49-F238E27FC236}">
                  <a16:creationId xmlns:a16="http://schemas.microsoft.com/office/drawing/2014/main" id="{2DAE6722-1C67-666E-0AC9-9A14F8753B06}"/>
                </a:ext>
              </a:extLst>
            </p:cNvPr>
            <p:cNvSpPr/>
            <p:nvPr/>
          </p:nvSpPr>
          <p:spPr>
            <a:xfrm flipH="1">
              <a:off x="3777950" y="3461594"/>
              <a:ext cx="3214451" cy="14523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A4BC1D5-65B9-F2F4-7A0A-DEC661675431}"/>
                </a:ext>
              </a:extLst>
            </p:cNvPr>
            <p:cNvSpPr txBox="1"/>
            <p:nvPr/>
          </p:nvSpPr>
          <p:spPr>
            <a:xfrm>
              <a:off x="4073227" y="3338108"/>
              <a:ext cx="2737148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950" b="1" dirty="0">
                  <a:latin typeface="メイリオ"/>
                  <a:ea typeface="メイリオ"/>
                </a:rPr>
                <a:t>＼活用事例や間取りアイディア等も掲載！／</a:t>
              </a:r>
              <a:endParaRPr lang="en-US" altLang="ja-JP" sz="950" b="1" dirty="0">
                <a:latin typeface="メイリオ"/>
                <a:ea typeface="メイリオ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048C24B-A1DA-4E74-AD21-42F2285259C9}"/>
                </a:ext>
              </a:extLst>
            </p:cNvPr>
            <p:cNvGrpSpPr/>
            <p:nvPr/>
          </p:nvGrpSpPr>
          <p:grpSpPr>
            <a:xfrm>
              <a:off x="4123656" y="3581400"/>
              <a:ext cx="2679974" cy="1266825"/>
              <a:chOff x="4123656" y="3581400"/>
              <a:chExt cx="2679974" cy="1266825"/>
            </a:xfrm>
          </p:grpSpPr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13DF2A63-5DB0-1E88-017C-049217929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3656" y="3599350"/>
                <a:ext cx="1191294" cy="1208484"/>
              </a:xfrm>
              <a:prstGeom prst="rect">
                <a:avLst/>
              </a:prstGeom>
            </p:spPr>
          </p:pic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0E956635-5BD3-DB52-C362-9C9921A8EE3F}"/>
                  </a:ext>
                </a:extLst>
              </p:cNvPr>
              <p:cNvGrpSpPr/>
              <p:nvPr/>
            </p:nvGrpSpPr>
            <p:grpSpPr>
              <a:xfrm>
                <a:off x="5343669" y="3581400"/>
                <a:ext cx="1459961" cy="1266825"/>
                <a:chOff x="5343669" y="3581400"/>
                <a:chExt cx="1459961" cy="1266825"/>
              </a:xfrm>
            </p:grpSpPr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AF93A4FA-68FD-CA00-7D6B-D6D3B7BEF172}"/>
                    </a:ext>
                  </a:extLst>
                </p:cNvPr>
                <p:cNvSpPr/>
                <p:nvPr/>
              </p:nvSpPr>
              <p:spPr>
                <a:xfrm>
                  <a:off x="5467350" y="3581400"/>
                  <a:ext cx="1266825" cy="12668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BFDF1503-410D-7830-AEFE-CBD6FD7F4B30}"/>
                    </a:ext>
                  </a:extLst>
                </p:cNvPr>
                <p:cNvSpPr txBox="1"/>
                <p:nvPr/>
              </p:nvSpPr>
              <p:spPr>
                <a:xfrm>
                  <a:off x="5343669" y="3662821"/>
                  <a:ext cx="14599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ja-JP" altLang="en-US" sz="800" dirty="0">
                      <a:latin typeface="メイリオ"/>
                      <a:ea typeface="メイリオ"/>
                    </a:rPr>
                    <a:t>室内物干しユニット</a:t>
                  </a:r>
                  <a:endParaRPr lang="en-US" altLang="ja-JP" sz="800" dirty="0">
                    <a:latin typeface="メイリオ"/>
                    <a:ea typeface="メイリオ"/>
                  </a:endParaRPr>
                </a:p>
                <a:p>
                  <a:pPr algn="ctr">
                    <a:defRPr/>
                  </a:pPr>
                  <a:r>
                    <a:rPr lang="ja-JP" altLang="en-US" sz="800" dirty="0">
                      <a:latin typeface="メイリオ"/>
                      <a:ea typeface="メイリオ"/>
                    </a:rPr>
                    <a:t>「ホシ姫サマ」商品ページ</a:t>
                  </a:r>
                  <a:endParaRPr lang="en-US" altLang="ja-JP" sz="800" dirty="0">
                    <a:latin typeface="メイリオ"/>
                    <a:ea typeface="メイリオ"/>
                  </a:endParaRPr>
                </a:p>
              </p:txBody>
            </p:sp>
            <p:pic>
              <p:nvPicPr>
                <p:cNvPr id="60" name="図 59" descr="QR コード&#10;&#10;自動的に生成された説明">
                  <a:extLst>
                    <a:ext uri="{FF2B5EF4-FFF2-40B4-BE49-F238E27FC236}">
                      <a16:creationId xmlns:a16="http://schemas.microsoft.com/office/drawing/2014/main" id="{CC197066-942E-225C-9F64-ACD3E310C2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53931" y="4061983"/>
                  <a:ext cx="663515" cy="66351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4738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4" ma:contentTypeDescription="新しいドキュメントを作成します。" ma:contentTypeScope="" ma:versionID="f42ab8de034897f96107790da8634ff6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c8a6939603a1a0b3a38d1212c5261d63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360D6-4394-4167-AD25-C82ADADBAEC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507e9f54-a93f-44b1-beb0-821c61aa5389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40151c3-cbc2-4a6a-b8f5-c7245eb9de5d"/>
  </ds:schemaRefs>
</ds:datastoreItem>
</file>

<file path=customXml/itemProps2.xml><?xml version="1.0" encoding="utf-8"?>
<ds:datastoreItem xmlns:ds="http://schemas.openxmlformats.org/officeDocument/2006/customXml" ds:itemID="{43A943D0-269F-459D-B0C5-74EE808F97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F7B741-C10B-4C39-9713-448E4863E0DF}">
  <ds:schemaRefs>
    <ds:schemaRef ds:uri="507e9f54-a93f-44b1-beb0-821c61aa5389"/>
    <ds:schemaRef ds:uri="740151c3-cbc2-4a6a-b8f5-c7245eb9de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591</TotalTime>
  <Words>536</Words>
  <Application>Microsoft Office PowerPoint</Application>
  <PresentationFormat>ユーザー設定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2</cp:revision>
  <dcterms:created xsi:type="dcterms:W3CDTF">2022-05-16T05:01:30Z</dcterms:created>
  <dcterms:modified xsi:type="dcterms:W3CDTF">2023-08-30T00:43:42Z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