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57" r:id="rId6"/>
  </p:sldIdLst>
  <p:sldSz cx="7559675" cy="1069181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4CBC6"/>
    <a:srgbClr val="364FA0"/>
    <a:srgbClr val="7C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2" autoAdjust="0"/>
    <p:restoredTop sz="94660"/>
  </p:normalViewPr>
  <p:slideViewPr>
    <p:cSldViewPr snapToGrid="0">
      <p:cViewPr>
        <p:scale>
          <a:sx n="66" d="100"/>
          <a:sy n="66" d="100"/>
        </p:scale>
        <p:origin x="1206" y="-198"/>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テキスト ボックス 1"/>
          <p:cNvSpPr txBox="1"/>
          <p:nvPr userDrawn="1"/>
        </p:nvSpPr>
        <p:spPr>
          <a:xfrm>
            <a:off x="313872" y="10418311"/>
            <a:ext cx="633507" cy="215444"/>
          </a:xfrm>
          <a:prstGeom prst="rect">
            <a:avLst/>
          </a:prstGeom>
          <a:noFill/>
        </p:spPr>
        <p:txBody>
          <a:bodyPr wrap="none" rtlCol="0">
            <a:spAutoFit/>
          </a:bodyPr>
          <a:lstStyle/>
          <a:p>
            <a:r>
              <a:rPr kumimoji="1" lang="en-US" altLang="ja-JP" sz="800" b="1" dirty="0"/>
              <a:t>2023.01</a:t>
            </a:r>
            <a:endParaRPr kumimoji="1" lang="ja-JP" altLang="en-US" sz="800" b="1" dirty="0"/>
          </a:p>
        </p:txBody>
      </p:sp>
    </p:spTree>
    <p:extLst>
      <p:ext uri="{BB962C8B-B14F-4D97-AF65-F5344CB8AC3E}">
        <p14:creationId xmlns:p14="http://schemas.microsoft.com/office/powerpoint/2010/main" val="320795681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743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12716" rtl="0" eaLnBrk="1" latinLnBrk="0" hangingPunct="1">
        <a:lnSpc>
          <a:spcPct val="90000"/>
        </a:lnSpc>
        <a:spcBef>
          <a:spcPct val="0"/>
        </a:spcBef>
        <a:buNone/>
        <a:defRPr kumimoji="1" sz="3429" kern="1200">
          <a:solidFill>
            <a:schemeClr val="tx1"/>
          </a:solidFill>
          <a:latin typeface="+mj-lt"/>
          <a:ea typeface="+mj-ea"/>
          <a:cs typeface="+mj-cs"/>
        </a:defRPr>
      </a:lvl1pPr>
    </p:titleStyle>
    <p:bodyStyle>
      <a:lvl1pPr marL="178179" indent="-178179" algn="l" defTabSz="712716" rtl="0" eaLnBrk="1" latinLnBrk="0" hangingPunct="1">
        <a:lnSpc>
          <a:spcPct val="90000"/>
        </a:lnSpc>
        <a:spcBef>
          <a:spcPts val="779"/>
        </a:spcBef>
        <a:buFont typeface="Arial" panose="020B0604020202020204" pitchFamily="34" charset="0"/>
        <a:buChar char="•"/>
        <a:defRPr kumimoji="1" sz="2182" kern="1200">
          <a:solidFill>
            <a:schemeClr val="tx1"/>
          </a:solidFill>
          <a:latin typeface="+mn-lt"/>
          <a:ea typeface="+mn-ea"/>
          <a:cs typeface="+mn-cs"/>
        </a:defRPr>
      </a:lvl1pPr>
      <a:lvl2pPr marL="534537" indent="-178179" algn="l" defTabSz="712716" rtl="0" eaLnBrk="1" latinLnBrk="0" hangingPunct="1">
        <a:lnSpc>
          <a:spcPct val="90000"/>
        </a:lnSpc>
        <a:spcBef>
          <a:spcPts val="390"/>
        </a:spcBef>
        <a:buFont typeface="Arial" panose="020B0604020202020204" pitchFamily="34" charset="0"/>
        <a:buChar char="•"/>
        <a:defRPr kumimoji="1" sz="1871" kern="1200">
          <a:solidFill>
            <a:schemeClr val="tx1"/>
          </a:solidFill>
          <a:latin typeface="+mn-lt"/>
          <a:ea typeface="+mn-ea"/>
          <a:cs typeface="+mn-cs"/>
        </a:defRPr>
      </a:lvl2pPr>
      <a:lvl3pPr marL="890896" indent="-178179" algn="l" defTabSz="712716" rtl="0" eaLnBrk="1" latinLnBrk="0" hangingPunct="1">
        <a:lnSpc>
          <a:spcPct val="90000"/>
        </a:lnSpc>
        <a:spcBef>
          <a:spcPts val="390"/>
        </a:spcBef>
        <a:buFont typeface="Arial" panose="020B0604020202020204" pitchFamily="34" charset="0"/>
        <a:buChar char="•"/>
        <a:defRPr kumimoji="1" sz="1559" kern="1200">
          <a:solidFill>
            <a:schemeClr val="tx1"/>
          </a:solidFill>
          <a:latin typeface="+mn-lt"/>
          <a:ea typeface="+mn-ea"/>
          <a:cs typeface="+mn-cs"/>
        </a:defRPr>
      </a:lvl3pPr>
      <a:lvl4pPr marL="1247254"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4pPr>
      <a:lvl5pPr marL="1603612"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5pPr>
      <a:lvl6pPr marL="1959971"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6pPr>
      <a:lvl7pPr marL="2316329"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7pPr>
      <a:lvl8pPr marL="2672687"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8pPr>
      <a:lvl9pPr marL="3029045"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9pPr>
    </p:bodyStyle>
    <p:otherStyle>
      <a:defPPr>
        <a:defRPr lang="en-US"/>
      </a:defPPr>
      <a:lvl1pPr marL="0" algn="l" defTabSz="712716" rtl="0" eaLnBrk="1" latinLnBrk="0" hangingPunct="1">
        <a:defRPr kumimoji="1" sz="1403" kern="1200">
          <a:solidFill>
            <a:schemeClr val="tx1"/>
          </a:solidFill>
          <a:latin typeface="+mn-lt"/>
          <a:ea typeface="+mn-ea"/>
          <a:cs typeface="+mn-cs"/>
        </a:defRPr>
      </a:lvl1pPr>
      <a:lvl2pPr marL="356359" algn="l" defTabSz="712716" rtl="0" eaLnBrk="1" latinLnBrk="0" hangingPunct="1">
        <a:defRPr kumimoji="1" sz="1403" kern="1200">
          <a:solidFill>
            <a:schemeClr val="tx1"/>
          </a:solidFill>
          <a:latin typeface="+mn-lt"/>
          <a:ea typeface="+mn-ea"/>
          <a:cs typeface="+mn-cs"/>
        </a:defRPr>
      </a:lvl2pPr>
      <a:lvl3pPr marL="712716" algn="l" defTabSz="712716" rtl="0" eaLnBrk="1" latinLnBrk="0" hangingPunct="1">
        <a:defRPr kumimoji="1" sz="1403" kern="1200">
          <a:solidFill>
            <a:schemeClr val="tx1"/>
          </a:solidFill>
          <a:latin typeface="+mn-lt"/>
          <a:ea typeface="+mn-ea"/>
          <a:cs typeface="+mn-cs"/>
        </a:defRPr>
      </a:lvl3pPr>
      <a:lvl4pPr marL="1069075" algn="l" defTabSz="712716" rtl="0" eaLnBrk="1" latinLnBrk="0" hangingPunct="1">
        <a:defRPr kumimoji="1" sz="1403" kern="1200">
          <a:solidFill>
            <a:schemeClr val="tx1"/>
          </a:solidFill>
          <a:latin typeface="+mn-lt"/>
          <a:ea typeface="+mn-ea"/>
          <a:cs typeface="+mn-cs"/>
        </a:defRPr>
      </a:lvl4pPr>
      <a:lvl5pPr marL="1425433" algn="l" defTabSz="712716" rtl="0" eaLnBrk="1" latinLnBrk="0" hangingPunct="1">
        <a:defRPr kumimoji="1" sz="1403" kern="1200">
          <a:solidFill>
            <a:schemeClr val="tx1"/>
          </a:solidFill>
          <a:latin typeface="+mn-lt"/>
          <a:ea typeface="+mn-ea"/>
          <a:cs typeface="+mn-cs"/>
        </a:defRPr>
      </a:lvl5pPr>
      <a:lvl6pPr marL="1781792" algn="l" defTabSz="712716" rtl="0" eaLnBrk="1" latinLnBrk="0" hangingPunct="1">
        <a:defRPr kumimoji="1" sz="1403" kern="1200">
          <a:solidFill>
            <a:schemeClr val="tx1"/>
          </a:solidFill>
          <a:latin typeface="+mn-lt"/>
          <a:ea typeface="+mn-ea"/>
          <a:cs typeface="+mn-cs"/>
        </a:defRPr>
      </a:lvl6pPr>
      <a:lvl7pPr marL="2138149" algn="l" defTabSz="712716" rtl="0" eaLnBrk="1" latinLnBrk="0" hangingPunct="1">
        <a:defRPr kumimoji="1" sz="1403" kern="1200">
          <a:solidFill>
            <a:schemeClr val="tx1"/>
          </a:solidFill>
          <a:latin typeface="+mn-lt"/>
          <a:ea typeface="+mn-ea"/>
          <a:cs typeface="+mn-cs"/>
        </a:defRPr>
      </a:lvl7pPr>
      <a:lvl8pPr marL="2494508" algn="l" defTabSz="712716" rtl="0" eaLnBrk="1" latinLnBrk="0" hangingPunct="1">
        <a:defRPr kumimoji="1" sz="1403" kern="1200">
          <a:solidFill>
            <a:schemeClr val="tx1"/>
          </a:solidFill>
          <a:latin typeface="+mn-lt"/>
          <a:ea typeface="+mn-ea"/>
          <a:cs typeface="+mn-cs"/>
        </a:defRPr>
      </a:lvl8pPr>
      <a:lvl9pPr marL="2850866" algn="l" defTabSz="712716" rtl="0" eaLnBrk="1" latinLnBrk="0" hangingPunct="1">
        <a:defRPr kumimoji="1" sz="140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屋内, 戸棚, テーブル, 座る が含まれている画像&#10;&#10;自動的に生成された説明">
            <a:extLst>
              <a:ext uri="{FF2B5EF4-FFF2-40B4-BE49-F238E27FC236}">
                <a16:creationId xmlns:a16="http://schemas.microsoft.com/office/drawing/2014/main" id="{A5F6F45B-4933-6BAA-354F-638531F536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863" b="29318"/>
          <a:stretch/>
        </p:blipFill>
        <p:spPr>
          <a:xfrm>
            <a:off x="2876026" y="5133068"/>
            <a:ext cx="1915050" cy="1229632"/>
          </a:xfrm>
          <a:prstGeom prst="rect">
            <a:avLst/>
          </a:prstGeom>
        </p:spPr>
      </p:pic>
      <p:pic>
        <p:nvPicPr>
          <p:cNvPr id="5" name="図 4">
            <a:extLst>
              <a:ext uri="{FF2B5EF4-FFF2-40B4-BE49-F238E27FC236}">
                <a16:creationId xmlns:a16="http://schemas.microsoft.com/office/drawing/2014/main" id="{4403FABE-146B-D7C4-665A-8A56A9505A92}"/>
              </a:ext>
            </a:extLst>
          </p:cNvPr>
          <p:cNvPicPr>
            <a:picLocks noChangeAspect="1"/>
          </p:cNvPicPr>
          <p:nvPr/>
        </p:nvPicPr>
        <p:blipFill rotWithShape="1">
          <a:blip r:embed="rId3"/>
          <a:srcRect t="9534" r="16151" b="15891"/>
          <a:stretch/>
        </p:blipFill>
        <p:spPr>
          <a:xfrm>
            <a:off x="-1" y="0"/>
            <a:ext cx="7559675" cy="4762500"/>
          </a:xfrm>
          <a:prstGeom prst="rect">
            <a:avLst/>
          </a:prstGeom>
        </p:spPr>
      </p:pic>
      <p:sp>
        <p:nvSpPr>
          <p:cNvPr id="4" name="テキスト ボックス 3"/>
          <p:cNvSpPr txBox="1"/>
          <p:nvPr/>
        </p:nvSpPr>
        <p:spPr>
          <a:xfrm>
            <a:off x="3187963" y="9495693"/>
            <a:ext cx="1082348" cy="246221"/>
          </a:xfrm>
          <a:prstGeom prst="rect">
            <a:avLst/>
          </a:prstGeom>
          <a:solidFill>
            <a:schemeClr val="tx1">
              <a:lumMod val="65000"/>
              <a:lumOff val="35000"/>
            </a:schemeClr>
          </a:solidFill>
        </p:spPr>
        <p:txBody>
          <a:bodyPr wrap="none" rtlCol="0">
            <a:spAutoFit/>
          </a:bodyPr>
          <a:lstStyle/>
          <a:p>
            <a:pPr algn="ctr"/>
            <a:r>
              <a:rPr lang="ja-JP" altLang="en-US" sz="1000" b="1" dirty="0">
                <a:solidFill>
                  <a:schemeClr val="bg1"/>
                </a:solidFill>
              </a:rPr>
              <a:t>貴社名ご記入欄</a:t>
            </a:r>
            <a:endParaRPr kumimoji="1" lang="ja-JP" altLang="en-US" sz="1000" b="1" dirty="0">
              <a:solidFill>
                <a:schemeClr val="bg1"/>
              </a:solidFill>
            </a:endParaRPr>
          </a:p>
        </p:txBody>
      </p:sp>
      <p:grpSp>
        <p:nvGrpSpPr>
          <p:cNvPr id="41" name="グループ化 40"/>
          <p:cNvGrpSpPr/>
          <p:nvPr/>
        </p:nvGrpSpPr>
        <p:grpSpPr>
          <a:xfrm>
            <a:off x="423663" y="4498397"/>
            <a:ext cx="6872487" cy="2289377"/>
            <a:chOff x="461763" y="4498397"/>
            <a:chExt cx="6872487" cy="2289377"/>
          </a:xfrm>
        </p:grpSpPr>
        <p:sp>
          <p:nvSpPr>
            <p:cNvPr id="68" name="テキスト ボックス 67"/>
            <p:cNvSpPr txBox="1"/>
            <p:nvPr/>
          </p:nvSpPr>
          <p:spPr>
            <a:xfrm>
              <a:off x="461763" y="6372917"/>
              <a:ext cx="2062361" cy="414857"/>
            </a:xfrm>
            <a:prstGeom prst="rect">
              <a:avLst/>
            </a:prstGeom>
            <a:noFill/>
          </p:spPr>
          <p:txBody>
            <a:bodyPr wrap="square" rtlCol="0">
              <a:spAutoFit/>
            </a:bodyPr>
            <a:lstStyle/>
            <a:p>
              <a:pPr>
                <a:lnSpc>
                  <a:spcPts val="1320"/>
                </a:lnSpc>
              </a:pPr>
              <a:r>
                <a:rPr lang="ja-JP" altLang="en-US" sz="800" b="1" dirty="0">
                  <a:solidFill>
                    <a:schemeClr val="tx1">
                      <a:lumMod val="85000"/>
                      <a:lumOff val="15000"/>
                    </a:schemeClr>
                  </a:solidFill>
                </a:rPr>
                <a:t>天井まわりのスペースを有効活用</a:t>
              </a:r>
              <a:endParaRPr lang="en-US" altLang="ja-JP" sz="800" b="1" dirty="0">
                <a:solidFill>
                  <a:schemeClr val="tx1">
                    <a:lumMod val="85000"/>
                    <a:lumOff val="15000"/>
                  </a:schemeClr>
                </a:solidFill>
              </a:endParaRPr>
            </a:p>
            <a:p>
              <a:pPr>
                <a:lnSpc>
                  <a:spcPts val="1320"/>
                </a:lnSpc>
              </a:pPr>
              <a:r>
                <a:rPr lang="ja-JP" altLang="en-US" sz="800" b="1" dirty="0">
                  <a:solidFill>
                    <a:schemeClr val="tx1">
                      <a:lumMod val="85000"/>
                      <a:lumOff val="15000"/>
                    </a:schemeClr>
                  </a:solidFill>
                </a:rPr>
                <a:t>使わないときは天井面にすっきり収納</a:t>
              </a:r>
              <a:endParaRPr lang="en-US" altLang="ja-JP" sz="800" b="1" dirty="0">
                <a:solidFill>
                  <a:schemeClr val="tx1">
                    <a:lumMod val="85000"/>
                    <a:lumOff val="15000"/>
                  </a:schemeClr>
                </a:solidFill>
              </a:endParaRPr>
            </a:p>
          </p:txBody>
        </p:sp>
        <p:sp>
          <p:nvSpPr>
            <p:cNvPr id="73" name="テキスト ボックス 72"/>
            <p:cNvSpPr txBox="1"/>
            <p:nvPr/>
          </p:nvSpPr>
          <p:spPr>
            <a:xfrm>
              <a:off x="2814221" y="6372917"/>
              <a:ext cx="2148304" cy="414857"/>
            </a:xfrm>
            <a:prstGeom prst="rect">
              <a:avLst/>
            </a:prstGeom>
            <a:noFill/>
          </p:spPr>
          <p:txBody>
            <a:bodyPr wrap="square" rtlCol="0">
              <a:spAutoFit/>
            </a:bodyPr>
            <a:lstStyle/>
            <a:p>
              <a:pPr>
                <a:lnSpc>
                  <a:spcPts val="1320"/>
                </a:lnSpc>
              </a:pPr>
              <a:r>
                <a:rPr lang="ja-JP" altLang="en-US" sz="800" b="1" dirty="0">
                  <a:solidFill>
                    <a:schemeClr val="tx1">
                      <a:lumMod val="85000"/>
                      <a:lumOff val="15000"/>
                    </a:schemeClr>
                  </a:solidFill>
                  <a:latin typeface="メイリオ" panose="020B0604030504040204" pitchFamily="50" charset="-128"/>
                  <a:ea typeface="メイリオ" panose="020B0604030504040204" pitchFamily="50" charset="-128"/>
                </a:rPr>
                <a:t>衣類に付いた花粉を玄関でシャットアウトできる収納力抜群の玄関用収納</a:t>
              </a:r>
              <a:endParaRPr lang="en-US" altLang="ja-JP" sz="8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282B9648-BA15-8C52-059C-5C8440B15571}"/>
                </a:ext>
              </a:extLst>
            </p:cNvPr>
            <p:cNvSpPr txBox="1"/>
            <p:nvPr/>
          </p:nvSpPr>
          <p:spPr>
            <a:xfrm>
              <a:off x="5093598" y="6372917"/>
              <a:ext cx="2240652" cy="414857"/>
            </a:xfrm>
            <a:prstGeom prst="rect">
              <a:avLst/>
            </a:prstGeom>
            <a:noFill/>
          </p:spPr>
          <p:txBody>
            <a:bodyPr wrap="square" rtlCol="0">
              <a:spAutoFit/>
            </a:bodyPr>
            <a:lstStyle/>
            <a:p>
              <a:pPr>
                <a:lnSpc>
                  <a:spcPts val="1320"/>
                </a:lnSpc>
              </a:pPr>
              <a:r>
                <a:rPr lang="ja-JP" altLang="en-US" sz="800" b="1" dirty="0">
                  <a:solidFill>
                    <a:schemeClr val="tx1">
                      <a:lumMod val="85000"/>
                      <a:lumOff val="15000"/>
                    </a:schemeClr>
                  </a:solidFill>
                  <a:latin typeface="メイリオ" panose="020B0604030504040204" pitchFamily="50" charset="-128"/>
                  <a:ea typeface="メイリオ" panose="020B0604030504040204" pitchFamily="50" charset="-128"/>
                </a:rPr>
                <a:t>花粉をはじめとしたアレル物質に抑制効果</a:t>
              </a:r>
              <a:endParaRPr lang="en-US" altLang="ja-JP" sz="8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nSpc>
                  <a:spcPts val="1320"/>
                </a:lnSpc>
              </a:pPr>
              <a:r>
                <a:rPr lang="ja-JP" altLang="en-US" sz="800" b="1" dirty="0">
                  <a:solidFill>
                    <a:schemeClr val="tx1">
                      <a:lumMod val="85000"/>
                      <a:lumOff val="15000"/>
                    </a:schemeClr>
                  </a:solidFill>
                  <a:latin typeface="メイリオ" panose="020B0604030504040204" pitchFamily="50" charset="-128"/>
                  <a:ea typeface="メイリオ" panose="020B0604030504040204" pitchFamily="50" charset="-128"/>
                </a:rPr>
                <a:t>をもつ床材をラインアップ</a:t>
              </a:r>
            </a:p>
          </p:txBody>
        </p:sp>
        <p:grpSp>
          <p:nvGrpSpPr>
            <p:cNvPr id="14" name="グループ化 13"/>
            <p:cNvGrpSpPr/>
            <p:nvPr/>
          </p:nvGrpSpPr>
          <p:grpSpPr>
            <a:xfrm>
              <a:off x="514350" y="4498397"/>
              <a:ext cx="2000250" cy="574128"/>
              <a:chOff x="514350" y="4733925"/>
              <a:chExt cx="2000250" cy="574128"/>
            </a:xfrm>
          </p:grpSpPr>
          <p:sp>
            <p:nvSpPr>
              <p:cNvPr id="86" name="フリーフォーム 85"/>
              <p:cNvSpPr/>
              <p:nvPr/>
            </p:nvSpPr>
            <p:spPr>
              <a:xfrm rot="10800000">
                <a:off x="514350" y="4733925"/>
                <a:ext cx="2000250" cy="574128"/>
              </a:xfrm>
              <a:custGeom>
                <a:avLst/>
                <a:gdLst>
                  <a:gd name="connsiteX0" fmla="*/ 2000250 w 2000250"/>
                  <a:gd name="connsiteY0" fmla="*/ 574128 h 574128"/>
                  <a:gd name="connsiteX1" fmla="*/ 0 w 2000250"/>
                  <a:gd name="connsiteY1" fmla="*/ 574128 h 574128"/>
                  <a:gd name="connsiteX2" fmla="*/ 0 w 2000250"/>
                  <a:gd name="connsiteY2" fmla="*/ 78828 h 574128"/>
                  <a:gd name="connsiteX3" fmla="*/ 954405 w 2000250"/>
                  <a:gd name="connsiteY3" fmla="*/ 78828 h 574128"/>
                  <a:gd name="connsiteX4" fmla="*/ 1000125 w 2000250"/>
                  <a:gd name="connsiteY4" fmla="*/ 0 h 574128"/>
                  <a:gd name="connsiteX5" fmla="*/ 1045845 w 2000250"/>
                  <a:gd name="connsiteY5" fmla="*/ 78828 h 574128"/>
                  <a:gd name="connsiteX6" fmla="*/ 2000250 w 2000250"/>
                  <a:gd name="connsiteY6" fmla="*/ 78828 h 5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574128">
                    <a:moveTo>
                      <a:pt x="2000250" y="574128"/>
                    </a:moveTo>
                    <a:lnTo>
                      <a:pt x="0" y="574128"/>
                    </a:lnTo>
                    <a:lnTo>
                      <a:pt x="0" y="78828"/>
                    </a:lnTo>
                    <a:lnTo>
                      <a:pt x="954405" y="78828"/>
                    </a:lnTo>
                    <a:lnTo>
                      <a:pt x="1000125" y="0"/>
                    </a:lnTo>
                    <a:lnTo>
                      <a:pt x="1045845" y="78828"/>
                    </a:lnTo>
                    <a:lnTo>
                      <a:pt x="2000250" y="78828"/>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88" name="テキスト ボックス 87"/>
              <p:cNvSpPr txBox="1"/>
              <p:nvPr/>
            </p:nvSpPr>
            <p:spPr>
              <a:xfrm>
                <a:off x="716783" y="4760595"/>
                <a:ext cx="1531188" cy="451406"/>
              </a:xfrm>
              <a:prstGeom prst="rect">
                <a:avLst/>
              </a:prstGeom>
              <a:noFill/>
            </p:spPr>
            <p:txBody>
              <a:bodyPr wrap="none" rtlCol="0">
                <a:spAutoFit/>
              </a:bodyPr>
              <a:lstStyle/>
              <a:p>
                <a:pPr algn="ctr">
                  <a:lnSpc>
                    <a:spcPts val="1350"/>
                  </a:lnSpc>
                </a:pPr>
                <a:r>
                  <a:rPr lang="ja-JP" altLang="en-US" sz="1050" b="1" dirty="0">
                    <a:solidFill>
                      <a:schemeClr val="tx1">
                        <a:lumMod val="85000"/>
                        <a:lumOff val="15000"/>
                      </a:schemeClr>
                    </a:solidFill>
                  </a:rPr>
                  <a:t>機能的な物干しで</a:t>
                </a:r>
                <a:endParaRPr lang="en-US" altLang="ja-JP" sz="1050" b="1" dirty="0">
                  <a:solidFill>
                    <a:schemeClr val="tx1">
                      <a:lumMod val="85000"/>
                      <a:lumOff val="15000"/>
                    </a:schemeClr>
                  </a:solidFill>
                </a:endParaRPr>
              </a:p>
              <a:p>
                <a:pPr algn="ctr">
                  <a:lnSpc>
                    <a:spcPts val="1350"/>
                  </a:lnSpc>
                </a:pPr>
                <a:r>
                  <a:rPr lang="ja-JP" altLang="en-US" sz="1050" b="1" dirty="0">
                    <a:solidFill>
                      <a:schemeClr val="tx1">
                        <a:lumMod val="85000"/>
                        <a:lumOff val="15000"/>
                      </a:schemeClr>
                    </a:solidFill>
                  </a:rPr>
                  <a:t>衣類を花粉からガード</a:t>
                </a:r>
              </a:p>
            </p:txBody>
          </p:sp>
        </p:grpSp>
        <p:grpSp>
          <p:nvGrpSpPr>
            <p:cNvPr id="89" name="グループ化 88"/>
            <p:cNvGrpSpPr/>
            <p:nvPr/>
          </p:nvGrpSpPr>
          <p:grpSpPr>
            <a:xfrm>
              <a:off x="2874610" y="4498397"/>
              <a:ext cx="2000250" cy="574128"/>
              <a:chOff x="514350" y="4733925"/>
              <a:chExt cx="2000250" cy="574128"/>
            </a:xfrm>
          </p:grpSpPr>
          <p:sp>
            <p:nvSpPr>
              <p:cNvPr id="90" name="フリーフォーム 89"/>
              <p:cNvSpPr/>
              <p:nvPr/>
            </p:nvSpPr>
            <p:spPr>
              <a:xfrm rot="10800000">
                <a:off x="514350" y="4733925"/>
                <a:ext cx="2000250" cy="574128"/>
              </a:xfrm>
              <a:custGeom>
                <a:avLst/>
                <a:gdLst>
                  <a:gd name="connsiteX0" fmla="*/ 2000250 w 2000250"/>
                  <a:gd name="connsiteY0" fmla="*/ 574128 h 574128"/>
                  <a:gd name="connsiteX1" fmla="*/ 0 w 2000250"/>
                  <a:gd name="connsiteY1" fmla="*/ 574128 h 574128"/>
                  <a:gd name="connsiteX2" fmla="*/ 0 w 2000250"/>
                  <a:gd name="connsiteY2" fmla="*/ 78828 h 574128"/>
                  <a:gd name="connsiteX3" fmla="*/ 954405 w 2000250"/>
                  <a:gd name="connsiteY3" fmla="*/ 78828 h 574128"/>
                  <a:gd name="connsiteX4" fmla="*/ 1000125 w 2000250"/>
                  <a:gd name="connsiteY4" fmla="*/ 0 h 574128"/>
                  <a:gd name="connsiteX5" fmla="*/ 1045845 w 2000250"/>
                  <a:gd name="connsiteY5" fmla="*/ 78828 h 574128"/>
                  <a:gd name="connsiteX6" fmla="*/ 2000250 w 2000250"/>
                  <a:gd name="connsiteY6" fmla="*/ 78828 h 5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574128">
                    <a:moveTo>
                      <a:pt x="2000250" y="574128"/>
                    </a:moveTo>
                    <a:lnTo>
                      <a:pt x="0" y="574128"/>
                    </a:lnTo>
                    <a:lnTo>
                      <a:pt x="0" y="78828"/>
                    </a:lnTo>
                    <a:lnTo>
                      <a:pt x="954405" y="78828"/>
                    </a:lnTo>
                    <a:lnTo>
                      <a:pt x="1000125" y="0"/>
                    </a:lnTo>
                    <a:lnTo>
                      <a:pt x="1045845" y="78828"/>
                    </a:lnTo>
                    <a:lnTo>
                      <a:pt x="2000250" y="78828"/>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91" name="テキスト ボックス 90"/>
              <p:cNvSpPr txBox="1"/>
              <p:nvPr/>
            </p:nvSpPr>
            <p:spPr>
              <a:xfrm>
                <a:off x="514812" y="4760595"/>
                <a:ext cx="1935146" cy="451406"/>
              </a:xfrm>
              <a:prstGeom prst="rect">
                <a:avLst/>
              </a:prstGeom>
              <a:noFill/>
            </p:spPr>
            <p:txBody>
              <a:bodyPr wrap="none" rtlCol="0">
                <a:spAutoFit/>
              </a:bodyPr>
              <a:lstStyle/>
              <a:p>
                <a:pPr algn="ctr">
                  <a:lnSpc>
                    <a:spcPts val="1350"/>
                  </a:lnSpc>
                </a:pPr>
                <a:r>
                  <a:rPr lang="ja-JP" altLang="en-US" sz="1050" b="1" dirty="0">
                    <a:solidFill>
                      <a:schemeClr val="tx1">
                        <a:lumMod val="85000"/>
                        <a:lumOff val="15000"/>
                      </a:schemeClr>
                    </a:solidFill>
                  </a:rPr>
                  <a:t>アウター類は玄関で収納</a:t>
                </a:r>
                <a:endParaRPr lang="en-US" altLang="ja-JP" sz="1050" b="1" dirty="0">
                  <a:solidFill>
                    <a:schemeClr val="tx1">
                      <a:lumMod val="85000"/>
                      <a:lumOff val="15000"/>
                    </a:schemeClr>
                  </a:solidFill>
                </a:endParaRPr>
              </a:p>
              <a:p>
                <a:pPr algn="ctr">
                  <a:lnSpc>
                    <a:spcPts val="1350"/>
                  </a:lnSpc>
                </a:pPr>
                <a:r>
                  <a:rPr lang="ja-JP" altLang="en-US" sz="1050" b="1" dirty="0">
                    <a:solidFill>
                      <a:schemeClr val="tx1">
                        <a:lumMod val="85000"/>
                        <a:lumOff val="15000"/>
                      </a:schemeClr>
                    </a:solidFill>
                  </a:rPr>
                  <a:t>家の中に花粉を持ち込まない</a:t>
                </a:r>
                <a:endParaRPr lang="en-US" altLang="ja-JP" sz="1050" b="1" dirty="0">
                  <a:solidFill>
                    <a:schemeClr val="tx1">
                      <a:lumMod val="85000"/>
                      <a:lumOff val="15000"/>
                    </a:schemeClr>
                  </a:solidFill>
                </a:endParaRPr>
              </a:p>
            </p:txBody>
          </p:sp>
        </p:grpSp>
        <p:grpSp>
          <p:nvGrpSpPr>
            <p:cNvPr id="92" name="グループ化 91"/>
            <p:cNvGrpSpPr/>
            <p:nvPr/>
          </p:nvGrpSpPr>
          <p:grpSpPr>
            <a:xfrm>
              <a:off x="5176564" y="4498397"/>
              <a:ext cx="2000250" cy="574128"/>
              <a:chOff x="514350" y="4733925"/>
              <a:chExt cx="2000250" cy="574128"/>
            </a:xfrm>
          </p:grpSpPr>
          <p:sp>
            <p:nvSpPr>
              <p:cNvPr id="93" name="フリーフォーム 92"/>
              <p:cNvSpPr/>
              <p:nvPr/>
            </p:nvSpPr>
            <p:spPr>
              <a:xfrm rot="10800000">
                <a:off x="514350" y="4733925"/>
                <a:ext cx="2000250" cy="574128"/>
              </a:xfrm>
              <a:custGeom>
                <a:avLst/>
                <a:gdLst>
                  <a:gd name="connsiteX0" fmla="*/ 2000250 w 2000250"/>
                  <a:gd name="connsiteY0" fmla="*/ 574128 h 574128"/>
                  <a:gd name="connsiteX1" fmla="*/ 0 w 2000250"/>
                  <a:gd name="connsiteY1" fmla="*/ 574128 h 574128"/>
                  <a:gd name="connsiteX2" fmla="*/ 0 w 2000250"/>
                  <a:gd name="connsiteY2" fmla="*/ 78828 h 574128"/>
                  <a:gd name="connsiteX3" fmla="*/ 954405 w 2000250"/>
                  <a:gd name="connsiteY3" fmla="*/ 78828 h 574128"/>
                  <a:gd name="connsiteX4" fmla="*/ 1000125 w 2000250"/>
                  <a:gd name="connsiteY4" fmla="*/ 0 h 574128"/>
                  <a:gd name="connsiteX5" fmla="*/ 1045845 w 2000250"/>
                  <a:gd name="connsiteY5" fmla="*/ 78828 h 574128"/>
                  <a:gd name="connsiteX6" fmla="*/ 2000250 w 2000250"/>
                  <a:gd name="connsiteY6" fmla="*/ 78828 h 5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574128">
                    <a:moveTo>
                      <a:pt x="2000250" y="574128"/>
                    </a:moveTo>
                    <a:lnTo>
                      <a:pt x="0" y="574128"/>
                    </a:lnTo>
                    <a:lnTo>
                      <a:pt x="0" y="78828"/>
                    </a:lnTo>
                    <a:lnTo>
                      <a:pt x="954405" y="78828"/>
                    </a:lnTo>
                    <a:lnTo>
                      <a:pt x="1000125" y="0"/>
                    </a:lnTo>
                    <a:lnTo>
                      <a:pt x="1045845" y="78828"/>
                    </a:lnTo>
                    <a:lnTo>
                      <a:pt x="2000250" y="78828"/>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94" name="テキスト ボックス 93"/>
              <p:cNvSpPr txBox="1"/>
              <p:nvPr/>
            </p:nvSpPr>
            <p:spPr>
              <a:xfrm>
                <a:off x="582135" y="4760595"/>
                <a:ext cx="1800493" cy="451406"/>
              </a:xfrm>
              <a:prstGeom prst="rect">
                <a:avLst/>
              </a:prstGeom>
              <a:noFill/>
            </p:spPr>
            <p:txBody>
              <a:bodyPr wrap="none" rtlCol="0">
                <a:spAutoFit/>
              </a:bodyPr>
              <a:lstStyle/>
              <a:p>
                <a:pPr algn="ctr">
                  <a:lnSpc>
                    <a:spcPts val="1350"/>
                  </a:lnSpc>
                </a:pPr>
                <a:r>
                  <a:rPr lang="ja-JP" altLang="en-US" sz="1050" b="1" dirty="0">
                    <a:solidFill>
                      <a:schemeClr val="tx1">
                        <a:lumMod val="85000"/>
                        <a:lumOff val="15000"/>
                      </a:schemeClr>
                    </a:solidFill>
                  </a:rPr>
                  <a:t>家族団らんのリビングには</a:t>
                </a:r>
                <a:endParaRPr lang="en-US" altLang="ja-JP" sz="1050" b="1" dirty="0">
                  <a:solidFill>
                    <a:schemeClr val="tx1">
                      <a:lumMod val="85000"/>
                      <a:lumOff val="15000"/>
                    </a:schemeClr>
                  </a:solidFill>
                </a:endParaRPr>
              </a:p>
              <a:p>
                <a:pPr algn="ctr">
                  <a:lnSpc>
                    <a:spcPts val="1350"/>
                  </a:lnSpc>
                </a:pPr>
                <a:r>
                  <a:rPr lang="ja-JP" altLang="en-US" sz="1050" b="1" dirty="0">
                    <a:solidFill>
                      <a:schemeClr val="tx1">
                        <a:lumMod val="85000"/>
                        <a:lumOff val="15000"/>
                      </a:schemeClr>
                    </a:solidFill>
                  </a:rPr>
                  <a:t>アレル物質対策の床材を</a:t>
                </a:r>
              </a:p>
            </p:txBody>
          </p:sp>
        </p:grpSp>
      </p:grpSp>
      <p:grpSp>
        <p:nvGrpSpPr>
          <p:cNvPr id="3" name="グループ化 2">
            <a:extLst>
              <a:ext uri="{FF2B5EF4-FFF2-40B4-BE49-F238E27FC236}">
                <a16:creationId xmlns:a16="http://schemas.microsoft.com/office/drawing/2014/main" id="{3C29EC6C-0A51-D9D4-AE6A-7BD5B111EA4F}"/>
              </a:ext>
            </a:extLst>
          </p:cNvPr>
          <p:cNvGrpSpPr/>
          <p:nvPr/>
        </p:nvGrpSpPr>
        <p:grpSpPr>
          <a:xfrm rot="230437">
            <a:off x="2374791" y="289913"/>
            <a:ext cx="5123070" cy="2017520"/>
            <a:chOff x="3587325" y="1653200"/>
            <a:chExt cx="5123070" cy="2017520"/>
          </a:xfrm>
        </p:grpSpPr>
        <p:cxnSp>
          <p:nvCxnSpPr>
            <p:cNvPr id="49" name="直線コネクタ 48"/>
            <p:cNvCxnSpPr>
              <a:cxnSpLocks/>
            </p:cNvCxnSpPr>
            <p:nvPr/>
          </p:nvCxnSpPr>
          <p:spPr>
            <a:xfrm>
              <a:off x="3735207" y="3561529"/>
              <a:ext cx="4793651" cy="0"/>
            </a:xfrm>
            <a:prstGeom prst="line">
              <a:avLst/>
            </a:prstGeom>
            <a:ln w="184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B9598185-AB7B-51A9-830B-9F98C0E29640}"/>
                </a:ext>
              </a:extLst>
            </p:cNvPr>
            <p:cNvSpPr txBox="1"/>
            <p:nvPr/>
          </p:nvSpPr>
          <p:spPr>
            <a:xfrm rot="2402">
              <a:off x="3587325" y="1654784"/>
              <a:ext cx="5121915" cy="2015936"/>
            </a:xfrm>
            <a:prstGeom prst="rect">
              <a:avLst/>
            </a:prstGeom>
            <a:noFill/>
            <a:ln>
              <a:noFill/>
            </a:ln>
          </p:spPr>
          <p:txBody>
            <a:bodyPr wrap="none" rtlCol="0">
              <a:spAutoFit/>
            </a:bodyPr>
            <a:lstStyle/>
            <a:p>
              <a:pPr algn="r">
                <a:lnSpc>
                  <a:spcPts val="5000"/>
                </a:lnSpc>
              </a:pPr>
              <a:r>
                <a:rPr lang="ja-JP" altLang="en-US" sz="2800" dirty="0">
                  <a:ln w="69850">
                    <a:solidFill>
                      <a:schemeClr val="bg1"/>
                    </a:solidFill>
                    <a:prstDash val="solid"/>
                  </a:ln>
                  <a:solidFill>
                    <a:srgbClr val="000000"/>
                  </a:solidFill>
                  <a:latin typeface="HGS創英角ｺﾞｼｯｸUB" panose="020B0900000000000000" pitchFamily="50" charset="-128"/>
                  <a:ea typeface="HGS創英角ｺﾞｼｯｸUB" panose="020B0900000000000000" pitchFamily="50" charset="-128"/>
                </a:rPr>
                <a:t>シーズン到来前の</a:t>
              </a:r>
              <a:r>
                <a:rPr lang="ja-JP" altLang="en-US" sz="3600" dirty="0">
                  <a:ln w="69850">
                    <a:solidFill>
                      <a:schemeClr val="bg1"/>
                    </a:solidFill>
                    <a:prstDash val="solid"/>
                  </a:ln>
                  <a:solidFill>
                    <a:srgbClr val="000000"/>
                  </a:solidFill>
                  <a:latin typeface="HGS創英角ｺﾞｼｯｸUB" panose="020B0900000000000000" pitchFamily="50" charset="-128"/>
                  <a:ea typeface="HGS創英角ｺﾞｼｯｸUB" panose="020B0900000000000000" pitchFamily="50" charset="-128"/>
                </a:rPr>
                <a:t>今こそ　</a:t>
              </a:r>
              <a:endParaRPr lang="en-US" altLang="ja-JP" sz="2800" dirty="0">
                <a:ln w="69850">
                  <a:solidFill>
                    <a:schemeClr val="bg1"/>
                  </a:solidFill>
                  <a:prstDash val="solid"/>
                </a:ln>
                <a:solidFill>
                  <a:srgbClr val="000000"/>
                </a:solidFill>
                <a:latin typeface="HGS創英角ｺﾞｼｯｸUB" panose="020B0900000000000000" pitchFamily="50" charset="-128"/>
                <a:ea typeface="HGS創英角ｺﾞｼｯｸUB" panose="020B0900000000000000" pitchFamily="50" charset="-128"/>
              </a:endParaRPr>
            </a:p>
            <a:p>
              <a:pPr algn="r">
                <a:lnSpc>
                  <a:spcPts val="5000"/>
                </a:lnSpc>
              </a:pPr>
              <a:r>
                <a:rPr lang="ja-JP" altLang="en-US" sz="2800" dirty="0">
                  <a:ln w="69850">
                    <a:solidFill>
                      <a:schemeClr val="bg1"/>
                    </a:solidFill>
                    <a:prstDash val="solid"/>
                  </a:ln>
                  <a:solidFill>
                    <a:srgbClr val="000000"/>
                  </a:solidFill>
                  <a:latin typeface="HGS創英角ｺﾞｼｯｸUB" panose="020B0900000000000000" pitchFamily="50" charset="-128"/>
                  <a:ea typeface="HGS創英角ｺﾞｼｯｸUB" panose="020B0900000000000000" pitchFamily="50" charset="-128"/>
                </a:rPr>
                <a:t>パナソニックで　</a:t>
              </a:r>
              <a:endParaRPr lang="en-US" altLang="ja-JP" sz="3600" dirty="0">
                <a:ln w="69850">
                  <a:solidFill>
                    <a:schemeClr val="bg1"/>
                  </a:solidFill>
                  <a:prstDash val="solid"/>
                </a:ln>
                <a:solidFill>
                  <a:srgbClr val="000000"/>
                </a:solidFill>
                <a:latin typeface="HGS創英角ｺﾞｼｯｸUB" panose="020B0900000000000000" pitchFamily="50" charset="-128"/>
                <a:ea typeface="HGS創英角ｺﾞｼｯｸUB" panose="020B0900000000000000" pitchFamily="50" charset="-128"/>
              </a:endParaRPr>
            </a:p>
            <a:p>
              <a:pPr algn="r">
                <a:lnSpc>
                  <a:spcPts val="5000"/>
                </a:lnSpc>
              </a:pPr>
              <a:r>
                <a:rPr lang="ja-JP" altLang="en-US" sz="3500" dirty="0">
                  <a:ln w="69850">
                    <a:solidFill>
                      <a:schemeClr val="bg1"/>
                    </a:solidFill>
                    <a:prstDash val="solid"/>
                  </a:ln>
                  <a:solidFill>
                    <a:srgbClr val="000000"/>
                  </a:solidFill>
                  <a:latin typeface="HGS創英角ｺﾞｼｯｸUB" panose="020B0900000000000000" pitchFamily="50" charset="-128"/>
                  <a:ea typeface="HGS創英角ｺﾞｼｯｸUB" panose="020B0900000000000000" pitchFamily="50" charset="-128"/>
                </a:rPr>
                <a:t>早めの</a:t>
              </a:r>
              <a:r>
                <a:rPr lang="ja-JP" altLang="en-US" sz="4200" dirty="0">
                  <a:ln w="69850">
                    <a:solidFill>
                      <a:schemeClr val="bg1"/>
                    </a:solidFill>
                    <a:prstDash val="solid"/>
                  </a:ln>
                  <a:solidFill>
                    <a:srgbClr val="000000"/>
                  </a:solidFill>
                  <a:latin typeface="HGS創英角ｺﾞｼｯｸUB" panose="020B0900000000000000" pitchFamily="50" charset="-128"/>
                  <a:ea typeface="HGS創英角ｺﾞｼｯｸUB" panose="020B0900000000000000" pitchFamily="50" charset="-128"/>
                </a:rPr>
                <a:t>花粉症対策</a:t>
              </a:r>
              <a:r>
                <a:rPr lang="ja-JP" altLang="en-US" sz="3500" dirty="0">
                  <a:ln w="69850">
                    <a:solidFill>
                      <a:schemeClr val="bg1"/>
                    </a:solidFill>
                    <a:prstDash val="solid"/>
                  </a:ln>
                  <a:solidFill>
                    <a:srgbClr val="000000"/>
                  </a:solidFill>
                  <a:latin typeface="HGS創英角ｺﾞｼｯｸUB" panose="020B0900000000000000" pitchFamily="50" charset="-128"/>
                  <a:ea typeface="HGS創英角ｺﾞｼｯｸUB" panose="020B0900000000000000" pitchFamily="50" charset="-128"/>
                </a:rPr>
                <a:t>を！</a:t>
              </a:r>
              <a:endParaRPr lang="en-US" altLang="ja-JP" sz="3500" dirty="0">
                <a:ln w="69850">
                  <a:solidFill>
                    <a:schemeClr val="bg1"/>
                  </a:solidFill>
                  <a:prstDash val="solid"/>
                </a:ln>
                <a:solidFill>
                  <a:srgbClr val="000000"/>
                </a:solidFill>
                <a:latin typeface="HGS創英角ｺﾞｼｯｸUB" panose="020B0900000000000000" pitchFamily="50" charset="-128"/>
                <a:ea typeface="HGS創英角ｺﾞｼｯｸUB" panose="020B0900000000000000" pitchFamily="50" charset="-128"/>
              </a:endParaRPr>
            </a:p>
          </p:txBody>
        </p:sp>
        <p:sp>
          <p:nvSpPr>
            <p:cNvPr id="38" name="テキスト ボックス 37">
              <a:extLst>
                <a:ext uri="{FF2B5EF4-FFF2-40B4-BE49-F238E27FC236}">
                  <a16:creationId xmlns:a16="http://schemas.microsoft.com/office/drawing/2014/main" id="{B9598185-AB7B-51A9-830B-9F98C0E29640}"/>
                </a:ext>
              </a:extLst>
            </p:cNvPr>
            <p:cNvSpPr txBox="1"/>
            <p:nvPr/>
          </p:nvSpPr>
          <p:spPr>
            <a:xfrm rot="2402">
              <a:off x="3588480" y="1653200"/>
              <a:ext cx="5121915" cy="2015936"/>
            </a:xfrm>
            <a:prstGeom prst="rect">
              <a:avLst/>
            </a:prstGeom>
            <a:noFill/>
            <a:ln>
              <a:noFill/>
            </a:ln>
          </p:spPr>
          <p:txBody>
            <a:bodyPr wrap="none" rtlCol="0">
              <a:spAutoFit/>
            </a:bodyPr>
            <a:lstStyle/>
            <a:p>
              <a:pPr algn="r">
                <a:lnSpc>
                  <a:spcPts val="5000"/>
                </a:lnSpc>
              </a:pPr>
              <a:r>
                <a:rPr lang="ja-JP" altLang="en-US" sz="2800" dirty="0">
                  <a:ln w="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シーズン到来前の</a:t>
              </a:r>
              <a:r>
                <a:rPr lang="ja-JP" altLang="en-US" sz="3600" dirty="0">
                  <a:ln w="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今こそ　</a:t>
              </a:r>
              <a:endParaRPr lang="en-US" altLang="ja-JP" sz="2800" dirty="0">
                <a:ln w="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algn="r">
                <a:lnSpc>
                  <a:spcPts val="5000"/>
                </a:lnSpc>
              </a:pPr>
              <a:r>
                <a:rPr lang="ja-JP" altLang="en-US" sz="2800" dirty="0">
                  <a:ln w="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パナソニックで　</a:t>
              </a:r>
              <a:endParaRPr lang="en-US" altLang="ja-JP" sz="2800" dirty="0">
                <a:ln w="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algn="r">
                <a:lnSpc>
                  <a:spcPts val="5000"/>
                </a:lnSpc>
              </a:pPr>
              <a:r>
                <a:rPr lang="ja-JP" altLang="en-US" sz="3500" dirty="0">
                  <a:ln w="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早めの</a:t>
              </a:r>
              <a:r>
                <a:rPr lang="ja-JP" altLang="en-US" sz="4200" dirty="0">
                  <a:ln w="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花粉症対策</a:t>
              </a:r>
              <a:r>
                <a:rPr lang="ja-JP" altLang="en-US" sz="3500" dirty="0">
                  <a:ln w="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を！</a:t>
              </a:r>
            </a:p>
          </p:txBody>
        </p:sp>
      </p:grpSp>
      <p:pic>
        <p:nvPicPr>
          <p:cNvPr id="7" name="図 6">
            <a:extLst>
              <a:ext uri="{FF2B5EF4-FFF2-40B4-BE49-F238E27FC236}">
                <a16:creationId xmlns:a16="http://schemas.microsoft.com/office/drawing/2014/main" id="{E6384F57-E2C5-5CD1-1916-90E9855FECB7}"/>
              </a:ext>
            </a:extLst>
          </p:cNvPr>
          <p:cNvPicPr>
            <a:picLocks noChangeAspect="1"/>
          </p:cNvPicPr>
          <p:nvPr/>
        </p:nvPicPr>
        <p:blipFill rotWithShape="1">
          <a:blip r:embed="rId4"/>
          <a:srcRect t="1" b="44600"/>
          <a:stretch/>
        </p:blipFill>
        <p:spPr>
          <a:xfrm>
            <a:off x="502465" y="5124773"/>
            <a:ext cx="1904755" cy="1260348"/>
          </a:xfrm>
          <a:prstGeom prst="rect">
            <a:avLst/>
          </a:prstGeom>
        </p:spPr>
      </p:pic>
      <p:pic>
        <p:nvPicPr>
          <p:cNvPr id="9" name="図 8">
            <a:extLst>
              <a:ext uri="{FF2B5EF4-FFF2-40B4-BE49-F238E27FC236}">
                <a16:creationId xmlns:a16="http://schemas.microsoft.com/office/drawing/2014/main" id="{F5864798-6D64-4607-41EF-AF78CEEBED95}"/>
              </a:ext>
            </a:extLst>
          </p:cNvPr>
          <p:cNvPicPr>
            <a:picLocks noChangeAspect="1"/>
          </p:cNvPicPr>
          <p:nvPr/>
        </p:nvPicPr>
        <p:blipFill rotWithShape="1">
          <a:blip r:embed="rId5"/>
          <a:srcRect b="19603"/>
          <a:stretch/>
        </p:blipFill>
        <p:spPr>
          <a:xfrm>
            <a:off x="5183318" y="5124773"/>
            <a:ext cx="1904756" cy="1256845"/>
          </a:xfrm>
          <a:prstGeom prst="rect">
            <a:avLst/>
          </a:prstGeom>
        </p:spPr>
      </p:pic>
      <p:grpSp>
        <p:nvGrpSpPr>
          <p:cNvPr id="21" name="グループ化 20">
            <a:extLst>
              <a:ext uri="{FF2B5EF4-FFF2-40B4-BE49-F238E27FC236}">
                <a16:creationId xmlns:a16="http://schemas.microsoft.com/office/drawing/2014/main" id="{4B0938CF-E860-0AB2-5303-B14A9D88F8DA}"/>
              </a:ext>
            </a:extLst>
          </p:cNvPr>
          <p:cNvGrpSpPr/>
          <p:nvPr/>
        </p:nvGrpSpPr>
        <p:grpSpPr>
          <a:xfrm>
            <a:off x="369150" y="6823423"/>
            <a:ext cx="6968275" cy="1729212"/>
            <a:chOff x="369150" y="6810723"/>
            <a:chExt cx="6968275" cy="1729212"/>
          </a:xfrm>
        </p:grpSpPr>
        <p:grpSp>
          <p:nvGrpSpPr>
            <p:cNvPr id="25" name="グループ化 24">
              <a:extLst>
                <a:ext uri="{FF2B5EF4-FFF2-40B4-BE49-F238E27FC236}">
                  <a16:creationId xmlns:a16="http://schemas.microsoft.com/office/drawing/2014/main" id="{9FBAF146-4CFD-F95A-FA63-1D964861ED72}"/>
                </a:ext>
              </a:extLst>
            </p:cNvPr>
            <p:cNvGrpSpPr/>
            <p:nvPr/>
          </p:nvGrpSpPr>
          <p:grpSpPr>
            <a:xfrm>
              <a:off x="404104" y="8291790"/>
              <a:ext cx="6933321" cy="248145"/>
              <a:chOff x="404104" y="8367417"/>
              <a:chExt cx="6933321" cy="248145"/>
            </a:xfrm>
          </p:grpSpPr>
          <p:sp>
            <p:nvSpPr>
              <p:cNvPr id="30" name="テキスト ボックス 29">
                <a:extLst>
                  <a:ext uri="{FF2B5EF4-FFF2-40B4-BE49-F238E27FC236}">
                    <a16:creationId xmlns:a16="http://schemas.microsoft.com/office/drawing/2014/main" id="{4E64DCAC-537D-F26C-89CE-66E1FCE9FEC3}"/>
                  </a:ext>
                </a:extLst>
              </p:cNvPr>
              <p:cNvSpPr txBox="1"/>
              <p:nvPr/>
            </p:nvSpPr>
            <p:spPr>
              <a:xfrm>
                <a:off x="404104" y="8367417"/>
                <a:ext cx="2167645" cy="248145"/>
              </a:xfrm>
              <a:prstGeom prst="rect">
                <a:avLst/>
              </a:prstGeom>
              <a:noFill/>
            </p:spPr>
            <p:txBody>
              <a:bodyPr wrap="square" rtlCol="0">
                <a:spAutoFit/>
              </a:bodyPr>
              <a:lstStyle/>
              <a:p>
                <a:pPr>
                  <a:lnSpc>
                    <a:spcPts val="1320"/>
                  </a:lnSpc>
                </a:pPr>
                <a:r>
                  <a:rPr lang="ja-JP" altLang="en-US" sz="800" b="1" dirty="0"/>
                  <a:t>使わないときは天井にすっきり収納</a:t>
                </a:r>
                <a:endParaRPr lang="en-US" altLang="ja-JP" sz="800" b="1" dirty="0"/>
              </a:p>
            </p:txBody>
          </p:sp>
          <p:sp>
            <p:nvSpPr>
              <p:cNvPr id="31" name="テキスト ボックス 30">
                <a:extLst>
                  <a:ext uri="{FF2B5EF4-FFF2-40B4-BE49-F238E27FC236}">
                    <a16:creationId xmlns:a16="http://schemas.microsoft.com/office/drawing/2014/main" id="{0C33AF0C-667C-0E84-2CA9-8B222E1586BC}"/>
                  </a:ext>
                </a:extLst>
              </p:cNvPr>
              <p:cNvSpPr txBox="1"/>
              <p:nvPr/>
            </p:nvSpPr>
            <p:spPr>
              <a:xfrm>
                <a:off x="2763438" y="8367417"/>
                <a:ext cx="2126480" cy="248145"/>
              </a:xfrm>
              <a:prstGeom prst="rect">
                <a:avLst/>
              </a:prstGeom>
              <a:noFill/>
            </p:spPr>
            <p:txBody>
              <a:bodyPr wrap="square" rtlCol="0">
                <a:spAutoFit/>
              </a:bodyPr>
              <a:lstStyle/>
              <a:p>
                <a:pPr>
                  <a:lnSpc>
                    <a:spcPts val="1320"/>
                  </a:lnSpc>
                </a:pPr>
                <a:r>
                  <a:rPr lang="ja-JP" altLang="en-US" sz="800" b="1" dirty="0"/>
                  <a:t>玄関の不快なニオイを脱臭する機能も装備</a:t>
                </a:r>
                <a:endParaRPr kumimoji="1" lang="en-US" altLang="ja-JP" sz="800" b="1" dirty="0"/>
              </a:p>
            </p:txBody>
          </p:sp>
          <p:sp>
            <p:nvSpPr>
              <p:cNvPr id="32" name="テキスト ボックス 31">
                <a:extLst>
                  <a:ext uri="{FF2B5EF4-FFF2-40B4-BE49-F238E27FC236}">
                    <a16:creationId xmlns:a16="http://schemas.microsoft.com/office/drawing/2014/main" id="{82C8FEB1-62D3-3E84-DC8D-8E323D68BC97}"/>
                  </a:ext>
                </a:extLst>
              </p:cNvPr>
              <p:cNvSpPr txBox="1"/>
              <p:nvPr/>
            </p:nvSpPr>
            <p:spPr>
              <a:xfrm>
                <a:off x="5035968" y="8395992"/>
                <a:ext cx="2301457" cy="215444"/>
              </a:xfrm>
              <a:prstGeom prst="rect">
                <a:avLst/>
              </a:prstGeom>
              <a:noFill/>
            </p:spPr>
            <p:txBody>
              <a:bodyPr wrap="square" rtlCol="0">
                <a:spAutoFit/>
              </a:bodyPr>
              <a:lstStyle/>
              <a:p>
                <a:pPr fontAlgn="base"/>
                <a:r>
                  <a:rPr lang="ja-JP" altLang="en-US" sz="800" b="1" i="0" dirty="0">
                    <a:solidFill>
                      <a:srgbClr val="1F1F1F"/>
                    </a:solidFill>
                    <a:effectLst/>
                    <a:latin typeface="メイリオ" panose="020B0604030504040204" pitchFamily="50" charset="-128"/>
                    <a:ea typeface="メイリオ" panose="020B0604030504040204" pitchFamily="50" charset="-128"/>
                  </a:rPr>
                  <a:t>床表面に付着したアレル物質を抑制 </a:t>
                </a:r>
              </a:p>
            </p:txBody>
          </p:sp>
        </p:grpSp>
        <p:sp>
          <p:nvSpPr>
            <p:cNvPr id="26" name="テキスト ボックス 25">
              <a:extLst>
                <a:ext uri="{FF2B5EF4-FFF2-40B4-BE49-F238E27FC236}">
                  <a16:creationId xmlns:a16="http://schemas.microsoft.com/office/drawing/2014/main" id="{E92AA4B4-40C7-63F3-BB48-2CBD56D36DE8}"/>
                </a:ext>
              </a:extLst>
            </p:cNvPr>
            <p:cNvSpPr txBox="1"/>
            <p:nvPr/>
          </p:nvSpPr>
          <p:spPr>
            <a:xfrm>
              <a:off x="369150" y="6810723"/>
              <a:ext cx="2726475" cy="263534"/>
            </a:xfrm>
            <a:prstGeom prst="rect">
              <a:avLst/>
            </a:prstGeom>
            <a:noFill/>
          </p:spPr>
          <p:txBody>
            <a:bodyPr wrap="square" rtlCol="0">
              <a:spAutoFit/>
            </a:bodyPr>
            <a:lstStyle/>
            <a:p>
              <a:pPr lvl="0">
                <a:lnSpc>
                  <a:spcPts val="1320"/>
                </a:lnSpc>
              </a:pPr>
              <a:r>
                <a:rPr lang="ja-JP" altLang="en-US" sz="800" b="1" dirty="0">
                  <a:solidFill>
                    <a:srgbClr val="002060"/>
                  </a:solidFill>
                </a:rPr>
                <a:t>室内物干しユニット</a:t>
              </a:r>
              <a:r>
                <a:rPr lang="ja-JP" altLang="en-US" sz="1100" b="1" dirty="0">
                  <a:solidFill>
                    <a:srgbClr val="002060"/>
                  </a:solidFill>
                </a:rPr>
                <a:t>「ホシ姫サマ」</a:t>
              </a:r>
              <a:endParaRPr lang="ja-JP" altLang="en-US" b="1" dirty="0">
                <a:solidFill>
                  <a:srgbClr val="002060"/>
                </a:solidFill>
              </a:endParaRPr>
            </a:p>
          </p:txBody>
        </p:sp>
        <p:sp>
          <p:nvSpPr>
            <p:cNvPr id="27" name="テキスト ボックス 26">
              <a:extLst>
                <a:ext uri="{FF2B5EF4-FFF2-40B4-BE49-F238E27FC236}">
                  <a16:creationId xmlns:a16="http://schemas.microsoft.com/office/drawing/2014/main" id="{A9FB7A0A-E1AE-8599-2220-2762DFC30BA7}"/>
                </a:ext>
              </a:extLst>
            </p:cNvPr>
            <p:cNvSpPr txBox="1"/>
            <p:nvPr/>
          </p:nvSpPr>
          <p:spPr>
            <a:xfrm>
              <a:off x="5004373" y="6810723"/>
              <a:ext cx="2063177" cy="259686"/>
            </a:xfrm>
            <a:prstGeom prst="rect">
              <a:avLst/>
            </a:prstGeom>
            <a:noFill/>
          </p:spPr>
          <p:txBody>
            <a:bodyPr wrap="square" rtlCol="0">
              <a:spAutoFit/>
            </a:bodyPr>
            <a:lstStyle/>
            <a:p>
              <a:pPr>
                <a:lnSpc>
                  <a:spcPts val="1320"/>
                </a:lnSpc>
              </a:pPr>
              <a:r>
                <a:rPr kumimoji="1" lang="ja-JP" altLang="en-US" sz="1100" b="1" dirty="0">
                  <a:solidFill>
                    <a:srgbClr val="002060"/>
                  </a:solidFill>
                </a:rPr>
                <a:t>「アレルバスター」対応床材</a:t>
              </a:r>
              <a:endParaRPr kumimoji="1" lang="ja-JP" altLang="en-US" sz="800" b="1" dirty="0">
                <a:solidFill>
                  <a:srgbClr val="002060"/>
                </a:solidFill>
              </a:endParaRPr>
            </a:p>
          </p:txBody>
        </p:sp>
        <p:sp>
          <p:nvSpPr>
            <p:cNvPr id="28" name="テキスト ボックス 27">
              <a:extLst>
                <a:ext uri="{FF2B5EF4-FFF2-40B4-BE49-F238E27FC236}">
                  <a16:creationId xmlns:a16="http://schemas.microsoft.com/office/drawing/2014/main" id="{2AC06217-9BC4-2929-E03D-76B7DAAE5FC4}"/>
                </a:ext>
              </a:extLst>
            </p:cNvPr>
            <p:cNvSpPr txBox="1"/>
            <p:nvPr/>
          </p:nvSpPr>
          <p:spPr>
            <a:xfrm>
              <a:off x="2765997" y="6810723"/>
              <a:ext cx="2164143" cy="259686"/>
            </a:xfrm>
            <a:prstGeom prst="rect">
              <a:avLst/>
            </a:prstGeom>
            <a:noFill/>
          </p:spPr>
          <p:txBody>
            <a:bodyPr wrap="square" rtlCol="0">
              <a:spAutoFit/>
            </a:bodyPr>
            <a:lstStyle/>
            <a:p>
              <a:pPr>
                <a:lnSpc>
                  <a:spcPts val="1320"/>
                </a:lnSpc>
              </a:pPr>
              <a:r>
                <a:rPr lang="ja-JP" altLang="en-US" sz="800" b="1" dirty="0">
                  <a:solidFill>
                    <a:srgbClr val="002060"/>
                  </a:solidFill>
                </a:rPr>
                <a:t>玄関用収納</a:t>
              </a:r>
              <a:r>
                <a:rPr lang="ja-JP" altLang="en-US" sz="1100" b="1" dirty="0">
                  <a:solidFill>
                    <a:srgbClr val="002060"/>
                  </a:solidFill>
                </a:rPr>
                <a:t>「クロークボックス」</a:t>
              </a:r>
              <a:endParaRPr lang="ja-JP" altLang="en-US" sz="800" b="1" dirty="0">
                <a:solidFill>
                  <a:srgbClr val="002060"/>
                </a:solidFill>
              </a:endParaRPr>
            </a:p>
          </p:txBody>
        </p:sp>
      </p:grpSp>
      <p:pic>
        <p:nvPicPr>
          <p:cNvPr id="36" name="図 35" descr="屋内, 人, 女性, 立つ が含まれている画像&#10;&#10;自動的に生成された説明">
            <a:extLst>
              <a:ext uri="{FF2B5EF4-FFF2-40B4-BE49-F238E27FC236}">
                <a16:creationId xmlns:a16="http://schemas.microsoft.com/office/drawing/2014/main" id="{6338A949-7D09-FA98-A2B3-817CC1A34D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533" b="1406"/>
          <a:stretch/>
        </p:blipFill>
        <p:spPr>
          <a:xfrm>
            <a:off x="480377" y="7056120"/>
            <a:ext cx="1942784" cy="1255075"/>
          </a:xfrm>
          <a:prstGeom prst="rect">
            <a:avLst/>
          </a:prstGeom>
        </p:spPr>
      </p:pic>
      <p:pic>
        <p:nvPicPr>
          <p:cNvPr id="40" name="図 39" descr="木製のキャビネット&#10;&#10;低い精度で自動的に生成された説明">
            <a:extLst>
              <a:ext uri="{FF2B5EF4-FFF2-40B4-BE49-F238E27FC236}">
                <a16:creationId xmlns:a16="http://schemas.microsoft.com/office/drawing/2014/main" id="{048FA179-9DE1-8D9A-B2B2-FEB0F2C5BCAB}"/>
              </a:ext>
            </a:extLst>
          </p:cNvPr>
          <p:cNvPicPr>
            <a:picLocks noChangeAspect="1"/>
          </p:cNvPicPr>
          <p:nvPr/>
        </p:nvPicPr>
        <p:blipFill rotWithShape="1">
          <a:blip r:embed="rId7">
            <a:extLst>
              <a:ext uri="{28A0092B-C50C-407E-A947-70E740481C1C}">
                <a14:useLocalDpi xmlns:a14="http://schemas.microsoft.com/office/drawing/2010/main" val="0"/>
              </a:ext>
            </a:extLst>
          </a:blip>
          <a:srcRect t="35804" b="12076"/>
          <a:stretch/>
        </p:blipFill>
        <p:spPr>
          <a:xfrm>
            <a:off x="2844799" y="7037774"/>
            <a:ext cx="2001521" cy="1275646"/>
          </a:xfrm>
          <a:prstGeom prst="rect">
            <a:avLst/>
          </a:prstGeom>
        </p:spPr>
      </p:pic>
      <p:pic>
        <p:nvPicPr>
          <p:cNvPr id="44" name="図 43" descr="テキスト&#10;&#10;自動的に生成された説明">
            <a:extLst>
              <a:ext uri="{FF2B5EF4-FFF2-40B4-BE49-F238E27FC236}">
                <a16:creationId xmlns:a16="http://schemas.microsoft.com/office/drawing/2014/main" id="{DBB58F7F-2446-DA92-31A9-57F207B1A0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906" b="3074"/>
          <a:stretch/>
        </p:blipFill>
        <p:spPr>
          <a:xfrm>
            <a:off x="5183993" y="7047619"/>
            <a:ext cx="1978807" cy="1250615"/>
          </a:xfrm>
          <a:prstGeom prst="rect">
            <a:avLst/>
          </a:prstGeom>
        </p:spPr>
      </p:pic>
      <p:pic>
        <p:nvPicPr>
          <p:cNvPr id="11" name="図 10">
            <a:extLst>
              <a:ext uri="{FF2B5EF4-FFF2-40B4-BE49-F238E27FC236}">
                <a16:creationId xmlns:a16="http://schemas.microsoft.com/office/drawing/2014/main" id="{3F3DCDAA-FEFF-7ECA-7E4E-762385FDC80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5033" b="13334"/>
          <a:stretch/>
        </p:blipFill>
        <p:spPr>
          <a:xfrm>
            <a:off x="2850243" y="7046557"/>
            <a:ext cx="2017032" cy="1259243"/>
          </a:xfrm>
          <a:prstGeom prst="rect">
            <a:avLst/>
          </a:prstGeom>
        </p:spPr>
      </p:pic>
    </p:spTree>
    <p:extLst>
      <p:ext uri="{BB962C8B-B14F-4D97-AF65-F5344CB8AC3E}">
        <p14:creationId xmlns:p14="http://schemas.microsoft.com/office/powerpoint/2010/main" val="241276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4E74EE0-B6C9-12E8-2DC4-4187BC793B74}"/>
              </a:ext>
            </a:extLst>
          </p:cNvPr>
          <p:cNvSpPr/>
          <p:nvPr/>
        </p:nvSpPr>
        <p:spPr>
          <a:xfrm>
            <a:off x="387029" y="3831643"/>
            <a:ext cx="6840000" cy="31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D5D1FDA-F08E-8597-A299-22BD056EC709}"/>
              </a:ext>
            </a:extLst>
          </p:cNvPr>
          <p:cNvSpPr/>
          <p:nvPr/>
        </p:nvSpPr>
        <p:spPr>
          <a:xfrm>
            <a:off x="387029" y="558449"/>
            <a:ext cx="6840000" cy="31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2EBB183-896E-7697-0B5C-615EB332A57F}"/>
              </a:ext>
            </a:extLst>
          </p:cNvPr>
          <p:cNvSpPr txBox="1"/>
          <p:nvPr/>
        </p:nvSpPr>
        <p:spPr>
          <a:xfrm>
            <a:off x="3717159" y="2727118"/>
            <a:ext cx="1740089" cy="581569"/>
          </a:xfrm>
          <a:prstGeom prst="rect">
            <a:avLst/>
          </a:prstGeom>
          <a:noFill/>
        </p:spPr>
        <p:txBody>
          <a:bodyPr wrap="square" rtlCol="0">
            <a:spAutoFit/>
          </a:bodyPr>
          <a:lstStyle/>
          <a:p>
            <a:pPr>
              <a:lnSpc>
                <a:spcPts val="1320"/>
              </a:lnSpc>
            </a:pPr>
            <a:r>
              <a:rPr lang="ja-JP" altLang="en-US" sz="800" b="1" dirty="0"/>
              <a:t>使う時だけ竿を下ろして洗濯物干し。手元まで下ろせるので、衣類掛けもラクラク。</a:t>
            </a:r>
            <a:endParaRPr lang="en-US" altLang="ja-JP" sz="800" b="1" dirty="0"/>
          </a:p>
        </p:txBody>
      </p:sp>
      <p:sp>
        <p:nvSpPr>
          <p:cNvPr id="9" name="正方形/長方形 8">
            <a:extLst>
              <a:ext uri="{FF2B5EF4-FFF2-40B4-BE49-F238E27FC236}">
                <a16:creationId xmlns:a16="http://schemas.microsoft.com/office/drawing/2014/main" id="{AD8093FE-B501-31CA-CF65-0FFBB8F7166F}"/>
              </a:ext>
            </a:extLst>
          </p:cNvPr>
          <p:cNvSpPr/>
          <p:nvPr/>
        </p:nvSpPr>
        <p:spPr>
          <a:xfrm>
            <a:off x="387029" y="7113832"/>
            <a:ext cx="6840000" cy="3162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D7BF8CDF-79CF-6426-03C3-B172FBF9BD12}"/>
              </a:ext>
            </a:extLst>
          </p:cNvPr>
          <p:cNvGrpSpPr/>
          <p:nvPr/>
        </p:nvGrpSpPr>
        <p:grpSpPr>
          <a:xfrm>
            <a:off x="1032438" y="3367861"/>
            <a:ext cx="6039656" cy="299419"/>
            <a:chOff x="163104" y="7195874"/>
            <a:chExt cx="7049880" cy="349501"/>
          </a:xfrm>
        </p:grpSpPr>
        <p:sp>
          <p:nvSpPr>
            <p:cNvPr id="19" name="テキスト ボックス 18">
              <a:extLst>
                <a:ext uri="{FF2B5EF4-FFF2-40B4-BE49-F238E27FC236}">
                  <a16:creationId xmlns:a16="http://schemas.microsoft.com/office/drawing/2014/main" id="{EF29B4C9-BC2B-E479-F6FA-751DCFB6BC91}"/>
                </a:ext>
              </a:extLst>
            </p:cNvPr>
            <p:cNvSpPr txBox="1"/>
            <p:nvPr/>
          </p:nvSpPr>
          <p:spPr>
            <a:xfrm>
              <a:off x="163104" y="7209698"/>
              <a:ext cx="3993886" cy="294141"/>
            </a:xfrm>
            <a:prstGeom prst="rect">
              <a:avLst/>
            </a:prstGeom>
            <a:noFill/>
          </p:spPr>
          <p:txBody>
            <a:bodyPr wrap="square" rtlCol="0">
              <a:spAutoFit/>
            </a:bodyPr>
            <a:lstStyle/>
            <a:p>
              <a:pPr algn="r">
                <a:lnSpc>
                  <a:spcPts val="1320"/>
                </a:lnSpc>
              </a:pPr>
              <a:r>
                <a:rPr kumimoji="1" lang="ja-JP" altLang="en-US" sz="900" b="1" u="sng" dirty="0"/>
                <a:t>もっと「ホシ姫サマ」を知りたい方は</a:t>
              </a:r>
            </a:p>
          </p:txBody>
        </p:sp>
        <p:sp>
          <p:nvSpPr>
            <p:cNvPr id="20" name="フリーフォーム 147">
              <a:extLst>
                <a:ext uri="{FF2B5EF4-FFF2-40B4-BE49-F238E27FC236}">
                  <a16:creationId xmlns:a16="http://schemas.microsoft.com/office/drawing/2014/main" id="{09249855-B07B-5478-588E-C404D3E31309}"/>
                </a:ext>
              </a:extLst>
            </p:cNvPr>
            <p:cNvSpPr/>
            <p:nvPr/>
          </p:nvSpPr>
          <p:spPr>
            <a:xfrm>
              <a:off x="6536056" y="7210425"/>
              <a:ext cx="619125" cy="238125"/>
            </a:xfrm>
            <a:custGeom>
              <a:avLst/>
              <a:gdLst>
                <a:gd name="connsiteX0" fmla="*/ 0 w 619125"/>
                <a:gd name="connsiteY0" fmla="*/ 0 h 238125"/>
                <a:gd name="connsiteX1" fmla="*/ 579437 w 619125"/>
                <a:gd name="connsiteY1" fmla="*/ 0 h 238125"/>
                <a:gd name="connsiteX2" fmla="*/ 619125 w 619125"/>
                <a:gd name="connsiteY2" fmla="*/ 39688 h 238125"/>
                <a:gd name="connsiteX3" fmla="*/ 619125 w 619125"/>
                <a:gd name="connsiteY3" fmla="*/ 198437 h 238125"/>
                <a:gd name="connsiteX4" fmla="*/ 579437 w 619125"/>
                <a:gd name="connsiteY4" fmla="*/ 238125 h 238125"/>
                <a:gd name="connsiteX5" fmla="*/ 0 w 619125"/>
                <a:gd name="connsiteY5" fmla="*/ 238125 h 238125"/>
                <a:gd name="connsiteX6" fmla="*/ 0 w 619125"/>
                <a:gd name="connsiteY6"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238125">
                  <a:moveTo>
                    <a:pt x="0" y="0"/>
                  </a:moveTo>
                  <a:lnTo>
                    <a:pt x="579437" y="0"/>
                  </a:lnTo>
                  <a:cubicBezTo>
                    <a:pt x="601356" y="0"/>
                    <a:pt x="619125" y="17769"/>
                    <a:pt x="619125" y="39688"/>
                  </a:cubicBezTo>
                  <a:lnTo>
                    <a:pt x="619125" y="198437"/>
                  </a:lnTo>
                  <a:cubicBezTo>
                    <a:pt x="619125" y="220356"/>
                    <a:pt x="601356" y="238125"/>
                    <a:pt x="579437" y="238125"/>
                  </a:cubicBezTo>
                  <a:lnTo>
                    <a:pt x="0" y="238125"/>
                  </a:lnTo>
                  <a:lnTo>
                    <a:pt x="0" y="0"/>
                  </a:ln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148">
              <a:extLst>
                <a:ext uri="{FF2B5EF4-FFF2-40B4-BE49-F238E27FC236}">
                  <a16:creationId xmlns:a16="http://schemas.microsoft.com/office/drawing/2014/main" id="{3968D63C-8B6D-F1C1-D8E3-2B9E278386D3}"/>
                </a:ext>
              </a:extLst>
            </p:cNvPr>
            <p:cNvSpPr/>
            <p:nvPr/>
          </p:nvSpPr>
          <p:spPr>
            <a:xfrm>
              <a:off x="4156993" y="7210425"/>
              <a:ext cx="2379061" cy="238125"/>
            </a:xfrm>
            <a:custGeom>
              <a:avLst/>
              <a:gdLst>
                <a:gd name="connsiteX0" fmla="*/ 39688 w 1409700"/>
                <a:gd name="connsiteY0" fmla="*/ 0 h 238125"/>
                <a:gd name="connsiteX1" fmla="*/ 1409700 w 1409700"/>
                <a:gd name="connsiteY1" fmla="*/ 0 h 238125"/>
                <a:gd name="connsiteX2" fmla="*/ 1409700 w 1409700"/>
                <a:gd name="connsiteY2" fmla="*/ 238125 h 238125"/>
                <a:gd name="connsiteX3" fmla="*/ 39688 w 1409700"/>
                <a:gd name="connsiteY3" fmla="*/ 238125 h 238125"/>
                <a:gd name="connsiteX4" fmla="*/ 0 w 1409700"/>
                <a:gd name="connsiteY4" fmla="*/ 198437 h 238125"/>
                <a:gd name="connsiteX5" fmla="*/ 0 w 1409700"/>
                <a:gd name="connsiteY5" fmla="*/ 39688 h 238125"/>
                <a:gd name="connsiteX6" fmla="*/ 39688 w 1409700"/>
                <a:gd name="connsiteY6"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700" h="238125">
                  <a:moveTo>
                    <a:pt x="39688" y="0"/>
                  </a:moveTo>
                  <a:lnTo>
                    <a:pt x="1409700" y="0"/>
                  </a:lnTo>
                  <a:lnTo>
                    <a:pt x="1409700" y="238125"/>
                  </a:lnTo>
                  <a:lnTo>
                    <a:pt x="39688" y="238125"/>
                  </a:lnTo>
                  <a:cubicBezTo>
                    <a:pt x="17769" y="238125"/>
                    <a:pt x="0" y="220356"/>
                    <a:pt x="0" y="198437"/>
                  </a:cubicBezTo>
                  <a:lnTo>
                    <a:pt x="0" y="39688"/>
                  </a:lnTo>
                  <a:cubicBezTo>
                    <a:pt x="0" y="17769"/>
                    <a:pt x="17769" y="0"/>
                    <a:pt x="39688"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8117402-BD5E-70BA-D378-E60561302FB5}"/>
                </a:ext>
              </a:extLst>
            </p:cNvPr>
            <p:cNvSpPr txBox="1"/>
            <p:nvPr/>
          </p:nvSpPr>
          <p:spPr>
            <a:xfrm>
              <a:off x="6535004" y="7198849"/>
              <a:ext cx="630321" cy="302374"/>
            </a:xfrm>
            <a:prstGeom prst="rect">
              <a:avLst/>
            </a:prstGeom>
            <a:noFill/>
          </p:spPr>
          <p:txBody>
            <a:bodyPr wrap="square" rtlCol="0">
              <a:spAutoFit/>
            </a:bodyPr>
            <a:lstStyle/>
            <a:p>
              <a:pPr algn="ctr">
                <a:lnSpc>
                  <a:spcPts val="1320"/>
                </a:lnSpc>
              </a:pPr>
              <a:r>
                <a:rPr kumimoji="1" lang="ja-JP" altLang="en-US" sz="1100" b="1" dirty="0">
                  <a:solidFill>
                    <a:schemeClr val="bg1"/>
                  </a:solidFill>
                </a:rPr>
                <a:t>検索</a:t>
              </a:r>
            </a:p>
          </p:txBody>
        </p:sp>
        <p:sp>
          <p:nvSpPr>
            <p:cNvPr id="23" name="フリーフォーム 150">
              <a:extLst>
                <a:ext uri="{FF2B5EF4-FFF2-40B4-BE49-F238E27FC236}">
                  <a16:creationId xmlns:a16="http://schemas.microsoft.com/office/drawing/2014/main" id="{D9B46840-923E-329E-6FB5-14EBD4D6D148}"/>
                </a:ext>
              </a:extLst>
            </p:cNvPr>
            <p:cNvSpPr/>
            <p:nvPr/>
          </p:nvSpPr>
          <p:spPr>
            <a:xfrm rot="19203946">
              <a:off x="7022585" y="7310176"/>
              <a:ext cx="190399" cy="235199"/>
            </a:xfrm>
            <a:custGeom>
              <a:avLst/>
              <a:gdLst>
                <a:gd name="connsiteX0" fmla="*/ 194310 w 388620"/>
                <a:gd name="connsiteY0" fmla="*/ 0 h 480060"/>
                <a:gd name="connsiteX1" fmla="*/ 388620 w 388620"/>
                <a:gd name="connsiteY1" fmla="*/ 480060 h 480060"/>
                <a:gd name="connsiteX2" fmla="*/ 372449 w 388620"/>
                <a:gd name="connsiteY2" fmla="*/ 480060 h 480060"/>
                <a:gd name="connsiteX3" fmla="*/ 194310 w 388620"/>
                <a:gd name="connsiteY3" fmla="*/ 396118 h 480060"/>
                <a:gd name="connsiteX4" fmla="*/ 16171 w 388620"/>
                <a:gd name="connsiteY4" fmla="*/ 480060 h 480060"/>
                <a:gd name="connsiteX5" fmla="*/ 0 w 388620"/>
                <a:gd name="connsiteY5" fmla="*/ 480060 h 480060"/>
                <a:gd name="connsiteX6" fmla="*/ 194310 w 388620"/>
                <a:gd name="connsiteY6" fmla="*/ 0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620" h="480060">
                  <a:moveTo>
                    <a:pt x="194310" y="0"/>
                  </a:moveTo>
                  <a:lnTo>
                    <a:pt x="388620" y="480060"/>
                  </a:lnTo>
                  <a:lnTo>
                    <a:pt x="372449" y="480060"/>
                  </a:lnTo>
                  <a:lnTo>
                    <a:pt x="194310" y="396118"/>
                  </a:lnTo>
                  <a:lnTo>
                    <a:pt x="16171" y="480060"/>
                  </a:lnTo>
                  <a:lnTo>
                    <a:pt x="0" y="480060"/>
                  </a:lnTo>
                  <a:lnTo>
                    <a:pt x="194310" y="0"/>
                  </a:lnTo>
                  <a:close/>
                </a:path>
              </a:pathLst>
            </a:cu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8D5133C5-44D0-EEDB-5DEF-C292999D3099}"/>
                </a:ext>
              </a:extLst>
            </p:cNvPr>
            <p:cNvSpPr txBox="1"/>
            <p:nvPr/>
          </p:nvSpPr>
          <p:spPr>
            <a:xfrm>
              <a:off x="4156991" y="7195874"/>
              <a:ext cx="2505816" cy="294141"/>
            </a:xfrm>
            <a:prstGeom prst="rect">
              <a:avLst/>
            </a:prstGeom>
            <a:noFill/>
          </p:spPr>
          <p:txBody>
            <a:bodyPr wrap="square" rtlCol="0">
              <a:spAutoFit/>
            </a:bodyPr>
            <a:lstStyle/>
            <a:p>
              <a:pPr>
                <a:lnSpc>
                  <a:spcPts val="1320"/>
                </a:lnSpc>
              </a:pPr>
              <a:r>
                <a:rPr kumimoji="1" lang="ja-JP" altLang="en-US" sz="800" b="1" dirty="0"/>
                <a:t>パナソニック　</a:t>
              </a:r>
              <a:r>
                <a:rPr kumimoji="1" lang="ja-JP" altLang="en-US" sz="800" b="1" u="sng" dirty="0"/>
                <a:t>ホシ姫サマ</a:t>
              </a:r>
              <a:endParaRPr kumimoji="1" lang="ja-JP" altLang="en-US" sz="800" b="1" dirty="0"/>
            </a:p>
          </p:txBody>
        </p:sp>
      </p:grpSp>
      <p:sp>
        <p:nvSpPr>
          <p:cNvPr id="25" name="テキスト ボックス 24">
            <a:extLst>
              <a:ext uri="{FF2B5EF4-FFF2-40B4-BE49-F238E27FC236}">
                <a16:creationId xmlns:a16="http://schemas.microsoft.com/office/drawing/2014/main" id="{BF24D47C-E32B-4D2E-8712-0A14CC1F0446}"/>
              </a:ext>
            </a:extLst>
          </p:cNvPr>
          <p:cNvSpPr txBox="1"/>
          <p:nvPr/>
        </p:nvSpPr>
        <p:spPr>
          <a:xfrm>
            <a:off x="5413659" y="2727118"/>
            <a:ext cx="1740089" cy="581569"/>
          </a:xfrm>
          <a:prstGeom prst="rect">
            <a:avLst/>
          </a:prstGeom>
          <a:noFill/>
        </p:spPr>
        <p:txBody>
          <a:bodyPr wrap="square" rtlCol="0">
            <a:spAutoFit/>
          </a:bodyPr>
          <a:lstStyle/>
          <a:p>
            <a:pPr>
              <a:lnSpc>
                <a:spcPts val="1320"/>
              </a:lnSpc>
            </a:pPr>
            <a:r>
              <a:rPr lang="ja-JP" altLang="en-US" sz="800" b="1" dirty="0"/>
              <a:t>干す時は天井近くに上げれば、空間が広々。子どもが走り回ってもぶつかる心配もなし。</a:t>
            </a:r>
          </a:p>
        </p:txBody>
      </p:sp>
      <p:grpSp>
        <p:nvGrpSpPr>
          <p:cNvPr id="41" name="グループ化 40">
            <a:extLst>
              <a:ext uri="{FF2B5EF4-FFF2-40B4-BE49-F238E27FC236}">
                <a16:creationId xmlns:a16="http://schemas.microsoft.com/office/drawing/2014/main" id="{284CAAFD-48D6-E988-C9E3-1EF1AD28E01D}"/>
              </a:ext>
            </a:extLst>
          </p:cNvPr>
          <p:cNvGrpSpPr/>
          <p:nvPr/>
        </p:nvGrpSpPr>
        <p:grpSpPr>
          <a:xfrm>
            <a:off x="1463710" y="6634930"/>
            <a:ext cx="5580674" cy="301190"/>
            <a:chOff x="698857" y="7193807"/>
            <a:chExt cx="6514127" cy="351568"/>
          </a:xfrm>
        </p:grpSpPr>
        <p:sp>
          <p:nvSpPr>
            <p:cNvPr id="42" name="テキスト ボックス 41">
              <a:extLst>
                <a:ext uri="{FF2B5EF4-FFF2-40B4-BE49-F238E27FC236}">
                  <a16:creationId xmlns:a16="http://schemas.microsoft.com/office/drawing/2014/main" id="{6B86D39B-E18F-8997-E13C-D6A5701DD754}"/>
                </a:ext>
              </a:extLst>
            </p:cNvPr>
            <p:cNvSpPr txBox="1"/>
            <p:nvPr/>
          </p:nvSpPr>
          <p:spPr>
            <a:xfrm>
              <a:off x="698857" y="7209702"/>
              <a:ext cx="3490480" cy="302373"/>
            </a:xfrm>
            <a:prstGeom prst="rect">
              <a:avLst/>
            </a:prstGeom>
            <a:noFill/>
          </p:spPr>
          <p:txBody>
            <a:bodyPr wrap="square" rtlCol="0">
              <a:spAutoFit/>
            </a:bodyPr>
            <a:lstStyle/>
            <a:p>
              <a:pPr algn="r">
                <a:lnSpc>
                  <a:spcPts val="1320"/>
                </a:lnSpc>
              </a:pPr>
              <a:r>
                <a:rPr kumimoji="1" lang="ja-JP" altLang="en-US" sz="900" b="1" u="sng" dirty="0">
                  <a:solidFill>
                    <a:schemeClr val="tx1">
                      <a:lumMod val="75000"/>
                      <a:lumOff val="25000"/>
                    </a:schemeClr>
                  </a:solidFill>
                </a:rPr>
                <a:t>もっと「</a:t>
              </a:r>
              <a:r>
                <a:rPr lang="ja-JP" altLang="en-US" sz="900" b="1" u="sng" dirty="0">
                  <a:solidFill>
                    <a:schemeClr val="tx1">
                      <a:lumMod val="75000"/>
                      <a:lumOff val="25000"/>
                    </a:schemeClr>
                  </a:solidFill>
                </a:rPr>
                <a:t>クロークボックス」</a:t>
              </a:r>
              <a:r>
                <a:rPr kumimoji="1" lang="ja-JP" altLang="en-US" sz="900" b="1" u="sng" dirty="0">
                  <a:solidFill>
                    <a:schemeClr val="tx1">
                      <a:lumMod val="75000"/>
                      <a:lumOff val="25000"/>
                    </a:schemeClr>
                  </a:solidFill>
                </a:rPr>
                <a:t>を知りたい方は</a:t>
              </a:r>
            </a:p>
          </p:txBody>
        </p:sp>
        <p:sp>
          <p:nvSpPr>
            <p:cNvPr id="43" name="フリーフォーム 154">
              <a:extLst>
                <a:ext uri="{FF2B5EF4-FFF2-40B4-BE49-F238E27FC236}">
                  <a16:creationId xmlns:a16="http://schemas.microsoft.com/office/drawing/2014/main" id="{C67DED5B-573D-13E2-D2B3-ED4F4B83AB54}"/>
                </a:ext>
              </a:extLst>
            </p:cNvPr>
            <p:cNvSpPr/>
            <p:nvPr/>
          </p:nvSpPr>
          <p:spPr>
            <a:xfrm>
              <a:off x="6536056" y="7210425"/>
              <a:ext cx="619125" cy="238125"/>
            </a:xfrm>
            <a:custGeom>
              <a:avLst/>
              <a:gdLst>
                <a:gd name="connsiteX0" fmla="*/ 0 w 619125"/>
                <a:gd name="connsiteY0" fmla="*/ 0 h 238125"/>
                <a:gd name="connsiteX1" fmla="*/ 579437 w 619125"/>
                <a:gd name="connsiteY1" fmla="*/ 0 h 238125"/>
                <a:gd name="connsiteX2" fmla="*/ 619125 w 619125"/>
                <a:gd name="connsiteY2" fmla="*/ 39688 h 238125"/>
                <a:gd name="connsiteX3" fmla="*/ 619125 w 619125"/>
                <a:gd name="connsiteY3" fmla="*/ 198437 h 238125"/>
                <a:gd name="connsiteX4" fmla="*/ 579437 w 619125"/>
                <a:gd name="connsiteY4" fmla="*/ 238125 h 238125"/>
                <a:gd name="connsiteX5" fmla="*/ 0 w 619125"/>
                <a:gd name="connsiteY5" fmla="*/ 238125 h 238125"/>
                <a:gd name="connsiteX6" fmla="*/ 0 w 619125"/>
                <a:gd name="connsiteY6"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238125">
                  <a:moveTo>
                    <a:pt x="0" y="0"/>
                  </a:moveTo>
                  <a:lnTo>
                    <a:pt x="579437" y="0"/>
                  </a:lnTo>
                  <a:cubicBezTo>
                    <a:pt x="601356" y="0"/>
                    <a:pt x="619125" y="17769"/>
                    <a:pt x="619125" y="39688"/>
                  </a:cubicBezTo>
                  <a:lnTo>
                    <a:pt x="619125" y="198437"/>
                  </a:lnTo>
                  <a:cubicBezTo>
                    <a:pt x="619125" y="220356"/>
                    <a:pt x="601356" y="238125"/>
                    <a:pt x="579437" y="238125"/>
                  </a:cubicBezTo>
                  <a:lnTo>
                    <a:pt x="0" y="238125"/>
                  </a:lnTo>
                  <a:lnTo>
                    <a:pt x="0" y="0"/>
                  </a:ln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155">
              <a:extLst>
                <a:ext uri="{FF2B5EF4-FFF2-40B4-BE49-F238E27FC236}">
                  <a16:creationId xmlns:a16="http://schemas.microsoft.com/office/drawing/2014/main" id="{093B5EB1-4B87-2E0D-1E42-FA76E07A3A30}"/>
                </a:ext>
              </a:extLst>
            </p:cNvPr>
            <p:cNvSpPr/>
            <p:nvPr/>
          </p:nvSpPr>
          <p:spPr>
            <a:xfrm>
              <a:off x="4189338" y="7210425"/>
              <a:ext cx="2346717" cy="238125"/>
            </a:xfrm>
            <a:custGeom>
              <a:avLst/>
              <a:gdLst>
                <a:gd name="connsiteX0" fmla="*/ 39688 w 1409700"/>
                <a:gd name="connsiteY0" fmla="*/ 0 h 238125"/>
                <a:gd name="connsiteX1" fmla="*/ 1409700 w 1409700"/>
                <a:gd name="connsiteY1" fmla="*/ 0 h 238125"/>
                <a:gd name="connsiteX2" fmla="*/ 1409700 w 1409700"/>
                <a:gd name="connsiteY2" fmla="*/ 238125 h 238125"/>
                <a:gd name="connsiteX3" fmla="*/ 39688 w 1409700"/>
                <a:gd name="connsiteY3" fmla="*/ 238125 h 238125"/>
                <a:gd name="connsiteX4" fmla="*/ 0 w 1409700"/>
                <a:gd name="connsiteY4" fmla="*/ 198437 h 238125"/>
                <a:gd name="connsiteX5" fmla="*/ 0 w 1409700"/>
                <a:gd name="connsiteY5" fmla="*/ 39688 h 238125"/>
                <a:gd name="connsiteX6" fmla="*/ 39688 w 1409700"/>
                <a:gd name="connsiteY6"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700" h="238125">
                  <a:moveTo>
                    <a:pt x="39688" y="0"/>
                  </a:moveTo>
                  <a:lnTo>
                    <a:pt x="1409700" y="0"/>
                  </a:lnTo>
                  <a:lnTo>
                    <a:pt x="1409700" y="238125"/>
                  </a:lnTo>
                  <a:lnTo>
                    <a:pt x="39688" y="238125"/>
                  </a:lnTo>
                  <a:cubicBezTo>
                    <a:pt x="17769" y="238125"/>
                    <a:pt x="0" y="220356"/>
                    <a:pt x="0" y="198437"/>
                  </a:cubicBezTo>
                  <a:lnTo>
                    <a:pt x="0" y="39688"/>
                  </a:lnTo>
                  <a:cubicBezTo>
                    <a:pt x="0" y="17769"/>
                    <a:pt x="17769" y="0"/>
                    <a:pt x="39688"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DDC8D3D6-9EF4-A2DB-8653-75CECDBF06F3}"/>
                </a:ext>
              </a:extLst>
            </p:cNvPr>
            <p:cNvSpPr txBox="1"/>
            <p:nvPr/>
          </p:nvSpPr>
          <p:spPr>
            <a:xfrm>
              <a:off x="6536055" y="7199964"/>
              <a:ext cx="614405" cy="302374"/>
            </a:xfrm>
            <a:prstGeom prst="rect">
              <a:avLst/>
            </a:prstGeom>
            <a:noFill/>
          </p:spPr>
          <p:txBody>
            <a:bodyPr wrap="square" rtlCol="0">
              <a:spAutoFit/>
            </a:bodyPr>
            <a:lstStyle/>
            <a:p>
              <a:pPr algn="ctr">
                <a:lnSpc>
                  <a:spcPts val="1320"/>
                </a:lnSpc>
              </a:pPr>
              <a:r>
                <a:rPr kumimoji="1" lang="ja-JP" altLang="en-US" sz="1100" b="1" dirty="0">
                  <a:solidFill>
                    <a:schemeClr val="bg1"/>
                  </a:solidFill>
                </a:rPr>
                <a:t>検索</a:t>
              </a:r>
            </a:p>
          </p:txBody>
        </p:sp>
        <p:sp>
          <p:nvSpPr>
            <p:cNvPr id="46" name="フリーフォーム 157">
              <a:extLst>
                <a:ext uri="{FF2B5EF4-FFF2-40B4-BE49-F238E27FC236}">
                  <a16:creationId xmlns:a16="http://schemas.microsoft.com/office/drawing/2014/main" id="{A8EF6A5D-651B-1835-F80F-BD163E29E649}"/>
                </a:ext>
              </a:extLst>
            </p:cNvPr>
            <p:cNvSpPr/>
            <p:nvPr/>
          </p:nvSpPr>
          <p:spPr>
            <a:xfrm rot="19203946">
              <a:off x="7022585" y="7310176"/>
              <a:ext cx="190399" cy="235199"/>
            </a:xfrm>
            <a:custGeom>
              <a:avLst/>
              <a:gdLst>
                <a:gd name="connsiteX0" fmla="*/ 194310 w 388620"/>
                <a:gd name="connsiteY0" fmla="*/ 0 h 480060"/>
                <a:gd name="connsiteX1" fmla="*/ 388620 w 388620"/>
                <a:gd name="connsiteY1" fmla="*/ 480060 h 480060"/>
                <a:gd name="connsiteX2" fmla="*/ 372449 w 388620"/>
                <a:gd name="connsiteY2" fmla="*/ 480060 h 480060"/>
                <a:gd name="connsiteX3" fmla="*/ 194310 w 388620"/>
                <a:gd name="connsiteY3" fmla="*/ 396118 h 480060"/>
                <a:gd name="connsiteX4" fmla="*/ 16171 w 388620"/>
                <a:gd name="connsiteY4" fmla="*/ 480060 h 480060"/>
                <a:gd name="connsiteX5" fmla="*/ 0 w 388620"/>
                <a:gd name="connsiteY5" fmla="*/ 480060 h 480060"/>
                <a:gd name="connsiteX6" fmla="*/ 194310 w 388620"/>
                <a:gd name="connsiteY6" fmla="*/ 0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620" h="480060">
                  <a:moveTo>
                    <a:pt x="194310" y="0"/>
                  </a:moveTo>
                  <a:lnTo>
                    <a:pt x="388620" y="480060"/>
                  </a:lnTo>
                  <a:lnTo>
                    <a:pt x="372449" y="480060"/>
                  </a:lnTo>
                  <a:lnTo>
                    <a:pt x="194310" y="396118"/>
                  </a:lnTo>
                  <a:lnTo>
                    <a:pt x="16171" y="480060"/>
                  </a:lnTo>
                  <a:lnTo>
                    <a:pt x="0" y="480060"/>
                  </a:lnTo>
                  <a:lnTo>
                    <a:pt x="194310" y="0"/>
                  </a:lnTo>
                  <a:close/>
                </a:path>
              </a:pathLst>
            </a:cu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0503FE1F-B436-BD0E-F58E-B04D45A70CCE}"/>
                </a:ext>
              </a:extLst>
            </p:cNvPr>
            <p:cNvSpPr txBox="1"/>
            <p:nvPr/>
          </p:nvSpPr>
          <p:spPr>
            <a:xfrm>
              <a:off x="4189337" y="7193807"/>
              <a:ext cx="2341998" cy="289651"/>
            </a:xfrm>
            <a:prstGeom prst="rect">
              <a:avLst/>
            </a:prstGeom>
            <a:noFill/>
          </p:spPr>
          <p:txBody>
            <a:bodyPr wrap="square" rtlCol="0">
              <a:spAutoFit/>
            </a:bodyPr>
            <a:lstStyle/>
            <a:p>
              <a:pPr>
                <a:lnSpc>
                  <a:spcPts val="1320"/>
                </a:lnSpc>
              </a:pPr>
              <a:r>
                <a:rPr kumimoji="1" lang="ja-JP" altLang="en-US" sz="800" b="1" dirty="0"/>
                <a:t>パナソニック　</a:t>
              </a:r>
              <a:r>
                <a:rPr lang="ja-JP" altLang="en-US" sz="800" b="1" dirty="0"/>
                <a:t>クロークボックス</a:t>
              </a:r>
              <a:endParaRPr kumimoji="1" lang="ja-JP" altLang="en-US" sz="800" b="1" dirty="0"/>
            </a:p>
          </p:txBody>
        </p:sp>
      </p:grpSp>
      <p:pic>
        <p:nvPicPr>
          <p:cNvPr id="62" name="Picture 26" descr="写真：USUI-TA[ウスイータ］">
            <a:extLst>
              <a:ext uri="{FF2B5EF4-FFF2-40B4-BE49-F238E27FC236}">
                <a16:creationId xmlns:a16="http://schemas.microsoft.com/office/drawing/2014/main" id="{3328B30F-2FD5-56F2-720B-98689F0CE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08" t="1046" r="15256" b="9924"/>
          <a:stretch/>
        </p:blipFill>
        <p:spPr bwMode="auto">
          <a:xfrm>
            <a:off x="553626" y="7601666"/>
            <a:ext cx="3078885" cy="2164633"/>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グループ化 62">
            <a:extLst>
              <a:ext uri="{FF2B5EF4-FFF2-40B4-BE49-F238E27FC236}">
                <a16:creationId xmlns:a16="http://schemas.microsoft.com/office/drawing/2014/main" id="{F957E59E-5E06-3309-3D53-C9D0C6C3FB01}"/>
              </a:ext>
            </a:extLst>
          </p:cNvPr>
          <p:cNvGrpSpPr/>
          <p:nvPr/>
        </p:nvGrpSpPr>
        <p:grpSpPr>
          <a:xfrm>
            <a:off x="1201891" y="9919992"/>
            <a:ext cx="5870203" cy="304253"/>
            <a:chOff x="360901" y="7190232"/>
            <a:chExt cx="6852083" cy="355143"/>
          </a:xfrm>
        </p:grpSpPr>
        <p:sp>
          <p:nvSpPr>
            <p:cNvPr id="64" name="テキスト ボックス 63">
              <a:extLst>
                <a:ext uri="{FF2B5EF4-FFF2-40B4-BE49-F238E27FC236}">
                  <a16:creationId xmlns:a16="http://schemas.microsoft.com/office/drawing/2014/main" id="{F51845C2-61ED-81BF-6BFE-83BD7C8E3537}"/>
                </a:ext>
              </a:extLst>
            </p:cNvPr>
            <p:cNvSpPr txBox="1"/>
            <p:nvPr/>
          </p:nvSpPr>
          <p:spPr>
            <a:xfrm>
              <a:off x="360901" y="7209705"/>
              <a:ext cx="3752421" cy="294141"/>
            </a:xfrm>
            <a:prstGeom prst="rect">
              <a:avLst/>
            </a:prstGeom>
            <a:noFill/>
          </p:spPr>
          <p:txBody>
            <a:bodyPr wrap="square" rtlCol="0">
              <a:spAutoFit/>
            </a:bodyPr>
            <a:lstStyle/>
            <a:p>
              <a:pPr algn="r">
                <a:lnSpc>
                  <a:spcPts val="1320"/>
                </a:lnSpc>
              </a:pPr>
              <a:r>
                <a:rPr lang="ja-JP" altLang="en-US" sz="900" b="1" u="sng" dirty="0"/>
                <a:t>もっと「アレルバスター対応の床材」を</a:t>
              </a:r>
              <a:r>
                <a:rPr kumimoji="1" lang="ja-JP" altLang="en-US" sz="900" b="1" u="sng" dirty="0"/>
                <a:t>知りたい方は</a:t>
              </a:r>
            </a:p>
          </p:txBody>
        </p:sp>
        <p:sp>
          <p:nvSpPr>
            <p:cNvPr id="65" name="フリーフォーム 161">
              <a:extLst>
                <a:ext uri="{FF2B5EF4-FFF2-40B4-BE49-F238E27FC236}">
                  <a16:creationId xmlns:a16="http://schemas.microsoft.com/office/drawing/2014/main" id="{5B37F433-72A6-D373-4DFE-69951ADF7D8C}"/>
                </a:ext>
              </a:extLst>
            </p:cNvPr>
            <p:cNvSpPr/>
            <p:nvPr/>
          </p:nvSpPr>
          <p:spPr>
            <a:xfrm>
              <a:off x="6536056" y="7210425"/>
              <a:ext cx="619125" cy="238125"/>
            </a:xfrm>
            <a:custGeom>
              <a:avLst/>
              <a:gdLst>
                <a:gd name="connsiteX0" fmla="*/ 0 w 619125"/>
                <a:gd name="connsiteY0" fmla="*/ 0 h 238125"/>
                <a:gd name="connsiteX1" fmla="*/ 579437 w 619125"/>
                <a:gd name="connsiteY1" fmla="*/ 0 h 238125"/>
                <a:gd name="connsiteX2" fmla="*/ 619125 w 619125"/>
                <a:gd name="connsiteY2" fmla="*/ 39688 h 238125"/>
                <a:gd name="connsiteX3" fmla="*/ 619125 w 619125"/>
                <a:gd name="connsiteY3" fmla="*/ 198437 h 238125"/>
                <a:gd name="connsiteX4" fmla="*/ 579437 w 619125"/>
                <a:gd name="connsiteY4" fmla="*/ 238125 h 238125"/>
                <a:gd name="connsiteX5" fmla="*/ 0 w 619125"/>
                <a:gd name="connsiteY5" fmla="*/ 238125 h 238125"/>
                <a:gd name="connsiteX6" fmla="*/ 0 w 619125"/>
                <a:gd name="connsiteY6"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238125">
                  <a:moveTo>
                    <a:pt x="0" y="0"/>
                  </a:moveTo>
                  <a:lnTo>
                    <a:pt x="579437" y="0"/>
                  </a:lnTo>
                  <a:cubicBezTo>
                    <a:pt x="601356" y="0"/>
                    <a:pt x="619125" y="17769"/>
                    <a:pt x="619125" y="39688"/>
                  </a:cubicBezTo>
                  <a:lnTo>
                    <a:pt x="619125" y="198437"/>
                  </a:lnTo>
                  <a:cubicBezTo>
                    <a:pt x="619125" y="220356"/>
                    <a:pt x="601356" y="238125"/>
                    <a:pt x="579437" y="238125"/>
                  </a:cubicBezTo>
                  <a:lnTo>
                    <a:pt x="0" y="238125"/>
                  </a:lnTo>
                  <a:lnTo>
                    <a:pt x="0" y="0"/>
                  </a:ln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162">
              <a:extLst>
                <a:ext uri="{FF2B5EF4-FFF2-40B4-BE49-F238E27FC236}">
                  <a16:creationId xmlns:a16="http://schemas.microsoft.com/office/drawing/2014/main" id="{4C634459-B599-FEED-D138-7D1FD895FD44}"/>
                </a:ext>
              </a:extLst>
            </p:cNvPr>
            <p:cNvSpPr/>
            <p:nvPr/>
          </p:nvSpPr>
          <p:spPr>
            <a:xfrm>
              <a:off x="4114374" y="7210425"/>
              <a:ext cx="2421681" cy="238125"/>
            </a:xfrm>
            <a:custGeom>
              <a:avLst/>
              <a:gdLst>
                <a:gd name="connsiteX0" fmla="*/ 39688 w 1409700"/>
                <a:gd name="connsiteY0" fmla="*/ 0 h 238125"/>
                <a:gd name="connsiteX1" fmla="*/ 1409700 w 1409700"/>
                <a:gd name="connsiteY1" fmla="*/ 0 h 238125"/>
                <a:gd name="connsiteX2" fmla="*/ 1409700 w 1409700"/>
                <a:gd name="connsiteY2" fmla="*/ 238125 h 238125"/>
                <a:gd name="connsiteX3" fmla="*/ 39688 w 1409700"/>
                <a:gd name="connsiteY3" fmla="*/ 238125 h 238125"/>
                <a:gd name="connsiteX4" fmla="*/ 0 w 1409700"/>
                <a:gd name="connsiteY4" fmla="*/ 198437 h 238125"/>
                <a:gd name="connsiteX5" fmla="*/ 0 w 1409700"/>
                <a:gd name="connsiteY5" fmla="*/ 39688 h 238125"/>
                <a:gd name="connsiteX6" fmla="*/ 39688 w 1409700"/>
                <a:gd name="connsiteY6"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700" h="238125">
                  <a:moveTo>
                    <a:pt x="39688" y="0"/>
                  </a:moveTo>
                  <a:lnTo>
                    <a:pt x="1409700" y="0"/>
                  </a:lnTo>
                  <a:lnTo>
                    <a:pt x="1409700" y="238125"/>
                  </a:lnTo>
                  <a:lnTo>
                    <a:pt x="39688" y="238125"/>
                  </a:lnTo>
                  <a:cubicBezTo>
                    <a:pt x="17769" y="238125"/>
                    <a:pt x="0" y="220356"/>
                    <a:pt x="0" y="198437"/>
                  </a:cubicBezTo>
                  <a:lnTo>
                    <a:pt x="0" y="39688"/>
                  </a:lnTo>
                  <a:cubicBezTo>
                    <a:pt x="0" y="17769"/>
                    <a:pt x="17769" y="0"/>
                    <a:pt x="39688"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57D260D0-8AE8-CC91-077F-A4AAC63CD8FD}"/>
                </a:ext>
              </a:extLst>
            </p:cNvPr>
            <p:cNvSpPr txBox="1"/>
            <p:nvPr/>
          </p:nvSpPr>
          <p:spPr>
            <a:xfrm>
              <a:off x="6535004" y="7199963"/>
              <a:ext cx="630321" cy="302373"/>
            </a:xfrm>
            <a:prstGeom prst="rect">
              <a:avLst/>
            </a:prstGeom>
            <a:noFill/>
          </p:spPr>
          <p:txBody>
            <a:bodyPr wrap="square" rtlCol="0">
              <a:spAutoFit/>
            </a:bodyPr>
            <a:lstStyle/>
            <a:p>
              <a:pPr algn="ctr">
                <a:lnSpc>
                  <a:spcPts val="1320"/>
                </a:lnSpc>
              </a:pPr>
              <a:r>
                <a:rPr kumimoji="1" lang="ja-JP" altLang="en-US" sz="1100" b="1" dirty="0">
                  <a:solidFill>
                    <a:schemeClr val="bg1"/>
                  </a:solidFill>
                </a:rPr>
                <a:t>検索</a:t>
              </a:r>
            </a:p>
          </p:txBody>
        </p:sp>
        <p:sp>
          <p:nvSpPr>
            <p:cNvPr id="72" name="フリーフォーム 164">
              <a:extLst>
                <a:ext uri="{FF2B5EF4-FFF2-40B4-BE49-F238E27FC236}">
                  <a16:creationId xmlns:a16="http://schemas.microsoft.com/office/drawing/2014/main" id="{75EAE93E-35D8-A146-ABD9-CB5B14F93CEF}"/>
                </a:ext>
              </a:extLst>
            </p:cNvPr>
            <p:cNvSpPr/>
            <p:nvPr/>
          </p:nvSpPr>
          <p:spPr>
            <a:xfrm rot="19203946">
              <a:off x="7022585" y="7310176"/>
              <a:ext cx="190399" cy="235199"/>
            </a:xfrm>
            <a:custGeom>
              <a:avLst/>
              <a:gdLst>
                <a:gd name="connsiteX0" fmla="*/ 194310 w 388620"/>
                <a:gd name="connsiteY0" fmla="*/ 0 h 480060"/>
                <a:gd name="connsiteX1" fmla="*/ 388620 w 388620"/>
                <a:gd name="connsiteY1" fmla="*/ 480060 h 480060"/>
                <a:gd name="connsiteX2" fmla="*/ 372449 w 388620"/>
                <a:gd name="connsiteY2" fmla="*/ 480060 h 480060"/>
                <a:gd name="connsiteX3" fmla="*/ 194310 w 388620"/>
                <a:gd name="connsiteY3" fmla="*/ 396118 h 480060"/>
                <a:gd name="connsiteX4" fmla="*/ 16171 w 388620"/>
                <a:gd name="connsiteY4" fmla="*/ 480060 h 480060"/>
                <a:gd name="connsiteX5" fmla="*/ 0 w 388620"/>
                <a:gd name="connsiteY5" fmla="*/ 480060 h 480060"/>
                <a:gd name="connsiteX6" fmla="*/ 194310 w 388620"/>
                <a:gd name="connsiteY6" fmla="*/ 0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620" h="480060">
                  <a:moveTo>
                    <a:pt x="194310" y="0"/>
                  </a:moveTo>
                  <a:lnTo>
                    <a:pt x="388620" y="480060"/>
                  </a:lnTo>
                  <a:lnTo>
                    <a:pt x="372449" y="480060"/>
                  </a:lnTo>
                  <a:lnTo>
                    <a:pt x="194310" y="396118"/>
                  </a:lnTo>
                  <a:lnTo>
                    <a:pt x="16171" y="480060"/>
                  </a:lnTo>
                  <a:lnTo>
                    <a:pt x="0" y="480060"/>
                  </a:lnTo>
                  <a:lnTo>
                    <a:pt x="194310" y="0"/>
                  </a:lnTo>
                  <a:close/>
                </a:path>
              </a:pathLst>
            </a:cu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86C8A20A-8465-2CAA-94B2-675914CFAA93}"/>
                </a:ext>
              </a:extLst>
            </p:cNvPr>
            <p:cNvSpPr txBox="1"/>
            <p:nvPr/>
          </p:nvSpPr>
          <p:spPr>
            <a:xfrm>
              <a:off x="4114373" y="7190232"/>
              <a:ext cx="2419578" cy="289650"/>
            </a:xfrm>
            <a:prstGeom prst="rect">
              <a:avLst/>
            </a:prstGeom>
            <a:noFill/>
          </p:spPr>
          <p:txBody>
            <a:bodyPr wrap="square" rtlCol="0">
              <a:spAutoFit/>
            </a:bodyPr>
            <a:lstStyle/>
            <a:p>
              <a:pPr>
                <a:lnSpc>
                  <a:spcPts val="1320"/>
                </a:lnSpc>
              </a:pPr>
              <a:r>
                <a:rPr kumimoji="1" lang="ja-JP" altLang="en-US" sz="800" b="1" dirty="0"/>
                <a:t>パナソニック　</a:t>
              </a:r>
              <a:r>
                <a:rPr lang="ja-JP" altLang="en-US" sz="800" b="1" dirty="0"/>
                <a:t>アレルバスター</a:t>
              </a:r>
              <a:endParaRPr kumimoji="1" lang="ja-JP" altLang="en-US" sz="800" b="1" dirty="0"/>
            </a:p>
          </p:txBody>
        </p:sp>
      </p:grpSp>
      <p:sp>
        <p:nvSpPr>
          <p:cNvPr id="74" name="テキスト ボックス 73">
            <a:extLst>
              <a:ext uri="{FF2B5EF4-FFF2-40B4-BE49-F238E27FC236}">
                <a16:creationId xmlns:a16="http://schemas.microsoft.com/office/drawing/2014/main" id="{31E314E6-0A4C-83CB-D4E3-0EB3F82FB1D9}"/>
              </a:ext>
            </a:extLst>
          </p:cNvPr>
          <p:cNvSpPr txBox="1"/>
          <p:nvPr/>
        </p:nvSpPr>
        <p:spPr>
          <a:xfrm>
            <a:off x="481392" y="7223247"/>
            <a:ext cx="6709983" cy="400110"/>
          </a:xfrm>
          <a:prstGeom prst="rect">
            <a:avLst/>
          </a:prstGeom>
          <a:noFill/>
        </p:spPr>
        <p:txBody>
          <a:bodyPr wrap="square" rtlCol="0">
            <a:spAutoFit/>
          </a:bodyPr>
          <a:lstStyle/>
          <a:p>
            <a:pPr>
              <a:lnSpc>
                <a:spcPts val="2400"/>
              </a:lnSpc>
            </a:pPr>
            <a:r>
              <a:rPr lang="ja-JP" altLang="en-US" sz="1100" b="1" dirty="0">
                <a:solidFill>
                  <a:schemeClr val="tx1">
                    <a:lumMod val="75000"/>
                    <a:lumOff val="25000"/>
                  </a:schemeClr>
                </a:solidFill>
              </a:rPr>
              <a:t>床表面に付着したアレル物質を抑制 </a:t>
            </a:r>
            <a:r>
              <a:rPr lang="ja-JP" altLang="en-US" b="1" dirty="0">
                <a:solidFill>
                  <a:schemeClr val="tx1">
                    <a:lumMod val="75000"/>
                    <a:lumOff val="25000"/>
                  </a:schemeClr>
                </a:solidFill>
              </a:rPr>
              <a:t>「アレルバスター」対応床材</a:t>
            </a:r>
          </a:p>
        </p:txBody>
      </p:sp>
      <p:cxnSp>
        <p:nvCxnSpPr>
          <p:cNvPr id="82" name="直線コネクタ 81">
            <a:extLst>
              <a:ext uri="{FF2B5EF4-FFF2-40B4-BE49-F238E27FC236}">
                <a16:creationId xmlns:a16="http://schemas.microsoft.com/office/drawing/2014/main" id="{B8E2E2D3-D26A-057C-6689-A86DFFD9CF04}"/>
              </a:ext>
            </a:extLst>
          </p:cNvPr>
          <p:cNvCxnSpPr/>
          <p:nvPr/>
        </p:nvCxnSpPr>
        <p:spPr>
          <a:xfrm>
            <a:off x="378031" y="7147889"/>
            <a:ext cx="6792685" cy="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5F89E591-7194-5749-AA18-E45C35F629C4}"/>
              </a:ext>
            </a:extLst>
          </p:cNvPr>
          <p:cNvCxnSpPr/>
          <p:nvPr/>
        </p:nvCxnSpPr>
        <p:spPr>
          <a:xfrm>
            <a:off x="378031" y="3797363"/>
            <a:ext cx="6792685" cy="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4" name="テキスト ボックス 14">
            <a:extLst>
              <a:ext uri="{FF2B5EF4-FFF2-40B4-BE49-F238E27FC236}">
                <a16:creationId xmlns:a16="http://schemas.microsoft.com/office/drawing/2014/main" id="{92825A65-CA4E-0CCC-7E1E-057428DC1AD9}"/>
              </a:ext>
            </a:extLst>
          </p:cNvPr>
          <p:cNvSpPr txBox="1"/>
          <p:nvPr/>
        </p:nvSpPr>
        <p:spPr>
          <a:xfrm>
            <a:off x="446833" y="613064"/>
            <a:ext cx="7345597" cy="43088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2800"/>
              </a:lnSpc>
            </a:pPr>
            <a:r>
              <a:rPr lang="ja-JP" altLang="en-US" sz="1100" b="1" dirty="0">
                <a:solidFill>
                  <a:schemeClr val="tx1">
                    <a:lumMod val="75000"/>
                    <a:lumOff val="25000"/>
                  </a:schemeClr>
                </a:solidFill>
              </a:rPr>
              <a:t>使わないときは天井にすっきり収納 　</a:t>
            </a:r>
            <a:r>
              <a:rPr lang="ja-JP" altLang="en-US" b="1" dirty="0">
                <a:solidFill>
                  <a:schemeClr val="tx1">
                    <a:lumMod val="75000"/>
                    <a:lumOff val="25000"/>
                  </a:schemeClr>
                </a:solidFill>
              </a:rPr>
              <a:t>室内物干しユニット「ホシ姫サマ」</a:t>
            </a:r>
          </a:p>
        </p:txBody>
      </p:sp>
      <p:sp>
        <p:nvSpPr>
          <p:cNvPr id="85" name="テキスト ボックス 14">
            <a:extLst>
              <a:ext uri="{FF2B5EF4-FFF2-40B4-BE49-F238E27FC236}">
                <a16:creationId xmlns:a16="http://schemas.microsoft.com/office/drawing/2014/main" id="{4C8E1020-6CF9-D74D-A7DA-396FF442EF28}"/>
              </a:ext>
            </a:extLst>
          </p:cNvPr>
          <p:cNvSpPr txBox="1"/>
          <p:nvPr/>
        </p:nvSpPr>
        <p:spPr>
          <a:xfrm>
            <a:off x="446833" y="3938155"/>
            <a:ext cx="6918243" cy="43088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2800"/>
              </a:lnSpc>
            </a:pPr>
            <a:r>
              <a:rPr lang="ja-JP" altLang="en-US" sz="1100" b="1" dirty="0"/>
              <a:t>玄関の不快なニオイを脱臭する機能も装備</a:t>
            </a:r>
            <a:r>
              <a:rPr lang="ja-JP" altLang="en-US" sz="1100" b="1" dirty="0">
                <a:solidFill>
                  <a:schemeClr val="tx1">
                    <a:lumMod val="75000"/>
                    <a:lumOff val="25000"/>
                  </a:schemeClr>
                </a:solidFill>
              </a:rPr>
              <a:t> 　</a:t>
            </a:r>
            <a:r>
              <a:rPr lang="ja-JP" altLang="en-US" b="1" dirty="0">
                <a:solidFill>
                  <a:schemeClr val="tx1">
                    <a:lumMod val="75000"/>
                    <a:lumOff val="25000"/>
                  </a:schemeClr>
                </a:solidFill>
              </a:rPr>
              <a:t>玄関用収納「クロークボックス」</a:t>
            </a:r>
          </a:p>
        </p:txBody>
      </p:sp>
      <p:grpSp>
        <p:nvGrpSpPr>
          <p:cNvPr id="89" name="グループ化 88">
            <a:extLst>
              <a:ext uri="{FF2B5EF4-FFF2-40B4-BE49-F238E27FC236}">
                <a16:creationId xmlns:a16="http://schemas.microsoft.com/office/drawing/2014/main" id="{4FB4D7A1-3749-1E56-C4E7-5D174B695F9D}"/>
              </a:ext>
            </a:extLst>
          </p:cNvPr>
          <p:cNvGrpSpPr/>
          <p:nvPr/>
        </p:nvGrpSpPr>
        <p:grpSpPr>
          <a:xfrm>
            <a:off x="520057" y="1098587"/>
            <a:ext cx="3189340" cy="2205616"/>
            <a:chOff x="416223" y="1916377"/>
            <a:chExt cx="2894392" cy="2001641"/>
          </a:xfrm>
        </p:grpSpPr>
        <p:pic>
          <p:nvPicPr>
            <p:cNvPr id="90" name="図 89">
              <a:extLst>
                <a:ext uri="{FF2B5EF4-FFF2-40B4-BE49-F238E27FC236}">
                  <a16:creationId xmlns:a16="http://schemas.microsoft.com/office/drawing/2014/main" id="{26CFD4A6-D04C-DA22-7014-4DE9C01C6E7B}"/>
                </a:ext>
              </a:extLst>
            </p:cNvPr>
            <p:cNvPicPr>
              <a:picLocks noChangeAspect="1"/>
            </p:cNvPicPr>
            <p:nvPr/>
          </p:nvPicPr>
          <p:blipFill rotWithShape="1">
            <a:blip r:embed="rId3">
              <a:extLst>
                <a:ext uri="{28A0092B-C50C-407E-A947-70E740481C1C}">
                  <a14:useLocalDpi xmlns:a14="http://schemas.microsoft.com/office/drawing/2010/main" val="0"/>
                </a:ext>
              </a:extLst>
            </a:blip>
            <a:srcRect t="3673" b="1352"/>
            <a:stretch/>
          </p:blipFill>
          <p:spPr>
            <a:xfrm>
              <a:off x="416223" y="1916377"/>
              <a:ext cx="2860293" cy="1959300"/>
            </a:xfrm>
            <a:prstGeom prst="rect">
              <a:avLst/>
            </a:prstGeom>
          </p:spPr>
        </p:pic>
        <p:sp>
          <p:nvSpPr>
            <p:cNvPr id="91" name="テキスト ボックス 90">
              <a:extLst>
                <a:ext uri="{FF2B5EF4-FFF2-40B4-BE49-F238E27FC236}">
                  <a16:creationId xmlns:a16="http://schemas.microsoft.com/office/drawing/2014/main" id="{9B16BDBC-23C1-6AD8-8D40-7AAEA52B5954}"/>
                </a:ext>
              </a:extLst>
            </p:cNvPr>
            <p:cNvSpPr txBox="1"/>
            <p:nvPr/>
          </p:nvSpPr>
          <p:spPr>
            <a:xfrm>
              <a:off x="990734" y="3690028"/>
              <a:ext cx="2319881" cy="227990"/>
            </a:xfrm>
            <a:prstGeom prst="rect">
              <a:avLst/>
            </a:prstGeom>
            <a:noFill/>
          </p:spPr>
          <p:txBody>
            <a:bodyPr wrap="square" rtlCol="0">
              <a:spAutoFit/>
            </a:bodyPr>
            <a:lstStyle/>
            <a:p>
              <a:pPr algn="r">
                <a:lnSpc>
                  <a:spcPts val="1320"/>
                </a:lnSpc>
              </a:pPr>
              <a:r>
                <a:rPr lang="ja-JP" altLang="en-US" sz="880" b="1" dirty="0">
                  <a:solidFill>
                    <a:schemeClr val="tx1">
                      <a:lumMod val="65000"/>
                      <a:lumOff val="35000"/>
                    </a:schemeClr>
                  </a:solidFill>
                </a:rPr>
                <a:t>天井付け・竿</a:t>
              </a:r>
              <a:r>
                <a:rPr lang="en-US" altLang="ja-JP" sz="880" b="1" dirty="0">
                  <a:solidFill>
                    <a:schemeClr val="tx1">
                      <a:lumMod val="65000"/>
                      <a:lumOff val="35000"/>
                    </a:schemeClr>
                  </a:solidFill>
                </a:rPr>
                <a:t>1</a:t>
              </a:r>
              <a:r>
                <a:rPr lang="ja-JP" altLang="en-US" sz="880" b="1" dirty="0">
                  <a:solidFill>
                    <a:schemeClr val="tx1">
                      <a:lumMod val="65000"/>
                      <a:lumOff val="35000"/>
                    </a:schemeClr>
                  </a:solidFill>
                </a:rPr>
                <a:t>本・手動</a:t>
              </a:r>
              <a:endParaRPr kumimoji="1" lang="ja-JP" altLang="en-US" sz="880" b="1" dirty="0">
                <a:solidFill>
                  <a:schemeClr val="tx1">
                    <a:lumMod val="65000"/>
                    <a:lumOff val="35000"/>
                  </a:schemeClr>
                </a:solidFill>
              </a:endParaRPr>
            </a:p>
          </p:txBody>
        </p:sp>
      </p:grpSp>
      <p:pic>
        <p:nvPicPr>
          <p:cNvPr id="93" name="図 92">
            <a:extLst>
              <a:ext uri="{FF2B5EF4-FFF2-40B4-BE49-F238E27FC236}">
                <a16:creationId xmlns:a16="http://schemas.microsoft.com/office/drawing/2014/main" id="{9D9229D9-89C6-8885-39FC-520CD446AA94}"/>
              </a:ext>
            </a:extLst>
          </p:cNvPr>
          <p:cNvPicPr>
            <a:picLocks noChangeAspect="1"/>
          </p:cNvPicPr>
          <p:nvPr/>
        </p:nvPicPr>
        <p:blipFill rotWithShape="1">
          <a:blip r:embed="rId4"/>
          <a:srcRect l="10702" r="10702"/>
          <a:stretch/>
        </p:blipFill>
        <p:spPr>
          <a:xfrm>
            <a:off x="198437" y="1040606"/>
            <a:ext cx="1058863" cy="1058863"/>
          </a:xfrm>
          <a:prstGeom prst="ellipse">
            <a:avLst/>
          </a:prstGeom>
        </p:spPr>
      </p:pic>
      <p:pic>
        <p:nvPicPr>
          <p:cNvPr id="98" name="図 97">
            <a:extLst>
              <a:ext uri="{FF2B5EF4-FFF2-40B4-BE49-F238E27FC236}">
                <a16:creationId xmlns:a16="http://schemas.microsoft.com/office/drawing/2014/main" id="{47E1A1D8-0F61-C7B1-D868-CAF5B8AF498B}"/>
              </a:ext>
            </a:extLst>
          </p:cNvPr>
          <p:cNvPicPr>
            <a:picLocks noChangeAspect="1"/>
          </p:cNvPicPr>
          <p:nvPr/>
        </p:nvPicPr>
        <p:blipFill rotWithShape="1">
          <a:blip r:embed="rId5"/>
          <a:srcRect r="19215"/>
          <a:stretch/>
        </p:blipFill>
        <p:spPr>
          <a:xfrm>
            <a:off x="3779838" y="1113631"/>
            <a:ext cx="1601787" cy="1597440"/>
          </a:xfrm>
          <a:prstGeom prst="rect">
            <a:avLst/>
          </a:prstGeom>
        </p:spPr>
      </p:pic>
      <p:pic>
        <p:nvPicPr>
          <p:cNvPr id="99" name="図 98">
            <a:extLst>
              <a:ext uri="{FF2B5EF4-FFF2-40B4-BE49-F238E27FC236}">
                <a16:creationId xmlns:a16="http://schemas.microsoft.com/office/drawing/2014/main" id="{684E7BC4-F336-1F67-566B-0B51CCBDEADA}"/>
              </a:ext>
            </a:extLst>
          </p:cNvPr>
          <p:cNvPicPr>
            <a:picLocks noChangeAspect="1"/>
          </p:cNvPicPr>
          <p:nvPr/>
        </p:nvPicPr>
        <p:blipFill rotWithShape="1">
          <a:blip r:embed="rId6"/>
          <a:srcRect r="19721"/>
          <a:stretch/>
        </p:blipFill>
        <p:spPr>
          <a:xfrm>
            <a:off x="5470525" y="1110456"/>
            <a:ext cx="1612155" cy="1589529"/>
          </a:xfrm>
          <a:prstGeom prst="rect">
            <a:avLst/>
          </a:prstGeom>
        </p:spPr>
      </p:pic>
      <p:pic>
        <p:nvPicPr>
          <p:cNvPr id="108" name="図 107">
            <a:extLst>
              <a:ext uri="{FF2B5EF4-FFF2-40B4-BE49-F238E27FC236}">
                <a16:creationId xmlns:a16="http://schemas.microsoft.com/office/drawing/2014/main" id="{52ED8171-8BBB-4CC2-4640-29076FDA83BF}"/>
              </a:ext>
            </a:extLst>
          </p:cNvPr>
          <p:cNvPicPr>
            <a:picLocks noChangeAspect="1"/>
          </p:cNvPicPr>
          <p:nvPr/>
        </p:nvPicPr>
        <p:blipFill rotWithShape="1">
          <a:blip r:embed="rId7"/>
          <a:srcRect t="7888" b="2617"/>
          <a:stretch/>
        </p:blipFill>
        <p:spPr>
          <a:xfrm>
            <a:off x="551038" y="7607300"/>
            <a:ext cx="3081162" cy="2184400"/>
          </a:xfrm>
          <a:prstGeom prst="rect">
            <a:avLst/>
          </a:prstGeom>
        </p:spPr>
      </p:pic>
      <p:pic>
        <p:nvPicPr>
          <p:cNvPr id="110" name="図 109">
            <a:extLst>
              <a:ext uri="{FF2B5EF4-FFF2-40B4-BE49-F238E27FC236}">
                <a16:creationId xmlns:a16="http://schemas.microsoft.com/office/drawing/2014/main" id="{49EEF518-B2B1-A2B6-88AA-262508AB7251}"/>
              </a:ext>
            </a:extLst>
          </p:cNvPr>
          <p:cNvPicPr>
            <a:picLocks noChangeAspect="1"/>
          </p:cNvPicPr>
          <p:nvPr/>
        </p:nvPicPr>
        <p:blipFill>
          <a:blip r:embed="rId8"/>
          <a:stretch>
            <a:fillRect/>
          </a:stretch>
        </p:blipFill>
        <p:spPr>
          <a:xfrm>
            <a:off x="3743834" y="8172305"/>
            <a:ext cx="3348372" cy="905317"/>
          </a:xfrm>
          <a:prstGeom prst="rect">
            <a:avLst/>
          </a:prstGeom>
        </p:spPr>
      </p:pic>
      <p:sp>
        <p:nvSpPr>
          <p:cNvPr id="111" name="テキスト ボックス 110">
            <a:extLst>
              <a:ext uri="{FF2B5EF4-FFF2-40B4-BE49-F238E27FC236}">
                <a16:creationId xmlns:a16="http://schemas.microsoft.com/office/drawing/2014/main" id="{8B3D9564-FAA1-D6DD-67D7-4C49452A2A72}"/>
              </a:ext>
            </a:extLst>
          </p:cNvPr>
          <p:cNvSpPr txBox="1"/>
          <p:nvPr/>
        </p:nvSpPr>
        <p:spPr>
          <a:xfrm>
            <a:off x="877971" y="7709408"/>
            <a:ext cx="2541504" cy="418704"/>
          </a:xfrm>
          <a:prstGeom prst="rect">
            <a:avLst/>
          </a:prstGeom>
          <a:noFill/>
        </p:spPr>
        <p:txBody>
          <a:bodyPr wrap="square" rtlCol="0">
            <a:spAutoFit/>
          </a:bodyPr>
          <a:lstStyle/>
          <a:p>
            <a:pPr algn="ctr">
              <a:lnSpc>
                <a:spcPts val="1320"/>
              </a:lnSpc>
            </a:pPr>
            <a:r>
              <a:rPr lang="ja-JP" altLang="en-US" sz="900" b="1" dirty="0">
                <a:solidFill>
                  <a:schemeClr val="bg1"/>
                </a:solidFill>
              </a:rPr>
              <a:t>昼間空気中に浮遊していた花粉などの</a:t>
            </a:r>
            <a:endParaRPr lang="en-US" altLang="ja-JP" sz="900" b="1" dirty="0">
              <a:solidFill>
                <a:schemeClr val="bg1"/>
              </a:solidFill>
            </a:endParaRPr>
          </a:p>
          <a:p>
            <a:pPr algn="ctr">
              <a:lnSpc>
                <a:spcPts val="1320"/>
              </a:lnSpc>
            </a:pPr>
            <a:r>
              <a:rPr lang="ja-JP" altLang="en-US" sz="900" b="1" dirty="0">
                <a:solidFill>
                  <a:schemeClr val="bg1"/>
                </a:solidFill>
              </a:rPr>
              <a:t>アレル物質が夜間に床の上に</a:t>
            </a:r>
            <a:r>
              <a:rPr lang="en-US" altLang="ja-JP" sz="900" b="1" dirty="0">
                <a:solidFill>
                  <a:schemeClr val="bg1"/>
                </a:solidFill>
              </a:rPr>
              <a:t>…</a:t>
            </a:r>
            <a:endParaRPr lang="ja-JP" altLang="en-US" sz="900" b="1" dirty="0">
              <a:solidFill>
                <a:schemeClr val="bg1"/>
              </a:solidFill>
            </a:endParaRPr>
          </a:p>
        </p:txBody>
      </p:sp>
      <p:sp>
        <p:nvSpPr>
          <p:cNvPr id="112" name="テキスト ボックス 111">
            <a:extLst>
              <a:ext uri="{FF2B5EF4-FFF2-40B4-BE49-F238E27FC236}">
                <a16:creationId xmlns:a16="http://schemas.microsoft.com/office/drawing/2014/main" id="{3952633F-890E-2C57-2C0F-5B198C3D9C13}"/>
              </a:ext>
            </a:extLst>
          </p:cNvPr>
          <p:cNvSpPr txBox="1"/>
          <p:nvPr/>
        </p:nvSpPr>
        <p:spPr>
          <a:xfrm>
            <a:off x="3696019" y="7586615"/>
            <a:ext cx="3436302" cy="581569"/>
          </a:xfrm>
          <a:prstGeom prst="rect">
            <a:avLst/>
          </a:prstGeom>
          <a:noFill/>
        </p:spPr>
        <p:txBody>
          <a:bodyPr wrap="square" rtlCol="0">
            <a:spAutoFit/>
          </a:bodyPr>
          <a:lstStyle/>
          <a:p>
            <a:pPr>
              <a:lnSpc>
                <a:spcPts val="1320"/>
              </a:lnSpc>
            </a:pPr>
            <a:r>
              <a:rPr lang="ja-JP" altLang="en-US" sz="800" b="1" dirty="0"/>
              <a:t>パナソニックの床材「アーキスペックシリーズ」はアレルバスター配合塗装。空中を浮遊しているアレル物質が床面に下りてきて、アレルバスター配合塗装の床に一定時間触れるとアレル物質が抑制されます。</a:t>
            </a:r>
          </a:p>
        </p:txBody>
      </p:sp>
      <p:sp>
        <p:nvSpPr>
          <p:cNvPr id="116" name="四角形: 角を丸くする 115">
            <a:extLst>
              <a:ext uri="{FF2B5EF4-FFF2-40B4-BE49-F238E27FC236}">
                <a16:creationId xmlns:a16="http://schemas.microsoft.com/office/drawing/2014/main" id="{E01B4655-101A-0133-CCB4-BB6EBD0133FB}"/>
              </a:ext>
            </a:extLst>
          </p:cNvPr>
          <p:cNvSpPr/>
          <p:nvPr/>
        </p:nvSpPr>
        <p:spPr>
          <a:xfrm>
            <a:off x="3779838" y="9126327"/>
            <a:ext cx="3297237" cy="684424"/>
          </a:xfrm>
          <a:prstGeom prst="roundRect">
            <a:avLst>
              <a:gd name="adj" fmla="val 8975"/>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7" name="図 116">
            <a:extLst>
              <a:ext uri="{FF2B5EF4-FFF2-40B4-BE49-F238E27FC236}">
                <a16:creationId xmlns:a16="http://schemas.microsoft.com/office/drawing/2014/main" id="{C8D29CD7-C039-FFF2-CDA0-03A95B3718DA}"/>
              </a:ext>
            </a:extLst>
          </p:cNvPr>
          <p:cNvPicPr>
            <a:picLocks noChangeAspect="1"/>
          </p:cNvPicPr>
          <p:nvPr/>
        </p:nvPicPr>
        <p:blipFill>
          <a:blip r:embed="rId9"/>
          <a:stretch>
            <a:fillRect/>
          </a:stretch>
        </p:blipFill>
        <p:spPr>
          <a:xfrm>
            <a:off x="3851845" y="9198334"/>
            <a:ext cx="492125" cy="598851"/>
          </a:xfrm>
          <a:prstGeom prst="rect">
            <a:avLst/>
          </a:prstGeom>
        </p:spPr>
      </p:pic>
      <p:sp>
        <p:nvSpPr>
          <p:cNvPr id="118" name="テキスト ボックス 117">
            <a:extLst>
              <a:ext uri="{FF2B5EF4-FFF2-40B4-BE49-F238E27FC236}">
                <a16:creationId xmlns:a16="http://schemas.microsoft.com/office/drawing/2014/main" id="{9E174471-D71F-2138-281B-EC20EA6D0588}"/>
              </a:ext>
            </a:extLst>
          </p:cNvPr>
          <p:cNvSpPr txBox="1"/>
          <p:nvPr/>
        </p:nvSpPr>
        <p:spPr>
          <a:xfrm>
            <a:off x="4359138" y="9162330"/>
            <a:ext cx="2727462" cy="259045"/>
          </a:xfrm>
          <a:prstGeom prst="rect">
            <a:avLst/>
          </a:prstGeom>
          <a:noFill/>
        </p:spPr>
        <p:txBody>
          <a:bodyPr wrap="square" rtlCol="0">
            <a:spAutoFit/>
          </a:bodyPr>
          <a:lstStyle/>
          <a:p>
            <a:pPr>
              <a:lnSpc>
                <a:spcPts val="1320"/>
              </a:lnSpc>
            </a:pPr>
            <a:r>
              <a:rPr lang="ja-JP" altLang="en-US" sz="1000" b="1" dirty="0"/>
              <a:t>このマークが目印です。</a:t>
            </a:r>
            <a:endParaRPr lang="ja-JP" altLang="en-US" sz="800" dirty="0"/>
          </a:p>
        </p:txBody>
      </p:sp>
      <p:grpSp>
        <p:nvGrpSpPr>
          <p:cNvPr id="122" name="グループ化 121">
            <a:extLst>
              <a:ext uri="{FF2B5EF4-FFF2-40B4-BE49-F238E27FC236}">
                <a16:creationId xmlns:a16="http://schemas.microsoft.com/office/drawing/2014/main" id="{18182E2C-0CE2-7140-2612-24182651A5BB}"/>
              </a:ext>
            </a:extLst>
          </p:cNvPr>
          <p:cNvGrpSpPr/>
          <p:nvPr/>
        </p:nvGrpSpPr>
        <p:grpSpPr>
          <a:xfrm>
            <a:off x="4418955" y="9359886"/>
            <a:ext cx="2453332" cy="414857"/>
            <a:chOff x="4418955" y="9359886"/>
            <a:chExt cx="2453332" cy="414857"/>
          </a:xfrm>
        </p:grpSpPr>
        <p:sp>
          <p:nvSpPr>
            <p:cNvPr id="119" name="楕円 118">
              <a:extLst>
                <a:ext uri="{FF2B5EF4-FFF2-40B4-BE49-F238E27FC236}">
                  <a16:creationId xmlns:a16="http://schemas.microsoft.com/office/drawing/2014/main" id="{7861DF6C-2A83-BA7A-9BD7-59E18B46FCE2}"/>
                </a:ext>
              </a:extLst>
            </p:cNvPr>
            <p:cNvSpPr/>
            <p:nvPr/>
          </p:nvSpPr>
          <p:spPr>
            <a:xfrm>
              <a:off x="4418955" y="9378354"/>
              <a:ext cx="381000" cy="381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a:extLst>
                <a:ext uri="{FF2B5EF4-FFF2-40B4-BE49-F238E27FC236}">
                  <a16:creationId xmlns:a16="http://schemas.microsoft.com/office/drawing/2014/main" id="{4ABD1C51-0018-6A34-0D2D-F9EBB7F6CE6B}"/>
                </a:ext>
              </a:extLst>
            </p:cNvPr>
            <p:cNvSpPr txBox="1"/>
            <p:nvPr/>
          </p:nvSpPr>
          <p:spPr>
            <a:xfrm>
              <a:off x="4716325" y="9359886"/>
              <a:ext cx="2155962" cy="414857"/>
            </a:xfrm>
            <a:prstGeom prst="rect">
              <a:avLst/>
            </a:prstGeom>
            <a:noFill/>
          </p:spPr>
          <p:txBody>
            <a:bodyPr wrap="square" rtlCol="0">
              <a:spAutoFit/>
            </a:bodyPr>
            <a:lstStyle/>
            <a:p>
              <a:pPr>
                <a:lnSpc>
                  <a:spcPts val="1320"/>
                </a:lnSpc>
              </a:pPr>
              <a:r>
                <a:rPr lang="ja-JP" altLang="en-US" sz="800" dirty="0"/>
                <a:t>・アーキスペックフロアー</a:t>
              </a:r>
              <a:r>
                <a:rPr lang="en-US" altLang="ja-JP" sz="800" dirty="0"/>
                <a:t>W</a:t>
              </a:r>
              <a:r>
                <a:rPr lang="ja-JP" altLang="en-US" sz="800" dirty="0"/>
                <a:t>（突き板）</a:t>
              </a:r>
            </a:p>
            <a:p>
              <a:pPr>
                <a:lnSpc>
                  <a:spcPts val="1320"/>
                </a:lnSpc>
              </a:pPr>
              <a:r>
                <a:rPr lang="ja-JP" altLang="en-US" sz="800" dirty="0"/>
                <a:t>・アーキスペックフロアー</a:t>
              </a:r>
              <a:r>
                <a:rPr lang="en-US" altLang="ja-JP" sz="800" dirty="0"/>
                <a:t>S</a:t>
              </a:r>
              <a:r>
                <a:rPr lang="ja-JP" altLang="en-US" sz="800" dirty="0"/>
                <a:t>（シート）</a:t>
              </a:r>
            </a:p>
          </p:txBody>
        </p:sp>
        <p:sp>
          <p:nvSpPr>
            <p:cNvPr id="121" name="テキスト ボックス 120">
              <a:extLst>
                <a:ext uri="{FF2B5EF4-FFF2-40B4-BE49-F238E27FC236}">
                  <a16:creationId xmlns:a16="http://schemas.microsoft.com/office/drawing/2014/main" id="{5DB1EFC5-FB1B-5957-AEEB-92B84B2CD2E8}"/>
                </a:ext>
              </a:extLst>
            </p:cNvPr>
            <p:cNvSpPr txBox="1"/>
            <p:nvPr/>
          </p:nvSpPr>
          <p:spPr>
            <a:xfrm>
              <a:off x="4427909" y="9436073"/>
              <a:ext cx="412888" cy="307777"/>
            </a:xfrm>
            <a:prstGeom prst="rect">
              <a:avLst/>
            </a:prstGeom>
            <a:noFill/>
          </p:spPr>
          <p:txBody>
            <a:bodyPr wrap="square" rtlCol="0">
              <a:spAutoFit/>
            </a:bodyPr>
            <a:lstStyle/>
            <a:p>
              <a:r>
                <a:rPr lang="ja-JP" altLang="en-US" sz="700" b="1" dirty="0"/>
                <a:t>対応</a:t>
              </a:r>
              <a:endParaRPr lang="en-US" altLang="ja-JP" sz="700" b="1" dirty="0"/>
            </a:p>
            <a:p>
              <a:r>
                <a:rPr lang="ja-JP" altLang="en-US" sz="700" b="1" dirty="0"/>
                <a:t>商品</a:t>
              </a:r>
            </a:p>
          </p:txBody>
        </p:sp>
      </p:grpSp>
      <p:sp>
        <p:nvSpPr>
          <p:cNvPr id="4" name="テキスト ボックス 3">
            <a:extLst>
              <a:ext uri="{FF2B5EF4-FFF2-40B4-BE49-F238E27FC236}">
                <a16:creationId xmlns:a16="http://schemas.microsoft.com/office/drawing/2014/main" id="{508B5A42-550C-6A83-BC51-649822528278}"/>
              </a:ext>
            </a:extLst>
          </p:cNvPr>
          <p:cNvSpPr txBox="1"/>
          <p:nvPr/>
        </p:nvSpPr>
        <p:spPr>
          <a:xfrm>
            <a:off x="5209741" y="4428631"/>
            <a:ext cx="1935145" cy="415498"/>
          </a:xfrm>
          <a:prstGeom prst="rect">
            <a:avLst/>
          </a:prstGeom>
          <a:noFill/>
        </p:spPr>
        <p:txBody>
          <a:bodyPr wrap="none" rtlCol="0">
            <a:spAutoFit/>
          </a:bodyPr>
          <a:lstStyle/>
          <a:p>
            <a:r>
              <a:rPr kumimoji="1" lang="ja-JP" altLang="en-US" sz="1050" b="1" u="sng" dirty="0"/>
              <a:t>ハイブリッド脱臭ユニットで</a:t>
            </a:r>
            <a:endParaRPr kumimoji="1" lang="en-US" altLang="ja-JP" sz="1050" b="1" u="sng" dirty="0"/>
          </a:p>
          <a:p>
            <a:r>
              <a:rPr kumimoji="1" lang="ja-JP" altLang="en-US" sz="1050" b="1" u="sng" dirty="0"/>
              <a:t>玄関の不快な臭いを脱臭</a:t>
            </a:r>
          </a:p>
        </p:txBody>
      </p:sp>
      <p:pic>
        <p:nvPicPr>
          <p:cNvPr id="10" name="図 9">
            <a:extLst>
              <a:ext uri="{FF2B5EF4-FFF2-40B4-BE49-F238E27FC236}">
                <a16:creationId xmlns:a16="http://schemas.microsoft.com/office/drawing/2014/main" id="{CBB39516-3CD4-C5CE-7F09-9E6C622CC59D}"/>
              </a:ext>
            </a:extLst>
          </p:cNvPr>
          <p:cNvPicPr>
            <a:picLocks noChangeAspect="1"/>
          </p:cNvPicPr>
          <p:nvPr/>
        </p:nvPicPr>
        <p:blipFill rotWithShape="1">
          <a:blip r:embed="rId10"/>
          <a:srcRect l="11043" r="8105"/>
          <a:stretch/>
        </p:blipFill>
        <p:spPr>
          <a:xfrm>
            <a:off x="3886200" y="4332288"/>
            <a:ext cx="1266826" cy="2294463"/>
          </a:xfrm>
          <a:prstGeom prst="rect">
            <a:avLst/>
          </a:prstGeom>
        </p:spPr>
      </p:pic>
      <p:sp>
        <p:nvSpPr>
          <p:cNvPr id="11" name="テキスト ボックス 10">
            <a:extLst>
              <a:ext uri="{FF2B5EF4-FFF2-40B4-BE49-F238E27FC236}">
                <a16:creationId xmlns:a16="http://schemas.microsoft.com/office/drawing/2014/main" id="{0A49F33E-1E8F-3C9E-9123-EE9796A19177}"/>
              </a:ext>
            </a:extLst>
          </p:cNvPr>
          <p:cNvSpPr txBox="1"/>
          <p:nvPr/>
        </p:nvSpPr>
        <p:spPr>
          <a:xfrm>
            <a:off x="5219997" y="4841850"/>
            <a:ext cx="1917403" cy="914994"/>
          </a:xfrm>
          <a:prstGeom prst="rect">
            <a:avLst/>
          </a:prstGeom>
          <a:noFill/>
        </p:spPr>
        <p:txBody>
          <a:bodyPr wrap="square" rtlCol="0">
            <a:spAutoFit/>
          </a:bodyPr>
          <a:lstStyle/>
          <a:p>
            <a:pPr>
              <a:lnSpc>
                <a:spcPts val="1320"/>
              </a:lnSpc>
            </a:pPr>
            <a:r>
              <a:rPr lang="ja-JP" altLang="en-US" sz="800" b="1" dirty="0"/>
              <a:t>ハイブリッド脱臭で収納内部のニオイを</a:t>
            </a:r>
            <a:r>
              <a:rPr lang="en-US" altLang="ja-JP" sz="800" b="1" dirty="0"/>
              <a:t>24</a:t>
            </a:r>
            <a:r>
              <a:rPr lang="ja-JP" altLang="en-US" sz="800" b="1" dirty="0"/>
              <a:t>時間自動運転</a:t>
            </a:r>
            <a:r>
              <a:rPr lang="en-US" altLang="ja-JP" sz="800" b="1" dirty="0"/>
              <a:t>※</a:t>
            </a:r>
            <a:r>
              <a:rPr lang="ja-JP" altLang="en-US" sz="800" b="1" dirty="0"/>
              <a:t>で脱臭。脱臭ハニカムが、靴から発生するニオイやペット臭や汗のニオイに含まれる酢酸などに働きかけます。</a:t>
            </a:r>
          </a:p>
        </p:txBody>
      </p:sp>
      <p:sp>
        <p:nvSpPr>
          <p:cNvPr id="12" name="テキスト ボックス 11">
            <a:extLst>
              <a:ext uri="{FF2B5EF4-FFF2-40B4-BE49-F238E27FC236}">
                <a16:creationId xmlns:a16="http://schemas.microsoft.com/office/drawing/2014/main" id="{C25E4BDA-CCD4-5981-A185-8D6926CD03FE}"/>
              </a:ext>
            </a:extLst>
          </p:cNvPr>
          <p:cNvSpPr txBox="1"/>
          <p:nvPr/>
        </p:nvSpPr>
        <p:spPr>
          <a:xfrm>
            <a:off x="5172372" y="6165825"/>
            <a:ext cx="1917403" cy="409086"/>
          </a:xfrm>
          <a:prstGeom prst="rect">
            <a:avLst/>
          </a:prstGeom>
          <a:noFill/>
        </p:spPr>
        <p:txBody>
          <a:bodyPr wrap="square" rtlCol="0">
            <a:spAutoFit/>
          </a:bodyPr>
          <a:lstStyle/>
          <a:p>
            <a:pPr>
              <a:lnSpc>
                <a:spcPts val="1320"/>
              </a:lnSpc>
            </a:pPr>
            <a:r>
              <a:rPr lang="en-US" altLang="ja-JP" sz="650" dirty="0"/>
              <a:t>※</a:t>
            </a:r>
            <a:r>
              <a:rPr lang="ja-JP" altLang="en-US" sz="650" dirty="0"/>
              <a:t>脱臭効果は、周囲環境（湿度・温度）、運転時間、臭気、繊維の種類によって異なります。</a:t>
            </a:r>
          </a:p>
        </p:txBody>
      </p:sp>
      <p:pic>
        <p:nvPicPr>
          <p:cNvPr id="16" name="図 15">
            <a:extLst>
              <a:ext uri="{FF2B5EF4-FFF2-40B4-BE49-F238E27FC236}">
                <a16:creationId xmlns:a16="http://schemas.microsoft.com/office/drawing/2014/main" id="{E34FA569-432D-647F-A04D-69C1560C565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139" t="44174" r="966" b="11687"/>
          <a:stretch/>
        </p:blipFill>
        <p:spPr>
          <a:xfrm>
            <a:off x="513443" y="4366857"/>
            <a:ext cx="3106057" cy="2237143"/>
          </a:xfrm>
          <a:prstGeom prst="rect">
            <a:avLst/>
          </a:prstGeom>
        </p:spPr>
      </p:pic>
    </p:spTree>
    <p:extLst>
      <p:ext uri="{BB962C8B-B14F-4D97-AF65-F5344CB8AC3E}">
        <p14:creationId xmlns:p14="http://schemas.microsoft.com/office/powerpoint/2010/main" val="953434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1" id="{3E0A3D33-E7EC-4C52-A0B4-79A718557481}" vid="{4D30E487-3AC7-4276-83EF-5A2B84D4167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CD2FBCBC1B24A4CAC0BE4C74FFF1029" ma:contentTypeVersion="11" ma:contentTypeDescription="新しいドキュメントを作成します。" ma:contentTypeScope="" ma:versionID="b117d4330045ca11e4bc41fc4ae0b237">
  <xsd:schema xmlns:xsd="http://www.w3.org/2001/XMLSchema" xmlns:xs="http://www.w3.org/2001/XMLSchema" xmlns:p="http://schemas.microsoft.com/office/2006/metadata/properties" xmlns:ns2="740151c3-cbc2-4a6a-b8f5-c7245eb9de5d" xmlns:ns3="507e9f54-a93f-44b1-beb0-821c61aa5389" targetNamespace="http://schemas.microsoft.com/office/2006/metadata/properties" ma:root="true" ma:fieldsID="fea13ac1f202d678593849d38c4cb79f" ns2:_="" ns3:_="">
    <xsd:import namespace="740151c3-cbc2-4a6a-b8f5-c7245eb9de5d"/>
    <xsd:import namespace="507e9f54-a93f-44b1-beb0-821c61aa53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151c3-cbc2-4a6a-b8f5-c7245eb9d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12a35578-c673-4478-9490-9f1749c7fc4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7e9f54-a93f-44b1-beb0-821c61aa538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c8386e6-daa3-4034-a660-d86354e323c6}" ma:internalName="TaxCatchAll" ma:showField="CatchAllData" ma:web="507e9f54-a93f-44b1-beb0-821c61aa538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40151c3-cbc2-4a6a-b8f5-c7245eb9de5d">
      <Terms xmlns="http://schemas.microsoft.com/office/infopath/2007/PartnerControls"/>
    </lcf76f155ced4ddcb4097134ff3c332f>
    <TaxCatchAll xmlns="507e9f54-a93f-44b1-beb0-821c61aa538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277879-4A12-4398-B696-D7D64390BC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0151c3-cbc2-4a6a-b8f5-c7245eb9de5d"/>
    <ds:schemaRef ds:uri="507e9f54-a93f-44b1-beb0-821c61aa53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FCBD7B-33E9-4054-A3B8-86CB6A049B83}">
  <ds:schemaRefs>
    <ds:schemaRef ds:uri="http://schemas.microsoft.com/office/2006/metadata/properties"/>
    <ds:schemaRef ds:uri="http://schemas.microsoft.com/office/infopath/2007/PartnerControls"/>
    <ds:schemaRef ds:uri="740151c3-cbc2-4a6a-b8f5-c7245eb9de5d"/>
    <ds:schemaRef ds:uri="507e9f54-a93f-44b1-beb0-821c61aa5389"/>
  </ds:schemaRefs>
</ds:datastoreItem>
</file>

<file path=customXml/itemProps3.xml><?xml version="1.0" encoding="utf-8"?>
<ds:datastoreItem xmlns:ds="http://schemas.openxmlformats.org/officeDocument/2006/customXml" ds:itemID="{36C4DB87-D315-4B40-95D6-5ECE2FCD3C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タテ</Template>
  <TotalTime>1644</TotalTime>
  <Words>435</Words>
  <Application>Microsoft Office PowerPoint</Application>
  <PresentationFormat>ユーザー設定</PresentationFormat>
  <Paragraphs>51</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HGS創英角ｺﾞｼｯｸUB</vt:lpstr>
      <vt:lpstr>メイリオ</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sawano</dc:creator>
  <cp:lastModifiedBy>沢野 有恒</cp:lastModifiedBy>
  <cp:revision>79</cp:revision>
  <dcterms:created xsi:type="dcterms:W3CDTF">2022-05-16T05:01:30Z</dcterms:created>
  <dcterms:modified xsi:type="dcterms:W3CDTF">2023-01-30T05:27:53Z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0x010100BCD2FBCBC1B24A4CAC0BE4C74FFF1029</vt:lpwstr>
  </property>
</Properties>
</file>