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5" r:id="rId3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002060"/>
    <a:srgbClr val="FFFFFF"/>
    <a:srgbClr val="EDF5F0"/>
    <a:srgbClr val="D4CBC6"/>
    <a:srgbClr val="364FA0"/>
    <a:srgbClr val="7C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23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13872" y="10418311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/>
              <a:t>2022.12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0795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12716" rtl="0" eaLnBrk="1" latinLnBrk="0" hangingPunct="1">
        <a:lnSpc>
          <a:spcPct val="90000"/>
        </a:lnSpc>
        <a:spcBef>
          <a:spcPct val="0"/>
        </a:spcBef>
        <a:buNone/>
        <a:defRPr kumimoji="1"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179" indent="-178179" algn="l" defTabSz="712716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3453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0896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254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612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https://www2.panasonic.biz/jp/sumai/gazou/bicon/AC171AHAHVA0_V1-5-0168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9619" r="9642" b="10666"/>
          <a:stretch/>
        </p:blipFill>
        <p:spPr bwMode="auto">
          <a:xfrm>
            <a:off x="-25843" y="-1593"/>
            <a:ext cx="7585518" cy="47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481118" y="637691"/>
            <a:ext cx="5810217" cy="2316205"/>
            <a:chOff x="81068" y="266216"/>
            <a:chExt cx="5810217" cy="2316205"/>
          </a:xfrm>
        </p:grpSpPr>
        <p:cxnSp>
          <p:nvCxnSpPr>
            <p:cNvPr id="51" name="直線コネクタ 50"/>
            <p:cNvCxnSpPr/>
            <p:nvPr/>
          </p:nvCxnSpPr>
          <p:spPr>
            <a:xfrm flipV="1">
              <a:off x="165779" y="979233"/>
              <a:ext cx="4603832" cy="291684"/>
            </a:xfrm>
            <a:prstGeom prst="line">
              <a:avLst/>
            </a:prstGeom>
            <a:ln w="184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V="1">
              <a:off x="217022" y="1735235"/>
              <a:ext cx="3256787" cy="206341"/>
            </a:xfrm>
            <a:prstGeom prst="line">
              <a:avLst/>
            </a:prstGeom>
            <a:ln w="184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 rot="21397223">
              <a:off x="173763" y="1231981"/>
              <a:ext cx="57175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36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心地</a:t>
              </a:r>
              <a:r>
                <a:rPr lang="ja-JP" altLang="en-US" sz="32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よい</a:t>
              </a:r>
              <a:r>
                <a:rPr lang="ja-JP" altLang="en-US" sz="36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距離感</a:t>
              </a:r>
              <a:r>
                <a:rPr lang="ja-JP" altLang="en-US" sz="28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で</a:t>
              </a:r>
              <a:r>
                <a:rPr lang="ja-JP" altLang="en-US" sz="32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過</a:t>
              </a:r>
              <a:r>
                <a:rPr lang="ja-JP" altLang="en-US" sz="28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ごせる</a:t>
              </a:r>
              <a:endParaRPr lang="ja-JP" altLang="en-US" sz="3200" dirty="0">
                <a:ln w="6985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 rot="21397223">
              <a:off x="161924" y="1247497"/>
              <a:ext cx="51832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36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心地</a:t>
              </a:r>
              <a:r>
                <a:rPr lang="ja-JP" altLang="en-US" sz="32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よい</a:t>
              </a:r>
              <a:r>
                <a:rPr lang="ja-JP" altLang="en-US" sz="36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距離感</a:t>
              </a:r>
              <a:r>
                <a:rPr lang="ja-JP" altLang="en-US" sz="2800" dirty="0" smtClean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で</a:t>
              </a:r>
              <a:r>
                <a:rPr lang="ja-JP" altLang="en-US" sz="3200" dirty="0" smtClean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過</a:t>
              </a:r>
              <a:r>
                <a:rPr lang="ja-JP" altLang="en-US" sz="2800" dirty="0" smtClean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ごせる</a:t>
              </a:r>
              <a:endParaRPr lang="ja-JP" altLang="en-US" sz="2800" dirty="0">
                <a:ln w="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 rot="21397223">
              <a:off x="261784" y="1988880"/>
              <a:ext cx="25059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3200" dirty="0" smtClean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リビング</a:t>
              </a:r>
              <a:r>
                <a:rPr lang="ja-JP" altLang="en-US" sz="28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で</a:t>
              </a:r>
              <a:endParaRPr lang="ja-JP" altLang="en-US" sz="3600" dirty="0">
                <a:ln w="6985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 rot="21397223">
              <a:off x="254258" y="1997646"/>
              <a:ext cx="21994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3200" dirty="0" smtClean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リビング</a:t>
              </a:r>
              <a:r>
                <a:rPr lang="ja-JP" altLang="en-US" sz="2800" dirty="0" smtClean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で</a:t>
              </a:r>
              <a:endParaRPr lang="ja-JP" altLang="en-US" sz="2800" dirty="0">
                <a:ln w="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 rot="21397223">
              <a:off x="105852" y="592696"/>
              <a:ext cx="54168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36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子育</a:t>
              </a:r>
              <a:r>
                <a:rPr lang="ja-JP" altLang="en-US" sz="32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て</a:t>
              </a:r>
              <a:r>
                <a:rPr lang="ja-JP" altLang="en-US" sz="36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後</a:t>
              </a:r>
              <a:r>
                <a:rPr lang="ja-JP" altLang="en-US" sz="28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の</a:t>
              </a:r>
              <a:r>
                <a:rPr lang="ja-JP" altLang="en-US" sz="32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ふたり</a:t>
              </a:r>
              <a:r>
                <a:rPr lang="ja-JP" altLang="en-US" sz="36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暮</a:t>
              </a:r>
              <a:r>
                <a:rPr lang="ja-JP" altLang="en-US" sz="32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らし</a:t>
              </a:r>
              <a:r>
                <a:rPr lang="ja-JP" altLang="en-US" sz="28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は</a:t>
              </a:r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 rot="21397223">
              <a:off x="90543" y="593343"/>
              <a:ext cx="523201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36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子育</a:t>
              </a:r>
              <a:r>
                <a:rPr lang="ja-JP" altLang="en-US" sz="32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て</a:t>
              </a:r>
              <a:r>
                <a:rPr lang="ja-JP" altLang="en-US" sz="36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後</a:t>
              </a:r>
              <a:r>
                <a:rPr lang="ja-JP" altLang="en-US" sz="28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の</a:t>
              </a:r>
              <a:r>
                <a:rPr lang="ja-JP" altLang="en-US" sz="32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ふたり</a:t>
              </a:r>
              <a:r>
                <a:rPr lang="ja-JP" altLang="en-US" sz="36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暮</a:t>
              </a:r>
              <a:r>
                <a:rPr lang="ja-JP" altLang="en-US" sz="32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らし</a:t>
              </a:r>
              <a:r>
                <a:rPr lang="ja-JP" altLang="en-US" sz="28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は</a:t>
              </a:r>
            </a:p>
          </p:txBody>
        </p:sp>
        <p:sp>
          <p:nvSpPr>
            <p:cNvPr id="106" name="正方形/長方形 105"/>
            <p:cNvSpPr/>
            <p:nvPr/>
          </p:nvSpPr>
          <p:spPr>
            <a:xfrm rot="21418249">
              <a:off x="87594" y="266216"/>
              <a:ext cx="38937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dirty="0" smtClean="0">
                  <a:ln w="53975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パナソニック</a:t>
              </a:r>
              <a:r>
                <a:rPr lang="ja-JP" altLang="en-US" sz="1600" dirty="0" smtClean="0">
                  <a:ln w="53975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で</a:t>
              </a:r>
              <a:r>
                <a:rPr lang="ja-JP" altLang="en-US" dirty="0" smtClean="0">
                  <a:ln w="53975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実現！</a:t>
              </a:r>
              <a:endParaRPr lang="ja-JP" altLang="en-US" dirty="0">
                <a:ln w="5397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119" name="正方形/長方形 118"/>
            <p:cNvSpPr/>
            <p:nvPr/>
          </p:nvSpPr>
          <p:spPr>
            <a:xfrm rot="21392126">
              <a:off x="81068" y="301643"/>
              <a:ext cx="2492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ja-JP" altLang="en-US" dirty="0" smtClean="0">
                  <a:ln w="25400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パナソニック</a:t>
              </a:r>
              <a:r>
                <a:rPr lang="ja-JP" altLang="en-US" sz="1600" dirty="0" smtClean="0">
                  <a:ln w="25400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で</a:t>
              </a:r>
              <a:r>
                <a:rPr lang="ja-JP" altLang="en-US" dirty="0" smtClean="0">
                  <a:ln w="25400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実現！</a:t>
              </a:r>
              <a:endParaRPr lang="ja-JP" altLang="en-US" dirty="0">
                <a:ln w="2540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pic>
        <p:nvPicPr>
          <p:cNvPr id="115" name="Picture 2" descr="https://www2.panasonic.biz/jp/sumai/gazou/bicon/CA221AHMT-PA0051005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8494" r="4047" b="17848"/>
          <a:stretch/>
        </p:blipFill>
        <p:spPr bwMode="auto">
          <a:xfrm>
            <a:off x="474539" y="7072332"/>
            <a:ext cx="1966873" cy="12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https://www2.panasonic.biz/jp/sumai/gazou/bicon/CA221AHMT-PA0051019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2" t="17537" r="21136" b="26974"/>
          <a:stretch/>
        </p:blipFill>
        <p:spPr bwMode="auto">
          <a:xfrm>
            <a:off x="2885179" y="7044057"/>
            <a:ext cx="1968761" cy="126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https://www2.panasonic.biz/jp/sumai/gazou/bicon/AA211ABFS-PA005005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5" t="13164" r="24634" b="52576"/>
          <a:stretch/>
        </p:blipFill>
        <p:spPr bwMode="auto">
          <a:xfrm>
            <a:off x="5186364" y="7052827"/>
            <a:ext cx="1967237" cy="12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187963" y="9495693"/>
            <a:ext cx="1082348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</a:rPr>
              <a:t>貴社名ご記入欄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514350" y="4513364"/>
            <a:ext cx="6662464" cy="574128"/>
            <a:chOff x="514350" y="4498397"/>
            <a:chExt cx="6662464" cy="574128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514350" y="4498397"/>
              <a:ext cx="2000250" cy="574128"/>
              <a:chOff x="514350" y="4733925"/>
              <a:chExt cx="2000250" cy="574128"/>
            </a:xfrm>
          </p:grpSpPr>
          <p:sp>
            <p:nvSpPr>
              <p:cNvPr id="86" name="フリーフォーム 85"/>
              <p:cNvSpPr/>
              <p:nvPr/>
            </p:nvSpPr>
            <p:spPr>
              <a:xfrm rot="10800000">
                <a:off x="514350" y="4733925"/>
                <a:ext cx="2000250" cy="574128"/>
              </a:xfrm>
              <a:custGeom>
                <a:avLst/>
                <a:gdLst>
                  <a:gd name="connsiteX0" fmla="*/ 2000250 w 2000250"/>
                  <a:gd name="connsiteY0" fmla="*/ 574128 h 574128"/>
                  <a:gd name="connsiteX1" fmla="*/ 0 w 2000250"/>
                  <a:gd name="connsiteY1" fmla="*/ 574128 h 574128"/>
                  <a:gd name="connsiteX2" fmla="*/ 0 w 2000250"/>
                  <a:gd name="connsiteY2" fmla="*/ 78828 h 574128"/>
                  <a:gd name="connsiteX3" fmla="*/ 954405 w 2000250"/>
                  <a:gd name="connsiteY3" fmla="*/ 78828 h 574128"/>
                  <a:gd name="connsiteX4" fmla="*/ 1000125 w 2000250"/>
                  <a:gd name="connsiteY4" fmla="*/ 0 h 574128"/>
                  <a:gd name="connsiteX5" fmla="*/ 1045845 w 2000250"/>
                  <a:gd name="connsiteY5" fmla="*/ 78828 h 574128"/>
                  <a:gd name="connsiteX6" fmla="*/ 2000250 w 2000250"/>
                  <a:gd name="connsiteY6" fmla="*/ 78828 h 57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0" h="574128">
                    <a:moveTo>
                      <a:pt x="2000250" y="574128"/>
                    </a:moveTo>
                    <a:lnTo>
                      <a:pt x="0" y="574128"/>
                    </a:lnTo>
                    <a:lnTo>
                      <a:pt x="0" y="78828"/>
                    </a:lnTo>
                    <a:lnTo>
                      <a:pt x="954405" y="78828"/>
                    </a:lnTo>
                    <a:lnTo>
                      <a:pt x="1000125" y="0"/>
                    </a:lnTo>
                    <a:lnTo>
                      <a:pt x="1045845" y="78828"/>
                    </a:lnTo>
                    <a:lnTo>
                      <a:pt x="2000250" y="788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514797" y="4760595"/>
                <a:ext cx="1935145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/>
                  <a:t>お互いの気配を感じながら、</a:t>
                </a:r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/>
                  <a:t>ひとりの時間も</a:t>
                </a:r>
                <a:r>
                  <a:rPr lang="ja-JP" altLang="en-US" sz="1050" b="1" dirty="0" smtClean="0"/>
                  <a:t>楽しむ</a:t>
                </a:r>
                <a:endParaRPr lang="ja-JP" altLang="en-US" sz="1050" b="1" dirty="0"/>
              </a:p>
            </p:txBody>
          </p:sp>
        </p:grpSp>
        <p:grpSp>
          <p:nvGrpSpPr>
            <p:cNvPr id="89" name="グループ化 88"/>
            <p:cNvGrpSpPr/>
            <p:nvPr/>
          </p:nvGrpSpPr>
          <p:grpSpPr>
            <a:xfrm>
              <a:off x="2874610" y="4498397"/>
              <a:ext cx="2000250" cy="574128"/>
              <a:chOff x="514350" y="4733925"/>
              <a:chExt cx="2000250" cy="574128"/>
            </a:xfrm>
          </p:grpSpPr>
          <p:sp>
            <p:nvSpPr>
              <p:cNvPr id="90" name="フリーフォーム 89"/>
              <p:cNvSpPr/>
              <p:nvPr/>
            </p:nvSpPr>
            <p:spPr>
              <a:xfrm rot="10800000">
                <a:off x="514350" y="4733925"/>
                <a:ext cx="2000250" cy="574128"/>
              </a:xfrm>
              <a:custGeom>
                <a:avLst/>
                <a:gdLst>
                  <a:gd name="connsiteX0" fmla="*/ 2000250 w 2000250"/>
                  <a:gd name="connsiteY0" fmla="*/ 574128 h 574128"/>
                  <a:gd name="connsiteX1" fmla="*/ 0 w 2000250"/>
                  <a:gd name="connsiteY1" fmla="*/ 574128 h 574128"/>
                  <a:gd name="connsiteX2" fmla="*/ 0 w 2000250"/>
                  <a:gd name="connsiteY2" fmla="*/ 78828 h 574128"/>
                  <a:gd name="connsiteX3" fmla="*/ 954405 w 2000250"/>
                  <a:gd name="connsiteY3" fmla="*/ 78828 h 574128"/>
                  <a:gd name="connsiteX4" fmla="*/ 1000125 w 2000250"/>
                  <a:gd name="connsiteY4" fmla="*/ 0 h 574128"/>
                  <a:gd name="connsiteX5" fmla="*/ 1045845 w 2000250"/>
                  <a:gd name="connsiteY5" fmla="*/ 78828 h 574128"/>
                  <a:gd name="connsiteX6" fmla="*/ 2000250 w 2000250"/>
                  <a:gd name="connsiteY6" fmla="*/ 78828 h 57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0" h="574128">
                    <a:moveTo>
                      <a:pt x="2000250" y="574128"/>
                    </a:moveTo>
                    <a:lnTo>
                      <a:pt x="0" y="574128"/>
                    </a:lnTo>
                    <a:lnTo>
                      <a:pt x="0" y="78828"/>
                    </a:lnTo>
                    <a:lnTo>
                      <a:pt x="954405" y="78828"/>
                    </a:lnTo>
                    <a:lnTo>
                      <a:pt x="1000125" y="0"/>
                    </a:lnTo>
                    <a:lnTo>
                      <a:pt x="1045845" y="78828"/>
                    </a:lnTo>
                    <a:lnTo>
                      <a:pt x="2000250" y="788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582132" y="4760595"/>
                <a:ext cx="1800493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 smtClean="0"/>
                  <a:t>集中したいときは</a:t>
                </a:r>
                <a:endParaRPr lang="en-US" altLang="ja-JP" sz="1050" b="1" dirty="0" smtClean="0"/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 smtClean="0"/>
                  <a:t>引戸で視線</a:t>
                </a:r>
                <a:r>
                  <a:rPr lang="ja-JP" altLang="en-US" sz="1050" b="1" dirty="0"/>
                  <a:t>を</a:t>
                </a:r>
                <a:r>
                  <a:rPr lang="ja-JP" altLang="en-US" sz="1050" b="1" dirty="0" smtClean="0"/>
                  <a:t>適度にカット</a:t>
                </a:r>
                <a:endParaRPr lang="en-US" altLang="ja-JP" sz="1050" b="1" dirty="0"/>
              </a:p>
            </p:txBody>
          </p:sp>
        </p:grpSp>
        <p:grpSp>
          <p:nvGrpSpPr>
            <p:cNvPr id="92" name="グループ化 91"/>
            <p:cNvGrpSpPr/>
            <p:nvPr/>
          </p:nvGrpSpPr>
          <p:grpSpPr>
            <a:xfrm>
              <a:off x="5176564" y="4498397"/>
              <a:ext cx="2000250" cy="574128"/>
              <a:chOff x="514350" y="4733925"/>
              <a:chExt cx="2000250" cy="574128"/>
            </a:xfrm>
          </p:grpSpPr>
          <p:sp>
            <p:nvSpPr>
              <p:cNvPr id="93" name="フリーフォーム 92"/>
              <p:cNvSpPr/>
              <p:nvPr/>
            </p:nvSpPr>
            <p:spPr>
              <a:xfrm rot="10800000">
                <a:off x="514350" y="4733925"/>
                <a:ext cx="2000250" cy="574128"/>
              </a:xfrm>
              <a:custGeom>
                <a:avLst/>
                <a:gdLst>
                  <a:gd name="connsiteX0" fmla="*/ 2000250 w 2000250"/>
                  <a:gd name="connsiteY0" fmla="*/ 574128 h 574128"/>
                  <a:gd name="connsiteX1" fmla="*/ 0 w 2000250"/>
                  <a:gd name="connsiteY1" fmla="*/ 574128 h 574128"/>
                  <a:gd name="connsiteX2" fmla="*/ 0 w 2000250"/>
                  <a:gd name="connsiteY2" fmla="*/ 78828 h 574128"/>
                  <a:gd name="connsiteX3" fmla="*/ 954405 w 2000250"/>
                  <a:gd name="connsiteY3" fmla="*/ 78828 h 574128"/>
                  <a:gd name="connsiteX4" fmla="*/ 1000125 w 2000250"/>
                  <a:gd name="connsiteY4" fmla="*/ 0 h 574128"/>
                  <a:gd name="connsiteX5" fmla="*/ 1045845 w 2000250"/>
                  <a:gd name="connsiteY5" fmla="*/ 78828 h 574128"/>
                  <a:gd name="connsiteX6" fmla="*/ 2000250 w 2000250"/>
                  <a:gd name="connsiteY6" fmla="*/ 78828 h 57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0" h="574128">
                    <a:moveTo>
                      <a:pt x="2000250" y="574128"/>
                    </a:moveTo>
                    <a:lnTo>
                      <a:pt x="0" y="574128"/>
                    </a:lnTo>
                    <a:lnTo>
                      <a:pt x="0" y="78828"/>
                    </a:lnTo>
                    <a:lnTo>
                      <a:pt x="954405" y="78828"/>
                    </a:lnTo>
                    <a:lnTo>
                      <a:pt x="1000125" y="0"/>
                    </a:lnTo>
                    <a:lnTo>
                      <a:pt x="1045845" y="78828"/>
                    </a:lnTo>
                    <a:lnTo>
                      <a:pt x="2000250" y="788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540197" y="4760595"/>
                <a:ext cx="1935145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/>
                  <a:t>ふたりで過ごす時間は</a:t>
                </a:r>
                <a:r>
                  <a:rPr lang="ja-JP" altLang="en-US" sz="1050" b="1" dirty="0" smtClean="0"/>
                  <a:t>、</a:t>
                </a:r>
                <a:endParaRPr lang="en-US" altLang="ja-JP" sz="1050" b="1" dirty="0" smtClean="0"/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 smtClean="0"/>
                  <a:t>広々</a:t>
                </a:r>
                <a:r>
                  <a:rPr lang="ja-JP" altLang="en-US" sz="1050" b="1" dirty="0"/>
                  <a:t>ホームシアターで上質に</a:t>
                </a:r>
              </a:p>
            </p:txBody>
          </p:sp>
        </p:grpSp>
      </p:grpSp>
      <p:grpSp>
        <p:nvGrpSpPr>
          <p:cNvPr id="20" name="グループ化 19"/>
          <p:cNvGrpSpPr/>
          <p:nvPr/>
        </p:nvGrpSpPr>
        <p:grpSpPr>
          <a:xfrm>
            <a:off x="404104" y="8291790"/>
            <a:ext cx="6958721" cy="248145"/>
            <a:chOff x="404104" y="8367417"/>
            <a:chExt cx="6958721" cy="248145"/>
          </a:xfrm>
        </p:grpSpPr>
        <p:sp>
          <p:nvSpPr>
            <p:cNvPr id="95" name="テキスト ボックス 94"/>
            <p:cNvSpPr txBox="1"/>
            <p:nvPr/>
          </p:nvSpPr>
          <p:spPr>
            <a:xfrm>
              <a:off x="404104" y="8367417"/>
              <a:ext cx="2167645" cy="248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 smtClean="0"/>
                <a:t>用途に合わせた柔軟なプランニングが可能</a:t>
              </a:r>
              <a:endParaRPr lang="en-US" altLang="ja-JP" sz="800" b="1" dirty="0" smtClean="0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CFDB5539-A3D9-B9EB-1B26-F5E065C9F51B}"/>
                </a:ext>
              </a:extLst>
            </p:cNvPr>
            <p:cNvSpPr txBox="1"/>
            <p:nvPr/>
          </p:nvSpPr>
          <p:spPr>
            <a:xfrm>
              <a:off x="2763438" y="8367417"/>
              <a:ext cx="2126480" cy="248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800" b="1" dirty="0" smtClean="0"/>
                <a:t>全面ガラスでシャープに仕切れる</a:t>
              </a:r>
              <a:endParaRPr kumimoji="1" lang="ja-JP" altLang="en-US" sz="800" b="1" dirty="0"/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A534511F-9B6B-E995-9B9F-ABCF96079DE1}"/>
                </a:ext>
              </a:extLst>
            </p:cNvPr>
            <p:cNvSpPr txBox="1"/>
            <p:nvPr/>
          </p:nvSpPr>
          <p:spPr>
            <a:xfrm>
              <a:off x="5061368" y="8367417"/>
              <a:ext cx="2301457" cy="248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 smtClean="0"/>
                <a:t>シンプルなデザインで多彩な使い方に対応</a:t>
              </a:r>
              <a:endParaRPr lang="en-US" altLang="ja-JP" sz="800" b="1" dirty="0" smtClean="0"/>
            </a:p>
          </p:txBody>
        </p:sp>
      </p:grpSp>
      <p:sp>
        <p:nvSpPr>
          <p:cNvPr id="101" name="テキスト ボックス 100"/>
          <p:cNvSpPr txBox="1"/>
          <p:nvPr/>
        </p:nvSpPr>
        <p:spPr>
          <a:xfrm>
            <a:off x="451422" y="6810723"/>
            <a:ext cx="1982151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320"/>
              </a:lnSpc>
            </a:pPr>
            <a:r>
              <a:rPr lang="ja-JP" altLang="en-US" sz="800" b="1" dirty="0">
                <a:solidFill>
                  <a:srgbClr val="002060"/>
                </a:solidFill>
              </a:rPr>
              <a:t>採光間仕切り</a:t>
            </a:r>
            <a:r>
              <a:rPr lang="ja-JP" altLang="en-US" sz="1200" b="1" dirty="0">
                <a:solidFill>
                  <a:srgbClr val="002060"/>
                </a:solidFill>
              </a:rPr>
              <a:t>しきり窓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099623" y="6810723"/>
            <a:ext cx="2063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1150" b="1" dirty="0" smtClean="0">
                <a:solidFill>
                  <a:srgbClr val="002060"/>
                </a:solidFill>
              </a:rPr>
              <a:t>フレームシェルフ</a:t>
            </a:r>
            <a:endParaRPr kumimoji="1" lang="ja-JP" altLang="en-US" sz="1150" b="1" dirty="0">
              <a:solidFill>
                <a:srgbClr val="002060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765997" y="6810723"/>
            <a:ext cx="2087943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US" altLang="ja-JP" sz="1200" b="1" dirty="0">
                <a:solidFill>
                  <a:srgbClr val="002060"/>
                </a:solidFill>
              </a:rPr>
              <a:t>Air View</a:t>
            </a:r>
            <a:r>
              <a:rPr lang="ja-JP" altLang="en-US" sz="1200" b="1" dirty="0">
                <a:solidFill>
                  <a:srgbClr val="002060"/>
                </a:solidFill>
              </a:rPr>
              <a:t>（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エアビュー）</a:t>
            </a:r>
            <a:endParaRPr kumimoji="1" lang="ja-JP" altLang="en-US" sz="1200" b="1" dirty="0">
              <a:solidFill>
                <a:srgbClr val="00206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24D504-379A-3766-B949-929D547182A4}"/>
              </a:ext>
            </a:extLst>
          </p:cNvPr>
          <p:cNvSpPr txBox="1"/>
          <p:nvPr/>
        </p:nvSpPr>
        <p:spPr>
          <a:xfrm>
            <a:off x="439539" y="6324962"/>
            <a:ext cx="207506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 smtClean="0"/>
              <a:t>広くなったリビングを“窓”で仕切れば、</a:t>
            </a:r>
            <a:endParaRPr lang="en-US" altLang="ja-JP" sz="800" b="1" dirty="0" smtClean="0"/>
          </a:p>
          <a:p>
            <a:pPr>
              <a:lnSpc>
                <a:spcPts val="1320"/>
              </a:lnSpc>
            </a:pPr>
            <a:r>
              <a:rPr lang="ja-JP" altLang="en-US" sz="800" b="1" dirty="0" smtClean="0"/>
              <a:t>ゆるやかにつながった開放的な個室に。</a:t>
            </a:r>
            <a:endParaRPr lang="en-US" altLang="ja-JP" sz="800" b="1" dirty="0" smtClean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514350" y="5086350"/>
            <a:ext cx="2000251" cy="1267871"/>
            <a:chOff x="514350" y="5086350"/>
            <a:chExt cx="2000251" cy="1267871"/>
          </a:xfrm>
        </p:grpSpPr>
        <p:pic>
          <p:nvPicPr>
            <p:cNvPr id="68" name="図 6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9" t="1175" r="1192" b="1142"/>
            <a:stretch/>
          </p:blipFill>
          <p:spPr>
            <a:xfrm>
              <a:off x="514350" y="5086350"/>
              <a:ext cx="2000250" cy="1267871"/>
            </a:xfrm>
            <a:prstGeom prst="rect">
              <a:avLst/>
            </a:prstGeom>
          </p:spPr>
        </p:pic>
        <p:grpSp>
          <p:nvGrpSpPr>
            <p:cNvPr id="69" name="グループ化 68"/>
            <p:cNvGrpSpPr/>
            <p:nvPr/>
          </p:nvGrpSpPr>
          <p:grpSpPr>
            <a:xfrm>
              <a:off x="1015833" y="5104142"/>
              <a:ext cx="471082" cy="212073"/>
              <a:chOff x="3324271" y="1665021"/>
              <a:chExt cx="602948" cy="271437"/>
            </a:xfrm>
          </p:grpSpPr>
          <p:sp>
            <p:nvSpPr>
              <p:cNvPr id="70" name="正方形/長方形 69"/>
              <p:cNvSpPr/>
              <p:nvPr/>
            </p:nvSpPr>
            <p:spPr>
              <a:xfrm>
                <a:off x="3324271" y="1695109"/>
                <a:ext cx="571500" cy="152400"/>
              </a:xfrm>
              <a:prstGeom prst="rect">
                <a:avLst/>
              </a:prstGeom>
              <a:solidFill>
                <a:srgbClr val="FFC0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00"/>
              </a:p>
            </p:txBody>
          </p:sp>
          <p:sp>
            <p:nvSpPr>
              <p:cNvPr id="71" name="二等辺三角形 70"/>
              <p:cNvSpPr/>
              <p:nvPr/>
            </p:nvSpPr>
            <p:spPr>
              <a:xfrm rot="12162657">
                <a:off x="3553321" y="1795616"/>
                <a:ext cx="102078" cy="140842"/>
              </a:xfrm>
              <a:prstGeom prst="triangle">
                <a:avLst/>
              </a:prstGeom>
              <a:solidFill>
                <a:srgbClr val="FFC0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00"/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3324271" y="1665021"/>
                <a:ext cx="602948" cy="216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Check</a:t>
                </a:r>
                <a:r>
                  <a:rPr kumimoji="1" lang="ja-JP" altLang="en-US" sz="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！</a:t>
                </a:r>
                <a:endParaRPr kumimoji="1" lang="ja-JP" altLang="en-US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3" name="正方形/長方形 72"/>
            <p:cNvSpPr/>
            <p:nvPr/>
          </p:nvSpPr>
          <p:spPr>
            <a:xfrm>
              <a:off x="514350" y="5086350"/>
              <a:ext cx="2000251" cy="12678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2794244" y="5086350"/>
            <a:ext cx="2075712" cy="1664370"/>
            <a:chOff x="2794244" y="5086350"/>
            <a:chExt cx="2075712" cy="1664370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9E1B9FA-D8AA-7A11-E4E6-2A2D0C484038}"/>
                </a:ext>
              </a:extLst>
            </p:cNvPr>
            <p:cNvSpPr txBox="1"/>
            <p:nvPr/>
          </p:nvSpPr>
          <p:spPr>
            <a:xfrm>
              <a:off x="2794244" y="6324962"/>
              <a:ext cx="2075712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 smtClean="0"/>
                <a:t>スモーク調ガラスのスマートな引戸で、</a:t>
              </a:r>
              <a:endParaRPr lang="en-US" altLang="ja-JP" sz="800" b="1" dirty="0" smtClean="0"/>
            </a:p>
            <a:p>
              <a:pPr>
                <a:lnSpc>
                  <a:spcPts val="1320"/>
                </a:lnSpc>
              </a:pPr>
              <a:r>
                <a:rPr lang="ja-JP" altLang="en-US" sz="800" b="1" dirty="0" smtClean="0"/>
                <a:t>つながりをキープしつつ、しっかり集中。</a:t>
              </a:r>
              <a:endParaRPr lang="en-US" altLang="ja-JP" sz="800" b="1" dirty="0"/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2869705" y="5086350"/>
              <a:ext cx="2000251" cy="1267871"/>
              <a:chOff x="2869705" y="5086350"/>
              <a:chExt cx="2000251" cy="1267871"/>
            </a:xfrm>
          </p:grpSpPr>
          <p:pic>
            <p:nvPicPr>
              <p:cNvPr id="74" name="図 7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1" t="15180" r="3277" b="8793"/>
              <a:stretch/>
            </p:blipFill>
            <p:spPr>
              <a:xfrm>
                <a:off x="2875789" y="5089437"/>
                <a:ext cx="1985771" cy="1258739"/>
              </a:xfrm>
              <a:prstGeom prst="rect">
                <a:avLst/>
              </a:prstGeom>
            </p:spPr>
          </p:pic>
          <p:sp>
            <p:nvSpPr>
              <p:cNvPr id="82" name="正方形/長方形 81"/>
              <p:cNvSpPr/>
              <p:nvPr/>
            </p:nvSpPr>
            <p:spPr>
              <a:xfrm>
                <a:off x="2869705" y="5086350"/>
                <a:ext cx="2000251" cy="12678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1" name="グループ化 110"/>
              <p:cNvGrpSpPr/>
              <p:nvPr/>
            </p:nvGrpSpPr>
            <p:grpSpPr>
              <a:xfrm>
                <a:off x="2964943" y="5108519"/>
                <a:ext cx="576148" cy="202770"/>
                <a:chOff x="3241309" y="1665024"/>
                <a:chExt cx="737424" cy="259530"/>
              </a:xfrm>
            </p:grpSpPr>
            <p:sp>
              <p:nvSpPr>
                <p:cNvPr id="112" name="正方形/長方形 111"/>
                <p:cNvSpPr/>
                <p:nvPr/>
              </p:nvSpPr>
              <p:spPr>
                <a:xfrm>
                  <a:off x="3324271" y="1695109"/>
                  <a:ext cx="571500" cy="152400"/>
                </a:xfrm>
                <a:prstGeom prst="rect">
                  <a:avLst/>
                </a:prstGeom>
                <a:solidFill>
                  <a:srgbClr val="FFC0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600"/>
                </a:p>
              </p:txBody>
            </p:sp>
            <p:sp>
              <p:nvSpPr>
                <p:cNvPr id="113" name="二等辺三角形 112"/>
                <p:cNvSpPr/>
                <p:nvPr/>
              </p:nvSpPr>
              <p:spPr>
                <a:xfrm rot="9244378">
                  <a:off x="3760749" y="1783711"/>
                  <a:ext cx="102078" cy="140843"/>
                </a:xfrm>
                <a:prstGeom prst="triangle">
                  <a:avLst/>
                </a:prstGeom>
                <a:solidFill>
                  <a:srgbClr val="FFC0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600"/>
                </a:p>
              </p:txBody>
            </p:sp>
            <p:sp>
              <p:nvSpPr>
                <p:cNvPr id="114" name="テキスト ボックス 113"/>
                <p:cNvSpPr txBox="1"/>
                <p:nvPr/>
              </p:nvSpPr>
              <p:spPr>
                <a:xfrm>
                  <a:off x="3241309" y="1665024"/>
                  <a:ext cx="737424" cy="216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Check</a:t>
                  </a:r>
                  <a:r>
                    <a:rPr kumimoji="1" lang="ja-JP" altLang="en-US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！</a:t>
                  </a:r>
                  <a:endParaRPr kumimoji="1" lang="ja-JP" altLang="en-US" sz="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1" name="グループ化 20"/>
          <p:cNvGrpSpPr/>
          <p:nvPr/>
        </p:nvGrpSpPr>
        <p:grpSpPr>
          <a:xfrm>
            <a:off x="5099623" y="5086350"/>
            <a:ext cx="2163076" cy="1663039"/>
            <a:chOff x="5099623" y="5086350"/>
            <a:chExt cx="2163076" cy="1663039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E8AC4E3-4FAC-983E-3441-5C0B7386520C}"/>
                </a:ext>
              </a:extLst>
            </p:cNvPr>
            <p:cNvSpPr txBox="1"/>
            <p:nvPr/>
          </p:nvSpPr>
          <p:spPr>
            <a:xfrm>
              <a:off x="5099623" y="6323631"/>
              <a:ext cx="2163076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 smtClean="0"/>
                <a:t>ワインセラー付きの贅沢な空間で、</a:t>
              </a:r>
              <a:endParaRPr lang="en-US" altLang="ja-JP" sz="800" b="1" dirty="0" smtClean="0"/>
            </a:p>
            <a:p>
              <a:pPr>
                <a:lnSpc>
                  <a:spcPts val="1320"/>
                </a:lnSpc>
              </a:pPr>
              <a:r>
                <a:rPr lang="ja-JP" altLang="en-US" sz="800" b="1" dirty="0" smtClean="0"/>
                <a:t>ゆったりとしたリラックスタイムを。</a:t>
              </a:r>
              <a:endParaRPr lang="en-US" altLang="ja-JP" sz="800" b="1" dirty="0" smtClean="0"/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5172710" y="5086350"/>
              <a:ext cx="2000251" cy="1268730"/>
              <a:chOff x="5172710" y="5086350"/>
              <a:chExt cx="2000251" cy="1268730"/>
            </a:xfrm>
          </p:grpSpPr>
          <p:pic>
            <p:nvPicPr>
              <p:cNvPr id="87" name="図 86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" t="741" r="9411" b="790"/>
              <a:stretch/>
            </p:blipFill>
            <p:spPr>
              <a:xfrm>
                <a:off x="5179759" y="5088858"/>
                <a:ext cx="1993202" cy="1266222"/>
              </a:xfrm>
              <a:prstGeom prst="rect">
                <a:avLst/>
              </a:prstGeom>
            </p:spPr>
          </p:pic>
          <p:grpSp>
            <p:nvGrpSpPr>
              <p:cNvPr id="96" name="グループ化 95"/>
              <p:cNvGrpSpPr/>
              <p:nvPr/>
            </p:nvGrpSpPr>
            <p:grpSpPr>
              <a:xfrm>
                <a:off x="6668678" y="5132024"/>
                <a:ext cx="452368" cy="190868"/>
                <a:chOff x="3294348" y="1655239"/>
                <a:chExt cx="631342" cy="266383"/>
              </a:xfrm>
            </p:grpSpPr>
            <p:sp>
              <p:nvSpPr>
                <p:cNvPr id="97" name="正方形/長方形 96"/>
                <p:cNvSpPr/>
                <p:nvPr/>
              </p:nvSpPr>
              <p:spPr>
                <a:xfrm>
                  <a:off x="3324271" y="1695109"/>
                  <a:ext cx="571500" cy="152400"/>
                </a:xfrm>
                <a:prstGeom prst="rect">
                  <a:avLst/>
                </a:prstGeom>
                <a:solidFill>
                  <a:srgbClr val="FFC0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600"/>
                </a:p>
              </p:txBody>
            </p:sp>
            <p:sp>
              <p:nvSpPr>
                <p:cNvPr id="99" name="二等辺三角形 98"/>
                <p:cNvSpPr/>
                <p:nvPr/>
              </p:nvSpPr>
              <p:spPr>
                <a:xfrm rot="13109185">
                  <a:off x="3422474" y="1780779"/>
                  <a:ext cx="102077" cy="140843"/>
                </a:xfrm>
                <a:prstGeom prst="triangle">
                  <a:avLst/>
                </a:prstGeom>
                <a:solidFill>
                  <a:srgbClr val="FFC0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600"/>
                </a:p>
              </p:txBody>
            </p:sp>
            <p:sp>
              <p:nvSpPr>
                <p:cNvPr id="102" name="テキスト ボックス 101"/>
                <p:cNvSpPr txBox="1"/>
                <p:nvPr/>
              </p:nvSpPr>
              <p:spPr>
                <a:xfrm>
                  <a:off x="3294348" y="1655239"/>
                  <a:ext cx="631342" cy="2362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Check</a:t>
                  </a:r>
                  <a:r>
                    <a:rPr kumimoji="1" lang="ja-JP" altLang="en-US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！</a:t>
                  </a:r>
                  <a:endParaRPr kumimoji="1" lang="ja-JP" altLang="en-US" sz="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07" name="グループ化 106"/>
              <p:cNvGrpSpPr/>
              <p:nvPr/>
            </p:nvGrpSpPr>
            <p:grpSpPr>
              <a:xfrm>
                <a:off x="5459403" y="6137901"/>
                <a:ext cx="452368" cy="196483"/>
                <a:chOff x="3294350" y="1624421"/>
                <a:chExt cx="631342" cy="274217"/>
              </a:xfrm>
            </p:grpSpPr>
            <p:sp>
              <p:nvSpPr>
                <p:cNvPr id="108" name="正方形/長方形 107"/>
                <p:cNvSpPr/>
                <p:nvPr/>
              </p:nvSpPr>
              <p:spPr>
                <a:xfrm>
                  <a:off x="3324271" y="1695109"/>
                  <a:ext cx="571500" cy="152400"/>
                </a:xfrm>
                <a:prstGeom prst="rect">
                  <a:avLst/>
                </a:prstGeom>
                <a:solidFill>
                  <a:srgbClr val="FFC0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600"/>
                </a:p>
              </p:txBody>
            </p:sp>
            <p:sp>
              <p:nvSpPr>
                <p:cNvPr id="109" name="二等辺三角形 108"/>
                <p:cNvSpPr/>
                <p:nvPr/>
              </p:nvSpPr>
              <p:spPr>
                <a:xfrm rot="20163871">
                  <a:off x="3350833" y="1624421"/>
                  <a:ext cx="102077" cy="140843"/>
                </a:xfrm>
                <a:prstGeom prst="triangle">
                  <a:avLst/>
                </a:prstGeom>
                <a:solidFill>
                  <a:srgbClr val="FFC0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600"/>
                </a:p>
              </p:txBody>
            </p:sp>
            <p:sp>
              <p:nvSpPr>
                <p:cNvPr id="110" name="テキスト ボックス 109"/>
                <p:cNvSpPr txBox="1"/>
                <p:nvPr/>
              </p:nvSpPr>
              <p:spPr>
                <a:xfrm>
                  <a:off x="3294350" y="1662390"/>
                  <a:ext cx="631342" cy="2362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Check</a:t>
                  </a:r>
                  <a:r>
                    <a:rPr kumimoji="1" lang="ja-JP" altLang="en-US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！</a:t>
                  </a:r>
                  <a:endParaRPr kumimoji="1" lang="ja-JP" altLang="en-US" sz="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18" name="正方形/長方形 117"/>
              <p:cNvSpPr/>
              <p:nvPr/>
            </p:nvSpPr>
            <p:spPr>
              <a:xfrm>
                <a:off x="5172710" y="5086350"/>
                <a:ext cx="2000251" cy="12678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5" name="グループ化 124"/>
              <p:cNvGrpSpPr/>
              <p:nvPr/>
            </p:nvGrpSpPr>
            <p:grpSpPr>
              <a:xfrm>
                <a:off x="5330867" y="5321104"/>
                <a:ext cx="452368" cy="213263"/>
                <a:chOff x="3294348" y="1664712"/>
                <a:chExt cx="631342" cy="297638"/>
              </a:xfrm>
            </p:grpSpPr>
            <p:sp>
              <p:nvSpPr>
                <p:cNvPr id="126" name="正方形/長方形 125"/>
                <p:cNvSpPr/>
                <p:nvPr/>
              </p:nvSpPr>
              <p:spPr>
                <a:xfrm>
                  <a:off x="3324271" y="1695109"/>
                  <a:ext cx="571500" cy="152400"/>
                </a:xfrm>
                <a:prstGeom prst="rect">
                  <a:avLst/>
                </a:prstGeom>
                <a:solidFill>
                  <a:srgbClr val="FFC0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600"/>
                </a:p>
              </p:txBody>
            </p:sp>
            <p:sp>
              <p:nvSpPr>
                <p:cNvPr id="127" name="二等辺三角形 126"/>
                <p:cNvSpPr/>
                <p:nvPr/>
              </p:nvSpPr>
              <p:spPr>
                <a:xfrm rot="9715596">
                  <a:off x="3748878" y="1821506"/>
                  <a:ext cx="102077" cy="140844"/>
                </a:xfrm>
                <a:prstGeom prst="triangle">
                  <a:avLst/>
                </a:prstGeom>
                <a:solidFill>
                  <a:srgbClr val="FFC0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600"/>
                </a:p>
              </p:txBody>
            </p:sp>
            <p:sp>
              <p:nvSpPr>
                <p:cNvPr id="128" name="テキスト ボックス 127"/>
                <p:cNvSpPr txBox="1"/>
                <p:nvPr/>
              </p:nvSpPr>
              <p:spPr>
                <a:xfrm>
                  <a:off x="3294348" y="1664712"/>
                  <a:ext cx="631342" cy="2362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Check</a:t>
                  </a:r>
                  <a:r>
                    <a:rPr kumimoji="1" lang="ja-JP" altLang="en-US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！</a:t>
                  </a:r>
                  <a:endParaRPr kumimoji="1" lang="ja-JP" altLang="en-US" sz="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5514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正方形/長方形 203"/>
          <p:cNvSpPr/>
          <p:nvPr/>
        </p:nvSpPr>
        <p:spPr>
          <a:xfrm>
            <a:off x="3725946" y="4346534"/>
            <a:ext cx="3421578" cy="2235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正方形/長方形 204"/>
          <p:cNvSpPr/>
          <p:nvPr/>
        </p:nvSpPr>
        <p:spPr>
          <a:xfrm>
            <a:off x="3725946" y="7696700"/>
            <a:ext cx="3421578" cy="22346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725946" y="920006"/>
            <a:ext cx="3421578" cy="2280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86142" y="7257832"/>
            <a:ext cx="682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900" b="1" dirty="0"/>
              <a:t>シンプルなデザインで多彩な使い方に</a:t>
            </a:r>
            <a:r>
              <a:rPr lang="ja-JP" altLang="en-US" sz="900" b="1" dirty="0" smtClean="0"/>
              <a:t>対応</a:t>
            </a:r>
            <a:r>
              <a:rPr lang="ja-JP" altLang="en-US" b="1" dirty="0" smtClean="0"/>
              <a:t>「</a:t>
            </a:r>
            <a:r>
              <a:rPr lang="ja-JP" altLang="en-US" b="1" dirty="0" smtClean="0"/>
              <a:t>フレームシェルフ」</a:t>
            </a:r>
            <a:endParaRPr lang="ja-JP" altLang="en-US" b="1" dirty="0"/>
          </a:p>
        </p:txBody>
      </p:sp>
      <p:grpSp>
        <p:nvGrpSpPr>
          <p:cNvPr id="160" name="グループ化 159"/>
          <p:cNvGrpSpPr/>
          <p:nvPr/>
        </p:nvGrpSpPr>
        <p:grpSpPr>
          <a:xfrm>
            <a:off x="1945185" y="10132377"/>
            <a:ext cx="5126909" cy="304253"/>
            <a:chOff x="1228522" y="7190232"/>
            <a:chExt cx="5984462" cy="355143"/>
          </a:xfrm>
        </p:grpSpPr>
        <p:sp>
          <p:nvSpPr>
            <p:cNvPr id="161" name="テキスト ボックス 160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1228522" y="7209706"/>
              <a:ext cx="2884799" cy="30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ja-JP" altLang="en-US" sz="900" b="1" u="sng" dirty="0"/>
                <a:t>もっと「フレームシェルフ」を</a:t>
              </a:r>
              <a:r>
                <a:rPr kumimoji="1" lang="ja-JP" altLang="en-US" sz="900" b="1" u="sng" dirty="0" smtClean="0"/>
                <a:t>知りたい方は</a:t>
              </a:r>
              <a:endParaRPr kumimoji="1" lang="ja-JP" altLang="en-US" sz="900" b="1" u="sng" dirty="0"/>
            </a:p>
          </p:txBody>
        </p:sp>
        <p:sp>
          <p:nvSpPr>
            <p:cNvPr id="162" name="フリーフォーム 161"/>
            <p:cNvSpPr/>
            <p:nvPr/>
          </p:nvSpPr>
          <p:spPr>
            <a:xfrm>
              <a:off x="6536056" y="7210425"/>
              <a:ext cx="619125" cy="238125"/>
            </a:xfrm>
            <a:custGeom>
              <a:avLst/>
              <a:gdLst>
                <a:gd name="connsiteX0" fmla="*/ 0 w 619125"/>
                <a:gd name="connsiteY0" fmla="*/ 0 h 238125"/>
                <a:gd name="connsiteX1" fmla="*/ 579437 w 619125"/>
                <a:gd name="connsiteY1" fmla="*/ 0 h 238125"/>
                <a:gd name="connsiteX2" fmla="*/ 619125 w 619125"/>
                <a:gd name="connsiteY2" fmla="*/ 39688 h 238125"/>
                <a:gd name="connsiteX3" fmla="*/ 619125 w 619125"/>
                <a:gd name="connsiteY3" fmla="*/ 198437 h 238125"/>
                <a:gd name="connsiteX4" fmla="*/ 579437 w 619125"/>
                <a:gd name="connsiteY4" fmla="*/ 238125 h 238125"/>
                <a:gd name="connsiteX5" fmla="*/ 0 w 619125"/>
                <a:gd name="connsiteY5" fmla="*/ 238125 h 238125"/>
                <a:gd name="connsiteX6" fmla="*/ 0 w 619125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5" h="238125">
                  <a:moveTo>
                    <a:pt x="0" y="0"/>
                  </a:moveTo>
                  <a:lnTo>
                    <a:pt x="579437" y="0"/>
                  </a:lnTo>
                  <a:cubicBezTo>
                    <a:pt x="601356" y="0"/>
                    <a:pt x="619125" y="17769"/>
                    <a:pt x="619125" y="39688"/>
                  </a:cubicBezTo>
                  <a:lnTo>
                    <a:pt x="619125" y="198437"/>
                  </a:lnTo>
                  <a:cubicBezTo>
                    <a:pt x="619125" y="220356"/>
                    <a:pt x="601356" y="238125"/>
                    <a:pt x="579437" y="238125"/>
                  </a:cubicBezTo>
                  <a:lnTo>
                    <a:pt x="0" y="238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/>
            <p:cNvSpPr/>
            <p:nvPr/>
          </p:nvSpPr>
          <p:spPr>
            <a:xfrm>
              <a:off x="4114374" y="7210425"/>
              <a:ext cx="2421681" cy="238125"/>
            </a:xfrm>
            <a:custGeom>
              <a:avLst/>
              <a:gdLst>
                <a:gd name="connsiteX0" fmla="*/ 39688 w 1409700"/>
                <a:gd name="connsiteY0" fmla="*/ 0 h 238125"/>
                <a:gd name="connsiteX1" fmla="*/ 1409700 w 1409700"/>
                <a:gd name="connsiteY1" fmla="*/ 0 h 238125"/>
                <a:gd name="connsiteX2" fmla="*/ 1409700 w 1409700"/>
                <a:gd name="connsiteY2" fmla="*/ 238125 h 238125"/>
                <a:gd name="connsiteX3" fmla="*/ 39688 w 1409700"/>
                <a:gd name="connsiteY3" fmla="*/ 238125 h 238125"/>
                <a:gd name="connsiteX4" fmla="*/ 0 w 1409700"/>
                <a:gd name="connsiteY4" fmla="*/ 198437 h 238125"/>
                <a:gd name="connsiteX5" fmla="*/ 0 w 1409700"/>
                <a:gd name="connsiteY5" fmla="*/ 39688 h 238125"/>
                <a:gd name="connsiteX6" fmla="*/ 39688 w 1409700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700" h="238125">
                  <a:moveTo>
                    <a:pt x="39688" y="0"/>
                  </a:moveTo>
                  <a:lnTo>
                    <a:pt x="1409700" y="0"/>
                  </a:lnTo>
                  <a:lnTo>
                    <a:pt x="1409700" y="238125"/>
                  </a:lnTo>
                  <a:lnTo>
                    <a:pt x="39688" y="238125"/>
                  </a:lnTo>
                  <a:cubicBezTo>
                    <a:pt x="17769" y="238125"/>
                    <a:pt x="0" y="220356"/>
                    <a:pt x="0" y="198437"/>
                  </a:cubicBezTo>
                  <a:lnTo>
                    <a:pt x="0" y="39688"/>
                  </a:lnTo>
                  <a:cubicBezTo>
                    <a:pt x="0" y="17769"/>
                    <a:pt x="17769" y="0"/>
                    <a:pt x="39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535004" y="7199963"/>
              <a:ext cx="630321" cy="30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kumimoji="1" lang="ja-JP" altLang="en-US" sz="1100" b="1" dirty="0" smtClean="0">
                  <a:solidFill>
                    <a:schemeClr val="bg1"/>
                  </a:solidFill>
                </a:rPr>
                <a:t>検索</a:t>
              </a:r>
              <a:endParaRPr kumimoji="1" lang="ja-JP" alt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65" name="フリーフォーム 164"/>
            <p:cNvSpPr/>
            <p:nvPr/>
          </p:nvSpPr>
          <p:spPr>
            <a:xfrm rot="19203946">
              <a:off x="7022585" y="7310176"/>
              <a:ext cx="190399" cy="235199"/>
            </a:xfrm>
            <a:custGeom>
              <a:avLst/>
              <a:gdLst>
                <a:gd name="connsiteX0" fmla="*/ 194310 w 388620"/>
                <a:gd name="connsiteY0" fmla="*/ 0 h 480060"/>
                <a:gd name="connsiteX1" fmla="*/ 388620 w 388620"/>
                <a:gd name="connsiteY1" fmla="*/ 480060 h 480060"/>
                <a:gd name="connsiteX2" fmla="*/ 372449 w 388620"/>
                <a:gd name="connsiteY2" fmla="*/ 480060 h 480060"/>
                <a:gd name="connsiteX3" fmla="*/ 194310 w 388620"/>
                <a:gd name="connsiteY3" fmla="*/ 396118 h 480060"/>
                <a:gd name="connsiteX4" fmla="*/ 16171 w 388620"/>
                <a:gd name="connsiteY4" fmla="*/ 480060 h 480060"/>
                <a:gd name="connsiteX5" fmla="*/ 0 w 388620"/>
                <a:gd name="connsiteY5" fmla="*/ 480060 h 480060"/>
                <a:gd name="connsiteX6" fmla="*/ 194310 w 388620"/>
                <a:gd name="connsiteY6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" h="480060">
                  <a:moveTo>
                    <a:pt x="194310" y="0"/>
                  </a:moveTo>
                  <a:lnTo>
                    <a:pt x="388620" y="480060"/>
                  </a:lnTo>
                  <a:lnTo>
                    <a:pt x="372449" y="480060"/>
                  </a:lnTo>
                  <a:lnTo>
                    <a:pt x="194310" y="396118"/>
                  </a:lnTo>
                  <a:lnTo>
                    <a:pt x="16171" y="480060"/>
                  </a:lnTo>
                  <a:lnTo>
                    <a:pt x="0" y="48006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テキスト ボックス 165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4114373" y="7190232"/>
              <a:ext cx="2419578" cy="302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 dirty="0" smtClean="0"/>
                <a:t>パナソニック　</a:t>
              </a:r>
              <a:r>
                <a:rPr lang="ja-JP" altLang="en-US" sz="900" b="1" dirty="0"/>
                <a:t>フレームシェルフ</a:t>
              </a:r>
              <a:endParaRPr kumimoji="1" lang="ja-JP" altLang="en-US" sz="900" b="1" dirty="0"/>
            </a:p>
          </p:txBody>
        </p:sp>
      </p:grp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3B24D504-379A-3766-B949-929D547182A4}"/>
              </a:ext>
            </a:extLst>
          </p:cNvPr>
          <p:cNvSpPr txBox="1"/>
          <p:nvPr/>
        </p:nvSpPr>
        <p:spPr>
          <a:xfrm>
            <a:off x="3725946" y="9445818"/>
            <a:ext cx="164351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 smtClean="0"/>
              <a:t>据え置きはもちろん、天吊りも可能な自由度の高さが魅力。</a:t>
            </a:r>
            <a:endParaRPr lang="en-US" altLang="ja-JP" sz="800" b="1" dirty="0" smtClean="0"/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3B24D504-379A-3766-B949-929D547182A4}"/>
              </a:ext>
            </a:extLst>
          </p:cNvPr>
          <p:cNvSpPr txBox="1"/>
          <p:nvPr/>
        </p:nvSpPr>
        <p:spPr>
          <a:xfrm>
            <a:off x="5413659" y="9445818"/>
            <a:ext cx="17338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 smtClean="0"/>
              <a:t>グラスを飾りながらしまえる、</a:t>
            </a:r>
            <a:endParaRPr lang="en-US" altLang="ja-JP" sz="800" b="1" dirty="0" smtClean="0"/>
          </a:p>
          <a:p>
            <a:pPr>
              <a:lnSpc>
                <a:spcPts val="1320"/>
              </a:lnSpc>
            </a:pPr>
            <a:r>
              <a:rPr lang="ja-JP" altLang="en-US" sz="800" b="1" dirty="0" smtClean="0"/>
              <a:t>専用のオプションパーツも。</a:t>
            </a:r>
            <a:endParaRPr lang="en-US" altLang="ja-JP" sz="800" b="1" dirty="0" smtClean="0"/>
          </a:p>
        </p:txBody>
      </p:sp>
      <p:pic>
        <p:nvPicPr>
          <p:cNvPr id="195" name="Picture 4" descr="https://www2.panasonic.biz/jp/sumai/gazou/bicon/AA211ABFS-PA00500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9" t="12346" r="29613" b="51094"/>
          <a:stretch/>
        </p:blipFill>
        <p:spPr bwMode="auto">
          <a:xfrm>
            <a:off x="3798065" y="7851480"/>
            <a:ext cx="1599824" cy="159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s://www2.panasonic.biz/jp/sumai/gazou/bicon/CA201AHGS-PA00500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" r="32928"/>
          <a:stretch/>
        </p:blipFill>
        <p:spPr bwMode="auto">
          <a:xfrm>
            <a:off x="5484408" y="7851480"/>
            <a:ext cx="1594338" cy="15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テキスト ボックス 49"/>
          <p:cNvSpPr txBox="1"/>
          <p:nvPr/>
        </p:nvSpPr>
        <p:spPr>
          <a:xfrm>
            <a:off x="386142" y="3939812"/>
            <a:ext cx="677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900" b="1" dirty="0"/>
              <a:t>全面ガラス</a:t>
            </a:r>
            <a:r>
              <a:rPr lang="ja-JP" altLang="en-US" sz="900" b="1" dirty="0" smtClean="0"/>
              <a:t>でシャープ</a:t>
            </a:r>
            <a:r>
              <a:rPr lang="ja-JP" altLang="en-US" sz="900" b="1" dirty="0"/>
              <a:t>に</a:t>
            </a:r>
            <a:r>
              <a:rPr lang="ja-JP" altLang="en-US" sz="900" b="1" dirty="0" smtClean="0"/>
              <a:t>仕切れる</a:t>
            </a:r>
            <a:r>
              <a:rPr lang="ja-JP" altLang="en-US" b="1" dirty="0" smtClean="0"/>
              <a:t>「</a:t>
            </a:r>
            <a:r>
              <a:rPr lang="en-US" altLang="ja-JP" b="1" dirty="0" smtClean="0"/>
              <a:t>Air </a:t>
            </a:r>
            <a:r>
              <a:rPr lang="en-US" altLang="ja-JP" b="1" dirty="0"/>
              <a:t>View</a:t>
            </a:r>
            <a:r>
              <a:rPr lang="ja-JP" altLang="en-US" b="1" dirty="0"/>
              <a:t>（エアビュー）」</a:t>
            </a:r>
          </a:p>
        </p:txBody>
      </p:sp>
      <p:grpSp>
        <p:nvGrpSpPr>
          <p:cNvPr id="153" name="グループ化 152"/>
          <p:cNvGrpSpPr/>
          <p:nvPr/>
        </p:nvGrpSpPr>
        <p:grpSpPr>
          <a:xfrm>
            <a:off x="1463710" y="6700776"/>
            <a:ext cx="5580674" cy="301190"/>
            <a:chOff x="698857" y="7193807"/>
            <a:chExt cx="6514127" cy="351568"/>
          </a:xfrm>
        </p:grpSpPr>
        <p:sp>
          <p:nvSpPr>
            <p:cNvPr id="154" name="テキスト ボックス 153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98857" y="7209702"/>
              <a:ext cx="3490480" cy="30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kumimoji="1" lang="ja-JP" altLang="en-US" sz="9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もっと「</a:t>
              </a:r>
              <a:r>
                <a:rPr lang="en-US" altLang="ja-JP" sz="9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Air View</a:t>
              </a:r>
              <a:r>
                <a:rPr lang="ja-JP" altLang="en-US" sz="9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（エアビュー）」</a:t>
              </a:r>
              <a:r>
                <a:rPr kumimoji="1" lang="ja-JP" altLang="en-US" sz="9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を知りたい方は</a:t>
              </a:r>
              <a:endParaRPr kumimoji="1" lang="ja-JP" altLang="en-US" sz="900" b="1" u="sng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5" name="フリーフォーム 154"/>
            <p:cNvSpPr/>
            <p:nvPr/>
          </p:nvSpPr>
          <p:spPr>
            <a:xfrm>
              <a:off x="6536056" y="7210425"/>
              <a:ext cx="619125" cy="238125"/>
            </a:xfrm>
            <a:custGeom>
              <a:avLst/>
              <a:gdLst>
                <a:gd name="connsiteX0" fmla="*/ 0 w 619125"/>
                <a:gd name="connsiteY0" fmla="*/ 0 h 238125"/>
                <a:gd name="connsiteX1" fmla="*/ 579437 w 619125"/>
                <a:gd name="connsiteY1" fmla="*/ 0 h 238125"/>
                <a:gd name="connsiteX2" fmla="*/ 619125 w 619125"/>
                <a:gd name="connsiteY2" fmla="*/ 39688 h 238125"/>
                <a:gd name="connsiteX3" fmla="*/ 619125 w 619125"/>
                <a:gd name="connsiteY3" fmla="*/ 198437 h 238125"/>
                <a:gd name="connsiteX4" fmla="*/ 579437 w 619125"/>
                <a:gd name="connsiteY4" fmla="*/ 238125 h 238125"/>
                <a:gd name="connsiteX5" fmla="*/ 0 w 619125"/>
                <a:gd name="connsiteY5" fmla="*/ 238125 h 238125"/>
                <a:gd name="connsiteX6" fmla="*/ 0 w 619125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5" h="238125">
                  <a:moveTo>
                    <a:pt x="0" y="0"/>
                  </a:moveTo>
                  <a:lnTo>
                    <a:pt x="579437" y="0"/>
                  </a:lnTo>
                  <a:cubicBezTo>
                    <a:pt x="601356" y="0"/>
                    <a:pt x="619125" y="17769"/>
                    <a:pt x="619125" y="39688"/>
                  </a:cubicBezTo>
                  <a:lnTo>
                    <a:pt x="619125" y="198437"/>
                  </a:lnTo>
                  <a:cubicBezTo>
                    <a:pt x="619125" y="220356"/>
                    <a:pt x="601356" y="238125"/>
                    <a:pt x="579437" y="238125"/>
                  </a:cubicBezTo>
                  <a:lnTo>
                    <a:pt x="0" y="238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/>
            <p:cNvSpPr/>
            <p:nvPr/>
          </p:nvSpPr>
          <p:spPr>
            <a:xfrm>
              <a:off x="4189338" y="7210425"/>
              <a:ext cx="2346717" cy="238125"/>
            </a:xfrm>
            <a:custGeom>
              <a:avLst/>
              <a:gdLst>
                <a:gd name="connsiteX0" fmla="*/ 39688 w 1409700"/>
                <a:gd name="connsiteY0" fmla="*/ 0 h 238125"/>
                <a:gd name="connsiteX1" fmla="*/ 1409700 w 1409700"/>
                <a:gd name="connsiteY1" fmla="*/ 0 h 238125"/>
                <a:gd name="connsiteX2" fmla="*/ 1409700 w 1409700"/>
                <a:gd name="connsiteY2" fmla="*/ 238125 h 238125"/>
                <a:gd name="connsiteX3" fmla="*/ 39688 w 1409700"/>
                <a:gd name="connsiteY3" fmla="*/ 238125 h 238125"/>
                <a:gd name="connsiteX4" fmla="*/ 0 w 1409700"/>
                <a:gd name="connsiteY4" fmla="*/ 198437 h 238125"/>
                <a:gd name="connsiteX5" fmla="*/ 0 w 1409700"/>
                <a:gd name="connsiteY5" fmla="*/ 39688 h 238125"/>
                <a:gd name="connsiteX6" fmla="*/ 39688 w 1409700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700" h="238125">
                  <a:moveTo>
                    <a:pt x="39688" y="0"/>
                  </a:moveTo>
                  <a:lnTo>
                    <a:pt x="1409700" y="0"/>
                  </a:lnTo>
                  <a:lnTo>
                    <a:pt x="1409700" y="238125"/>
                  </a:lnTo>
                  <a:lnTo>
                    <a:pt x="39688" y="238125"/>
                  </a:lnTo>
                  <a:cubicBezTo>
                    <a:pt x="17769" y="238125"/>
                    <a:pt x="0" y="220356"/>
                    <a:pt x="0" y="198437"/>
                  </a:cubicBezTo>
                  <a:lnTo>
                    <a:pt x="0" y="39688"/>
                  </a:lnTo>
                  <a:cubicBezTo>
                    <a:pt x="0" y="17769"/>
                    <a:pt x="17769" y="0"/>
                    <a:pt x="39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テキスト ボックス 156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536055" y="7199964"/>
              <a:ext cx="614405" cy="30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kumimoji="1" lang="ja-JP" altLang="en-US" sz="1100" b="1" dirty="0" smtClean="0">
                  <a:solidFill>
                    <a:schemeClr val="bg1"/>
                  </a:solidFill>
                </a:rPr>
                <a:t>検索</a:t>
              </a:r>
              <a:endParaRPr kumimoji="1" lang="ja-JP" alt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58" name="フリーフォーム 157"/>
            <p:cNvSpPr/>
            <p:nvPr/>
          </p:nvSpPr>
          <p:spPr>
            <a:xfrm rot="19203946">
              <a:off x="7022585" y="7310176"/>
              <a:ext cx="190399" cy="235199"/>
            </a:xfrm>
            <a:custGeom>
              <a:avLst/>
              <a:gdLst>
                <a:gd name="connsiteX0" fmla="*/ 194310 w 388620"/>
                <a:gd name="connsiteY0" fmla="*/ 0 h 480060"/>
                <a:gd name="connsiteX1" fmla="*/ 388620 w 388620"/>
                <a:gd name="connsiteY1" fmla="*/ 480060 h 480060"/>
                <a:gd name="connsiteX2" fmla="*/ 372449 w 388620"/>
                <a:gd name="connsiteY2" fmla="*/ 480060 h 480060"/>
                <a:gd name="connsiteX3" fmla="*/ 194310 w 388620"/>
                <a:gd name="connsiteY3" fmla="*/ 396118 h 480060"/>
                <a:gd name="connsiteX4" fmla="*/ 16171 w 388620"/>
                <a:gd name="connsiteY4" fmla="*/ 480060 h 480060"/>
                <a:gd name="connsiteX5" fmla="*/ 0 w 388620"/>
                <a:gd name="connsiteY5" fmla="*/ 480060 h 480060"/>
                <a:gd name="connsiteX6" fmla="*/ 194310 w 388620"/>
                <a:gd name="connsiteY6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" h="480060">
                  <a:moveTo>
                    <a:pt x="194310" y="0"/>
                  </a:moveTo>
                  <a:lnTo>
                    <a:pt x="388620" y="480060"/>
                  </a:lnTo>
                  <a:lnTo>
                    <a:pt x="372449" y="480060"/>
                  </a:lnTo>
                  <a:lnTo>
                    <a:pt x="194310" y="396118"/>
                  </a:lnTo>
                  <a:lnTo>
                    <a:pt x="16171" y="480060"/>
                  </a:lnTo>
                  <a:lnTo>
                    <a:pt x="0" y="48006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テキスト ボックス 158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4189337" y="7193807"/>
              <a:ext cx="2341998" cy="30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パナソニック　エアビュー</a:t>
              </a:r>
              <a:endParaRPr kumimoji="1"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3B24D504-379A-3766-B949-929D547182A4}"/>
              </a:ext>
            </a:extLst>
          </p:cNvPr>
          <p:cNvSpPr txBox="1"/>
          <p:nvPr/>
        </p:nvSpPr>
        <p:spPr>
          <a:xfrm>
            <a:off x="3725946" y="6108141"/>
            <a:ext cx="164351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 smtClean="0"/>
              <a:t>シンプルなフレームとガラスがスマートな空間を演出します。</a:t>
            </a:r>
            <a:endParaRPr lang="en-US" altLang="ja-JP" sz="800" b="1" dirty="0" smtClean="0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3B24D504-379A-3766-B949-929D547182A4}"/>
              </a:ext>
            </a:extLst>
          </p:cNvPr>
          <p:cNvSpPr txBox="1"/>
          <p:nvPr/>
        </p:nvSpPr>
        <p:spPr>
          <a:xfrm>
            <a:off x="5413659" y="6108141"/>
            <a:ext cx="17338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 smtClean="0"/>
              <a:t>適度に視線をカットできる</a:t>
            </a:r>
            <a:endParaRPr lang="en-US" altLang="ja-JP" sz="800" b="1" dirty="0" smtClean="0"/>
          </a:p>
          <a:p>
            <a:pPr>
              <a:lnSpc>
                <a:spcPts val="1320"/>
              </a:lnSpc>
            </a:pPr>
            <a:r>
              <a:rPr lang="ja-JP" altLang="en-US" sz="800" b="1" dirty="0" smtClean="0"/>
              <a:t>スモーク調のガラスもご用意。</a:t>
            </a:r>
            <a:endParaRPr lang="en-US" altLang="ja-JP" sz="800" b="1" dirty="0" smtClean="0"/>
          </a:p>
        </p:txBody>
      </p:sp>
      <p:pic>
        <p:nvPicPr>
          <p:cNvPr id="19" name="Picture 8" descr="https://www2.panasonic.biz/jp/sumai/gazou/bicon/CA221AHND-PA0050023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6" b="18966"/>
          <a:stretch/>
        </p:blipFill>
        <p:spPr bwMode="auto">
          <a:xfrm>
            <a:off x="5484408" y="4503043"/>
            <a:ext cx="1595850" cy="15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/>
          <a:srcRect l="8783" r="17431"/>
          <a:stretch/>
        </p:blipFill>
        <p:spPr>
          <a:xfrm>
            <a:off x="3798065" y="4503044"/>
            <a:ext cx="1596557" cy="1596557"/>
          </a:xfrm>
          <a:prstGeom prst="rect">
            <a:avLst/>
          </a:prstGeom>
        </p:spPr>
      </p:pic>
      <p:pic>
        <p:nvPicPr>
          <p:cNvPr id="3" name="Picture 2" descr="https://www2.panasonic.biz/jp/sumai/gazou/bicon/CA221AHMK-PA0051001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4" r="10617" b="1928"/>
          <a:stretch/>
        </p:blipFill>
        <p:spPr bwMode="auto">
          <a:xfrm>
            <a:off x="424348" y="920005"/>
            <a:ext cx="3222028" cy="22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テキスト ボックス 62"/>
          <p:cNvSpPr txBox="1"/>
          <p:nvPr/>
        </p:nvSpPr>
        <p:spPr>
          <a:xfrm>
            <a:off x="386142" y="478073"/>
            <a:ext cx="677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900" b="1" dirty="0"/>
              <a:t>用途に合わせた柔軟なプランニングが</a:t>
            </a:r>
            <a:r>
              <a:rPr lang="ja-JP" altLang="en-US" sz="900" b="1" dirty="0" smtClean="0"/>
              <a:t>可能</a:t>
            </a:r>
            <a:r>
              <a:rPr lang="ja-JP" altLang="en-US" b="1" dirty="0" smtClean="0"/>
              <a:t>「</a:t>
            </a:r>
            <a:r>
              <a:rPr lang="ja-JP" altLang="en-US" sz="1100" b="1" dirty="0" smtClean="0"/>
              <a:t>採光間仕切り </a:t>
            </a:r>
            <a:r>
              <a:rPr lang="ja-JP" altLang="en-US" b="1" dirty="0" smtClean="0"/>
              <a:t>しきり窓」</a:t>
            </a:r>
            <a:endParaRPr lang="ja-JP" altLang="en-US" b="1" dirty="0"/>
          </a:p>
        </p:txBody>
      </p:sp>
      <p:grpSp>
        <p:nvGrpSpPr>
          <p:cNvPr id="146" name="グループ化 145"/>
          <p:cNvGrpSpPr/>
          <p:nvPr/>
        </p:nvGrpSpPr>
        <p:grpSpPr>
          <a:xfrm>
            <a:off x="2307273" y="3321480"/>
            <a:ext cx="4764821" cy="299419"/>
            <a:chOff x="1651175" y="7195874"/>
            <a:chExt cx="5561809" cy="349501"/>
          </a:xfrm>
        </p:grpSpPr>
        <p:sp>
          <p:nvSpPr>
            <p:cNvPr id="147" name="テキスト ボックス 146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1651175" y="7209698"/>
              <a:ext cx="2505817" cy="30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kumimoji="1" lang="ja-JP" altLang="en-US" sz="900" b="1" u="sng" dirty="0" smtClean="0"/>
                <a:t>もっと「しきり窓」を知りたい方は</a:t>
              </a:r>
              <a:endParaRPr kumimoji="1" lang="ja-JP" altLang="en-US" sz="900" b="1" u="sng" dirty="0"/>
            </a:p>
          </p:txBody>
        </p:sp>
        <p:sp>
          <p:nvSpPr>
            <p:cNvPr id="148" name="フリーフォーム 147"/>
            <p:cNvSpPr/>
            <p:nvPr/>
          </p:nvSpPr>
          <p:spPr>
            <a:xfrm>
              <a:off x="6536056" y="7210425"/>
              <a:ext cx="619125" cy="238125"/>
            </a:xfrm>
            <a:custGeom>
              <a:avLst/>
              <a:gdLst>
                <a:gd name="connsiteX0" fmla="*/ 0 w 619125"/>
                <a:gd name="connsiteY0" fmla="*/ 0 h 238125"/>
                <a:gd name="connsiteX1" fmla="*/ 579437 w 619125"/>
                <a:gd name="connsiteY1" fmla="*/ 0 h 238125"/>
                <a:gd name="connsiteX2" fmla="*/ 619125 w 619125"/>
                <a:gd name="connsiteY2" fmla="*/ 39688 h 238125"/>
                <a:gd name="connsiteX3" fmla="*/ 619125 w 619125"/>
                <a:gd name="connsiteY3" fmla="*/ 198437 h 238125"/>
                <a:gd name="connsiteX4" fmla="*/ 579437 w 619125"/>
                <a:gd name="connsiteY4" fmla="*/ 238125 h 238125"/>
                <a:gd name="connsiteX5" fmla="*/ 0 w 619125"/>
                <a:gd name="connsiteY5" fmla="*/ 238125 h 238125"/>
                <a:gd name="connsiteX6" fmla="*/ 0 w 619125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5" h="238125">
                  <a:moveTo>
                    <a:pt x="0" y="0"/>
                  </a:moveTo>
                  <a:lnTo>
                    <a:pt x="579437" y="0"/>
                  </a:lnTo>
                  <a:cubicBezTo>
                    <a:pt x="601356" y="0"/>
                    <a:pt x="619125" y="17769"/>
                    <a:pt x="619125" y="39688"/>
                  </a:cubicBezTo>
                  <a:lnTo>
                    <a:pt x="619125" y="198437"/>
                  </a:lnTo>
                  <a:cubicBezTo>
                    <a:pt x="619125" y="220356"/>
                    <a:pt x="601356" y="238125"/>
                    <a:pt x="579437" y="238125"/>
                  </a:cubicBezTo>
                  <a:lnTo>
                    <a:pt x="0" y="238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/>
            <p:cNvSpPr/>
            <p:nvPr/>
          </p:nvSpPr>
          <p:spPr>
            <a:xfrm>
              <a:off x="4156993" y="7210425"/>
              <a:ext cx="2379061" cy="238125"/>
            </a:xfrm>
            <a:custGeom>
              <a:avLst/>
              <a:gdLst>
                <a:gd name="connsiteX0" fmla="*/ 39688 w 1409700"/>
                <a:gd name="connsiteY0" fmla="*/ 0 h 238125"/>
                <a:gd name="connsiteX1" fmla="*/ 1409700 w 1409700"/>
                <a:gd name="connsiteY1" fmla="*/ 0 h 238125"/>
                <a:gd name="connsiteX2" fmla="*/ 1409700 w 1409700"/>
                <a:gd name="connsiteY2" fmla="*/ 238125 h 238125"/>
                <a:gd name="connsiteX3" fmla="*/ 39688 w 1409700"/>
                <a:gd name="connsiteY3" fmla="*/ 238125 h 238125"/>
                <a:gd name="connsiteX4" fmla="*/ 0 w 1409700"/>
                <a:gd name="connsiteY4" fmla="*/ 198437 h 238125"/>
                <a:gd name="connsiteX5" fmla="*/ 0 w 1409700"/>
                <a:gd name="connsiteY5" fmla="*/ 39688 h 238125"/>
                <a:gd name="connsiteX6" fmla="*/ 39688 w 1409700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700" h="238125">
                  <a:moveTo>
                    <a:pt x="39688" y="0"/>
                  </a:moveTo>
                  <a:lnTo>
                    <a:pt x="1409700" y="0"/>
                  </a:lnTo>
                  <a:lnTo>
                    <a:pt x="1409700" y="238125"/>
                  </a:lnTo>
                  <a:lnTo>
                    <a:pt x="39688" y="238125"/>
                  </a:lnTo>
                  <a:cubicBezTo>
                    <a:pt x="17769" y="238125"/>
                    <a:pt x="0" y="220356"/>
                    <a:pt x="0" y="198437"/>
                  </a:cubicBezTo>
                  <a:lnTo>
                    <a:pt x="0" y="39688"/>
                  </a:lnTo>
                  <a:cubicBezTo>
                    <a:pt x="0" y="17769"/>
                    <a:pt x="17769" y="0"/>
                    <a:pt x="39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テキスト ボックス 149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535004" y="7198849"/>
              <a:ext cx="630321" cy="30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kumimoji="1" lang="ja-JP" altLang="en-US" sz="1100" b="1" dirty="0" smtClean="0">
                  <a:solidFill>
                    <a:schemeClr val="bg1"/>
                  </a:solidFill>
                </a:rPr>
                <a:t>検索</a:t>
              </a:r>
              <a:endParaRPr kumimoji="1" lang="ja-JP" alt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51" name="フリーフォーム 150"/>
            <p:cNvSpPr/>
            <p:nvPr/>
          </p:nvSpPr>
          <p:spPr>
            <a:xfrm rot="19203946">
              <a:off x="7022585" y="7310176"/>
              <a:ext cx="190399" cy="235199"/>
            </a:xfrm>
            <a:custGeom>
              <a:avLst/>
              <a:gdLst>
                <a:gd name="connsiteX0" fmla="*/ 194310 w 388620"/>
                <a:gd name="connsiteY0" fmla="*/ 0 h 480060"/>
                <a:gd name="connsiteX1" fmla="*/ 388620 w 388620"/>
                <a:gd name="connsiteY1" fmla="*/ 480060 h 480060"/>
                <a:gd name="connsiteX2" fmla="*/ 372449 w 388620"/>
                <a:gd name="connsiteY2" fmla="*/ 480060 h 480060"/>
                <a:gd name="connsiteX3" fmla="*/ 194310 w 388620"/>
                <a:gd name="connsiteY3" fmla="*/ 396118 h 480060"/>
                <a:gd name="connsiteX4" fmla="*/ 16171 w 388620"/>
                <a:gd name="connsiteY4" fmla="*/ 480060 h 480060"/>
                <a:gd name="connsiteX5" fmla="*/ 0 w 388620"/>
                <a:gd name="connsiteY5" fmla="*/ 480060 h 480060"/>
                <a:gd name="connsiteX6" fmla="*/ 194310 w 388620"/>
                <a:gd name="connsiteY6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" h="480060">
                  <a:moveTo>
                    <a:pt x="194310" y="0"/>
                  </a:moveTo>
                  <a:lnTo>
                    <a:pt x="388620" y="480060"/>
                  </a:lnTo>
                  <a:lnTo>
                    <a:pt x="372449" y="480060"/>
                  </a:lnTo>
                  <a:lnTo>
                    <a:pt x="194310" y="396118"/>
                  </a:lnTo>
                  <a:lnTo>
                    <a:pt x="16171" y="480060"/>
                  </a:lnTo>
                  <a:lnTo>
                    <a:pt x="0" y="48006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テキスト ボックス 151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4156992" y="7195874"/>
              <a:ext cx="2368920" cy="30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 dirty="0" smtClean="0"/>
                <a:t>パナソニック　</a:t>
              </a:r>
              <a:r>
                <a:rPr lang="ja-JP" altLang="en-US" sz="900" b="1" dirty="0" smtClean="0"/>
                <a:t>しきり窓</a:t>
              </a:r>
              <a:endParaRPr kumimoji="1" lang="ja-JP" altLang="en-US" sz="900" b="1" dirty="0"/>
            </a:p>
          </p:txBody>
        </p:sp>
      </p:grp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3B24D504-379A-3766-B949-929D547182A4}"/>
              </a:ext>
            </a:extLst>
          </p:cNvPr>
          <p:cNvSpPr txBox="1"/>
          <p:nvPr/>
        </p:nvSpPr>
        <p:spPr>
          <a:xfrm>
            <a:off x="3725946" y="2755879"/>
            <a:ext cx="173372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 smtClean="0"/>
              <a:t>採光部を半透明のガラスにすれば</a:t>
            </a:r>
            <a:endParaRPr lang="en-US" altLang="ja-JP" sz="800" b="1" dirty="0" smtClean="0"/>
          </a:p>
          <a:p>
            <a:pPr>
              <a:lnSpc>
                <a:spcPts val="1320"/>
              </a:lnSpc>
            </a:pPr>
            <a:r>
              <a:rPr lang="ja-JP" altLang="en-US" sz="800" b="1" dirty="0" smtClean="0"/>
              <a:t>よりプライベート感がアップ。</a:t>
            </a:r>
            <a:endParaRPr lang="en-US" altLang="ja-JP" sz="800" b="1" dirty="0" smtClean="0"/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3B24D504-379A-3766-B949-929D547182A4}"/>
              </a:ext>
            </a:extLst>
          </p:cNvPr>
          <p:cNvSpPr txBox="1"/>
          <p:nvPr/>
        </p:nvSpPr>
        <p:spPr>
          <a:xfrm>
            <a:off x="5413659" y="2755879"/>
            <a:ext cx="164351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 smtClean="0"/>
              <a:t>有孔ボードの化粧パネルで</a:t>
            </a:r>
            <a:endParaRPr lang="en-US" altLang="ja-JP" sz="800" b="1" dirty="0" smtClean="0"/>
          </a:p>
          <a:p>
            <a:pPr>
              <a:lnSpc>
                <a:spcPts val="1320"/>
              </a:lnSpc>
            </a:pPr>
            <a:r>
              <a:rPr lang="ja-JP" altLang="en-US" sz="800" b="1" dirty="0"/>
              <a:t>お気に入り</a:t>
            </a:r>
            <a:r>
              <a:rPr lang="ja-JP" altLang="en-US" sz="800" b="1" dirty="0" smtClean="0"/>
              <a:t>をディスプレイ。</a:t>
            </a:r>
            <a:endParaRPr lang="en-US" altLang="ja-JP" sz="800" b="1" dirty="0" smtClean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t="41016" r="13572" b="12228"/>
          <a:stretch/>
        </p:blipFill>
        <p:spPr>
          <a:xfrm>
            <a:off x="5484408" y="1117603"/>
            <a:ext cx="1626827" cy="1626827"/>
          </a:xfrm>
          <a:prstGeom prst="rect">
            <a:avLst/>
          </a:prstGeom>
        </p:spPr>
      </p:pic>
      <p:pic>
        <p:nvPicPr>
          <p:cNvPr id="173" name="Picture 2" descr="https://www2.panasonic.biz/jp/sumai/gazou/bicon/CA221AHMT-PA0051005_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9757" r="42799" b="24664"/>
          <a:stretch/>
        </p:blipFill>
        <p:spPr bwMode="auto">
          <a:xfrm>
            <a:off x="3798065" y="1117603"/>
            <a:ext cx="1616641" cy="161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直線コネクタ 43"/>
          <p:cNvCxnSpPr/>
          <p:nvPr/>
        </p:nvCxnSpPr>
        <p:spPr>
          <a:xfrm>
            <a:off x="378031" y="7140038"/>
            <a:ext cx="679268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378031" y="3772656"/>
            <a:ext cx="679268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https://www2.panasonic.biz/jp/sumai/gazou/bicon/CA221AHMT-PA0051019_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17473" r="17479" b="14630"/>
          <a:stretch/>
        </p:blipFill>
        <p:spPr bwMode="auto">
          <a:xfrm>
            <a:off x="420477" y="4346535"/>
            <a:ext cx="3225694" cy="225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https://www2.panasonic.biz/jp/sumai/gazou/bicon/AA211ABFS-PA005005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9" t="24990" r="35334" b="46675"/>
          <a:stretch/>
        </p:blipFill>
        <p:spPr bwMode="auto">
          <a:xfrm>
            <a:off x="433387" y="7682413"/>
            <a:ext cx="3214712" cy="225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515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3E0A3D33-E7EC-4C52-A0B4-79A718557481}" vid="{4D30E487-3AC7-4276-83EF-5A2B84D416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タテ</Template>
  <TotalTime>7244</TotalTime>
  <Words>304</Words>
  <Application>Microsoft Office PowerPoint</Application>
  <PresentationFormat>ユーザー設定</PresentationFormat>
  <Paragraphs>54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HGS創英角ｺﾞｼｯｸUB</vt:lpstr>
      <vt:lpstr>メイリオ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sawano</dc:creator>
  <cp:lastModifiedBy>sawano</cp:lastModifiedBy>
  <cp:revision>447</cp:revision>
  <cp:lastPrinted>2022-11-24T04:52:32Z</cp:lastPrinted>
  <dcterms:created xsi:type="dcterms:W3CDTF">2022-05-16T05:01:30Z</dcterms:created>
  <dcterms:modified xsi:type="dcterms:W3CDTF">2022-12-23T08:56:01Z</dcterms:modified>
</cp:coreProperties>
</file>