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5" r:id="rId3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  <a:srgbClr val="EDF5F0"/>
    <a:srgbClr val="D4CBC6"/>
    <a:srgbClr val="364FA0"/>
    <a:srgbClr val="7C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3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/>
              <a:t>2022.11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9" Type="http://schemas.openxmlformats.org/officeDocument/2006/relationships/image" Target="../media/image47.jpeg"/><Relationship Id="rId21" Type="http://schemas.openxmlformats.org/officeDocument/2006/relationships/image" Target="../media/image29.jpeg"/><Relationship Id="rId34" Type="http://schemas.openxmlformats.org/officeDocument/2006/relationships/image" Target="../media/image42.jpeg"/><Relationship Id="rId42" Type="http://schemas.openxmlformats.org/officeDocument/2006/relationships/image" Target="../media/image50.jpeg"/><Relationship Id="rId47" Type="http://schemas.openxmlformats.org/officeDocument/2006/relationships/image" Target="../media/image55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6" Type="http://schemas.openxmlformats.org/officeDocument/2006/relationships/image" Target="../media/image24.jp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24" Type="http://schemas.openxmlformats.org/officeDocument/2006/relationships/image" Target="../media/image32.jpeg"/><Relationship Id="rId32" Type="http://schemas.openxmlformats.org/officeDocument/2006/relationships/image" Target="../media/image40.jpeg"/><Relationship Id="rId37" Type="http://schemas.openxmlformats.org/officeDocument/2006/relationships/image" Target="../media/image45.jpeg"/><Relationship Id="rId40" Type="http://schemas.openxmlformats.org/officeDocument/2006/relationships/image" Target="../media/image48.jpeg"/><Relationship Id="rId45" Type="http://schemas.openxmlformats.org/officeDocument/2006/relationships/image" Target="../media/image53.jpeg"/><Relationship Id="rId5" Type="http://schemas.openxmlformats.org/officeDocument/2006/relationships/image" Target="../media/image13.jpeg"/><Relationship Id="rId15" Type="http://schemas.openxmlformats.org/officeDocument/2006/relationships/image" Target="../media/image23.jp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36" Type="http://schemas.openxmlformats.org/officeDocument/2006/relationships/image" Target="../media/image44.jpeg"/><Relationship Id="rId10" Type="http://schemas.openxmlformats.org/officeDocument/2006/relationships/image" Target="../media/image18.jpg"/><Relationship Id="rId19" Type="http://schemas.openxmlformats.org/officeDocument/2006/relationships/image" Target="../media/image27.jpeg"/><Relationship Id="rId31" Type="http://schemas.openxmlformats.org/officeDocument/2006/relationships/image" Target="../media/image39.jpeg"/><Relationship Id="rId44" Type="http://schemas.openxmlformats.org/officeDocument/2006/relationships/image" Target="../media/image52.jpeg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22.jp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Relationship Id="rId30" Type="http://schemas.openxmlformats.org/officeDocument/2006/relationships/image" Target="../media/image38.jpeg"/><Relationship Id="rId35" Type="http://schemas.openxmlformats.org/officeDocument/2006/relationships/image" Target="../media/image43.jpg"/><Relationship Id="rId43" Type="http://schemas.openxmlformats.org/officeDocument/2006/relationships/image" Target="../media/image51.jpeg"/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12" Type="http://schemas.openxmlformats.org/officeDocument/2006/relationships/image" Target="../media/image20.jp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33" Type="http://schemas.openxmlformats.org/officeDocument/2006/relationships/image" Target="../media/image41.jpeg"/><Relationship Id="rId38" Type="http://schemas.openxmlformats.org/officeDocument/2006/relationships/image" Target="../media/image46.jpeg"/><Relationship Id="rId46" Type="http://schemas.openxmlformats.org/officeDocument/2006/relationships/image" Target="../media/image54.jpeg"/><Relationship Id="rId20" Type="http://schemas.openxmlformats.org/officeDocument/2006/relationships/image" Target="../media/image28.jpeg"/><Relationship Id="rId41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22667" r="16370" b="43578"/>
          <a:stretch/>
        </p:blipFill>
        <p:spPr>
          <a:xfrm>
            <a:off x="2885180" y="7035173"/>
            <a:ext cx="1972570" cy="1270627"/>
          </a:xfrm>
          <a:prstGeom prst="rect">
            <a:avLst/>
          </a:prstGeom>
        </p:spPr>
      </p:pic>
      <p:pic>
        <p:nvPicPr>
          <p:cNvPr id="3074" name="Picture 2" descr="https://www2.panasonic.biz/jp/sumai/gazou/bicon/CA221AHMT-PA0053900_10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 b="424"/>
          <a:stretch/>
        </p:blipFill>
        <p:spPr bwMode="auto">
          <a:xfrm>
            <a:off x="503114" y="7039924"/>
            <a:ext cx="1978027" cy="12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2.panasonic.biz/jp/sumai/gazou/bicon/CA182AHND-PA00502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32300" r="35355" b="45588"/>
          <a:stretch/>
        </p:blipFill>
        <p:spPr bwMode="auto">
          <a:xfrm>
            <a:off x="-24982" y="-15754"/>
            <a:ext cx="7584657" cy="47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518478" y="5101834"/>
            <a:ext cx="1973898" cy="1253453"/>
            <a:chOff x="-1212960" y="7847515"/>
            <a:chExt cx="7496078" cy="4760116"/>
          </a:xfrm>
        </p:grpSpPr>
        <p:pic>
          <p:nvPicPr>
            <p:cNvPr id="53" name="図 5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2" t="86" r="31566" b="2971"/>
            <a:stretch/>
          </p:blipFill>
          <p:spPr>
            <a:xfrm>
              <a:off x="2500314" y="7850617"/>
              <a:ext cx="3782804" cy="4752970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4" r="35129"/>
            <a:stretch/>
          </p:blipFill>
          <p:spPr>
            <a:xfrm>
              <a:off x="-1212960" y="7847515"/>
              <a:ext cx="3730820" cy="47601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65" name="図 6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t="26631" r="17587" b="2604"/>
          <a:stretch/>
        </p:blipFill>
        <p:spPr>
          <a:xfrm>
            <a:off x="2872386" y="5086350"/>
            <a:ext cx="2023464" cy="1268937"/>
          </a:xfrm>
          <a:prstGeom prst="rect">
            <a:avLst/>
          </a:prstGeom>
        </p:spPr>
      </p:pic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9" t="5194" r="20364" b="52854"/>
          <a:stretch/>
        </p:blipFill>
        <p:spPr>
          <a:xfrm>
            <a:off x="5193058" y="5088944"/>
            <a:ext cx="1983756" cy="1245181"/>
          </a:xfrm>
          <a:prstGeom prst="rect">
            <a:avLst/>
          </a:prstGeom>
        </p:spPr>
      </p:pic>
      <p:pic>
        <p:nvPicPr>
          <p:cNvPr id="1030" name="Picture 6" descr="https://www2.panasonic.biz/jp/sumai/gazou/bicon/CA201AHGS-PA005005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2" b="41291"/>
          <a:stretch/>
        </p:blipFill>
        <p:spPr bwMode="auto">
          <a:xfrm>
            <a:off x="5182335" y="7053423"/>
            <a:ext cx="2009040" cy="12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直線コネクタ 50"/>
          <p:cNvCxnSpPr/>
          <p:nvPr/>
        </p:nvCxnSpPr>
        <p:spPr>
          <a:xfrm flipV="1">
            <a:off x="437387" y="1986832"/>
            <a:ext cx="5610002" cy="355431"/>
          </a:xfrm>
          <a:prstGeom prst="line">
            <a:avLst/>
          </a:prstGeom>
          <a:ln w="184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442910" y="2927055"/>
            <a:ext cx="3199435" cy="202707"/>
          </a:xfrm>
          <a:prstGeom prst="line">
            <a:avLst/>
          </a:prstGeom>
          <a:ln w="184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/>
          <p:cNvGrpSpPr/>
          <p:nvPr/>
        </p:nvGrpSpPr>
        <p:grpSpPr>
          <a:xfrm>
            <a:off x="330318" y="1439970"/>
            <a:ext cx="6166596" cy="1622399"/>
            <a:chOff x="-10609913" y="1618822"/>
            <a:chExt cx="6166596" cy="1622399"/>
          </a:xfrm>
        </p:grpSpPr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-10593857" y="1626912"/>
              <a:ext cx="605430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50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楽しくわが家らしい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-10609913" y="1618822"/>
              <a:ext cx="6160247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50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楽しくわが家らしい</a:t>
              </a: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-10593858" y="2376523"/>
              <a:ext cx="605430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50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空間づくり</a:t>
              </a:r>
            </a:p>
          </p:txBody>
        </p: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-10603564" y="2379447"/>
              <a:ext cx="6160247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50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空間づくり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70088" y="840967"/>
            <a:ext cx="6877805" cy="721508"/>
            <a:chOff x="-10445553" y="1019819"/>
            <a:chExt cx="6877805" cy="721508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-10420906" y="1019819"/>
              <a:ext cx="68531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4000" dirty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自由に塗ったり飾ったり。　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B9598185-AB7B-51A9-830B-9F98C0E29640}"/>
                </a:ext>
              </a:extLst>
            </p:cNvPr>
            <p:cNvSpPr txBox="1"/>
            <p:nvPr/>
          </p:nvSpPr>
          <p:spPr>
            <a:xfrm rot="21397223">
              <a:off x="-10445553" y="1033441"/>
              <a:ext cx="616560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40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自由に塗ったり飾ったり。　</a:t>
              </a: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283614" y="481706"/>
            <a:ext cx="2438848" cy="478471"/>
            <a:chOff x="233383" y="166063"/>
            <a:chExt cx="2438848" cy="478471"/>
          </a:xfrm>
        </p:grpSpPr>
        <p:sp>
          <p:nvSpPr>
            <p:cNvPr id="62" name="正方形/長方形 61"/>
            <p:cNvSpPr/>
            <p:nvPr/>
          </p:nvSpPr>
          <p:spPr>
            <a:xfrm rot="21418249">
              <a:off x="243361" y="166063"/>
              <a:ext cx="242887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ja-JP" altLang="en-US" sz="2500" dirty="0">
                  <a:ln w="53975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パナソニックで</a:t>
              </a:r>
            </a:p>
          </p:txBody>
        </p:sp>
        <p:sp>
          <p:nvSpPr>
            <p:cNvPr id="63" name="正方形/長方形 62"/>
            <p:cNvSpPr/>
            <p:nvPr/>
          </p:nvSpPr>
          <p:spPr>
            <a:xfrm rot="21392126">
              <a:off x="233383" y="167480"/>
              <a:ext cx="242887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ja-JP" altLang="en-US" sz="2500" dirty="0">
                  <a:ln w="25400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パナソニックで</a:t>
              </a: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3187963" y="9495693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</a:rPr>
              <a:t>貴社名ご記入欄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514350" y="4513364"/>
            <a:ext cx="6662464" cy="574128"/>
            <a:chOff x="514350" y="4498397"/>
            <a:chExt cx="6662464" cy="574128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14350" y="4498397"/>
              <a:ext cx="2000250" cy="574128"/>
              <a:chOff x="514350" y="4733925"/>
              <a:chExt cx="2000250" cy="574128"/>
            </a:xfrm>
          </p:grpSpPr>
          <p:sp>
            <p:nvSpPr>
              <p:cNvPr id="86" name="フリーフォーム 85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784101" y="4760595"/>
                <a:ext cx="1396536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塗れるドアなら、</a:t>
                </a:r>
                <a:endParaRPr lang="en-US" altLang="ja-JP" sz="1050" b="1" dirty="0"/>
              </a:p>
              <a:p>
                <a:pPr algn="ctr">
                  <a:lnSpc>
                    <a:spcPts val="1350"/>
                  </a:lnSpc>
                </a:pPr>
                <a:r>
                  <a:rPr lang="en-US" altLang="ja-JP" sz="1050" b="1" dirty="0"/>
                  <a:t>DIY</a:t>
                </a:r>
                <a:r>
                  <a:rPr lang="ja-JP" altLang="en-US" sz="1050" b="1" dirty="0"/>
                  <a:t>でお好みの色に</a:t>
                </a:r>
              </a:p>
            </p:txBody>
          </p:sp>
        </p:grpSp>
        <p:grpSp>
          <p:nvGrpSpPr>
            <p:cNvPr id="89" name="グループ化 88"/>
            <p:cNvGrpSpPr/>
            <p:nvPr/>
          </p:nvGrpSpPr>
          <p:grpSpPr>
            <a:xfrm>
              <a:off x="2874610" y="4498397"/>
              <a:ext cx="2000250" cy="574128"/>
              <a:chOff x="514350" y="4733925"/>
              <a:chExt cx="2000250" cy="574128"/>
            </a:xfrm>
          </p:grpSpPr>
          <p:sp>
            <p:nvSpPr>
              <p:cNvPr id="90" name="フリーフォーム 89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514795" y="4760595"/>
                <a:ext cx="1935145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有孔ボードを取り入れて、</a:t>
                </a:r>
                <a:endParaRPr lang="en-US" altLang="ja-JP" sz="1050" b="1" dirty="0"/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機能性とインテリア性を両立</a:t>
                </a:r>
              </a:p>
            </p:txBody>
          </p:sp>
        </p:grpSp>
        <p:grpSp>
          <p:nvGrpSpPr>
            <p:cNvPr id="92" name="グループ化 91"/>
            <p:cNvGrpSpPr/>
            <p:nvPr/>
          </p:nvGrpSpPr>
          <p:grpSpPr>
            <a:xfrm>
              <a:off x="5176564" y="4498397"/>
              <a:ext cx="2000250" cy="574128"/>
              <a:chOff x="514350" y="4733925"/>
              <a:chExt cx="2000250" cy="574128"/>
            </a:xfrm>
          </p:grpSpPr>
          <p:sp>
            <p:nvSpPr>
              <p:cNvPr id="93" name="フリーフォーム 92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674848" y="4760595"/>
                <a:ext cx="1665842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魅せるオープン収納で、</a:t>
                </a:r>
                <a:endParaRPr lang="en-US" altLang="ja-JP" sz="1050" b="1" dirty="0"/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/>
                  <a:t>空間にアクセントを</a:t>
                </a:r>
              </a:p>
            </p:txBody>
          </p:sp>
        </p:grpSp>
      </p:grpSp>
      <p:grpSp>
        <p:nvGrpSpPr>
          <p:cNvPr id="20" name="グループ化 19"/>
          <p:cNvGrpSpPr/>
          <p:nvPr/>
        </p:nvGrpSpPr>
        <p:grpSpPr>
          <a:xfrm>
            <a:off x="432679" y="8291790"/>
            <a:ext cx="6930146" cy="259045"/>
            <a:chOff x="432679" y="8367417"/>
            <a:chExt cx="6930146" cy="259045"/>
          </a:xfrm>
        </p:grpSpPr>
        <p:sp>
          <p:nvSpPr>
            <p:cNvPr id="95" name="テキスト ボックス 94"/>
            <p:cNvSpPr txBox="1"/>
            <p:nvPr/>
          </p:nvSpPr>
          <p:spPr>
            <a:xfrm>
              <a:off x="432679" y="8367417"/>
              <a:ext cx="2167645" cy="24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好みのデザインを選んで、手軽にペイント</a:t>
              </a:r>
              <a:endParaRPr lang="en-US" altLang="ja-JP" sz="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CFDB5539-A3D9-B9EB-1B26-F5E065C9F51B}"/>
                </a:ext>
              </a:extLst>
            </p:cNvPr>
            <p:cNvSpPr txBox="1"/>
            <p:nvPr/>
          </p:nvSpPr>
          <p:spPr>
            <a:xfrm>
              <a:off x="2772963" y="8367417"/>
              <a:ext cx="2126480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豊富な色柄から選</a:t>
              </a:r>
              <a:r>
                <a:rPr lang="ja-JP" altLang="en-US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べて、仕上がりも美しく</a:t>
              </a:r>
              <a:endParaRPr kumimoji="1"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A534511F-9B6B-E995-9B9F-ABCF96079DE1}"/>
                </a:ext>
              </a:extLst>
            </p:cNvPr>
            <p:cNvSpPr txBox="1"/>
            <p:nvPr/>
          </p:nvSpPr>
          <p:spPr>
            <a:xfrm>
              <a:off x="5061368" y="8367417"/>
              <a:ext cx="230145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800" b="1" dirty="0"/>
                <a:t>天吊りにも対応できる、自由度の高さが魅力</a:t>
              </a:r>
              <a:endParaRPr lang="en-US" altLang="ja-JP" sz="800" b="1" dirty="0"/>
            </a:p>
          </p:txBody>
        </p:sp>
      </p:grpSp>
      <p:sp>
        <p:nvSpPr>
          <p:cNvPr id="101" name="テキスト ボックス 100"/>
          <p:cNvSpPr txBox="1"/>
          <p:nvPr/>
        </p:nvSpPr>
        <p:spPr>
          <a:xfrm>
            <a:off x="451422" y="6810723"/>
            <a:ext cx="24251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320"/>
              </a:lnSpc>
            </a:pPr>
            <a:r>
              <a:rPr lang="ja-JP" altLang="en-US" sz="800" b="1" dirty="0">
                <a:solidFill>
                  <a:srgbClr val="002060"/>
                </a:solidFill>
              </a:rPr>
              <a:t>内装ドア </a:t>
            </a:r>
            <a:r>
              <a:rPr lang="ja-JP" altLang="en-US" sz="1200" b="1" dirty="0">
                <a:solidFill>
                  <a:srgbClr val="002060"/>
                </a:solidFill>
              </a:rPr>
              <a:t>クラフトレーベル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099623" y="6810723"/>
            <a:ext cx="2063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1150" b="1" dirty="0">
                <a:solidFill>
                  <a:srgbClr val="002060"/>
                </a:solidFill>
              </a:rPr>
              <a:t>フレームシェルフ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765997" y="6810723"/>
            <a:ext cx="2425127" cy="26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kumimoji="1" lang="ja-JP" altLang="en-US" sz="1200" b="1" dirty="0">
                <a:solidFill>
                  <a:srgbClr val="002060"/>
                </a:solidFill>
              </a:rPr>
              <a:t>ベリティスウォール ペグ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24D504-379A-3766-B949-929D547182A4}"/>
              </a:ext>
            </a:extLst>
          </p:cNvPr>
          <p:cNvSpPr txBox="1"/>
          <p:nvPr/>
        </p:nvSpPr>
        <p:spPr>
          <a:xfrm>
            <a:off x="439538" y="6324962"/>
            <a:ext cx="231001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/>
              <a:t>理想のインテリアに合わせて自由に塗装</a:t>
            </a:r>
            <a:r>
              <a:rPr kumimoji="1" lang="ja-JP" altLang="en-US" sz="800" b="1" dirty="0"/>
              <a:t>。</a:t>
            </a:r>
            <a:endParaRPr kumimoji="1" lang="en-US" altLang="ja-JP" sz="800" b="1" dirty="0"/>
          </a:p>
          <a:p>
            <a:pPr>
              <a:lnSpc>
                <a:spcPts val="1320"/>
              </a:lnSpc>
            </a:pPr>
            <a:r>
              <a:rPr lang="ja-JP" altLang="en-US" sz="800" b="1" dirty="0"/>
              <a:t>自分らしい“好き“が詰まった</a:t>
            </a:r>
            <a:r>
              <a:rPr kumimoji="1" lang="ja-JP" altLang="en-US" sz="800" b="1" dirty="0"/>
              <a:t>お部屋に</a:t>
            </a:r>
            <a:endParaRPr kumimoji="1" lang="en-US" altLang="ja-JP" sz="8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E1B9FA-D8AA-7A11-E4E6-2A2D0C484038}"/>
              </a:ext>
            </a:extLst>
          </p:cNvPr>
          <p:cNvSpPr txBox="1"/>
          <p:nvPr/>
        </p:nvSpPr>
        <p:spPr>
          <a:xfrm>
            <a:off x="2782471" y="6324962"/>
            <a:ext cx="2195929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/>
              <a:t>ギャラリーも兼ねた個性的な壁面収納。</a:t>
            </a:r>
            <a:endParaRPr lang="en-US" altLang="ja-JP" sz="800" b="1" dirty="0"/>
          </a:p>
          <a:p>
            <a:pPr>
              <a:lnSpc>
                <a:spcPts val="1320"/>
              </a:lnSpc>
            </a:pPr>
            <a:r>
              <a:rPr lang="ja-JP" altLang="en-US" sz="800" b="1" dirty="0"/>
              <a:t>必要な時にはサッと手に取れるのが便利</a:t>
            </a:r>
            <a:endParaRPr lang="en-US" altLang="ja-JP" sz="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8AC4E3-4FAC-983E-3441-5C0B7386520C}"/>
              </a:ext>
            </a:extLst>
          </p:cNvPr>
          <p:cNvSpPr txBox="1"/>
          <p:nvPr/>
        </p:nvSpPr>
        <p:spPr>
          <a:xfrm>
            <a:off x="5117297" y="6323631"/>
            <a:ext cx="222160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/>
              <a:t>雑貨や小物を飾りながら収納。</a:t>
            </a:r>
            <a:endParaRPr lang="en-US" altLang="ja-JP" sz="800" b="1" dirty="0"/>
          </a:p>
          <a:p>
            <a:pPr>
              <a:lnSpc>
                <a:spcPts val="1320"/>
              </a:lnSpc>
            </a:pPr>
            <a:r>
              <a:rPr kumimoji="1" lang="ja-JP" altLang="en-US" sz="800" b="1" dirty="0"/>
              <a:t>お気に入り</a:t>
            </a:r>
            <a:r>
              <a:rPr lang="ja-JP" altLang="en-US" sz="800" b="1" dirty="0"/>
              <a:t>が</a:t>
            </a:r>
            <a:r>
              <a:rPr kumimoji="1" lang="ja-JP" altLang="en-US" sz="800" b="1" dirty="0"/>
              <a:t>並んだディスプレイ</a:t>
            </a:r>
            <a:r>
              <a:rPr lang="ja-JP" altLang="en-US" sz="800" b="1" dirty="0"/>
              <a:t>スペースに</a:t>
            </a:r>
            <a:endParaRPr kumimoji="1" lang="en-US" altLang="ja-JP" sz="800" b="1" dirty="0"/>
          </a:p>
        </p:txBody>
      </p:sp>
      <p:sp>
        <p:nvSpPr>
          <p:cNvPr id="24" name="AutoShape 2" descr="https://sumai.bdsol.jp/interior/hint-topics/contents/2210-01/img/img_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AutoShape 10" descr="HINT&amp;TOPICS"/>
          <p:cNvSpPr>
            <a:spLocks noChangeAspect="1" noChangeArrowheads="1"/>
          </p:cNvSpPr>
          <p:nvPr/>
        </p:nvSpPr>
        <p:spPr bwMode="auto">
          <a:xfrm>
            <a:off x="169739" y="-2495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" name="AutoShape 18" descr="https://sumai.bdsol.jp/interior/hint-topics/contents/2210-01/img/img_0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AutoShape 20" descr="https://sumai.bdsol.jp/interior/hint-topics/contents/2210-01/img/img_0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545989" y="5127613"/>
            <a:ext cx="45557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45627" y="5127613"/>
            <a:ext cx="54373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Before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505427" y="5101834"/>
            <a:ext cx="0" cy="12523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7062" y="5210795"/>
            <a:ext cx="416879" cy="169357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3563" y="5430849"/>
            <a:ext cx="416879" cy="169357"/>
          </a:xfrm>
          <a:prstGeom prst="rect">
            <a:avLst/>
          </a:prstGeom>
        </p:spPr>
      </p:pic>
      <p:sp>
        <p:nvSpPr>
          <p:cNvPr id="3" name="二等辺三角形 2"/>
          <p:cNvSpPr/>
          <p:nvPr/>
        </p:nvSpPr>
        <p:spPr>
          <a:xfrm rot="5400000">
            <a:off x="1475538" y="5734859"/>
            <a:ext cx="99042" cy="85381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14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直線コネクタ 173"/>
          <p:cNvCxnSpPr/>
          <p:nvPr/>
        </p:nvCxnSpPr>
        <p:spPr>
          <a:xfrm>
            <a:off x="367531" y="7467435"/>
            <a:ext cx="4528823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409575" y="3913859"/>
            <a:ext cx="5291669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76741" y="494384"/>
            <a:ext cx="5068566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4" descr="https://www2.panasonic.biz/jp/sumai/gazou/bicon/CA193AC00031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44534" r="-166" b="9851"/>
          <a:stretch/>
        </p:blipFill>
        <p:spPr bwMode="auto">
          <a:xfrm>
            <a:off x="409575" y="4023344"/>
            <a:ext cx="3590189" cy="24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4" descr="https://www2.panasonic.biz/jp/sumai/gazou/bicon/CA221AHMT-PA0051005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" b="12859"/>
          <a:stretch/>
        </p:blipFill>
        <p:spPr bwMode="auto">
          <a:xfrm>
            <a:off x="399513" y="620792"/>
            <a:ext cx="3600251" cy="238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2.panasonic.biz/jp/sumai/gazou/bicon/CA182AHND-PA0050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17469"/>
          <a:stretch/>
        </p:blipFill>
        <p:spPr bwMode="auto">
          <a:xfrm>
            <a:off x="6521166" y="5509963"/>
            <a:ext cx="695582" cy="40574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2.panasonic.biz/jp/sumai/gazou/bicon/CA221AHND-PA00507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79"/>
          <a:stretch/>
        </p:blipFill>
        <p:spPr bwMode="auto">
          <a:xfrm>
            <a:off x="5043646" y="6156860"/>
            <a:ext cx="687857" cy="40595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/>
          <p:cNvSpPr txBox="1"/>
          <p:nvPr/>
        </p:nvSpPr>
        <p:spPr>
          <a:xfrm>
            <a:off x="336945" y="3625689"/>
            <a:ext cx="556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900" b="1" dirty="0"/>
              <a:t>豊富な色柄から選べて、仕上がりも美しく</a:t>
            </a:r>
            <a:r>
              <a:rPr lang="ja-JP" altLang="en-US" b="1" dirty="0"/>
              <a:t>「ベリティスウォール ペグ」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98844" y="7198800"/>
            <a:ext cx="720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900" b="1" dirty="0"/>
              <a:t>天吊りにも対応できる、自由度の高さが魅力</a:t>
            </a:r>
            <a:r>
              <a:rPr lang="ja-JP" altLang="en-US" b="1" dirty="0"/>
              <a:t>「フレームシェルフ」</a:t>
            </a:r>
          </a:p>
        </p:txBody>
      </p:sp>
      <p:cxnSp>
        <p:nvCxnSpPr>
          <p:cNvPr id="53" name="直線コネクタ 52"/>
          <p:cNvCxnSpPr/>
          <p:nvPr/>
        </p:nvCxnSpPr>
        <p:spPr>
          <a:xfrm>
            <a:off x="378031" y="7125375"/>
            <a:ext cx="679268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378031" y="3571782"/>
            <a:ext cx="679268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グループ化 152"/>
          <p:cNvGrpSpPr/>
          <p:nvPr/>
        </p:nvGrpSpPr>
        <p:grpSpPr>
          <a:xfrm>
            <a:off x="2030506" y="6817926"/>
            <a:ext cx="5193774" cy="288490"/>
            <a:chOff x="1150472" y="7208631"/>
            <a:chExt cx="6062512" cy="336744"/>
          </a:xfrm>
        </p:grpSpPr>
        <p:sp>
          <p:nvSpPr>
            <p:cNvPr id="154" name="テキスト ボックス 153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1150472" y="7209698"/>
              <a:ext cx="3038867" cy="294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もっと「</a:t>
              </a:r>
              <a:r>
                <a:rPr lang="ja-JP" altLang="en-US" sz="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ベリティスウォール</a:t>
              </a:r>
              <a:r>
                <a:rPr kumimoji="1" lang="ja-JP" altLang="en-US" sz="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」を知りたい方は</a:t>
              </a:r>
            </a:p>
          </p:txBody>
        </p:sp>
        <p:sp>
          <p:nvSpPr>
            <p:cNvPr id="155" name="フリーフォーム 154"/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/>
            <p:cNvSpPr/>
            <p:nvPr/>
          </p:nvSpPr>
          <p:spPr>
            <a:xfrm>
              <a:off x="4189338" y="7210425"/>
              <a:ext cx="2346717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592153" y="7222080"/>
              <a:ext cx="62017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1100" b="1" dirty="0">
                  <a:solidFill>
                    <a:schemeClr val="bg1"/>
                  </a:solidFill>
                </a:rPr>
                <a:t>検索</a:t>
              </a:r>
            </a:p>
          </p:txBody>
        </p:sp>
        <p:sp>
          <p:nvSpPr>
            <p:cNvPr id="158" name="フリーフォーム 157"/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280155" y="7208631"/>
              <a:ext cx="2377464" cy="294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8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パナソニック　ベリティスウォール</a:t>
              </a:r>
            </a:p>
          </p:txBody>
        </p:sp>
      </p:grpSp>
      <p:grpSp>
        <p:nvGrpSpPr>
          <p:cNvPr id="160" name="グループ化 159"/>
          <p:cNvGrpSpPr/>
          <p:nvPr/>
        </p:nvGrpSpPr>
        <p:grpSpPr>
          <a:xfrm>
            <a:off x="2119693" y="10160788"/>
            <a:ext cx="5132297" cy="289526"/>
            <a:chOff x="1222233" y="7207422"/>
            <a:chExt cx="5990751" cy="337953"/>
          </a:xfrm>
        </p:grpSpPr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1222233" y="7209701"/>
              <a:ext cx="3365703" cy="302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ja-JP" altLang="en-US" sz="900" b="1" u="sng" dirty="0"/>
                <a:t>もっと「フレームシェルフ」を</a:t>
              </a:r>
              <a:r>
                <a:rPr kumimoji="1" lang="ja-JP" altLang="en-US" sz="900" b="1" u="sng" dirty="0"/>
                <a:t>知りたい方は</a:t>
              </a:r>
            </a:p>
          </p:txBody>
        </p:sp>
        <p:sp>
          <p:nvSpPr>
            <p:cNvPr id="162" name="フリーフォーム 161"/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/>
            <p:cNvSpPr/>
            <p:nvPr/>
          </p:nvSpPr>
          <p:spPr>
            <a:xfrm>
              <a:off x="4114374" y="7210425"/>
              <a:ext cx="2421681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592153" y="7222080"/>
              <a:ext cx="62017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1100" b="1" dirty="0">
                  <a:solidFill>
                    <a:schemeClr val="bg1"/>
                  </a:solidFill>
                </a:rPr>
                <a:t>検索</a:t>
              </a:r>
            </a:p>
          </p:txBody>
        </p:sp>
        <p:sp>
          <p:nvSpPr>
            <p:cNvPr id="165" name="フリーフォーム 164"/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テキスト ボックス 165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191799" y="7207422"/>
              <a:ext cx="2516822" cy="30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dirty="0"/>
                <a:t>パナソニック　</a:t>
              </a:r>
              <a:r>
                <a:rPr lang="ja-JP" altLang="en-US" sz="900" b="1" dirty="0"/>
                <a:t>フレームシェルフ</a:t>
              </a:r>
              <a:endParaRPr kumimoji="1" lang="ja-JP" altLang="en-US" sz="900" b="1" dirty="0"/>
            </a:p>
          </p:txBody>
        </p:sp>
      </p:grpSp>
      <p:sp>
        <p:nvSpPr>
          <p:cNvPr id="63" name="テキスト ボックス 62"/>
          <p:cNvSpPr txBox="1"/>
          <p:nvPr/>
        </p:nvSpPr>
        <p:spPr>
          <a:xfrm>
            <a:off x="336945" y="207326"/>
            <a:ext cx="5566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900" b="1" dirty="0"/>
              <a:t>お好きなデザインのドアを手軽にペイント</a:t>
            </a:r>
            <a:r>
              <a:rPr lang="ja-JP" altLang="en-US" b="1" dirty="0"/>
              <a:t>「</a:t>
            </a:r>
            <a:r>
              <a:rPr lang="ja-JP" altLang="en-US" sz="1200" b="1" dirty="0"/>
              <a:t>内装ドア </a:t>
            </a:r>
            <a:r>
              <a:rPr lang="ja-JP" altLang="en-US" b="1" dirty="0"/>
              <a:t>クラフトレーベル」</a:t>
            </a:r>
          </a:p>
        </p:txBody>
      </p:sp>
      <p:grpSp>
        <p:nvGrpSpPr>
          <p:cNvPr id="146" name="グループ化 145"/>
          <p:cNvGrpSpPr/>
          <p:nvPr/>
        </p:nvGrpSpPr>
        <p:grpSpPr>
          <a:xfrm>
            <a:off x="3013366" y="3293702"/>
            <a:ext cx="4238624" cy="289525"/>
            <a:chOff x="2265386" y="7207423"/>
            <a:chExt cx="4947598" cy="337952"/>
          </a:xfrm>
        </p:grpSpPr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2265386" y="7209698"/>
              <a:ext cx="2619035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u="sng" dirty="0"/>
                <a:t>もっと「</a:t>
              </a:r>
              <a:r>
                <a:rPr lang="ja-JP" altLang="en-US" sz="900" b="1" u="sng" dirty="0"/>
                <a:t>内装ドア</a:t>
              </a:r>
              <a:r>
                <a:rPr kumimoji="1" lang="ja-JP" altLang="en-US" sz="900" b="1" u="sng" dirty="0"/>
                <a:t>」を知りたい方は</a:t>
              </a:r>
            </a:p>
          </p:txBody>
        </p:sp>
        <p:sp>
          <p:nvSpPr>
            <p:cNvPr id="148" name="フリーフォーム 147"/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/>
            <p:cNvSpPr/>
            <p:nvPr/>
          </p:nvSpPr>
          <p:spPr>
            <a:xfrm>
              <a:off x="4785360" y="7210425"/>
              <a:ext cx="1750695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592153" y="7222080"/>
              <a:ext cx="62017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1100" b="1" dirty="0">
                  <a:solidFill>
                    <a:schemeClr val="bg1"/>
                  </a:solidFill>
                </a:rPr>
                <a:t>検索</a:t>
              </a:r>
            </a:p>
          </p:txBody>
        </p:sp>
        <p:sp>
          <p:nvSpPr>
            <p:cNvPr id="151" name="フリーフォーム 150"/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テキスト ボックス 151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762533" y="7207423"/>
              <a:ext cx="1941237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dirty="0"/>
                <a:t>パナソニック　</a:t>
              </a:r>
              <a:r>
                <a:rPr lang="ja-JP" altLang="en-US" sz="900" b="1" dirty="0"/>
                <a:t>内装ドア</a:t>
              </a:r>
              <a:endParaRPr kumimoji="1" lang="ja-JP" altLang="en-US" sz="900" b="1" dirty="0"/>
            </a:p>
          </p:txBody>
        </p:sp>
      </p:grpSp>
      <p:grpSp>
        <p:nvGrpSpPr>
          <p:cNvPr id="110" name="グループ化 109"/>
          <p:cNvGrpSpPr/>
          <p:nvPr/>
        </p:nvGrpSpPr>
        <p:grpSpPr>
          <a:xfrm>
            <a:off x="4173084" y="7563976"/>
            <a:ext cx="3096847" cy="259045"/>
            <a:chOff x="363135" y="1263813"/>
            <a:chExt cx="2308872" cy="259045"/>
          </a:xfrm>
        </p:grpSpPr>
        <p:sp>
          <p:nvSpPr>
            <p:cNvPr id="111" name="正方形/長方形 110"/>
            <p:cNvSpPr/>
            <p:nvPr/>
          </p:nvSpPr>
          <p:spPr>
            <a:xfrm>
              <a:off x="419101" y="1276350"/>
              <a:ext cx="2194338" cy="19833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363135" y="1263813"/>
              <a:ext cx="2308872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天然木集成材</a:t>
              </a:r>
              <a:r>
                <a:rPr lang="en-US" altLang="ja-JP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</a:t>
              </a:r>
              <a:r>
                <a:rPr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色をラインアップ</a:t>
              </a:r>
            </a:p>
          </p:txBody>
        </p:sp>
      </p:grpSp>
      <p:sp>
        <p:nvSpPr>
          <p:cNvPr id="222" name="正方形/長方形 221"/>
          <p:cNvSpPr/>
          <p:nvPr/>
        </p:nvSpPr>
        <p:spPr>
          <a:xfrm>
            <a:off x="4248150" y="4035881"/>
            <a:ext cx="2943225" cy="198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345006" y="4023344"/>
            <a:ext cx="2712476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lang="ja-JP" altLang="en-US" sz="900" b="1" dirty="0"/>
              <a:t>ベリティスカラーで、建具との組み合わせが可能</a:t>
            </a:r>
          </a:p>
        </p:txBody>
      </p:sp>
      <p:pic>
        <p:nvPicPr>
          <p:cNvPr id="226" name="図 2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99" y="4296925"/>
            <a:ext cx="689065" cy="4002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7" name="図 2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69" y="4296925"/>
            <a:ext cx="689065" cy="4002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8" name="図 2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048" y="4296925"/>
            <a:ext cx="689065" cy="4002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9" name="図 2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02" y="4300130"/>
            <a:ext cx="689065" cy="4002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0" name="図 2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81" y="4909985"/>
            <a:ext cx="689065" cy="4002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1" name="図 2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51" y="4909985"/>
            <a:ext cx="689065" cy="4002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2" name="図 2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67" y="4909985"/>
            <a:ext cx="689065" cy="4002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3" name="図 2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95" y="4907305"/>
            <a:ext cx="689065" cy="4002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5" name="図 2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83" y="5508446"/>
            <a:ext cx="689065" cy="4002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6" name="図 2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053" y="5508446"/>
            <a:ext cx="689065" cy="4002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7" name="図 2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32" y="5508446"/>
            <a:ext cx="689065" cy="40028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191447" y="4681060"/>
            <a:ext cx="87421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ウォールナット柄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953448" y="4681060"/>
            <a:ext cx="7821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チェリー柄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5701755" y="4681060"/>
            <a:ext cx="782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グレージュ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アッシュ柄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6433034" y="4674455"/>
            <a:ext cx="7821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イデアオーク柄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185430" y="5284310"/>
            <a:ext cx="7821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メープル柄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934730" y="5284310"/>
            <a:ext cx="8901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ホワイトオーク柄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5683036" y="5284310"/>
            <a:ext cx="9419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ホワイトアッシュ柄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194682" y="5884534"/>
            <a:ext cx="8837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ブラックオーク柄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924932" y="5884534"/>
            <a:ext cx="8837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ネイビーオーク柄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5686932" y="5884534"/>
            <a:ext cx="106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ブルーグレー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オーク柄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9" name="テキスト ボックス 248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6427798" y="5908615"/>
            <a:ext cx="948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ワイルドオーク柄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（塗装対応）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6416132" y="5289743"/>
            <a:ext cx="88376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しっ</a:t>
            </a:r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くいホワイト柄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950166" y="6554544"/>
            <a:ext cx="9482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パールグレー柄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221380" y="6554544"/>
            <a:ext cx="9482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オフブラック柄</a:t>
            </a:r>
            <a:endParaRPr lang="en-US" altLang="ja-JP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s://www2.panasonic.biz/jp/sumai/gazou/bicon/CA201AHZB-PA0050003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5"/>
          <a:stretch/>
        </p:blipFill>
        <p:spPr bwMode="auto">
          <a:xfrm>
            <a:off x="4278829" y="6151130"/>
            <a:ext cx="710165" cy="4116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4132592" y="911106"/>
            <a:ext cx="3186980" cy="2318467"/>
            <a:chOff x="3802314" y="258840"/>
            <a:chExt cx="3960226" cy="2880989"/>
          </a:xfrm>
        </p:grpSpPr>
        <p:pic>
          <p:nvPicPr>
            <p:cNvPr id="1032" name="Picture 8" descr="https://www2.panasonic.biz/jp/sumai/gazou/bicon/DA221AHND-PA005V2_K_PC_18P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769" y="259610"/>
              <a:ext cx="452526" cy="1180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www2.panasonic.biz/jp/sumai/gazou/bicon/DA221AHND-PA005V2_K_PK_18P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751" y="259610"/>
              <a:ext cx="450967" cy="1176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テキスト ボックス 133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3802314" y="1364756"/>
              <a:ext cx="553437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en-US" altLang="ja-JP" sz="600" b="1" dirty="0"/>
                <a:t>PC</a:t>
              </a:r>
              <a:r>
                <a:rPr kumimoji="1" lang="ja-JP" altLang="en-US" sz="600" b="1" dirty="0"/>
                <a:t>型</a:t>
              </a:r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334637" y="1364756"/>
              <a:ext cx="493196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en-US" altLang="ja-JP" sz="600" b="1" dirty="0"/>
                <a:t>PK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36" name="Picture 12" descr="https://www2.panasonic.biz/jp/sumai/gazou/bicon/DA221AHND-PA005V2_K_PL_18P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673" y="260652"/>
              <a:ext cx="449344" cy="1172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826846" y="1364756"/>
              <a:ext cx="476198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en-US" altLang="ja-JP" sz="600" b="1" dirty="0"/>
                <a:t>PL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38" name="Picture 14" descr="https://www2.panasonic.biz/jp/sumai/gazou/bicon/DA221AHND-PA005V2_K_LE_18P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172" y="259610"/>
              <a:ext cx="449743" cy="1173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5225831" y="1364756"/>
              <a:ext cx="644425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en-US" altLang="ja-JP" sz="600" b="1" dirty="0"/>
                <a:t>LE/LG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40" name="Picture 16" descr="https://www2.panasonic.biz/jp/sumai/gazou/bicon/DA221AHND-PA005V2_K_LF_18P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928" y="261519"/>
              <a:ext cx="449012" cy="1171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5693972" y="1364756"/>
              <a:ext cx="666924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altLang="ja-JP" sz="600" b="1" dirty="0"/>
                <a:t>LF</a:t>
              </a:r>
              <a:r>
                <a:rPr kumimoji="1" lang="en-US" altLang="ja-JP" sz="600" b="1" dirty="0"/>
                <a:t>/LM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42" name="Picture 18" descr="https://www2.panasonic.biz/jp/sumai/gazou/bicon/DA221AHND-PA005V2_K_LH_18P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480" y="259613"/>
              <a:ext cx="449743" cy="1173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184802" y="1364756"/>
              <a:ext cx="653097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altLang="ja-JP" sz="600" b="1" dirty="0"/>
                <a:t>LH</a:t>
              </a:r>
              <a:r>
                <a:rPr kumimoji="1" lang="en-US" altLang="ja-JP" sz="600" b="1" dirty="0"/>
                <a:t>/LK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44" name="Picture 20" descr="https://www2.panasonic.biz/jp/sumai/gazou/bicon/DA221AHND-PA005V2_K_LJ_18P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519" y="259612"/>
              <a:ext cx="449741" cy="1173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692885" y="1364756"/>
              <a:ext cx="619012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altLang="ja-JP" sz="600" b="1" dirty="0"/>
                <a:t>LJ</a:t>
              </a:r>
              <a:r>
                <a:rPr kumimoji="1" lang="en-US" altLang="ja-JP" sz="600" b="1" dirty="0"/>
                <a:t>/LR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46" name="Picture 22" descr="https://www2.panasonic.biz/jp/sumai/gazou/bicon/DA221AHND-PA005VC101LUPV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071" y="258840"/>
              <a:ext cx="451658" cy="117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" name="テキスト ボックス 166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7227260" y="1364756"/>
              <a:ext cx="535280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altLang="ja-JP" sz="600" b="1" dirty="0"/>
                <a:t>LU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48" name="Picture 24" descr="https://www2.panasonic.biz/jp/sumai/gazou/bicon/DA221AHND-PA005VC101MDPV.jp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183" y="1714694"/>
              <a:ext cx="450248" cy="1173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" name="テキスト ボックス 183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3815248" y="2817933"/>
              <a:ext cx="534119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altLang="ja-JP" sz="600" b="1" dirty="0"/>
                <a:t>MD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50" name="Picture 26" descr="https://www2.panasonic.biz/jp/sumai/gazou/bicon/DA221AHND-PA005V2_K_ME_18P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084" y="1714694"/>
              <a:ext cx="451795" cy="117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5" name="テキスト ボックス 184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225928" y="2817933"/>
              <a:ext cx="712107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altLang="ja-JP" sz="600" b="1" dirty="0"/>
                <a:t>ME</a:t>
              </a:r>
              <a:r>
                <a:rPr kumimoji="1" lang="en-US" altLang="ja-JP" sz="600" b="1" dirty="0"/>
                <a:t>/MG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52" name="Picture 28" descr="https://www2.panasonic.biz/jp/sumai/gazou/bicon/DA221AHND-PA005V2_K_MF_18P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816" y="1712016"/>
              <a:ext cx="453228" cy="1182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6" name="テキスト ボックス 185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719331" y="2817933"/>
              <a:ext cx="714197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altLang="ja-JP" sz="600" b="1" dirty="0"/>
                <a:t>MF</a:t>
              </a:r>
              <a:r>
                <a:rPr kumimoji="1" lang="en-US" altLang="ja-JP" sz="600" b="1" dirty="0"/>
                <a:t>/MM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54" name="Picture 30" descr="https://www2.panasonic.biz/jp/sumai/gazou/bicon/DA221AHND-PA005VC101MHPV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755" y="1714694"/>
              <a:ext cx="452950" cy="118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0" name="テキスト ボックス 189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5277876" y="2817933"/>
              <a:ext cx="576709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en-US" altLang="ja-JP" sz="600" b="1" dirty="0"/>
                <a:t>MH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56" name="Picture 32" descr="https://www2.panasonic.biz/jp/sumai/gazou/bicon/DA221AHND-PA005VC101MJPV.jpg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8218" y="1712016"/>
              <a:ext cx="453219" cy="1181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5766406" y="2817933"/>
              <a:ext cx="576843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en-US" altLang="ja-JP" sz="600" b="1" dirty="0"/>
                <a:t>MJ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58" name="Picture 34" descr="https://www2.panasonic.biz/jp/sumai/gazou/bicon/DA221AHND-PA005V2_K_DE_18P.jpg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652" y="1712017"/>
              <a:ext cx="438960" cy="118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2" name="テキスト ボックス 201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206289" y="2817933"/>
              <a:ext cx="665685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en-US" altLang="ja-JP" sz="600" b="1" dirty="0"/>
                <a:t>DE/DF</a:t>
              </a:r>
              <a:r>
                <a:rPr kumimoji="1" lang="ja-JP" altLang="en-US" sz="600" b="1" dirty="0"/>
                <a:t>型</a:t>
              </a:r>
            </a:p>
          </p:txBody>
        </p:sp>
        <p:pic>
          <p:nvPicPr>
            <p:cNvPr id="1060" name="Picture 36" descr="https://www2.panasonic.biz/jp/sumai/gazou/bicon/DA221AHND-PA005V2_K_TC_18P.jp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6512" y="1714675"/>
              <a:ext cx="422989" cy="1171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" name="テキスト ボックス 213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727141" y="2817933"/>
              <a:ext cx="561731" cy="321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lang="en-US" altLang="ja-JP" sz="600" b="1" dirty="0"/>
                <a:t>TC</a:t>
              </a:r>
              <a:r>
                <a:rPr kumimoji="1" lang="ja-JP" altLang="en-US" sz="600" b="1" dirty="0"/>
                <a:t>型</a:t>
              </a:r>
            </a:p>
          </p:txBody>
        </p:sp>
      </p:grpSp>
      <p:sp>
        <p:nvSpPr>
          <p:cNvPr id="169" name="正方形/長方形 168"/>
          <p:cNvSpPr/>
          <p:nvPr/>
        </p:nvSpPr>
        <p:spPr>
          <a:xfrm>
            <a:off x="4074616" y="622597"/>
            <a:ext cx="3253256" cy="198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458240" y="610060"/>
            <a:ext cx="2568386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lang="ja-JP" altLang="en-US" sz="900" b="1" dirty="0"/>
              <a:t>全</a:t>
            </a:r>
            <a:r>
              <a:rPr lang="en-US" altLang="ja-JP" sz="900" b="1" dirty="0"/>
              <a:t>17</a:t>
            </a:r>
            <a:r>
              <a:rPr lang="ja-JP" altLang="en-US" sz="900" b="1" dirty="0"/>
              <a:t>パターンのドアデザインをご用意</a:t>
            </a:r>
          </a:p>
        </p:txBody>
      </p:sp>
      <p:pic>
        <p:nvPicPr>
          <p:cNvPr id="2060" name="Picture 12" descr="https://www2.panasonic.biz/jp/sumai/gazou/bicon/DA182AHND-PA0050152.jp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1" y="2385969"/>
            <a:ext cx="1177699" cy="7859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2727960" y="6047114"/>
            <a:ext cx="1404632" cy="6491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625646" y="2962471"/>
            <a:ext cx="24384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lang="ja-JP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やすりがけなどの事前準備なしで塗装可能▶ 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374927" y="7580718"/>
            <a:ext cx="3644003" cy="2408276"/>
            <a:chOff x="374927" y="7765583"/>
            <a:chExt cx="3644003" cy="2408276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2127249" y="7772514"/>
              <a:ext cx="1891681" cy="2401345"/>
              <a:chOff x="2127249" y="7823781"/>
              <a:chExt cx="1891237" cy="2400781"/>
            </a:xfrm>
          </p:grpSpPr>
          <p:pic>
            <p:nvPicPr>
              <p:cNvPr id="2062" name="Picture 14" descr="https://www2.panasonic.biz/jp/sumai/gazou/bicon/AA211ABFS-PA0050054.jpg"/>
              <p:cNvPicPr>
                <a:picLocks noChangeAspect="1" noChangeArrowheads="1"/>
              </p:cNvPicPr>
              <p:nvPr/>
            </p:nvPicPr>
            <p:blipFill rotWithShape="1"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54" t="25066" r="36159" b="49240"/>
              <a:stretch/>
            </p:blipFill>
            <p:spPr bwMode="auto">
              <a:xfrm>
                <a:off x="2127249" y="7823781"/>
                <a:ext cx="1891237" cy="1174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2" name="Picture 14" descr="https://www2.panasonic.biz/jp/sumai/gazou/bicon/AA211ABFS-PA0050054.jpg"/>
              <p:cNvPicPr>
                <a:picLocks noChangeAspect="1" noChangeArrowheads="1"/>
              </p:cNvPicPr>
              <p:nvPr/>
            </p:nvPicPr>
            <p:blipFill rotWithShape="1"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54" t="25066" r="36159" b="49240"/>
              <a:stretch/>
            </p:blipFill>
            <p:spPr bwMode="auto">
              <a:xfrm>
                <a:off x="2127249" y="9050393"/>
                <a:ext cx="1891237" cy="1174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69" t="17375" r="25340" b="53527"/>
            <a:stretch/>
          </p:blipFill>
          <p:spPr>
            <a:xfrm>
              <a:off x="2125524" y="7765583"/>
              <a:ext cx="1892963" cy="1189151"/>
            </a:xfrm>
            <a:prstGeom prst="rect">
              <a:avLst/>
            </a:prstGeom>
          </p:spPr>
        </p:pic>
        <p:pic>
          <p:nvPicPr>
            <p:cNvPr id="2064" name="Picture 16" descr="https://www2.panasonic.biz/jp/sumai/gazou/bicon/CA201AHGS-PA0050055_01.jpg"/>
            <p:cNvPicPr>
              <a:picLocks noChangeAspect="1" noChangeArrowheads="1"/>
            </p:cNvPicPr>
            <p:nvPr/>
          </p:nvPicPr>
          <p:blipFill rotWithShape="1"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66" r="11263" b="2857"/>
            <a:stretch/>
          </p:blipFill>
          <p:spPr bwMode="auto">
            <a:xfrm>
              <a:off x="374927" y="7767123"/>
              <a:ext cx="1702075" cy="240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グループ化 36"/>
          <p:cNvGrpSpPr/>
          <p:nvPr/>
        </p:nvGrpSpPr>
        <p:grpSpPr>
          <a:xfrm>
            <a:off x="4159482" y="7856677"/>
            <a:ext cx="3168389" cy="2104681"/>
            <a:chOff x="4243419" y="8200469"/>
            <a:chExt cx="2965786" cy="1970097"/>
          </a:xfrm>
        </p:grpSpPr>
        <p:pic>
          <p:nvPicPr>
            <p:cNvPr id="2066" name="Picture 18" descr="https://www2.panasonic.biz/jp/sumai/gazou/bicon/CA201AHGS-PA0050036.jpg"/>
            <p:cNvPicPr>
              <a:picLocks noChangeAspect="1" noChangeArrowheads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334"/>
            <a:stretch/>
          </p:blipFill>
          <p:spPr bwMode="auto">
            <a:xfrm>
              <a:off x="4341130" y="8214497"/>
              <a:ext cx="592042" cy="423920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https://www2.panasonic.biz/jp/sumai/gazou/bicon/AA201ABFS-PA0050004.jpg"/>
            <p:cNvPicPr>
              <a:picLocks noChangeAspect="1" noChangeArrowheads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20"/>
            <a:stretch/>
          </p:blipFill>
          <p:spPr bwMode="auto">
            <a:xfrm>
              <a:off x="5734504" y="8200469"/>
              <a:ext cx="588363" cy="438406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4" name="Picture 26" descr="https://www2.panasonic.biz/jp/sumai/gazou/bicon/CA201AHGS-PA0050037.jpg"/>
            <p:cNvPicPr>
              <a:picLocks noChangeAspect="1" noChangeArrowheads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43" r="48271"/>
            <a:stretch/>
          </p:blipFill>
          <p:spPr bwMode="auto">
            <a:xfrm>
              <a:off x="5048585" y="8207832"/>
              <a:ext cx="589760" cy="429758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https://www2.panasonic.biz/jp/sumai/gazou/bicon/AA201ABFS-PA0050005.jpg"/>
            <p:cNvPicPr>
              <a:picLocks noChangeAspect="1" noChangeArrowheads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80" r="49481"/>
            <a:stretch/>
          </p:blipFill>
          <p:spPr bwMode="auto">
            <a:xfrm>
              <a:off x="6431437" y="8205092"/>
              <a:ext cx="591959" cy="430343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8" name="Picture 30" descr="https://www2.panasonic.biz/jp/sumai/gazou/bicon/AA201ABFS-PA0050006.jpg"/>
            <p:cNvPicPr>
              <a:picLocks noChangeAspect="1" noChangeArrowheads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9" r="64842"/>
            <a:stretch/>
          </p:blipFill>
          <p:spPr bwMode="auto">
            <a:xfrm>
              <a:off x="4346538" y="8885172"/>
              <a:ext cx="593819" cy="430343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0" name="Picture 32" descr="https://www2.panasonic.biz/jp/sumai/gazou/bicon/AA201ABFS-PA0050007.jpg"/>
            <p:cNvPicPr>
              <a:picLocks noChangeAspect="1" noChangeArrowheads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81" r="28155"/>
            <a:stretch/>
          </p:blipFill>
          <p:spPr bwMode="auto">
            <a:xfrm>
              <a:off x="5055200" y="8885172"/>
              <a:ext cx="589369" cy="431828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2" name="Picture 34" descr="https://www2.panasonic.biz/jp/sumai/gazou/bicon/AA201ABFS-PA0050008.jpg"/>
            <p:cNvPicPr>
              <a:picLocks noChangeAspect="1" noChangeArrowheads="1"/>
            </p:cNvPicPr>
            <p:nvPr/>
          </p:nvPicPr>
          <p:blipFill rotWithShape="1"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23"/>
            <a:stretch/>
          </p:blipFill>
          <p:spPr bwMode="auto">
            <a:xfrm>
              <a:off x="5731743" y="8889557"/>
              <a:ext cx="599827" cy="435326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4" name="Picture 36" descr="https://www2.panasonic.biz/jp/sumai/gazou/bicon/AA201ABFS-PA0050009.jpg"/>
            <p:cNvPicPr>
              <a:picLocks noChangeAspect="1" noChangeArrowheads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09"/>
            <a:stretch/>
          </p:blipFill>
          <p:spPr bwMode="auto">
            <a:xfrm>
              <a:off x="6439197" y="8889558"/>
              <a:ext cx="584199" cy="435326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6" name="Picture 38" descr="https://www2.panasonic.biz/jp/sumai/gazou/bicon/AA201ABFS-PA0050010.jpg"/>
            <p:cNvPicPr>
              <a:picLocks noChangeAspect="1" noChangeArrowheads="1"/>
            </p:cNvPicPr>
            <p:nvPr/>
          </p:nvPicPr>
          <p:blipFill rotWithShape="1"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920"/>
            <a:stretch/>
          </p:blipFill>
          <p:spPr bwMode="auto">
            <a:xfrm>
              <a:off x="4341130" y="9556509"/>
              <a:ext cx="594154" cy="438958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3" name="テキスト ボックス 272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4252434" y="8612559"/>
              <a:ext cx="874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アンティーク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ダーク色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4" name="テキスト ボックス 273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4944373" y="8612559"/>
              <a:ext cx="874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アンティーク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ブラウン色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5" name="テキスト ボックス 274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5640338" y="8627353"/>
              <a:ext cx="874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ソフト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ウォールナット色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6" name="テキスト ボックス 275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6332277" y="8627353"/>
              <a:ext cx="8742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ウォールナット色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8" name="テキスト ボックス 277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4246355" y="9312057"/>
              <a:ext cx="8742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チェリー色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9" name="テキスト ボックス 278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4960747" y="9312057"/>
              <a:ext cx="8742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オーク色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0" name="テキスト ボックス 279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5643047" y="9314803"/>
              <a:ext cx="8742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メープル色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1" name="テキスト ボックス 280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6334986" y="9314803"/>
              <a:ext cx="8742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ホワイトアッシュ色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2" name="テキスト ボックス 281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4243419" y="9985900"/>
              <a:ext cx="8742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しっ</a:t>
              </a:r>
              <a:r>
                <a:rPr lang="ja-JP" altLang="en-US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くいホワイト色</a:t>
              </a:r>
              <a:endParaRPr lang="en-US" altLang="ja-JP" sz="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2804306" y="6109472"/>
            <a:ext cx="1288291" cy="486875"/>
            <a:chOff x="2698626" y="5926499"/>
            <a:chExt cx="3367611" cy="1272697"/>
          </a:xfrm>
        </p:grpSpPr>
        <p:pic>
          <p:nvPicPr>
            <p:cNvPr id="10" name="Picture 4" descr="https://www2.panasonic.biz/jp/sumai/gazou/bicon/CA191ABCP4PA0050014.jpg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626" y="5935368"/>
              <a:ext cx="1774016" cy="126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s://www2.panasonic.biz/jp/sumai/gazou/bicon/CA221ABCP-PA0050005.jpg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849" y="5926499"/>
              <a:ext cx="1548388" cy="1195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88123" y="6424170"/>
            <a:ext cx="24384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20"/>
              </a:lnSpc>
            </a:pPr>
            <a:r>
              <a:rPr lang="ja-JP" altLang="en-US" sz="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きれいに納められる“専用納まり部材”もご用意▶</a:t>
            </a:r>
            <a:endParaRPr lang="en-US" altLang="ja-JP" sz="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15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タテ</Template>
  <TotalTime>6042</TotalTime>
  <Words>351</Words>
  <Application>Microsoft Office PowerPoint</Application>
  <PresentationFormat>ユーザー設定</PresentationFormat>
  <Paragraphs>90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HGS創英角ｺﾞｼｯｸUB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山口 稜</cp:lastModifiedBy>
  <cp:revision>325</cp:revision>
  <cp:lastPrinted>2022-11-24T04:52:32Z</cp:lastPrinted>
  <dcterms:created xsi:type="dcterms:W3CDTF">2022-05-16T05:01:30Z</dcterms:created>
  <dcterms:modified xsi:type="dcterms:W3CDTF">2025-06-18T05:33:10Z</dcterms:modified>
</cp:coreProperties>
</file>