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  <p:sldId id="257" r:id="rId3"/>
  </p:sldIdLst>
  <p:sldSz cx="7559675" cy="1069181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4CBC6"/>
    <a:srgbClr val="364FA0"/>
    <a:srgbClr val="7C8C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15" autoAdjust="0"/>
    <p:restoredTop sz="94660"/>
  </p:normalViewPr>
  <p:slideViewPr>
    <p:cSldViewPr snapToGrid="0">
      <p:cViewPr>
        <p:scale>
          <a:sx n="75" d="100"/>
          <a:sy n="75" d="100"/>
        </p:scale>
        <p:origin x="2172" y="-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 userDrawn="1"/>
        </p:nvSpPr>
        <p:spPr>
          <a:xfrm>
            <a:off x="313872" y="10418311"/>
            <a:ext cx="6335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b="1" dirty="0" smtClean="0"/>
              <a:t>2022.10</a:t>
            </a:r>
            <a:endParaRPr kumimoji="1" lang="ja-JP" altLang="en-US" sz="800" b="1" dirty="0"/>
          </a:p>
        </p:txBody>
      </p:sp>
    </p:spTree>
    <p:extLst>
      <p:ext uri="{BB962C8B-B14F-4D97-AF65-F5344CB8AC3E}">
        <p14:creationId xmlns:p14="http://schemas.microsoft.com/office/powerpoint/2010/main" val="3207956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97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l" defTabSz="712716" rtl="0" eaLnBrk="1" latinLnBrk="0" hangingPunct="1">
        <a:lnSpc>
          <a:spcPct val="90000"/>
        </a:lnSpc>
        <a:spcBef>
          <a:spcPct val="0"/>
        </a:spcBef>
        <a:buNone/>
        <a:defRPr kumimoji="1" sz="34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8179" indent="-178179" algn="l" defTabSz="712716" rtl="0" eaLnBrk="1" latinLnBrk="0" hangingPunct="1">
        <a:lnSpc>
          <a:spcPct val="90000"/>
        </a:lnSpc>
        <a:spcBef>
          <a:spcPts val="779"/>
        </a:spcBef>
        <a:buFont typeface="Arial" panose="020B0604020202020204" pitchFamily="34" charset="0"/>
        <a:buChar char="•"/>
        <a:defRPr kumimoji="1" sz="2182" kern="1200">
          <a:solidFill>
            <a:schemeClr val="tx1"/>
          </a:solidFill>
          <a:latin typeface="+mn-lt"/>
          <a:ea typeface="+mn-ea"/>
          <a:cs typeface="+mn-cs"/>
        </a:defRPr>
      </a:lvl1pPr>
      <a:lvl2pPr marL="534537" indent="-178179" algn="l" defTabSz="71271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kumimoji="1" sz="1871" kern="1200">
          <a:solidFill>
            <a:schemeClr val="tx1"/>
          </a:solidFill>
          <a:latin typeface="+mn-lt"/>
          <a:ea typeface="+mn-ea"/>
          <a:cs typeface="+mn-cs"/>
        </a:defRPr>
      </a:lvl2pPr>
      <a:lvl3pPr marL="890896" indent="-178179" algn="l" defTabSz="71271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kumimoji="1" sz="1559" kern="1200">
          <a:solidFill>
            <a:schemeClr val="tx1"/>
          </a:solidFill>
          <a:latin typeface="+mn-lt"/>
          <a:ea typeface="+mn-ea"/>
          <a:cs typeface="+mn-cs"/>
        </a:defRPr>
      </a:lvl3pPr>
      <a:lvl4pPr marL="1247254" indent="-178179" algn="l" defTabSz="71271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4pPr>
      <a:lvl5pPr marL="1603612" indent="-178179" algn="l" defTabSz="71271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5pPr>
      <a:lvl6pPr marL="1959971" indent="-178179" algn="l" defTabSz="71271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6pPr>
      <a:lvl7pPr marL="2316329" indent="-178179" algn="l" defTabSz="71271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7pPr>
      <a:lvl8pPr marL="2672687" indent="-178179" algn="l" defTabSz="71271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8pPr>
      <a:lvl9pPr marL="3029045" indent="-178179" algn="l" defTabSz="71271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2716" rtl="0" eaLnBrk="1" latinLnBrk="0" hangingPunct="1"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1pPr>
      <a:lvl2pPr marL="356359" algn="l" defTabSz="712716" rtl="0" eaLnBrk="1" latinLnBrk="0" hangingPunct="1"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2pPr>
      <a:lvl3pPr marL="712716" algn="l" defTabSz="712716" rtl="0" eaLnBrk="1" latinLnBrk="0" hangingPunct="1"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3pPr>
      <a:lvl4pPr marL="1069075" algn="l" defTabSz="712716" rtl="0" eaLnBrk="1" latinLnBrk="0" hangingPunct="1"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4pPr>
      <a:lvl5pPr marL="1425433" algn="l" defTabSz="712716" rtl="0" eaLnBrk="1" latinLnBrk="0" hangingPunct="1"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5pPr>
      <a:lvl6pPr marL="1781792" algn="l" defTabSz="712716" rtl="0" eaLnBrk="1" latinLnBrk="0" hangingPunct="1"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6pPr>
      <a:lvl7pPr marL="2138149" algn="l" defTabSz="712716" rtl="0" eaLnBrk="1" latinLnBrk="0" hangingPunct="1"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7pPr>
      <a:lvl8pPr marL="2494508" algn="l" defTabSz="712716" rtl="0" eaLnBrk="1" latinLnBrk="0" hangingPunct="1"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8pPr>
      <a:lvl9pPr marL="2850866" algn="l" defTabSz="712716" rtl="0" eaLnBrk="1" latinLnBrk="0" hangingPunct="1"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5" Type="http://schemas.openxmlformats.org/officeDocument/2006/relationships/image" Target="../media/image6.jpe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図 4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8" r="24003" b="2315"/>
          <a:stretch/>
        </p:blipFill>
        <p:spPr>
          <a:xfrm>
            <a:off x="-5393" y="-28515"/>
            <a:ext cx="7565067" cy="4469992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3187963" y="9495693"/>
            <a:ext cx="1082348" cy="2462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ja-JP" altLang="en-US" sz="1000" b="1" dirty="0">
                <a:solidFill>
                  <a:schemeClr val="bg1"/>
                </a:solidFill>
              </a:rPr>
              <a:t>貴社</a:t>
            </a:r>
            <a:r>
              <a:rPr lang="ja-JP" altLang="en-US" sz="1000" b="1" dirty="0" smtClean="0">
                <a:solidFill>
                  <a:schemeClr val="bg1"/>
                </a:solidFill>
              </a:rPr>
              <a:t>名ご記入欄</a:t>
            </a:r>
            <a:endParaRPr kumimoji="1" lang="ja-JP" altLang="en-US" sz="1000" b="1" dirty="0">
              <a:solidFill>
                <a:schemeClr val="bg1"/>
              </a:solidFill>
            </a:endParaRPr>
          </a:p>
        </p:txBody>
      </p:sp>
      <p:grpSp>
        <p:nvGrpSpPr>
          <p:cNvPr id="41" name="グループ化 40"/>
          <p:cNvGrpSpPr/>
          <p:nvPr/>
        </p:nvGrpSpPr>
        <p:grpSpPr>
          <a:xfrm>
            <a:off x="461763" y="4345997"/>
            <a:ext cx="6872487" cy="2225774"/>
            <a:chOff x="461763" y="4498397"/>
            <a:chExt cx="6872487" cy="2225774"/>
          </a:xfrm>
        </p:grpSpPr>
        <p:sp>
          <p:nvSpPr>
            <p:cNvPr id="68" name="テキスト ボックス 67"/>
            <p:cNvSpPr txBox="1"/>
            <p:nvPr/>
          </p:nvSpPr>
          <p:spPr>
            <a:xfrm>
              <a:off x="461763" y="6385617"/>
              <a:ext cx="20623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洗濯・乾燥・アイロンがけ・収納まで</a:t>
              </a:r>
              <a:endParaRPr lang="en-US" altLang="ja-JP" sz="800" b="1" dirty="0" smtClean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r>
                <a:rPr lang="ja-JP" altLang="en-US" sz="8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一連の作業</a:t>
              </a:r>
              <a:r>
                <a:rPr lang="ja-JP" altLang="en-US" sz="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がひとところで完結</a:t>
              </a:r>
              <a:endParaRPr lang="ja-JP" altLang="en-US" sz="8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73" name="テキスト ボックス 72"/>
            <p:cNvSpPr txBox="1"/>
            <p:nvPr/>
          </p:nvSpPr>
          <p:spPr>
            <a:xfrm>
              <a:off x="2814221" y="6385617"/>
              <a:ext cx="21483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家族とのつながりを感じられる</a:t>
              </a:r>
              <a:endParaRPr lang="en-US" altLang="ja-JP" sz="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リビングの一角</a:t>
              </a:r>
              <a:r>
                <a:rPr lang="ja-JP" altLang="en-US" sz="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の半個室型書斎スペース</a:t>
              </a:r>
              <a:endParaRPr lang="ja-JP" altLang="en-US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82" name="テキスト ボックス 81">
              <a:extLst>
                <a:ext uri="{FF2B5EF4-FFF2-40B4-BE49-F238E27FC236}">
                  <a16:creationId xmlns:a16="http://schemas.microsoft.com/office/drawing/2014/main" id="{282B9648-BA15-8C52-059C-5C8440B15571}"/>
                </a:ext>
              </a:extLst>
            </p:cNvPr>
            <p:cNvSpPr txBox="1"/>
            <p:nvPr/>
          </p:nvSpPr>
          <p:spPr>
            <a:xfrm>
              <a:off x="5093598" y="6385617"/>
              <a:ext cx="22406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リビングを仕切ってつくりだす趣味空間</a:t>
              </a:r>
              <a:endParaRPr lang="en-US" altLang="ja-JP" sz="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en-US" sz="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全面</a:t>
              </a:r>
              <a:r>
                <a:rPr lang="ja-JP" altLang="en-US" sz="8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ガラス間仕切りでダイニングの採光も◎</a:t>
              </a:r>
              <a:endParaRPr lang="ja-JP" altLang="en-US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grpSp>
          <p:nvGrpSpPr>
            <p:cNvPr id="14" name="グループ化 13"/>
            <p:cNvGrpSpPr/>
            <p:nvPr/>
          </p:nvGrpSpPr>
          <p:grpSpPr>
            <a:xfrm>
              <a:off x="514350" y="4498397"/>
              <a:ext cx="2000250" cy="574128"/>
              <a:chOff x="514350" y="4733925"/>
              <a:chExt cx="2000250" cy="574128"/>
            </a:xfrm>
          </p:grpSpPr>
          <p:sp>
            <p:nvSpPr>
              <p:cNvPr id="86" name="フリーフォーム 85"/>
              <p:cNvSpPr/>
              <p:nvPr/>
            </p:nvSpPr>
            <p:spPr>
              <a:xfrm rot="10800000">
                <a:off x="514350" y="4733925"/>
                <a:ext cx="2000250" cy="574128"/>
              </a:xfrm>
              <a:custGeom>
                <a:avLst/>
                <a:gdLst>
                  <a:gd name="connsiteX0" fmla="*/ 2000250 w 2000250"/>
                  <a:gd name="connsiteY0" fmla="*/ 574128 h 574128"/>
                  <a:gd name="connsiteX1" fmla="*/ 0 w 2000250"/>
                  <a:gd name="connsiteY1" fmla="*/ 574128 h 574128"/>
                  <a:gd name="connsiteX2" fmla="*/ 0 w 2000250"/>
                  <a:gd name="connsiteY2" fmla="*/ 78828 h 574128"/>
                  <a:gd name="connsiteX3" fmla="*/ 954405 w 2000250"/>
                  <a:gd name="connsiteY3" fmla="*/ 78828 h 574128"/>
                  <a:gd name="connsiteX4" fmla="*/ 1000125 w 2000250"/>
                  <a:gd name="connsiteY4" fmla="*/ 0 h 574128"/>
                  <a:gd name="connsiteX5" fmla="*/ 1045845 w 2000250"/>
                  <a:gd name="connsiteY5" fmla="*/ 78828 h 574128"/>
                  <a:gd name="connsiteX6" fmla="*/ 2000250 w 2000250"/>
                  <a:gd name="connsiteY6" fmla="*/ 78828 h 574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0250" h="574128">
                    <a:moveTo>
                      <a:pt x="2000250" y="574128"/>
                    </a:moveTo>
                    <a:lnTo>
                      <a:pt x="0" y="574128"/>
                    </a:lnTo>
                    <a:lnTo>
                      <a:pt x="0" y="78828"/>
                    </a:lnTo>
                    <a:lnTo>
                      <a:pt x="954405" y="78828"/>
                    </a:lnTo>
                    <a:lnTo>
                      <a:pt x="1000125" y="0"/>
                    </a:lnTo>
                    <a:lnTo>
                      <a:pt x="1045845" y="78828"/>
                    </a:lnTo>
                    <a:lnTo>
                      <a:pt x="2000250" y="788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88" name="テキスト ボックス 87"/>
              <p:cNvSpPr txBox="1"/>
              <p:nvPr/>
            </p:nvSpPr>
            <p:spPr>
              <a:xfrm>
                <a:off x="582123" y="4760595"/>
                <a:ext cx="1800494" cy="4514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350"/>
                  </a:lnSpc>
                </a:pPr>
                <a:r>
                  <a:rPr lang="ja-JP" altLang="en-US" sz="105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ひと部屋で洗濯まわりの</a:t>
                </a:r>
                <a:endParaRPr lang="en-US" altLang="ja-JP" sz="105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>
                  <a:lnSpc>
                    <a:spcPts val="1350"/>
                  </a:lnSpc>
                </a:pPr>
                <a:r>
                  <a:rPr lang="ja-JP" altLang="en-US" sz="105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家事</a:t>
                </a:r>
                <a:r>
                  <a:rPr lang="ja-JP" altLang="en-US" sz="105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が完結するランドリー</a:t>
                </a:r>
                <a:endParaRPr lang="ja-JP" altLang="en-US" sz="105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89" name="グループ化 88"/>
            <p:cNvGrpSpPr/>
            <p:nvPr/>
          </p:nvGrpSpPr>
          <p:grpSpPr>
            <a:xfrm>
              <a:off x="2874610" y="4498397"/>
              <a:ext cx="2000250" cy="574128"/>
              <a:chOff x="514350" y="4733925"/>
              <a:chExt cx="2000250" cy="574128"/>
            </a:xfrm>
          </p:grpSpPr>
          <p:sp>
            <p:nvSpPr>
              <p:cNvPr id="90" name="フリーフォーム 89"/>
              <p:cNvSpPr/>
              <p:nvPr/>
            </p:nvSpPr>
            <p:spPr>
              <a:xfrm rot="10800000">
                <a:off x="514350" y="4733925"/>
                <a:ext cx="2000250" cy="574128"/>
              </a:xfrm>
              <a:custGeom>
                <a:avLst/>
                <a:gdLst>
                  <a:gd name="connsiteX0" fmla="*/ 2000250 w 2000250"/>
                  <a:gd name="connsiteY0" fmla="*/ 574128 h 574128"/>
                  <a:gd name="connsiteX1" fmla="*/ 0 w 2000250"/>
                  <a:gd name="connsiteY1" fmla="*/ 574128 h 574128"/>
                  <a:gd name="connsiteX2" fmla="*/ 0 w 2000250"/>
                  <a:gd name="connsiteY2" fmla="*/ 78828 h 574128"/>
                  <a:gd name="connsiteX3" fmla="*/ 954405 w 2000250"/>
                  <a:gd name="connsiteY3" fmla="*/ 78828 h 574128"/>
                  <a:gd name="connsiteX4" fmla="*/ 1000125 w 2000250"/>
                  <a:gd name="connsiteY4" fmla="*/ 0 h 574128"/>
                  <a:gd name="connsiteX5" fmla="*/ 1045845 w 2000250"/>
                  <a:gd name="connsiteY5" fmla="*/ 78828 h 574128"/>
                  <a:gd name="connsiteX6" fmla="*/ 2000250 w 2000250"/>
                  <a:gd name="connsiteY6" fmla="*/ 78828 h 574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0250" h="574128">
                    <a:moveTo>
                      <a:pt x="2000250" y="574128"/>
                    </a:moveTo>
                    <a:lnTo>
                      <a:pt x="0" y="574128"/>
                    </a:lnTo>
                    <a:lnTo>
                      <a:pt x="0" y="78828"/>
                    </a:lnTo>
                    <a:lnTo>
                      <a:pt x="954405" y="78828"/>
                    </a:lnTo>
                    <a:lnTo>
                      <a:pt x="1000125" y="0"/>
                    </a:lnTo>
                    <a:lnTo>
                      <a:pt x="1045845" y="78828"/>
                    </a:lnTo>
                    <a:lnTo>
                      <a:pt x="2000250" y="788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1" name="テキスト ボックス 90"/>
              <p:cNvSpPr txBox="1"/>
              <p:nvPr/>
            </p:nvSpPr>
            <p:spPr>
              <a:xfrm>
                <a:off x="582124" y="4760595"/>
                <a:ext cx="1800494" cy="4514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350"/>
                  </a:lnSpc>
                </a:pPr>
                <a:r>
                  <a:rPr lang="ja-JP" altLang="en-US" sz="105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“オープン”に仕切って</a:t>
                </a:r>
                <a:endParaRPr lang="en-US" altLang="ja-JP" sz="105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>
                  <a:lnSpc>
                    <a:spcPts val="1350"/>
                  </a:lnSpc>
                </a:pPr>
                <a:r>
                  <a:rPr lang="ja-JP" altLang="en-US" sz="105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集中も</a:t>
                </a:r>
                <a:r>
                  <a:rPr lang="ja-JP" altLang="en-US" sz="105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できる半個室づくり</a:t>
                </a:r>
                <a:endParaRPr lang="ja-JP" altLang="en-US" sz="105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92" name="グループ化 91"/>
            <p:cNvGrpSpPr/>
            <p:nvPr/>
          </p:nvGrpSpPr>
          <p:grpSpPr>
            <a:xfrm>
              <a:off x="5109687" y="4498397"/>
              <a:ext cx="2069797" cy="574128"/>
              <a:chOff x="447473" y="4733925"/>
              <a:chExt cx="2069797" cy="574128"/>
            </a:xfrm>
          </p:grpSpPr>
          <p:sp>
            <p:nvSpPr>
              <p:cNvPr id="93" name="フリーフォーム 92"/>
              <p:cNvSpPr/>
              <p:nvPr/>
            </p:nvSpPr>
            <p:spPr>
              <a:xfrm rot="10800000">
                <a:off x="514350" y="4733925"/>
                <a:ext cx="2000250" cy="574128"/>
              </a:xfrm>
              <a:custGeom>
                <a:avLst/>
                <a:gdLst>
                  <a:gd name="connsiteX0" fmla="*/ 2000250 w 2000250"/>
                  <a:gd name="connsiteY0" fmla="*/ 574128 h 574128"/>
                  <a:gd name="connsiteX1" fmla="*/ 0 w 2000250"/>
                  <a:gd name="connsiteY1" fmla="*/ 574128 h 574128"/>
                  <a:gd name="connsiteX2" fmla="*/ 0 w 2000250"/>
                  <a:gd name="connsiteY2" fmla="*/ 78828 h 574128"/>
                  <a:gd name="connsiteX3" fmla="*/ 954405 w 2000250"/>
                  <a:gd name="connsiteY3" fmla="*/ 78828 h 574128"/>
                  <a:gd name="connsiteX4" fmla="*/ 1000125 w 2000250"/>
                  <a:gd name="connsiteY4" fmla="*/ 0 h 574128"/>
                  <a:gd name="connsiteX5" fmla="*/ 1045845 w 2000250"/>
                  <a:gd name="connsiteY5" fmla="*/ 78828 h 574128"/>
                  <a:gd name="connsiteX6" fmla="*/ 2000250 w 2000250"/>
                  <a:gd name="connsiteY6" fmla="*/ 78828 h 574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00250" h="574128">
                    <a:moveTo>
                      <a:pt x="2000250" y="574128"/>
                    </a:moveTo>
                    <a:lnTo>
                      <a:pt x="0" y="574128"/>
                    </a:lnTo>
                    <a:lnTo>
                      <a:pt x="0" y="78828"/>
                    </a:lnTo>
                    <a:lnTo>
                      <a:pt x="954405" y="78828"/>
                    </a:lnTo>
                    <a:lnTo>
                      <a:pt x="1000125" y="0"/>
                    </a:lnTo>
                    <a:lnTo>
                      <a:pt x="1045845" y="78828"/>
                    </a:lnTo>
                    <a:lnTo>
                      <a:pt x="2000250" y="7882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4" name="テキスト ボックス 93"/>
              <p:cNvSpPr txBox="1"/>
              <p:nvPr/>
            </p:nvSpPr>
            <p:spPr>
              <a:xfrm>
                <a:off x="447473" y="4760595"/>
                <a:ext cx="2069797" cy="4514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350"/>
                  </a:lnSpc>
                </a:pPr>
                <a:r>
                  <a:rPr lang="ja-JP" altLang="en-US" sz="105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全面ガラスの間仕切り＆ドアで</a:t>
                </a:r>
                <a:endParaRPr lang="en-US" altLang="ja-JP" sz="105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  <a:p>
                <a:pPr algn="ctr">
                  <a:lnSpc>
                    <a:spcPts val="1350"/>
                  </a:lnSpc>
                </a:pPr>
                <a:r>
                  <a:rPr lang="ja-JP" altLang="en-US" sz="105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光</a:t>
                </a:r>
                <a:r>
                  <a:rPr lang="ja-JP" altLang="en-US" sz="105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を遮らず空間を二つに</a:t>
                </a:r>
                <a:endParaRPr lang="ja-JP" altLang="en-US" sz="1050" b="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  <p:sp>
        <p:nvSpPr>
          <p:cNvPr id="101" name="テキスト ボックス 100"/>
          <p:cNvSpPr txBox="1"/>
          <p:nvPr/>
        </p:nvSpPr>
        <p:spPr>
          <a:xfrm>
            <a:off x="427671" y="6720771"/>
            <a:ext cx="2353629" cy="25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20"/>
              </a:lnSpc>
            </a:pPr>
            <a:r>
              <a:rPr lang="ja-JP" altLang="en-US" sz="1150" b="1" dirty="0" smtClean="0">
                <a:solidFill>
                  <a:srgbClr val="002060"/>
                </a:solidFill>
              </a:rPr>
              <a:t>システム</a:t>
            </a:r>
            <a:r>
              <a:rPr lang="ja-JP" altLang="en-US" sz="1150" b="1" dirty="0" smtClean="0">
                <a:solidFill>
                  <a:srgbClr val="002060"/>
                </a:solidFill>
              </a:rPr>
              <a:t>収納「キュビオス」</a:t>
            </a:r>
            <a:endParaRPr lang="en-US" altLang="ja-JP" sz="1150" b="1" dirty="0" smtClean="0">
              <a:solidFill>
                <a:srgbClr val="002060"/>
              </a:solidFill>
            </a:endParaRPr>
          </a:p>
        </p:txBody>
      </p:sp>
      <p:sp>
        <p:nvSpPr>
          <p:cNvPr id="120" name="テキスト ボックス 119"/>
          <p:cNvSpPr txBox="1"/>
          <p:nvPr/>
        </p:nvSpPr>
        <p:spPr>
          <a:xfrm>
            <a:off x="2681349" y="6713877"/>
            <a:ext cx="2248791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20"/>
              </a:lnSpc>
            </a:pPr>
            <a:r>
              <a:rPr lang="ja-JP" altLang="en-US" sz="1150" b="1" dirty="0" smtClean="0">
                <a:solidFill>
                  <a:srgbClr val="002060"/>
                </a:solidFill>
              </a:rPr>
              <a:t>開放的に間仕切る</a:t>
            </a:r>
            <a:r>
              <a:rPr lang="ja-JP" altLang="en-US" sz="1150" b="1" dirty="0" smtClean="0">
                <a:solidFill>
                  <a:srgbClr val="002060"/>
                </a:solidFill>
              </a:rPr>
              <a:t>「しきり窓」</a:t>
            </a:r>
            <a:endParaRPr lang="ja-JP" altLang="en-US" sz="1150" b="1" dirty="0">
              <a:solidFill>
                <a:srgbClr val="002060"/>
              </a:solidFill>
            </a:endParaRPr>
          </a:p>
        </p:txBody>
      </p:sp>
      <p:sp>
        <p:nvSpPr>
          <p:cNvPr id="144" name="テキスト ボックス 143"/>
          <p:cNvSpPr txBox="1"/>
          <p:nvPr/>
        </p:nvSpPr>
        <p:spPr>
          <a:xfrm>
            <a:off x="397935" y="8155024"/>
            <a:ext cx="2291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幅・</a:t>
            </a:r>
            <a:r>
              <a:rPr lang="ja-JP" altLang="en-US" sz="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高さ</a:t>
            </a:r>
            <a:r>
              <a:rPr lang="ja-JP" altLang="en-US" sz="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に合わせて</a:t>
            </a:r>
            <a:r>
              <a:rPr lang="ja-JP" altLang="en-US" sz="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ぴったり。ハンガーラックも設置</a:t>
            </a:r>
            <a:r>
              <a:rPr lang="en-US" altLang="ja-JP" sz="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OK</a:t>
            </a:r>
            <a:endParaRPr kumimoji="1" lang="ja-JP" altLang="en-US" sz="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187" y="4967101"/>
            <a:ext cx="1964825" cy="122801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4608" y="4967101"/>
            <a:ext cx="2000251" cy="125015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6564" y="4967102"/>
            <a:ext cx="1996058" cy="1247536"/>
          </a:xfrm>
          <a:prstGeom prst="rect">
            <a:avLst/>
          </a:prstGeom>
        </p:spPr>
      </p:pic>
      <p:grpSp>
        <p:nvGrpSpPr>
          <p:cNvPr id="11" name="グループ化 10"/>
          <p:cNvGrpSpPr/>
          <p:nvPr/>
        </p:nvGrpSpPr>
        <p:grpSpPr>
          <a:xfrm>
            <a:off x="487973" y="2438866"/>
            <a:ext cx="6705549" cy="1829644"/>
            <a:chOff x="487973" y="2553166"/>
            <a:chExt cx="6705549" cy="1829644"/>
          </a:xfrm>
        </p:grpSpPr>
        <p:grpSp>
          <p:nvGrpSpPr>
            <p:cNvPr id="114" name="グループ化 113"/>
            <p:cNvGrpSpPr/>
            <p:nvPr/>
          </p:nvGrpSpPr>
          <p:grpSpPr>
            <a:xfrm>
              <a:off x="551544" y="3103418"/>
              <a:ext cx="6625112" cy="1191730"/>
              <a:chOff x="551544" y="3103418"/>
              <a:chExt cx="6625112" cy="1191730"/>
            </a:xfrm>
            <a:solidFill>
              <a:schemeClr val="bg1">
                <a:alpha val="83000"/>
              </a:schemeClr>
            </a:solidFill>
          </p:grpSpPr>
          <p:sp>
            <p:nvSpPr>
              <p:cNvPr id="111" name="正方形/長方形 110"/>
              <p:cNvSpPr/>
              <p:nvPr/>
            </p:nvSpPr>
            <p:spPr>
              <a:xfrm>
                <a:off x="551544" y="3103418"/>
                <a:ext cx="6625112" cy="5541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2" name="正方形/長方形 111"/>
              <p:cNvSpPr/>
              <p:nvPr/>
            </p:nvSpPr>
            <p:spPr>
              <a:xfrm>
                <a:off x="1293128" y="3740966"/>
                <a:ext cx="5883527" cy="55418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" name="グループ化 2"/>
            <p:cNvGrpSpPr/>
            <p:nvPr/>
          </p:nvGrpSpPr>
          <p:grpSpPr>
            <a:xfrm>
              <a:off x="487973" y="3007767"/>
              <a:ext cx="6647975" cy="1375043"/>
              <a:chOff x="4058488" y="3007767"/>
              <a:chExt cx="6647975" cy="1375043"/>
            </a:xfrm>
          </p:grpSpPr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B9598185-AB7B-51A9-830B-9F98C0E29640}"/>
                  </a:ext>
                </a:extLst>
              </p:cNvPr>
              <p:cNvSpPr txBox="1"/>
              <p:nvPr/>
            </p:nvSpPr>
            <p:spPr>
              <a:xfrm rot="2402">
                <a:off x="4058488" y="3008075"/>
                <a:ext cx="6647975" cy="13747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ts val="5000"/>
                  </a:lnSpc>
                </a:pPr>
                <a:r>
                  <a:rPr lang="ja-JP" altLang="en-US" sz="3600" dirty="0" smtClean="0">
                    <a:ln w="69850">
                      <a:solidFill>
                        <a:schemeClr val="bg1"/>
                      </a:solidFill>
                      <a:prstDash val="solid"/>
                    </a:ln>
                    <a:solidFill>
                      <a:srgbClr val="000000"/>
                    </a:solidFill>
                    <a:latin typeface="HGS創英角ｺﾞｼｯｸUB" panose="020B0900000000000000" pitchFamily="50" charset="-128"/>
                    <a:ea typeface="HGS創英角ｺﾞｼｯｸUB" panose="020B0900000000000000" pitchFamily="50" charset="-128"/>
                  </a:rPr>
                  <a:t>間取りの工夫で暮らしを快適に</a:t>
                </a:r>
                <a:endParaRPr lang="en-US" altLang="ja-JP" sz="3600" dirty="0" smtClean="0">
                  <a:ln w="69850">
                    <a:solidFill>
                      <a:schemeClr val="bg1"/>
                    </a:solidFill>
                    <a:prstDash val="solid"/>
                  </a:ln>
                  <a:solidFill>
                    <a:srgbClr val="000000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endParaRPr>
              </a:p>
              <a:p>
                <a:pPr algn="r">
                  <a:lnSpc>
                    <a:spcPts val="5000"/>
                  </a:lnSpc>
                </a:pPr>
                <a:r>
                  <a:rPr lang="ja-JP" altLang="en-US" sz="3600" dirty="0" smtClean="0">
                    <a:ln w="69850">
                      <a:solidFill>
                        <a:schemeClr val="bg1"/>
                      </a:solidFill>
                      <a:prstDash val="solid"/>
                    </a:ln>
                    <a:solidFill>
                      <a:srgbClr val="000000"/>
                    </a:solidFill>
                    <a:latin typeface="HGS創英角ｺﾞｼｯｸUB" panose="020B0900000000000000" pitchFamily="50" charset="-128"/>
                    <a:ea typeface="HGS創英角ｺﾞｼｯｸUB" panose="020B0900000000000000" pitchFamily="50" charset="-128"/>
                  </a:rPr>
                  <a:t>厳選 空間づくりアイディア</a:t>
                </a:r>
                <a:endParaRPr lang="en-US" altLang="ja-JP" sz="3600" dirty="0" smtClean="0">
                  <a:ln w="69850">
                    <a:solidFill>
                      <a:schemeClr val="bg1"/>
                    </a:solidFill>
                    <a:prstDash val="solid"/>
                  </a:ln>
                  <a:solidFill>
                    <a:srgbClr val="000000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endParaRPr>
              </a:p>
            </p:txBody>
          </p:sp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id="{B9598185-AB7B-51A9-830B-9F98C0E29640}"/>
                  </a:ext>
                </a:extLst>
              </p:cNvPr>
              <p:cNvSpPr txBox="1"/>
              <p:nvPr/>
            </p:nvSpPr>
            <p:spPr>
              <a:xfrm rot="2402">
                <a:off x="4058488" y="3007767"/>
                <a:ext cx="6647975" cy="13747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ts val="5000"/>
                  </a:lnSpc>
                </a:pPr>
                <a:r>
                  <a:rPr lang="ja-JP" altLang="en-US" sz="3600" dirty="0" smtClean="0">
                    <a:ln w="0">
                      <a:noFill/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HGS創英角ｺﾞｼｯｸUB" panose="020B0900000000000000" pitchFamily="50" charset="-128"/>
                    <a:ea typeface="HGS創英角ｺﾞｼｯｸUB" panose="020B0900000000000000" pitchFamily="50" charset="-128"/>
                  </a:rPr>
                  <a:t>間取りの工夫で暮らしを快適に</a:t>
                </a:r>
                <a:endParaRPr lang="ja-JP" altLang="en-US" sz="3600" dirty="0">
                  <a:ln w="0">
                    <a:noFill/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endParaRPr>
              </a:p>
              <a:p>
                <a:pPr algn="r">
                  <a:lnSpc>
                    <a:spcPts val="5000"/>
                  </a:lnSpc>
                </a:pPr>
                <a:r>
                  <a:rPr lang="ja-JP" altLang="en-US" sz="3600" dirty="0" smtClean="0">
                    <a:ln w="0">
                      <a:noFill/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HGS創英角ｺﾞｼｯｸUB" panose="020B0900000000000000" pitchFamily="50" charset="-128"/>
                    <a:ea typeface="HGS創英角ｺﾞｼｯｸUB" panose="020B0900000000000000" pitchFamily="50" charset="-128"/>
                  </a:rPr>
                  <a:t>厳選 空間づくりアイディア</a:t>
                </a:r>
                <a:endParaRPr lang="ja-JP" altLang="en-US" sz="3600" dirty="0">
                  <a:ln w="0">
                    <a:noFill/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endParaRPr>
              </a:p>
            </p:txBody>
          </p:sp>
        </p:grpSp>
        <p:grpSp>
          <p:nvGrpSpPr>
            <p:cNvPr id="7" name="グループ化 6"/>
            <p:cNvGrpSpPr/>
            <p:nvPr/>
          </p:nvGrpSpPr>
          <p:grpSpPr>
            <a:xfrm>
              <a:off x="4495347" y="2553166"/>
              <a:ext cx="2698175" cy="523220"/>
              <a:chOff x="4509861" y="2567680"/>
              <a:chExt cx="2698175" cy="523220"/>
            </a:xfrm>
          </p:grpSpPr>
          <p:sp>
            <p:nvSpPr>
              <p:cNvPr id="43" name="正方形/長方形 42"/>
              <p:cNvSpPr/>
              <p:nvPr/>
            </p:nvSpPr>
            <p:spPr>
              <a:xfrm>
                <a:off x="4526280" y="2667000"/>
                <a:ext cx="2650375" cy="360388"/>
              </a:xfrm>
              <a:prstGeom prst="rect">
                <a:avLst/>
              </a:prstGeom>
              <a:solidFill>
                <a:schemeClr val="bg1">
                  <a:alpha val="8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44" name="グループ化 43"/>
              <p:cNvGrpSpPr/>
              <p:nvPr/>
            </p:nvGrpSpPr>
            <p:grpSpPr>
              <a:xfrm>
                <a:off x="4509861" y="2567680"/>
                <a:ext cx="2698175" cy="523220"/>
                <a:chOff x="8080375" y="2567680"/>
                <a:chExt cx="2698175" cy="523220"/>
              </a:xfrm>
            </p:grpSpPr>
            <p:sp>
              <p:nvSpPr>
                <p:cNvPr id="45" name="テキスト ボックス 44">
                  <a:extLst>
                    <a:ext uri="{FF2B5EF4-FFF2-40B4-BE49-F238E27FC236}">
                      <a16:creationId xmlns:a16="http://schemas.microsoft.com/office/drawing/2014/main" id="{B9598185-AB7B-51A9-830B-9F98C0E29640}"/>
                    </a:ext>
                  </a:extLst>
                </p:cNvPr>
                <p:cNvSpPr txBox="1"/>
                <p:nvPr/>
              </p:nvSpPr>
              <p:spPr>
                <a:xfrm>
                  <a:off x="8080375" y="2567680"/>
                  <a:ext cx="269817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2800" dirty="0" smtClean="0">
                      <a:ln w="31750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HGS創英角ｺﾞｼｯｸUB" panose="020B0900000000000000" pitchFamily="50" charset="-128"/>
                      <a:ea typeface="HGS創英角ｺﾞｼｯｸUB" panose="020B0900000000000000" pitchFamily="50" charset="-128"/>
                    </a:rPr>
                    <a:t>パナソニック</a:t>
                  </a:r>
                  <a:r>
                    <a:rPr lang="ja-JP" altLang="en-US" sz="2800" dirty="0">
                      <a:ln w="31750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HGS創英角ｺﾞｼｯｸUB" panose="020B0900000000000000" pitchFamily="50" charset="-128"/>
                      <a:ea typeface="HGS創英角ｺﾞｼｯｸUB" panose="020B0900000000000000" pitchFamily="50" charset="-128"/>
                    </a:rPr>
                    <a:t>の</a:t>
                  </a:r>
                  <a:endParaRPr kumimoji="1" lang="en-US" altLang="ja-JP" sz="2800" dirty="0" smtClean="0">
                    <a:ln w="31750">
                      <a:solidFill>
                        <a:schemeClr val="bg1"/>
                      </a:solidFill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HGS創英角ｺﾞｼｯｸUB" panose="020B0900000000000000" pitchFamily="50" charset="-128"/>
                    <a:ea typeface="HGS創英角ｺﾞｼｯｸUB" panose="020B0900000000000000" pitchFamily="50" charset="-128"/>
                  </a:endParaRPr>
                </a:p>
              </p:txBody>
            </p:sp>
            <p:sp>
              <p:nvSpPr>
                <p:cNvPr id="46" name="テキスト ボックス 45">
                  <a:extLst>
                    <a:ext uri="{FF2B5EF4-FFF2-40B4-BE49-F238E27FC236}">
                      <a16:creationId xmlns:a16="http://schemas.microsoft.com/office/drawing/2014/main" id="{B9598185-AB7B-51A9-830B-9F98C0E29640}"/>
                    </a:ext>
                  </a:extLst>
                </p:cNvPr>
                <p:cNvSpPr txBox="1"/>
                <p:nvPr/>
              </p:nvSpPr>
              <p:spPr>
                <a:xfrm>
                  <a:off x="8080375" y="2567680"/>
                  <a:ext cx="269817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2800" dirty="0" smtClean="0">
                      <a:ln w="25400">
                        <a:noFill/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HGS創英角ｺﾞｼｯｸUB" panose="020B0900000000000000" pitchFamily="50" charset="-128"/>
                      <a:ea typeface="HGS創英角ｺﾞｼｯｸUB" panose="020B0900000000000000" pitchFamily="50" charset="-128"/>
                    </a:rPr>
                    <a:t>パナソニックの</a:t>
                  </a:r>
                  <a:endParaRPr kumimoji="1" lang="ja-JP" altLang="en-US" sz="3700" dirty="0">
                    <a:ln w="25400">
                      <a:noFill/>
                      <a:prstDash val="solid"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HGS創英角ｺﾞｼｯｸUB" panose="020B0900000000000000" pitchFamily="50" charset="-128"/>
                    <a:ea typeface="HGS創英角ｺﾞｼｯｸUB" panose="020B0900000000000000" pitchFamily="50" charset="-128"/>
                  </a:endParaRPr>
                </a:p>
              </p:txBody>
            </p:sp>
          </p:grpSp>
        </p:grpSp>
      </p:grpSp>
      <p:pic>
        <p:nvPicPr>
          <p:cNvPr id="49" name="図 48"/>
          <p:cNvPicPr>
            <a:picLocks noChangeAspect="1"/>
          </p:cNvPicPr>
          <p:nvPr/>
        </p:nvPicPr>
        <p:blipFill rotWithShape="1">
          <a:blip r:embed="rId6"/>
          <a:srcRect l="15745" t="9587" r="19563"/>
          <a:stretch/>
        </p:blipFill>
        <p:spPr>
          <a:xfrm>
            <a:off x="506121" y="6943075"/>
            <a:ext cx="1033120" cy="1190038"/>
          </a:xfrm>
          <a:prstGeom prst="rect">
            <a:avLst/>
          </a:prstGeom>
        </p:spPr>
      </p:pic>
      <p:pic>
        <p:nvPicPr>
          <p:cNvPr id="53" name="Picture 4" descr="衣類ユニット（側面タイプ）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2" r="16304"/>
          <a:stretch/>
        </p:blipFill>
        <p:spPr bwMode="auto">
          <a:xfrm>
            <a:off x="1572214" y="6944527"/>
            <a:ext cx="995726" cy="118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0">
            <a:extLst>
              <a:ext uri="{FF2B5EF4-FFF2-40B4-BE49-F238E27FC236}">
                <a16:creationId xmlns:a16="http://schemas.microsoft.com/office/drawing/2014/main" id="{1D2A4869-ACB8-B0A5-0A8B-81F6B741BD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2" t="6041" r="26995" b="21376"/>
          <a:stretch/>
        </p:blipFill>
        <p:spPr bwMode="auto">
          <a:xfrm>
            <a:off x="2764443" y="6935270"/>
            <a:ext cx="1015077" cy="120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6" descr="https://sumai.panasonic.jp/interior/shikirimado/img/img-feature03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2" r="12638"/>
          <a:stretch/>
        </p:blipFill>
        <p:spPr bwMode="auto">
          <a:xfrm>
            <a:off x="3803131" y="6939056"/>
            <a:ext cx="1043189" cy="119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テキスト ボックス 55"/>
          <p:cNvSpPr txBox="1"/>
          <p:nvPr/>
        </p:nvSpPr>
        <p:spPr>
          <a:xfrm>
            <a:off x="2691555" y="8162644"/>
            <a:ext cx="2291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摺りガラスでプライバシー</a:t>
            </a:r>
            <a:r>
              <a:rPr lang="ja-JP" altLang="en-US" sz="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確保や</a:t>
            </a:r>
            <a:r>
              <a:rPr lang="ja-JP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有孔ボード活用で</a:t>
            </a:r>
            <a:r>
              <a:rPr lang="ja-JP" altLang="en-US" sz="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機能性</a:t>
            </a:r>
            <a:r>
              <a:rPr lang="en-US" altLang="ja-JP" sz="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UP</a:t>
            </a:r>
            <a:r>
              <a:rPr lang="ja-JP" altLang="en-US" sz="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も</a:t>
            </a:r>
            <a:endParaRPr lang="ja-JP" altLang="en-US" sz="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8" name="グループ化 17"/>
          <p:cNvGrpSpPr/>
          <p:nvPr/>
        </p:nvGrpSpPr>
        <p:grpSpPr>
          <a:xfrm>
            <a:off x="4988560" y="6741886"/>
            <a:ext cx="2563495" cy="1756228"/>
            <a:chOff x="4975860" y="6741886"/>
            <a:chExt cx="2563495" cy="1756228"/>
          </a:xfrm>
        </p:grpSpPr>
        <p:sp>
          <p:nvSpPr>
            <p:cNvPr id="9" name="正方形/長方形 8"/>
            <p:cNvSpPr/>
            <p:nvPr/>
          </p:nvSpPr>
          <p:spPr>
            <a:xfrm>
              <a:off x="4975860" y="6741886"/>
              <a:ext cx="2563495" cy="175622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6407150" y="7445375"/>
              <a:ext cx="965200" cy="955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テキスト ボックス 58"/>
            <p:cNvSpPr txBox="1"/>
            <p:nvPr/>
          </p:nvSpPr>
          <p:spPr>
            <a:xfrm>
              <a:off x="5021642" y="7027929"/>
              <a:ext cx="2439291" cy="425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20"/>
                </a:lnSpc>
              </a:pPr>
              <a:r>
                <a:rPr lang="ja-JP" alt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家を</a:t>
              </a:r>
              <a:r>
                <a:rPr lang="ja-JP" altLang="en-US" sz="1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たのしむ</a:t>
              </a:r>
              <a:endParaRPr lang="en-US" altLang="ja-JP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>
                <a:lnSpc>
                  <a:spcPts val="1320"/>
                </a:lnSpc>
              </a:pPr>
              <a:r>
                <a:rPr lang="ja-JP" altLang="en-US" sz="1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「プラスワンスペース」</a:t>
              </a:r>
              <a:r>
                <a:rPr lang="ja-JP" altLang="en-US" sz="1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公開中！</a:t>
              </a:r>
              <a:endParaRPr lang="ja-JP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15" name="図 1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096782" y="7443700"/>
              <a:ext cx="1230812" cy="961636"/>
            </a:xfrm>
            <a:prstGeom prst="rect">
              <a:avLst/>
            </a:prstGeom>
          </p:spPr>
        </p:pic>
        <p:pic>
          <p:nvPicPr>
            <p:cNvPr id="17" name="図 1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1925" y="7613174"/>
              <a:ext cx="770236" cy="770236"/>
            </a:xfrm>
            <a:prstGeom prst="rect">
              <a:avLst/>
            </a:prstGeom>
          </p:spPr>
        </p:pic>
        <p:sp>
          <p:nvSpPr>
            <p:cNvPr id="61" name="テキスト ボックス 60">
              <a:extLst>
                <a:ext uri="{FF2B5EF4-FFF2-40B4-BE49-F238E27FC236}">
                  <a16:creationId xmlns:a16="http://schemas.microsoft.com/office/drawing/2014/main" id="{282B9648-BA15-8C52-059C-5C8440B15571}"/>
                </a:ext>
              </a:extLst>
            </p:cNvPr>
            <p:cNvSpPr txBox="1"/>
            <p:nvPr/>
          </p:nvSpPr>
          <p:spPr>
            <a:xfrm>
              <a:off x="6425251" y="7482897"/>
              <a:ext cx="952814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7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詳しくはこちら</a:t>
              </a:r>
              <a:endParaRPr lang="ja-JP" altLang="en-US" sz="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71" name="フリーフォーム 70"/>
          <p:cNvSpPr/>
          <p:nvPr/>
        </p:nvSpPr>
        <p:spPr>
          <a:xfrm rot="9672279">
            <a:off x="5144403" y="6453952"/>
            <a:ext cx="2195294" cy="890647"/>
          </a:xfrm>
          <a:custGeom>
            <a:avLst/>
            <a:gdLst>
              <a:gd name="connsiteX0" fmla="*/ 2140055 w 2195294"/>
              <a:gd name="connsiteY0" fmla="*/ 890647 h 890647"/>
              <a:gd name="connsiteX1" fmla="*/ 0 w 2195294"/>
              <a:gd name="connsiteY1" fmla="*/ 162307 h 890647"/>
              <a:gd name="connsiteX2" fmla="*/ 55240 w 2195294"/>
              <a:gd name="connsiteY2" fmla="*/ 0 h 890647"/>
              <a:gd name="connsiteX3" fmla="*/ 1566718 w 2195294"/>
              <a:gd name="connsiteY3" fmla="*/ 514412 h 890647"/>
              <a:gd name="connsiteX4" fmla="*/ 1581812 w 2195294"/>
              <a:gd name="connsiteY4" fmla="*/ 475930 h 890647"/>
              <a:gd name="connsiteX5" fmla="*/ 1601556 w 2195294"/>
              <a:gd name="connsiteY5" fmla="*/ 526269 h 890647"/>
              <a:gd name="connsiteX6" fmla="*/ 2195294 w 2195294"/>
              <a:gd name="connsiteY6" fmla="*/ 728340 h 890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5294" h="890647">
                <a:moveTo>
                  <a:pt x="2140055" y="890647"/>
                </a:moveTo>
                <a:lnTo>
                  <a:pt x="0" y="162307"/>
                </a:lnTo>
                <a:lnTo>
                  <a:pt x="55240" y="0"/>
                </a:lnTo>
                <a:lnTo>
                  <a:pt x="1566718" y="514412"/>
                </a:lnTo>
                <a:lnTo>
                  <a:pt x="1581812" y="475930"/>
                </a:lnTo>
                <a:lnTo>
                  <a:pt x="1601556" y="526269"/>
                </a:lnTo>
                <a:lnTo>
                  <a:pt x="2195294" y="72834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282B9648-BA15-8C52-059C-5C8440B15571}"/>
              </a:ext>
            </a:extLst>
          </p:cNvPr>
          <p:cNvSpPr txBox="1"/>
          <p:nvPr/>
        </p:nvSpPr>
        <p:spPr>
          <a:xfrm>
            <a:off x="5065398" y="6818121"/>
            <a:ext cx="2343464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5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その他にも快適な空間づくりのアイディアがいっぱい</a:t>
            </a:r>
            <a:endParaRPr lang="ja-JP" altLang="en-US" sz="65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276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/>
          <p:cNvSpPr txBox="1"/>
          <p:nvPr/>
        </p:nvSpPr>
        <p:spPr>
          <a:xfrm>
            <a:off x="336945" y="259078"/>
            <a:ext cx="5566246" cy="813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ja-JP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リフォームプランに合わせて自由にカスタマイズ</a:t>
            </a:r>
            <a:endParaRPr lang="en-US" altLang="ja-JP" sz="13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2800"/>
              </a:lnSpc>
            </a:pPr>
            <a:r>
              <a:rPr lang="ja-JP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システム収納「キュビオス」</a:t>
            </a:r>
            <a:endParaRPr lang="ja-JP" altLang="en-US" sz="2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92" name="グループ化 91"/>
          <p:cNvGrpSpPr/>
          <p:nvPr/>
        </p:nvGrpSpPr>
        <p:grpSpPr>
          <a:xfrm>
            <a:off x="2994079" y="5026330"/>
            <a:ext cx="4216346" cy="287576"/>
            <a:chOff x="2291390" y="7209698"/>
            <a:chExt cx="4921594" cy="335677"/>
          </a:xfrm>
        </p:grpSpPr>
        <p:sp>
          <p:nvSpPr>
            <p:cNvPr id="78" name="テキスト ボックス 77">
              <a:extLst>
                <a:ext uri="{FF2B5EF4-FFF2-40B4-BE49-F238E27FC236}">
                  <a16:creationId xmlns:a16="http://schemas.microsoft.com/office/drawing/2014/main" id="{6AA96219-211A-129F-F82B-E5A2D95D4B93}"/>
                </a:ext>
              </a:extLst>
            </p:cNvPr>
            <p:cNvSpPr txBox="1"/>
            <p:nvPr/>
          </p:nvSpPr>
          <p:spPr>
            <a:xfrm>
              <a:off x="2291390" y="7209698"/>
              <a:ext cx="2593031" cy="302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20"/>
                </a:lnSpc>
              </a:pPr>
              <a:r>
                <a:rPr kumimoji="1" lang="ja-JP" altLang="en-US" sz="900" b="1" u="sng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もっと「</a:t>
              </a:r>
              <a:r>
                <a:rPr lang="ja-JP" altLang="en-US" sz="9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キュビオス</a:t>
              </a:r>
              <a:r>
                <a:rPr kumimoji="1" lang="ja-JP" altLang="en-US" sz="900" b="1" u="sng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」を知りたい方は</a:t>
              </a:r>
              <a:endParaRPr kumimoji="1" lang="ja-JP" altLang="en-US" sz="900" b="1" u="sng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3" name="フリーフォーム 82"/>
            <p:cNvSpPr/>
            <p:nvPr/>
          </p:nvSpPr>
          <p:spPr>
            <a:xfrm>
              <a:off x="6536056" y="7210425"/>
              <a:ext cx="619125" cy="238125"/>
            </a:xfrm>
            <a:custGeom>
              <a:avLst/>
              <a:gdLst>
                <a:gd name="connsiteX0" fmla="*/ 0 w 619125"/>
                <a:gd name="connsiteY0" fmla="*/ 0 h 238125"/>
                <a:gd name="connsiteX1" fmla="*/ 579437 w 619125"/>
                <a:gd name="connsiteY1" fmla="*/ 0 h 238125"/>
                <a:gd name="connsiteX2" fmla="*/ 619125 w 619125"/>
                <a:gd name="connsiteY2" fmla="*/ 39688 h 238125"/>
                <a:gd name="connsiteX3" fmla="*/ 619125 w 619125"/>
                <a:gd name="connsiteY3" fmla="*/ 198437 h 238125"/>
                <a:gd name="connsiteX4" fmla="*/ 579437 w 619125"/>
                <a:gd name="connsiteY4" fmla="*/ 238125 h 238125"/>
                <a:gd name="connsiteX5" fmla="*/ 0 w 619125"/>
                <a:gd name="connsiteY5" fmla="*/ 238125 h 238125"/>
                <a:gd name="connsiteX6" fmla="*/ 0 w 619125"/>
                <a:gd name="connsiteY6" fmla="*/ 0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9125" h="238125">
                  <a:moveTo>
                    <a:pt x="0" y="0"/>
                  </a:moveTo>
                  <a:lnTo>
                    <a:pt x="579437" y="0"/>
                  </a:lnTo>
                  <a:cubicBezTo>
                    <a:pt x="601356" y="0"/>
                    <a:pt x="619125" y="17769"/>
                    <a:pt x="619125" y="39688"/>
                  </a:cubicBezTo>
                  <a:lnTo>
                    <a:pt x="619125" y="198437"/>
                  </a:lnTo>
                  <a:cubicBezTo>
                    <a:pt x="619125" y="220356"/>
                    <a:pt x="601356" y="238125"/>
                    <a:pt x="579437" y="238125"/>
                  </a:cubicBezTo>
                  <a:lnTo>
                    <a:pt x="0" y="2381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フリーフォーム 80"/>
            <p:cNvSpPr/>
            <p:nvPr/>
          </p:nvSpPr>
          <p:spPr>
            <a:xfrm>
              <a:off x="4785360" y="7210425"/>
              <a:ext cx="1750695" cy="238125"/>
            </a:xfrm>
            <a:custGeom>
              <a:avLst/>
              <a:gdLst>
                <a:gd name="connsiteX0" fmla="*/ 39688 w 1409700"/>
                <a:gd name="connsiteY0" fmla="*/ 0 h 238125"/>
                <a:gd name="connsiteX1" fmla="*/ 1409700 w 1409700"/>
                <a:gd name="connsiteY1" fmla="*/ 0 h 238125"/>
                <a:gd name="connsiteX2" fmla="*/ 1409700 w 1409700"/>
                <a:gd name="connsiteY2" fmla="*/ 238125 h 238125"/>
                <a:gd name="connsiteX3" fmla="*/ 39688 w 1409700"/>
                <a:gd name="connsiteY3" fmla="*/ 238125 h 238125"/>
                <a:gd name="connsiteX4" fmla="*/ 0 w 1409700"/>
                <a:gd name="connsiteY4" fmla="*/ 198437 h 238125"/>
                <a:gd name="connsiteX5" fmla="*/ 0 w 1409700"/>
                <a:gd name="connsiteY5" fmla="*/ 39688 h 238125"/>
                <a:gd name="connsiteX6" fmla="*/ 39688 w 1409700"/>
                <a:gd name="connsiteY6" fmla="*/ 0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9700" h="238125">
                  <a:moveTo>
                    <a:pt x="39688" y="0"/>
                  </a:moveTo>
                  <a:lnTo>
                    <a:pt x="1409700" y="0"/>
                  </a:lnTo>
                  <a:lnTo>
                    <a:pt x="1409700" y="238125"/>
                  </a:lnTo>
                  <a:lnTo>
                    <a:pt x="39688" y="238125"/>
                  </a:lnTo>
                  <a:cubicBezTo>
                    <a:pt x="17769" y="238125"/>
                    <a:pt x="0" y="220356"/>
                    <a:pt x="0" y="198437"/>
                  </a:cubicBezTo>
                  <a:lnTo>
                    <a:pt x="0" y="39688"/>
                  </a:lnTo>
                  <a:cubicBezTo>
                    <a:pt x="0" y="17769"/>
                    <a:pt x="17769" y="0"/>
                    <a:pt x="396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テキスト ボックス 83">
              <a:extLst>
                <a:ext uri="{FF2B5EF4-FFF2-40B4-BE49-F238E27FC236}">
                  <a16:creationId xmlns:a16="http://schemas.microsoft.com/office/drawing/2014/main" id="{6AA96219-211A-129F-F82B-E5A2D95D4B93}"/>
                </a:ext>
              </a:extLst>
            </p:cNvPr>
            <p:cNvSpPr txBox="1"/>
            <p:nvPr/>
          </p:nvSpPr>
          <p:spPr>
            <a:xfrm>
              <a:off x="6592153" y="7222080"/>
              <a:ext cx="620177" cy="259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20"/>
                </a:lnSpc>
              </a:pPr>
              <a:r>
                <a:rPr kumimoji="1" lang="ja-JP" altLang="en-US" sz="1100" b="1" dirty="0" smtClean="0">
                  <a:solidFill>
                    <a:schemeClr val="bg1"/>
                  </a:solidFill>
                </a:rPr>
                <a:t>検索</a:t>
              </a:r>
              <a:endParaRPr kumimoji="1" lang="ja-JP" alt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88" name="フリーフォーム 87"/>
            <p:cNvSpPr/>
            <p:nvPr/>
          </p:nvSpPr>
          <p:spPr>
            <a:xfrm rot="19203946">
              <a:off x="7022585" y="7310176"/>
              <a:ext cx="190399" cy="235199"/>
            </a:xfrm>
            <a:custGeom>
              <a:avLst/>
              <a:gdLst>
                <a:gd name="connsiteX0" fmla="*/ 194310 w 388620"/>
                <a:gd name="connsiteY0" fmla="*/ 0 h 480060"/>
                <a:gd name="connsiteX1" fmla="*/ 388620 w 388620"/>
                <a:gd name="connsiteY1" fmla="*/ 480060 h 480060"/>
                <a:gd name="connsiteX2" fmla="*/ 372449 w 388620"/>
                <a:gd name="connsiteY2" fmla="*/ 480060 h 480060"/>
                <a:gd name="connsiteX3" fmla="*/ 194310 w 388620"/>
                <a:gd name="connsiteY3" fmla="*/ 396118 h 480060"/>
                <a:gd name="connsiteX4" fmla="*/ 16171 w 388620"/>
                <a:gd name="connsiteY4" fmla="*/ 480060 h 480060"/>
                <a:gd name="connsiteX5" fmla="*/ 0 w 388620"/>
                <a:gd name="connsiteY5" fmla="*/ 480060 h 480060"/>
                <a:gd name="connsiteX6" fmla="*/ 194310 w 388620"/>
                <a:gd name="connsiteY6" fmla="*/ 0 h 480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8620" h="480060">
                  <a:moveTo>
                    <a:pt x="194310" y="0"/>
                  </a:moveTo>
                  <a:lnTo>
                    <a:pt x="388620" y="480060"/>
                  </a:lnTo>
                  <a:lnTo>
                    <a:pt x="372449" y="480060"/>
                  </a:lnTo>
                  <a:lnTo>
                    <a:pt x="194310" y="396118"/>
                  </a:lnTo>
                  <a:lnTo>
                    <a:pt x="16171" y="480060"/>
                  </a:lnTo>
                  <a:lnTo>
                    <a:pt x="0" y="480060"/>
                  </a:lnTo>
                  <a:lnTo>
                    <a:pt x="194310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テキスト ボックス 90">
              <a:extLst>
                <a:ext uri="{FF2B5EF4-FFF2-40B4-BE49-F238E27FC236}">
                  <a16:creationId xmlns:a16="http://schemas.microsoft.com/office/drawing/2014/main" id="{6AA96219-211A-129F-F82B-E5A2D95D4B93}"/>
                </a:ext>
              </a:extLst>
            </p:cNvPr>
            <p:cNvSpPr txBox="1"/>
            <p:nvPr/>
          </p:nvSpPr>
          <p:spPr>
            <a:xfrm>
              <a:off x="4741028" y="7217319"/>
              <a:ext cx="1882326" cy="302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20"/>
                </a:lnSpc>
              </a:pPr>
              <a:r>
                <a:rPr kumimoji="1" lang="ja-JP" altLang="en-US" sz="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パナソニック　キュビオス</a:t>
              </a:r>
              <a:endParaRPr kumimoji="1" lang="ja-JP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6ED69924-DB4A-C84E-CF3C-8467CF7BC795}"/>
              </a:ext>
            </a:extLst>
          </p:cNvPr>
          <p:cNvSpPr txBox="1"/>
          <p:nvPr/>
        </p:nvSpPr>
        <p:spPr>
          <a:xfrm>
            <a:off x="8895571" y="11351288"/>
            <a:ext cx="3365182" cy="248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20"/>
              </a:lnSpc>
            </a:pPr>
            <a:r>
              <a:rPr lang="ja-JP" altLang="en-US" sz="8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ガラス</a:t>
            </a:r>
            <a:r>
              <a:rPr kumimoji="1" lang="ja-JP" altLang="en-US" sz="8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を選ぶ、表情を楽しむ　５つのガラスタイプをご用意</a:t>
            </a:r>
          </a:p>
        </p:txBody>
      </p:sp>
      <p:cxnSp>
        <p:nvCxnSpPr>
          <p:cNvPr id="192" name="直線コネクタ 191"/>
          <p:cNvCxnSpPr/>
          <p:nvPr/>
        </p:nvCxnSpPr>
        <p:spPr>
          <a:xfrm>
            <a:off x="391886" y="5341257"/>
            <a:ext cx="6792685" cy="0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テキスト ボックス 71"/>
          <p:cNvSpPr txBox="1"/>
          <p:nvPr/>
        </p:nvSpPr>
        <p:spPr>
          <a:xfrm>
            <a:off x="210955" y="5406623"/>
            <a:ext cx="5566246" cy="813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ja-JP" altLang="en-US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場所や用途に合わせて、自分らしい空間づくりをサポート</a:t>
            </a:r>
            <a:endParaRPr lang="en-US" altLang="ja-JP" sz="13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2800"/>
              </a:lnSpc>
            </a:pPr>
            <a:r>
              <a:rPr lang="ja-JP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開放的に</a:t>
            </a:r>
            <a:r>
              <a:rPr lang="ja-JP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仕切る「しきり窓」</a:t>
            </a:r>
          </a:p>
        </p:txBody>
      </p:sp>
      <p:grpSp>
        <p:nvGrpSpPr>
          <p:cNvPr id="73" name="グループ化 72"/>
          <p:cNvGrpSpPr/>
          <p:nvPr/>
        </p:nvGrpSpPr>
        <p:grpSpPr>
          <a:xfrm>
            <a:off x="3095625" y="10207930"/>
            <a:ext cx="4114800" cy="287576"/>
            <a:chOff x="2409921" y="7209698"/>
            <a:chExt cx="4803063" cy="335677"/>
          </a:xfrm>
        </p:grpSpPr>
        <p:sp>
          <p:nvSpPr>
            <p:cNvPr id="74" name="テキスト ボックス 73">
              <a:extLst>
                <a:ext uri="{FF2B5EF4-FFF2-40B4-BE49-F238E27FC236}">
                  <a16:creationId xmlns:a16="http://schemas.microsoft.com/office/drawing/2014/main" id="{6AA96219-211A-129F-F82B-E5A2D95D4B93}"/>
                </a:ext>
              </a:extLst>
            </p:cNvPr>
            <p:cNvSpPr txBox="1"/>
            <p:nvPr/>
          </p:nvSpPr>
          <p:spPr>
            <a:xfrm>
              <a:off x="2409921" y="7209698"/>
              <a:ext cx="2474498" cy="302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20"/>
                </a:lnSpc>
              </a:pPr>
              <a:r>
                <a:rPr kumimoji="1" lang="ja-JP" altLang="en-US" sz="900" b="1" u="sng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もっと「しきり窓」を知りたい方は</a:t>
              </a:r>
              <a:endParaRPr kumimoji="1" lang="ja-JP" altLang="en-US" sz="900" b="1" u="sng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5" name="フリーフォーム 74"/>
            <p:cNvSpPr/>
            <p:nvPr/>
          </p:nvSpPr>
          <p:spPr>
            <a:xfrm>
              <a:off x="6536056" y="7210425"/>
              <a:ext cx="619125" cy="238125"/>
            </a:xfrm>
            <a:custGeom>
              <a:avLst/>
              <a:gdLst>
                <a:gd name="connsiteX0" fmla="*/ 0 w 619125"/>
                <a:gd name="connsiteY0" fmla="*/ 0 h 238125"/>
                <a:gd name="connsiteX1" fmla="*/ 579437 w 619125"/>
                <a:gd name="connsiteY1" fmla="*/ 0 h 238125"/>
                <a:gd name="connsiteX2" fmla="*/ 619125 w 619125"/>
                <a:gd name="connsiteY2" fmla="*/ 39688 h 238125"/>
                <a:gd name="connsiteX3" fmla="*/ 619125 w 619125"/>
                <a:gd name="connsiteY3" fmla="*/ 198437 h 238125"/>
                <a:gd name="connsiteX4" fmla="*/ 579437 w 619125"/>
                <a:gd name="connsiteY4" fmla="*/ 238125 h 238125"/>
                <a:gd name="connsiteX5" fmla="*/ 0 w 619125"/>
                <a:gd name="connsiteY5" fmla="*/ 238125 h 238125"/>
                <a:gd name="connsiteX6" fmla="*/ 0 w 619125"/>
                <a:gd name="connsiteY6" fmla="*/ 0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9125" h="238125">
                  <a:moveTo>
                    <a:pt x="0" y="0"/>
                  </a:moveTo>
                  <a:lnTo>
                    <a:pt x="579437" y="0"/>
                  </a:lnTo>
                  <a:cubicBezTo>
                    <a:pt x="601356" y="0"/>
                    <a:pt x="619125" y="17769"/>
                    <a:pt x="619125" y="39688"/>
                  </a:cubicBezTo>
                  <a:lnTo>
                    <a:pt x="619125" y="198437"/>
                  </a:lnTo>
                  <a:cubicBezTo>
                    <a:pt x="619125" y="220356"/>
                    <a:pt x="601356" y="238125"/>
                    <a:pt x="579437" y="238125"/>
                  </a:cubicBezTo>
                  <a:lnTo>
                    <a:pt x="0" y="2381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フリーフォーム 75"/>
            <p:cNvSpPr/>
            <p:nvPr/>
          </p:nvSpPr>
          <p:spPr>
            <a:xfrm>
              <a:off x="4785360" y="7210425"/>
              <a:ext cx="1750695" cy="238125"/>
            </a:xfrm>
            <a:custGeom>
              <a:avLst/>
              <a:gdLst>
                <a:gd name="connsiteX0" fmla="*/ 39688 w 1409700"/>
                <a:gd name="connsiteY0" fmla="*/ 0 h 238125"/>
                <a:gd name="connsiteX1" fmla="*/ 1409700 w 1409700"/>
                <a:gd name="connsiteY1" fmla="*/ 0 h 238125"/>
                <a:gd name="connsiteX2" fmla="*/ 1409700 w 1409700"/>
                <a:gd name="connsiteY2" fmla="*/ 238125 h 238125"/>
                <a:gd name="connsiteX3" fmla="*/ 39688 w 1409700"/>
                <a:gd name="connsiteY3" fmla="*/ 238125 h 238125"/>
                <a:gd name="connsiteX4" fmla="*/ 0 w 1409700"/>
                <a:gd name="connsiteY4" fmla="*/ 198437 h 238125"/>
                <a:gd name="connsiteX5" fmla="*/ 0 w 1409700"/>
                <a:gd name="connsiteY5" fmla="*/ 39688 h 238125"/>
                <a:gd name="connsiteX6" fmla="*/ 39688 w 1409700"/>
                <a:gd name="connsiteY6" fmla="*/ 0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9700" h="238125">
                  <a:moveTo>
                    <a:pt x="39688" y="0"/>
                  </a:moveTo>
                  <a:lnTo>
                    <a:pt x="1409700" y="0"/>
                  </a:lnTo>
                  <a:lnTo>
                    <a:pt x="1409700" y="238125"/>
                  </a:lnTo>
                  <a:lnTo>
                    <a:pt x="39688" y="238125"/>
                  </a:lnTo>
                  <a:cubicBezTo>
                    <a:pt x="17769" y="238125"/>
                    <a:pt x="0" y="220356"/>
                    <a:pt x="0" y="198437"/>
                  </a:cubicBezTo>
                  <a:lnTo>
                    <a:pt x="0" y="39688"/>
                  </a:lnTo>
                  <a:cubicBezTo>
                    <a:pt x="0" y="17769"/>
                    <a:pt x="17769" y="0"/>
                    <a:pt x="396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テキスト ボックス 76">
              <a:extLst>
                <a:ext uri="{FF2B5EF4-FFF2-40B4-BE49-F238E27FC236}">
                  <a16:creationId xmlns:a16="http://schemas.microsoft.com/office/drawing/2014/main" id="{6AA96219-211A-129F-F82B-E5A2D95D4B93}"/>
                </a:ext>
              </a:extLst>
            </p:cNvPr>
            <p:cNvSpPr txBox="1"/>
            <p:nvPr/>
          </p:nvSpPr>
          <p:spPr>
            <a:xfrm>
              <a:off x="6592153" y="7222080"/>
              <a:ext cx="620177" cy="259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20"/>
                </a:lnSpc>
              </a:pPr>
              <a:r>
                <a:rPr kumimoji="1" lang="ja-JP" altLang="en-US" sz="1100" b="1" dirty="0" smtClean="0">
                  <a:solidFill>
                    <a:schemeClr val="bg1"/>
                  </a:solidFill>
                </a:rPr>
                <a:t>検索</a:t>
              </a:r>
              <a:endParaRPr kumimoji="1" lang="ja-JP" alt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79" name="フリーフォーム 78"/>
            <p:cNvSpPr/>
            <p:nvPr/>
          </p:nvSpPr>
          <p:spPr>
            <a:xfrm rot="19203946">
              <a:off x="7022585" y="7310176"/>
              <a:ext cx="190399" cy="235199"/>
            </a:xfrm>
            <a:custGeom>
              <a:avLst/>
              <a:gdLst>
                <a:gd name="connsiteX0" fmla="*/ 194310 w 388620"/>
                <a:gd name="connsiteY0" fmla="*/ 0 h 480060"/>
                <a:gd name="connsiteX1" fmla="*/ 388620 w 388620"/>
                <a:gd name="connsiteY1" fmla="*/ 480060 h 480060"/>
                <a:gd name="connsiteX2" fmla="*/ 372449 w 388620"/>
                <a:gd name="connsiteY2" fmla="*/ 480060 h 480060"/>
                <a:gd name="connsiteX3" fmla="*/ 194310 w 388620"/>
                <a:gd name="connsiteY3" fmla="*/ 396118 h 480060"/>
                <a:gd name="connsiteX4" fmla="*/ 16171 w 388620"/>
                <a:gd name="connsiteY4" fmla="*/ 480060 h 480060"/>
                <a:gd name="connsiteX5" fmla="*/ 0 w 388620"/>
                <a:gd name="connsiteY5" fmla="*/ 480060 h 480060"/>
                <a:gd name="connsiteX6" fmla="*/ 194310 w 388620"/>
                <a:gd name="connsiteY6" fmla="*/ 0 h 480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8620" h="480060">
                  <a:moveTo>
                    <a:pt x="194310" y="0"/>
                  </a:moveTo>
                  <a:lnTo>
                    <a:pt x="388620" y="480060"/>
                  </a:lnTo>
                  <a:lnTo>
                    <a:pt x="372449" y="480060"/>
                  </a:lnTo>
                  <a:lnTo>
                    <a:pt x="194310" y="396118"/>
                  </a:lnTo>
                  <a:lnTo>
                    <a:pt x="16171" y="480060"/>
                  </a:lnTo>
                  <a:lnTo>
                    <a:pt x="0" y="480060"/>
                  </a:lnTo>
                  <a:lnTo>
                    <a:pt x="194310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テキスト ボックス 79">
              <a:extLst>
                <a:ext uri="{FF2B5EF4-FFF2-40B4-BE49-F238E27FC236}">
                  <a16:creationId xmlns:a16="http://schemas.microsoft.com/office/drawing/2014/main" id="{6AA96219-211A-129F-F82B-E5A2D95D4B93}"/>
                </a:ext>
              </a:extLst>
            </p:cNvPr>
            <p:cNvSpPr txBox="1"/>
            <p:nvPr/>
          </p:nvSpPr>
          <p:spPr>
            <a:xfrm>
              <a:off x="4833689" y="7217319"/>
              <a:ext cx="1715553" cy="302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20"/>
                </a:lnSpc>
              </a:pPr>
              <a:r>
                <a:rPr kumimoji="1" lang="ja-JP" altLang="en-US" sz="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パナソニック　しきり窓</a:t>
              </a:r>
              <a:endParaRPr kumimoji="1" lang="ja-JP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85" name="グループ化 84">
            <a:extLst>
              <a:ext uri="{FF2B5EF4-FFF2-40B4-BE49-F238E27FC236}">
                <a16:creationId xmlns:a16="http://schemas.microsoft.com/office/drawing/2014/main" id="{E8B0F446-1221-5D4A-1225-A9C27EE3631D}"/>
              </a:ext>
            </a:extLst>
          </p:cNvPr>
          <p:cNvGrpSpPr/>
          <p:nvPr/>
        </p:nvGrpSpPr>
        <p:grpSpPr>
          <a:xfrm>
            <a:off x="429488" y="6729514"/>
            <a:ext cx="2301293" cy="3411753"/>
            <a:chOff x="2039938" y="0"/>
            <a:chExt cx="7211839" cy="10691813"/>
          </a:xfrm>
        </p:grpSpPr>
        <p:pic>
          <p:nvPicPr>
            <p:cNvPr id="94" name="Picture 8">
              <a:extLst>
                <a:ext uri="{FF2B5EF4-FFF2-40B4-BE49-F238E27FC236}">
                  <a16:creationId xmlns:a16="http://schemas.microsoft.com/office/drawing/2014/main" id="{F2080B82-5546-A18B-55A1-4B30590227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9938" y="0"/>
              <a:ext cx="3479800" cy="10691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5" name="Picture 10">
              <a:extLst>
                <a:ext uri="{FF2B5EF4-FFF2-40B4-BE49-F238E27FC236}">
                  <a16:creationId xmlns:a16="http://schemas.microsoft.com/office/drawing/2014/main" id="{6CE962B4-4A3F-6C30-FE12-F9643F703F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1965" y="0"/>
              <a:ext cx="3579812" cy="106918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9" name="グループ化 88"/>
          <p:cNvGrpSpPr/>
          <p:nvPr/>
        </p:nvGrpSpPr>
        <p:grpSpPr>
          <a:xfrm>
            <a:off x="391390" y="6219780"/>
            <a:ext cx="2425700" cy="294133"/>
            <a:chOff x="419100" y="1276350"/>
            <a:chExt cx="2425700" cy="294133"/>
          </a:xfrm>
        </p:grpSpPr>
        <p:sp>
          <p:nvSpPr>
            <p:cNvPr id="90" name="正方形/長方形 89"/>
            <p:cNvSpPr/>
            <p:nvPr/>
          </p:nvSpPr>
          <p:spPr>
            <a:xfrm>
              <a:off x="419100" y="1276350"/>
              <a:ext cx="2425700" cy="2413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テキスト ボックス 92">
              <a:extLst>
                <a:ext uri="{FF2B5EF4-FFF2-40B4-BE49-F238E27FC236}">
                  <a16:creationId xmlns:a16="http://schemas.microsoft.com/office/drawing/2014/main" id="{D03337D5-A12F-2163-55BC-C2AA5BE9BF6E}"/>
                </a:ext>
              </a:extLst>
            </p:cNvPr>
            <p:cNvSpPr txBox="1"/>
            <p:nvPr/>
          </p:nvSpPr>
          <p:spPr>
            <a:xfrm>
              <a:off x="628523" y="1311438"/>
              <a:ext cx="2103247" cy="259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20"/>
                </a:lnSpc>
              </a:pPr>
              <a:r>
                <a:rPr lang="ja-JP" alt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用途によって</a:t>
              </a:r>
              <a:r>
                <a:rPr lang="ja-JP" altLang="en-US" sz="1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選べる窓形状</a:t>
              </a:r>
              <a:endParaRPr lang="en-US" altLang="ja-JP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98" name="テキスト ボックス 197">
            <a:extLst>
              <a:ext uri="{FF2B5EF4-FFF2-40B4-BE49-F238E27FC236}">
                <a16:creationId xmlns:a16="http://schemas.microsoft.com/office/drawing/2014/main" id="{D03337D5-A12F-2163-55BC-C2AA5BE9BF6E}"/>
              </a:ext>
            </a:extLst>
          </p:cNvPr>
          <p:cNvSpPr txBox="1"/>
          <p:nvPr/>
        </p:nvSpPr>
        <p:spPr>
          <a:xfrm>
            <a:off x="334645" y="3606448"/>
            <a:ext cx="1251539" cy="25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20"/>
              </a:lnSpc>
            </a:pPr>
            <a:r>
              <a:rPr lang="ja-JP" alt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掃除用具ユニット</a:t>
            </a:r>
            <a:endParaRPr lang="en-US" altLang="ja-JP" sz="9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96" name="グループ化 95"/>
          <p:cNvGrpSpPr/>
          <p:nvPr/>
        </p:nvGrpSpPr>
        <p:grpSpPr>
          <a:xfrm>
            <a:off x="2981395" y="6219780"/>
            <a:ext cx="2371347" cy="1819275"/>
            <a:chOff x="3034505" y="1276350"/>
            <a:chExt cx="2371347" cy="1819275"/>
          </a:xfrm>
        </p:grpSpPr>
        <p:pic>
          <p:nvPicPr>
            <p:cNvPr id="97" name="図 96">
              <a:extLst>
                <a:ext uri="{FF2B5EF4-FFF2-40B4-BE49-F238E27FC236}">
                  <a16:creationId xmlns:a16="http://schemas.microsoft.com/office/drawing/2014/main" id="{8231BC92-54AE-2763-231F-9FB85C1A2F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7791" r="12892" b="16087"/>
            <a:stretch/>
          </p:blipFill>
          <p:spPr>
            <a:xfrm>
              <a:off x="3052262" y="1746324"/>
              <a:ext cx="1110164" cy="1349301"/>
            </a:xfrm>
            <a:prstGeom prst="rect">
              <a:avLst/>
            </a:prstGeom>
          </p:spPr>
        </p:pic>
        <p:pic>
          <p:nvPicPr>
            <p:cNvPr id="98" name="Picture 6">
              <a:extLst>
                <a:ext uri="{FF2B5EF4-FFF2-40B4-BE49-F238E27FC236}">
                  <a16:creationId xmlns:a16="http://schemas.microsoft.com/office/drawing/2014/main" id="{429FF77C-BB48-0914-7132-0961DEBD7F6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67" t="19636" r="16213" b="7228"/>
            <a:stretch/>
          </p:blipFill>
          <p:spPr bwMode="auto">
            <a:xfrm>
              <a:off x="4278616" y="1746324"/>
              <a:ext cx="1122059" cy="13493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9" name="グループ化 98"/>
            <p:cNvGrpSpPr/>
            <p:nvPr/>
          </p:nvGrpSpPr>
          <p:grpSpPr>
            <a:xfrm>
              <a:off x="3034505" y="1276350"/>
              <a:ext cx="2371347" cy="298622"/>
              <a:chOff x="419100" y="1276350"/>
              <a:chExt cx="2782119" cy="298622"/>
            </a:xfrm>
          </p:grpSpPr>
          <p:sp>
            <p:nvSpPr>
              <p:cNvPr id="107" name="正方形/長方形 106"/>
              <p:cNvSpPr/>
              <p:nvPr/>
            </p:nvSpPr>
            <p:spPr>
              <a:xfrm>
                <a:off x="419100" y="1276350"/>
                <a:ext cx="2782119" cy="2413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8" name="テキスト ボックス 107">
                <a:extLst>
                  <a:ext uri="{FF2B5EF4-FFF2-40B4-BE49-F238E27FC236}">
                    <a16:creationId xmlns:a16="http://schemas.microsoft.com/office/drawing/2014/main" id="{D03337D5-A12F-2163-55BC-C2AA5BE9BF6E}"/>
                  </a:ext>
                </a:extLst>
              </p:cNvPr>
              <p:cNvSpPr txBox="1"/>
              <p:nvPr/>
            </p:nvSpPr>
            <p:spPr>
              <a:xfrm>
                <a:off x="634972" y="1311438"/>
                <a:ext cx="2411174" cy="263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320"/>
                  </a:lnSpc>
                </a:pPr>
                <a:r>
                  <a:rPr lang="ja-JP" altLang="en-US" sz="11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２カラーのラインアップ</a:t>
                </a:r>
                <a:endParaRPr lang="en-US" altLang="ja-JP" sz="1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103" name="テキスト ボックス 102">
              <a:extLst>
                <a:ext uri="{FF2B5EF4-FFF2-40B4-BE49-F238E27FC236}">
                  <a16:creationId xmlns:a16="http://schemas.microsoft.com/office/drawing/2014/main" id="{D03337D5-A12F-2163-55BC-C2AA5BE9BF6E}"/>
                </a:ext>
              </a:extLst>
            </p:cNvPr>
            <p:cNvSpPr txBox="1"/>
            <p:nvPr/>
          </p:nvSpPr>
          <p:spPr>
            <a:xfrm>
              <a:off x="3169793" y="1531148"/>
              <a:ext cx="823087" cy="259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20"/>
                </a:lnSpc>
              </a:pPr>
              <a:r>
                <a:rPr lang="ja-JP" altLang="en-US" sz="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ブラック系</a:t>
              </a:r>
              <a:endParaRPr lang="en-US" altLang="ja-JP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5" name="テキスト ボックス 104">
              <a:extLst>
                <a:ext uri="{FF2B5EF4-FFF2-40B4-BE49-F238E27FC236}">
                  <a16:creationId xmlns:a16="http://schemas.microsoft.com/office/drawing/2014/main" id="{D03337D5-A12F-2163-55BC-C2AA5BE9BF6E}"/>
                </a:ext>
              </a:extLst>
            </p:cNvPr>
            <p:cNvSpPr txBox="1"/>
            <p:nvPr/>
          </p:nvSpPr>
          <p:spPr>
            <a:xfrm>
              <a:off x="4409085" y="1531148"/>
              <a:ext cx="823087" cy="259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20"/>
                </a:lnSpc>
              </a:pPr>
              <a:r>
                <a:rPr lang="ja-JP" altLang="en-US" sz="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ホワイト系</a:t>
              </a:r>
              <a:endParaRPr lang="en-US" altLang="ja-JP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9" name="グループ化 108"/>
          <p:cNvGrpSpPr/>
          <p:nvPr/>
        </p:nvGrpSpPr>
        <p:grpSpPr>
          <a:xfrm>
            <a:off x="2981395" y="8236482"/>
            <a:ext cx="2413795" cy="1925565"/>
            <a:chOff x="3034505" y="3457575"/>
            <a:chExt cx="2413795" cy="1925565"/>
          </a:xfrm>
        </p:grpSpPr>
        <p:pic>
          <p:nvPicPr>
            <p:cNvPr id="110" name="図 109">
              <a:extLst>
                <a:ext uri="{FF2B5EF4-FFF2-40B4-BE49-F238E27FC236}">
                  <a16:creationId xmlns:a16="http://schemas.microsoft.com/office/drawing/2014/main" id="{59C74A23-6B82-D7F8-4271-C139E0FDAB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9305" r="15130"/>
            <a:stretch/>
          </p:blipFill>
          <p:spPr>
            <a:xfrm>
              <a:off x="3047188" y="3915092"/>
              <a:ext cx="1115238" cy="1468048"/>
            </a:xfrm>
            <a:prstGeom prst="rect">
              <a:avLst/>
            </a:prstGeom>
          </p:spPr>
        </p:pic>
        <p:pic>
          <p:nvPicPr>
            <p:cNvPr id="111" name="Picture 12">
              <a:extLst>
                <a:ext uri="{FF2B5EF4-FFF2-40B4-BE49-F238E27FC236}">
                  <a16:creationId xmlns:a16="http://schemas.microsoft.com/office/drawing/2014/main" id="{F22568EE-070E-5B49-594B-8548277C0F3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446" t="44148" r="12158" b="16397"/>
            <a:stretch/>
          </p:blipFill>
          <p:spPr bwMode="auto">
            <a:xfrm>
              <a:off x="4281684" y="3923153"/>
              <a:ext cx="1118992" cy="14584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2" name="グループ化 111"/>
            <p:cNvGrpSpPr/>
            <p:nvPr/>
          </p:nvGrpSpPr>
          <p:grpSpPr>
            <a:xfrm>
              <a:off x="3034505" y="3457575"/>
              <a:ext cx="2371347" cy="298622"/>
              <a:chOff x="419100" y="1276350"/>
              <a:chExt cx="2782119" cy="298622"/>
            </a:xfrm>
          </p:grpSpPr>
          <p:sp>
            <p:nvSpPr>
              <p:cNvPr id="117" name="正方形/長方形 116"/>
              <p:cNvSpPr/>
              <p:nvPr/>
            </p:nvSpPr>
            <p:spPr>
              <a:xfrm>
                <a:off x="419100" y="1276350"/>
                <a:ext cx="2782119" cy="2413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2" name="テキスト ボックス 121">
                <a:extLst>
                  <a:ext uri="{FF2B5EF4-FFF2-40B4-BE49-F238E27FC236}">
                    <a16:creationId xmlns:a16="http://schemas.microsoft.com/office/drawing/2014/main" id="{D03337D5-A12F-2163-55BC-C2AA5BE9BF6E}"/>
                  </a:ext>
                </a:extLst>
              </p:cNvPr>
              <p:cNvSpPr txBox="1"/>
              <p:nvPr/>
            </p:nvSpPr>
            <p:spPr>
              <a:xfrm>
                <a:off x="690847" y="1311438"/>
                <a:ext cx="2288250" cy="263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320"/>
                  </a:lnSpc>
                </a:pPr>
                <a:r>
                  <a:rPr lang="ja-JP" altLang="en-US" sz="11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２つの化粧パネル</a:t>
                </a:r>
                <a:endParaRPr lang="en-US" altLang="ja-JP" sz="1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115" name="テキスト ボックス 114">
              <a:extLst>
                <a:ext uri="{FF2B5EF4-FFF2-40B4-BE49-F238E27FC236}">
                  <a16:creationId xmlns:a16="http://schemas.microsoft.com/office/drawing/2014/main" id="{D03337D5-A12F-2163-55BC-C2AA5BE9BF6E}"/>
                </a:ext>
              </a:extLst>
            </p:cNvPr>
            <p:cNvSpPr txBox="1"/>
            <p:nvPr/>
          </p:nvSpPr>
          <p:spPr>
            <a:xfrm>
              <a:off x="3169793" y="3712373"/>
              <a:ext cx="823087" cy="251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20"/>
                </a:lnSpc>
              </a:pPr>
              <a:r>
                <a:rPr lang="ja-JP" altLang="en-US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化粧ボード</a:t>
              </a:r>
            </a:p>
          </p:txBody>
        </p:sp>
        <p:sp>
          <p:nvSpPr>
            <p:cNvPr id="116" name="テキスト ボックス 115">
              <a:extLst>
                <a:ext uri="{FF2B5EF4-FFF2-40B4-BE49-F238E27FC236}">
                  <a16:creationId xmlns:a16="http://schemas.microsoft.com/office/drawing/2014/main" id="{D03337D5-A12F-2163-55BC-C2AA5BE9BF6E}"/>
                </a:ext>
              </a:extLst>
            </p:cNvPr>
            <p:cNvSpPr txBox="1"/>
            <p:nvPr/>
          </p:nvSpPr>
          <p:spPr>
            <a:xfrm>
              <a:off x="4288435" y="3712373"/>
              <a:ext cx="1159865" cy="259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20"/>
                </a:lnSpc>
              </a:pPr>
              <a:r>
                <a:rPr lang="ja-JP" altLang="en-US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有孔化粧ボード</a:t>
              </a:r>
            </a:p>
          </p:txBody>
        </p:sp>
      </p:grpSp>
      <p:grpSp>
        <p:nvGrpSpPr>
          <p:cNvPr id="127" name="グループ化 126"/>
          <p:cNvGrpSpPr/>
          <p:nvPr/>
        </p:nvGrpSpPr>
        <p:grpSpPr>
          <a:xfrm>
            <a:off x="5513696" y="6219780"/>
            <a:ext cx="1710294" cy="298622"/>
            <a:chOff x="419100" y="1276350"/>
            <a:chExt cx="2782119" cy="298622"/>
          </a:xfrm>
        </p:grpSpPr>
        <p:sp>
          <p:nvSpPr>
            <p:cNvPr id="128" name="正方形/長方形 127"/>
            <p:cNvSpPr/>
            <p:nvPr/>
          </p:nvSpPr>
          <p:spPr>
            <a:xfrm>
              <a:off x="419100" y="1276350"/>
              <a:ext cx="2782119" cy="2413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テキスト ボックス 128">
              <a:extLst>
                <a:ext uri="{FF2B5EF4-FFF2-40B4-BE49-F238E27FC236}">
                  <a16:creationId xmlns:a16="http://schemas.microsoft.com/office/drawing/2014/main" id="{D03337D5-A12F-2163-55BC-C2AA5BE9BF6E}"/>
                </a:ext>
              </a:extLst>
            </p:cNvPr>
            <p:cNvSpPr txBox="1"/>
            <p:nvPr/>
          </p:nvSpPr>
          <p:spPr>
            <a:xfrm>
              <a:off x="653462" y="1311438"/>
              <a:ext cx="2344125" cy="263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20"/>
                </a:lnSpc>
              </a:pPr>
              <a:r>
                <a:rPr lang="ja-JP" altLang="en-US" sz="1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選べる採光部</a:t>
              </a:r>
              <a:endParaRPr lang="en-US" altLang="ja-JP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0" name="グループ化 129"/>
          <p:cNvGrpSpPr/>
          <p:nvPr/>
        </p:nvGrpSpPr>
        <p:grpSpPr>
          <a:xfrm>
            <a:off x="5510260" y="6684717"/>
            <a:ext cx="1721350" cy="3071014"/>
            <a:chOff x="5563370" y="1769862"/>
            <a:chExt cx="1721350" cy="3071014"/>
          </a:xfrm>
        </p:grpSpPr>
        <p:pic>
          <p:nvPicPr>
            <p:cNvPr id="131" name="図 130">
              <a:extLst>
                <a:ext uri="{FF2B5EF4-FFF2-40B4-BE49-F238E27FC236}">
                  <a16:creationId xmlns:a16="http://schemas.microsoft.com/office/drawing/2014/main" id="{AE898278-DD2E-4D43-4006-3E892D012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68" r="71662" b="3129"/>
            <a:stretch/>
          </p:blipFill>
          <p:spPr>
            <a:xfrm>
              <a:off x="5563370" y="1769862"/>
              <a:ext cx="1721350" cy="676603"/>
            </a:xfrm>
            <a:prstGeom prst="rect">
              <a:avLst/>
            </a:prstGeom>
          </p:spPr>
        </p:pic>
        <p:pic>
          <p:nvPicPr>
            <p:cNvPr id="132" name="図 131">
              <a:extLst>
                <a:ext uri="{FF2B5EF4-FFF2-40B4-BE49-F238E27FC236}">
                  <a16:creationId xmlns:a16="http://schemas.microsoft.com/office/drawing/2014/main" id="{AE898278-DD2E-4D43-4006-3E892D012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28695" r="43035" b="3129"/>
            <a:stretch/>
          </p:blipFill>
          <p:spPr>
            <a:xfrm>
              <a:off x="5563370" y="2573598"/>
              <a:ext cx="1721350" cy="676603"/>
            </a:xfrm>
            <a:prstGeom prst="rect">
              <a:avLst/>
            </a:prstGeom>
          </p:spPr>
        </p:pic>
        <p:pic>
          <p:nvPicPr>
            <p:cNvPr id="133" name="図 132">
              <a:extLst>
                <a:ext uri="{FF2B5EF4-FFF2-40B4-BE49-F238E27FC236}">
                  <a16:creationId xmlns:a16="http://schemas.microsoft.com/office/drawing/2014/main" id="{AE898278-DD2E-4D43-4006-3E892D012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57322" r="14408" b="3129"/>
            <a:stretch/>
          </p:blipFill>
          <p:spPr>
            <a:xfrm>
              <a:off x="5563370" y="3383223"/>
              <a:ext cx="1721350" cy="676603"/>
            </a:xfrm>
            <a:prstGeom prst="rect">
              <a:avLst/>
            </a:prstGeom>
          </p:spPr>
        </p:pic>
        <p:pic>
          <p:nvPicPr>
            <p:cNvPr id="134" name="図 133">
              <a:extLst>
                <a:ext uri="{FF2B5EF4-FFF2-40B4-BE49-F238E27FC236}">
                  <a16:creationId xmlns:a16="http://schemas.microsoft.com/office/drawing/2014/main" id="{AE898278-DD2E-4D43-4006-3E892D012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85949" r="-328" b="3129"/>
            <a:stretch/>
          </p:blipFill>
          <p:spPr>
            <a:xfrm>
              <a:off x="5563370" y="4164273"/>
              <a:ext cx="875530" cy="676603"/>
            </a:xfrm>
            <a:prstGeom prst="rect">
              <a:avLst/>
            </a:prstGeom>
          </p:spPr>
        </p:pic>
      </p:grpSp>
      <p:grpSp>
        <p:nvGrpSpPr>
          <p:cNvPr id="136" name="グループ化 135">
            <a:extLst>
              <a:ext uri="{FF2B5EF4-FFF2-40B4-BE49-F238E27FC236}">
                <a16:creationId xmlns:a16="http://schemas.microsoft.com/office/drawing/2014/main" id="{29781DC7-944C-71A7-4DA2-D5E642D17679}"/>
              </a:ext>
            </a:extLst>
          </p:cNvPr>
          <p:cNvGrpSpPr/>
          <p:nvPr/>
        </p:nvGrpSpPr>
        <p:grpSpPr>
          <a:xfrm>
            <a:off x="4129088" y="782023"/>
            <a:ext cx="3217862" cy="855662"/>
            <a:chOff x="4002088" y="826226"/>
            <a:chExt cx="3217862" cy="855662"/>
          </a:xfrm>
        </p:grpSpPr>
        <p:pic>
          <p:nvPicPr>
            <p:cNvPr id="137" name="図 136">
              <a:extLst>
                <a:ext uri="{FF2B5EF4-FFF2-40B4-BE49-F238E27FC236}">
                  <a16:creationId xmlns:a16="http://schemas.microsoft.com/office/drawing/2014/main" id="{770C9FAD-DFC9-A33B-69FC-885A0DD2CA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t="676" b="676"/>
            <a:stretch/>
          </p:blipFill>
          <p:spPr>
            <a:xfrm>
              <a:off x="4002088" y="826226"/>
              <a:ext cx="855662" cy="855662"/>
            </a:xfrm>
            <a:prstGeom prst="rect">
              <a:avLst/>
            </a:prstGeom>
          </p:spPr>
        </p:pic>
        <p:grpSp>
          <p:nvGrpSpPr>
            <p:cNvPr id="138" name="グループ化 137">
              <a:extLst>
                <a:ext uri="{FF2B5EF4-FFF2-40B4-BE49-F238E27FC236}">
                  <a16:creationId xmlns:a16="http://schemas.microsoft.com/office/drawing/2014/main" id="{C17A015D-9342-09CD-E4FB-59E116CD9EF1}"/>
                </a:ext>
              </a:extLst>
            </p:cNvPr>
            <p:cNvGrpSpPr/>
            <p:nvPr/>
          </p:nvGrpSpPr>
          <p:grpSpPr>
            <a:xfrm>
              <a:off x="4759326" y="958017"/>
              <a:ext cx="2460624" cy="630002"/>
              <a:chOff x="4759326" y="929442"/>
              <a:chExt cx="2460624" cy="630002"/>
            </a:xfrm>
          </p:grpSpPr>
          <p:sp>
            <p:nvSpPr>
              <p:cNvPr id="144" name="テキスト ボックス 143">
                <a:extLst>
                  <a:ext uri="{FF2B5EF4-FFF2-40B4-BE49-F238E27FC236}">
                    <a16:creationId xmlns:a16="http://schemas.microsoft.com/office/drawing/2014/main" id="{394B7F69-B620-FEA4-8373-26869FC4B02B}"/>
                  </a:ext>
                </a:extLst>
              </p:cNvPr>
              <p:cNvSpPr txBox="1"/>
              <p:nvPr/>
            </p:nvSpPr>
            <p:spPr>
              <a:xfrm>
                <a:off x="4816476" y="1091367"/>
                <a:ext cx="2403474" cy="468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000"/>
                  </a:lnSpc>
                </a:pPr>
                <a:r>
                  <a:rPr lang="ja-JP" altLang="en-US" sz="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方立と棚板で囲まれたオープン部と背面の壁紙の組み合わせで、</a:t>
                </a:r>
                <a:endParaRPr lang="en-US" altLang="ja-JP" sz="6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>
                  <a:lnSpc>
                    <a:spcPts val="1000"/>
                  </a:lnSpc>
                </a:pPr>
                <a:r>
                  <a:rPr lang="ja-JP" altLang="en-US" sz="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大型プランでも圧迫感なくしつらえることができます。</a:t>
                </a:r>
                <a:endParaRPr lang="en-US" altLang="ja-JP" sz="6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>
                  <a:lnSpc>
                    <a:spcPts val="1000"/>
                  </a:lnSpc>
                </a:pPr>
                <a:r>
                  <a:rPr lang="ja-JP" altLang="en-US" sz="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サイズオーダーで間取りにすっきりと納めることもできます。</a:t>
                </a:r>
              </a:p>
            </p:txBody>
          </p:sp>
          <p:sp>
            <p:nvSpPr>
              <p:cNvPr id="145" name="テキスト ボックス 144">
                <a:extLst>
                  <a:ext uri="{FF2B5EF4-FFF2-40B4-BE49-F238E27FC236}">
                    <a16:creationId xmlns:a16="http://schemas.microsoft.com/office/drawing/2014/main" id="{1611A482-EE97-EA7F-6BC0-3228A51CF8E2}"/>
                  </a:ext>
                </a:extLst>
              </p:cNvPr>
              <p:cNvSpPr txBox="1"/>
              <p:nvPr/>
            </p:nvSpPr>
            <p:spPr>
              <a:xfrm>
                <a:off x="4759326" y="929442"/>
                <a:ext cx="2063749" cy="2590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320"/>
                  </a:lnSpc>
                </a:pPr>
                <a:r>
                  <a:rPr lang="ja-JP" altLang="en-US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「お部屋」に、フィット</a:t>
                </a:r>
              </a:p>
            </p:txBody>
          </p:sp>
        </p:grpSp>
      </p:grpSp>
      <p:grpSp>
        <p:nvGrpSpPr>
          <p:cNvPr id="148" name="グループ化 147">
            <a:extLst>
              <a:ext uri="{FF2B5EF4-FFF2-40B4-BE49-F238E27FC236}">
                <a16:creationId xmlns:a16="http://schemas.microsoft.com/office/drawing/2014/main" id="{CB2D023A-12C8-7D0E-7FFF-EE0367EF9AD0}"/>
              </a:ext>
            </a:extLst>
          </p:cNvPr>
          <p:cNvGrpSpPr/>
          <p:nvPr/>
        </p:nvGrpSpPr>
        <p:grpSpPr>
          <a:xfrm>
            <a:off x="4134874" y="1622842"/>
            <a:ext cx="3212076" cy="849801"/>
            <a:chOff x="4007874" y="1667045"/>
            <a:chExt cx="3212076" cy="849801"/>
          </a:xfrm>
        </p:grpSpPr>
        <p:pic>
          <p:nvPicPr>
            <p:cNvPr id="153" name="図 152">
              <a:extLst>
                <a:ext uri="{FF2B5EF4-FFF2-40B4-BE49-F238E27FC236}">
                  <a16:creationId xmlns:a16="http://schemas.microsoft.com/office/drawing/2014/main" id="{B27296D4-56AE-6BEF-FDF3-CC5C24CA12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1342" r="1342"/>
            <a:stretch/>
          </p:blipFill>
          <p:spPr>
            <a:xfrm>
              <a:off x="4007874" y="1667045"/>
              <a:ext cx="849801" cy="849801"/>
            </a:xfrm>
            <a:prstGeom prst="rect">
              <a:avLst/>
            </a:prstGeom>
          </p:spPr>
        </p:pic>
        <p:grpSp>
          <p:nvGrpSpPr>
            <p:cNvPr id="166" name="グループ化 165">
              <a:extLst>
                <a:ext uri="{FF2B5EF4-FFF2-40B4-BE49-F238E27FC236}">
                  <a16:creationId xmlns:a16="http://schemas.microsoft.com/office/drawing/2014/main" id="{FE8D2A97-E241-9486-CE75-E930947FA523}"/>
                </a:ext>
              </a:extLst>
            </p:cNvPr>
            <p:cNvGrpSpPr/>
            <p:nvPr/>
          </p:nvGrpSpPr>
          <p:grpSpPr>
            <a:xfrm>
              <a:off x="4749801" y="1785893"/>
              <a:ext cx="2470149" cy="630002"/>
              <a:chOff x="4749801" y="929442"/>
              <a:chExt cx="2470149" cy="630002"/>
            </a:xfrm>
          </p:grpSpPr>
          <p:sp>
            <p:nvSpPr>
              <p:cNvPr id="172" name="テキスト ボックス 171">
                <a:extLst>
                  <a:ext uri="{FF2B5EF4-FFF2-40B4-BE49-F238E27FC236}">
                    <a16:creationId xmlns:a16="http://schemas.microsoft.com/office/drawing/2014/main" id="{0C34BD42-2FE5-01E9-7D13-E2E591785838}"/>
                  </a:ext>
                </a:extLst>
              </p:cNvPr>
              <p:cNvSpPr txBox="1"/>
              <p:nvPr/>
            </p:nvSpPr>
            <p:spPr>
              <a:xfrm>
                <a:off x="4816476" y="1091367"/>
                <a:ext cx="2403474" cy="468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000"/>
                  </a:lnSpc>
                </a:pPr>
                <a:r>
                  <a:rPr lang="ja-JP" altLang="en-US" sz="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仕事や趣味に使えるデスクスペースや、さまざまな掃除用具、</a:t>
                </a:r>
                <a:endParaRPr lang="en-US" altLang="ja-JP" sz="6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>
                  <a:lnSpc>
                    <a:spcPts val="1000"/>
                  </a:lnSpc>
                </a:pPr>
                <a:r>
                  <a:rPr lang="ja-JP" altLang="en-US" sz="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散らかりがちな衣類の収納スペースなど、</a:t>
                </a:r>
                <a:endParaRPr lang="en-US" altLang="ja-JP" sz="6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>
                  <a:lnSpc>
                    <a:spcPts val="1000"/>
                  </a:lnSpc>
                </a:pPr>
                <a:r>
                  <a:rPr lang="ja-JP" altLang="en-US" sz="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暮らしのニーズに合わせて、ユニットやパーツを選べます。</a:t>
                </a:r>
              </a:p>
            </p:txBody>
          </p:sp>
          <p:sp>
            <p:nvSpPr>
              <p:cNvPr id="173" name="テキスト ボックス 172">
                <a:extLst>
                  <a:ext uri="{FF2B5EF4-FFF2-40B4-BE49-F238E27FC236}">
                    <a16:creationId xmlns:a16="http://schemas.microsoft.com/office/drawing/2014/main" id="{965F493C-8976-D3B8-056C-944DAEC66D2A}"/>
                  </a:ext>
                </a:extLst>
              </p:cNvPr>
              <p:cNvSpPr txBox="1"/>
              <p:nvPr/>
            </p:nvSpPr>
            <p:spPr>
              <a:xfrm>
                <a:off x="4749801" y="929442"/>
                <a:ext cx="2063749" cy="2590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320"/>
                  </a:lnSpc>
                </a:pPr>
                <a:r>
                  <a:rPr lang="ja-JP" altLang="en-US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「使い方」に、フィット</a:t>
                </a:r>
              </a:p>
            </p:txBody>
          </p:sp>
        </p:grpSp>
      </p:grpSp>
      <p:grpSp>
        <p:nvGrpSpPr>
          <p:cNvPr id="174" name="グループ化 173">
            <a:extLst>
              <a:ext uri="{FF2B5EF4-FFF2-40B4-BE49-F238E27FC236}">
                <a16:creationId xmlns:a16="http://schemas.microsoft.com/office/drawing/2014/main" id="{AFE185F1-C072-1BA2-3E71-53C69C5D2F53}"/>
              </a:ext>
            </a:extLst>
          </p:cNvPr>
          <p:cNvGrpSpPr/>
          <p:nvPr/>
        </p:nvGrpSpPr>
        <p:grpSpPr>
          <a:xfrm>
            <a:off x="4142532" y="2420436"/>
            <a:ext cx="3204418" cy="832220"/>
            <a:chOff x="4015532" y="2461409"/>
            <a:chExt cx="3204418" cy="832220"/>
          </a:xfrm>
        </p:grpSpPr>
        <p:pic>
          <p:nvPicPr>
            <p:cNvPr id="175" name="図 174">
              <a:extLst>
                <a:ext uri="{FF2B5EF4-FFF2-40B4-BE49-F238E27FC236}">
                  <a16:creationId xmlns:a16="http://schemas.microsoft.com/office/drawing/2014/main" id="{1F8E56DF-0D21-8CB7-3382-A8C3667F63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t="2349" b="2349"/>
            <a:stretch/>
          </p:blipFill>
          <p:spPr>
            <a:xfrm>
              <a:off x="4015532" y="2461409"/>
              <a:ext cx="832220" cy="832220"/>
            </a:xfrm>
            <a:prstGeom prst="rect">
              <a:avLst/>
            </a:prstGeom>
          </p:spPr>
        </p:pic>
        <p:grpSp>
          <p:nvGrpSpPr>
            <p:cNvPr id="176" name="グループ化 175">
              <a:extLst>
                <a:ext uri="{FF2B5EF4-FFF2-40B4-BE49-F238E27FC236}">
                  <a16:creationId xmlns:a16="http://schemas.microsoft.com/office/drawing/2014/main" id="{B0A82881-B28B-D8A3-270A-21459AE6FD1C}"/>
                </a:ext>
              </a:extLst>
            </p:cNvPr>
            <p:cNvGrpSpPr/>
            <p:nvPr/>
          </p:nvGrpSpPr>
          <p:grpSpPr>
            <a:xfrm>
              <a:off x="4759326" y="2541786"/>
              <a:ext cx="2460624" cy="638979"/>
              <a:chOff x="4759326" y="929442"/>
              <a:chExt cx="2460624" cy="638979"/>
            </a:xfrm>
          </p:grpSpPr>
          <p:sp>
            <p:nvSpPr>
              <p:cNvPr id="177" name="テキスト ボックス 176">
                <a:extLst>
                  <a:ext uri="{FF2B5EF4-FFF2-40B4-BE49-F238E27FC236}">
                    <a16:creationId xmlns:a16="http://schemas.microsoft.com/office/drawing/2014/main" id="{07B780C7-DE84-0F78-CC23-C15DECCDD91D}"/>
                  </a:ext>
                </a:extLst>
              </p:cNvPr>
              <p:cNvSpPr txBox="1"/>
              <p:nvPr/>
            </p:nvSpPr>
            <p:spPr>
              <a:xfrm>
                <a:off x="4816476" y="1091367"/>
                <a:ext cx="2403474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000"/>
                  </a:lnSpc>
                </a:pPr>
                <a:r>
                  <a:rPr lang="ja-JP" altLang="en-US" sz="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生活用品だけでなく、</a:t>
                </a:r>
                <a:r>
                  <a:rPr lang="en-US" altLang="ja-JP" sz="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A4</a:t>
                </a:r>
                <a:r>
                  <a:rPr lang="ja-JP" altLang="en-US" sz="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ファイルボックスなど、</a:t>
                </a:r>
                <a:endParaRPr lang="en-US" altLang="ja-JP" sz="6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>
                  <a:lnSpc>
                    <a:spcPts val="1000"/>
                  </a:lnSpc>
                </a:pPr>
                <a:r>
                  <a:rPr lang="ja-JP" altLang="en-US" sz="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家事や在宅ワークで使用する市販の収納用品も、</a:t>
                </a:r>
                <a:endParaRPr lang="en-US" altLang="ja-JP" sz="6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  <a:p>
                <a:pPr>
                  <a:lnSpc>
                    <a:spcPts val="1000"/>
                  </a:lnSpc>
                </a:pPr>
                <a:r>
                  <a:rPr lang="ja-JP" altLang="en-US" sz="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すっきりと無駄なく納まります。</a:t>
                </a:r>
              </a:p>
            </p:txBody>
          </p:sp>
          <p:sp>
            <p:nvSpPr>
              <p:cNvPr id="191" name="テキスト ボックス 190">
                <a:extLst>
                  <a:ext uri="{FF2B5EF4-FFF2-40B4-BE49-F238E27FC236}">
                    <a16:creationId xmlns:a16="http://schemas.microsoft.com/office/drawing/2014/main" id="{D319350A-9459-68EB-14FC-6D3EFAE19FDE}"/>
                  </a:ext>
                </a:extLst>
              </p:cNvPr>
              <p:cNvSpPr txBox="1"/>
              <p:nvPr/>
            </p:nvSpPr>
            <p:spPr>
              <a:xfrm>
                <a:off x="4759326" y="929442"/>
                <a:ext cx="2279649" cy="2590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320"/>
                  </a:lnSpc>
                </a:pPr>
                <a:r>
                  <a:rPr lang="ja-JP" altLang="en-US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「しまうもの」に、フィット</a:t>
                </a:r>
              </a:p>
            </p:txBody>
          </p:sp>
        </p:grpSp>
      </p:grpSp>
      <p:pic>
        <p:nvPicPr>
          <p:cNvPr id="2052" name="Picture 4" descr="時短家事対応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24" y="1022252"/>
            <a:ext cx="3431390" cy="213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掃除用具ユニット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23" y="3847387"/>
            <a:ext cx="1346331" cy="110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衣類ユニット（正面タイプ）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908" y="3847137"/>
            <a:ext cx="1343636" cy="1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衣類ユニット（側面タイプ）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398" y="3850126"/>
            <a:ext cx="1342303" cy="110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グループ化 2"/>
          <p:cNvGrpSpPr/>
          <p:nvPr/>
        </p:nvGrpSpPr>
        <p:grpSpPr>
          <a:xfrm>
            <a:off x="390096" y="6217670"/>
            <a:ext cx="2425700" cy="3921487"/>
            <a:chOff x="390096" y="6217670"/>
            <a:chExt cx="2425700" cy="3921487"/>
          </a:xfrm>
        </p:grpSpPr>
        <p:sp>
          <p:nvSpPr>
            <p:cNvPr id="86" name="テキスト ボックス 85">
              <a:extLst>
                <a:ext uri="{FF2B5EF4-FFF2-40B4-BE49-F238E27FC236}">
                  <a16:creationId xmlns:a16="http://schemas.microsoft.com/office/drawing/2014/main" id="{D03337D5-A12F-2163-55BC-C2AA5BE9BF6E}"/>
                </a:ext>
              </a:extLst>
            </p:cNvPr>
            <p:cNvSpPr txBox="1"/>
            <p:nvPr/>
          </p:nvSpPr>
          <p:spPr>
            <a:xfrm>
              <a:off x="551283" y="6493628"/>
              <a:ext cx="823087" cy="251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20"/>
                </a:lnSpc>
              </a:pPr>
              <a:r>
                <a:rPr lang="en-US" altLang="ja-JP" sz="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FIX</a:t>
              </a:r>
              <a:r>
                <a:rPr lang="ja-JP" altLang="en-US" sz="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窓</a:t>
              </a:r>
              <a:endParaRPr lang="en-US" altLang="ja-JP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7" name="テキスト ボックス 86">
              <a:extLst>
                <a:ext uri="{FF2B5EF4-FFF2-40B4-BE49-F238E27FC236}">
                  <a16:creationId xmlns:a16="http://schemas.microsoft.com/office/drawing/2014/main" id="{D03337D5-A12F-2163-55BC-C2AA5BE9BF6E}"/>
                </a:ext>
              </a:extLst>
            </p:cNvPr>
            <p:cNvSpPr txBox="1"/>
            <p:nvPr/>
          </p:nvSpPr>
          <p:spPr>
            <a:xfrm>
              <a:off x="1790575" y="6493628"/>
              <a:ext cx="823087" cy="259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20"/>
                </a:lnSpc>
              </a:pPr>
              <a:r>
                <a:rPr lang="ja-JP" altLang="en-US" sz="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突き出し窓</a:t>
              </a:r>
              <a:endParaRPr lang="en-US" altLang="ja-JP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2" name="グループ化 1"/>
            <p:cNvGrpSpPr/>
            <p:nvPr/>
          </p:nvGrpSpPr>
          <p:grpSpPr>
            <a:xfrm>
              <a:off x="390096" y="6217670"/>
              <a:ext cx="2425700" cy="3921487"/>
              <a:chOff x="390096" y="6217670"/>
              <a:chExt cx="2425700" cy="3921487"/>
            </a:xfrm>
          </p:grpSpPr>
          <p:grpSp>
            <p:nvGrpSpPr>
              <p:cNvPr id="200" name="グループ化 199">
                <a:extLst>
                  <a:ext uri="{FF2B5EF4-FFF2-40B4-BE49-F238E27FC236}">
                    <a16:creationId xmlns:a16="http://schemas.microsoft.com/office/drawing/2014/main" id="{E8B0F446-1221-5D4A-1225-A9C27EE3631D}"/>
                  </a:ext>
                </a:extLst>
              </p:cNvPr>
              <p:cNvGrpSpPr/>
              <p:nvPr/>
            </p:nvGrpSpPr>
            <p:grpSpPr>
              <a:xfrm>
                <a:off x="428194" y="6727404"/>
                <a:ext cx="2301293" cy="3411753"/>
                <a:chOff x="2039938" y="0"/>
                <a:chExt cx="7211839" cy="10691813"/>
              </a:xfrm>
            </p:grpSpPr>
            <p:pic>
              <p:nvPicPr>
                <p:cNvPr id="207" name="Picture 8">
                  <a:extLst>
                    <a:ext uri="{FF2B5EF4-FFF2-40B4-BE49-F238E27FC236}">
                      <a16:creationId xmlns:a16="http://schemas.microsoft.com/office/drawing/2014/main" id="{F2080B82-5546-A18B-55A1-4B305902271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39938" y="0"/>
                  <a:ext cx="3479800" cy="1069181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08" name="Picture 10">
                  <a:extLst>
                    <a:ext uri="{FF2B5EF4-FFF2-40B4-BE49-F238E27FC236}">
                      <a16:creationId xmlns:a16="http://schemas.microsoft.com/office/drawing/2014/main" id="{6CE962B4-4A3F-6C30-FE12-F9643F703FD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671965" y="0"/>
                  <a:ext cx="3579812" cy="1069181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201" name="テキスト ボックス 200">
                <a:extLst>
                  <a:ext uri="{FF2B5EF4-FFF2-40B4-BE49-F238E27FC236}">
                    <a16:creationId xmlns:a16="http://schemas.microsoft.com/office/drawing/2014/main" id="{D03337D5-A12F-2163-55BC-C2AA5BE9BF6E}"/>
                  </a:ext>
                </a:extLst>
              </p:cNvPr>
              <p:cNvSpPr txBox="1"/>
              <p:nvPr/>
            </p:nvSpPr>
            <p:spPr>
              <a:xfrm>
                <a:off x="549989" y="6491518"/>
                <a:ext cx="823087" cy="251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320"/>
                  </a:lnSpc>
                </a:pPr>
                <a:r>
                  <a:rPr lang="en-US" altLang="ja-JP" sz="9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FIX</a:t>
                </a:r>
                <a:r>
                  <a:rPr lang="ja-JP" altLang="en-US" sz="9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窓</a:t>
                </a:r>
                <a:endParaRPr lang="en-US" altLang="ja-JP" sz="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02" name="テキスト ボックス 201">
                <a:extLst>
                  <a:ext uri="{FF2B5EF4-FFF2-40B4-BE49-F238E27FC236}">
                    <a16:creationId xmlns:a16="http://schemas.microsoft.com/office/drawing/2014/main" id="{D03337D5-A12F-2163-55BC-C2AA5BE9BF6E}"/>
                  </a:ext>
                </a:extLst>
              </p:cNvPr>
              <p:cNvSpPr txBox="1"/>
              <p:nvPr/>
            </p:nvSpPr>
            <p:spPr>
              <a:xfrm>
                <a:off x="1789281" y="6491518"/>
                <a:ext cx="823087" cy="2590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320"/>
                  </a:lnSpc>
                </a:pPr>
                <a:r>
                  <a:rPr lang="ja-JP" altLang="en-US" sz="9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突き出し窓</a:t>
                </a:r>
                <a:endParaRPr lang="en-US" altLang="ja-JP" sz="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grpSp>
            <p:nvGrpSpPr>
              <p:cNvPr id="203" name="グループ化 202"/>
              <p:cNvGrpSpPr/>
              <p:nvPr/>
            </p:nvGrpSpPr>
            <p:grpSpPr>
              <a:xfrm>
                <a:off x="390096" y="6217670"/>
                <a:ext cx="2425700" cy="294133"/>
                <a:chOff x="419100" y="1276350"/>
                <a:chExt cx="2425700" cy="294133"/>
              </a:xfrm>
            </p:grpSpPr>
            <p:sp>
              <p:nvSpPr>
                <p:cNvPr id="205" name="正方形/長方形 204"/>
                <p:cNvSpPr/>
                <p:nvPr/>
              </p:nvSpPr>
              <p:spPr>
                <a:xfrm>
                  <a:off x="419100" y="1276350"/>
                  <a:ext cx="2425700" cy="241300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06" name="テキスト ボックス 205">
                  <a:extLst>
                    <a:ext uri="{FF2B5EF4-FFF2-40B4-BE49-F238E27FC236}">
                      <a16:creationId xmlns:a16="http://schemas.microsoft.com/office/drawing/2014/main" id="{D03337D5-A12F-2163-55BC-C2AA5BE9BF6E}"/>
                    </a:ext>
                  </a:extLst>
                </p:cNvPr>
                <p:cNvSpPr txBox="1"/>
                <p:nvPr/>
              </p:nvSpPr>
              <p:spPr>
                <a:xfrm>
                  <a:off x="628523" y="1311438"/>
                  <a:ext cx="2103247" cy="2590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1320"/>
                    </a:lnSpc>
                  </a:pPr>
                  <a:r>
                    <a:rPr lang="ja-JP" altLang="en-US" sz="11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用途によって</a:t>
                  </a:r>
                  <a:r>
                    <a:rPr lang="ja-JP" altLang="en-US" sz="1100" b="1" dirty="0" smtClean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選べる窓形状</a:t>
                  </a:r>
                  <a:endParaRPr lang="en-US" altLang="ja-JP" sz="11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209" name="テキスト ボックス 208">
            <a:extLst>
              <a:ext uri="{FF2B5EF4-FFF2-40B4-BE49-F238E27FC236}">
                <a16:creationId xmlns:a16="http://schemas.microsoft.com/office/drawing/2014/main" id="{D03337D5-A12F-2163-55BC-C2AA5BE9BF6E}"/>
              </a:ext>
            </a:extLst>
          </p:cNvPr>
          <p:cNvSpPr txBox="1"/>
          <p:nvPr/>
        </p:nvSpPr>
        <p:spPr>
          <a:xfrm>
            <a:off x="2607758" y="3606448"/>
            <a:ext cx="1825812" cy="25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20"/>
              </a:lnSpc>
            </a:pPr>
            <a:r>
              <a:rPr lang="ja-JP" alt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衣類ユニット（正面タイプ</a:t>
            </a:r>
            <a:r>
              <a:rPr lang="ja-JP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）</a:t>
            </a:r>
            <a:endParaRPr lang="en-US" altLang="ja-JP" sz="9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0" name="テキスト ボックス 209">
            <a:extLst>
              <a:ext uri="{FF2B5EF4-FFF2-40B4-BE49-F238E27FC236}">
                <a16:creationId xmlns:a16="http://schemas.microsoft.com/office/drawing/2014/main" id="{D03337D5-A12F-2163-55BC-C2AA5BE9BF6E}"/>
              </a:ext>
            </a:extLst>
          </p:cNvPr>
          <p:cNvSpPr txBox="1"/>
          <p:nvPr/>
        </p:nvSpPr>
        <p:spPr>
          <a:xfrm>
            <a:off x="4880248" y="3606448"/>
            <a:ext cx="1825812" cy="25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20"/>
              </a:lnSpc>
            </a:pPr>
            <a:r>
              <a:rPr lang="ja-JP" altLang="en-US" sz="9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衣類ユニット（側面タイプ</a:t>
            </a:r>
            <a:r>
              <a:rPr lang="ja-JP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）</a:t>
            </a:r>
            <a:endParaRPr lang="en-US" altLang="ja-JP" sz="9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四角形吹き出し 3"/>
          <p:cNvSpPr/>
          <p:nvPr/>
        </p:nvSpPr>
        <p:spPr>
          <a:xfrm>
            <a:off x="3693160" y="3869442"/>
            <a:ext cx="1200075" cy="587463"/>
          </a:xfrm>
          <a:prstGeom prst="wedgeRectCallout">
            <a:avLst>
              <a:gd name="adj1" fmla="val -61153"/>
              <a:gd name="adj2" fmla="val 8552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sp>
        <p:nvSpPr>
          <p:cNvPr id="211" name="テキスト ボックス 210">
            <a:extLst>
              <a:ext uri="{FF2B5EF4-FFF2-40B4-BE49-F238E27FC236}">
                <a16:creationId xmlns:a16="http://schemas.microsoft.com/office/drawing/2014/main" id="{D03337D5-A12F-2163-55BC-C2AA5BE9BF6E}"/>
              </a:ext>
            </a:extLst>
          </p:cNvPr>
          <p:cNvSpPr txBox="1"/>
          <p:nvPr/>
        </p:nvSpPr>
        <p:spPr>
          <a:xfrm>
            <a:off x="3693160" y="3864435"/>
            <a:ext cx="1200075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20"/>
              </a:lnSpc>
            </a:pPr>
            <a:r>
              <a:rPr lang="ja-JP" altLang="en-US" sz="800" b="1" dirty="0" smtClean="0">
                <a:solidFill>
                  <a:schemeClr val="accent1"/>
                </a:solidFill>
              </a:rPr>
              <a:t>よく着るアウター</a:t>
            </a:r>
            <a:r>
              <a:rPr lang="ja-JP" altLang="en-US" sz="800" b="1" dirty="0">
                <a:solidFill>
                  <a:schemeClr val="accent1"/>
                </a:solidFill>
              </a:rPr>
              <a:t>類は</a:t>
            </a:r>
            <a:r>
              <a:rPr lang="ja-JP" altLang="en-US" sz="800" b="1" dirty="0" smtClean="0">
                <a:solidFill>
                  <a:schemeClr val="accent1"/>
                </a:solidFill>
              </a:rPr>
              <a:t>サッと手の届くリビング</a:t>
            </a:r>
            <a:r>
              <a:rPr lang="ja-JP" altLang="en-US" sz="800" b="1" smtClean="0">
                <a:solidFill>
                  <a:schemeClr val="accent1"/>
                </a:solidFill>
              </a:rPr>
              <a:t>やワークスペースに</a:t>
            </a:r>
            <a:endParaRPr lang="en-US" altLang="ja-JP" sz="800" b="1" dirty="0" smtClean="0">
              <a:solidFill>
                <a:schemeClr val="accent1"/>
              </a:solidFill>
            </a:endParaRPr>
          </a:p>
        </p:txBody>
      </p:sp>
      <p:sp>
        <p:nvSpPr>
          <p:cNvPr id="212" name="四角形吹き出し 211"/>
          <p:cNvSpPr/>
          <p:nvPr/>
        </p:nvSpPr>
        <p:spPr>
          <a:xfrm>
            <a:off x="1420670" y="3869443"/>
            <a:ext cx="1200075" cy="566092"/>
          </a:xfrm>
          <a:prstGeom prst="wedgeRectCallout">
            <a:avLst>
              <a:gd name="adj1" fmla="val -61153"/>
              <a:gd name="adj2" fmla="val 8552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sp>
        <p:nvSpPr>
          <p:cNvPr id="213" name="テキスト ボックス 212">
            <a:extLst>
              <a:ext uri="{FF2B5EF4-FFF2-40B4-BE49-F238E27FC236}">
                <a16:creationId xmlns:a16="http://schemas.microsoft.com/office/drawing/2014/main" id="{D03337D5-A12F-2163-55BC-C2AA5BE9BF6E}"/>
              </a:ext>
            </a:extLst>
          </p:cNvPr>
          <p:cNvSpPr txBox="1"/>
          <p:nvPr/>
        </p:nvSpPr>
        <p:spPr>
          <a:xfrm>
            <a:off x="1420670" y="3864435"/>
            <a:ext cx="1200075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20"/>
              </a:lnSpc>
            </a:pPr>
            <a:r>
              <a:rPr lang="ja-JP" altLang="en-US" sz="800" b="1" dirty="0" smtClean="0">
                <a:solidFill>
                  <a:schemeClr val="accent1"/>
                </a:solidFill>
              </a:rPr>
              <a:t>掃除機はもちろん</a:t>
            </a:r>
            <a:endParaRPr lang="en-US" altLang="ja-JP" sz="800" b="1" dirty="0" smtClean="0">
              <a:solidFill>
                <a:schemeClr val="accent1"/>
              </a:solidFill>
            </a:endParaRPr>
          </a:p>
          <a:p>
            <a:pPr>
              <a:lnSpc>
                <a:spcPts val="1320"/>
              </a:lnSpc>
            </a:pPr>
            <a:r>
              <a:rPr lang="ja-JP" altLang="en-US" sz="800" b="1" dirty="0" smtClean="0">
                <a:solidFill>
                  <a:schemeClr val="accent1"/>
                </a:solidFill>
              </a:rPr>
              <a:t>ブラシや除菌スプレーなどもまとめて収納</a:t>
            </a:r>
            <a:endParaRPr lang="en-US" altLang="ja-JP" sz="800" b="1" dirty="0" smtClean="0">
              <a:solidFill>
                <a:schemeClr val="accent1"/>
              </a:solidFill>
            </a:endParaRPr>
          </a:p>
        </p:txBody>
      </p:sp>
      <p:sp>
        <p:nvSpPr>
          <p:cNvPr id="214" name="四角形吹き出し 213"/>
          <p:cNvSpPr/>
          <p:nvPr/>
        </p:nvSpPr>
        <p:spPr>
          <a:xfrm>
            <a:off x="6056001" y="3869443"/>
            <a:ext cx="1200075" cy="566092"/>
          </a:xfrm>
          <a:prstGeom prst="wedgeRectCallout">
            <a:avLst>
              <a:gd name="adj1" fmla="val -61153"/>
              <a:gd name="adj2" fmla="val 8552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/>
          </a:p>
        </p:txBody>
      </p:sp>
      <p:sp>
        <p:nvSpPr>
          <p:cNvPr id="215" name="テキスト ボックス 214">
            <a:extLst>
              <a:ext uri="{FF2B5EF4-FFF2-40B4-BE49-F238E27FC236}">
                <a16:creationId xmlns:a16="http://schemas.microsoft.com/office/drawing/2014/main" id="{D03337D5-A12F-2163-55BC-C2AA5BE9BF6E}"/>
              </a:ext>
            </a:extLst>
          </p:cNvPr>
          <p:cNvSpPr txBox="1"/>
          <p:nvPr/>
        </p:nvSpPr>
        <p:spPr>
          <a:xfrm>
            <a:off x="6056001" y="3864435"/>
            <a:ext cx="1200075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20"/>
              </a:lnSpc>
            </a:pPr>
            <a:r>
              <a:rPr lang="ja-JP" altLang="en-US" sz="800" b="1" dirty="0" smtClean="0">
                <a:solidFill>
                  <a:schemeClr val="accent1"/>
                </a:solidFill>
              </a:rPr>
              <a:t>乾いたシャツ類は</a:t>
            </a:r>
            <a:endParaRPr lang="en-US" altLang="ja-JP" sz="800" b="1" dirty="0" smtClean="0">
              <a:solidFill>
                <a:schemeClr val="accent1"/>
              </a:solidFill>
            </a:endParaRPr>
          </a:p>
          <a:p>
            <a:pPr>
              <a:lnSpc>
                <a:spcPts val="1320"/>
              </a:lnSpc>
            </a:pPr>
            <a:r>
              <a:rPr lang="ja-JP" altLang="en-US" sz="800" b="1" dirty="0" smtClean="0">
                <a:solidFill>
                  <a:schemeClr val="accent1"/>
                </a:solidFill>
              </a:rPr>
              <a:t>たたまずハンガーに</a:t>
            </a:r>
            <a:endParaRPr lang="en-US" altLang="ja-JP" sz="800" b="1" dirty="0" smtClean="0">
              <a:solidFill>
                <a:schemeClr val="accent1"/>
              </a:solidFill>
            </a:endParaRPr>
          </a:p>
          <a:p>
            <a:pPr>
              <a:lnSpc>
                <a:spcPts val="1320"/>
              </a:lnSpc>
            </a:pPr>
            <a:r>
              <a:rPr lang="ja-JP" altLang="en-US" sz="800" b="1" dirty="0">
                <a:solidFill>
                  <a:schemeClr val="accent1"/>
                </a:solidFill>
              </a:rPr>
              <a:t>かけた</a:t>
            </a:r>
            <a:r>
              <a:rPr lang="ja-JP" altLang="en-US" sz="800" b="1" dirty="0" smtClean="0">
                <a:solidFill>
                  <a:schemeClr val="accent1"/>
                </a:solidFill>
              </a:rPr>
              <a:t>ままラックへ</a:t>
            </a:r>
            <a:endParaRPr lang="en-US" altLang="ja-JP" sz="800" b="1" dirty="0" smtClean="0">
              <a:solidFill>
                <a:schemeClr val="accent1"/>
              </a:solidFill>
            </a:endParaRPr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D03337D5-A12F-2163-55BC-C2AA5BE9BF6E}"/>
              </a:ext>
            </a:extLst>
          </p:cNvPr>
          <p:cNvSpPr txBox="1"/>
          <p:nvPr/>
        </p:nvSpPr>
        <p:spPr>
          <a:xfrm>
            <a:off x="323850" y="3368252"/>
            <a:ext cx="3468705" cy="25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20"/>
              </a:lnSpc>
            </a:pPr>
            <a:r>
              <a:rPr lang="ja-JP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家事の時短をかなえるキュビオスの使い方</a:t>
            </a:r>
            <a:endParaRPr lang="en-US" altLang="ja-JP" sz="1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43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3">
      <a:majorFont>
        <a:latin typeface="メイリオ"/>
        <a:ea typeface="メイリオ"/>
        <a:cs typeface=""/>
      </a:majorFont>
      <a:minorFont>
        <a:latin typeface="メイリオ"/>
        <a:ea typeface="メイリオ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プレゼンテーション1" id="{3E0A3D33-E7EC-4C52-A0B4-79A718557481}" vid="{4D30E487-3AC7-4276-83EF-5A2B84D4167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タテ</Template>
  <TotalTime>723</TotalTime>
  <Words>432</Words>
  <Application>Microsoft Office PowerPoint</Application>
  <PresentationFormat>ユーザー設定</PresentationFormat>
  <Paragraphs>73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HGS創英角ｺﾞｼｯｸUB</vt:lpstr>
      <vt:lpstr>メイリオ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sawano</dc:creator>
  <cp:lastModifiedBy>sawano</cp:lastModifiedBy>
  <cp:revision>56</cp:revision>
  <dcterms:created xsi:type="dcterms:W3CDTF">2022-05-16T05:01:30Z</dcterms:created>
  <dcterms:modified xsi:type="dcterms:W3CDTF">2022-10-31T05:24:49Z</dcterms:modified>
</cp:coreProperties>
</file>