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7" r:id="rId3"/>
  </p:sldIdLst>
  <p:sldSz cx="7559675" cy="1069181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5F0"/>
    <a:srgbClr val="D4CBC6"/>
    <a:srgbClr val="364FA0"/>
    <a:srgbClr val="7C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15" autoAdjust="0"/>
    <p:restoredTop sz="94660"/>
  </p:normalViewPr>
  <p:slideViewPr>
    <p:cSldViewPr snapToGrid="0">
      <p:cViewPr>
        <p:scale>
          <a:sx n="66" d="100"/>
          <a:sy n="66" d="100"/>
        </p:scale>
        <p:origin x="174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313872" y="10418311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/>
              <a:t>2022.09</a:t>
            </a:r>
            <a:endParaRPr kumimoji="1" lang="ja-JP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20795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12716" rtl="0" eaLnBrk="1" latinLnBrk="0" hangingPunct="1">
        <a:lnSpc>
          <a:spcPct val="90000"/>
        </a:lnSpc>
        <a:spcBef>
          <a:spcPct val="0"/>
        </a:spcBef>
        <a:buNone/>
        <a:defRPr kumimoji="1"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179" indent="-178179" algn="l" defTabSz="712716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182" kern="1200">
          <a:solidFill>
            <a:schemeClr val="tx1"/>
          </a:solidFill>
          <a:latin typeface="+mn-lt"/>
          <a:ea typeface="+mn-ea"/>
          <a:cs typeface="+mn-cs"/>
        </a:defRPr>
      </a:lvl1pPr>
      <a:lvl2pPr marL="53453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890896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247254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603612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959971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316329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67268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029045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359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716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075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433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1792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149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4508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0866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57844B-4690-1461-5CB7-460C57AA8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31" r="9733" b="6312"/>
          <a:stretch/>
        </p:blipFill>
        <p:spPr bwMode="auto">
          <a:xfrm>
            <a:off x="0" y="0"/>
            <a:ext cx="7559675" cy="498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187963" y="9495693"/>
            <a:ext cx="1082348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1000" b="1" dirty="0">
                <a:solidFill>
                  <a:schemeClr val="bg1"/>
                </a:solidFill>
              </a:rPr>
              <a:t>貴社名ご記入欄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514350" y="4498397"/>
            <a:ext cx="6662464" cy="574128"/>
            <a:chOff x="514350" y="4498397"/>
            <a:chExt cx="6662464" cy="574128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514350" y="4498397"/>
              <a:ext cx="2000250" cy="574128"/>
              <a:chOff x="514350" y="4733925"/>
              <a:chExt cx="2000250" cy="574128"/>
            </a:xfrm>
          </p:grpSpPr>
          <p:sp>
            <p:nvSpPr>
              <p:cNvPr id="86" name="フリーフォーム 85"/>
              <p:cNvSpPr/>
              <p:nvPr/>
            </p:nvSpPr>
            <p:spPr>
              <a:xfrm rot="10800000">
                <a:off x="514350" y="4733925"/>
                <a:ext cx="2000250" cy="574128"/>
              </a:xfrm>
              <a:custGeom>
                <a:avLst/>
                <a:gdLst>
                  <a:gd name="connsiteX0" fmla="*/ 2000250 w 2000250"/>
                  <a:gd name="connsiteY0" fmla="*/ 574128 h 574128"/>
                  <a:gd name="connsiteX1" fmla="*/ 0 w 2000250"/>
                  <a:gd name="connsiteY1" fmla="*/ 574128 h 574128"/>
                  <a:gd name="connsiteX2" fmla="*/ 0 w 2000250"/>
                  <a:gd name="connsiteY2" fmla="*/ 78828 h 574128"/>
                  <a:gd name="connsiteX3" fmla="*/ 954405 w 2000250"/>
                  <a:gd name="connsiteY3" fmla="*/ 78828 h 574128"/>
                  <a:gd name="connsiteX4" fmla="*/ 1000125 w 2000250"/>
                  <a:gd name="connsiteY4" fmla="*/ 0 h 574128"/>
                  <a:gd name="connsiteX5" fmla="*/ 1045845 w 2000250"/>
                  <a:gd name="connsiteY5" fmla="*/ 78828 h 574128"/>
                  <a:gd name="connsiteX6" fmla="*/ 2000250 w 2000250"/>
                  <a:gd name="connsiteY6" fmla="*/ 78828 h 57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0" h="574128">
                    <a:moveTo>
                      <a:pt x="2000250" y="574128"/>
                    </a:moveTo>
                    <a:lnTo>
                      <a:pt x="0" y="574128"/>
                    </a:lnTo>
                    <a:lnTo>
                      <a:pt x="0" y="78828"/>
                    </a:lnTo>
                    <a:lnTo>
                      <a:pt x="954405" y="78828"/>
                    </a:lnTo>
                    <a:lnTo>
                      <a:pt x="1000125" y="0"/>
                    </a:lnTo>
                    <a:lnTo>
                      <a:pt x="1045845" y="78828"/>
                    </a:lnTo>
                    <a:lnTo>
                      <a:pt x="2000250" y="788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8" name="テキスト ボックス 87"/>
              <p:cNvSpPr txBox="1"/>
              <p:nvPr/>
            </p:nvSpPr>
            <p:spPr>
              <a:xfrm>
                <a:off x="514795" y="4760595"/>
                <a:ext cx="1935145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広範囲で長時間暖めるなら、</a:t>
                </a:r>
                <a:endParaRPr lang="en-US" altLang="ja-JP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「温水式」床暖房を</a:t>
                </a:r>
                <a:endParaRPr kumimoji="1" lang="ja-JP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89" name="グループ化 88"/>
            <p:cNvGrpSpPr/>
            <p:nvPr/>
          </p:nvGrpSpPr>
          <p:grpSpPr>
            <a:xfrm>
              <a:off x="2874610" y="4498397"/>
              <a:ext cx="2000250" cy="574128"/>
              <a:chOff x="514350" y="4733925"/>
              <a:chExt cx="2000250" cy="574128"/>
            </a:xfrm>
          </p:grpSpPr>
          <p:sp>
            <p:nvSpPr>
              <p:cNvPr id="90" name="フリーフォーム 89"/>
              <p:cNvSpPr/>
              <p:nvPr/>
            </p:nvSpPr>
            <p:spPr>
              <a:xfrm rot="10800000">
                <a:off x="514350" y="4733925"/>
                <a:ext cx="2000250" cy="574128"/>
              </a:xfrm>
              <a:custGeom>
                <a:avLst/>
                <a:gdLst>
                  <a:gd name="connsiteX0" fmla="*/ 2000250 w 2000250"/>
                  <a:gd name="connsiteY0" fmla="*/ 574128 h 574128"/>
                  <a:gd name="connsiteX1" fmla="*/ 0 w 2000250"/>
                  <a:gd name="connsiteY1" fmla="*/ 574128 h 574128"/>
                  <a:gd name="connsiteX2" fmla="*/ 0 w 2000250"/>
                  <a:gd name="connsiteY2" fmla="*/ 78828 h 574128"/>
                  <a:gd name="connsiteX3" fmla="*/ 954405 w 2000250"/>
                  <a:gd name="connsiteY3" fmla="*/ 78828 h 574128"/>
                  <a:gd name="connsiteX4" fmla="*/ 1000125 w 2000250"/>
                  <a:gd name="connsiteY4" fmla="*/ 0 h 574128"/>
                  <a:gd name="connsiteX5" fmla="*/ 1045845 w 2000250"/>
                  <a:gd name="connsiteY5" fmla="*/ 78828 h 574128"/>
                  <a:gd name="connsiteX6" fmla="*/ 2000250 w 2000250"/>
                  <a:gd name="connsiteY6" fmla="*/ 78828 h 57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0" h="574128">
                    <a:moveTo>
                      <a:pt x="2000250" y="574128"/>
                    </a:moveTo>
                    <a:lnTo>
                      <a:pt x="0" y="574128"/>
                    </a:lnTo>
                    <a:lnTo>
                      <a:pt x="0" y="78828"/>
                    </a:lnTo>
                    <a:lnTo>
                      <a:pt x="954405" y="78828"/>
                    </a:lnTo>
                    <a:lnTo>
                      <a:pt x="1000125" y="0"/>
                    </a:lnTo>
                    <a:lnTo>
                      <a:pt x="1045845" y="78828"/>
                    </a:lnTo>
                    <a:lnTo>
                      <a:pt x="2000250" y="788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1" name="テキスト ボックス 90"/>
              <p:cNvSpPr txBox="1"/>
              <p:nvPr/>
            </p:nvSpPr>
            <p:spPr>
              <a:xfrm>
                <a:off x="649447" y="4760595"/>
                <a:ext cx="1665841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kumimoji="1" lang="ja-JP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足元から空間に温もりを</a:t>
                </a:r>
                <a:endParaRPr kumimoji="1" lang="en-US" altLang="ja-JP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>
                  <a:lnSpc>
                    <a:spcPts val="1350"/>
                  </a:lnSpc>
                </a:pPr>
                <a:r>
                  <a:rPr kumimoji="1" lang="ja-JP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風も音もニオイもなし</a:t>
                </a:r>
              </a:p>
            </p:txBody>
          </p:sp>
        </p:grpSp>
        <p:grpSp>
          <p:nvGrpSpPr>
            <p:cNvPr id="92" name="グループ化 91"/>
            <p:cNvGrpSpPr/>
            <p:nvPr/>
          </p:nvGrpSpPr>
          <p:grpSpPr>
            <a:xfrm>
              <a:off x="5176564" y="4498397"/>
              <a:ext cx="2000250" cy="574128"/>
              <a:chOff x="514350" y="4733925"/>
              <a:chExt cx="2000250" cy="574128"/>
            </a:xfrm>
          </p:grpSpPr>
          <p:sp>
            <p:nvSpPr>
              <p:cNvPr id="93" name="フリーフォーム 92"/>
              <p:cNvSpPr/>
              <p:nvPr/>
            </p:nvSpPr>
            <p:spPr>
              <a:xfrm rot="10800000">
                <a:off x="514350" y="4733925"/>
                <a:ext cx="2000250" cy="574128"/>
              </a:xfrm>
              <a:custGeom>
                <a:avLst/>
                <a:gdLst>
                  <a:gd name="connsiteX0" fmla="*/ 2000250 w 2000250"/>
                  <a:gd name="connsiteY0" fmla="*/ 574128 h 574128"/>
                  <a:gd name="connsiteX1" fmla="*/ 0 w 2000250"/>
                  <a:gd name="connsiteY1" fmla="*/ 574128 h 574128"/>
                  <a:gd name="connsiteX2" fmla="*/ 0 w 2000250"/>
                  <a:gd name="connsiteY2" fmla="*/ 78828 h 574128"/>
                  <a:gd name="connsiteX3" fmla="*/ 954405 w 2000250"/>
                  <a:gd name="connsiteY3" fmla="*/ 78828 h 574128"/>
                  <a:gd name="connsiteX4" fmla="*/ 1000125 w 2000250"/>
                  <a:gd name="connsiteY4" fmla="*/ 0 h 574128"/>
                  <a:gd name="connsiteX5" fmla="*/ 1045845 w 2000250"/>
                  <a:gd name="connsiteY5" fmla="*/ 78828 h 574128"/>
                  <a:gd name="connsiteX6" fmla="*/ 2000250 w 2000250"/>
                  <a:gd name="connsiteY6" fmla="*/ 78828 h 57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0" h="574128">
                    <a:moveTo>
                      <a:pt x="2000250" y="574128"/>
                    </a:moveTo>
                    <a:lnTo>
                      <a:pt x="0" y="574128"/>
                    </a:lnTo>
                    <a:lnTo>
                      <a:pt x="0" y="78828"/>
                    </a:lnTo>
                    <a:lnTo>
                      <a:pt x="954405" y="78828"/>
                    </a:lnTo>
                    <a:lnTo>
                      <a:pt x="1000125" y="0"/>
                    </a:lnTo>
                    <a:lnTo>
                      <a:pt x="1045845" y="78828"/>
                    </a:lnTo>
                    <a:lnTo>
                      <a:pt x="2000250" y="788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4" name="テキスト ボックス 93"/>
              <p:cNvSpPr txBox="1"/>
              <p:nvPr/>
            </p:nvSpPr>
            <p:spPr>
              <a:xfrm>
                <a:off x="514795" y="4760595"/>
                <a:ext cx="1935146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既存の床暖房の上から</a:t>
                </a:r>
                <a:endParaRPr lang="en-US" altLang="ja-JP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「床だけリフォーム」も可能</a:t>
                </a:r>
                <a:endParaRPr kumimoji="1" lang="ja-JP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427671" y="6823641"/>
            <a:ext cx="6887529" cy="1957407"/>
            <a:chOff x="427671" y="6906771"/>
            <a:chExt cx="6887529" cy="1957407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451730" y="8438420"/>
              <a:ext cx="6863470" cy="425758"/>
              <a:chOff x="451730" y="8367417"/>
              <a:chExt cx="6863470" cy="425758"/>
            </a:xfrm>
          </p:grpSpPr>
          <p:sp>
            <p:nvSpPr>
              <p:cNvPr id="95" name="テキスト ボックス 94"/>
              <p:cNvSpPr txBox="1"/>
              <p:nvPr/>
            </p:nvSpPr>
            <p:spPr>
              <a:xfrm>
                <a:off x="451730" y="8367417"/>
                <a:ext cx="1873420" cy="414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320"/>
                  </a:lnSpc>
                </a:pPr>
                <a:r>
                  <a:rPr lang="ja-JP" altLang="en-US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ヒートポンプ給湯器と組み合わせてさらに電気代を節約できます</a:t>
                </a:r>
                <a:endParaRPr kumimoji="1" lang="ja-JP" altLang="en-US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CFDB5539-A3D9-B9EB-1B26-F5E065C9F51B}"/>
                  </a:ext>
                </a:extLst>
              </p:cNvPr>
              <p:cNvSpPr txBox="1"/>
              <p:nvPr/>
            </p:nvSpPr>
            <p:spPr>
              <a:xfrm>
                <a:off x="2763438" y="8367417"/>
                <a:ext cx="2029541" cy="425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320"/>
                  </a:lnSpc>
                </a:pPr>
                <a:r>
                  <a:rPr lang="ja-JP" altLang="en-US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リフォームには床仕上げ材と温水パネルが一体の「一体型」が便利です</a:t>
                </a:r>
                <a:endParaRPr kumimoji="1" lang="ja-JP" altLang="en-US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id="{A534511F-9B6B-E995-9B9F-ABCF96079DE1}"/>
                  </a:ext>
                </a:extLst>
              </p:cNvPr>
              <p:cNvSpPr txBox="1"/>
              <p:nvPr/>
            </p:nvSpPr>
            <p:spPr>
              <a:xfrm>
                <a:off x="5166143" y="8367417"/>
                <a:ext cx="2149057" cy="425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320"/>
                  </a:lnSpc>
                </a:pPr>
                <a:r>
                  <a:rPr lang="ja-JP" altLang="en-US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既存の床暖房のリフォームに</a:t>
                </a:r>
                <a:r>
                  <a:rPr lang="ja-JP" altLang="en-US" sz="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は厚み</a:t>
                </a:r>
                <a:r>
                  <a:rPr lang="en-US" altLang="ja-JP" sz="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1.5</a:t>
                </a:r>
                <a:r>
                  <a:rPr lang="ja-JP" altLang="en-US" sz="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ミリのリフォーム</a:t>
                </a:r>
                <a:r>
                  <a:rPr lang="ja-JP" altLang="en-US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専用</a:t>
                </a:r>
                <a:r>
                  <a:rPr lang="ja-JP" altLang="en-US" sz="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床材を使えば簡単</a:t>
                </a:r>
                <a:endParaRPr kumimoji="1" lang="ja-JP" altLang="en-US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101" name="テキスト ボックス 100"/>
            <p:cNvSpPr txBox="1"/>
            <p:nvPr/>
          </p:nvSpPr>
          <p:spPr>
            <a:xfrm>
              <a:off x="427671" y="6906771"/>
              <a:ext cx="5087304" cy="27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1400" b="1" dirty="0">
                  <a:solidFill>
                    <a:srgbClr val="002060"/>
                  </a:solidFill>
                </a:rPr>
                <a:t>さらに安く、リフォームも快適に！</a:t>
              </a:r>
              <a:endParaRPr kumimoji="1" lang="ja-JP" altLang="en-US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B24D504-379A-3766-B949-929D547182A4}"/>
              </a:ext>
            </a:extLst>
          </p:cNvPr>
          <p:cNvSpPr txBox="1"/>
          <p:nvPr/>
        </p:nvSpPr>
        <p:spPr>
          <a:xfrm>
            <a:off x="414138" y="6309995"/>
            <a:ext cx="231001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“電気式”に比べてランニングコストの安い「温水式」床暖房</a:t>
            </a:r>
            <a:endParaRPr kumimoji="1"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E1B9FA-D8AA-7A11-E4E6-2A2D0C484038}"/>
              </a:ext>
            </a:extLst>
          </p:cNvPr>
          <p:cNvSpPr txBox="1"/>
          <p:nvPr/>
        </p:nvSpPr>
        <p:spPr>
          <a:xfrm>
            <a:off x="2718971" y="6309995"/>
            <a:ext cx="219592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b="1" i="0" dirty="0">
                <a:solidFill>
                  <a:srgbClr val="1F1F1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音やニオイなどのストレスがないこと</a:t>
            </a:r>
            <a:r>
              <a:rPr lang="ja-JP" altLang="en-US" sz="800" b="1" i="0" dirty="0" smtClean="0">
                <a:solidFill>
                  <a:srgbClr val="1F1F1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も</a:t>
            </a:r>
            <a:endParaRPr lang="en-US" altLang="ja-JP" sz="800" b="1" i="0" dirty="0" smtClean="0">
              <a:solidFill>
                <a:srgbClr val="1F1F1F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320"/>
              </a:lnSpc>
            </a:pPr>
            <a:r>
              <a:rPr lang="ja-JP" altLang="en-US" sz="800" b="1" i="0" dirty="0" smtClean="0">
                <a:solidFill>
                  <a:srgbClr val="1F1F1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床</a:t>
            </a:r>
            <a:r>
              <a:rPr lang="ja-JP" altLang="en-US" sz="800" b="1" i="0" dirty="0">
                <a:solidFill>
                  <a:srgbClr val="1F1F1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暖房の大きなメリット</a:t>
            </a:r>
            <a:endParaRPr kumimoji="1"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E8AC4E3-4FAC-983E-3441-5C0B7386520C}"/>
              </a:ext>
            </a:extLst>
          </p:cNvPr>
          <p:cNvSpPr txBox="1"/>
          <p:nvPr/>
        </p:nvSpPr>
        <p:spPr>
          <a:xfrm>
            <a:off x="5093598" y="6309995"/>
            <a:ext cx="220890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b="1" i="0" dirty="0">
                <a:solidFill>
                  <a:srgbClr val="1F1F1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リフォーム専用床材を活用すれば</a:t>
            </a:r>
            <a:r>
              <a:rPr lang="ja-JP" altLang="en-US" sz="800" b="1" i="0" dirty="0" smtClean="0">
                <a:solidFill>
                  <a:srgbClr val="1F1F1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、貼る</a:t>
            </a:r>
            <a:r>
              <a:rPr lang="ja-JP" altLang="en-US" sz="800" b="1" i="0" dirty="0">
                <a:solidFill>
                  <a:srgbClr val="1F1F1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だけでお部屋の印象</a:t>
            </a:r>
            <a:r>
              <a:rPr lang="ja-JP" altLang="en-US" sz="800" b="1" i="0" dirty="0" smtClean="0">
                <a:solidFill>
                  <a:srgbClr val="1F1F1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を簡単にチェンジ</a:t>
            </a:r>
            <a:endParaRPr kumimoji="1"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E83186F4-8232-EEF2-2EC8-B201FC9C7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31" y="5095796"/>
            <a:ext cx="1988618" cy="123988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1B4FFA6-E517-2D38-EFBC-860A3A103C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93"/>
          <a:stretch/>
        </p:blipFill>
        <p:spPr>
          <a:xfrm>
            <a:off x="5188762" y="5037672"/>
            <a:ext cx="2006467" cy="129295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CF18A16-5F91-E282-3981-7C2539428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9308" y="5051767"/>
            <a:ext cx="2047078" cy="1278859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00FB5D79-C5CC-D08B-B6DD-2414572F3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1402" y="7097173"/>
            <a:ext cx="1896869" cy="1297858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EA5AC80D-236F-A8D3-68D1-54EC9E373A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932" y="7090875"/>
            <a:ext cx="1896870" cy="1285285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6D63C544-2B95-23F5-B906-6F713B022D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32" y="7098514"/>
            <a:ext cx="1836469" cy="1256776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 rot="21394821">
            <a:off x="237271" y="366820"/>
            <a:ext cx="5419629" cy="2079808"/>
            <a:chOff x="-5668975" y="4983996"/>
            <a:chExt cx="5419629" cy="2079808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-5668975" y="6041013"/>
              <a:ext cx="5270841" cy="1022791"/>
              <a:chOff x="5941122" y="2888190"/>
              <a:chExt cx="5270841" cy="1022791"/>
            </a:xfrm>
          </p:grpSpPr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B9598185-AB7B-51A9-830B-9F98C0E29640}"/>
                  </a:ext>
                </a:extLst>
              </p:cNvPr>
              <p:cNvSpPr txBox="1"/>
              <p:nvPr/>
            </p:nvSpPr>
            <p:spPr>
              <a:xfrm rot="2402">
                <a:off x="5948984" y="2895318"/>
                <a:ext cx="5262979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6000" dirty="0" smtClean="0">
                    <a:ln w="69850">
                      <a:solidFill>
                        <a:schemeClr val="bg1"/>
                      </a:solidFill>
                      <a:prstDash val="solid"/>
                    </a:ln>
                    <a:solidFill>
                      <a:srgbClr val="000000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温水式床暖房</a:t>
                </a:r>
                <a:r>
                  <a:rPr lang="ja-JP" altLang="en-US" sz="3600" dirty="0" smtClean="0">
                    <a:ln w="69850">
                      <a:solidFill>
                        <a:schemeClr val="bg1"/>
                      </a:solidFill>
                      <a:prstDash val="solid"/>
                    </a:ln>
                    <a:solidFill>
                      <a:srgbClr val="000000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を</a:t>
                </a:r>
                <a:endParaRPr lang="ja-JP" altLang="en-US" sz="3600" dirty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9598185-AB7B-51A9-830B-9F98C0E29640}"/>
                  </a:ext>
                </a:extLst>
              </p:cNvPr>
              <p:cNvSpPr txBox="1"/>
              <p:nvPr/>
            </p:nvSpPr>
            <p:spPr>
              <a:xfrm rot="2402">
                <a:off x="5941122" y="2888190"/>
                <a:ext cx="5262979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6000" dirty="0" smtClean="0">
                    <a:ln w="0">
                      <a:noFill/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温水式床暖房</a:t>
                </a:r>
                <a:r>
                  <a:rPr lang="ja-JP" altLang="en-US" sz="3600" dirty="0" smtClean="0">
                    <a:ln w="0">
                      <a:noFill/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を</a:t>
                </a:r>
                <a:endParaRPr lang="ja-JP" altLang="en-US" sz="36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</p:grpSp>
        <p:grpSp>
          <p:nvGrpSpPr>
            <p:cNvPr id="44" name="グループ化 43"/>
            <p:cNvGrpSpPr/>
            <p:nvPr/>
          </p:nvGrpSpPr>
          <p:grpSpPr>
            <a:xfrm>
              <a:off x="-5631157" y="5771777"/>
              <a:ext cx="2437642" cy="477054"/>
              <a:chOff x="-8772" y="2575300"/>
              <a:chExt cx="2437642" cy="477054"/>
            </a:xfrm>
          </p:grpSpPr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B9598185-AB7B-51A9-830B-9F98C0E29640}"/>
                  </a:ext>
                </a:extLst>
              </p:cNvPr>
              <p:cNvSpPr txBox="1"/>
              <p:nvPr/>
            </p:nvSpPr>
            <p:spPr>
              <a:xfrm>
                <a:off x="0" y="2575300"/>
                <a:ext cx="242887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500" dirty="0" smtClean="0">
                    <a:ln w="5397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パナソニックの</a:t>
                </a:r>
                <a:endParaRPr kumimoji="1" lang="ja-JP" altLang="en-US" sz="2500" dirty="0">
                  <a:ln w="53975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9598185-AB7B-51A9-830B-9F98C0E29640}"/>
                  </a:ext>
                </a:extLst>
              </p:cNvPr>
              <p:cNvSpPr txBox="1"/>
              <p:nvPr/>
            </p:nvSpPr>
            <p:spPr>
              <a:xfrm>
                <a:off x="-8772" y="2575300"/>
                <a:ext cx="242887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500" dirty="0" smtClean="0">
                    <a:ln w="25400">
                      <a:noFill/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パナソニック</a:t>
                </a:r>
                <a:r>
                  <a:rPr lang="ja-JP" altLang="en-US" sz="2500" dirty="0" smtClean="0">
                    <a:ln w="25400">
                      <a:noFill/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の</a:t>
                </a:r>
                <a:endParaRPr kumimoji="1" lang="ja-JP" altLang="en-US" sz="2500" dirty="0">
                  <a:ln w="2540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</p:grpSp>
        <p:grpSp>
          <p:nvGrpSpPr>
            <p:cNvPr id="51" name="グループ化 50"/>
            <p:cNvGrpSpPr/>
            <p:nvPr/>
          </p:nvGrpSpPr>
          <p:grpSpPr>
            <a:xfrm>
              <a:off x="-5632557" y="4983996"/>
              <a:ext cx="5383211" cy="791200"/>
              <a:chOff x="5891276" y="3004365"/>
              <a:chExt cx="5383211" cy="791200"/>
            </a:xfrm>
          </p:grpSpPr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B9598185-AB7B-51A9-830B-9F98C0E29640}"/>
                  </a:ext>
                </a:extLst>
              </p:cNvPr>
              <p:cNvSpPr txBox="1"/>
              <p:nvPr/>
            </p:nvSpPr>
            <p:spPr>
              <a:xfrm rot="2402">
                <a:off x="5891276" y="3010735"/>
                <a:ext cx="5378395" cy="784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>
                    <a:ln w="69850">
                      <a:solidFill>
                        <a:schemeClr val="bg1"/>
                      </a:solidFill>
                      <a:prstDash val="solid"/>
                    </a:ln>
                    <a:solidFill>
                      <a:srgbClr val="000000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電気代が気になる</a:t>
                </a:r>
                <a:r>
                  <a:rPr lang="ja-JP" altLang="en-US" sz="4500" dirty="0">
                    <a:ln w="69850">
                      <a:solidFill>
                        <a:schemeClr val="bg1"/>
                      </a:solidFill>
                      <a:prstDash val="solid"/>
                    </a:ln>
                    <a:solidFill>
                      <a:srgbClr val="000000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今</a:t>
                </a:r>
                <a:r>
                  <a:rPr lang="ja-JP" altLang="en-US" sz="3600" dirty="0" smtClean="0">
                    <a:ln w="69850">
                      <a:solidFill>
                        <a:schemeClr val="bg1"/>
                      </a:solidFill>
                      <a:prstDash val="solid"/>
                    </a:ln>
                    <a:solidFill>
                      <a:srgbClr val="000000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こそ</a:t>
                </a:r>
                <a:endParaRPr lang="ja-JP" altLang="en-US" sz="3600" dirty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9598185-AB7B-51A9-830B-9F98C0E29640}"/>
                  </a:ext>
                </a:extLst>
              </p:cNvPr>
              <p:cNvSpPr txBox="1"/>
              <p:nvPr/>
            </p:nvSpPr>
            <p:spPr>
              <a:xfrm rot="2402">
                <a:off x="5896092" y="3004365"/>
                <a:ext cx="5378395" cy="784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>
                    <a:ln w="0">
                      <a:noFill/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電気代が気になる</a:t>
                </a:r>
                <a:r>
                  <a:rPr lang="ja-JP" altLang="en-US" sz="4500" dirty="0">
                    <a:ln w="0">
                      <a:noFill/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今</a:t>
                </a:r>
                <a:r>
                  <a:rPr lang="ja-JP" altLang="en-US" sz="3600" dirty="0" smtClean="0">
                    <a:ln w="0">
                      <a:noFill/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こそ</a:t>
                </a:r>
                <a:endParaRPr lang="ja-JP" altLang="en-US" sz="36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</p:grpSp>
      </p:grpSp>
      <p:sp>
        <p:nvSpPr>
          <p:cNvPr id="3" name="テキスト ボックス 2"/>
          <p:cNvSpPr txBox="1"/>
          <p:nvPr/>
        </p:nvSpPr>
        <p:spPr>
          <a:xfrm>
            <a:off x="1482784" y="4083889"/>
            <a:ext cx="489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＼ゆったりくつろげる暖か</a:t>
            </a:r>
            <a:r>
              <a:rPr lang="ja-JP" altLang="en-US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な</a:t>
            </a:r>
            <a:r>
              <a:rPr lang="ja-JP" altLang="en-US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くらしを</a:t>
            </a:r>
            <a:r>
              <a:rPr lang="ja-JP" altLang="en-US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276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グループ化 76"/>
          <p:cNvGrpSpPr/>
          <p:nvPr/>
        </p:nvGrpSpPr>
        <p:grpSpPr>
          <a:xfrm>
            <a:off x="364654" y="506916"/>
            <a:ext cx="6853563" cy="1268191"/>
            <a:chOff x="364654" y="400262"/>
            <a:chExt cx="6853563" cy="1268191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364654" y="400262"/>
              <a:ext cx="6853563" cy="925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ja-JP" altLang="en-US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足元からぽかぽか。</a:t>
              </a:r>
              <a:endParaRPr lang="en-US" altLang="ja-JP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>
                <a:lnSpc>
                  <a:spcPts val="3200"/>
                </a:lnSpc>
              </a:pPr>
              <a:r>
                <a:rPr lang="ja-JP" altLang="en-US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心地よいあたたかさをお届けします。</a:t>
              </a:r>
              <a:endParaRPr kumimoji="1" lang="ja-JP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94290" y="1205634"/>
              <a:ext cx="6149234" cy="462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500"/>
                </a:lnSpc>
              </a:pPr>
              <a:r>
                <a:rPr lang="ja-JP" altLang="en-US" sz="88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床暖房は、暖まった床面から放射される輻射熱（遠赤外線）で身体や部屋に熱を伝えます。</a:t>
              </a:r>
              <a:endParaRPr lang="en-US" altLang="ja-JP" sz="88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algn="just">
                <a:lnSpc>
                  <a:spcPts val="1500"/>
                </a:lnSpc>
              </a:pPr>
              <a:r>
                <a:rPr kumimoji="1" lang="ja-JP" altLang="en-US" sz="88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床面が最も高く、天井に近づくほど少しずつ温度が下がります。</a:t>
              </a:r>
            </a:p>
          </p:txBody>
        </p:sp>
      </p:grpSp>
      <p:grpSp>
        <p:nvGrpSpPr>
          <p:cNvPr id="92" name="グループ化 91"/>
          <p:cNvGrpSpPr/>
          <p:nvPr/>
        </p:nvGrpSpPr>
        <p:grpSpPr>
          <a:xfrm>
            <a:off x="3024611" y="7019924"/>
            <a:ext cx="4168004" cy="313791"/>
            <a:chOff x="2763929" y="7210425"/>
            <a:chExt cx="4449055" cy="334950"/>
          </a:xfrm>
        </p:grpSpPr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2763929" y="7224813"/>
              <a:ext cx="2037497" cy="25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9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もっと「</a:t>
              </a:r>
              <a:r>
                <a:rPr lang="ja-JP" altLang="en-US" sz="9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床暖房</a:t>
              </a:r>
              <a:r>
                <a:rPr kumimoji="1" lang="ja-JP" altLang="en-US" sz="9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」を知りたい方は</a:t>
              </a:r>
            </a:p>
          </p:txBody>
        </p:sp>
        <p:sp>
          <p:nvSpPr>
            <p:cNvPr id="83" name="フリーフォーム 82"/>
            <p:cNvSpPr/>
            <p:nvPr/>
          </p:nvSpPr>
          <p:spPr>
            <a:xfrm>
              <a:off x="6536056" y="7210425"/>
              <a:ext cx="619125" cy="238125"/>
            </a:xfrm>
            <a:custGeom>
              <a:avLst/>
              <a:gdLst>
                <a:gd name="connsiteX0" fmla="*/ 0 w 619125"/>
                <a:gd name="connsiteY0" fmla="*/ 0 h 238125"/>
                <a:gd name="connsiteX1" fmla="*/ 579437 w 619125"/>
                <a:gd name="connsiteY1" fmla="*/ 0 h 238125"/>
                <a:gd name="connsiteX2" fmla="*/ 619125 w 619125"/>
                <a:gd name="connsiteY2" fmla="*/ 39688 h 238125"/>
                <a:gd name="connsiteX3" fmla="*/ 619125 w 619125"/>
                <a:gd name="connsiteY3" fmla="*/ 198437 h 238125"/>
                <a:gd name="connsiteX4" fmla="*/ 579437 w 619125"/>
                <a:gd name="connsiteY4" fmla="*/ 238125 h 238125"/>
                <a:gd name="connsiteX5" fmla="*/ 0 w 619125"/>
                <a:gd name="connsiteY5" fmla="*/ 238125 h 238125"/>
                <a:gd name="connsiteX6" fmla="*/ 0 w 619125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125" h="238125">
                  <a:moveTo>
                    <a:pt x="0" y="0"/>
                  </a:moveTo>
                  <a:lnTo>
                    <a:pt x="579437" y="0"/>
                  </a:lnTo>
                  <a:cubicBezTo>
                    <a:pt x="601356" y="0"/>
                    <a:pt x="619125" y="17769"/>
                    <a:pt x="619125" y="39688"/>
                  </a:cubicBezTo>
                  <a:lnTo>
                    <a:pt x="619125" y="198437"/>
                  </a:lnTo>
                  <a:cubicBezTo>
                    <a:pt x="619125" y="220356"/>
                    <a:pt x="601356" y="238125"/>
                    <a:pt x="579437" y="238125"/>
                  </a:cubicBezTo>
                  <a:lnTo>
                    <a:pt x="0" y="238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/>
            <p:cNvSpPr/>
            <p:nvPr/>
          </p:nvSpPr>
          <p:spPr>
            <a:xfrm>
              <a:off x="4785360" y="7210425"/>
              <a:ext cx="1750695" cy="238125"/>
            </a:xfrm>
            <a:custGeom>
              <a:avLst/>
              <a:gdLst>
                <a:gd name="connsiteX0" fmla="*/ 39688 w 1409700"/>
                <a:gd name="connsiteY0" fmla="*/ 0 h 238125"/>
                <a:gd name="connsiteX1" fmla="*/ 1409700 w 1409700"/>
                <a:gd name="connsiteY1" fmla="*/ 0 h 238125"/>
                <a:gd name="connsiteX2" fmla="*/ 1409700 w 1409700"/>
                <a:gd name="connsiteY2" fmla="*/ 238125 h 238125"/>
                <a:gd name="connsiteX3" fmla="*/ 39688 w 1409700"/>
                <a:gd name="connsiteY3" fmla="*/ 238125 h 238125"/>
                <a:gd name="connsiteX4" fmla="*/ 0 w 1409700"/>
                <a:gd name="connsiteY4" fmla="*/ 198437 h 238125"/>
                <a:gd name="connsiteX5" fmla="*/ 0 w 1409700"/>
                <a:gd name="connsiteY5" fmla="*/ 39688 h 238125"/>
                <a:gd name="connsiteX6" fmla="*/ 39688 w 1409700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700" h="238125">
                  <a:moveTo>
                    <a:pt x="39688" y="0"/>
                  </a:moveTo>
                  <a:lnTo>
                    <a:pt x="1409700" y="0"/>
                  </a:lnTo>
                  <a:lnTo>
                    <a:pt x="1409700" y="238125"/>
                  </a:lnTo>
                  <a:lnTo>
                    <a:pt x="39688" y="238125"/>
                  </a:lnTo>
                  <a:cubicBezTo>
                    <a:pt x="17769" y="238125"/>
                    <a:pt x="0" y="220356"/>
                    <a:pt x="0" y="198437"/>
                  </a:cubicBezTo>
                  <a:lnTo>
                    <a:pt x="0" y="39688"/>
                  </a:lnTo>
                  <a:cubicBezTo>
                    <a:pt x="0" y="17769"/>
                    <a:pt x="17769" y="0"/>
                    <a:pt x="39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6592153" y="7222080"/>
              <a:ext cx="620177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1100" b="1" dirty="0">
                  <a:solidFill>
                    <a:schemeClr val="bg1"/>
                  </a:solidFill>
                </a:rPr>
                <a:t>検索</a:t>
              </a:r>
            </a:p>
          </p:txBody>
        </p:sp>
        <p:sp>
          <p:nvSpPr>
            <p:cNvPr id="88" name="フリーフォーム 87"/>
            <p:cNvSpPr/>
            <p:nvPr/>
          </p:nvSpPr>
          <p:spPr>
            <a:xfrm rot="19203946">
              <a:off x="7022585" y="7310176"/>
              <a:ext cx="190399" cy="235199"/>
            </a:xfrm>
            <a:custGeom>
              <a:avLst/>
              <a:gdLst>
                <a:gd name="connsiteX0" fmla="*/ 194310 w 388620"/>
                <a:gd name="connsiteY0" fmla="*/ 0 h 480060"/>
                <a:gd name="connsiteX1" fmla="*/ 388620 w 388620"/>
                <a:gd name="connsiteY1" fmla="*/ 480060 h 480060"/>
                <a:gd name="connsiteX2" fmla="*/ 372449 w 388620"/>
                <a:gd name="connsiteY2" fmla="*/ 480060 h 480060"/>
                <a:gd name="connsiteX3" fmla="*/ 194310 w 388620"/>
                <a:gd name="connsiteY3" fmla="*/ 396118 h 480060"/>
                <a:gd name="connsiteX4" fmla="*/ 16171 w 388620"/>
                <a:gd name="connsiteY4" fmla="*/ 480060 h 480060"/>
                <a:gd name="connsiteX5" fmla="*/ 0 w 388620"/>
                <a:gd name="connsiteY5" fmla="*/ 480060 h 480060"/>
                <a:gd name="connsiteX6" fmla="*/ 194310 w 388620"/>
                <a:gd name="connsiteY6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620" h="480060">
                  <a:moveTo>
                    <a:pt x="194310" y="0"/>
                  </a:moveTo>
                  <a:lnTo>
                    <a:pt x="388620" y="480060"/>
                  </a:lnTo>
                  <a:lnTo>
                    <a:pt x="372449" y="480060"/>
                  </a:lnTo>
                  <a:lnTo>
                    <a:pt x="194310" y="396118"/>
                  </a:lnTo>
                  <a:lnTo>
                    <a:pt x="16171" y="480060"/>
                  </a:lnTo>
                  <a:lnTo>
                    <a:pt x="0" y="48006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4785359" y="7217318"/>
              <a:ext cx="1806793" cy="251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パナソニック　温水式床暖房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394290" y="7534464"/>
            <a:ext cx="6991891" cy="502702"/>
            <a:chOff x="394290" y="7559933"/>
            <a:chExt cx="6991891" cy="502702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06992" y="7559933"/>
              <a:ext cx="6879189" cy="502702"/>
              <a:chOff x="842730" y="7678743"/>
              <a:chExt cx="6879189" cy="502702"/>
            </a:xfrm>
          </p:grpSpPr>
          <p:sp>
            <p:nvSpPr>
              <p:cNvPr id="5" name="角丸四角形 4"/>
              <p:cNvSpPr/>
              <p:nvPr/>
            </p:nvSpPr>
            <p:spPr>
              <a:xfrm>
                <a:off x="876300" y="7750234"/>
                <a:ext cx="5890260" cy="38862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2342705" y="7678743"/>
                <a:ext cx="537921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ja-JP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床暖房の上に施工可能。ウスイータは厚みわずか</a:t>
                </a:r>
                <a:r>
                  <a:rPr lang="en-US" altLang="ja-JP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</a:t>
                </a:r>
                <a:r>
                  <a:rPr lang="en-US" altLang="ja-JP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r>
                  <a:rPr lang="ja-JP" altLang="en-U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５ｍｍ</a:t>
                </a:r>
                <a:endParaRPr lang="ja-JP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842730" y="7682553"/>
                <a:ext cx="1115610" cy="453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200"/>
                  </a:lnSpc>
                </a:pPr>
                <a:r>
                  <a:rPr lang="en-US" altLang="ja-JP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CHECK</a:t>
                </a:r>
                <a:endParaRPr kumimoji="1" lang="ja-JP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14" name="グループ化 13"/>
              <p:cNvGrpSpPr/>
              <p:nvPr/>
            </p:nvGrpSpPr>
            <p:grpSpPr>
              <a:xfrm>
                <a:off x="1831659" y="7847388"/>
                <a:ext cx="343051" cy="213360"/>
                <a:chOff x="1798320" y="7787640"/>
                <a:chExt cx="343051" cy="213360"/>
              </a:xfrm>
            </p:grpSpPr>
            <p:sp>
              <p:nvSpPr>
                <p:cNvPr id="6" name="山形 5"/>
                <p:cNvSpPr/>
                <p:nvPr/>
              </p:nvSpPr>
              <p:spPr>
                <a:xfrm>
                  <a:off x="1798320" y="7787640"/>
                  <a:ext cx="125730" cy="213360"/>
                </a:xfrm>
                <a:prstGeom prst="chevron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山形 34"/>
                <p:cNvSpPr/>
                <p:nvPr/>
              </p:nvSpPr>
              <p:spPr>
                <a:xfrm>
                  <a:off x="1907629" y="7787640"/>
                  <a:ext cx="125730" cy="213360"/>
                </a:xfrm>
                <a:prstGeom prst="chevron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山形 41"/>
                <p:cNvSpPr/>
                <p:nvPr/>
              </p:nvSpPr>
              <p:spPr>
                <a:xfrm>
                  <a:off x="2015641" y="7787640"/>
                  <a:ext cx="125730" cy="213360"/>
                </a:xfrm>
                <a:prstGeom prst="chevron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1" name="四角形: 角を丸くする 30">
              <a:extLst>
                <a:ext uri="{FF2B5EF4-FFF2-40B4-BE49-F238E27FC236}">
                  <a16:creationId xmlns:a16="http://schemas.microsoft.com/office/drawing/2014/main" id="{D0DA5FEE-31F5-56B4-2957-51550AD80A7E}"/>
                </a:ext>
              </a:extLst>
            </p:cNvPr>
            <p:cNvSpPr/>
            <p:nvPr/>
          </p:nvSpPr>
          <p:spPr>
            <a:xfrm>
              <a:off x="394290" y="7631424"/>
              <a:ext cx="6768510" cy="38628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4" name="図 53">
            <a:extLst>
              <a:ext uri="{FF2B5EF4-FFF2-40B4-BE49-F238E27FC236}">
                <a16:creationId xmlns:a16="http://schemas.microsoft.com/office/drawing/2014/main" id="{76A24F04-149E-7C0C-94FF-43FF292F0A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56" r="902" b="8609"/>
          <a:stretch/>
        </p:blipFill>
        <p:spPr>
          <a:xfrm>
            <a:off x="422864" y="8396403"/>
            <a:ext cx="3139486" cy="1830587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9E6744D-C28C-9CF4-77A0-76AC8C3876B6}"/>
              </a:ext>
            </a:extLst>
          </p:cNvPr>
          <p:cNvSpPr txBox="1"/>
          <p:nvPr/>
        </p:nvSpPr>
        <p:spPr>
          <a:xfrm>
            <a:off x="347982" y="8102701"/>
            <a:ext cx="2954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u="sng" dirty="0">
                <a:latin typeface="+mn-ea"/>
              </a:rPr>
              <a:t>床暖房の温度低下も</a:t>
            </a:r>
            <a:r>
              <a:rPr kumimoji="1" lang="ja-JP" altLang="en-US" sz="1200" b="1" u="sng" dirty="0">
                <a:latin typeface="+mn-ea"/>
              </a:rPr>
              <a:t>ほとんどありません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3600450" y="8331301"/>
            <a:ext cx="3619500" cy="1909891"/>
            <a:chOff x="3366629" y="8807551"/>
            <a:chExt cx="3834271" cy="2023219"/>
          </a:xfrm>
        </p:grpSpPr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4651E48B-DB8E-7EAC-A3EF-AD750507EC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67"/>
            <a:stretch/>
          </p:blipFill>
          <p:spPr>
            <a:xfrm>
              <a:off x="3415664" y="8996478"/>
              <a:ext cx="3785236" cy="1834292"/>
            </a:xfrm>
            <a:prstGeom prst="rect">
              <a:avLst/>
            </a:prstGeom>
          </p:spPr>
        </p:pic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3C537C07-9049-DC93-F713-04001B9E71C0}"/>
                </a:ext>
              </a:extLst>
            </p:cNvPr>
            <p:cNvSpPr txBox="1"/>
            <p:nvPr/>
          </p:nvSpPr>
          <p:spPr>
            <a:xfrm>
              <a:off x="3366629" y="8807551"/>
              <a:ext cx="16209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800" dirty="0" smtClean="0">
                  <a:latin typeface="+mn-ea"/>
                </a:rPr>
                <a:t>■床</a:t>
              </a:r>
              <a:r>
                <a:rPr lang="ja-JP" altLang="en-US" sz="800" dirty="0">
                  <a:latin typeface="+mn-ea"/>
                </a:rPr>
                <a:t>暖房施工時の床面温度比較</a:t>
              </a:r>
              <a:endParaRPr kumimoji="1" lang="ja-JP" altLang="en-US" sz="800" dirty="0">
                <a:latin typeface="+mn-ea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335748" y="4469381"/>
            <a:ext cx="6934638" cy="2471181"/>
            <a:chOff x="335748" y="4766274"/>
            <a:chExt cx="6934638" cy="2471181"/>
          </a:xfrm>
        </p:grpSpPr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42B0949C-F7D4-2D10-7C4C-21E9003AC5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2702"/>
            <a:stretch/>
          </p:blipFill>
          <p:spPr>
            <a:xfrm>
              <a:off x="342902" y="5112226"/>
              <a:ext cx="2449647" cy="2125229"/>
            </a:xfrm>
            <a:prstGeom prst="rect">
              <a:avLst/>
            </a:prstGeom>
          </p:spPr>
        </p:pic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733C1A7A-CCD7-1D93-9B02-B116CD329293}"/>
                </a:ext>
              </a:extLst>
            </p:cNvPr>
            <p:cNvSpPr txBox="1"/>
            <p:nvPr/>
          </p:nvSpPr>
          <p:spPr>
            <a:xfrm>
              <a:off x="335748" y="4766274"/>
              <a:ext cx="28777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00" b="1" u="sng" dirty="0">
                  <a:latin typeface="+mn-ea"/>
                </a:rPr>
                <a:t>温水パネル内蔵の仕上げ</a:t>
              </a:r>
              <a:r>
                <a:rPr kumimoji="1" lang="ja-JP" altLang="en-US" sz="1500" b="1" u="sng" dirty="0" smtClean="0">
                  <a:latin typeface="+mn-ea"/>
                </a:rPr>
                <a:t>一体型</a:t>
              </a:r>
              <a:endParaRPr kumimoji="1" lang="en-US" altLang="ja-JP" sz="1500" b="1" u="sng" dirty="0">
                <a:latin typeface="+mn-ea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DA5046EA-621A-6B5D-7BAB-2EA62A6E6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985" y="5808943"/>
              <a:ext cx="1316496" cy="972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F6C99E24-B602-7E2D-C499-265FE5922A12}"/>
                </a:ext>
              </a:extLst>
            </p:cNvPr>
            <p:cNvSpPr/>
            <p:nvPr/>
          </p:nvSpPr>
          <p:spPr>
            <a:xfrm>
              <a:off x="4726214" y="4775200"/>
              <a:ext cx="2449286" cy="240509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+mn-ea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EED60409-146D-3698-B1E2-3CA9C05033B6}"/>
                </a:ext>
              </a:extLst>
            </p:cNvPr>
            <p:cNvSpPr txBox="1"/>
            <p:nvPr/>
          </p:nvSpPr>
          <p:spPr>
            <a:xfrm>
              <a:off x="2594364" y="6851905"/>
              <a:ext cx="2008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latin typeface="+mn-ea"/>
                </a:rPr>
                <a:t>温度制御（床温約</a:t>
              </a:r>
              <a:r>
                <a:rPr lang="en-US" altLang="ja-JP" sz="600" dirty="0">
                  <a:latin typeface="+mn-ea"/>
                </a:rPr>
                <a:t>20</a:t>
              </a:r>
              <a:r>
                <a:rPr lang="ja-JP" altLang="en-US" sz="600" dirty="0">
                  <a:latin typeface="+mn-ea"/>
                </a:rPr>
                <a:t>℃～</a:t>
              </a:r>
              <a:r>
                <a:rPr lang="en-US" altLang="ja-JP" sz="600" dirty="0">
                  <a:latin typeface="+mn-ea"/>
                </a:rPr>
                <a:t>33</a:t>
              </a:r>
              <a:r>
                <a:rPr lang="ja-JP" altLang="en-US" sz="600" dirty="0">
                  <a:latin typeface="+mn-ea"/>
                </a:rPr>
                <a:t>℃、室温</a:t>
              </a:r>
              <a:r>
                <a:rPr lang="en-US" altLang="ja-JP" sz="600" dirty="0">
                  <a:latin typeface="+mn-ea"/>
                </a:rPr>
                <a:t>20</a:t>
              </a:r>
              <a:r>
                <a:rPr lang="ja-JP" altLang="en-US" sz="600" dirty="0" smtClean="0">
                  <a:latin typeface="+mn-ea"/>
                </a:rPr>
                <a:t>℃</a:t>
              </a:r>
              <a:r>
                <a:rPr kumimoji="1" lang="ja-JP" altLang="en-US" sz="600" dirty="0" smtClean="0">
                  <a:latin typeface="+mn-ea"/>
                </a:rPr>
                <a:t>（</a:t>
              </a:r>
              <a:r>
                <a:rPr kumimoji="1" lang="ja-JP" altLang="en-US" sz="600" dirty="0">
                  <a:latin typeface="+mn-ea"/>
                </a:rPr>
                <a:t>目安</a:t>
              </a:r>
              <a:r>
                <a:rPr kumimoji="1" lang="ja-JP" altLang="en-US" sz="600" dirty="0" smtClean="0">
                  <a:latin typeface="+mn-ea"/>
                </a:rPr>
                <a:t>））</a:t>
              </a:r>
              <a:endParaRPr kumimoji="1" lang="en-US" altLang="ja-JP" sz="600" dirty="0" smtClean="0">
                <a:latin typeface="+mn-ea"/>
              </a:endParaRPr>
            </a:p>
            <a:p>
              <a:r>
                <a:rPr kumimoji="1" lang="en-US" altLang="ja-JP" sz="600" dirty="0" smtClean="0">
                  <a:latin typeface="+mn-ea"/>
                </a:rPr>
                <a:t>※</a:t>
              </a:r>
              <a:r>
                <a:rPr kumimoji="1" lang="ja-JP" altLang="en-US" sz="600" dirty="0">
                  <a:latin typeface="+mn-ea"/>
                </a:rPr>
                <a:t>床下の断熱性能により異なります</a:t>
              </a:r>
              <a:endParaRPr kumimoji="1" lang="en-US" altLang="ja-JP" sz="600" dirty="0">
                <a:latin typeface="+mn-ea"/>
              </a:endParaRPr>
            </a:p>
            <a:p>
              <a:r>
                <a:rPr lang="ja-JP" altLang="en-US" sz="600" dirty="0">
                  <a:latin typeface="+mn-ea"/>
                </a:rPr>
                <a:t>おはようタイマー機能（入のみ１回</a:t>
              </a:r>
              <a:r>
                <a:rPr lang="en-US" altLang="ja-JP" sz="600" dirty="0">
                  <a:latin typeface="+mn-ea"/>
                </a:rPr>
                <a:t>/</a:t>
              </a:r>
              <a:r>
                <a:rPr lang="ja-JP" altLang="en-US" sz="600" dirty="0">
                  <a:latin typeface="+mn-ea"/>
                </a:rPr>
                <a:t>１日）</a:t>
              </a:r>
              <a:endParaRPr kumimoji="1" lang="ja-JP" altLang="en-US" sz="600" dirty="0">
                <a:latin typeface="+mn-ea"/>
              </a:endParaRPr>
            </a:p>
          </p:txBody>
        </p:sp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54B527C6-67C4-B7BC-453A-528A0F281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99837" y="5331069"/>
              <a:ext cx="1147013" cy="1413396"/>
            </a:xfrm>
            <a:prstGeom prst="rect">
              <a:avLst/>
            </a:prstGeom>
          </p:spPr>
        </p:pic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FF0B86C4-64BD-5C26-7EE6-82DC3B092245}"/>
                </a:ext>
              </a:extLst>
            </p:cNvPr>
            <p:cNvSpPr txBox="1"/>
            <p:nvPr/>
          </p:nvSpPr>
          <p:spPr>
            <a:xfrm>
              <a:off x="4723697" y="4847927"/>
              <a:ext cx="2492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b="1" i="1" u="sng" dirty="0">
                  <a:solidFill>
                    <a:srgbClr val="1F1F1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床暖房対応</a:t>
              </a:r>
              <a:r>
                <a:rPr lang="ja-JP" altLang="en-US" sz="1200" b="1" i="1" u="sng" dirty="0" smtClean="0">
                  <a:solidFill>
                    <a:srgbClr val="1F1F1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  <a:r>
                <a:rPr lang="ja-JP" altLang="en-US" sz="1200" b="1" i="1" u="sng" dirty="0" smtClean="0">
                  <a:solidFill>
                    <a:srgbClr val="1F1F1F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ヒートポンプ</a:t>
              </a:r>
              <a:r>
                <a:rPr lang="ja-JP" altLang="en-US" sz="1200" b="1" i="1" u="sng" dirty="0">
                  <a:solidFill>
                    <a:srgbClr val="1F1F1F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給湯器</a:t>
              </a:r>
              <a:endParaRPr lang="en-US" altLang="ja-JP" sz="1200" b="1" i="1" u="sng" dirty="0">
                <a:solidFill>
                  <a:srgbClr val="1F1F1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200" b="1" i="1" u="sng" dirty="0">
                  <a:solidFill>
                    <a:srgbClr val="1F1F1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と組合せ</a:t>
              </a:r>
              <a:r>
                <a:rPr lang="ja-JP" altLang="en-US" sz="1200" b="1" i="1" u="sng" dirty="0" smtClean="0">
                  <a:solidFill>
                    <a:srgbClr val="1F1F1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可能</a:t>
              </a:r>
              <a:endParaRPr kumimoji="1" lang="ja-JP" altLang="en-US" sz="1200" b="1" i="1" u="sng" dirty="0"/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2A53509F-7816-865F-A979-0DC687619200}"/>
                </a:ext>
              </a:extLst>
            </p:cNvPr>
            <p:cNvSpPr txBox="1"/>
            <p:nvPr/>
          </p:nvSpPr>
          <p:spPr>
            <a:xfrm>
              <a:off x="4756556" y="6872219"/>
              <a:ext cx="25138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800" b="0" i="0" dirty="0">
                  <a:solidFill>
                    <a:srgbClr val="1F1F1F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日中の約</a:t>
              </a:r>
              <a:r>
                <a:rPr lang="en-US" altLang="ja-JP" sz="800" b="0" i="0" dirty="0">
                  <a:solidFill>
                    <a:srgbClr val="1F1F1F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1/3</a:t>
              </a:r>
              <a:r>
                <a:rPr lang="ja-JP" altLang="en-US" sz="800" b="0" i="0" dirty="0">
                  <a:solidFill>
                    <a:srgbClr val="1F1F1F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もおトクな夜間電力を使用</a:t>
              </a:r>
              <a:r>
                <a:rPr lang="ja-JP" altLang="en-US" sz="800" b="0" i="0" dirty="0" smtClean="0">
                  <a:solidFill>
                    <a:srgbClr val="1F1F1F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するので、</a:t>
              </a:r>
              <a:endParaRPr lang="en-US" altLang="ja-JP" sz="800" b="0" i="0" dirty="0" smtClean="0">
                <a:solidFill>
                  <a:srgbClr val="1F1F1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800" b="0" i="0" dirty="0" smtClean="0">
                  <a:solidFill>
                    <a:srgbClr val="1F1F1F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さらに</a:t>
              </a:r>
              <a:r>
                <a:rPr lang="ja-JP" altLang="en-US" sz="800" b="0" i="0" dirty="0">
                  <a:solidFill>
                    <a:srgbClr val="1F1F1F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電気代を節約することができます</a:t>
              </a:r>
              <a:r>
                <a:rPr lang="ja-JP" altLang="en-US" sz="800" b="0" i="0" dirty="0" smtClean="0">
                  <a:solidFill>
                    <a:srgbClr val="1F1F1F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。</a:t>
              </a:r>
              <a:endParaRPr kumimoji="1" lang="ja-JP" altLang="en-US" sz="800" dirty="0">
                <a:latin typeface="+mn-ea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347982" y="1815236"/>
            <a:ext cx="6678293" cy="2505049"/>
            <a:chOff x="347982" y="1936006"/>
            <a:chExt cx="6678293" cy="2505049"/>
          </a:xfrm>
        </p:grpSpPr>
        <p:sp>
          <p:nvSpPr>
            <p:cNvPr id="76" name="正方形/長方形 75"/>
            <p:cNvSpPr/>
            <p:nvPr/>
          </p:nvSpPr>
          <p:spPr>
            <a:xfrm>
              <a:off x="347982" y="1957819"/>
              <a:ext cx="3069771" cy="24713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+mn-ea"/>
              </a:endParaRP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CF7F1815-81B8-0711-BE1E-FC27DA452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74020" y="1936006"/>
              <a:ext cx="3352255" cy="2505049"/>
            </a:xfrm>
            <a:prstGeom prst="rect">
              <a:avLst/>
            </a:prstGeom>
          </p:spPr>
        </p:pic>
        <p:grpSp>
          <p:nvGrpSpPr>
            <p:cNvPr id="3" name="グループ化 2"/>
            <p:cNvGrpSpPr/>
            <p:nvPr/>
          </p:nvGrpSpPr>
          <p:grpSpPr>
            <a:xfrm>
              <a:off x="625567" y="2202717"/>
              <a:ext cx="2203457" cy="600164"/>
              <a:chOff x="625567" y="2202717"/>
              <a:chExt cx="2203457" cy="600164"/>
            </a:xfrm>
          </p:grpSpPr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1AD06334-83A9-60ED-2860-916E5AEE4F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567" y="2227143"/>
                <a:ext cx="0" cy="478971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7BE24C8-690F-D486-E531-212BCDABE345}"/>
                  </a:ext>
                </a:extLst>
              </p:cNvPr>
              <p:cNvSpPr txBox="1"/>
              <p:nvPr/>
            </p:nvSpPr>
            <p:spPr>
              <a:xfrm>
                <a:off x="727167" y="2202717"/>
                <a:ext cx="2101857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650" dirty="0">
                    <a:latin typeface="+mn-ea"/>
                  </a:rPr>
                  <a:t>燃焼による</a:t>
                </a:r>
                <a:r>
                  <a:rPr kumimoji="1" lang="en-US" altLang="ja-JP" sz="1650" dirty="0">
                    <a:latin typeface="+mn-ea"/>
                  </a:rPr>
                  <a:t>CO2</a:t>
                </a:r>
                <a:r>
                  <a:rPr kumimoji="1" lang="ja-JP" altLang="en-US" sz="1650" dirty="0">
                    <a:latin typeface="+mn-ea"/>
                  </a:rPr>
                  <a:t>や</a:t>
                </a:r>
                <a:r>
                  <a:rPr kumimoji="1" lang="ja-JP" altLang="en-US" sz="1650" dirty="0" smtClean="0">
                    <a:latin typeface="+mn-ea"/>
                  </a:rPr>
                  <a:t>、</a:t>
                </a:r>
                <a:endParaRPr kumimoji="1" lang="en-US" altLang="ja-JP" sz="1650" dirty="0" smtClean="0">
                  <a:latin typeface="+mn-ea"/>
                </a:endParaRPr>
              </a:p>
              <a:p>
                <a:r>
                  <a:rPr kumimoji="1" lang="ja-JP" altLang="en-US" sz="1650" dirty="0" smtClean="0">
                    <a:latin typeface="+mn-ea"/>
                  </a:rPr>
                  <a:t>風</a:t>
                </a:r>
                <a:r>
                  <a:rPr kumimoji="1" lang="ja-JP" altLang="en-US" sz="1650" dirty="0">
                    <a:latin typeface="+mn-ea"/>
                  </a:rPr>
                  <a:t>や音</a:t>
                </a:r>
                <a:r>
                  <a:rPr kumimoji="1" lang="ja-JP" altLang="en-US" sz="1650" dirty="0" smtClean="0">
                    <a:latin typeface="+mn-ea"/>
                  </a:rPr>
                  <a:t>、</a:t>
                </a:r>
                <a:r>
                  <a:rPr lang="ja-JP" altLang="en-US" sz="1650" dirty="0" smtClean="0">
                    <a:latin typeface="+mn-ea"/>
                  </a:rPr>
                  <a:t>においなし</a:t>
                </a:r>
                <a:endParaRPr kumimoji="1" lang="ja-JP" altLang="en-US" sz="1650" dirty="0">
                  <a:latin typeface="+mn-ea"/>
                </a:endParaRPr>
              </a:p>
            </p:txBody>
          </p:sp>
        </p:grpSp>
        <p:grpSp>
          <p:nvGrpSpPr>
            <p:cNvPr id="4" name="グループ化 3"/>
            <p:cNvGrpSpPr/>
            <p:nvPr/>
          </p:nvGrpSpPr>
          <p:grpSpPr>
            <a:xfrm>
              <a:off x="625567" y="2880236"/>
              <a:ext cx="2588426" cy="600164"/>
              <a:chOff x="625567" y="3004061"/>
              <a:chExt cx="2588426" cy="600164"/>
            </a:xfrm>
          </p:grpSpPr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EFC0B02-E89F-B7C2-3BA4-A0557AAC87E9}"/>
                  </a:ext>
                </a:extLst>
              </p:cNvPr>
              <p:cNvSpPr txBox="1"/>
              <p:nvPr/>
            </p:nvSpPr>
            <p:spPr>
              <a:xfrm>
                <a:off x="701767" y="3004061"/>
                <a:ext cx="2512226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650" dirty="0">
                    <a:latin typeface="+mn-ea"/>
                  </a:rPr>
                  <a:t>輻射熱であたためる</a:t>
                </a:r>
                <a:r>
                  <a:rPr lang="ja-JP" altLang="en-US" sz="1650" dirty="0" smtClean="0">
                    <a:latin typeface="+mn-ea"/>
                  </a:rPr>
                  <a:t>ので</a:t>
                </a:r>
                <a:endParaRPr lang="en-US" altLang="ja-JP" sz="1650" dirty="0">
                  <a:latin typeface="+mn-ea"/>
                </a:endParaRPr>
              </a:p>
              <a:p>
                <a:r>
                  <a:rPr lang="ja-JP" altLang="en-US" sz="1650" dirty="0">
                    <a:latin typeface="+mn-ea"/>
                  </a:rPr>
                  <a:t>空気の乾燥</a:t>
                </a:r>
                <a:r>
                  <a:rPr lang="ja-JP" altLang="en-US" sz="1650" dirty="0" smtClean="0">
                    <a:latin typeface="+mn-ea"/>
                  </a:rPr>
                  <a:t>をガード</a:t>
                </a:r>
                <a:endParaRPr lang="en-US" altLang="ja-JP" sz="1650" dirty="0">
                  <a:latin typeface="+mn-ea"/>
                </a:endParaRPr>
              </a:p>
            </p:txBody>
          </p:sp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1AD06334-83A9-60ED-2860-916E5AEE4F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567" y="3039943"/>
                <a:ext cx="0" cy="478971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グループ化 6"/>
            <p:cNvGrpSpPr/>
            <p:nvPr/>
          </p:nvGrpSpPr>
          <p:grpSpPr>
            <a:xfrm>
              <a:off x="625567" y="3592070"/>
              <a:ext cx="2165233" cy="600164"/>
              <a:chOff x="625567" y="3820670"/>
              <a:chExt cx="2165233" cy="600164"/>
            </a:xfrm>
          </p:grpSpPr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A1A8AF2-13C1-7420-0CA7-68BC6D1C9B36}"/>
                  </a:ext>
                </a:extLst>
              </p:cNvPr>
              <p:cNvSpPr txBox="1"/>
              <p:nvPr/>
            </p:nvSpPr>
            <p:spPr>
              <a:xfrm>
                <a:off x="701767" y="3820670"/>
                <a:ext cx="2089033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650" dirty="0">
                    <a:latin typeface="+mn-ea"/>
                  </a:rPr>
                  <a:t>収納場所</a:t>
                </a:r>
                <a:r>
                  <a:rPr kumimoji="1" lang="ja-JP" altLang="en-US" sz="1650" dirty="0" smtClean="0">
                    <a:latin typeface="+mn-ea"/>
                  </a:rPr>
                  <a:t>不要なので</a:t>
                </a:r>
                <a:endParaRPr kumimoji="1" lang="en-US" altLang="ja-JP" sz="1650" dirty="0">
                  <a:latin typeface="+mn-ea"/>
                </a:endParaRPr>
              </a:p>
              <a:p>
                <a:r>
                  <a:rPr lang="ja-JP" altLang="en-US" sz="1650" dirty="0" smtClean="0">
                    <a:latin typeface="+mn-ea"/>
                  </a:rPr>
                  <a:t>空間が広く使える</a:t>
                </a:r>
                <a:endParaRPr kumimoji="1" lang="ja-JP" altLang="en-US" sz="1650" dirty="0">
                  <a:latin typeface="+mn-ea"/>
                </a:endParaRPr>
              </a:p>
            </p:txBody>
          </p: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1AD06334-83A9-60ED-2860-916E5AEE4F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567" y="3840043"/>
                <a:ext cx="0" cy="478971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B1AA2437-C744-26D4-EF1D-0F8E11817E2F}"/>
              </a:ext>
            </a:extLst>
          </p:cNvPr>
          <p:cNvCxnSpPr/>
          <p:nvPr/>
        </p:nvCxnSpPr>
        <p:spPr>
          <a:xfrm>
            <a:off x="378031" y="7407115"/>
            <a:ext cx="6792685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グループ化 48"/>
          <p:cNvGrpSpPr/>
          <p:nvPr/>
        </p:nvGrpSpPr>
        <p:grpSpPr>
          <a:xfrm>
            <a:off x="3154363" y="10303709"/>
            <a:ext cx="3977925" cy="294612"/>
            <a:chOff x="2557714" y="7200598"/>
            <a:chExt cx="4655270" cy="344777"/>
          </a:xfrm>
        </p:grpSpPr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2557714" y="7202520"/>
              <a:ext cx="2611560" cy="290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800" b="1" i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もっと</a:t>
              </a:r>
              <a:r>
                <a:rPr kumimoji="1" lang="ja-JP" altLang="en-US" sz="800" b="1" i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「</a:t>
              </a:r>
              <a:r>
                <a:rPr lang="ja-JP" altLang="en-US" sz="800" b="1" i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ウスイータ</a:t>
              </a:r>
              <a:r>
                <a:rPr kumimoji="1" lang="ja-JP" altLang="en-US" sz="800" b="1" i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」</a:t>
              </a:r>
              <a:r>
                <a:rPr kumimoji="1" lang="ja-JP" altLang="en-US" sz="800" b="1" i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を知りたい方は</a:t>
              </a:r>
            </a:p>
          </p:txBody>
        </p:sp>
        <p:sp>
          <p:nvSpPr>
            <p:cNvPr id="53" name="フリーフォーム 52"/>
            <p:cNvSpPr/>
            <p:nvPr/>
          </p:nvSpPr>
          <p:spPr>
            <a:xfrm>
              <a:off x="6536056" y="7210425"/>
              <a:ext cx="619125" cy="238125"/>
            </a:xfrm>
            <a:custGeom>
              <a:avLst/>
              <a:gdLst>
                <a:gd name="connsiteX0" fmla="*/ 0 w 619125"/>
                <a:gd name="connsiteY0" fmla="*/ 0 h 238125"/>
                <a:gd name="connsiteX1" fmla="*/ 579437 w 619125"/>
                <a:gd name="connsiteY1" fmla="*/ 0 h 238125"/>
                <a:gd name="connsiteX2" fmla="*/ 619125 w 619125"/>
                <a:gd name="connsiteY2" fmla="*/ 39688 h 238125"/>
                <a:gd name="connsiteX3" fmla="*/ 619125 w 619125"/>
                <a:gd name="connsiteY3" fmla="*/ 198437 h 238125"/>
                <a:gd name="connsiteX4" fmla="*/ 579437 w 619125"/>
                <a:gd name="connsiteY4" fmla="*/ 238125 h 238125"/>
                <a:gd name="connsiteX5" fmla="*/ 0 w 619125"/>
                <a:gd name="connsiteY5" fmla="*/ 238125 h 238125"/>
                <a:gd name="connsiteX6" fmla="*/ 0 w 619125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125" h="238125">
                  <a:moveTo>
                    <a:pt x="0" y="0"/>
                  </a:moveTo>
                  <a:lnTo>
                    <a:pt x="579437" y="0"/>
                  </a:lnTo>
                  <a:cubicBezTo>
                    <a:pt x="601356" y="0"/>
                    <a:pt x="619125" y="17769"/>
                    <a:pt x="619125" y="39688"/>
                  </a:cubicBezTo>
                  <a:lnTo>
                    <a:pt x="619125" y="198437"/>
                  </a:lnTo>
                  <a:cubicBezTo>
                    <a:pt x="619125" y="220356"/>
                    <a:pt x="601356" y="238125"/>
                    <a:pt x="579437" y="238125"/>
                  </a:cubicBezTo>
                  <a:lnTo>
                    <a:pt x="0" y="238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/>
            <p:cNvSpPr/>
            <p:nvPr/>
          </p:nvSpPr>
          <p:spPr>
            <a:xfrm>
              <a:off x="4785360" y="7210425"/>
              <a:ext cx="1750695" cy="238125"/>
            </a:xfrm>
            <a:custGeom>
              <a:avLst/>
              <a:gdLst>
                <a:gd name="connsiteX0" fmla="*/ 39688 w 1409700"/>
                <a:gd name="connsiteY0" fmla="*/ 0 h 238125"/>
                <a:gd name="connsiteX1" fmla="*/ 1409700 w 1409700"/>
                <a:gd name="connsiteY1" fmla="*/ 0 h 238125"/>
                <a:gd name="connsiteX2" fmla="*/ 1409700 w 1409700"/>
                <a:gd name="connsiteY2" fmla="*/ 238125 h 238125"/>
                <a:gd name="connsiteX3" fmla="*/ 39688 w 1409700"/>
                <a:gd name="connsiteY3" fmla="*/ 238125 h 238125"/>
                <a:gd name="connsiteX4" fmla="*/ 0 w 1409700"/>
                <a:gd name="connsiteY4" fmla="*/ 198437 h 238125"/>
                <a:gd name="connsiteX5" fmla="*/ 0 w 1409700"/>
                <a:gd name="connsiteY5" fmla="*/ 39688 h 238125"/>
                <a:gd name="connsiteX6" fmla="*/ 39688 w 1409700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700" h="238125">
                  <a:moveTo>
                    <a:pt x="39688" y="0"/>
                  </a:moveTo>
                  <a:lnTo>
                    <a:pt x="1409700" y="0"/>
                  </a:lnTo>
                  <a:lnTo>
                    <a:pt x="1409700" y="238125"/>
                  </a:lnTo>
                  <a:lnTo>
                    <a:pt x="39688" y="238125"/>
                  </a:lnTo>
                  <a:cubicBezTo>
                    <a:pt x="17769" y="238125"/>
                    <a:pt x="0" y="220356"/>
                    <a:pt x="0" y="198437"/>
                  </a:cubicBezTo>
                  <a:lnTo>
                    <a:pt x="0" y="39688"/>
                  </a:lnTo>
                  <a:cubicBezTo>
                    <a:pt x="0" y="17769"/>
                    <a:pt x="17769" y="0"/>
                    <a:pt x="39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6592153" y="7222080"/>
              <a:ext cx="620177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1100" b="1" dirty="0">
                  <a:solidFill>
                    <a:schemeClr val="bg1"/>
                  </a:solidFill>
                </a:rPr>
                <a:t>検索</a:t>
              </a:r>
            </a:p>
          </p:txBody>
        </p:sp>
        <p:sp>
          <p:nvSpPr>
            <p:cNvPr id="62" name="フリーフォーム 61"/>
            <p:cNvSpPr/>
            <p:nvPr/>
          </p:nvSpPr>
          <p:spPr>
            <a:xfrm rot="19203946">
              <a:off x="7022585" y="7310176"/>
              <a:ext cx="190399" cy="235199"/>
            </a:xfrm>
            <a:custGeom>
              <a:avLst/>
              <a:gdLst>
                <a:gd name="connsiteX0" fmla="*/ 194310 w 388620"/>
                <a:gd name="connsiteY0" fmla="*/ 0 h 480060"/>
                <a:gd name="connsiteX1" fmla="*/ 388620 w 388620"/>
                <a:gd name="connsiteY1" fmla="*/ 480060 h 480060"/>
                <a:gd name="connsiteX2" fmla="*/ 372449 w 388620"/>
                <a:gd name="connsiteY2" fmla="*/ 480060 h 480060"/>
                <a:gd name="connsiteX3" fmla="*/ 194310 w 388620"/>
                <a:gd name="connsiteY3" fmla="*/ 396118 h 480060"/>
                <a:gd name="connsiteX4" fmla="*/ 16171 w 388620"/>
                <a:gd name="connsiteY4" fmla="*/ 480060 h 480060"/>
                <a:gd name="connsiteX5" fmla="*/ 0 w 388620"/>
                <a:gd name="connsiteY5" fmla="*/ 480060 h 480060"/>
                <a:gd name="connsiteX6" fmla="*/ 194310 w 388620"/>
                <a:gd name="connsiteY6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620" h="480060">
                  <a:moveTo>
                    <a:pt x="194310" y="0"/>
                  </a:moveTo>
                  <a:lnTo>
                    <a:pt x="388620" y="480060"/>
                  </a:lnTo>
                  <a:lnTo>
                    <a:pt x="372449" y="480060"/>
                  </a:lnTo>
                  <a:lnTo>
                    <a:pt x="194310" y="396118"/>
                  </a:lnTo>
                  <a:lnTo>
                    <a:pt x="16171" y="480060"/>
                  </a:lnTo>
                  <a:lnTo>
                    <a:pt x="0" y="48006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4768639" y="7200598"/>
              <a:ext cx="1958007" cy="290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パナソニック ウスイータ</a:t>
              </a:r>
              <a:endPara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434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1" id="{3E0A3D33-E7EC-4C52-A0B4-79A718557481}" vid="{4D30E487-3AC7-4276-83EF-5A2B84D416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タテ</Template>
  <TotalTime>382</TotalTime>
  <Words>379</Words>
  <Application>Microsoft Office PowerPoint</Application>
  <PresentationFormat>ユーザー設定</PresentationFormat>
  <Paragraphs>50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HGS創英角ｺﾞｼｯｸUB</vt:lpstr>
      <vt:lpstr>メイリオ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sawano</dc:creator>
  <cp:lastModifiedBy>sawano</cp:lastModifiedBy>
  <cp:revision>26</cp:revision>
  <dcterms:created xsi:type="dcterms:W3CDTF">2022-05-16T05:01:30Z</dcterms:created>
  <dcterms:modified xsi:type="dcterms:W3CDTF">2022-09-30T09:36:17Z</dcterms:modified>
</cp:coreProperties>
</file>