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FFFF"/>
    <a:srgbClr val="02A9E0"/>
    <a:srgbClr val="364FA0"/>
    <a:srgbClr val="000000"/>
    <a:srgbClr val="D4CBC6"/>
    <a:srgbClr val="7C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07" autoAdjust="0"/>
    <p:restoredTop sz="94660"/>
  </p:normalViewPr>
  <p:slideViewPr>
    <p:cSldViewPr snapToGrid="0">
      <p:cViewPr varScale="1">
        <p:scale>
          <a:sx n="69" d="100"/>
          <a:sy n="69" d="100"/>
        </p:scale>
        <p:origin x="1392" y="7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テキスト ボックス 1"/>
          <p:cNvSpPr txBox="1"/>
          <p:nvPr userDrawn="1"/>
        </p:nvSpPr>
        <p:spPr>
          <a:xfrm>
            <a:off x="313872" y="10418311"/>
            <a:ext cx="633507" cy="215444"/>
          </a:xfrm>
          <a:prstGeom prst="rect">
            <a:avLst/>
          </a:prstGeom>
          <a:noFill/>
        </p:spPr>
        <p:txBody>
          <a:bodyPr wrap="none" rtlCol="0">
            <a:spAutoFit/>
          </a:bodyPr>
          <a:lstStyle/>
          <a:p>
            <a:r>
              <a:rPr kumimoji="1" lang="en-US" altLang="ja-JP" sz="800" b="1" dirty="0" smtClean="0"/>
              <a:t>2022.06</a:t>
            </a:r>
            <a:endParaRPr kumimoji="1" lang="ja-JP" altLang="en-US" sz="800" b="1" dirty="0"/>
          </a:p>
        </p:txBody>
      </p:sp>
    </p:spTree>
    <p:extLst>
      <p:ext uri="{BB962C8B-B14F-4D97-AF65-F5344CB8AC3E}">
        <p14:creationId xmlns:p14="http://schemas.microsoft.com/office/powerpoint/2010/main" val="32079568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4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12716" rtl="0" eaLnBrk="1" latinLnBrk="0" hangingPunct="1">
        <a:lnSpc>
          <a:spcPct val="90000"/>
        </a:lnSpc>
        <a:spcBef>
          <a:spcPct val="0"/>
        </a:spcBef>
        <a:buNone/>
        <a:defRPr kumimoji="1" sz="3429" kern="1200">
          <a:solidFill>
            <a:schemeClr val="tx1"/>
          </a:solidFill>
          <a:latin typeface="+mj-lt"/>
          <a:ea typeface="+mj-ea"/>
          <a:cs typeface="+mj-cs"/>
        </a:defRPr>
      </a:lvl1pPr>
    </p:titleStyle>
    <p:bodyStyle>
      <a:lvl1pPr marL="178179" indent="-178179" algn="l" defTabSz="712716" rtl="0" eaLnBrk="1" latinLnBrk="0" hangingPunct="1">
        <a:lnSpc>
          <a:spcPct val="90000"/>
        </a:lnSpc>
        <a:spcBef>
          <a:spcPts val="779"/>
        </a:spcBef>
        <a:buFont typeface="Arial" panose="020B0604020202020204" pitchFamily="34" charset="0"/>
        <a:buChar char="•"/>
        <a:defRPr kumimoji="1" sz="2182" kern="1200">
          <a:solidFill>
            <a:schemeClr val="tx1"/>
          </a:solidFill>
          <a:latin typeface="+mn-lt"/>
          <a:ea typeface="+mn-ea"/>
          <a:cs typeface="+mn-cs"/>
        </a:defRPr>
      </a:lvl1pPr>
      <a:lvl2pPr marL="534537" indent="-178179" algn="l" defTabSz="712716" rtl="0" eaLnBrk="1" latinLnBrk="0" hangingPunct="1">
        <a:lnSpc>
          <a:spcPct val="90000"/>
        </a:lnSpc>
        <a:spcBef>
          <a:spcPts val="390"/>
        </a:spcBef>
        <a:buFont typeface="Arial" panose="020B0604020202020204" pitchFamily="34" charset="0"/>
        <a:buChar char="•"/>
        <a:defRPr kumimoji="1" sz="1871" kern="1200">
          <a:solidFill>
            <a:schemeClr val="tx1"/>
          </a:solidFill>
          <a:latin typeface="+mn-lt"/>
          <a:ea typeface="+mn-ea"/>
          <a:cs typeface="+mn-cs"/>
        </a:defRPr>
      </a:lvl2pPr>
      <a:lvl3pPr marL="890896" indent="-178179" algn="l" defTabSz="712716" rtl="0" eaLnBrk="1" latinLnBrk="0" hangingPunct="1">
        <a:lnSpc>
          <a:spcPct val="90000"/>
        </a:lnSpc>
        <a:spcBef>
          <a:spcPts val="390"/>
        </a:spcBef>
        <a:buFont typeface="Arial" panose="020B0604020202020204" pitchFamily="34" charset="0"/>
        <a:buChar char="•"/>
        <a:defRPr kumimoji="1" sz="1559" kern="1200">
          <a:solidFill>
            <a:schemeClr val="tx1"/>
          </a:solidFill>
          <a:latin typeface="+mn-lt"/>
          <a:ea typeface="+mn-ea"/>
          <a:cs typeface="+mn-cs"/>
        </a:defRPr>
      </a:lvl3pPr>
      <a:lvl4pPr marL="1247254"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4pPr>
      <a:lvl5pPr marL="1603612"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5pPr>
      <a:lvl6pPr marL="1959971"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6pPr>
      <a:lvl7pPr marL="2316329"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7pPr>
      <a:lvl8pPr marL="2672687"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8pPr>
      <a:lvl9pPr marL="3029045"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9pPr>
    </p:bodyStyle>
    <p:otherStyle>
      <a:defPPr>
        <a:defRPr lang="en-US"/>
      </a:defPPr>
      <a:lvl1pPr marL="0" algn="l" defTabSz="712716" rtl="0" eaLnBrk="1" latinLnBrk="0" hangingPunct="1">
        <a:defRPr kumimoji="1" sz="1403" kern="1200">
          <a:solidFill>
            <a:schemeClr val="tx1"/>
          </a:solidFill>
          <a:latin typeface="+mn-lt"/>
          <a:ea typeface="+mn-ea"/>
          <a:cs typeface="+mn-cs"/>
        </a:defRPr>
      </a:lvl1pPr>
      <a:lvl2pPr marL="356359" algn="l" defTabSz="712716" rtl="0" eaLnBrk="1" latinLnBrk="0" hangingPunct="1">
        <a:defRPr kumimoji="1" sz="1403" kern="1200">
          <a:solidFill>
            <a:schemeClr val="tx1"/>
          </a:solidFill>
          <a:latin typeface="+mn-lt"/>
          <a:ea typeface="+mn-ea"/>
          <a:cs typeface="+mn-cs"/>
        </a:defRPr>
      </a:lvl2pPr>
      <a:lvl3pPr marL="712716" algn="l" defTabSz="712716" rtl="0" eaLnBrk="1" latinLnBrk="0" hangingPunct="1">
        <a:defRPr kumimoji="1" sz="1403" kern="1200">
          <a:solidFill>
            <a:schemeClr val="tx1"/>
          </a:solidFill>
          <a:latin typeface="+mn-lt"/>
          <a:ea typeface="+mn-ea"/>
          <a:cs typeface="+mn-cs"/>
        </a:defRPr>
      </a:lvl3pPr>
      <a:lvl4pPr marL="1069075" algn="l" defTabSz="712716" rtl="0" eaLnBrk="1" latinLnBrk="0" hangingPunct="1">
        <a:defRPr kumimoji="1" sz="1403" kern="1200">
          <a:solidFill>
            <a:schemeClr val="tx1"/>
          </a:solidFill>
          <a:latin typeface="+mn-lt"/>
          <a:ea typeface="+mn-ea"/>
          <a:cs typeface="+mn-cs"/>
        </a:defRPr>
      </a:lvl4pPr>
      <a:lvl5pPr marL="1425433" algn="l" defTabSz="712716" rtl="0" eaLnBrk="1" latinLnBrk="0" hangingPunct="1">
        <a:defRPr kumimoji="1" sz="1403" kern="1200">
          <a:solidFill>
            <a:schemeClr val="tx1"/>
          </a:solidFill>
          <a:latin typeface="+mn-lt"/>
          <a:ea typeface="+mn-ea"/>
          <a:cs typeface="+mn-cs"/>
        </a:defRPr>
      </a:lvl5pPr>
      <a:lvl6pPr marL="1781792" algn="l" defTabSz="712716" rtl="0" eaLnBrk="1" latinLnBrk="0" hangingPunct="1">
        <a:defRPr kumimoji="1" sz="1403" kern="1200">
          <a:solidFill>
            <a:schemeClr val="tx1"/>
          </a:solidFill>
          <a:latin typeface="+mn-lt"/>
          <a:ea typeface="+mn-ea"/>
          <a:cs typeface="+mn-cs"/>
        </a:defRPr>
      </a:lvl6pPr>
      <a:lvl7pPr marL="2138149" algn="l" defTabSz="712716" rtl="0" eaLnBrk="1" latinLnBrk="0" hangingPunct="1">
        <a:defRPr kumimoji="1" sz="1403" kern="1200">
          <a:solidFill>
            <a:schemeClr val="tx1"/>
          </a:solidFill>
          <a:latin typeface="+mn-lt"/>
          <a:ea typeface="+mn-ea"/>
          <a:cs typeface="+mn-cs"/>
        </a:defRPr>
      </a:lvl7pPr>
      <a:lvl8pPr marL="2494508" algn="l" defTabSz="712716" rtl="0" eaLnBrk="1" latinLnBrk="0" hangingPunct="1">
        <a:defRPr kumimoji="1" sz="1403" kern="1200">
          <a:solidFill>
            <a:schemeClr val="tx1"/>
          </a:solidFill>
          <a:latin typeface="+mn-lt"/>
          <a:ea typeface="+mn-ea"/>
          <a:cs typeface="+mn-cs"/>
        </a:defRPr>
      </a:lvl8pPr>
      <a:lvl9pPr marL="2850866" algn="l" defTabSz="712716" rtl="0" eaLnBrk="1" latinLnBrk="0" hangingPunct="1">
        <a:defRPr kumimoji="1"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a:extLst>
              <a:ext uri="{FF2B5EF4-FFF2-40B4-BE49-F238E27FC236}">
                <a16:creationId xmlns:a16="http://schemas.microsoft.com/office/drawing/2014/main" id="{B0E76C25-FB40-2294-D345-F1A3FDB153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5" t="12465" r="2960" b="9744"/>
          <a:stretch/>
        </p:blipFill>
        <p:spPr bwMode="auto">
          <a:xfrm>
            <a:off x="506670" y="5110511"/>
            <a:ext cx="1995229" cy="12604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a:extLst>
              <a:ext uri="{FF2B5EF4-FFF2-40B4-BE49-F238E27FC236}">
                <a16:creationId xmlns:a16="http://schemas.microsoft.com/office/drawing/2014/main" id="{B134B173-CDFA-85E7-7DCF-C4BCD0BF5C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 r="6403" b="15935"/>
          <a:stretch/>
        </p:blipFill>
        <p:spPr bwMode="auto">
          <a:xfrm>
            <a:off x="2873834" y="5110511"/>
            <a:ext cx="2002966" cy="12394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a:extLst>
              <a:ext uri="{FF2B5EF4-FFF2-40B4-BE49-F238E27FC236}">
                <a16:creationId xmlns:a16="http://schemas.microsoft.com/office/drawing/2014/main" id="{DE794F2A-329D-02C6-5AA9-91243CC9F6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02" t="23273" r="3596" b="2640"/>
          <a:stretch/>
        </p:blipFill>
        <p:spPr bwMode="auto">
          <a:xfrm>
            <a:off x="5195348" y="5109669"/>
            <a:ext cx="1967452" cy="1246681"/>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FBC03139-EA43-20DE-AF0D-7D8D466D5393}"/>
              </a:ext>
            </a:extLst>
          </p:cNvPr>
          <p:cNvPicPr>
            <a:picLocks noChangeAspect="1"/>
          </p:cNvPicPr>
          <p:nvPr/>
        </p:nvPicPr>
        <p:blipFill rotWithShape="1">
          <a:blip r:embed="rId5">
            <a:extLst>
              <a:ext uri="{28A0092B-C50C-407E-A947-70E740481C1C}">
                <a14:useLocalDpi xmlns:a14="http://schemas.microsoft.com/office/drawing/2010/main" val="0"/>
              </a:ext>
            </a:extLst>
          </a:blip>
          <a:srcRect l="728" t="13192" b="4476"/>
          <a:stretch/>
        </p:blipFill>
        <p:spPr>
          <a:xfrm>
            <a:off x="0" y="-30925"/>
            <a:ext cx="7559675" cy="4755325"/>
          </a:xfrm>
          <a:prstGeom prst="rect">
            <a:avLst/>
          </a:prstGeom>
        </p:spPr>
      </p:pic>
      <p:sp>
        <p:nvSpPr>
          <p:cNvPr id="4" name="テキスト ボックス 3"/>
          <p:cNvSpPr txBox="1"/>
          <p:nvPr/>
        </p:nvSpPr>
        <p:spPr>
          <a:xfrm>
            <a:off x="3187963" y="9495693"/>
            <a:ext cx="1082348" cy="246221"/>
          </a:xfrm>
          <a:prstGeom prst="rect">
            <a:avLst/>
          </a:prstGeom>
          <a:solidFill>
            <a:schemeClr val="tx1">
              <a:lumMod val="65000"/>
              <a:lumOff val="35000"/>
            </a:schemeClr>
          </a:solidFill>
        </p:spPr>
        <p:txBody>
          <a:bodyPr wrap="none" rtlCol="0">
            <a:spAutoFit/>
          </a:bodyPr>
          <a:lstStyle/>
          <a:p>
            <a:pPr algn="ctr"/>
            <a:r>
              <a:rPr lang="ja-JP" altLang="en-US" sz="1000" b="1" dirty="0">
                <a:solidFill>
                  <a:schemeClr val="bg1"/>
                </a:solidFill>
              </a:rPr>
              <a:t>貴社</a:t>
            </a:r>
            <a:r>
              <a:rPr lang="ja-JP" altLang="en-US" sz="1000" b="1" dirty="0" smtClean="0">
                <a:solidFill>
                  <a:schemeClr val="bg1"/>
                </a:solidFill>
              </a:rPr>
              <a:t>名ご記入欄</a:t>
            </a:r>
            <a:endParaRPr kumimoji="1" lang="ja-JP" altLang="en-US" sz="1000" b="1" dirty="0">
              <a:solidFill>
                <a:schemeClr val="bg1"/>
              </a:solidFill>
            </a:endParaRPr>
          </a:p>
        </p:txBody>
      </p:sp>
      <p:grpSp>
        <p:nvGrpSpPr>
          <p:cNvPr id="41" name="グループ化 40"/>
          <p:cNvGrpSpPr/>
          <p:nvPr/>
        </p:nvGrpSpPr>
        <p:grpSpPr>
          <a:xfrm>
            <a:off x="436363" y="4498397"/>
            <a:ext cx="6808987" cy="2274878"/>
            <a:chOff x="436363" y="4498397"/>
            <a:chExt cx="6808987" cy="2274878"/>
          </a:xfrm>
        </p:grpSpPr>
        <p:sp>
          <p:nvSpPr>
            <p:cNvPr id="68" name="テキスト ボックス 67"/>
            <p:cNvSpPr txBox="1"/>
            <p:nvPr/>
          </p:nvSpPr>
          <p:spPr>
            <a:xfrm>
              <a:off x="436363" y="6347517"/>
              <a:ext cx="2160787" cy="425758"/>
            </a:xfrm>
            <a:prstGeom prst="rect">
              <a:avLst/>
            </a:prstGeom>
            <a:noFill/>
          </p:spPr>
          <p:txBody>
            <a:bodyPr wrap="square" rtlCol="0">
              <a:spAutoFit/>
            </a:bodyPr>
            <a:lstStyle/>
            <a:p>
              <a:pPr>
                <a:lnSpc>
                  <a:spcPts val="1320"/>
                </a:lnSpc>
              </a:pPr>
              <a:r>
                <a:rPr lang="ja-JP" altLang="en-US" sz="800" b="1" dirty="0">
                  <a:solidFill>
                    <a:schemeClr val="tx1">
                      <a:lumMod val="85000"/>
                      <a:lumOff val="15000"/>
                    </a:schemeClr>
                  </a:solidFill>
                </a:rPr>
                <a:t>抗</a:t>
              </a:r>
              <a:r>
                <a:rPr lang="ja-JP" altLang="en-US" sz="800" b="1" dirty="0" smtClean="0">
                  <a:solidFill>
                    <a:schemeClr val="tx1">
                      <a:lumMod val="85000"/>
                      <a:lumOff val="15000"/>
                    </a:schemeClr>
                  </a:solidFill>
                </a:rPr>
                <a:t>ウイルス</a:t>
              </a:r>
              <a:r>
                <a:rPr lang="ja-JP" altLang="en-US" sz="800" b="1" dirty="0">
                  <a:solidFill>
                    <a:schemeClr val="tx1">
                      <a:lumMod val="85000"/>
                      <a:lumOff val="15000"/>
                    </a:schemeClr>
                  </a:solidFill>
                </a:rPr>
                <a:t>加工</a:t>
              </a:r>
              <a:r>
                <a:rPr lang="ja-JP" altLang="en-US" sz="800" b="1" dirty="0" smtClean="0">
                  <a:solidFill>
                    <a:schemeClr val="tx1">
                      <a:lumMod val="85000"/>
                      <a:lumOff val="15000"/>
                    </a:schemeClr>
                  </a:solidFill>
                </a:rPr>
                <a:t>は</a:t>
              </a:r>
              <a:r>
                <a:rPr lang="ja-JP" altLang="en-US" sz="800" b="1" dirty="0">
                  <a:solidFill>
                    <a:schemeClr val="tx1">
                      <a:lumMod val="85000"/>
                      <a:lumOff val="15000"/>
                    </a:schemeClr>
                  </a:solidFill>
                </a:rPr>
                <a:t>表面に付着した</a:t>
              </a:r>
              <a:r>
                <a:rPr lang="ja-JP" altLang="en-US" sz="800" b="1" dirty="0" smtClean="0">
                  <a:solidFill>
                    <a:schemeClr val="tx1">
                      <a:lumMod val="85000"/>
                      <a:lumOff val="15000"/>
                    </a:schemeClr>
                  </a:solidFill>
                </a:rPr>
                <a:t>特定ウイルス</a:t>
              </a:r>
              <a:r>
                <a:rPr lang="ja-JP" altLang="en-US" sz="800" b="1" dirty="0">
                  <a:solidFill>
                    <a:schemeClr val="tx1">
                      <a:lumMod val="85000"/>
                      <a:lumOff val="15000"/>
                    </a:schemeClr>
                  </a:solidFill>
                </a:rPr>
                <a:t>や</a:t>
              </a:r>
              <a:r>
                <a:rPr lang="ja-JP" altLang="en-US" sz="800" b="1" dirty="0" smtClean="0">
                  <a:solidFill>
                    <a:schemeClr val="tx1">
                      <a:lumMod val="85000"/>
                      <a:lumOff val="15000"/>
                    </a:schemeClr>
                  </a:solidFill>
                </a:rPr>
                <a:t>細菌の増殖リスクを減少。</a:t>
              </a:r>
              <a:endParaRPr lang="ja-JP" altLang="en-US" sz="800" b="1" dirty="0">
                <a:solidFill>
                  <a:schemeClr val="tx1">
                    <a:lumMod val="85000"/>
                    <a:lumOff val="15000"/>
                  </a:schemeClr>
                </a:solidFill>
              </a:endParaRPr>
            </a:p>
          </p:txBody>
        </p:sp>
        <p:sp>
          <p:nvSpPr>
            <p:cNvPr id="73" name="テキスト ボックス 72"/>
            <p:cNvSpPr txBox="1"/>
            <p:nvPr/>
          </p:nvSpPr>
          <p:spPr>
            <a:xfrm>
              <a:off x="2785646" y="6334817"/>
              <a:ext cx="2218154" cy="425758"/>
            </a:xfrm>
            <a:prstGeom prst="rect">
              <a:avLst/>
            </a:prstGeom>
            <a:noFill/>
          </p:spPr>
          <p:txBody>
            <a:bodyPr wrap="square" rtlCol="0">
              <a:spAutoFit/>
            </a:bodyPr>
            <a:lstStyle/>
            <a:p>
              <a:pPr>
                <a:lnSpc>
                  <a:spcPts val="1320"/>
                </a:lnSpc>
              </a:pP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抗菌・抗ウイルス</a:t>
              </a:r>
              <a:r>
                <a:rPr lang="ja-JP" altLang="en-US" sz="800" b="1" dirty="0" smtClean="0">
                  <a:solidFill>
                    <a:schemeClr val="tx1">
                      <a:lumMod val="85000"/>
                      <a:lumOff val="15000"/>
                    </a:schemeClr>
                  </a:solidFill>
                  <a:latin typeface="メイリオ" panose="020B0604030504040204" pitchFamily="50" charset="-128"/>
                  <a:ea typeface="メイリオ" panose="020B0604030504040204" pitchFamily="50" charset="-128"/>
                </a:rPr>
                <a:t>性能があれば、お部屋</a:t>
              </a: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を衛生的</a:t>
              </a:r>
              <a:r>
                <a:rPr lang="ja-JP" altLang="en-US" sz="800" b="1" dirty="0" smtClean="0">
                  <a:solidFill>
                    <a:schemeClr val="tx1">
                      <a:lumMod val="85000"/>
                      <a:lumOff val="15000"/>
                    </a:schemeClr>
                  </a:solidFill>
                  <a:latin typeface="メイリオ" panose="020B0604030504040204" pitchFamily="50" charset="-128"/>
                  <a:ea typeface="メイリオ" panose="020B0604030504040204" pitchFamily="50" charset="-128"/>
                </a:rPr>
                <a:t>にキープ。</a:t>
              </a:r>
              <a:endPar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282B9648-BA15-8C52-059C-5C8440B15571}"/>
                </a:ext>
              </a:extLst>
            </p:cNvPr>
            <p:cNvSpPr txBox="1"/>
            <p:nvPr/>
          </p:nvSpPr>
          <p:spPr>
            <a:xfrm>
              <a:off x="5087248" y="6347517"/>
              <a:ext cx="2158102" cy="425758"/>
            </a:xfrm>
            <a:prstGeom prst="rect">
              <a:avLst/>
            </a:prstGeom>
            <a:noFill/>
          </p:spPr>
          <p:txBody>
            <a:bodyPr wrap="square" rtlCol="0">
              <a:spAutoFit/>
            </a:bodyPr>
            <a:lstStyle/>
            <a:p>
              <a:pPr>
                <a:lnSpc>
                  <a:spcPts val="1320"/>
                </a:lnSpc>
              </a:pP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表面の菌の増殖を抑え</a:t>
              </a:r>
              <a:r>
                <a:rPr lang="ja-JP" altLang="en-US" sz="800" b="1" dirty="0" smtClean="0">
                  <a:solidFill>
                    <a:schemeClr val="tx1">
                      <a:lumMod val="85000"/>
                      <a:lumOff val="15000"/>
                    </a:schemeClr>
                  </a:solidFill>
                  <a:latin typeface="メイリオ" panose="020B0604030504040204" pitchFamily="50" charset="-128"/>
                  <a:ea typeface="メイリオ" panose="020B0604030504040204" pitchFamily="50" charset="-128"/>
                </a:rPr>
                <a:t>、清潔</a:t>
              </a: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がキープ</a:t>
              </a:r>
              <a:r>
                <a:rPr lang="ja-JP" altLang="en-US" sz="800" b="1" dirty="0" smtClean="0">
                  <a:solidFill>
                    <a:schemeClr val="tx1">
                      <a:lumMod val="85000"/>
                      <a:lumOff val="15000"/>
                    </a:schemeClr>
                  </a:solidFill>
                  <a:latin typeface="メイリオ" panose="020B0604030504040204" pitchFamily="50" charset="-128"/>
                  <a:ea typeface="メイリオ" panose="020B0604030504040204" pitchFamily="50" charset="-128"/>
                </a:rPr>
                <a:t>できれば、仕事</a:t>
              </a: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にしっかり</a:t>
              </a:r>
              <a:r>
                <a:rPr lang="ja-JP" altLang="en-US" sz="800" b="1" dirty="0" smtClean="0">
                  <a:solidFill>
                    <a:schemeClr val="tx1">
                      <a:lumMod val="85000"/>
                      <a:lumOff val="15000"/>
                    </a:schemeClr>
                  </a:solidFill>
                  <a:latin typeface="メイリオ" panose="020B0604030504040204" pitchFamily="50" charset="-128"/>
                  <a:ea typeface="メイリオ" panose="020B0604030504040204" pitchFamily="50" charset="-128"/>
                </a:rPr>
                <a:t>集中可能に。</a:t>
              </a:r>
              <a:endPar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14" name="グループ化 13"/>
            <p:cNvGrpSpPr/>
            <p:nvPr/>
          </p:nvGrpSpPr>
          <p:grpSpPr>
            <a:xfrm>
              <a:off x="514350" y="4498397"/>
              <a:ext cx="2000250" cy="574128"/>
              <a:chOff x="514350" y="4733925"/>
              <a:chExt cx="2000250" cy="574128"/>
            </a:xfrm>
          </p:grpSpPr>
          <p:sp>
            <p:nvSpPr>
              <p:cNvPr id="86" name="フリーフォーム 85"/>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88" name="テキスト ボックス 87"/>
              <p:cNvSpPr txBox="1"/>
              <p:nvPr/>
            </p:nvSpPr>
            <p:spPr>
              <a:xfrm>
                <a:off x="635460" y="4760595"/>
                <a:ext cx="1800493" cy="451406"/>
              </a:xfrm>
              <a:prstGeom prst="rect">
                <a:avLst/>
              </a:prstGeom>
              <a:noFill/>
            </p:spPr>
            <p:txBody>
              <a:bodyPr wrap="none" rtlCol="0">
                <a:spAutoFit/>
              </a:bodyPr>
              <a:lstStyle/>
              <a:p>
                <a:pPr algn="ctr">
                  <a:lnSpc>
                    <a:spcPts val="1350"/>
                  </a:lnSpc>
                </a:pPr>
                <a:r>
                  <a:rPr lang="ja-JP" altLang="en-US" sz="1050" b="1" dirty="0">
                    <a:solidFill>
                      <a:schemeClr val="tx1">
                        <a:lumMod val="85000"/>
                        <a:lumOff val="15000"/>
                      </a:schemeClr>
                    </a:solidFill>
                  </a:rPr>
                  <a:t>みんなが触れるドアノブは</a:t>
                </a:r>
              </a:p>
              <a:p>
                <a:pPr algn="ctr">
                  <a:lnSpc>
                    <a:spcPts val="1350"/>
                  </a:lnSpc>
                </a:pPr>
                <a:r>
                  <a:rPr lang="ja-JP" altLang="en-US" sz="1050" b="1" dirty="0">
                    <a:solidFill>
                      <a:schemeClr val="tx1">
                        <a:lumMod val="85000"/>
                        <a:lumOff val="15000"/>
                      </a:schemeClr>
                    </a:solidFill>
                  </a:rPr>
                  <a:t>いつも清潔がいい</a:t>
                </a:r>
              </a:p>
            </p:txBody>
          </p:sp>
        </p:grpSp>
        <p:grpSp>
          <p:nvGrpSpPr>
            <p:cNvPr id="89" name="グループ化 88"/>
            <p:cNvGrpSpPr/>
            <p:nvPr/>
          </p:nvGrpSpPr>
          <p:grpSpPr>
            <a:xfrm>
              <a:off x="2874610" y="4498397"/>
              <a:ext cx="2000250" cy="574128"/>
              <a:chOff x="514350" y="4733925"/>
              <a:chExt cx="2000250" cy="574128"/>
            </a:xfrm>
          </p:grpSpPr>
          <p:sp>
            <p:nvSpPr>
              <p:cNvPr id="90" name="フリーフォーム 89"/>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91" name="テキスト ボックス 90"/>
              <p:cNvSpPr txBox="1"/>
              <p:nvPr/>
            </p:nvSpPr>
            <p:spPr>
              <a:xfrm>
                <a:off x="582120" y="4760595"/>
                <a:ext cx="1800493" cy="451406"/>
              </a:xfrm>
              <a:prstGeom prst="rect">
                <a:avLst/>
              </a:prstGeom>
              <a:noFill/>
            </p:spPr>
            <p:txBody>
              <a:bodyPr wrap="none" rtlCol="0">
                <a:spAutoFit/>
              </a:bodyPr>
              <a:lstStyle/>
              <a:p>
                <a:pPr algn="ctr">
                  <a:lnSpc>
                    <a:spcPts val="1350"/>
                  </a:lnSpc>
                </a:pPr>
                <a:r>
                  <a:rPr lang="ja-JP" altLang="en-US" sz="1050" b="1" dirty="0">
                    <a:solidFill>
                      <a:schemeClr val="tx1">
                        <a:lumMod val="85000"/>
                        <a:lumOff val="15000"/>
                      </a:schemeClr>
                    </a:solidFill>
                  </a:rPr>
                  <a:t>リビングの床</a:t>
                </a:r>
                <a:r>
                  <a:rPr lang="ja-JP" altLang="en-US" sz="1050" b="1" dirty="0" smtClean="0">
                    <a:solidFill>
                      <a:schemeClr val="tx1">
                        <a:lumMod val="85000"/>
                        <a:lumOff val="15000"/>
                      </a:schemeClr>
                    </a:solidFill>
                  </a:rPr>
                  <a:t>を子供が</a:t>
                </a:r>
                <a:endParaRPr lang="en-US" altLang="ja-JP" sz="1050" b="1" dirty="0" smtClean="0">
                  <a:solidFill>
                    <a:schemeClr val="tx1">
                      <a:lumMod val="85000"/>
                      <a:lumOff val="15000"/>
                    </a:schemeClr>
                  </a:solidFill>
                </a:endParaRPr>
              </a:p>
              <a:p>
                <a:pPr algn="ctr">
                  <a:lnSpc>
                    <a:spcPts val="1350"/>
                  </a:lnSpc>
                </a:pPr>
                <a:r>
                  <a:rPr lang="ja-JP" altLang="en-US" sz="1050" b="1" dirty="0" smtClean="0">
                    <a:solidFill>
                      <a:schemeClr val="tx1">
                        <a:lumMod val="85000"/>
                        <a:lumOff val="15000"/>
                      </a:schemeClr>
                    </a:solidFill>
                  </a:rPr>
                  <a:t>安心</a:t>
                </a:r>
                <a:r>
                  <a:rPr lang="ja-JP" altLang="en-US" sz="1050" b="1" dirty="0">
                    <a:solidFill>
                      <a:schemeClr val="tx1">
                        <a:lumMod val="85000"/>
                        <a:lumOff val="15000"/>
                      </a:schemeClr>
                    </a:solidFill>
                  </a:rPr>
                  <a:t>してくつろげる場所に</a:t>
                </a:r>
              </a:p>
            </p:txBody>
          </p:sp>
        </p:grpSp>
        <p:grpSp>
          <p:nvGrpSpPr>
            <p:cNvPr id="92" name="グループ化 91"/>
            <p:cNvGrpSpPr/>
            <p:nvPr/>
          </p:nvGrpSpPr>
          <p:grpSpPr>
            <a:xfrm>
              <a:off x="5176564" y="4498397"/>
              <a:ext cx="2000250" cy="574128"/>
              <a:chOff x="514350" y="4733925"/>
              <a:chExt cx="2000250" cy="574128"/>
            </a:xfrm>
          </p:grpSpPr>
          <p:sp>
            <p:nvSpPr>
              <p:cNvPr id="93" name="フリーフォーム 92"/>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94" name="テキスト ボックス 93"/>
              <p:cNvSpPr txBox="1"/>
              <p:nvPr/>
            </p:nvSpPr>
            <p:spPr>
              <a:xfrm>
                <a:off x="649447" y="4760595"/>
                <a:ext cx="1665841" cy="451406"/>
              </a:xfrm>
              <a:prstGeom prst="rect">
                <a:avLst/>
              </a:prstGeom>
              <a:noFill/>
            </p:spPr>
            <p:txBody>
              <a:bodyPr wrap="none" rtlCol="0">
                <a:spAutoFit/>
              </a:bodyPr>
              <a:lstStyle/>
              <a:p>
                <a:pPr algn="ctr">
                  <a:lnSpc>
                    <a:spcPts val="1350"/>
                  </a:lnSpc>
                </a:pPr>
                <a:r>
                  <a:rPr lang="ja-JP" altLang="en-US" sz="1050" b="1" dirty="0">
                    <a:solidFill>
                      <a:schemeClr val="tx1">
                        <a:lumMod val="85000"/>
                        <a:lumOff val="15000"/>
                      </a:schemeClr>
                    </a:solidFill>
                  </a:rPr>
                  <a:t>長時間作業するデスクは</a:t>
                </a:r>
              </a:p>
              <a:p>
                <a:pPr algn="ctr">
                  <a:lnSpc>
                    <a:spcPts val="1350"/>
                  </a:lnSpc>
                </a:pPr>
                <a:r>
                  <a:rPr lang="ja-JP" altLang="en-US" sz="1050" b="1" dirty="0">
                    <a:solidFill>
                      <a:schemeClr val="tx1">
                        <a:lumMod val="85000"/>
                        <a:lumOff val="15000"/>
                      </a:schemeClr>
                    </a:solidFill>
                  </a:rPr>
                  <a:t>清潔を保って快適に</a:t>
                </a:r>
              </a:p>
            </p:txBody>
          </p:sp>
        </p:grpSp>
      </p:grpSp>
      <p:sp>
        <p:nvSpPr>
          <p:cNvPr id="101" name="テキスト ボックス 100"/>
          <p:cNvSpPr txBox="1"/>
          <p:nvPr/>
        </p:nvSpPr>
        <p:spPr>
          <a:xfrm>
            <a:off x="427671" y="6847771"/>
            <a:ext cx="2137729" cy="425758"/>
          </a:xfrm>
          <a:prstGeom prst="rect">
            <a:avLst/>
          </a:prstGeom>
          <a:noFill/>
        </p:spPr>
        <p:txBody>
          <a:bodyPr wrap="square" rtlCol="0">
            <a:spAutoFit/>
          </a:bodyPr>
          <a:lstStyle/>
          <a:p>
            <a:pPr>
              <a:lnSpc>
                <a:spcPts val="1320"/>
              </a:lnSpc>
            </a:pPr>
            <a:r>
              <a:rPr lang="ja-JP" altLang="en-US" sz="800" b="1" dirty="0">
                <a:solidFill>
                  <a:srgbClr val="002060"/>
                </a:solidFill>
              </a:rPr>
              <a:t>玄関収納に</a:t>
            </a:r>
            <a:r>
              <a:rPr lang="ja-JP" altLang="en-US" sz="800" b="1" dirty="0" smtClean="0">
                <a:solidFill>
                  <a:srgbClr val="002060"/>
                </a:solidFill>
              </a:rPr>
              <a:t>ひと工夫。</a:t>
            </a:r>
            <a:endParaRPr lang="en-US" altLang="ja-JP" sz="800" b="1" dirty="0" smtClean="0">
              <a:solidFill>
                <a:srgbClr val="002060"/>
              </a:solidFill>
            </a:endParaRPr>
          </a:p>
          <a:p>
            <a:pPr>
              <a:lnSpc>
                <a:spcPts val="1320"/>
              </a:lnSpc>
            </a:pPr>
            <a:r>
              <a:rPr lang="ja-JP" altLang="en-US" sz="800" b="1" dirty="0" smtClean="0">
                <a:solidFill>
                  <a:srgbClr val="002060"/>
                </a:solidFill>
              </a:rPr>
              <a:t>入口でウイルス</a:t>
            </a:r>
            <a:r>
              <a:rPr lang="ja-JP" altLang="en-US" sz="800" b="1" dirty="0">
                <a:solidFill>
                  <a:srgbClr val="002060"/>
                </a:solidFill>
              </a:rPr>
              <a:t>や細菌を</a:t>
            </a:r>
            <a:r>
              <a:rPr lang="ja-JP" altLang="en-US" sz="800" b="1" dirty="0" smtClean="0">
                <a:solidFill>
                  <a:srgbClr val="002060"/>
                </a:solidFill>
              </a:rPr>
              <a:t>ストップ</a:t>
            </a:r>
            <a:endParaRPr lang="ja-JP" altLang="en-US" sz="800" b="1" dirty="0">
              <a:solidFill>
                <a:srgbClr val="002060"/>
              </a:solidFill>
            </a:endParaRPr>
          </a:p>
        </p:txBody>
      </p:sp>
      <p:sp>
        <p:nvSpPr>
          <p:cNvPr id="120" name="テキスト ボックス 119"/>
          <p:cNvSpPr txBox="1"/>
          <p:nvPr/>
        </p:nvSpPr>
        <p:spPr>
          <a:xfrm>
            <a:off x="2795649" y="6847771"/>
            <a:ext cx="1935101" cy="425758"/>
          </a:xfrm>
          <a:prstGeom prst="rect">
            <a:avLst/>
          </a:prstGeom>
          <a:noFill/>
        </p:spPr>
        <p:txBody>
          <a:bodyPr wrap="square" rtlCol="0">
            <a:spAutoFit/>
          </a:bodyPr>
          <a:lstStyle/>
          <a:p>
            <a:pPr>
              <a:lnSpc>
                <a:spcPts val="1320"/>
              </a:lnSpc>
            </a:pPr>
            <a:r>
              <a:rPr lang="ja-JP" altLang="en-US" sz="800" b="1" dirty="0" smtClean="0">
                <a:solidFill>
                  <a:srgbClr val="002060"/>
                </a:solidFill>
              </a:rPr>
              <a:t>手すりも、抗菌・抗ウイルス性能で</a:t>
            </a:r>
            <a:endParaRPr lang="en-US" altLang="ja-JP" sz="800" b="1" dirty="0" smtClean="0">
              <a:solidFill>
                <a:srgbClr val="002060"/>
              </a:solidFill>
            </a:endParaRPr>
          </a:p>
          <a:p>
            <a:pPr>
              <a:lnSpc>
                <a:spcPts val="1320"/>
              </a:lnSpc>
            </a:pPr>
            <a:r>
              <a:rPr lang="ja-JP" altLang="en-US" sz="800" b="1" dirty="0" smtClean="0">
                <a:solidFill>
                  <a:srgbClr val="002060"/>
                </a:solidFill>
              </a:rPr>
              <a:t>ラク</a:t>
            </a:r>
            <a:r>
              <a:rPr lang="ja-JP" altLang="en-US" sz="800" b="1" dirty="0">
                <a:solidFill>
                  <a:srgbClr val="002060"/>
                </a:solidFill>
              </a:rPr>
              <a:t>に清潔をキープ</a:t>
            </a:r>
          </a:p>
        </p:txBody>
      </p:sp>
      <p:grpSp>
        <p:nvGrpSpPr>
          <p:cNvPr id="5" name="グループ化 4"/>
          <p:cNvGrpSpPr/>
          <p:nvPr/>
        </p:nvGrpSpPr>
        <p:grpSpPr>
          <a:xfrm>
            <a:off x="189363" y="444608"/>
            <a:ext cx="5795029" cy="1574361"/>
            <a:chOff x="189363" y="444608"/>
            <a:chExt cx="5795029" cy="1574361"/>
          </a:xfrm>
        </p:grpSpPr>
        <p:grpSp>
          <p:nvGrpSpPr>
            <p:cNvPr id="107" name="グループ化 106"/>
            <p:cNvGrpSpPr/>
            <p:nvPr/>
          </p:nvGrpSpPr>
          <p:grpSpPr>
            <a:xfrm rot="21202996">
              <a:off x="252511" y="717041"/>
              <a:ext cx="5731881" cy="1301928"/>
              <a:chOff x="5710915" y="2747392"/>
              <a:chExt cx="5731881" cy="1301928"/>
            </a:xfrm>
          </p:grpSpPr>
          <p:sp>
            <p:nvSpPr>
              <p:cNvPr id="65" name="テキスト ボックス 64">
                <a:extLst>
                  <a:ext uri="{FF2B5EF4-FFF2-40B4-BE49-F238E27FC236}">
                    <a16:creationId xmlns:a16="http://schemas.microsoft.com/office/drawing/2014/main" id="{B9598185-AB7B-51A9-830B-9F98C0E29640}"/>
                  </a:ext>
                </a:extLst>
              </p:cNvPr>
              <p:cNvSpPr txBox="1"/>
              <p:nvPr/>
            </p:nvSpPr>
            <p:spPr>
              <a:xfrm rot="2402">
                <a:off x="5718152" y="2756979"/>
                <a:ext cx="5724644" cy="1292341"/>
              </a:xfrm>
              <a:prstGeom prst="rect">
                <a:avLst/>
              </a:prstGeom>
              <a:noFill/>
              <a:ln>
                <a:noFill/>
              </a:ln>
            </p:spPr>
            <p:txBody>
              <a:bodyPr wrap="none" rtlCol="0">
                <a:spAutoFit/>
              </a:bodyPr>
              <a:lstStyle/>
              <a:p>
                <a:pPr>
                  <a:lnSpc>
                    <a:spcPts val="5000"/>
                  </a:lnSpc>
                </a:pPr>
                <a:r>
                  <a:rPr lang="ja-JP" altLang="en-US" sz="36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住まいの設備で</a:t>
                </a:r>
              </a:p>
              <a:p>
                <a:pPr>
                  <a:lnSpc>
                    <a:spcPts val="5000"/>
                  </a:lnSpc>
                </a:pPr>
                <a:r>
                  <a:rPr lang="ja-JP" altLang="en-US" sz="36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夏のウイルス・雑菌対策を</a:t>
                </a:r>
              </a:p>
            </p:txBody>
          </p:sp>
          <p:sp>
            <p:nvSpPr>
              <p:cNvPr id="66" name="テキスト ボックス 65">
                <a:extLst>
                  <a:ext uri="{FF2B5EF4-FFF2-40B4-BE49-F238E27FC236}">
                    <a16:creationId xmlns:a16="http://schemas.microsoft.com/office/drawing/2014/main" id="{B9598185-AB7B-51A9-830B-9F98C0E29640}"/>
                  </a:ext>
                </a:extLst>
              </p:cNvPr>
              <p:cNvSpPr txBox="1"/>
              <p:nvPr/>
            </p:nvSpPr>
            <p:spPr>
              <a:xfrm rot="2402">
                <a:off x="5710915" y="2747392"/>
                <a:ext cx="5724644" cy="1292341"/>
              </a:xfrm>
              <a:prstGeom prst="rect">
                <a:avLst/>
              </a:prstGeom>
              <a:noFill/>
              <a:ln>
                <a:noFill/>
              </a:ln>
            </p:spPr>
            <p:txBody>
              <a:bodyPr wrap="none" rtlCol="0">
                <a:spAutoFit/>
              </a:bodyPr>
              <a:lstStyle/>
              <a:p>
                <a:pPr>
                  <a:lnSpc>
                    <a:spcPts val="5000"/>
                  </a:lnSpc>
                </a:pPr>
                <a:r>
                  <a:rPr lang="ja-JP" altLang="en-US" sz="36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住まいの設備で</a:t>
                </a:r>
              </a:p>
              <a:p>
                <a:pPr>
                  <a:lnSpc>
                    <a:spcPts val="5000"/>
                  </a:lnSpc>
                </a:pPr>
                <a:r>
                  <a:rPr lang="ja-JP" altLang="en-US" sz="36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夏のウイルス・雑菌対策を</a:t>
                </a:r>
              </a:p>
            </p:txBody>
          </p:sp>
        </p:grpSp>
        <p:grpSp>
          <p:nvGrpSpPr>
            <p:cNvPr id="109" name="グループ化 108"/>
            <p:cNvGrpSpPr/>
            <p:nvPr/>
          </p:nvGrpSpPr>
          <p:grpSpPr>
            <a:xfrm rot="21202996">
              <a:off x="189363" y="444608"/>
              <a:ext cx="2709396" cy="523220"/>
              <a:chOff x="0" y="2575300"/>
              <a:chExt cx="2709396" cy="523220"/>
            </a:xfrm>
          </p:grpSpPr>
          <p:sp>
            <p:nvSpPr>
              <p:cNvPr id="63" name="テキスト ボックス 62">
                <a:extLst>
                  <a:ext uri="{FF2B5EF4-FFF2-40B4-BE49-F238E27FC236}">
                    <a16:creationId xmlns:a16="http://schemas.microsoft.com/office/drawing/2014/main" id="{B9598185-AB7B-51A9-830B-9F98C0E29640}"/>
                  </a:ext>
                </a:extLst>
              </p:cNvPr>
              <p:cNvSpPr txBox="1"/>
              <p:nvPr/>
            </p:nvSpPr>
            <p:spPr>
              <a:xfrm>
                <a:off x="0" y="2575300"/>
                <a:ext cx="2709396" cy="523220"/>
              </a:xfrm>
              <a:prstGeom prst="rect">
                <a:avLst/>
              </a:prstGeom>
              <a:noFill/>
            </p:spPr>
            <p:txBody>
              <a:bodyPr wrap="none" rtlCol="0">
                <a:spAutoFit/>
              </a:bodyPr>
              <a:lstStyle/>
              <a:p>
                <a:r>
                  <a:rPr kumimoji="1" lang="ja-JP" altLang="en-US" sz="2800" dirty="0" smtClean="0">
                    <a:ln w="44450">
                      <a:solidFill>
                        <a:schemeClr val="bg1"/>
                      </a:solid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パナソニックの</a:t>
                </a:r>
                <a:endParaRPr kumimoji="1" lang="ja-JP" altLang="en-US" sz="3700" dirty="0">
                  <a:ln w="44450">
                    <a:solidFill>
                      <a:schemeClr val="bg1"/>
                    </a:solid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p:txBody>
          </p:sp>
          <p:sp>
            <p:nvSpPr>
              <p:cNvPr id="108" name="テキスト ボックス 107">
                <a:extLst>
                  <a:ext uri="{FF2B5EF4-FFF2-40B4-BE49-F238E27FC236}">
                    <a16:creationId xmlns:a16="http://schemas.microsoft.com/office/drawing/2014/main" id="{B9598185-AB7B-51A9-830B-9F98C0E29640}"/>
                  </a:ext>
                </a:extLst>
              </p:cNvPr>
              <p:cNvSpPr txBox="1"/>
              <p:nvPr/>
            </p:nvSpPr>
            <p:spPr>
              <a:xfrm>
                <a:off x="179" y="2575300"/>
                <a:ext cx="2698175" cy="523220"/>
              </a:xfrm>
              <a:prstGeom prst="rect">
                <a:avLst/>
              </a:prstGeom>
              <a:noFill/>
            </p:spPr>
            <p:txBody>
              <a:bodyPr wrap="none" rtlCol="0">
                <a:spAutoFit/>
              </a:bodyPr>
              <a:lstStyle/>
              <a:p>
                <a:r>
                  <a:rPr kumimoji="1" lang="ja-JP" altLang="en-US" sz="2800" dirty="0" smtClean="0">
                    <a:ln w="2540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パナソニック</a:t>
                </a:r>
                <a:r>
                  <a:rPr lang="ja-JP" altLang="en-US" sz="2800" dirty="0" smtClean="0">
                    <a:ln w="2540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の</a:t>
                </a:r>
                <a:endParaRPr kumimoji="1" lang="ja-JP" altLang="en-US" sz="3700" dirty="0">
                  <a:ln w="2540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p:txBody>
          </p:sp>
        </p:grpSp>
      </p:grpSp>
      <p:pic>
        <p:nvPicPr>
          <p:cNvPr id="49" name="Picture 12">
            <a:extLst>
              <a:ext uri="{FF2B5EF4-FFF2-40B4-BE49-F238E27FC236}">
                <a16:creationId xmlns:a16="http://schemas.microsoft.com/office/drawing/2014/main" id="{0D34F743-82BA-88EC-9770-1927D094AC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92" t="13674" r="18157" b="1092"/>
          <a:stretch/>
        </p:blipFill>
        <p:spPr bwMode="auto">
          <a:xfrm>
            <a:off x="2854756" y="7264436"/>
            <a:ext cx="1469594" cy="118741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0" y="7249370"/>
            <a:ext cx="1413921" cy="1221530"/>
          </a:xfrm>
          <a:prstGeom prst="rect">
            <a:avLst/>
          </a:prstGeom>
        </p:spPr>
      </p:pic>
      <p:pic>
        <p:nvPicPr>
          <p:cNvPr id="50" name="Picture 10">
            <a:extLst>
              <a:ext uri="{FF2B5EF4-FFF2-40B4-BE49-F238E27FC236}">
                <a16:creationId xmlns:a16="http://schemas.microsoft.com/office/drawing/2014/main" id="{CDDE99F9-8C16-7C2B-06CD-CE44B67D2E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60" t="10510" r="22994" b="7013"/>
          <a:stretch/>
        </p:blipFill>
        <p:spPr bwMode="auto">
          <a:xfrm>
            <a:off x="1782783" y="7319982"/>
            <a:ext cx="750868" cy="750868"/>
          </a:xfrm>
          <a:prstGeom prst="ellipse">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0D34F743-82BA-88EC-9770-1927D094AC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846" t="39277" r="25728" b="38262"/>
          <a:stretch/>
        </p:blipFill>
        <p:spPr bwMode="auto">
          <a:xfrm>
            <a:off x="4208696" y="7326546"/>
            <a:ext cx="744304" cy="744304"/>
          </a:xfrm>
          <a:prstGeom prst="ellipse">
            <a:avLst/>
          </a:prstGeom>
          <a:noFill/>
          <a:extLst>
            <a:ext uri="{909E8E84-426E-40DD-AFC4-6F175D3DCCD1}">
              <a14:hiddenFill xmlns:a14="http://schemas.microsoft.com/office/drawing/2010/main">
                <a:solidFill>
                  <a:srgbClr val="FFFFFF"/>
                </a:solidFill>
              </a14:hiddenFill>
            </a:ext>
          </a:extLst>
        </p:spPr>
      </p:pic>
      <p:sp>
        <p:nvSpPr>
          <p:cNvPr id="59" name="四角形: 角を丸くする 16">
            <a:extLst>
              <a:ext uri="{FF2B5EF4-FFF2-40B4-BE49-F238E27FC236}">
                <a16:creationId xmlns:a16="http://schemas.microsoft.com/office/drawing/2014/main" id="{0213087D-30A8-F6DC-6DD5-1376A3C0DD56}"/>
              </a:ext>
            </a:extLst>
          </p:cNvPr>
          <p:cNvSpPr/>
          <p:nvPr/>
        </p:nvSpPr>
        <p:spPr>
          <a:xfrm>
            <a:off x="5064261" y="6888481"/>
            <a:ext cx="2117590" cy="1623060"/>
          </a:xfrm>
          <a:prstGeom prst="roundRect">
            <a:avLst>
              <a:gd name="adj" fmla="val 419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19E14FCC-2BEA-2CC1-64B5-BCE632053D17}"/>
              </a:ext>
            </a:extLst>
          </p:cNvPr>
          <p:cNvSpPr txBox="1"/>
          <p:nvPr/>
        </p:nvSpPr>
        <p:spPr>
          <a:xfrm>
            <a:off x="5143270" y="6959504"/>
            <a:ext cx="1980029" cy="271869"/>
          </a:xfrm>
          <a:prstGeom prst="rect">
            <a:avLst/>
          </a:prstGeom>
          <a:noFill/>
        </p:spPr>
        <p:txBody>
          <a:bodyPr wrap="none" rtlCol="0">
            <a:spAutoFit/>
          </a:bodyPr>
          <a:lstStyle/>
          <a:p>
            <a:pPr algn="ctr">
              <a:lnSpc>
                <a:spcPts val="1350"/>
              </a:lnSpc>
            </a:pPr>
            <a:r>
              <a:rPr lang="ja-JP" altLang="en-US" sz="1000" b="1" dirty="0">
                <a:solidFill>
                  <a:schemeClr val="tx1">
                    <a:lumMod val="85000"/>
                    <a:lumOff val="15000"/>
                  </a:schemeClr>
                </a:solidFill>
              </a:rPr>
              <a:t>＼　ご高齢の方におすすめ　／</a:t>
            </a:r>
            <a:endParaRPr kumimoji="1" lang="ja-JP" altLang="en-US" sz="1000" b="1" dirty="0">
              <a:solidFill>
                <a:schemeClr val="tx1">
                  <a:lumMod val="85000"/>
                  <a:lumOff val="15000"/>
                </a:schemeClr>
              </a:solidFill>
            </a:endParaRPr>
          </a:p>
        </p:txBody>
      </p:sp>
      <p:pic>
        <p:nvPicPr>
          <p:cNvPr id="61" name="Picture 14">
            <a:extLst>
              <a:ext uri="{FF2B5EF4-FFF2-40B4-BE49-F238E27FC236}">
                <a16:creationId xmlns:a16="http://schemas.microsoft.com/office/drawing/2014/main" id="{41593333-BC7B-84BC-DD4B-F0A4165EC0F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3427" r="4551" b="1466"/>
          <a:stretch/>
        </p:blipFill>
        <p:spPr bwMode="auto">
          <a:xfrm>
            <a:off x="5201281" y="7408373"/>
            <a:ext cx="1837694" cy="1002201"/>
          </a:xfrm>
          <a:prstGeom prst="rect">
            <a:avLst/>
          </a:prstGeom>
          <a:noFill/>
          <a:extLst>
            <a:ext uri="{909E8E84-426E-40DD-AFC4-6F175D3DCCD1}">
              <a14:hiddenFill xmlns:a14="http://schemas.microsoft.com/office/drawing/2010/main">
                <a:solidFill>
                  <a:srgbClr val="FFFFFF"/>
                </a:solidFill>
              </a14:hiddenFill>
            </a:ext>
          </a:extLst>
        </p:spPr>
      </p:pic>
      <p:sp>
        <p:nvSpPr>
          <p:cNvPr id="62" name="テキスト ボックス 61">
            <a:extLst>
              <a:ext uri="{FF2B5EF4-FFF2-40B4-BE49-F238E27FC236}">
                <a16:creationId xmlns:a16="http://schemas.microsoft.com/office/drawing/2014/main" id="{527A1D6D-2241-7975-C3F2-94D7CD5717B5}"/>
              </a:ext>
            </a:extLst>
          </p:cNvPr>
          <p:cNvSpPr txBox="1"/>
          <p:nvPr/>
        </p:nvSpPr>
        <p:spPr>
          <a:xfrm>
            <a:off x="5063097" y="7148132"/>
            <a:ext cx="2168283" cy="259045"/>
          </a:xfrm>
          <a:prstGeom prst="rect">
            <a:avLst/>
          </a:prstGeom>
          <a:noFill/>
        </p:spPr>
        <p:txBody>
          <a:bodyPr wrap="square" rtlCol="0">
            <a:spAutoFit/>
          </a:bodyPr>
          <a:lstStyle/>
          <a:p>
            <a:pPr algn="ctr">
              <a:lnSpc>
                <a:spcPts val="1320"/>
              </a:lnSpc>
            </a:pPr>
            <a:r>
              <a:rPr kumimoji="1" lang="ja-JP" altLang="en-US" sz="750" b="1" dirty="0" smtClean="0">
                <a:solidFill>
                  <a:srgbClr val="1F1F1F"/>
                </a:solidFill>
                <a:latin typeface="メイリオ" panose="020B0604030504040204" pitchFamily="50" charset="-128"/>
                <a:ea typeface="メイリオ" panose="020B0604030504040204" pitchFamily="50" charset="-128"/>
              </a:rPr>
              <a:t>手</a:t>
            </a:r>
            <a:r>
              <a:rPr kumimoji="1" lang="ja-JP" altLang="en-US" sz="750" b="1" dirty="0">
                <a:solidFill>
                  <a:srgbClr val="1F1F1F"/>
                </a:solidFill>
                <a:latin typeface="メイリオ" panose="020B0604030504040204" pitchFamily="50" charset="-128"/>
                <a:ea typeface="メイリオ" panose="020B0604030504040204" pitchFamily="50" charset="-128"/>
              </a:rPr>
              <a:t>を滑らせながら歩行を</a:t>
            </a:r>
            <a:r>
              <a:rPr kumimoji="1" lang="ja-JP" altLang="en-US" sz="750" b="1" dirty="0" smtClean="0">
                <a:solidFill>
                  <a:srgbClr val="1F1F1F"/>
                </a:solidFill>
                <a:latin typeface="メイリオ" panose="020B0604030504040204" pitchFamily="50" charset="-128"/>
                <a:ea typeface="メイリオ" panose="020B0604030504040204" pitchFamily="50" charset="-128"/>
              </a:rPr>
              <a:t>サポーする手すり</a:t>
            </a:r>
            <a:endParaRPr kumimoji="1" lang="ja-JP" altLang="en-US" sz="750" b="1" dirty="0">
              <a:solidFill>
                <a:schemeClr val="tx1">
                  <a:lumMod val="75000"/>
                  <a:lumOff val="25000"/>
                </a:schemeClr>
              </a:solidFill>
            </a:endParaRPr>
          </a:p>
        </p:txBody>
      </p:sp>
    </p:spTree>
    <p:extLst>
      <p:ext uri="{BB962C8B-B14F-4D97-AF65-F5344CB8AC3E}">
        <p14:creationId xmlns:p14="http://schemas.microsoft.com/office/powerpoint/2010/main" val="241276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482889" y="906321"/>
            <a:ext cx="2492375" cy="825500"/>
            <a:chOff x="441324" y="850901"/>
            <a:chExt cx="2492375" cy="825500"/>
          </a:xfrm>
          <a:solidFill>
            <a:srgbClr val="66CCFF"/>
          </a:solidFill>
        </p:grpSpPr>
        <p:sp>
          <p:nvSpPr>
            <p:cNvPr id="25" name="正方形/長方形 24"/>
            <p:cNvSpPr/>
            <p:nvPr/>
          </p:nvSpPr>
          <p:spPr>
            <a:xfrm>
              <a:off x="441324" y="1212851"/>
              <a:ext cx="2492375" cy="8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441325" y="1587501"/>
              <a:ext cx="556420" cy="8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41324" y="850901"/>
              <a:ext cx="2492375" cy="8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390288" y="342668"/>
            <a:ext cx="3034557" cy="1477328"/>
          </a:xfrm>
          <a:prstGeom prst="rect">
            <a:avLst/>
          </a:prstGeom>
          <a:noFill/>
        </p:spPr>
        <p:txBody>
          <a:bodyPr wrap="square" rtlCol="0">
            <a:spAutoFit/>
          </a:bodyPr>
          <a:lstStyle/>
          <a:p>
            <a:pPr>
              <a:lnSpc>
                <a:spcPts val="2700"/>
              </a:lnSpc>
            </a:pPr>
            <a:r>
              <a:rPr lang="ja-JP" altLang="en-US" sz="1000" b="1" dirty="0" smtClean="0">
                <a:solidFill>
                  <a:schemeClr val="tx1">
                    <a:lumMod val="75000"/>
                    <a:lumOff val="25000"/>
                  </a:schemeClr>
                </a:solidFill>
              </a:rPr>
              <a:t>パナソニックの清潔と安心に配慮した</a:t>
            </a:r>
            <a:endParaRPr lang="en-US" altLang="ja-JP" sz="1000" b="1" dirty="0" smtClean="0">
              <a:solidFill>
                <a:schemeClr val="tx1">
                  <a:lumMod val="75000"/>
                  <a:lumOff val="25000"/>
                </a:schemeClr>
              </a:solidFill>
            </a:endParaRPr>
          </a:p>
          <a:p>
            <a:pPr>
              <a:lnSpc>
                <a:spcPts val="2700"/>
              </a:lnSpc>
            </a:pPr>
            <a:r>
              <a:rPr lang="ja-JP" altLang="en-US" sz="2200" dirty="0" smtClean="0">
                <a:solidFill>
                  <a:schemeClr val="tx1">
                    <a:lumMod val="75000"/>
                    <a:lumOff val="25000"/>
                  </a:schemeClr>
                </a:solidFill>
              </a:rPr>
              <a:t>５つ</a:t>
            </a:r>
            <a:r>
              <a:rPr lang="ja-JP" altLang="en-US" sz="2200" dirty="0">
                <a:solidFill>
                  <a:schemeClr val="tx1">
                    <a:lumMod val="75000"/>
                    <a:lumOff val="25000"/>
                  </a:schemeClr>
                </a:solidFill>
              </a:rPr>
              <a:t>の性能を</a:t>
            </a:r>
            <a:r>
              <a:rPr lang="ja-JP" altLang="en-US" sz="2200" dirty="0" smtClean="0">
                <a:solidFill>
                  <a:schemeClr val="tx1">
                    <a:lumMod val="75000"/>
                    <a:lumOff val="25000"/>
                  </a:schemeClr>
                </a:solidFill>
              </a:rPr>
              <a:t>満たす</a:t>
            </a:r>
            <a:endParaRPr lang="en-US" altLang="ja-JP" sz="2200" dirty="0" smtClean="0">
              <a:solidFill>
                <a:schemeClr val="tx1">
                  <a:lumMod val="75000"/>
                  <a:lumOff val="25000"/>
                </a:schemeClr>
              </a:solidFill>
            </a:endParaRPr>
          </a:p>
          <a:p>
            <a:pPr>
              <a:lnSpc>
                <a:spcPts val="2700"/>
              </a:lnSpc>
            </a:pPr>
            <a:r>
              <a:rPr lang="ja-JP" altLang="en-US" sz="2200" b="1" dirty="0" smtClean="0">
                <a:solidFill>
                  <a:schemeClr val="tx1">
                    <a:lumMod val="75000"/>
                    <a:lumOff val="25000"/>
                  </a:schemeClr>
                </a:solidFill>
              </a:rPr>
              <a:t>クリーンプロダクツ</a:t>
            </a:r>
            <a:endParaRPr lang="en-US" altLang="ja-JP" sz="2200" b="1" dirty="0" smtClean="0">
              <a:solidFill>
                <a:schemeClr val="tx1">
                  <a:lumMod val="75000"/>
                  <a:lumOff val="25000"/>
                </a:schemeClr>
              </a:solidFill>
            </a:endParaRPr>
          </a:p>
          <a:p>
            <a:pPr>
              <a:lnSpc>
                <a:spcPts val="2700"/>
              </a:lnSpc>
            </a:pPr>
            <a:r>
              <a:rPr lang="ja-JP" altLang="en-US" sz="2200" b="1" dirty="0" smtClean="0">
                <a:solidFill>
                  <a:schemeClr val="tx1">
                    <a:lumMod val="75000"/>
                    <a:lumOff val="25000"/>
                  </a:schemeClr>
                </a:solidFill>
              </a:rPr>
              <a:t>製品</a:t>
            </a:r>
            <a:endParaRPr lang="ja-JP" altLang="en-US" sz="2200" b="1" dirty="0">
              <a:solidFill>
                <a:schemeClr val="tx1">
                  <a:lumMod val="75000"/>
                  <a:lumOff val="25000"/>
                </a:schemeClr>
              </a:solidFill>
            </a:endParaRPr>
          </a:p>
        </p:txBody>
      </p:sp>
      <p:grpSp>
        <p:nvGrpSpPr>
          <p:cNvPr id="292" name="グループ化 291"/>
          <p:cNvGrpSpPr/>
          <p:nvPr/>
        </p:nvGrpSpPr>
        <p:grpSpPr>
          <a:xfrm>
            <a:off x="1831975" y="10332106"/>
            <a:ext cx="5420015" cy="289525"/>
            <a:chOff x="886389" y="7207423"/>
            <a:chExt cx="6326595" cy="337952"/>
          </a:xfrm>
        </p:grpSpPr>
        <p:sp>
          <p:nvSpPr>
            <p:cNvPr id="293" name="テキスト ボックス 292">
              <a:extLst>
                <a:ext uri="{FF2B5EF4-FFF2-40B4-BE49-F238E27FC236}">
                  <a16:creationId xmlns:a16="http://schemas.microsoft.com/office/drawing/2014/main" id="{6AA96219-211A-129F-F82B-E5A2D95D4B93}"/>
                </a:ext>
              </a:extLst>
            </p:cNvPr>
            <p:cNvSpPr txBox="1"/>
            <p:nvPr/>
          </p:nvSpPr>
          <p:spPr>
            <a:xfrm>
              <a:off x="886389" y="7209698"/>
              <a:ext cx="3319821" cy="302374"/>
            </a:xfrm>
            <a:prstGeom prst="rect">
              <a:avLst/>
            </a:prstGeom>
            <a:noFill/>
          </p:spPr>
          <p:txBody>
            <a:bodyPr wrap="square" rtlCol="0">
              <a:spAutoFit/>
            </a:bodyPr>
            <a:lstStyle/>
            <a:p>
              <a:pPr algn="r">
                <a:lnSpc>
                  <a:spcPts val="1320"/>
                </a:lnSpc>
              </a:pPr>
              <a:r>
                <a:rPr kumimoji="1" lang="ja-JP" altLang="en-US" sz="900" b="1" u="sng" dirty="0" smtClean="0">
                  <a:solidFill>
                    <a:schemeClr val="tx1">
                      <a:lumMod val="75000"/>
                      <a:lumOff val="25000"/>
                    </a:schemeClr>
                  </a:solidFill>
                </a:rPr>
                <a:t>もっと「</a:t>
              </a:r>
              <a:r>
                <a:rPr lang="ja-JP" altLang="en-US" sz="900" b="1" u="sng" dirty="0">
                  <a:solidFill>
                    <a:schemeClr val="tx1">
                      <a:lumMod val="75000"/>
                      <a:lumOff val="25000"/>
                    </a:schemeClr>
                  </a:solidFill>
                </a:rPr>
                <a:t>クリーンプロダクツ</a:t>
              </a:r>
              <a:r>
                <a:rPr kumimoji="1" lang="ja-JP" altLang="en-US" sz="900" b="1" u="sng" dirty="0" smtClean="0">
                  <a:solidFill>
                    <a:schemeClr val="tx1">
                      <a:lumMod val="75000"/>
                      <a:lumOff val="25000"/>
                    </a:schemeClr>
                  </a:solidFill>
                </a:rPr>
                <a:t>」を知りたい方は</a:t>
              </a:r>
              <a:endParaRPr kumimoji="1" lang="ja-JP" altLang="en-US" sz="900" b="1" u="sng" dirty="0">
                <a:solidFill>
                  <a:schemeClr val="tx1">
                    <a:lumMod val="75000"/>
                    <a:lumOff val="25000"/>
                  </a:schemeClr>
                </a:solidFill>
              </a:endParaRPr>
            </a:p>
          </p:txBody>
        </p:sp>
        <p:sp>
          <p:nvSpPr>
            <p:cNvPr id="294" name="フリーフォーム 293"/>
            <p:cNvSpPr/>
            <p:nvPr/>
          </p:nvSpPr>
          <p:spPr>
            <a:xfrm>
              <a:off x="6536056" y="7210425"/>
              <a:ext cx="619125" cy="238125"/>
            </a:xfrm>
            <a:custGeom>
              <a:avLst/>
              <a:gdLst>
                <a:gd name="connsiteX0" fmla="*/ 0 w 619125"/>
                <a:gd name="connsiteY0" fmla="*/ 0 h 238125"/>
                <a:gd name="connsiteX1" fmla="*/ 579437 w 619125"/>
                <a:gd name="connsiteY1" fmla="*/ 0 h 238125"/>
                <a:gd name="connsiteX2" fmla="*/ 619125 w 619125"/>
                <a:gd name="connsiteY2" fmla="*/ 39688 h 238125"/>
                <a:gd name="connsiteX3" fmla="*/ 619125 w 619125"/>
                <a:gd name="connsiteY3" fmla="*/ 198437 h 238125"/>
                <a:gd name="connsiteX4" fmla="*/ 579437 w 619125"/>
                <a:gd name="connsiteY4" fmla="*/ 238125 h 238125"/>
                <a:gd name="connsiteX5" fmla="*/ 0 w 619125"/>
                <a:gd name="connsiteY5" fmla="*/ 238125 h 238125"/>
                <a:gd name="connsiteX6" fmla="*/ 0 w 619125"/>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38125">
                  <a:moveTo>
                    <a:pt x="0" y="0"/>
                  </a:moveTo>
                  <a:lnTo>
                    <a:pt x="579437" y="0"/>
                  </a:lnTo>
                  <a:cubicBezTo>
                    <a:pt x="601356" y="0"/>
                    <a:pt x="619125" y="17769"/>
                    <a:pt x="619125" y="39688"/>
                  </a:cubicBezTo>
                  <a:lnTo>
                    <a:pt x="619125" y="198437"/>
                  </a:lnTo>
                  <a:cubicBezTo>
                    <a:pt x="619125" y="220356"/>
                    <a:pt x="601356" y="238125"/>
                    <a:pt x="579437" y="238125"/>
                  </a:cubicBezTo>
                  <a:lnTo>
                    <a:pt x="0" y="238125"/>
                  </a:lnTo>
                  <a:lnTo>
                    <a:pt x="0" y="0"/>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フリーフォーム 294"/>
            <p:cNvSpPr/>
            <p:nvPr/>
          </p:nvSpPr>
          <p:spPr>
            <a:xfrm>
              <a:off x="4218144" y="7210425"/>
              <a:ext cx="2317911" cy="238125"/>
            </a:xfrm>
            <a:custGeom>
              <a:avLst/>
              <a:gdLst>
                <a:gd name="connsiteX0" fmla="*/ 39688 w 1409700"/>
                <a:gd name="connsiteY0" fmla="*/ 0 h 238125"/>
                <a:gd name="connsiteX1" fmla="*/ 1409700 w 1409700"/>
                <a:gd name="connsiteY1" fmla="*/ 0 h 238125"/>
                <a:gd name="connsiteX2" fmla="*/ 1409700 w 1409700"/>
                <a:gd name="connsiteY2" fmla="*/ 238125 h 238125"/>
                <a:gd name="connsiteX3" fmla="*/ 39688 w 1409700"/>
                <a:gd name="connsiteY3" fmla="*/ 238125 h 238125"/>
                <a:gd name="connsiteX4" fmla="*/ 0 w 1409700"/>
                <a:gd name="connsiteY4" fmla="*/ 198437 h 238125"/>
                <a:gd name="connsiteX5" fmla="*/ 0 w 1409700"/>
                <a:gd name="connsiteY5" fmla="*/ 39688 h 238125"/>
                <a:gd name="connsiteX6" fmla="*/ 39688 w 1409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238125">
                  <a:moveTo>
                    <a:pt x="39688" y="0"/>
                  </a:moveTo>
                  <a:lnTo>
                    <a:pt x="1409700" y="0"/>
                  </a:lnTo>
                  <a:lnTo>
                    <a:pt x="1409700" y="238125"/>
                  </a:lnTo>
                  <a:lnTo>
                    <a:pt x="39688" y="238125"/>
                  </a:lnTo>
                  <a:cubicBezTo>
                    <a:pt x="17769" y="238125"/>
                    <a:pt x="0" y="220356"/>
                    <a:pt x="0" y="198437"/>
                  </a:cubicBezTo>
                  <a:lnTo>
                    <a:pt x="0" y="39688"/>
                  </a:lnTo>
                  <a:cubicBezTo>
                    <a:pt x="0" y="17769"/>
                    <a:pt x="17769" y="0"/>
                    <a:pt x="39688"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テキスト ボックス 295">
              <a:extLst>
                <a:ext uri="{FF2B5EF4-FFF2-40B4-BE49-F238E27FC236}">
                  <a16:creationId xmlns:a16="http://schemas.microsoft.com/office/drawing/2014/main" id="{6AA96219-211A-129F-F82B-E5A2D95D4B93}"/>
                </a:ext>
              </a:extLst>
            </p:cNvPr>
            <p:cNvSpPr txBox="1"/>
            <p:nvPr/>
          </p:nvSpPr>
          <p:spPr>
            <a:xfrm>
              <a:off x="6592153" y="7222080"/>
              <a:ext cx="620177" cy="259045"/>
            </a:xfrm>
            <a:prstGeom prst="rect">
              <a:avLst/>
            </a:prstGeom>
            <a:noFill/>
          </p:spPr>
          <p:txBody>
            <a:bodyPr wrap="square" rtlCol="0">
              <a:spAutoFit/>
            </a:bodyPr>
            <a:lstStyle/>
            <a:p>
              <a:pPr>
                <a:lnSpc>
                  <a:spcPts val="1320"/>
                </a:lnSpc>
              </a:pPr>
              <a:r>
                <a:rPr kumimoji="1" lang="ja-JP" altLang="en-US" sz="1100" b="1" dirty="0" smtClean="0">
                  <a:solidFill>
                    <a:schemeClr val="bg1"/>
                  </a:solidFill>
                </a:rPr>
                <a:t>検索</a:t>
              </a:r>
              <a:endParaRPr kumimoji="1" lang="ja-JP" altLang="en-US" sz="1100" b="1" dirty="0">
                <a:solidFill>
                  <a:schemeClr val="bg1"/>
                </a:solidFill>
              </a:endParaRPr>
            </a:p>
          </p:txBody>
        </p:sp>
        <p:sp>
          <p:nvSpPr>
            <p:cNvPr id="297" name="フリーフォーム 296"/>
            <p:cNvSpPr/>
            <p:nvPr/>
          </p:nvSpPr>
          <p:spPr>
            <a:xfrm rot="19203946">
              <a:off x="7022585" y="7310176"/>
              <a:ext cx="190399" cy="235199"/>
            </a:xfrm>
            <a:custGeom>
              <a:avLst/>
              <a:gdLst>
                <a:gd name="connsiteX0" fmla="*/ 194310 w 388620"/>
                <a:gd name="connsiteY0" fmla="*/ 0 h 480060"/>
                <a:gd name="connsiteX1" fmla="*/ 388620 w 388620"/>
                <a:gd name="connsiteY1" fmla="*/ 480060 h 480060"/>
                <a:gd name="connsiteX2" fmla="*/ 372449 w 388620"/>
                <a:gd name="connsiteY2" fmla="*/ 480060 h 480060"/>
                <a:gd name="connsiteX3" fmla="*/ 194310 w 388620"/>
                <a:gd name="connsiteY3" fmla="*/ 396118 h 480060"/>
                <a:gd name="connsiteX4" fmla="*/ 16171 w 388620"/>
                <a:gd name="connsiteY4" fmla="*/ 480060 h 480060"/>
                <a:gd name="connsiteX5" fmla="*/ 0 w 388620"/>
                <a:gd name="connsiteY5" fmla="*/ 480060 h 480060"/>
                <a:gd name="connsiteX6" fmla="*/ 194310 w 388620"/>
                <a:gd name="connsiteY6"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 h="480060">
                  <a:moveTo>
                    <a:pt x="194310" y="0"/>
                  </a:moveTo>
                  <a:lnTo>
                    <a:pt x="388620" y="480060"/>
                  </a:lnTo>
                  <a:lnTo>
                    <a:pt x="372449" y="480060"/>
                  </a:lnTo>
                  <a:lnTo>
                    <a:pt x="194310" y="396118"/>
                  </a:lnTo>
                  <a:lnTo>
                    <a:pt x="16171" y="480060"/>
                  </a:lnTo>
                  <a:lnTo>
                    <a:pt x="0" y="480060"/>
                  </a:lnTo>
                  <a:lnTo>
                    <a:pt x="194310" y="0"/>
                  </a:lnTo>
                  <a:close/>
                </a:path>
              </a:pathLst>
            </a:cu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テキスト ボックス 297">
              <a:extLst>
                <a:ext uri="{FF2B5EF4-FFF2-40B4-BE49-F238E27FC236}">
                  <a16:creationId xmlns:a16="http://schemas.microsoft.com/office/drawing/2014/main" id="{6AA96219-211A-129F-F82B-E5A2D95D4B93}"/>
                </a:ext>
              </a:extLst>
            </p:cNvPr>
            <p:cNvSpPr txBox="1"/>
            <p:nvPr/>
          </p:nvSpPr>
          <p:spPr>
            <a:xfrm>
              <a:off x="4199210" y="7207423"/>
              <a:ext cx="2375992" cy="302374"/>
            </a:xfrm>
            <a:prstGeom prst="rect">
              <a:avLst/>
            </a:prstGeom>
            <a:noFill/>
          </p:spPr>
          <p:txBody>
            <a:bodyPr wrap="square" rtlCol="0">
              <a:spAutoFit/>
            </a:bodyPr>
            <a:lstStyle/>
            <a:p>
              <a:pPr>
                <a:lnSpc>
                  <a:spcPts val="1320"/>
                </a:lnSpc>
              </a:pPr>
              <a:r>
                <a:rPr kumimoji="1" lang="ja-JP" altLang="en-US" sz="900" b="1" dirty="0" smtClean="0">
                  <a:solidFill>
                    <a:schemeClr val="tx1">
                      <a:lumMod val="75000"/>
                      <a:lumOff val="25000"/>
                    </a:schemeClr>
                  </a:solidFill>
                </a:rPr>
                <a:t>パナソニック　クリーンプロダクツ</a:t>
              </a:r>
              <a:endParaRPr kumimoji="1" lang="ja-JP" altLang="en-US" sz="900" b="1" dirty="0">
                <a:solidFill>
                  <a:schemeClr val="tx1">
                    <a:lumMod val="75000"/>
                    <a:lumOff val="25000"/>
                  </a:schemeClr>
                </a:solidFill>
              </a:endParaRPr>
            </a:p>
          </p:txBody>
        </p:sp>
      </p:grpSp>
      <p:grpSp>
        <p:nvGrpSpPr>
          <p:cNvPr id="16" name="グループ化 15"/>
          <p:cNvGrpSpPr/>
          <p:nvPr/>
        </p:nvGrpSpPr>
        <p:grpSpPr>
          <a:xfrm>
            <a:off x="3378633" y="444141"/>
            <a:ext cx="3811162" cy="3776880"/>
            <a:chOff x="548034" y="1088664"/>
            <a:chExt cx="4130088" cy="4092937"/>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34" y="1233055"/>
              <a:ext cx="4130088" cy="3948546"/>
            </a:xfrm>
            <a:prstGeom prst="rect">
              <a:avLst/>
            </a:prstGeom>
          </p:spPr>
        </p:pic>
        <p:grpSp>
          <p:nvGrpSpPr>
            <p:cNvPr id="14" name="グループ化 13"/>
            <p:cNvGrpSpPr/>
            <p:nvPr/>
          </p:nvGrpSpPr>
          <p:grpSpPr>
            <a:xfrm>
              <a:off x="636587" y="1088664"/>
              <a:ext cx="3942203" cy="4061763"/>
              <a:chOff x="2056059" y="4393534"/>
              <a:chExt cx="7138662" cy="7355164"/>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552" y="4393534"/>
                <a:ext cx="1619250" cy="162877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471" y="8136385"/>
                <a:ext cx="1619250" cy="1628775"/>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059" y="8101888"/>
                <a:ext cx="1619250" cy="1628775"/>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3013" y="10119923"/>
                <a:ext cx="1619250" cy="1628775"/>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3971" y="4445278"/>
                <a:ext cx="1619250" cy="1628775"/>
              </a:xfrm>
              <a:prstGeom prst="rect">
                <a:avLst/>
              </a:prstGeom>
            </p:spPr>
          </p:pic>
        </p:grpSp>
      </p:grpSp>
      <p:grpSp>
        <p:nvGrpSpPr>
          <p:cNvPr id="24" name="グループ化 23"/>
          <p:cNvGrpSpPr/>
          <p:nvPr/>
        </p:nvGrpSpPr>
        <p:grpSpPr>
          <a:xfrm>
            <a:off x="452323" y="1902394"/>
            <a:ext cx="2815483" cy="2306181"/>
            <a:chOff x="410758" y="1171334"/>
            <a:chExt cx="2815483" cy="2306181"/>
          </a:xfrm>
        </p:grpSpPr>
        <p:sp>
          <p:nvSpPr>
            <p:cNvPr id="98" name="テキスト ボックス 97"/>
            <p:cNvSpPr txBox="1"/>
            <p:nvPr/>
          </p:nvSpPr>
          <p:spPr>
            <a:xfrm>
              <a:off x="798475" y="1178954"/>
              <a:ext cx="2409545" cy="415498"/>
            </a:xfrm>
            <a:prstGeom prst="rect">
              <a:avLst/>
            </a:prstGeom>
            <a:noFill/>
          </p:spPr>
          <p:txBody>
            <a:bodyPr wrap="square" rtlCol="0">
              <a:spAutoFit/>
            </a:bodyPr>
            <a:lstStyle/>
            <a:p>
              <a:r>
                <a:rPr lang="ja-JP" altLang="en-US" sz="1000" b="1" dirty="0">
                  <a:solidFill>
                    <a:srgbClr val="02A9E0"/>
                  </a:solidFill>
                </a:rPr>
                <a:t>製品の表面に付着した特定ウイルスの</a:t>
              </a:r>
            </a:p>
            <a:p>
              <a:r>
                <a:rPr lang="ja-JP" altLang="en-US" sz="1000" b="1" dirty="0">
                  <a:solidFill>
                    <a:srgbClr val="02A9E0"/>
                  </a:solidFill>
                </a:rPr>
                <a:t>数を減少させる「抗ウイルス加工」</a:t>
              </a:r>
            </a:p>
          </p:txBody>
        </p:sp>
        <p:sp>
          <p:nvSpPr>
            <p:cNvPr id="105" name="テキスト ボックス 104"/>
            <p:cNvSpPr txBox="1"/>
            <p:nvPr/>
          </p:nvSpPr>
          <p:spPr>
            <a:xfrm>
              <a:off x="809076" y="1643139"/>
              <a:ext cx="2409545" cy="415498"/>
            </a:xfrm>
            <a:prstGeom prst="rect">
              <a:avLst/>
            </a:prstGeom>
            <a:noFill/>
          </p:spPr>
          <p:txBody>
            <a:bodyPr wrap="square" rtlCol="0">
              <a:spAutoFit/>
            </a:bodyPr>
            <a:lstStyle/>
            <a:p>
              <a:r>
                <a:rPr lang="ja-JP" altLang="en-US" sz="1000" b="1" dirty="0">
                  <a:solidFill>
                    <a:srgbClr val="02A9E0"/>
                  </a:solidFill>
                </a:rPr>
                <a:t>製品の表面に付着した細菌の</a:t>
              </a:r>
            </a:p>
            <a:p>
              <a:r>
                <a:rPr lang="ja-JP" altLang="en-US" sz="1000" b="1" dirty="0">
                  <a:solidFill>
                    <a:srgbClr val="02A9E0"/>
                  </a:solidFill>
                </a:rPr>
                <a:t>増殖を抑制する「抗菌加工</a:t>
              </a:r>
              <a:r>
                <a:rPr lang="en-US" altLang="ja-JP" sz="1000" b="1" dirty="0">
                  <a:solidFill>
                    <a:srgbClr val="02A9E0"/>
                  </a:solidFill>
                </a:rPr>
                <a:t>』</a:t>
              </a:r>
              <a:endParaRPr lang="ja-JP" altLang="en-US" sz="1000" b="1" dirty="0">
                <a:solidFill>
                  <a:srgbClr val="02A9E0"/>
                </a:solidFill>
              </a:endParaRPr>
            </a:p>
          </p:txBody>
        </p:sp>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646" y="1171334"/>
              <a:ext cx="381000" cy="381000"/>
            </a:xfrm>
            <a:prstGeom prst="rect">
              <a:avLst/>
            </a:prstGeom>
          </p:spPr>
        </p:pic>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58" y="1643139"/>
              <a:ext cx="381000" cy="381000"/>
            </a:xfrm>
            <a:prstGeom prst="rect">
              <a:avLst/>
            </a:prstGeom>
          </p:spPr>
        </p:pic>
        <p:pic>
          <p:nvPicPr>
            <p:cNvPr id="21" name="図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646" y="2112254"/>
              <a:ext cx="381000" cy="381000"/>
            </a:xfrm>
            <a:prstGeom prst="rect">
              <a:avLst/>
            </a:prstGeom>
          </p:spPr>
        </p:pic>
        <p:pic>
          <p:nvPicPr>
            <p:cNvPr id="22" name="図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8378" y="2586599"/>
              <a:ext cx="381000" cy="381000"/>
            </a:xfrm>
            <a:prstGeom prst="rect">
              <a:avLst/>
            </a:prstGeom>
          </p:spPr>
        </p:pic>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646" y="3048130"/>
              <a:ext cx="381000" cy="381000"/>
            </a:xfrm>
            <a:prstGeom prst="rect">
              <a:avLst/>
            </a:prstGeom>
          </p:spPr>
        </p:pic>
        <p:sp>
          <p:nvSpPr>
            <p:cNvPr id="109" name="テキスト ボックス 108"/>
            <p:cNvSpPr txBox="1"/>
            <p:nvPr/>
          </p:nvSpPr>
          <p:spPr>
            <a:xfrm>
              <a:off x="798475" y="2136533"/>
              <a:ext cx="2409545" cy="415498"/>
            </a:xfrm>
            <a:prstGeom prst="rect">
              <a:avLst/>
            </a:prstGeom>
            <a:noFill/>
          </p:spPr>
          <p:txBody>
            <a:bodyPr wrap="square" rtlCol="0">
              <a:spAutoFit/>
            </a:bodyPr>
            <a:lstStyle/>
            <a:p>
              <a:r>
                <a:rPr lang="ja-JP" altLang="en-US" sz="1000" b="1" dirty="0">
                  <a:solidFill>
                    <a:srgbClr val="02A9E0"/>
                  </a:solidFill>
                </a:rPr>
                <a:t>低</a:t>
              </a:r>
              <a:r>
                <a:rPr lang="en-US" altLang="ja-JP" sz="1000" b="1" dirty="0">
                  <a:solidFill>
                    <a:srgbClr val="02A9E0"/>
                  </a:solidFill>
                </a:rPr>
                <a:t>VOC</a:t>
              </a:r>
              <a:r>
                <a:rPr lang="ja-JP" altLang="en-US" sz="1000" b="1" dirty="0">
                  <a:solidFill>
                    <a:srgbClr val="02A9E0"/>
                  </a:solidFill>
                </a:rPr>
                <a:t>対策を進めて、</a:t>
              </a:r>
            </a:p>
            <a:p>
              <a:r>
                <a:rPr lang="ja-JP" altLang="en-US" sz="1000" b="1" dirty="0">
                  <a:solidFill>
                    <a:srgbClr val="02A9E0"/>
                  </a:solidFill>
                </a:rPr>
                <a:t>心地よい</a:t>
              </a:r>
              <a:r>
                <a:rPr lang="en-US" altLang="ja-JP" sz="1000" b="1" dirty="0">
                  <a:solidFill>
                    <a:srgbClr val="02A9E0"/>
                  </a:solidFill>
                </a:rPr>
                <a:t>『</a:t>
              </a:r>
              <a:r>
                <a:rPr lang="ja-JP" altLang="en-US" sz="1000" b="1" dirty="0">
                  <a:solidFill>
                    <a:srgbClr val="02A9E0"/>
                  </a:solidFill>
                </a:rPr>
                <a:t>室内空気環境へ配慮」</a:t>
              </a:r>
            </a:p>
          </p:txBody>
        </p:sp>
        <p:sp>
          <p:nvSpPr>
            <p:cNvPr id="110" name="テキスト ボックス 109"/>
            <p:cNvSpPr txBox="1"/>
            <p:nvPr/>
          </p:nvSpPr>
          <p:spPr>
            <a:xfrm>
              <a:off x="816696" y="2610878"/>
              <a:ext cx="2409545" cy="415498"/>
            </a:xfrm>
            <a:prstGeom prst="rect">
              <a:avLst/>
            </a:prstGeom>
            <a:noFill/>
          </p:spPr>
          <p:txBody>
            <a:bodyPr wrap="square" rtlCol="0">
              <a:spAutoFit/>
            </a:bodyPr>
            <a:lstStyle/>
            <a:p>
              <a:r>
                <a:rPr lang="ja-JP" altLang="en-US" sz="1000" b="1" dirty="0">
                  <a:solidFill>
                    <a:srgbClr val="02A9E0"/>
                  </a:solidFill>
                </a:rPr>
                <a:t>長く、美しくお使いいただくため、</a:t>
              </a:r>
            </a:p>
            <a:p>
              <a:r>
                <a:rPr lang="en-US" altLang="ja-JP" sz="1000" b="1" dirty="0">
                  <a:solidFill>
                    <a:srgbClr val="02A9E0"/>
                  </a:solidFill>
                </a:rPr>
                <a:t>『</a:t>
              </a:r>
              <a:r>
                <a:rPr lang="ja-JP" altLang="en-US" sz="1000" b="1" dirty="0">
                  <a:solidFill>
                    <a:srgbClr val="02A9E0"/>
                  </a:solidFill>
                </a:rPr>
                <a:t>傷や汚れへの強さへ配慮」</a:t>
              </a:r>
            </a:p>
          </p:txBody>
        </p:sp>
        <p:sp>
          <p:nvSpPr>
            <p:cNvPr id="111" name="テキスト ボックス 110"/>
            <p:cNvSpPr txBox="1"/>
            <p:nvPr/>
          </p:nvSpPr>
          <p:spPr>
            <a:xfrm>
              <a:off x="798475" y="3062017"/>
              <a:ext cx="2409545" cy="415498"/>
            </a:xfrm>
            <a:prstGeom prst="rect">
              <a:avLst/>
            </a:prstGeom>
            <a:noFill/>
          </p:spPr>
          <p:txBody>
            <a:bodyPr wrap="square" rtlCol="0">
              <a:spAutoFit/>
            </a:bodyPr>
            <a:lstStyle/>
            <a:p>
              <a:r>
                <a:rPr lang="ja-JP" altLang="en-US" sz="1000" b="1" dirty="0">
                  <a:solidFill>
                    <a:srgbClr val="02A9E0"/>
                  </a:solidFill>
                </a:rPr>
                <a:t>次亜塩素酸ナトリウムやアルコール</a:t>
              </a:r>
            </a:p>
            <a:p>
              <a:r>
                <a:rPr lang="ja-JP" altLang="en-US" sz="1000" b="1" dirty="0">
                  <a:solidFill>
                    <a:srgbClr val="02A9E0"/>
                  </a:solidFill>
                </a:rPr>
                <a:t>などの</a:t>
              </a:r>
              <a:r>
                <a:rPr lang="en-US" altLang="ja-JP" sz="1000" b="1" dirty="0">
                  <a:solidFill>
                    <a:srgbClr val="02A9E0"/>
                  </a:solidFill>
                </a:rPr>
                <a:t>『</a:t>
              </a:r>
              <a:r>
                <a:rPr lang="ja-JP" altLang="en-US" sz="1000" b="1" dirty="0">
                  <a:solidFill>
                    <a:srgbClr val="02A9E0"/>
                  </a:solidFill>
                </a:rPr>
                <a:t>消毒薬での掃除へ配慮」</a:t>
              </a:r>
            </a:p>
          </p:txBody>
        </p:sp>
      </p:grpSp>
      <p:sp>
        <p:nvSpPr>
          <p:cNvPr id="117" name="テキスト ボックス 116"/>
          <p:cNvSpPr txBox="1"/>
          <p:nvPr/>
        </p:nvSpPr>
        <p:spPr>
          <a:xfrm>
            <a:off x="390288" y="4369064"/>
            <a:ext cx="5525603" cy="438582"/>
          </a:xfrm>
          <a:prstGeom prst="rect">
            <a:avLst/>
          </a:prstGeom>
          <a:noFill/>
        </p:spPr>
        <p:txBody>
          <a:bodyPr wrap="square" rtlCol="0">
            <a:spAutoFit/>
          </a:bodyPr>
          <a:lstStyle/>
          <a:p>
            <a:pPr>
              <a:lnSpc>
                <a:spcPts val="2700"/>
              </a:lnSpc>
            </a:pPr>
            <a:r>
              <a:rPr lang="ja-JP" altLang="en-US" b="1" dirty="0">
                <a:solidFill>
                  <a:schemeClr val="tx1">
                    <a:lumMod val="75000"/>
                    <a:lumOff val="25000"/>
                  </a:schemeClr>
                </a:solidFill>
              </a:rPr>
              <a:t>製品の表面に付着した特定ウイルスの数を減少</a:t>
            </a:r>
          </a:p>
        </p:txBody>
      </p:sp>
      <p:pic>
        <p:nvPicPr>
          <p:cNvPr id="30" name="図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5316" y="4841778"/>
            <a:ext cx="4106863" cy="2312931"/>
          </a:xfrm>
          <a:prstGeom prst="rect">
            <a:avLst/>
          </a:prstGeom>
        </p:spPr>
      </p:pic>
      <p:sp>
        <p:nvSpPr>
          <p:cNvPr id="125" name="テキスト ボックス 124"/>
          <p:cNvSpPr txBox="1"/>
          <p:nvPr/>
        </p:nvSpPr>
        <p:spPr>
          <a:xfrm>
            <a:off x="4720005" y="4958049"/>
            <a:ext cx="2450415" cy="2285241"/>
          </a:xfrm>
          <a:prstGeom prst="rect">
            <a:avLst/>
          </a:prstGeom>
          <a:noFill/>
        </p:spPr>
        <p:txBody>
          <a:bodyPr wrap="square" rtlCol="0">
            <a:spAutoFit/>
          </a:bodyPr>
          <a:lstStyle/>
          <a:p>
            <a:r>
              <a:rPr lang="en-US" altLang="ja-JP" sz="650" b="1" dirty="0">
                <a:solidFill>
                  <a:schemeClr val="tx1">
                    <a:lumMod val="85000"/>
                    <a:lumOff val="15000"/>
                  </a:schemeClr>
                </a:solidFill>
              </a:rPr>
              <a:t>【</a:t>
            </a:r>
            <a:r>
              <a:rPr lang="ja-JP" altLang="en-US" sz="650" b="1" dirty="0">
                <a:solidFill>
                  <a:schemeClr val="tx1">
                    <a:lumMod val="85000"/>
                    <a:lumOff val="15000"/>
                  </a:schemeClr>
                </a:solidFill>
              </a:rPr>
              <a:t>対象商品</a:t>
            </a:r>
            <a:r>
              <a:rPr lang="en-US" altLang="ja-JP" sz="650" b="1" dirty="0">
                <a:solidFill>
                  <a:schemeClr val="tx1">
                    <a:lumMod val="85000"/>
                    <a:lumOff val="15000"/>
                  </a:schemeClr>
                </a:solidFill>
              </a:rPr>
              <a:t>】</a:t>
            </a:r>
          </a:p>
          <a:p>
            <a:r>
              <a:rPr lang="ja-JP" altLang="en-US" sz="650" dirty="0">
                <a:solidFill>
                  <a:schemeClr val="tx1">
                    <a:lumMod val="85000"/>
                    <a:lumOff val="15000"/>
                  </a:schemeClr>
                </a:solidFill>
              </a:rPr>
              <a:t>内装ドア ハンドル</a:t>
            </a:r>
            <a:r>
              <a:rPr lang="en-US" altLang="ja-JP" sz="650" dirty="0">
                <a:solidFill>
                  <a:schemeClr val="tx1">
                    <a:lumMod val="85000"/>
                    <a:lumOff val="15000"/>
                  </a:schemeClr>
                </a:solidFill>
              </a:rPr>
              <a:t>A1</a:t>
            </a:r>
            <a:r>
              <a:rPr lang="ja-JP" altLang="en-US" sz="650" dirty="0" smtClean="0">
                <a:solidFill>
                  <a:schemeClr val="tx1">
                    <a:lumMod val="85000"/>
                    <a:lumOff val="15000"/>
                  </a:schemeClr>
                </a:solidFill>
              </a:rPr>
              <a:t>型</a:t>
            </a:r>
            <a:endParaRPr lang="en-US" altLang="ja-JP" sz="650" dirty="0" smtClean="0">
              <a:solidFill>
                <a:schemeClr val="tx1">
                  <a:lumMod val="85000"/>
                  <a:lumOff val="15000"/>
                </a:schemeClr>
              </a:solidFill>
            </a:endParaRPr>
          </a:p>
          <a:p>
            <a:endParaRPr lang="ja-JP" altLang="en-US" sz="200" dirty="0">
              <a:solidFill>
                <a:schemeClr val="tx1">
                  <a:lumMod val="85000"/>
                  <a:lumOff val="15000"/>
                </a:schemeClr>
              </a:solidFill>
            </a:endParaRPr>
          </a:p>
          <a:p>
            <a:r>
              <a:rPr lang="en-US" altLang="ja-JP" sz="650" b="1" dirty="0">
                <a:solidFill>
                  <a:schemeClr val="tx1">
                    <a:lumMod val="85000"/>
                    <a:lumOff val="15000"/>
                  </a:schemeClr>
                </a:solidFill>
              </a:rPr>
              <a:t>【</a:t>
            </a:r>
            <a:r>
              <a:rPr lang="ja-JP" altLang="en-US" sz="650" b="1" dirty="0">
                <a:solidFill>
                  <a:schemeClr val="tx1">
                    <a:lumMod val="85000"/>
                    <a:lumOff val="15000"/>
                  </a:schemeClr>
                </a:solidFill>
              </a:rPr>
              <a:t>抗ウイルス性能試験</a:t>
            </a:r>
            <a:r>
              <a:rPr lang="en-US" altLang="ja-JP" sz="650" b="1" dirty="0">
                <a:solidFill>
                  <a:schemeClr val="tx1">
                    <a:lumMod val="85000"/>
                    <a:lumOff val="15000"/>
                  </a:schemeClr>
                </a:solidFill>
              </a:rPr>
              <a:t>】</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試験依頼先：（一財）日本繊維製品品質技術センター</a:t>
            </a:r>
          </a:p>
          <a:p>
            <a:r>
              <a:rPr lang="ja-JP" altLang="en-US" sz="650" dirty="0">
                <a:solidFill>
                  <a:schemeClr val="tx1">
                    <a:lumMod val="85000"/>
                    <a:lumOff val="15000"/>
                  </a:schemeClr>
                </a:solidFill>
              </a:rPr>
              <a:t>●試験方法：</a:t>
            </a:r>
            <a:r>
              <a:rPr lang="en-US" altLang="ja-JP" sz="650" dirty="0">
                <a:solidFill>
                  <a:schemeClr val="tx1">
                    <a:lumMod val="85000"/>
                    <a:lumOff val="15000"/>
                  </a:schemeClr>
                </a:solidFill>
              </a:rPr>
              <a:t>ISO21702</a:t>
            </a:r>
            <a:r>
              <a:rPr lang="ja-JP" altLang="en-US" sz="650" dirty="0">
                <a:solidFill>
                  <a:schemeClr val="tx1">
                    <a:lumMod val="85000"/>
                    <a:lumOff val="15000"/>
                  </a:schemeClr>
                </a:solidFill>
              </a:rPr>
              <a:t>（試験片は</a:t>
            </a:r>
            <a:r>
              <a:rPr lang="en-US" altLang="ja-JP" sz="650" dirty="0">
                <a:solidFill>
                  <a:schemeClr val="tx1">
                    <a:lumMod val="85000"/>
                    <a:lumOff val="15000"/>
                  </a:schemeClr>
                </a:solidFill>
              </a:rPr>
              <a:t>SIAA</a:t>
            </a:r>
            <a:r>
              <a:rPr lang="ja-JP" altLang="en-US" sz="650" dirty="0">
                <a:solidFill>
                  <a:schemeClr val="tx1">
                    <a:lumMod val="85000"/>
                    <a:lumOff val="15000"/>
                  </a:schemeClr>
                </a:solidFill>
              </a:rPr>
              <a:t>の持続性試験ガイドラインに基づく前処理あり）</a:t>
            </a:r>
          </a:p>
          <a:p>
            <a:r>
              <a:rPr lang="ja-JP" altLang="en-US" sz="650" dirty="0">
                <a:solidFill>
                  <a:schemeClr val="tx1">
                    <a:lumMod val="85000"/>
                    <a:lumOff val="15000"/>
                  </a:schemeClr>
                </a:solidFill>
              </a:rPr>
              <a:t>●ウイルスの抑制方法：無機抗ウイルス加工剤</a:t>
            </a:r>
          </a:p>
          <a:p>
            <a:r>
              <a:rPr lang="ja-JP" altLang="en-US" sz="650" dirty="0">
                <a:solidFill>
                  <a:schemeClr val="tx1">
                    <a:lumMod val="85000"/>
                    <a:lumOff val="15000"/>
                  </a:schemeClr>
                </a:solidFill>
              </a:rPr>
              <a:t>●対象部分：トップコート塗装面</a:t>
            </a:r>
          </a:p>
          <a:p>
            <a:r>
              <a:rPr lang="ja-JP" altLang="en-US" sz="650" dirty="0">
                <a:solidFill>
                  <a:schemeClr val="tx1">
                    <a:lumMod val="85000"/>
                    <a:lumOff val="15000"/>
                  </a:schemeClr>
                </a:solidFill>
              </a:rPr>
              <a:t>●試験結果：</a:t>
            </a:r>
            <a:r>
              <a:rPr lang="en-US" altLang="ja-JP" sz="650" dirty="0">
                <a:solidFill>
                  <a:schemeClr val="tx1">
                    <a:lumMod val="85000"/>
                    <a:lumOff val="15000"/>
                  </a:schemeClr>
                </a:solidFill>
              </a:rPr>
              <a:t>24</a:t>
            </a:r>
            <a:r>
              <a:rPr lang="ja-JP" altLang="en-US" sz="650" dirty="0">
                <a:solidFill>
                  <a:schemeClr val="tx1">
                    <a:lumMod val="85000"/>
                    <a:lumOff val="15000"/>
                  </a:schemeClr>
                </a:solidFill>
              </a:rPr>
              <a:t>時間後</a:t>
            </a:r>
            <a:r>
              <a:rPr lang="en-US" altLang="ja-JP" sz="650" dirty="0">
                <a:solidFill>
                  <a:schemeClr val="tx1">
                    <a:lumMod val="85000"/>
                    <a:lumOff val="15000"/>
                  </a:schemeClr>
                </a:solidFill>
              </a:rPr>
              <a:t>99</a:t>
            </a:r>
            <a:r>
              <a:rPr lang="ja-JP" altLang="en-US" sz="650" dirty="0">
                <a:solidFill>
                  <a:schemeClr val="tx1">
                    <a:lumMod val="85000"/>
                    <a:lumOff val="15000"/>
                  </a:schemeClr>
                </a:solidFill>
              </a:rPr>
              <a:t>％以上の抑制効果を</a:t>
            </a:r>
            <a:r>
              <a:rPr lang="ja-JP" altLang="en-US" sz="650" dirty="0" smtClean="0">
                <a:solidFill>
                  <a:schemeClr val="tx1">
                    <a:lumMod val="85000"/>
                    <a:lumOff val="15000"/>
                  </a:schemeClr>
                </a:solidFill>
              </a:rPr>
              <a:t>確認</a:t>
            </a:r>
            <a:endParaRPr lang="en-US" altLang="ja-JP" sz="650" dirty="0" smtClean="0">
              <a:solidFill>
                <a:schemeClr val="tx1">
                  <a:lumMod val="85000"/>
                  <a:lumOff val="15000"/>
                </a:schemeClr>
              </a:solidFill>
            </a:endParaRPr>
          </a:p>
          <a:p>
            <a:endParaRPr lang="ja-JP" altLang="en-US" sz="200" dirty="0">
              <a:solidFill>
                <a:schemeClr val="tx1">
                  <a:lumMod val="85000"/>
                  <a:lumOff val="15000"/>
                </a:schemeClr>
              </a:solidFill>
            </a:endParaRPr>
          </a:p>
          <a:p>
            <a:r>
              <a:rPr lang="en-US" altLang="ja-JP" sz="650" b="1" dirty="0">
                <a:solidFill>
                  <a:schemeClr val="tx1">
                    <a:lumMod val="85000"/>
                    <a:lumOff val="15000"/>
                  </a:schemeClr>
                </a:solidFill>
              </a:rPr>
              <a:t>【</a:t>
            </a:r>
            <a:r>
              <a:rPr lang="ja-JP" altLang="en-US" sz="650" b="1" dirty="0">
                <a:solidFill>
                  <a:schemeClr val="tx1">
                    <a:lumMod val="85000"/>
                    <a:lumOff val="15000"/>
                  </a:schemeClr>
                </a:solidFill>
              </a:rPr>
              <a:t>ご注意</a:t>
            </a:r>
            <a:r>
              <a:rPr lang="en-US" altLang="ja-JP" sz="650" b="1" dirty="0">
                <a:solidFill>
                  <a:schemeClr val="tx1">
                    <a:lumMod val="85000"/>
                    <a:lumOff val="15000"/>
                  </a:schemeClr>
                </a:solidFill>
              </a:rPr>
              <a:t>】</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抗ウイルス性能は、すべてのウイルスに対して発現するものではありません。 また、すべてのウイルスに同様な試験結果が得られるとは限りません。</a:t>
            </a:r>
          </a:p>
          <a:p>
            <a:r>
              <a:rPr lang="ja-JP" altLang="en-US" sz="650" dirty="0">
                <a:solidFill>
                  <a:schemeClr val="tx1">
                    <a:lumMod val="85000"/>
                    <a:lumOff val="15000"/>
                  </a:schemeClr>
                </a:solidFill>
              </a:rPr>
              <a:t>●エンベロープとは、ウイルス表面の膜状の構造のことです。</a:t>
            </a:r>
          </a:p>
          <a:p>
            <a:r>
              <a:rPr lang="ja-JP" altLang="en-US" sz="650" dirty="0">
                <a:solidFill>
                  <a:schemeClr val="tx1">
                    <a:lumMod val="85000"/>
                    <a:lumOff val="15000"/>
                  </a:schemeClr>
                </a:solidFill>
              </a:rPr>
              <a:t>●第三者機関による特定環境下における試験結果であり、保証値ではありません。</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通常、手が触れる部分である床材表面、ハンドル、引手部分と表示錠のツマミ部分、カウンター表面、手すり部のみ抗ウイルス加工を施しています。</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抗菌製品技術協議会のガイドラインに基づいて性能表示をしています。</a:t>
            </a:r>
          </a:p>
        </p:txBody>
      </p:sp>
      <p:sp>
        <p:nvSpPr>
          <p:cNvPr id="126" name="テキスト ボックス 125"/>
          <p:cNvSpPr txBox="1"/>
          <p:nvPr/>
        </p:nvSpPr>
        <p:spPr>
          <a:xfrm>
            <a:off x="390288" y="7354030"/>
            <a:ext cx="5525603" cy="421269"/>
          </a:xfrm>
          <a:prstGeom prst="rect">
            <a:avLst/>
          </a:prstGeom>
          <a:noFill/>
        </p:spPr>
        <p:txBody>
          <a:bodyPr wrap="square" rtlCol="0">
            <a:spAutoFit/>
          </a:bodyPr>
          <a:lstStyle/>
          <a:p>
            <a:pPr>
              <a:lnSpc>
                <a:spcPts val="2700"/>
              </a:lnSpc>
            </a:pPr>
            <a:r>
              <a:rPr lang="ja-JP" altLang="en-US" b="1" dirty="0">
                <a:solidFill>
                  <a:schemeClr val="tx1">
                    <a:lumMod val="75000"/>
                    <a:lumOff val="25000"/>
                  </a:schemeClr>
                </a:solidFill>
              </a:rPr>
              <a:t>製品の表面に付着した細菌の増殖を抑制</a:t>
            </a:r>
          </a:p>
        </p:txBody>
      </p:sp>
      <p:pic>
        <p:nvPicPr>
          <p:cNvPr id="31" name="図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8992" y="7807606"/>
            <a:ext cx="4189990" cy="2359747"/>
          </a:xfrm>
          <a:prstGeom prst="rect">
            <a:avLst/>
          </a:prstGeom>
        </p:spPr>
      </p:pic>
      <p:sp>
        <p:nvSpPr>
          <p:cNvPr id="128" name="テキスト ボックス 127"/>
          <p:cNvSpPr txBox="1"/>
          <p:nvPr/>
        </p:nvSpPr>
        <p:spPr>
          <a:xfrm>
            <a:off x="4720005" y="8032026"/>
            <a:ext cx="2450415" cy="2154436"/>
          </a:xfrm>
          <a:prstGeom prst="rect">
            <a:avLst/>
          </a:prstGeom>
          <a:noFill/>
        </p:spPr>
        <p:txBody>
          <a:bodyPr wrap="square" rtlCol="0">
            <a:spAutoFit/>
          </a:bodyPr>
          <a:lstStyle/>
          <a:p>
            <a:r>
              <a:rPr lang="en-US" altLang="ja-JP" sz="650" b="1" dirty="0">
                <a:solidFill>
                  <a:schemeClr val="tx1">
                    <a:lumMod val="85000"/>
                    <a:lumOff val="15000"/>
                  </a:schemeClr>
                </a:solidFill>
              </a:rPr>
              <a:t>【</a:t>
            </a:r>
            <a:r>
              <a:rPr lang="ja-JP" altLang="en-US" sz="650" b="1" dirty="0">
                <a:solidFill>
                  <a:schemeClr val="tx1">
                    <a:lumMod val="85000"/>
                    <a:lumOff val="15000"/>
                  </a:schemeClr>
                </a:solidFill>
              </a:rPr>
              <a:t>対象商品</a:t>
            </a:r>
            <a:r>
              <a:rPr lang="en-US" altLang="ja-JP" sz="650" b="1" dirty="0">
                <a:solidFill>
                  <a:schemeClr val="tx1">
                    <a:lumMod val="85000"/>
                    <a:lumOff val="15000"/>
                  </a:schemeClr>
                </a:solidFill>
              </a:rPr>
              <a:t>】</a:t>
            </a:r>
          </a:p>
          <a:p>
            <a:r>
              <a:rPr lang="ja-JP" altLang="en-US" sz="650" dirty="0">
                <a:solidFill>
                  <a:schemeClr val="tx1">
                    <a:lumMod val="85000"/>
                    <a:lumOff val="15000"/>
                  </a:schemeClr>
                </a:solidFill>
              </a:rPr>
              <a:t>内装ドア ハンドル</a:t>
            </a:r>
            <a:r>
              <a:rPr lang="en-US" altLang="ja-JP" sz="650" dirty="0">
                <a:solidFill>
                  <a:schemeClr val="tx1">
                    <a:lumMod val="85000"/>
                    <a:lumOff val="15000"/>
                  </a:schemeClr>
                </a:solidFill>
              </a:rPr>
              <a:t>A1</a:t>
            </a:r>
            <a:r>
              <a:rPr lang="ja-JP" altLang="en-US" sz="650" dirty="0" smtClean="0">
                <a:solidFill>
                  <a:schemeClr val="tx1">
                    <a:lumMod val="85000"/>
                    <a:lumOff val="15000"/>
                  </a:schemeClr>
                </a:solidFill>
              </a:rPr>
              <a:t>型</a:t>
            </a:r>
            <a:endParaRPr lang="en-US" altLang="ja-JP" sz="650" dirty="0" smtClean="0">
              <a:solidFill>
                <a:schemeClr val="tx1">
                  <a:lumMod val="85000"/>
                  <a:lumOff val="15000"/>
                </a:schemeClr>
              </a:solidFill>
            </a:endParaRPr>
          </a:p>
          <a:p>
            <a:endParaRPr lang="ja-JP" altLang="en-US" sz="200" dirty="0">
              <a:solidFill>
                <a:schemeClr val="tx1">
                  <a:lumMod val="85000"/>
                  <a:lumOff val="15000"/>
                </a:schemeClr>
              </a:solidFill>
            </a:endParaRPr>
          </a:p>
          <a:p>
            <a:r>
              <a:rPr lang="en-US" altLang="ja-JP" sz="650" b="1" dirty="0">
                <a:solidFill>
                  <a:schemeClr val="tx1">
                    <a:lumMod val="85000"/>
                    <a:lumOff val="15000"/>
                  </a:schemeClr>
                </a:solidFill>
              </a:rPr>
              <a:t>【</a:t>
            </a:r>
            <a:r>
              <a:rPr lang="ja-JP" altLang="en-US" sz="650" b="1" dirty="0">
                <a:solidFill>
                  <a:schemeClr val="tx1">
                    <a:lumMod val="85000"/>
                    <a:lumOff val="15000"/>
                  </a:schemeClr>
                </a:solidFill>
              </a:rPr>
              <a:t>抗菌性能試験</a:t>
            </a:r>
            <a:r>
              <a:rPr lang="en-US" altLang="ja-JP" sz="650" b="1" dirty="0">
                <a:solidFill>
                  <a:schemeClr val="tx1">
                    <a:lumMod val="85000"/>
                    <a:lumOff val="15000"/>
                  </a:schemeClr>
                </a:solidFill>
              </a:rPr>
              <a:t>】</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試験依頼先：（一財）ボーケン品質評価機構</a:t>
            </a:r>
          </a:p>
          <a:p>
            <a:r>
              <a:rPr lang="ja-JP" altLang="en-US" sz="650" dirty="0">
                <a:solidFill>
                  <a:schemeClr val="tx1">
                    <a:lumMod val="85000"/>
                    <a:lumOff val="15000"/>
                  </a:schemeClr>
                </a:solidFill>
              </a:rPr>
              <a:t>●試験方法：</a:t>
            </a:r>
            <a:r>
              <a:rPr lang="en-US" altLang="ja-JP" sz="650" dirty="0">
                <a:solidFill>
                  <a:schemeClr val="tx1">
                    <a:lumMod val="85000"/>
                    <a:lumOff val="15000"/>
                  </a:schemeClr>
                </a:solidFill>
              </a:rPr>
              <a:t>JIS Z 2801</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菌の抑制方法：無機抗菌剤</a:t>
            </a:r>
          </a:p>
          <a:p>
            <a:r>
              <a:rPr lang="ja-JP" altLang="en-US" sz="650" dirty="0">
                <a:solidFill>
                  <a:schemeClr val="tx1">
                    <a:lumMod val="85000"/>
                    <a:lumOff val="15000"/>
                  </a:schemeClr>
                </a:solidFill>
              </a:rPr>
              <a:t>●対象部分：トップコート塗装面</a:t>
            </a:r>
          </a:p>
          <a:p>
            <a:r>
              <a:rPr lang="ja-JP" altLang="en-US" sz="650" dirty="0">
                <a:solidFill>
                  <a:schemeClr val="tx1">
                    <a:lumMod val="85000"/>
                    <a:lumOff val="15000"/>
                  </a:schemeClr>
                </a:solidFill>
              </a:rPr>
              <a:t>●試験結果：</a:t>
            </a:r>
            <a:r>
              <a:rPr lang="en-US" altLang="ja-JP" sz="650" dirty="0">
                <a:solidFill>
                  <a:schemeClr val="tx1">
                    <a:lumMod val="85000"/>
                    <a:lumOff val="15000"/>
                  </a:schemeClr>
                </a:solidFill>
              </a:rPr>
              <a:t>24</a:t>
            </a:r>
            <a:r>
              <a:rPr lang="ja-JP" altLang="en-US" sz="650" dirty="0">
                <a:solidFill>
                  <a:schemeClr val="tx1">
                    <a:lumMod val="85000"/>
                    <a:lumOff val="15000"/>
                  </a:schemeClr>
                </a:solidFill>
              </a:rPr>
              <a:t>時間後</a:t>
            </a:r>
            <a:r>
              <a:rPr lang="en-US" altLang="ja-JP" sz="650" dirty="0">
                <a:solidFill>
                  <a:schemeClr val="tx1">
                    <a:lumMod val="85000"/>
                    <a:lumOff val="15000"/>
                  </a:schemeClr>
                </a:solidFill>
              </a:rPr>
              <a:t>99</a:t>
            </a:r>
            <a:r>
              <a:rPr lang="ja-JP" altLang="en-US" sz="650" dirty="0">
                <a:solidFill>
                  <a:schemeClr val="tx1">
                    <a:lumMod val="85000"/>
                    <a:lumOff val="15000"/>
                  </a:schemeClr>
                </a:solidFill>
              </a:rPr>
              <a:t>％以上の抑制効果を</a:t>
            </a:r>
            <a:r>
              <a:rPr lang="ja-JP" altLang="en-US" sz="650" dirty="0" smtClean="0">
                <a:solidFill>
                  <a:schemeClr val="tx1">
                    <a:lumMod val="85000"/>
                    <a:lumOff val="15000"/>
                  </a:schemeClr>
                </a:solidFill>
              </a:rPr>
              <a:t>確認</a:t>
            </a:r>
            <a:endParaRPr lang="en-US" altLang="ja-JP" sz="650" dirty="0" smtClean="0">
              <a:solidFill>
                <a:schemeClr val="tx1">
                  <a:lumMod val="85000"/>
                  <a:lumOff val="15000"/>
                </a:schemeClr>
              </a:solidFill>
            </a:endParaRPr>
          </a:p>
          <a:p>
            <a:endParaRPr lang="ja-JP" altLang="en-US" sz="200" dirty="0">
              <a:solidFill>
                <a:schemeClr val="tx1">
                  <a:lumMod val="85000"/>
                  <a:lumOff val="15000"/>
                </a:schemeClr>
              </a:solidFill>
            </a:endParaRPr>
          </a:p>
          <a:p>
            <a:r>
              <a:rPr lang="en-US" altLang="ja-JP" sz="650" b="1" dirty="0">
                <a:solidFill>
                  <a:schemeClr val="tx1">
                    <a:lumMod val="85000"/>
                    <a:lumOff val="15000"/>
                  </a:schemeClr>
                </a:solidFill>
              </a:rPr>
              <a:t>【</a:t>
            </a:r>
            <a:r>
              <a:rPr lang="ja-JP" altLang="en-US" sz="650" b="1" dirty="0">
                <a:solidFill>
                  <a:schemeClr val="tx1">
                    <a:lumMod val="85000"/>
                    <a:lumOff val="15000"/>
                  </a:schemeClr>
                </a:solidFill>
              </a:rPr>
              <a:t>ご注意</a:t>
            </a:r>
            <a:r>
              <a:rPr lang="en-US" altLang="ja-JP" sz="650" b="1" dirty="0">
                <a:solidFill>
                  <a:schemeClr val="tx1">
                    <a:lumMod val="85000"/>
                    <a:lumOff val="15000"/>
                  </a:schemeClr>
                </a:solidFill>
              </a:rPr>
              <a:t>】</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抗ウイルス性能は、すべてのウイルスに対して発現するものではありません。 また、すべてのウイルスに同様な試験結果が得られるとは限りません。</a:t>
            </a:r>
          </a:p>
          <a:p>
            <a:r>
              <a:rPr lang="ja-JP" altLang="en-US" sz="650" dirty="0">
                <a:solidFill>
                  <a:schemeClr val="tx1">
                    <a:lumMod val="85000"/>
                    <a:lumOff val="15000"/>
                  </a:schemeClr>
                </a:solidFill>
              </a:rPr>
              <a:t>●エンベロープとは、ウイルス表面の膜状の構造のことです。</a:t>
            </a:r>
          </a:p>
          <a:p>
            <a:r>
              <a:rPr lang="ja-JP" altLang="en-US" sz="650" dirty="0">
                <a:solidFill>
                  <a:schemeClr val="tx1">
                    <a:lumMod val="85000"/>
                    <a:lumOff val="15000"/>
                  </a:schemeClr>
                </a:solidFill>
              </a:rPr>
              <a:t>●第三者機関による特定環境下における試験結果であり、保証値ではありません。</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通常、手が触れる部分である床材表面、ハンドル、引手部分と表示錠のツマミ部分、カウンター表面、手すり部のみ抗ウイルス加工を施しています。</a:t>
            </a:r>
          </a:p>
          <a:p>
            <a:r>
              <a:rPr lang="en-US" altLang="ja-JP" sz="650" dirty="0">
                <a:solidFill>
                  <a:schemeClr val="tx1">
                    <a:lumMod val="85000"/>
                    <a:lumOff val="15000"/>
                  </a:schemeClr>
                </a:solidFill>
              </a:rPr>
              <a:t>※</a:t>
            </a:r>
            <a:r>
              <a:rPr lang="ja-JP" altLang="en-US" sz="650" dirty="0">
                <a:solidFill>
                  <a:schemeClr val="tx1">
                    <a:lumMod val="85000"/>
                    <a:lumOff val="15000"/>
                  </a:schemeClr>
                </a:solidFill>
              </a:rPr>
              <a:t>抗菌製品技術協議会のガイドラインに基づいて性能表示をしています。</a:t>
            </a:r>
          </a:p>
        </p:txBody>
      </p:sp>
      <p:cxnSp>
        <p:nvCxnSpPr>
          <p:cNvPr id="230" name="直線コネクタ 229"/>
          <p:cNvCxnSpPr/>
          <p:nvPr/>
        </p:nvCxnSpPr>
        <p:spPr>
          <a:xfrm>
            <a:off x="429491" y="4746833"/>
            <a:ext cx="65947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29491" y="7739416"/>
            <a:ext cx="65947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34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3E0A3D33-E7EC-4C52-A0B4-79A718557481}" vid="{4D30E487-3AC7-4276-83EF-5A2B84D41671}"/>
    </a:ext>
  </a:extLst>
</a:theme>
</file>

<file path=docProps/app.xml><?xml version="1.0" encoding="utf-8"?>
<Properties xmlns="http://schemas.openxmlformats.org/officeDocument/2006/extended-properties" xmlns:vt="http://schemas.openxmlformats.org/officeDocument/2006/docPropsVTypes">
  <Template>タテ</Template>
  <TotalTime>400</TotalTime>
  <Words>659</Words>
  <Application>Microsoft Office PowerPoint</Application>
  <PresentationFormat>ユーザー設定</PresentationFormat>
  <Paragraphs>73</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HGS創英角ｺﾞｼｯｸUB</vt:lpstr>
      <vt:lpstr>メイリオ</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sawano</dc:creator>
  <cp:lastModifiedBy>sawano</cp:lastModifiedBy>
  <cp:revision>53</cp:revision>
  <dcterms:created xsi:type="dcterms:W3CDTF">2022-05-16T05:01:30Z</dcterms:created>
  <dcterms:modified xsi:type="dcterms:W3CDTF">2022-09-16T11:59:29Z</dcterms:modified>
</cp:coreProperties>
</file>