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7559675" cy="1069181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FA0"/>
    <a:srgbClr val="7C8C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15" autoAdjust="0"/>
    <p:restoredTop sz="94660"/>
  </p:normalViewPr>
  <p:slideViewPr>
    <p:cSldViewPr snapToGrid="0">
      <p:cViewPr varScale="1">
        <p:scale>
          <a:sx n="57" d="100"/>
          <a:sy n="57" d="100"/>
        </p:scale>
        <p:origin x="1854" y="10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テキスト ボックス 1"/>
          <p:cNvSpPr txBox="1"/>
          <p:nvPr userDrawn="1"/>
        </p:nvSpPr>
        <p:spPr>
          <a:xfrm>
            <a:off x="313872" y="10418311"/>
            <a:ext cx="633507" cy="215444"/>
          </a:xfrm>
          <a:prstGeom prst="rect">
            <a:avLst/>
          </a:prstGeom>
          <a:noFill/>
        </p:spPr>
        <p:txBody>
          <a:bodyPr wrap="none" rtlCol="0">
            <a:spAutoFit/>
          </a:bodyPr>
          <a:lstStyle/>
          <a:p>
            <a:r>
              <a:rPr kumimoji="1" lang="en-US" altLang="ja-JP" sz="800" b="1" dirty="0" smtClean="0"/>
              <a:t>2022.05</a:t>
            </a:r>
            <a:endParaRPr kumimoji="1" lang="ja-JP" altLang="en-US" sz="800" b="1" dirty="0"/>
          </a:p>
        </p:txBody>
      </p:sp>
    </p:spTree>
    <p:extLst>
      <p:ext uri="{BB962C8B-B14F-4D97-AF65-F5344CB8AC3E}">
        <p14:creationId xmlns:p14="http://schemas.microsoft.com/office/powerpoint/2010/main" val="32079568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743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12716" rtl="0" eaLnBrk="1" latinLnBrk="0" hangingPunct="1">
        <a:lnSpc>
          <a:spcPct val="90000"/>
        </a:lnSpc>
        <a:spcBef>
          <a:spcPct val="0"/>
        </a:spcBef>
        <a:buNone/>
        <a:defRPr kumimoji="1" sz="3429" kern="1200">
          <a:solidFill>
            <a:schemeClr val="tx1"/>
          </a:solidFill>
          <a:latin typeface="+mj-lt"/>
          <a:ea typeface="+mj-ea"/>
          <a:cs typeface="+mj-cs"/>
        </a:defRPr>
      </a:lvl1pPr>
    </p:titleStyle>
    <p:bodyStyle>
      <a:lvl1pPr marL="178179" indent="-178179" algn="l" defTabSz="712716" rtl="0" eaLnBrk="1" latinLnBrk="0" hangingPunct="1">
        <a:lnSpc>
          <a:spcPct val="90000"/>
        </a:lnSpc>
        <a:spcBef>
          <a:spcPts val="779"/>
        </a:spcBef>
        <a:buFont typeface="Arial" panose="020B0604020202020204" pitchFamily="34" charset="0"/>
        <a:buChar char="•"/>
        <a:defRPr kumimoji="1" sz="2182" kern="1200">
          <a:solidFill>
            <a:schemeClr val="tx1"/>
          </a:solidFill>
          <a:latin typeface="+mn-lt"/>
          <a:ea typeface="+mn-ea"/>
          <a:cs typeface="+mn-cs"/>
        </a:defRPr>
      </a:lvl1pPr>
      <a:lvl2pPr marL="534537" indent="-178179" algn="l" defTabSz="712716" rtl="0" eaLnBrk="1" latinLnBrk="0" hangingPunct="1">
        <a:lnSpc>
          <a:spcPct val="90000"/>
        </a:lnSpc>
        <a:spcBef>
          <a:spcPts val="390"/>
        </a:spcBef>
        <a:buFont typeface="Arial" panose="020B0604020202020204" pitchFamily="34" charset="0"/>
        <a:buChar char="•"/>
        <a:defRPr kumimoji="1" sz="1871" kern="1200">
          <a:solidFill>
            <a:schemeClr val="tx1"/>
          </a:solidFill>
          <a:latin typeface="+mn-lt"/>
          <a:ea typeface="+mn-ea"/>
          <a:cs typeface="+mn-cs"/>
        </a:defRPr>
      </a:lvl2pPr>
      <a:lvl3pPr marL="890896" indent="-178179" algn="l" defTabSz="712716" rtl="0" eaLnBrk="1" latinLnBrk="0" hangingPunct="1">
        <a:lnSpc>
          <a:spcPct val="90000"/>
        </a:lnSpc>
        <a:spcBef>
          <a:spcPts val="390"/>
        </a:spcBef>
        <a:buFont typeface="Arial" panose="020B0604020202020204" pitchFamily="34" charset="0"/>
        <a:buChar char="•"/>
        <a:defRPr kumimoji="1" sz="1559" kern="1200">
          <a:solidFill>
            <a:schemeClr val="tx1"/>
          </a:solidFill>
          <a:latin typeface="+mn-lt"/>
          <a:ea typeface="+mn-ea"/>
          <a:cs typeface="+mn-cs"/>
        </a:defRPr>
      </a:lvl3pPr>
      <a:lvl4pPr marL="1247254"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4pPr>
      <a:lvl5pPr marL="1603612"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5pPr>
      <a:lvl6pPr marL="1959971"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6pPr>
      <a:lvl7pPr marL="2316329"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7pPr>
      <a:lvl8pPr marL="2672687"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8pPr>
      <a:lvl9pPr marL="3029045" indent="-178179" algn="l" defTabSz="712716" rtl="0" eaLnBrk="1" latinLnBrk="0" hangingPunct="1">
        <a:lnSpc>
          <a:spcPct val="90000"/>
        </a:lnSpc>
        <a:spcBef>
          <a:spcPts val="390"/>
        </a:spcBef>
        <a:buFont typeface="Arial" panose="020B0604020202020204" pitchFamily="34" charset="0"/>
        <a:buChar char="•"/>
        <a:defRPr kumimoji="1" sz="1403" kern="1200">
          <a:solidFill>
            <a:schemeClr val="tx1"/>
          </a:solidFill>
          <a:latin typeface="+mn-lt"/>
          <a:ea typeface="+mn-ea"/>
          <a:cs typeface="+mn-cs"/>
        </a:defRPr>
      </a:lvl9pPr>
    </p:bodyStyle>
    <p:otherStyle>
      <a:defPPr>
        <a:defRPr lang="en-US"/>
      </a:defPPr>
      <a:lvl1pPr marL="0" algn="l" defTabSz="712716" rtl="0" eaLnBrk="1" latinLnBrk="0" hangingPunct="1">
        <a:defRPr kumimoji="1" sz="1403" kern="1200">
          <a:solidFill>
            <a:schemeClr val="tx1"/>
          </a:solidFill>
          <a:latin typeface="+mn-lt"/>
          <a:ea typeface="+mn-ea"/>
          <a:cs typeface="+mn-cs"/>
        </a:defRPr>
      </a:lvl1pPr>
      <a:lvl2pPr marL="356359" algn="l" defTabSz="712716" rtl="0" eaLnBrk="1" latinLnBrk="0" hangingPunct="1">
        <a:defRPr kumimoji="1" sz="1403" kern="1200">
          <a:solidFill>
            <a:schemeClr val="tx1"/>
          </a:solidFill>
          <a:latin typeface="+mn-lt"/>
          <a:ea typeface="+mn-ea"/>
          <a:cs typeface="+mn-cs"/>
        </a:defRPr>
      </a:lvl2pPr>
      <a:lvl3pPr marL="712716" algn="l" defTabSz="712716" rtl="0" eaLnBrk="1" latinLnBrk="0" hangingPunct="1">
        <a:defRPr kumimoji="1" sz="1403" kern="1200">
          <a:solidFill>
            <a:schemeClr val="tx1"/>
          </a:solidFill>
          <a:latin typeface="+mn-lt"/>
          <a:ea typeface="+mn-ea"/>
          <a:cs typeface="+mn-cs"/>
        </a:defRPr>
      </a:lvl3pPr>
      <a:lvl4pPr marL="1069075" algn="l" defTabSz="712716" rtl="0" eaLnBrk="1" latinLnBrk="0" hangingPunct="1">
        <a:defRPr kumimoji="1" sz="1403" kern="1200">
          <a:solidFill>
            <a:schemeClr val="tx1"/>
          </a:solidFill>
          <a:latin typeface="+mn-lt"/>
          <a:ea typeface="+mn-ea"/>
          <a:cs typeface="+mn-cs"/>
        </a:defRPr>
      </a:lvl4pPr>
      <a:lvl5pPr marL="1425433" algn="l" defTabSz="712716" rtl="0" eaLnBrk="1" latinLnBrk="0" hangingPunct="1">
        <a:defRPr kumimoji="1" sz="1403" kern="1200">
          <a:solidFill>
            <a:schemeClr val="tx1"/>
          </a:solidFill>
          <a:latin typeface="+mn-lt"/>
          <a:ea typeface="+mn-ea"/>
          <a:cs typeface="+mn-cs"/>
        </a:defRPr>
      </a:lvl5pPr>
      <a:lvl6pPr marL="1781792" algn="l" defTabSz="712716" rtl="0" eaLnBrk="1" latinLnBrk="0" hangingPunct="1">
        <a:defRPr kumimoji="1" sz="1403" kern="1200">
          <a:solidFill>
            <a:schemeClr val="tx1"/>
          </a:solidFill>
          <a:latin typeface="+mn-lt"/>
          <a:ea typeface="+mn-ea"/>
          <a:cs typeface="+mn-cs"/>
        </a:defRPr>
      </a:lvl6pPr>
      <a:lvl7pPr marL="2138149" algn="l" defTabSz="712716" rtl="0" eaLnBrk="1" latinLnBrk="0" hangingPunct="1">
        <a:defRPr kumimoji="1" sz="1403" kern="1200">
          <a:solidFill>
            <a:schemeClr val="tx1"/>
          </a:solidFill>
          <a:latin typeface="+mn-lt"/>
          <a:ea typeface="+mn-ea"/>
          <a:cs typeface="+mn-cs"/>
        </a:defRPr>
      </a:lvl7pPr>
      <a:lvl8pPr marL="2494508" algn="l" defTabSz="712716" rtl="0" eaLnBrk="1" latinLnBrk="0" hangingPunct="1">
        <a:defRPr kumimoji="1" sz="1403" kern="1200">
          <a:solidFill>
            <a:schemeClr val="tx1"/>
          </a:solidFill>
          <a:latin typeface="+mn-lt"/>
          <a:ea typeface="+mn-ea"/>
          <a:cs typeface="+mn-cs"/>
        </a:defRPr>
      </a:lvl8pPr>
      <a:lvl9pPr marL="2850866" algn="l" defTabSz="712716" rtl="0" eaLnBrk="1" latinLnBrk="0" hangingPunct="1">
        <a:defRPr kumimoji="1" sz="14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7963" y="9495693"/>
            <a:ext cx="1082348" cy="246221"/>
          </a:xfrm>
          <a:prstGeom prst="rect">
            <a:avLst/>
          </a:prstGeom>
          <a:solidFill>
            <a:schemeClr val="tx1">
              <a:lumMod val="65000"/>
              <a:lumOff val="35000"/>
            </a:schemeClr>
          </a:solidFill>
        </p:spPr>
        <p:txBody>
          <a:bodyPr wrap="none" rtlCol="0">
            <a:spAutoFit/>
          </a:bodyPr>
          <a:lstStyle/>
          <a:p>
            <a:pPr algn="ctr"/>
            <a:r>
              <a:rPr lang="ja-JP" altLang="en-US" sz="1000" b="1" dirty="0">
                <a:solidFill>
                  <a:schemeClr val="bg1"/>
                </a:solidFill>
              </a:rPr>
              <a:t>貴社</a:t>
            </a:r>
            <a:r>
              <a:rPr lang="ja-JP" altLang="en-US" sz="1000" b="1" dirty="0" smtClean="0">
                <a:solidFill>
                  <a:schemeClr val="bg1"/>
                </a:solidFill>
              </a:rPr>
              <a:t>名ご記入欄</a:t>
            </a:r>
            <a:endParaRPr kumimoji="1" lang="ja-JP" altLang="en-US" sz="1000" b="1" dirty="0">
              <a:solidFill>
                <a:schemeClr val="bg1"/>
              </a:solidFill>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9675" cy="505672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810" y="2514601"/>
            <a:ext cx="4729316" cy="19812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0026" y="4798060"/>
            <a:ext cx="1594902" cy="1911350"/>
          </a:xfrm>
          <a:prstGeom prst="rect">
            <a:avLst/>
          </a:prstGeom>
        </p:spPr>
      </p:pic>
      <p:grpSp>
        <p:nvGrpSpPr>
          <p:cNvPr id="60" name="グループ化 59"/>
          <p:cNvGrpSpPr/>
          <p:nvPr/>
        </p:nvGrpSpPr>
        <p:grpSpPr>
          <a:xfrm>
            <a:off x="384389" y="4496276"/>
            <a:ext cx="1657771" cy="2239477"/>
            <a:chOff x="384389" y="4496276"/>
            <a:chExt cx="1657771" cy="2239477"/>
          </a:xfrm>
        </p:grpSpPr>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r="67522" b="1190"/>
            <a:stretch/>
          </p:blipFill>
          <p:spPr>
            <a:xfrm>
              <a:off x="384389" y="5040032"/>
              <a:ext cx="1657771" cy="1289331"/>
            </a:xfrm>
            <a:prstGeom prst="rect">
              <a:avLst/>
            </a:prstGeom>
          </p:spPr>
        </p:pic>
        <p:sp>
          <p:nvSpPr>
            <p:cNvPr id="12" name="テキスト ボックス 11"/>
            <p:cNvSpPr txBox="1"/>
            <p:nvPr/>
          </p:nvSpPr>
          <p:spPr>
            <a:xfrm>
              <a:off x="389572" y="6309995"/>
              <a:ext cx="1644968" cy="425758"/>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埋込タイプならお部屋の</a:t>
              </a:r>
              <a:r>
                <a:rPr lang="ja-JP" altLang="en-US" sz="800" b="1" dirty="0" smtClean="0">
                  <a:solidFill>
                    <a:schemeClr val="tx1">
                      <a:lumMod val="75000"/>
                      <a:lumOff val="25000"/>
                    </a:schemeClr>
                  </a:solidFill>
                </a:rPr>
                <a:t>イメージ</a:t>
              </a:r>
              <a:r>
                <a:rPr lang="ja-JP" altLang="en-US" sz="800" b="1" dirty="0">
                  <a:solidFill>
                    <a:schemeClr val="tx1">
                      <a:lumMod val="75000"/>
                      <a:lumOff val="25000"/>
                    </a:schemeClr>
                  </a:solidFill>
                </a:rPr>
                <a:t>を損なわず、天井にスッキリ。</a:t>
              </a:r>
              <a:endParaRPr kumimoji="1" lang="ja-JP" altLang="en-US" sz="800" b="1" dirty="0">
                <a:solidFill>
                  <a:schemeClr val="tx1">
                    <a:lumMod val="75000"/>
                    <a:lumOff val="25000"/>
                  </a:schemeClr>
                </a:solidFill>
              </a:endParaRPr>
            </a:p>
          </p:txBody>
        </p:sp>
        <p:grpSp>
          <p:nvGrpSpPr>
            <p:cNvPr id="27" name="グループ化 26"/>
            <p:cNvGrpSpPr/>
            <p:nvPr/>
          </p:nvGrpSpPr>
          <p:grpSpPr>
            <a:xfrm>
              <a:off x="597948" y="4496276"/>
              <a:ext cx="1172116" cy="603330"/>
              <a:chOff x="597948" y="4496276"/>
              <a:chExt cx="1172116" cy="603330"/>
            </a:xfrm>
          </p:grpSpPr>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4103" y="4496276"/>
                <a:ext cx="180380" cy="144304"/>
              </a:xfrm>
              <a:prstGeom prst="rect">
                <a:avLst/>
              </a:prstGeom>
            </p:spPr>
          </p:pic>
          <p:sp>
            <p:nvSpPr>
              <p:cNvPr id="11" name="テキスト ボックス 10"/>
              <p:cNvSpPr txBox="1"/>
              <p:nvPr/>
            </p:nvSpPr>
            <p:spPr>
              <a:xfrm>
                <a:off x="597948" y="4648200"/>
                <a:ext cx="1172116" cy="451406"/>
              </a:xfrm>
              <a:prstGeom prst="rect">
                <a:avLst/>
              </a:prstGeom>
              <a:noFill/>
            </p:spPr>
            <p:txBody>
              <a:bodyPr wrap="none" rtlCol="0">
                <a:spAutoFit/>
              </a:bodyPr>
              <a:lstStyle/>
              <a:p>
                <a:pPr algn="ctr">
                  <a:lnSpc>
                    <a:spcPts val="1350"/>
                  </a:lnSpc>
                </a:pPr>
                <a:r>
                  <a:rPr lang="ja-JP" altLang="en-US" sz="1100" b="1" dirty="0">
                    <a:ln w="19050">
                      <a:solidFill>
                        <a:schemeClr val="bg1"/>
                      </a:solidFill>
                    </a:ln>
                    <a:solidFill>
                      <a:schemeClr val="tx1">
                        <a:lumMod val="85000"/>
                        <a:lumOff val="15000"/>
                      </a:schemeClr>
                    </a:solidFill>
                  </a:rPr>
                  <a:t>使わないときは</a:t>
                </a:r>
              </a:p>
              <a:p>
                <a:pPr algn="ctr">
                  <a:lnSpc>
                    <a:spcPts val="1350"/>
                  </a:lnSpc>
                </a:pPr>
                <a:r>
                  <a:rPr lang="ja-JP" altLang="en-US" sz="1100" b="1" dirty="0">
                    <a:ln w="19050">
                      <a:solidFill>
                        <a:schemeClr val="bg1"/>
                      </a:solidFill>
                    </a:ln>
                    <a:solidFill>
                      <a:schemeClr val="tx1">
                        <a:lumMod val="85000"/>
                        <a:lumOff val="15000"/>
                      </a:schemeClr>
                    </a:solidFill>
                  </a:rPr>
                  <a:t>スッキリ収納</a:t>
                </a:r>
                <a:endParaRPr kumimoji="1" lang="ja-JP" altLang="en-US" sz="1100" b="1" dirty="0">
                  <a:ln w="19050">
                    <a:solidFill>
                      <a:schemeClr val="bg1"/>
                    </a:solidFill>
                  </a:ln>
                  <a:solidFill>
                    <a:schemeClr val="tx1">
                      <a:lumMod val="85000"/>
                      <a:lumOff val="15000"/>
                    </a:schemeClr>
                  </a:solidFill>
                </a:endParaRPr>
              </a:p>
            </p:txBody>
          </p:sp>
          <p:sp>
            <p:nvSpPr>
              <p:cNvPr id="24" name="テキスト ボックス 23"/>
              <p:cNvSpPr txBox="1"/>
              <p:nvPr/>
            </p:nvSpPr>
            <p:spPr>
              <a:xfrm>
                <a:off x="597948" y="4648200"/>
                <a:ext cx="1172116" cy="451406"/>
              </a:xfrm>
              <a:prstGeom prst="rect">
                <a:avLst/>
              </a:prstGeom>
              <a:noFill/>
            </p:spPr>
            <p:txBody>
              <a:bodyPr wrap="none" rtlCol="0">
                <a:spAutoFit/>
              </a:bodyPr>
              <a:lstStyle/>
              <a:p>
                <a:pPr algn="ctr">
                  <a:lnSpc>
                    <a:spcPts val="1350"/>
                  </a:lnSpc>
                </a:pPr>
                <a:r>
                  <a:rPr lang="ja-JP" altLang="en-US" sz="1100" b="1" dirty="0">
                    <a:solidFill>
                      <a:schemeClr val="tx1">
                        <a:lumMod val="85000"/>
                        <a:lumOff val="15000"/>
                      </a:schemeClr>
                    </a:solidFill>
                  </a:rPr>
                  <a:t>使わないときは</a:t>
                </a:r>
              </a:p>
              <a:p>
                <a:pPr algn="ctr">
                  <a:lnSpc>
                    <a:spcPts val="1350"/>
                  </a:lnSpc>
                </a:pPr>
                <a:r>
                  <a:rPr lang="ja-JP" altLang="en-US" sz="1100" b="1" dirty="0">
                    <a:solidFill>
                      <a:schemeClr val="tx1">
                        <a:lumMod val="85000"/>
                        <a:lumOff val="15000"/>
                      </a:schemeClr>
                    </a:solidFill>
                  </a:rPr>
                  <a:t>スッキリ収納</a:t>
                </a:r>
                <a:endParaRPr kumimoji="1" lang="ja-JP" altLang="en-US" sz="1100" b="1" dirty="0">
                  <a:solidFill>
                    <a:schemeClr val="tx1">
                      <a:lumMod val="85000"/>
                      <a:lumOff val="15000"/>
                    </a:schemeClr>
                  </a:solidFill>
                </a:endParaRPr>
              </a:p>
            </p:txBody>
          </p:sp>
        </p:grpSp>
      </p:grpSp>
      <p:grpSp>
        <p:nvGrpSpPr>
          <p:cNvPr id="31" name="グループ化 30"/>
          <p:cNvGrpSpPr/>
          <p:nvPr/>
        </p:nvGrpSpPr>
        <p:grpSpPr>
          <a:xfrm>
            <a:off x="2169373" y="4496276"/>
            <a:ext cx="1657771" cy="2239477"/>
            <a:chOff x="2169373" y="4496276"/>
            <a:chExt cx="1657771" cy="2239477"/>
          </a:xfrm>
        </p:grpSpPr>
        <p:sp>
          <p:nvSpPr>
            <p:cNvPr id="17" name="テキスト ボックス 16"/>
            <p:cNvSpPr txBox="1"/>
            <p:nvPr/>
          </p:nvSpPr>
          <p:spPr>
            <a:xfrm>
              <a:off x="2169373" y="6309995"/>
              <a:ext cx="1644968" cy="425758"/>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天井から目の前まで竿が下りる</a:t>
              </a:r>
            </a:p>
            <a:p>
              <a:pPr>
                <a:lnSpc>
                  <a:spcPts val="1320"/>
                </a:lnSpc>
              </a:pPr>
              <a:r>
                <a:rPr lang="ja-JP" altLang="en-US" sz="800" b="1" dirty="0">
                  <a:solidFill>
                    <a:schemeClr val="tx1">
                      <a:lumMod val="75000"/>
                      <a:lumOff val="25000"/>
                    </a:schemeClr>
                  </a:solidFill>
                </a:rPr>
                <a:t>ので、ラクな姿勢で作業可能。</a:t>
              </a:r>
              <a:endParaRPr kumimoji="1" lang="ja-JP" altLang="en-US" sz="800" b="1" dirty="0">
                <a:solidFill>
                  <a:schemeClr val="tx1">
                    <a:lumMod val="75000"/>
                    <a:lumOff val="25000"/>
                  </a:schemeClr>
                </a:solidFill>
              </a:endParaRPr>
            </a:p>
          </p:txBody>
        </p:sp>
        <p:pic>
          <p:nvPicPr>
            <p:cNvPr id="18" name="図 17"/>
            <p:cNvPicPr>
              <a:picLocks noChangeAspect="1"/>
            </p:cNvPicPr>
            <p:nvPr/>
          </p:nvPicPr>
          <p:blipFill rotWithShape="1">
            <a:blip r:embed="rId5">
              <a:extLst>
                <a:ext uri="{28A0092B-C50C-407E-A947-70E740481C1C}">
                  <a14:useLocalDpi xmlns:a14="http://schemas.microsoft.com/office/drawing/2010/main" val="0"/>
                </a:ext>
              </a:extLst>
            </a:blip>
            <a:srcRect l="33888" r="33634" b="1190"/>
            <a:stretch/>
          </p:blipFill>
          <p:spPr>
            <a:xfrm>
              <a:off x="2169373" y="5040032"/>
              <a:ext cx="1657771" cy="1289331"/>
            </a:xfrm>
            <a:prstGeom prst="rect">
              <a:avLst/>
            </a:prstGeom>
          </p:spPr>
        </p:pic>
        <p:grpSp>
          <p:nvGrpSpPr>
            <p:cNvPr id="28" name="グループ化 27"/>
            <p:cNvGrpSpPr/>
            <p:nvPr/>
          </p:nvGrpSpPr>
          <p:grpSpPr>
            <a:xfrm>
              <a:off x="2307217" y="4496276"/>
              <a:ext cx="1313180" cy="603330"/>
              <a:chOff x="2307217" y="4496276"/>
              <a:chExt cx="1313180" cy="603330"/>
            </a:xfrm>
          </p:grpSpPr>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904" y="4496276"/>
                <a:ext cx="180380" cy="144304"/>
              </a:xfrm>
              <a:prstGeom prst="rect">
                <a:avLst/>
              </a:prstGeom>
            </p:spPr>
          </p:pic>
          <p:sp>
            <p:nvSpPr>
              <p:cNvPr id="16" name="テキスト ボックス 15"/>
              <p:cNvSpPr txBox="1"/>
              <p:nvPr/>
            </p:nvSpPr>
            <p:spPr>
              <a:xfrm>
                <a:off x="2307217" y="4648200"/>
                <a:ext cx="1313180" cy="451406"/>
              </a:xfrm>
              <a:prstGeom prst="rect">
                <a:avLst/>
              </a:prstGeom>
              <a:noFill/>
            </p:spPr>
            <p:txBody>
              <a:bodyPr wrap="none" rtlCol="0">
                <a:spAutoFit/>
              </a:bodyPr>
              <a:lstStyle/>
              <a:p>
                <a:pPr algn="ctr">
                  <a:lnSpc>
                    <a:spcPts val="1350"/>
                  </a:lnSpc>
                </a:pPr>
                <a:r>
                  <a:rPr lang="ja-JP" altLang="en-US" sz="1100" b="1" dirty="0">
                    <a:ln w="19050">
                      <a:solidFill>
                        <a:schemeClr val="bg1"/>
                      </a:solidFill>
                    </a:ln>
                    <a:solidFill>
                      <a:schemeClr val="tx1">
                        <a:lumMod val="85000"/>
                        <a:lumOff val="15000"/>
                      </a:schemeClr>
                    </a:solidFill>
                  </a:rPr>
                  <a:t>竿を手元まで</a:t>
                </a:r>
              </a:p>
              <a:p>
                <a:pPr algn="ctr">
                  <a:lnSpc>
                    <a:spcPts val="1350"/>
                  </a:lnSpc>
                </a:pPr>
                <a:r>
                  <a:rPr lang="ja-JP" altLang="en-US" sz="1100" b="1" dirty="0">
                    <a:ln w="19050">
                      <a:solidFill>
                        <a:schemeClr val="bg1"/>
                      </a:solidFill>
                    </a:ln>
                    <a:solidFill>
                      <a:schemeClr val="tx1">
                        <a:lumMod val="85000"/>
                        <a:lumOff val="15000"/>
                      </a:schemeClr>
                    </a:solidFill>
                  </a:rPr>
                  <a:t>下ろせてラクラク</a:t>
                </a:r>
                <a:endParaRPr kumimoji="1" lang="ja-JP" altLang="en-US" sz="1100" b="1" dirty="0">
                  <a:ln w="19050">
                    <a:solidFill>
                      <a:schemeClr val="bg1"/>
                    </a:solidFill>
                  </a:ln>
                  <a:solidFill>
                    <a:schemeClr val="tx1">
                      <a:lumMod val="85000"/>
                      <a:lumOff val="15000"/>
                    </a:schemeClr>
                  </a:solidFill>
                </a:endParaRPr>
              </a:p>
            </p:txBody>
          </p:sp>
          <p:sp>
            <p:nvSpPr>
              <p:cNvPr id="25" name="テキスト ボックス 24"/>
              <p:cNvSpPr txBox="1"/>
              <p:nvPr/>
            </p:nvSpPr>
            <p:spPr>
              <a:xfrm>
                <a:off x="2307217" y="4648200"/>
                <a:ext cx="1313180" cy="451406"/>
              </a:xfrm>
              <a:prstGeom prst="rect">
                <a:avLst/>
              </a:prstGeom>
              <a:noFill/>
            </p:spPr>
            <p:txBody>
              <a:bodyPr wrap="none" rtlCol="0">
                <a:spAutoFit/>
              </a:bodyPr>
              <a:lstStyle/>
              <a:p>
                <a:pPr algn="ctr">
                  <a:lnSpc>
                    <a:spcPts val="1350"/>
                  </a:lnSpc>
                </a:pPr>
                <a:r>
                  <a:rPr lang="ja-JP" altLang="en-US" sz="1100" b="1" dirty="0">
                    <a:solidFill>
                      <a:schemeClr val="tx1">
                        <a:lumMod val="85000"/>
                        <a:lumOff val="15000"/>
                      </a:schemeClr>
                    </a:solidFill>
                  </a:rPr>
                  <a:t>竿を手元まで</a:t>
                </a:r>
              </a:p>
              <a:p>
                <a:pPr algn="ctr">
                  <a:lnSpc>
                    <a:spcPts val="1350"/>
                  </a:lnSpc>
                </a:pPr>
                <a:r>
                  <a:rPr lang="ja-JP" altLang="en-US" sz="1100" b="1" dirty="0">
                    <a:solidFill>
                      <a:schemeClr val="tx1">
                        <a:lumMod val="85000"/>
                        <a:lumOff val="15000"/>
                      </a:schemeClr>
                    </a:solidFill>
                  </a:rPr>
                  <a:t>下ろせてラクラク</a:t>
                </a:r>
                <a:endParaRPr kumimoji="1" lang="ja-JP" altLang="en-US" sz="1100" b="1" dirty="0">
                  <a:solidFill>
                    <a:schemeClr val="tx1">
                      <a:lumMod val="85000"/>
                      <a:lumOff val="15000"/>
                    </a:schemeClr>
                  </a:solidFill>
                </a:endParaRPr>
              </a:p>
            </p:txBody>
          </p:sp>
        </p:grpSp>
      </p:grpSp>
      <p:grpSp>
        <p:nvGrpSpPr>
          <p:cNvPr id="30" name="グループ化 29"/>
          <p:cNvGrpSpPr/>
          <p:nvPr/>
        </p:nvGrpSpPr>
        <p:grpSpPr>
          <a:xfrm>
            <a:off x="3861561" y="4496276"/>
            <a:ext cx="1746758" cy="2239477"/>
            <a:chOff x="3861561" y="4496276"/>
            <a:chExt cx="1746758" cy="2239477"/>
          </a:xfrm>
        </p:grpSpPr>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l="67477" r="45" b="1555"/>
            <a:stretch/>
          </p:blipFill>
          <p:spPr>
            <a:xfrm>
              <a:off x="3861561" y="5040033"/>
              <a:ext cx="1657771" cy="1284568"/>
            </a:xfrm>
            <a:prstGeom prst="rect">
              <a:avLst/>
            </a:prstGeom>
          </p:spPr>
        </p:pic>
        <p:sp>
          <p:nvSpPr>
            <p:cNvPr id="23" name="テキスト ボックス 22"/>
            <p:cNvSpPr txBox="1"/>
            <p:nvPr/>
          </p:nvSpPr>
          <p:spPr>
            <a:xfrm>
              <a:off x="3887848" y="6309995"/>
              <a:ext cx="1720471" cy="425758"/>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天井付近のスペースを有効利用</a:t>
              </a:r>
              <a:r>
                <a:rPr lang="ja-JP" altLang="en-US" sz="800" b="1" dirty="0" smtClean="0">
                  <a:solidFill>
                    <a:schemeClr val="tx1">
                      <a:lumMod val="75000"/>
                      <a:lumOff val="25000"/>
                    </a:schemeClr>
                  </a:solidFill>
                </a:rPr>
                <a:t>して</a:t>
              </a:r>
              <a:r>
                <a:rPr lang="ja-JP" altLang="en-US" sz="800" b="1" dirty="0">
                  <a:solidFill>
                    <a:schemeClr val="tx1">
                      <a:lumMod val="75000"/>
                      <a:lumOff val="25000"/>
                    </a:schemeClr>
                  </a:solidFill>
                </a:rPr>
                <a:t>干すので、じゃまになりにくい。</a:t>
              </a:r>
              <a:endParaRPr kumimoji="1" lang="ja-JP" altLang="en-US" sz="800" b="1" dirty="0">
                <a:solidFill>
                  <a:schemeClr val="tx1">
                    <a:lumMod val="75000"/>
                    <a:lumOff val="25000"/>
                  </a:schemeClr>
                </a:solidFill>
              </a:endParaRPr>
            </a:p>
          </p:txBody>
        </p:sp>
        <p:grpSp>
          <p:nvGrpSpPr>
            <p:cNvPr id="29" name="グループ化 28"/>
            <p:cNvGrpSpPr/>
            <p:nvPr/>
          </p:nvGrpSpPr>
          <p:grpSpPr>
            <a:xfrm>
              <a:off x="4000881" y="4496276"/>
              <a:ext cx="1454244" cy="603330"/>
              <a:chOff x="4000881" y="4496276"/>
              <a:chExt cx="1454244" cy="603330"/>
            </a:xfrm>
          </p:grpSpPr>
          <p:pic>
            <p:nvPicPr>
              <p:cNvPr id="21" name="図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100" y="4496276"/>
                <a:ext cx="180380" cy="144304"/>
              </a:xfrm>
              <a:prstGeom prst="rect">
                <a:avLst/>
              </a:prstGeom>
            </p:spPr>
          </p:pic>
          <p:sp>
            <p:nvSpPr>
              <p:cNvPr id="22" name="テキスト ボックス 21"/>
              <p:cNvSpPr txBox="1"/>
              <p:nvPr/>
            </p:nvSpPr>
            <p:spPr>
              <a:xfrm>
                <a:off x="4000881" y="4648200"/>
                <a:ext cx="1454244" cy="451406"/>
              </a:xfrm>
              <a:prstGeom prst="rect">
                <a:avLst/>
              </a:prstGeom>
              <a:noFill/>
            </p:spPr>
            <p:txBody>
              <a:bodyPr wrap="none" rtlCol="0">
                <a:spAutoFit/>
              </a:bodyPr>
              <a:lstStyle/>
              <a:p>
                <a:pPr algn="ctr">
                  <a:lnSpc>
                    <a:spcPts val="1350"/>
                  </a:lnSpc>
                </a:pPr>
                <a:r>
                  <a:rPr lang="ja-JP" altLang="en-US" sz="1100" b="1" dirty="0">
                    <a:ln w="19050">
                      <a:solidFill>
                        <a:schemeClr val="bg1"/>
                      </a:solidFill>
                    </a:ln>
                    <a:solidFill>
                      <a:schemeClr val="tx1">
                        <a:lumMod val="85000"/>
                        <a:lumOff val="15000"/>
                      </a:schemeClr>
                    </a:solidFill>
                  </a:rPr>
                  <a:t>干し終わったら</a:t>
                </a:r>
              </a:p>
              <a:p>
                <a:pPr algn="ctr">
                  <a:lnSpc>
                    <a:spcPts val="1350"/>
                  </a:lnSpc>
                </a:pPr>
                <a:r>
                  <a:rPr lang="ja-JP" altLang="en-US" sz="1100" b="1" dirty="0">
                    <a:ln w="19050">
                      <a:solidFill>
                        <a:schemeClr val="bg1"/>
                      </a:solidFill>
                    </a:ln>
                    <a:solidFill>
                      <a:schemeClr val="tx1">
                        <a:lumMod val="85000"/>
                        <a:lumOff val="15000"/>
                      </a:schemeClr>
                    </a:solidFill>
                  </a:rPr>
                  <a:t>天井近くで部屋干し</a:t>
                </a:r>
                <a:endParaRPr kumimoji="1" lang="ja-JP" altLang="en-US" sz="1100" b="1" dirty="0">
                  <a:ln w="19050">
                    <a:solidFill>
                      <a:schemeClr val="bg1"/>
                    </a:solidFill>
                  </a:ln>
                  <a:solidFill>
                    <a:schemeClr val="tx1">
                      <a:lumMod val="85000"/>
                      <a:lumOff val="15000"/>
                    </a:schemeClr>
                  </a:solidFill>
                </a:endParaRPr>
              </a:p>
            </p:txBody>
          </p:sp>
          <p:sp>
            <p:nvSpPr>
              <p:cNvPr id="26" name="テキスト ボックス 25"/>
              <p:cNvSpPr txBox="1"/>
              <p:nvPr/>
            </p:nvSpPr>
            <p:spPr>
              <a:xfrm>
                <a:off x="4000881" y="4648200"/>
                <a:ext cx="1454244" cy="451406"/>
              </a:xfrm>
              <a:prstGeom prst="rect">
                <a:avLst/>
              </a:prstGeom>
              <a:noFill/>
            </p:spPr>
            <p:txBody>
              <a:bodyPr wrap="none" rtlCol="0">
                <a:spAutoFit/>
              </a:bodyPr>
              <a:lstStyle/>
              <a:p>
                <a:pPr algn="ctr">
                  <a:lnSpc>
                    <a:spcPts val="1350"/>
                  </a:lnSpc>
                </a:pPr>
                <a:r>
                  <a:rPr lang="ja-JP" altLang="en-US" sz="1100" b="1" dirty="0">
                    <a:solidFill>
                      <a:schemeClr val="tx1">
                        <a:lumMod val="85000"/>
                        <a:lumOff val="15000"/>
                      </a:schemeClr>
                    </a:solidFill>
                  </a:rPr>
                  <a:t>干し終わったら</a:t>
                </a:r>
              </a:p>
              <a:p>
                <a:pPr algn="ctr">
                  <a:lnSpc>
                    <a:spcPts val="1350"/>
                  </a:lnSpc>
                </a:pPr>
                <a:r>
                  <a:rPr lang="ja-JP" altLang="en-US" sz="1100" b="1" dirty="0">
                    <a:solidFill>
                      <a:schemeClr val="tx1">
                        <a:lumMod val="85000"/>
                        <a:lumOff val="15000"/>
                      </a:schemeClr>
                    </a:solidFill>
                  </a:rPr>
                  <a:t>天井近くで部屋干し</a:t>
                </a:r>
                <a:endParaRPr kumimoji="1" lang="ja-JP" altLang="en-US" sz="1100" b="1" dirty="0">
                  <a:solidFill>
                    <a:schemeClr val="tx1">
                      <a:lumMod val="85000"/>
                      <a:lumOff val="15000"/>
                    </a:schemeClr>
                  </a:solidFill>
                </a:endParaRPr>
              </a:p>
            </p:txBody>
          </p:sp>
        </p:grpSp>
      </p:grpSp>
      <p:sp>
        <p:nvSpPr>
          <p:cNvPr id="36" name="テキスト ボックス 35"/>
          <p:cNvSpPr txBox="1"/>
          <p:nvPr/>
        </p:nvSpPr>
        <p:spPr>
          <a:xfrm>
            <a:off x="389571" y="6919760"/>
            <a:ext cx="4313058" cy="267381"/>
          </a:xfrm>
          <a:prstGeom prst="rect">
            <a:avLst/>
          </a:prstGeom>
          <a:noFill/>
        </p:spPr>
        <p:txBody>
          <a:bodyPr wrap="square" rtlCol="0">
            <a:spAutoFit/>
          </a:bodyPr>
          <a:lstStyle/>
          <a:p>
            <a:pPr>
              <a:lnSpc>
                <a:spcPts val="1320"/>
              </a:lnSpc>
            </a:pPr>
            <a:r>
              <a:rPr lang="ja-JP" altLang="en-US" sz="1300" b="1" dirty="0">
                <a:solidFill>
                  <a:srgbClr val="364FA0"/>
                </a:solidFill>
              </a:rPr>
              <a:t>電動・手動、洗濯物の量などで選べる</a:t>
            </a:r>
            <a:r>
              <a:rPr lang="en-US" altLang="ja-JP" sz="1300" b="1" dirty="0">
                <a:solidFill>
                  <a:srgbClr val="364FA0"/>
                </a:solidFill>
              </a:rPr>
              <a:t>4</a:t>
            </a:r>
            <a:r>
              <a:rPr lang="ja-JP" altLang="en-US" sz="1300" b="1" dirty="0">
                <a:solidFill>
                  <a:srgbClr val="364FA0"/>
                </a:solidFill>
              </a:rPr>
              <a:t>タイプをご用意。</a:t>
            </a:r>
            <a:endParaRPr kumimoji="1" lang="ja-JP" altLang="en-US" sz="1300" b="1" dirty="0">
              <a:solidFill>
                <a:srgbClr val="364FA0"/>
              </a:solidFill>
            </a:endParaRPr>
          </a:p>
        </p:txBody>
      </p:sp>
      <p:pic>
        <p:nvPicPr>
          <p:cNvPr id="40" name="図 39"/>
          <p:cNvPicPr>
            <a:picLocks noChangeAspect="1"/>
          </p:cNvPicPr>
          <p:nvPr/>
        </p:nvPicPr>
        <p:blipFill rotWithShape="1">
          <a:blip r:embed="rId7">
            <a:extLst>
              <a:ext uri="{28A0092B-C50C-407E-A947-70E740481C1C}">
                <a14:useLocalDpi xmlns:a14="http://schemas.microsoft.com/office/drawing/2010/main" val="0"/>
              </a:ext>
            </a:extLst>
          </a:blip>
          <a:srcRect l="149" t="16175" r="59281" b="61382"/>
          <a:stretch/>
        </p:blipFill>
        <p:spPr>
          <a:xfrm>
            <a:off x="444299" y="7175501"/>
            <a:ext cx="2786581" cy="386079"/>
          </a:xfrm>
          <a:prstGeom prst="rect">
            <a:avLst/>
          </a:prstGeom>
        </p:spPr>
      </p:pic>
      <p:pic>
        <p:nvPicPr>
          <p:cNvPr id="42" name="図 41"/>
          <p:cNvPicPr>
            <a:picLocks noChangeAspect="1"/>
          </p:cNvPicPr>
          <p:nvPr/>
        </p:nvPicPr>
        <p:blipFill rotWithShape="1">
          <a:blip r:embed="rId7">
            <a:extLst>
              <a:ext uri="{28A0092B-C50C-407E-A947-70E740481C1C}">
                <a14:useLocalDpi xmlns:a14="http://schemas.microsoft.com/office/drawing/2010/main" val="0"/>
              </a:ext>
            </a:extLst>
          </a:blip>
          <a:srcRect l="43937" t="16175" r="1" b="63718"/>
          <a:stretch/>
        </p:blipFill>
        <p:spPr>
          <a:xfrm>
            <a:off x="3451860" y="7177599"/>
            <a:ext cx="3850640" cy="345882"/>
          </a:xfrm>
          <a:prstGeom prst="rect">
            <a:avLst/>
          </a:prstGeom>
        </p:spPr>
      </p:pic>
      <p:grpSp>
        <p:nvGrpSpPr>
          <p:cNvPr id="56" name="グループ化 55"/>
          <p:cNvGrpSpPr/>
          <p:nvPr/>
        </p:nvGrpSpPr>
        <p:grpSpPr>
          <a:xfrm>
            <a:off x="389572" y="7466967"/>
            <a:ext cx="1505903" cy="1176653"/>
            <a:chOff x="389572" y="7555867"/>
            <a:chExt cx="1505903" cy="1176653"/>
          </a:xfrm>
        </p:grpSpPr>
        <p:pic>
          <p:nvPicPr>
            <p:cNvPr id="43" name="図 42"/>
            <p:cNvPicPr>
              <a:picLocks noChangeAspect="1"/>
            </p:cNvPicPr>
            <p:nvPr/>
          </p:nvPicPr>
          <p:blipFill rotWithShape="1">
            <a:blip r:embed="rId7">
              <a:extLst>
                <a:ext uri="{28A0092B-C50C-407E-A947-70E740481C1C}">
                  <a14:useLocalDpi xmlns:a14="http://schemas.microsoft.com/office/drawing/2010/main" val="0"/>
                </a:ext>
              </a:extLst>
            </a:blip>
            <a:srcRect l="149" t="40538" r="79694" b="-1209"/>
            <a:stretch/>
          </p:blipFill>
          <p:spPr>
            <a:xfrm>
              <a:off x="444299" y="7688830"/>
              <a:ext cx="1384501" cy="1043690"/>
            </a:xfrm>
            <a:prstGeom prst="rect">
              <a:avLst/>
            </a:prstGeom>
          </p:spPr>
        </p:pic>
        <p:sp>
          <p:nvSpPr>
            <p:cNvPr id="52" name="テキスト ボックス 51"/>
            <p:cNvSpPr txBox="1"/>
            <p:nvPr/>
          </p:nvSpPr>
          <p:spPr>
            <a:xfrm>
              <a:off x="389572" y="7555867"/>
              <a:ext cx="1505903" cy="259045"/>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洗濯物の多い子育て家庭に</a:t>
              </a:r>
              <a:endParaRPr kumimoji="1" lang="ja-JP" altLang="en-US" sz="800" b="1" dirty="0">
                <a:solidFill>
                  <a:schemeClr val="tx1">
                    <a:lumMod val="75000"/>
                    <a:lumOff val="25000"/>
                  </a:schemeClr>
                </a:solidFill>
              </a:endParaRPr>
            </a:p>
          </p:txBody>
        </p:sp>
      </p:grpSp>
      <p:grpSp>
        <p:nvGrpSpPr>
          <p:cNvPr id="57" name="グループ化 56"/>
          <p:cNvGrpSpPr/>
          <p:nvPr/>
        </p:nvGrpSpPr>
        <p:grpSpPr>
          <a:xfrm>
            <a:off x="1835621" y="7466967"/>
            <a:ext cx="1505903" cy="1176653"/>
            <a:chOff x="1835621" y="7555867"/>
            <a:chExt cx="1505903" cy="1176653"/>
          </a:xfrm>
        </p:grpSpPr>
        <p:pic>
          <p:nvPicPr>
            <p:cNvPr id="44" name="図 43"/>
            <p:cNvPicPr>
              <a:picLocks noChangeAspect="1"/>
            </p:cNvPicPr>
            <p:nvPr/>
          </p:nvPicPr>
          <p:blipFill rotWithShape="1">
            <a:blip r:embed="rId7">
              <a:extLst>
                <a:ext uri="{28A0092B-C50C-407E-A947-70E740481C1C}">
                  <a14:useLocalDpi xmlns:a14="http://schemas.microsoft.com/office/drawing/2010/main" val="0"/>
                </a:ext>
              </a:extLst>
            </a:blip>
            <a:srcRect l="20673" t="40538" r="60203" b="-1209"/>
            <a:stretch/>
          </p:blipFill>
          <p:spPr>
            <a:xfrm>
              <a:off x="1864005" y="7688830"/>
              <a:ext cx="1313535" cy="1043690"/>
            </a:xfrm>
            <a:prstGeom prst="rect">
              <a:avLst/>
            </a:prstGeom>
          </p:spPr>
        </p:pic>
        <p:sp>
          <p:nvSpPr>
            <p:cNvPr id="53" name="テキスト ボックス 52"/>
            <p:cNvSpPr txBox="1"/>
            <p:nvPr/>
          </p:nvSpPr>
          <p:spPr>
            <a:xfrm>
              <a:off x="1835621" y="7555867"/>
              <a:ext cx="1505903" cy="248145"/>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少数家族やご高齢の方に</a:t>
              </a:r>
              <a:endParaRPr kumimoji="1" lang="ja-JP" altLang="en-US" sz="800" b="1" dirty="0">
                <a:solidFill>
                  <a:schemeClr val="tx1">
                    <a:lumMod val="75000"/>
                    <a:lumOff val="25000"/>
                  </a:schemeClr>
                </a:solidFill>
              </a:endParaRPr>
            </a:p>
          </p:txBody>
        </p:sp>
      </p:grpSp>
      <p:grpSp>
        <p:nvGrpSpPr>
          <p:cNvPr id="58" name="グループ化 57"/>
          <p:cNvGrpSpPr/>
          <p:nvPr/>
        </p:nvGrpSpPr>
        <p:grpSpPr>
          <a:xfrm>
            <a:off x="3419797" y="7466967"/>
            <a:ext cx="1505903" cy="1176653"/>
            <a:chOff x="3419797" y="7555867"/>
            <a:chExt cx="1505903" cy="1176653"/>
          </a:xfrm>
        </p:grpSpPr>
        <p:pic>
          <p:nvPicPr>
            <p:cNvPr id="45" name="図 44"/>
            <p:cNvPicPr>
              <a:picLocks noChangeAspect="1"/>
            </p:cNvPicPr>
            <p:nvPr/>
          </p:nvPicPr>
          <p:blipFill rotWithShape="1">
            <a:blip r:embed="rId7">
              <a:extLst>
                <a:ext uri="{28A0092B-C50C-407E-A947-70E740481C1C}">
                  <a14:useLocalDpi xmlns:a14="http://schemas.microsoft.com/office/drawing/2010/main" val="0"/>
                </a:ext>
              </a:extLst>
            </a:blip>
            <a:srcRect l="43971" t="40538" r="36905" b="-1209"/>
            <a:stretch/>
          </p:blipFill>
          <p:spPr>
            <a:xfrm>
              <a:off x="3455801" y="7688830"/>
              <a:ext cx="1313535" cy="1043690"/>
            </a:xfrm>
            <a:prstGeom prst="rect">
              <a:avLst/>
            </a:prstGeom>
          </p:spPr>
        </p:pic>
        <p:sp>
          <p:nvSpPr>
            <p:cNvPr id="54" name="テキスト ボックス 53"/>
            <p:cNvSpPr txBox="1"/>
            <p:nvPr/>
          </p:nvSpPr>
          <p:spPr>
            <a:xfrm>
              <a:off x="3419797" y="7555867"/>
              <a:ext cx="1505903" cy="248145"/>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シンプルでお手頃なタイプ</a:t>
              </a:r>
              <a:endParaRPr kumimoji="1" lang="ja-JP" altLang="en-US" sz="800" b="1" dirty="0">
                <a:solidFill>
                  <a:schemeClr val="tx1">
                    <a:lumMod val="75000"/>
                    <a:lumOff val="25000"/>
                  </a:schemeClr>
                </a:solidFill>
              </a:endParaRPr>
            </a:p>
          </p:txBody>
        </p:sp>
      </p:grpSp>
      <p:grpSp>
        <p:nvGrpSpPr>
          <p:cNvPr id="59" name="グループ化 58"/>
          <p:cNvGrpSpPr/>
          <p:nvPr/>
        </p:nvGrpSpPr>
        <p:grpSpPr>
          <a:xfrm>
            <a:off x="4823953" y="6826250"/>
            <a:ext cx="2330909" cy="1817370"/>
            <a:chOff x="4823953" y="6915150"/>
            <a:chExt cx="2330909" cy="1817370"/>
          </a:xfrm>
        </p:grpSpPr>
        <p:grpSp>
          <p:nvGrpSpPr>
            <p:cNvPr id="50" name="グループ化 49"/>
            <p:cNvGrpSpPr/>
            <p:nvPr/>
          </p:nvGrpSpPr>
          <p:grpSpPr>
            <a:xfrm>
              <a:off x="4859957" y="6915150"/>
              <a:ext cx="2294905" cy="1817370"/>
              <a:chOff x="4859957" y="6915150"/>
              <a:chExt cx="2294905" cy="1817370"/>
            </a:xfrm>
          </p:grpSpPr>
          <p:pic>
            <p:nvPicPr>
              <p:cNvPr id="46" name="図 45"/>
              <p:cNvPicPr>
                <a:picLocks noChangeAspect="1"/>
              </p:cNvPicPr>
              <p:nvPr/>
            </p:nvPicPr>
            <p:blipFill rotWithShape="1">
              <a:blip r:embed="rId7">
                <a:extLst>
                  <a:ext uri="{28A0092B-C50C-407E-A947-70E740481C1C}">
                    <a14:useLocalDpi xmlns:a14="http://schemas.microsoft.com/office/drawing/2010/main" val="0"/>
                  </a:ext>
                </a:extLst>
              </a:blip>
              <a:srcRect l="64162" t="40538" r="3309" b="-1209"/>
              <a:stretch/>
            </p:blipFill>
            <p:spPr>
              <a:xfrm>
                <a:off x="4859957" y="7688830"/>
                <a:ext cx="2234263" cy="1043690"/>
              </a:xfrm>
              <a:prstGeom prst="rect">
                <a:avLst/>
              </a:prstGeom>
            </p:spPr>
          </p:pic>
          <p:pic>
            <p:nvPicPr>
              <p:cNvPr id="49" name="図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1070" y="6915150"/>
                <a:ext cx="963792" cy="924719"/>
              </a:xfrm>
              <a:prstGeom prst="rect">
                <a:avLst/>
              </a:prstGeom>
            </p:spPr>
          </p:pic>
        </p:grpSp>
        <p:sp>
          <p:nvSpPr>
            <p:cNvPr id="55" name="テキスト ボックス 54"/>
            <p:cNvSpPr txBox="1"/>
            <p:nvPr/>
          </p:nvSpPr>
          <p:spPr>
            <a:xfrm>
              <a:off x="4823953" y="7555867"/>
              <a:ext cx="1505903" cy="248145"/>
            </a:xfrm>
            <a:prstGeom prst="rect">
              <a:avLst/>
            </a:prstGeom>
            <a:noFill/>
          </p:spPr>
          <p:txBody>
            <a:bodyPr wrap="square" rtlCol="0">
              <a:spAutoFit/>
            </a:bodyPr>
            <a:lstStyle/>
            <a:p>
              <a:pPr>
                <a:lnSpc>
                  <a:spcPts val="1320"/>
                </a:lnSpc>
              </a:pPr>
              <a:r>
                <a:rPr lang="ja-JP" altLang="en-US" sz="800" b="1" dirty="0">
                  <a:solidFill>
                    <a:schemeClr val="tx1">
                      <a:lumMod val="75000"/>
                      <a:lumOff val="25000"/>
                    </a:schemeClr>
                  </a:solidFill>
                </a:rPr>
                <a:t>窓際に設置したい場合に</a:t>
              </a:r>
              <a:endParaRPr kumimoji="1" lang="ja-JP" altLang="en-US" sz="800" b="1" dirty="0">
                <a:solidFill>
                  <a:schemeClr val="tx1">
                    <a:lumMod val="75000"/>
                    <a:lumOff val="25000"/>
                  </a:schemeClr>
                </a:solidFill>
              </a:endParaRPr>
            </a:p>
          </p:txBody>
        </p:sp>
      </p:grpSp>
    </p:spTree>
    <p:extLst>
      <p:ext uri="{BB962C8B-B14F-4D97-AF65-F5344CB8AC3E}">
        <p14:creationId xmlns:p14="http://schemas.microsoft.com/office/powerpoint/2010/main" val="187158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907" y="0"/>
            <a:ext cx="7064634" cy="7153578"/>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713" y="2883587"/>
            <a:ext cx="1919471" cy="2008453"/>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9350" y="2884713"/>
            <a:ext cx="1650816" cy="2091873"/>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720" y="4355534"/>
            <a:ext cx="2874509" cy="2251275"/>
          </a:xfrm>
          <a:prstGeom prst="rect">
            <a:avLst/>
          </a:prstGeom>
        </p:spPr>
      </p:pic>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8638" y="5236278"/>
            <a:ext cx="3794760" cy="1421449"/>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9466" y="7366926"/>
            <a:ext cx="6790267" cy="2958887"/>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7334" y="201348"/>
            <a:ext cx="2965466" cy="99701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6561" y="8278283"/>
            <a:ext cx="1382228" cy="1817374"/>
          </a:xfrm>
          <a:prstGeom prst="rect">
            <a:avLst/>
          </a:prstGeom>
        </p:spPr>
      </p:pic>
      <p:sp>
        <p:nvSpPr>
          <p:cNvPr id="15" name="テキスト ボックス 14"/>
          <p:cNvSpPr txBox="1"/>
          <p:nvPr/>
        </p:nvSpPr>
        <p:spPr>
          <a:xfrm>
            <a:off x="364655" y="400262"/>
            <a:ext cx="4113002" cy="913070"/>
          </a:xfrm>
          <a:prstGeom prst="rect">
            <a:avLst/>
          </a:prstGeom>
          <a:noFill/>
        </p:spPr>
        <p:txBody>
          <a:bodyPr wrap="square" rtlCol="0">
            <a:spAutoFit/>
          </a:bodyPr>
          <a:lstStyle/>
          <a:p>
            <a:pPr>
              <a:lnSpc>
                <a:spcPts val="3200"/>
              </a:lnSpc>
            </a:pPr>
            <a:r>
              <a:rPr lang="ja-JP" altLang="en-US" sz="1900" b="1" dirty="0"/>
              <a:t>いまや「洗濯の常識」に</a:t>
            </a:r>
            <a:r>
              <a:rPr lang="ja-JP" altLang="en-US" sz="1900" b="1" dirty="0" smtClean="0"/>
              <a:t>なった</a:t>
            </a:r>
            <a:endParaRPr lang="en-US" altLang="ja-JP" sz="1900" b="1" dirty="0" smtClean="0"/>
          </a:p>
          <a:p>
            <a:pPr>
              <a:lnSpc>
                <a:spcPts val="3200"/>
              </a:lnSpc>
            </a:pPr>
            <a:r>
              <a:rPr lang="ja-JP" altLang="en-US" sz="3000" b="1" dirty="0">
                <a:solidFill>
                  <a:schemeClr val="tx1">
                    <a:lumMod val="75000"/>
                    <a:lumOff val="25000"/>
                  </a:schemeClr>
                </a:solidFill>
              </a:rPr>
              <a:t>部屋干し。</a:t>
            </a:r>
            <a:endParaRPr kumimoji="1" lang="ja-JP" altLang="en-US" sz="3000" b="1" dirty="0">
              <a:solidFill>
                <a:schemeClr val="tx1">
                  <a:lumMod val="75000"/>
                  <a:lumOff val="25000"/>
                </a:schemeClr>
              </a:solidFill>
            </a:endParaRPr>
          </a:p>
        </p:txBody>
      </p:sp>
      <p:sp>
        <p:nvSpPr>
          <p:cNvPr id="16" name="テキスト ボックス 15"/>
          <p:cNvSpPr txBox="1"/>
          <p:nvPr/>
        </p:nvSpPr>
        <p:spPr>
          <a:xfrm>
            <a:off x="394290" y="1253733"/>
            <a:ext cx="6149234" cy="584647"/>
          </a:xfrm>
          <a:prstGeom prst="rect">
            <a:avLst/>
          </a:prstGeom>
          <a:noFill/>
        </p:spPr>
        <p:txBody>
          <a:bodyPr wrap="square" rtlCol="0">
            <a:spAutoFit/>
          </a:bodyPr>
          <a:lstStyle/>
          <a:p>
            <a:pPr algn="just">
              <a:lnSpc>
                <a:spcPts val="1320"/>
              </a:lnSpc>
            </a:pPr>
            <a:r>
              <a:rPr lang="ja-JP" altLang="en-US" sz="880" b="1" dirty="0">
                <a:solidFill>
                  <a:schemeClr val="tx1">
                    <a:lumMod val="75000"/>
                    <a:lumOff val="25000"/>
                  </a:schemeClr>
                </a:solidFill>
              </a:rPr>
              <a:t>暖かな日差しと風</a:t>
            </a:r>
            <a:r>
              <a:rPr lang="en-US" altLang="ja-JP" sz="880" b="1" dirty="0">
                <a:solidFill>
                  <a:schemeClr val="tx1">
                    <a:lumMod val="75000"/>
                    <a:lumOff val="25000"/>
                  </a:schemeClr>
                </a:solidFill>
              </a:rPr>
              <a:t>…</a:t>
            </a:r>
            <a:r>
              <a:rPr lang="ja-JP" altLang="en-US" sz="880" b="1" dirty="0">
                <a:solidFill>
                  <a:schemeClr val="tx1">
                    <a:lumMod val="75000"/>
                    <a:lumOff val="25000"/>
                  </a:schemeClr>
                </a:solidFill>
              </a:rPr>
              <a:t>外干しは、やはり気持ちのよいもの。しかし、環境やライフスタイルの変化とともに</a:t>
            </a:r>
          </a:p>
          <a:p>
            <a:pPr algn="just">
              <a:lnSpc>
                <a:spcPts val="1320"/>
              </a:lnSpc>
            </a:pPr>
            <a:r>
              <a:rPr lang="ja-JP" altLang="en-US" sz="880" b="1" dirty="0">
                <a:solidFill>
                  <a:schemeClr val="tx1">
                    <a:lumMod val="75000"/>
                    <a:lumOff val="25000"/>
                  </a:schemeClr>
                </a:solidFill>
              </a:rPr>
              <a:t>「部屋干しが日常」というご家庭も増えています。上手に部屋干しを活用することが、</a:t>
            </a:r>
          </a:p>
          <a:p>
            <a:pPr algn="just">
              <a:lnSpc>
                <a:spcPts val="1320"/>
              </a:lnSpc>
            </a:pPr>
            <a:r>
              <a:rPr lang="ja-JP" altLang="en-US" sz="880" b="1" dirty="0">
                <a:solidFill>
                  <a:schemeClr val="tx1">
                    <a:lumMod val="75000"/>
                    <a:lumOff val="25000"/>
                  </a:schemeClr>
                </a:solidFill>
              </a:rPr>
              <a:t>これからの洗濯スタイルと言えるかもしれません。</a:t>
            </a:r>
            <a:endParaRPr kumimoji="1" lang="ja-JP" altLang="en-US" sz="880" b="1" dirty="0">
              <a:solidFill>
                <a:schemeClr val="tx1">
                  <a:lumMod val="75000"/>
                  <a:lumOff val="25000"/>
                </a:schemeClr>
              </a:solidFill>
            </a:endParaRPr>
          </a:p>
        </p:txBody>
      </p:sp>
      <p:grpSp>
        <p:nvGrpSpPr>
          <p:cNvPr id="25" name="グループ化 24"/>
          <p:cNvGrpSpPr/>
          <p:nvPr/>
        </p:nvGrpSpPr>
        <p:grpSpPr>
          <a:xfrm>
            <a:off x="394290" y="1916378"/>
            <a:ext cx="2882226" cy="2320421"/>
            <a:chOff x="394290" y="1916378"/>
            <a:chExt cx="2882226" cy="2320421"/>
          </a:xfrm>
        </p:grpSpPr>
        <p:pic>
          <p:nvPicPr>
            <p:cNvPr id="3" name="図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223" y="1916378"/>
              <a:ext cx="2860293" cy="2062955"/>
            </a:xfrm>
            <a:prstGeom prst="rect">
              <a:avLst/>
            </a:prstGeom>
          </p:spPr>
        </p:pic>
        <p:sp>
          <p:nvSpPr>
            <p:cNvPr id="24" name="テキスト ボックス 23"/>
            <p:cNvSpPr txBox="1"/>
            <p:nvPr/>
          </p:nvSpPr>
          <p:spPr>
            <a:xfrm>
              <a:off x="394290" y="3977754"/>
              <a:ext cx="2319881" cy="259045"/>
            </a:xfrm>
            <a:prstGeom prst="rect">
              <a:avLst/>
            </a:prstGeom>
            <a:noFill/>
          </p:spPr>
          <p:txBody>
            <a:bodyPr wrap="square" rtlCol="0">
              <a:spAutoFit/>
            </a:bodyPr>
            <a:lstStyle/>
            <a:p>
              <a:pPr algn="just">
                <a:lnSpc>
                  <a:spcPts val="1320"/>
                </a:lnSpc>
              </a:pPr>
              <a:r>
                <a:rPr lang="ja-JP" altLang="en-US" sz="880" b="1" dirty="0">
                  <a:solidFill>
                    <a:schemeClr val="tx1">
                      <a:lumMod val="75000"/>
                      <a:lumOff val="25000"/>
                    </a:schemeClr>
                  </a:solidFill>
                </a:rPr>
                <a:t>天井付け・竿</a:t>
              </a:r>
              <a:r>
                <a:rPr lang="en-US" altLang="ja-JP" sz="880" b="1" dirty="0">
                  <a:solidFill>
                    <a:schemeClr val="tx1">
                      <a:lumMod val="75000"/>
                      <a:lumOff val="25000"/>
                    </a:schemeClr>
                  </a:solidFill>
                </a:rPr>
                <a:t>1</a:t>
              </a:r>
              <a:r>
                <a:rPr lang="ja-JP" altLang="en-US" sz="880" b="1" dirty="0">
                  <a:solidFill>
                    <a:schemeClr val="tx1">
                      <a:lumMod val="75000"/>
                      <a:lumOff val="25000"/>
                    </a:schemeClr>
                  </a:solidFill>
                </a:rPr>
                <a:t>本・手動</a:t>
              </a:r>
              <a:endParaRPr kumimoji="1" lang="ja-JP" altLang="en-US" sz="880" b="1" dirty="0">
                <a:solidFill>
                  <a:schemeClr val="tx1">
                    <a:lumMod val="75000"/>
                    <a:lumOff val="25000"/>
                  </a:schemeClr>
                </a:solidFill>
              </a:endParaRPr>
            </a:p>
          </p:txBody>
        </p:sp>
      </p:grpSp>
      <p:sp>
        <p:nvSpPr>
          <p:cNvPr id="26" name="テキスト ボックス 25"/>
          <p:cNvSpPr txBox="1"/>
          <p:nvPr/>
        </p:nvSpPr>
        <p:spPr>
          <a:xfrm>
            <a:off x="3399048" y="1854563"/>
            <a:ext cx="1525377" cy="430887"/>
          </a:xfrm>
          <a:prstGeom prst="rect">
            <a:avLst/>
          </a:prstGeom>
          <a:noFill/>
        </p:spPr>
        <p:txBody>
          <a:bodyPr wrap="square" rtlCol="0">
            <a:spAutoFit/>
          </a:bodyPr>
          <a:lstStyle/>
          <a:p>
            <a:r>
              <a:rPr lang="en-US" altLang="ja-JP" sz="1050" b="1" dirty="0">
                <a:solidFill>
                  <a:srgbClr val="364FA0"/>
                </a:solidFill>
              </a:rPr>
              <a:t>91</a:t>
            </a:r>
            <a:r>
              <a:rPr lang="ja-JP" altLang="en-US" sz="1050" b="1" dirty="0">
                <a:solidFill>
                  <a:srgbClr val="364FA0"/>
                </a:solidFill>
              </a:rPr>
              <a:t>％の主婦が、</a:t>
            </a:r>
          </a:p>
          <a:p>
            <a:r>
              <a:rPr lang="ja-JP" altLang="en-US" sz="1050" b="1" dirty="0">
                <a:solidFill>
                  <a:srgbClr val="364FA0"/>
                </a:solidFill>
              </a:rPr>
              <a:t>部屋干しを活用</a:t>
            </a:r>
            <a:endParaRPr kumimoji="1" lang="ja-JP" altLang="en-US" sz="1050" b="1" dirty="0">
              <a:solidFill>
                <a:srgbClr val="364FA0"/>
              </a:solidFill>
            </a:endParaRPr>
          </a:p>
        </p:txBody>
      </p:sp>
      <p:sp>
        <p:nvSpPr>
          <p:cNvPr id="27" name="テキスト ボックス 26"/>
          <p:cNvSpPr txBox="1"/>
          <p:nvPr/>
        </p:nvSpPr>
        <p:spPr>
          <a:xfrm>
            <a:off x="5001877" y="1854563"/>
            <a:ext cx="2557798" cy="430887"/>
          </a:xfrm>
          <a:prstGeom prst="rect">
            <a:avLst/>
          </a:prstGeom>
          <a:noFill/>
        </p:spPr>
        <p:txBody>
          <a:bodyPr wrap="square" rtlCol="0">
            <a:spAutoFit/>
          </a:bodyPr>
          <a:lstStyle/>
          <a:p>
            <a:r>
              <a:rPr lang="ja-JP" altLang="en-US" sz="1050" b="1" dirty="0">
                <a:solidFill>
                  <a:srgbClr val="364FA0"/>
                </a:solidFill>
              </a:rPr>
              <a:t>部屋干しのパートナーとして、</a:t>
            </a:r>
          </a:p>
          <a:p>
            <a:r>
              <a:rPr lang="ja-JP" altLang="en-US" sz="1050" b="1" dirty="0">
                <a:solidFill>
                  <a:srgbClr val="364FA0"/>
                </a:solidFill>
              </a:rPr>
              <a:t>ご愛用いただいている「ホシ姫サマ」</a:t>
            </a:r>
            <a:endParaRPr kumimoji="1" lang="ja-JP" altLang="en-US" sz="1050" b="1" dirty="0">
              <a:solidFill>
                <a:srgbClr val="364FA0"/>
              </a:solidFill>
            </a:endParaRPr>
          </a:p>
        </p:txBody>
      </p:sp>
      <p:sp>
        <p:nvSpPr>
          <p:cNvPr id="28" name="テキスト ボックス 27"/>
          <p:cNvSpPr txBox="1"/>
          <p:nvPr/>
        </p:nvSpPr>
        <p:spPr>
          <a:xfrm>
            <a:off x="3385140" y="2273965"/>
            <a:ext cx="1653585" cy="592470"/>
          </a:xfrm>
          <a:prstGeom prst="rect">
            <a:avLst/>
          </a:prstGeom>
          <a:noFill/>
        </p:spPr>
        <p:txBody>
          <a:bodyPr wrap="square" rtlCol="0">
            <a:spAutoFit/>
          </a:bodyPr>
          <a:lstStyle/>
          <a:p>
            <a:pPr algn="just">
              <a:lnSpc>
                <a:spcPts val="1320"/>
              </a:lnSpc>
            </a:pPr>
            <a:r>
              <a:rPr lang="ja-JP" altLang="en-US" sz="800" b="1" dirty="0">
                <a:solidFill>
                  <a:schemeClr val="tx1">
                    <a:lumMod val="75000"/>
                    <a:lumOff val="25000"/>
                  </a:schemeClr>
                </a:solidFill>
              </a:rPr>
              <a:t>外干しとの併用も合わせると、</a:t>
            </a:r>
          </a:p>
          <a:p>
            <a:pPr algn="just">
              <a:lnSpc>
                <a:spcPts val="1320"/>
              </a:lnSpc>
            </a:pPr>
            <a:r>
              <a:rPr lang="ja-JP" altLang="en-US" sz="800" b="1" dirty="0">
                <a:solidFill>
                  <a:schemeClr val="tx1">
                    <a:lumMod val="75000"/>
                    <a:lumOff val="25000"/>
                  </a:schemeClr>
                </a:solidFill>
              </a:rPr>
              <a:t>いまや</a:t>
            </a:r>
            <a:r>
              <a:rPr lang="en-US" altLang="ja-JP" sz="800" b="1" dirty="0">
                <a:solidFill>
                  <a:schemeClr val="tx1">
                    <a:lumMod val="75000"/>
                    <a:lumOff val="25000"/>
                  </a:schemeClr>
                </a:solidFill>
              </a:rPr>
              <a:t>9</a:t>
            </a:r>
            <a:r>
              <a:rPr lang="ja-JP" altLang="en-US" sz="800" b="1" dirty="0">
                <a:solidFill>
                  <a:schemeClr val="tx1">
                    <a:lumMod val="75000"/>
                    <a:lumOff val="25000"/>
                  </a:schemeClr>
                </a:solidFill>
              </a:rPr>
              <a:t>割以上の方が部屋干し</a:t>
            </a:r>
          </a:p>
          <a:p>
            <a:pPr algn="just">
              <a:lnSpc>
                <a:spcPts val="1320"/>
              </a:lnSpc>
            </a:pPr>
            <a:r>
              <a:rPr lang="ja-JP" altLang="en-US" sz="800" b="1" dirty="0">
                <a:solidFill>
                  <a:schemeClr val="tx1">
                    <a:lumMod val="75000"/>
                    <a:lumOff val="25000"/>
                  </a:schemeClr>
                </a:solidFill>
              </a:rPr>
              <a:t>を活用しています。</a:t>
            </a:r>
            <a:endParaRPr kumimoji="1" lang="ja-JP" altLang="en-US" sz="800" b="1" dirty="0">
              <a:solidFill>
                <a:schemeClr val="tx1">
                  <a:lumMod val="75000"/>
                  <a:lumOff val="25000"/>
                </a:schemeClr>
              </a:solidFill>
            </a:endParaRPr>
          </a:p>
        </p:txBody>
      </p:sp>
      <p:sp>
        <p:nvSpPr>
          <p:cNvPr id="29" name="テキスト ボックス 28"/>
          <p:cNvSpPr txBox="1"/>
          <p:nvPr/>
        </p:nvSpPr>
        <p:spPr>
          <a:xfrm>
            <a:off x="5003973" y="2273965"/>
            <a:ext cx="2358852" cy="592470"/>
          </a:xfrm>
          <a:prstGeom prst="rect">
            <a:avLst/>
          </a:prstGeom>
          <a:noFill/>
        </p:spPr>
        <p:txBody>
          <a:bodyPr wrap="square" rtlCol="0">
            <a:spAutoFit/>
          </a:bodyPr>
          <a:lstStyle/>
          <a:p>
            <a:pPr algn="just">
              <a:lnSpc>
                <a:spcPts val="1320"/>
              </a:lnSpc>
            </a:pPr>
            <a:r>
              <a:rPr lang="ja-JP" altLang="en-US" sz="800" b="1" dirty="0">
                <a:solidFill>
                  <a:schemeClr val="tx1">
                    <a:lumMod val="75000"/>
                    <a:lumOff val="25000"/>
                  </a:schemeClr>
                </a:solidFill>
              </a:rPr>
              <a:t>「使いやすくて便利」「見栄えがよい」など、お客</a:t>
            </a:r>
            <a:r>
              <a:rPr lang="ja-JP" altLang="en-US" sz="800" b="1" dirty="0" smtClean="0">
                <a:solidFill>
                  <a:schemeClr val="tx1">
                    <a:lumMod val="75000"/>
                    <a:lumOff val="25000"/>
                  </a:schemeClr>
                </a:solidFill>
              </a:rPr>
              <a:t>様の</a:t>
            </a:r>
            <a:r>
              <a:rPr lang="en-US" altLang="ja-JP" sz="800" b="1" dirty="0">
                <a:solidFill>
                  <a:schemeClr val="tx1">
                    <a:lumMod val="75000"/>
                    <a:lumOff val="25000"/>
                  </a:schemeClr>
                </a:solidFill>
              </a:rPr>
              <a:t>90</a:t>
            </a:r>
            <a:r>
              <a:rPr lang="ja-JP" altLang="en-US" sz="800" b="1" dirty="0">
                <a:solidFill>
                  <a:schemeClr val="tx1">
                    <a:lumMod val="75000"/>
                    <a:lumOff val="25000"/>
                  </a:schemeClr>
                </a:solidFill>
              </a:rPr>
              <a:t>％の方から満足の声をいただいています。</a:t>
            </a:r>
            <a:endParaRPr kumimoji="1" lang="ja-JP" altLang="en-US" sz="800" b="1" dirty="0">
              <a:solidFill>
                <a:schemeClr val="tx1">
                  <a:lumMod val="75000"/>
                  <a:lumOff val="25000"/>
                </a:schemeClr>
              </a:solidFill>
            </a:endParaRPr>
          </a:p>
        </p:txBody>
      </p:sp>
      <p:grpSp>
        <p:nvGrpSpPr>
          <p:cNvPr id="33" name="グループ化 32"/>
          <p:cNvGrpSpPr/>
          <p:nvPr/>
        </p:nvGrpSpPr>
        <p:grpSpPr>
          <a:xfrm>
            <a:off x="865590" y="7613279"/>
            <a:ext cx="5811435" cy="521752"/>
            <a:chOff x="865590" y="7613279"/>
            <a:chExt cx="5811435" cy="521752"/>
          </a:xfrm>
        </p:grpSpPr>
        <p:sp>
          <p:nvSpPr>
            <p:cNvPr id="31" name="テキスト ボックス 30"/>
            <p:cNvSpPr txBox="1"/>
            <p:nvPr/>
          </p:nvSpPr>
          <p:spPr>
            <a:xfrm>
              <a:off x="865590" y="7613279"/>
              <a:ext cx="2420536" cy="502702"/>
            </a:xfrm>
            <a:prstGeom prst="rect">
              <a:avLst/>
            </a:prstGeom>
            <a:noFill/>
          </p:spPr>
          <p:txBody>
            <a:bodyPr wrap="square" rtlCol="0">
              <a:spAutoFit/>
            </a:bodyPr>
            <a:lstStyle/>
            <a:p>
              <a:pPr>
                <a:lnSpc>
                  <a:spcPts val="3200"/>
                </a:lnSpc>
              </a:pPr>
              <a:r>
                <a:rPr lang="ja-JP" altLang="en-US" sz="1100" b="1" dirty="0">
                  <a:solidFill>
                    <a:schemeClr val="tx1">
                      <a:lumMod val="75000"/>
                      <a:lumOff val="25000"/>
                    </a:schemeClr>
                  </a:solidFill>
                </a:rPr>
                <a:t>梅雨時に気になる玄関のニオイ</a:t>
              </a:r>
              <a:endParaRPr kumimoji="1" lang="ja-JP" altLang="en-US" sz="1100" b="1" dirty="0">
                <a:solidFill>
                  <a:schemeClr val="tx1">
                    <a:lumMod val="75000"/>
                    <a:lumOff val="25000"/>
                  </a:schemeClr>
                </a:solidFill>
              </a:endParaRPr>
            </a:p>
          </p:txBody>
        </p:sp>
        <p:sp>
          <p:nvSpPr>
            <p:cNvPr id="32" name="テキスト ボックス 31"/>
            <p:cNvSpPr txBox="1"/>
            <p:nvPr/>
          </p:nvSpPr>
          <p:spPr>
            <a:xfrm>
              <a:off x="3115183" y="7632329"/>
              <a:ext cx="3561842" cy="502702"/>
            </a:xfrm>
            <a:prstGeom prst="rect">
              <a:avLst/>
            </a:prstGeom>
            <a:noFill/>
          </p:spPr>
          <p:txBody>
            <a:bodyPr wrap="square" rtlCol="0">
              <a:spAutoFit/>
            </a:bodyPr>
            <a:lstStyle/>
            <a:p>
              <a:pPr>
                <a:lnSpc>
                  <a:spcPts val="3200"/>
                </a:lnSpc>
              </a:pPr>
              <a:r>
                <a:rPr lang="ja-JP" altLang="en-US" sz="1400" b="1" dirty="0">
                  <a:solidFill>
                    <a:schemeClr val="tx1">
                      <a:lumMod val="75000"/>
                      <a:lumOff val="25000"/>
                    </a:schemeClr>
                  </a:solidFill>
                </a:rPr>
                <a:t>パナソニックのシューズクロークで解決！</a:t>
              </a:r>
              <a:endParaRPr kumimoji="1" lang="ja-JP" altLang="en-US" sz="1400" b="1" dirty="0">
                <a:solidFill>
                  <a:schemeClr val="tx1">
                    <a:lumMod val="75000"/>
                    <a:lumOff val="25000"/>
                  </a:schemeClr>
                </a:solidFill>
              </a:endParaRPr>
            </a:p>
          </p:txBody>
        </p:sp>
      </p:grpSp>
      <p:grpSp>
        <p:nvGrpSpPr>
          <p:cNvPr id="38" name="グループ化 37"/>
          <p:cNvGrpSpPr/>
          <p:nvPr/>
        </p:nvGrpSpPr>
        <p:grpSpPr>
          <a:xfrm>
            <a:off x="791453" y="8267439"/>
            <a:ext cx="2584207" cy="1802989"/>
            <a:chOff x="791453" y="8305539"/>
            <a:chExt cx="2584207" cy="1802989"/>
          </a:xfrm>
        </p:grpSpPr>
        <p:sp>
          <p:nvSpPr>
            <p:cNvPr id="36" name="テキスト ボックス 35"/>
            <p:cNvSpPr txBox="1"/>
            <p:nvPr/>
          </p:nvSpPr>
          <p:spPr>
            <a:xfrm>
              <a:off x="791453" y="8849209"/>
              <a:ext cx="2584207" cy="1259319"/>
            </a:xfrm>
            <a:prstGeom prst="rect">
              <a:avLst/>
            </a:prstGeom>
            <a:noFill/>
          </p:spPr>
          <p:txBody>
            <a:bodyPr wrap="square" rtlCol="0">
              <a:spAutoFit/>
            </a:bodyPr>
            <a:lstStyle/>
            <a:p>
              <a:pPr algn="just">
                <a:lnSpc>
                  <a:spcPts val="1300"/>
                </a:lnSpc>
              </a:pPr>
              <a:r>
                <a:rPr lang="ja-JP" altLang="en-US" sz="750" b="1" dirty="0" smtClean="0">
                  <a:solidFill>
                    <a:schemeClr val="tx1">
                      <a:lumMod val="75000"/>
                      <a:lumOff val="25000"/>
                    </a:schemeClr>
                  </a:solidFill>
                </a:rPr>
                <a:t>何かと気になる玄関まわりのニオイ</a:t>
              </a:r>
              <a:r>
                <a:rPr lang="en-US" altLang="ja-JP" sz="750" b="1" dirty="0" smtClean="0">
                  <a:solidFill>
                    <a:schemeClr val="tx1">
                      <a:lumMod val="75000"/>
                      <a:lumOff val="25000"/>
                    </a:schemeClr>
                  </a:solidFill>
                </a:rPr>
                <a:t>…</a:t>
              </a:r>
              <a:r>
                <a:rPr lang="ja-JP" altLang="en-US" sz="750" b="1" dirty="0" err="1" smtClean="0">
                  <a:solidFill>
                    <a:schemeClr val="tx1">
                      <a:lumMod val="75000"/>
                      <a:lumOff val="25000"/>
                    </a:schemeClr>
                  </a:solidFill>
                </a:rPr>
                <a:t>。</a:t>
              </a:r>
              <a:r>
                <a:rPr lang="ja-JP" altLang="en-US" sz="750" b="1" dirty="0" smtClean="0">
                  <a:solidFill>
                    <a:schemeClr val="tx1">
                      <a:lumMod val="75000"/>
                      <a:lumOff val="25000"/>
                    </a:schemeClr>
                  </a:solidFill>
                </a:rPr>
                <a:t>湿気の多い梅雨時には特に頭を悩ませるという方も多いのではないでしょうか。パナソニックの「エントランスパーツ」はシューズクローク用玄関収納です。</a:t>
              </a:r>
            </a:p>
            <a:p>
              <a:pPr algn="just">
                <a:lnSpc>
                  <a:spcPts val="1300"/>
                </a:lnSpc>
              </a:pPr>
              <a:r>
                <a:rPr lang="ja-JP" altLang="en-US" sz="750" b="1" dirty="0" smtClean="0">
                  <a:solidFill>
                    <a:schemeClr val="tx1">
                      <a:lumMod val="75000"/>
                      <a:lumOff val="25000"/>
                    </a:schemeClr>
                  </a:solidFill>
                </a:rPr>
                <a:t>脱臭ハニカムとナノイーの合わせ技で脱臭する「ハイブリッド脱臭ユニット」を搭載し、靴の中の足汗からくるニオイを除去し、玄関を心地よい空間に保ちます。</a:t>
              </a:r>
              <a:endParaRPr kumimoji="1" lang="ja-JP" altLang="en-US" sz="750" b="1" dirty="0">
                <a:solidFill>
                  <a:schemeClr val="tx1">
                    <a:lumMod val="75000"/>
                    <a:lumOff val="25000"/>
                  </a:schemeClr>
                </a:solidFill>
              </a:endParaRPr>
            </a:p>
          </p:txBody>
        </p:sp>
        <p:sp>
          <p:nvSpPr>
            <p:cNvPr id="37" name="テキスト ボックス 36"/>
            <p:cNvSpPr txBox="1"/>
            <p:nvPr/>
          </p:nvSpPr>
          <p:spPr>
            <a:xfrm>
              <a:off x="856065" y="8305539"/>
              <a:ext cx="2420536" cy="579005"/>
            </a:xfrm>
            <a:prstGeom prst="rect">
              <a:avLst/>
            </a:prstGeom>
            <a:noFill/>
          </p:spPr>
          <p:txBody>
            <a:bodyPr wrap="square" rtlCol="0">
              <a:spAutoFit/>
            </a:bodyPr>
            <a:lstStyle/>
            <a:p>
              <a:pPr>
                <a:lnSpc>
                  <a:spcPct val="150000"/>
                </a:lnSpc>
              </a:pPr>
              <a:r>
                <a:rPr lang="ja-JP" altLang="en-US" sz="1100" b="1" dirty="0">
                  <a:solidFill>
                    <a:schemeClr val="tx1">
                      <a:lumMod val="75000"/>
                      <a:lumOff val="25000"/>
                    </a:schemeClr>
                  </a:solidFill>
                </a:rPr>
                <a:t>蒸れたクツのニオイ対策は</a:t>
              </a:r>
            </a:p>
            <a:p>
              <a:pPr>
                <a:lnSpc>
                  <a:spcPct val="150000"/>
                </a:lnSpc>
              </a:pPr>
              <a:r>
                <a:rPr lang="ja-JP" altLang="en-US" sz="1100" b="1" dirty="0">
                  <a:solidFill>
                    <a:schemeClr val="tx1">
                      <a:lumMod val="75000"/>
                      <a:lumOff val="25000"/>
                    </a:schemeClr>
                  </a:solidFill>
                </a:rPr>
                <a:t>「エントランスパーツ」におまかせ</a:t>
              </a:r>
              <a:endParaRPr kumimoji="1" lang="ja-JP" altLang="en-US" sz="1100" b="1" dirty="0">
                <a:solidFill>
                  <a:schemeClr val="tx1">
                    <a:lumMod val="75000"/>
                    <a:lumOff val="25000"/>
                  </a:schemeClr>
                </a:solidFill>
              </a:endParaRPr>
            </a:p>
          </p:txBody>
        </p:sp>
      </p:grpSp>
      <p:grpSp>
        <p:nvGrpSpPr>
          <p:cNvPr id="41" name="グループ化 40"/>
          <p:cNvGrpSpPr/>
          <p:nvPr/>
        </p:nvGrpSpPr>
        <p:grpSpPr>
          <a:xfrm>
            <a:off x="5072483" y="8293099"/>
            <a:ext cx="1724156" cy="1797861"/>
            <a:chOff x="5072483" y="8280399"/>
            <a:chExt cx="1724156" cy="1797861"/>
          </a:xfrm>
        </p:grpSpPr>
        <p:sp>
          <p:nvSpPr>
            <p:cNvPr id="39" name="二等辺三角形 38"/>
            <p:cNvSpPr/>
            <p:nvPr/>
          </p:nvSpPr>
          <p:spPr>
            <a:xfrm rot="16200000">
              <a:off x="5059681" y="9121140"/>
              <a:ext cx="185623" cy="16002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50710" y="8280399"/>
              <a:ext cx="1645929" cy="1797861"/>
            </a:xfrm>
            <a:prstGeom prst="rect">
              <a:avLst/>
            </a:prstGeom>
          </p:spPr>
        </p:pic>
      </p:grpSp>
    </p:spTree>
    <p:extLst>
      <p:ext uri="{BB962C8B-B14F-4D97-AF65-F5344CB8AC3E}">
        <p14:creationId xmlns:p14="http://schemas.microsoft.com/office/powerpoint/2010/main" val="953434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3E0A3D33-E7EC-4C52-A0B4-79A718557481}" vid="{4D30E487-3AC7-4276-83EF-5A2B84D41671}"/>
    </a:ext>
  </a:extLst>
</a:theme>
</file>

<file path=docProps/app.xml><?xml version="1.0" encoding="utf-8"?>
<Properties xmlns="http://schemas.openxmlformats.org/officeDocument/2006/extended-properties" xmlns:vt="http://schemas.openxmlformats.org/officeDocument/2006/docPropsVTypes">
  <Template>タテ</Template>
  <TotalTime>151</TotalTime>
  <Words>385</Words>
  <Application>Microsoft Office PowerPoint</Application>
  <PresentationFormat>ユーザー設定</PresentationFormat>
  <Paragraphs>42</Paragraphs>
  <Slides>2</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メイリオ</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sawano</dc:creator>
  <cp:lastModifiedBy>sawano</cp:lastModifiedBy>
  <cp:revision>10</cp:revision>
  <dcterms:created xsi:type="dcterms:W3CDTF">2022-05-16T05:01:30Z</dcterms:created>
  <dcterms:modified xsi:type="dcterms:W3CDTF">2022-05-27T09:23:24Z</dcterms:modified>
</cp:coreProperties>
</file>