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3"/>
  </p:notesMasterIdLst>
  <p:handoutMasterIdLst>
    <p:handoutMasterId r:id="rId24"/>
  </p:handoutMasterIdLst>
  <p:sldIdLst>
    <p:sldId id="291" r:id="rId4"/>
    <p:sldId id="303" r:id="rId5"/>
    <p:sldId id="304" r:id="rId6"/>
    <p:sldId id="305" r:id="rId7"/>
    <p:sldId id="306" r:id="rId8"/>
    <p:sldId id="314" r:id="rId9"/>
    <p:sldId id="315" r:id="rId10"/>
    <p:sldId id="309" r:id="rId11"/>
    <p:sldId id="310" r:id="rId12"/>
    <p:sldId id="313" r:id="rId13"/>
    <p:sldId id="311" r:id="rId14"/>
    <p:sldId id="292" r:id="rId15"/>
    <p:sldId id="298" r:id="rId16"/>
    <p:sldId id="319" r:id="rId17"/>
    <p:sldId id="307" r:id="rId18"/>
    <p:sldId id="320" r:id="rId19"/>
    <p:sldId id="316" r:id="rId20"/>
    <p:sldId id="317" r:id="rId21"/>
    <p:sldId id="318" r:id="rId22"/>
  </p:sldIdLst>
  <p:sldSz cx="9906000" cy="6858000" type="A4"/>
  <p:notesSz cx="7102475"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7">
          <p15:clr>
            <a:srgbClr val="A4A3A4"/>
          </p15:clr>
        </p15:guide>
        <p15:guide id="2" orient="horz" pos="436">
          <p15:clr>
            <a:srgbClr val="A4A3A4"/>
          </p15:clr>
        </p15:guide>
        <p15:guide id="3" orient="horz" pos="4202">
          <p15:clr>
            <a:srgbClr val="A4A3A4"/>
          </p15:clr>
        </p15:guide>
        <p15:guide id="4" orient="horz" pos="2977">
          <p15:clr>
            <a:srgbClr val="A4A3A4"/>
          </p15:clr>
        </p15:guide>
        <p15:guide id="5" orient="horz" pos="392">
          <p15:clr>
            <a:srgbClr val="A4A3A4"/>
          </p15:clr>
        </p15:guide>
        <p15:guide id="6" pos="2077">
          <p15:clr>
            <a:srgbClr val="A4A3A4"/>
          </p15:clr>
        </p15:guide>
        <p15:guide id="7" pos="6151">
          <p15:clr>
            <a:srgbClr val="A4A3A4"/>
          </p15:clr>
        </p15:guide>
        <p15:guide id="8" pos="90">
          <p15:clr>
            <a:srgbClr val="A4A3A4"/>
          </p15:clr>
        </p15:guide>
        <p15:guide id="9" pos="3092">
          <p15:clr>
            <a:srgbClr val="A4A3A4"/>
          </p15:clr>
        </p15:guide>
        <p15:guide id="10" pos="4118">
          <p15:clr>
            <a:srgbClr val="A4A3A4"/>
          </p15:clr>
        </p15:guide>
        <p15:guide id="11" pos="5133">
          <p15:clr>
            <a:srgbClr val="A4A3A4"/>
          </p15:clr>
        </p15:guide>
        <p15:guide id="12" pos="1072">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7"/>
    <a:srgbClr val="3992B9"/>
    <a:srgbClr val="005D98"/>
    <a:srgbClr val="9F712D"/>
    <a:srgbClr val="E6D1A5"/>
    <a:srgbClr val="D6B6CC"/>
    <a:srgbClr val="D4D6D5"/>
    <a:srgbClr val="E8C1A1"/>
    <a:srgbClr val="ABBEA8"/>
    <a:srgbClr val="A3C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1A7D8-F420-3CAC-0A9B-30B55A217BEE}" v="1" dt="2022-05-30T11:28:39.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29" autoAdjust="0"/>
    <p:restoredTop sz="86437" autoAdjust="0"/>
  </p:normalViewPr>
  <p:slideViewPr>
    <p:cSldViewPr snapToGrid="0">
      <p:cViewPr>
        <p:scale>
          <a:sx n="100" d="100"/>
          <a:sy n="100" d="100"/>
        </p:scale>
        <p:origin x="2100" y="318"/>
      </p:cViewPr>
      <p:guideLst>
        <p:guide orient="horz" pos="1707"/>
        <p:guide orient="horz" pos="436"/>
        <p:guide orient="horz" pos="4202"/>
        <p:guide orient="horz" pos="2977"/>
        <p:guide orient="horz" pos="392"/>
        <p:guide pos="2077"/>
        <p:guide pos="6151"/>
        <p:guide pos="90"/>
        <p:guide pos="3092"/>
        <p:guide pos="4118"/>
        <p:guide pos="5133"/>
        <p:guide pos="1072"/>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1" d="100"/>
          <a:sy n="61" d="100"/>
        </p:scale>
        <p:origin x="-3426" y="-102"/>
      </p:cViewPr>
      <p:guideLst>
        <p:guide orient="horz" pos="3223"/>
        <p:guide pos="2237"/>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CHI MASAE (安達 雅枝)" userId="S::adachi.masae@jp.panasonic.com::3cd4fd3a-3568-43df-9637-636fac6715d7" providerId="AD" clId="Web-{6BB1A7D8-F420-3CAC-0A9B-30B55A217BEE}"/>
    <pc:docChg chg="modSld">
      <pc:chgData name="ADACHI MASAE (安達 雅枝)" userId="S::adachi.masae@jp.panasonic.com::3cd4fd3a-3568-43df-9637-636fac6715d7" providerId="AD" clId="Web-{6BB1A7D8-F420-3CAC-0A9B-30B55A217BEE}" dt="2022-05-30T11:28:39.163" v="0" actId="1076"/>
      <pc:docMkLst>
        <pc:docMk/>
      </pc:docMkLst>
      <pc:sldChg chg="modSp">
        <pc:chgData name="ADACHI MASAE (安達 雅枝)" userId="S::adachi.masae@jp.panasonic.com::3cd4fd3a-3568-43df-9637-636fac6715d7" providerId="AD" clId="Web-{6BB1A7D8-F420-3CAC-0A9B-30B55A217BEE}" dt="2022-05-30T11:28:39.163" v="0" actId="1076"/>
        <pc:sldMkLst>
          <pc:docMk/>
          <pc:sldMk cId="2738373808" sldId="305"/>
        </pc:sldMkLst>
        <pc:grpChg chg="mod">
          <ac:chgData name="ADACHI MASAE (安達 雅枝)" userId="S::adachi.masae@jp.panasonic.com::3cd4fd3a-3568-43df-9637-636fac6715d7" providerId="AD" clId="Web-{6BB1A7D8-F420-3CAC-0A9B-30B55A217BEE}" dt="2022-05-30T11:28:39.163" v="0" actId="1076"/>
          <ac:grpSpMkLst>
            <pc:docMk/>
            <pc:sldMk cId="2738373808" sldId="305"/>
            <ac:grpSpMk id="80" creationId="{8AEB55F2-37C0-AD67-DEED-E8B10F32AE43}"/>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692970E8-381C-4FF8-9D92-BC416EE5AFB5}" type="datetimeFigureOut">
              <a:rPr kumimoji="1" lang="ja-JP" altLang="en-US" smtClean="0"/>
              <a:t>2025/6/17</a:t>
            </a:fld>
            <a:endParaRPr kumimoji="1" lang="ja-JP" altLang="en-US"/>
          </a:p>
        </p:txBody>
      </p:sp>
      <p:sp>
        <p:nvSpPr>
          <p:cNvPr id="4" name="フッター プレースホルダー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F30D3052-F6DD-4252-8226-CA02D1ADA984}" type="slidenum">
              <a:rPr kumimoji="1" lang="ja-JP" altLang="en-US" smtClean="0"/>
              <a:t>‹#›</a:t>
            </a:fld>
            <a:endParaRPr kumimoji="1" lang="ja-JP" altLang="en-US"/>
          </a:p>
        </p:txBody>
      </p:sp>
    </p:spTree>
    <p:extLst>
      <p:ext uri="{BB962C8B-B14F-4D97-AF65-F5344CB8AC3E}">
        <p14:creationId xmlns:p14="http://schemas.microsoft.com/office/powerpoint/2010/main" val="2845336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7740" cy="511731"/>
          </a:xfrm>
          <a:prstGeom prst="rect">
            <a:avLst/>
          </a:prstGeom>
        </p:spPr>
        <p:txBody>
          <a:bodyPr vert="horz" lIns="95468" tIns="47735" rIns="95468" bIns="47735"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095" y="0"/>
            <a:ext cx="3077740" cy="511731"/>
          </a:xfrm>
          <a:prstGeom prst="rect">
            <a:avLst/>
          </a:prstGeom>
        </p:spPr>
        <p:txBody>
          <a:bodyPr vert="horz" lIns="95468" tIns="47735" rIns="95468" bIns="47735" rtlCol="0"/>
          <a:lstStyle>
            <a:lvl1pPr algn="r">
              <a:defRPr sz="1200"/>
            </a:lvl1pPr>
          </a:lstStyle>
          <a:p>
            <a:fld id="{DAF5A4EA-ABC5-46D7-98EC-B4E28E5C09D7}" type="datetimeFigureOut">
              <a:rPr kumimoji="1" lang="ja-JP" altLang="en-US" smtClean="0"/>
              <a:t>2025/6/17</a:t>
            </a:fld>
            <a:endParaRPr kumimoji="1" lang="ja-JP" altLang="en-US"/>
          </a:p>
        </p:txBody>
      </p:sp>
      <p:sp>
        <p:nvSpPr>
          <p:cNvPr id="4" name="スライド イメージ プレースホルダー 3"/>
          <p:cNvSpPr>
            <a:spLocks noGrp="1" noRot="1" noChangeAspect="1"/>
          </p:cNvSpPr>
          <p:nvPr>
            <p:ph type="sldImg" idx="2"/>
          </p:nvPr>
        </p:nvSpPr>
        <p:spPr>
          <a:xfrm>
            <a:off x="777875" y="766763"/>
            <a:ext cx="5546725" cy="3840162"/>
          </a:xfrm>
          <a:prstGeom prst="rect">
            <a:avLst/>
          </a:prstGeom>
          <a:noFill/>
          <a:ln w="12700">
            <a:solidFill>
              <a:prstClr val="black"/>
            </a:solidFill>
          </a:ln>
        </p:spPr>
        <p:txBody>
          <a:bodyPr vert="horz" lIns="95468" tIns="47735" rIns="95468" bIns="47735" rtlCol="0" anchor="ctr"/>
          <a:lstStyle/>
          <a:p>
            <a:endParaRPr lang="ja-JP" altLang="en-US"/>
          </a:p>
        </p:txBody>
      </p:sp>
      <p:sp>
        <p:nvSpPr>
          <p:cNvPr id="5" name="ノート プレースホルダー 4"/>
          <p:cNvSpPr>
            <a:spLocks noGrp="1"/>
          </p:cNvSpPr>
          <p:nvPr>
            <p:ph type="body" sz="quarter" idx="3"/>
          </p:nvPr>
        </p:nvSpPr>
        <p:spPr>
          <a:xfrm>
            <a:off x="710249" y="4861443"/>
            <a:ext cx="5681980" cy="4605576"/>
          </a:xfrm>
          <a:prstGeom prst="rect">
            <a:avLst/>
          </a:prstGeom>
        </p:spPr>
        <p:txBody>
          <a:bodyPr vert="horz" lIns="95468" tIns="47735" rIns="95468" bIns="477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6"/>
            <a:ext cx="3077740" cy="511731"/>
          </a:xfrm>
          <a:prstGeom prst="rect">
            <a:avLst/>
          </a:prstGeom>
        </p:spPr>
        <p:txBody>
          <a:bodyPr vert="horz" lIns="95468" tIns="47735" rIns="95468" bIns="477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095" y="9721106"/>
            <a:ext cx="3077740" cy="511731"/>
          </a:xfrm>
          <a:prstGeom prst="rect">
            <a:avLst/>
          </a:prstGeom>
        </p:spPr>
        <p:txBody>
          <a:bodyPr vert="horz" lIns="95468" tIns="47735" rIns="95468" bIns="47735" rtlCol="0" anchor="b"/>
          <a:lstStyle>
            <a:lvl1pPr algn="r">
              <a:defRPr sz="1200"/>
            </a:lvl1pPr>
          </a:lstStyle>
          <a:p>
            <a:fld id="{B64729C4-9CEC-4DF4-9AD9-F333B233461D}" type="slidenum">
              <a:rPr kumimoji="1" lang="ja-JP" altLang="en-US" smtClean="0"/>
              <a:t>‹#›</a:t>
            </a:fld>
            <a:endParaRPr kumimoji="1" lang="ja-JP" altLang="en-US"/>
          </a:p>
        </p:txBody>
      </p:sp>
    </p:spTree>
    <p:extLst>
      <p:ext uri="{BB962C8B-B14F-4D97-AF65-F5344CB8AC3E}">
        <p14:creationId xmlns:p14="http://schemas.microsoft.com/office/powerpoint/2010/main" val="966515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13</a:t>
            </a:fld>
            <a:endParaRPr kumimoji="1" lang="ja-JP" altLang="en-US"/>
          </a:p>
        </p:txBody>
      </p:sp>
    </p:spTree>
    <p:extLst>
      <p:ext uri="{BB962C8B-B14F-4D97-AF65-F5344CB8AC3E}">
        <p14:creationId xmlns:p14="http://schemas.microsoft.com/office/powerpoint/2010/main" val="288817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14</a:t>
            </a:fld>
            <a:endParaRPr kumimoji="1" lang="ja-JP" altLang="en-US"/>
          </a:p>
        </p:txBody>
      </p:sp>
    </p:spTree>
    <p:extLst>
      <p:ext uri="{BB962C8B-B14F-4D97-AF65-F5344CB8AC3E}">
        <p14:creationId xmlns:p14="http://schemas.microsoft.com/office/powerpoint/2010/main" val="420872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15</a:t>
            </a:fld>
            <a:endParaRPr kumimoji="1" lang="ja-JP" altLang="en-US"/>
          </a:p>
        </p:txBody>
      </p:sp>
    </p:spTree>
    <p:extLst>
      <p:ext uri="{BB962C8B-B14F-4D97-AF65-F5344CB8AC3E}">
        <p14:creationId xmlns:p14="http://schemas.microsoft.com/office/powerpoint/2010/main" val="195179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16</a:t>
            </a:fld>
            <a:endParaRPr kumimoji="1" lang="ja-JP" altLang="en-US"/>
          </a:p>
        </p:txBody>
      </p:sp>
    </p:spTree>
    <p:extLst>
      <p:ext uri="{BB962C8B-B14F-4D97-AF65-F5344CB8AC3E}">
        <p14:creationId xmlns:p14="http://schemas.microsoft.com/office/powerpoint/2010/main" val="719676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grpSp>
        <p:nvGrpSpPr>
          <p:cNvPr id="3" name="グループ化 2"/>
          <p:cNvGrpSpPr/>
          <p:nvPr userDrawn="1"/>
        </p:nvGrpSpPr>
        <p:grpSpPr>
          <a:xfrm>
            <a:off x="144000" y="689471"/>
            <a:ext cx="9621838" cy="1943616"/>
            <a:chOff x="142875" y="689471"/>
            <a:chExt cx="9621838" cy="1943616"/>
          </a:xfrm>
        </p:grpSpPr>
        <p:sp>
          <p:nvSpPr>
            <p:cNvPr id="46" name="Rectangle 2"/>
            <p:cNvSpPr>
              <a:spLocks noChangeArrowheads="1"/>
            </p:cNvSpPr>
            <p:nvPr userDrawn="1"/>
          </p:nvSpPr>
          <p:spPr bwMode="auto">
            <a:xfrm>
              <a:off x="175908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Rectangle 9"/>
            <p:cNvSpPr>
              <a:spLocks noChangeArrowheads="1"/>
            </p:cNvSpPr>
            <p:nvPr userDrawn="1"/>
          </p:nvSpPr>
          <p:spPr bwMode="auto">
            <a:xfrm>
              <a:off x="142875"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Rectangle 10"/>
            <p:cNvSpPr>
              <a:spLocks noChangeArrowheads="1"/>
            </p:cNvSpPr>
            <p:nvPr userDrawn="1"/>
          </p:nvSpPr>
          <p:spPr bwMode="auto">
            <a:xfrm>
              <a:off x="3375291"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Rectangle 11"/>
            <p:cNvSpPr>
              <a:spLocks noChangeArrowheads="1"/>
            </p:cNvSpPr>
            <p:nvPr userDrawn="1"/>
          </p:nvSpPr>
          <p:spPr bwMode="auto">
            <a:xfrm>
              <a:off x="4991499"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Rectangle 12"/>
            <p:cNvSpPr>
              <a:spLocks noChangeArrowheads="1"/>
            </p:cNvSpPr>
            <p:nvPr userDrawn="1"/>
          </p:nvSpPr>
          <p:spPr bwMode="auto">
            <a:xfrm>
              <a:off x="6607707"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Rectangle 14"/>
            <p:cNvSpPr>
              <a:spLocks noChangeArrowheads="1"/>
            </p:cNvSpPr>
            <p:nvPr userDrawn="1"/>
          </p:nvSpPr>
          <p:spPr bwMode="auto">
            <a:xfrm>
              <a:off x="822391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421041" y="346075"/>
              <a:ext cx="8331200"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58" name="Picture 8" descr="Panasonic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925" y="228600"/>
              <a:ext cx="1150938" cy="1762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グループ化 71"/>
          <p:cNvGrpSpPr/>
          <p:nvPr userDrawn="1"/>
        </p:nvGrpSpPr>
        <p:grpSpPr>
          <a:xfrm>
            <a:off x="144000" y="2702464"/>
            <a:ext cx="9621838" cy="1943616"/>
            <a:chOff x="142875" y="689471"/>
            <a:chExt cx="9621838" cy="1943616"/>
          </a:xfrm>
        </p:grpSpPr>
        <p:sp>
          <p:nvSpPr>
            <p:cNvPr id="73" name="Rectangle 2"/>
            <p:cNvSpPr>
              <a:spLocks noChangeArrowheads="1"/>
            </p:cNvSpPr>
            <p:nvPr userDrawn="1"/>
          </p:nvSpPr>
          <p:spPr bwMode="auto">
            <a:xfrm>
              <a:off x="175908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 name="Rectangle 9"/>
            <p:cNvSpPr>
              <a:spLocks noChangeArrowheads="1"/>
            </p:cNvSpPr>
            <p:nvPr userDrawn="1"/>
          </p:nvSpPr>
          <p:spPr bwMode="auto">
            <a:xfrm>
              <a:off x="142875"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5" name="Rectangle 10"/>
            <p:cNvSpPr>
              <a:spLocks noChangeArrowheads="1"/>
            </p:cNvSpPr>
            <p:nvPr userDrawn="1"/>
          </p:nvSpPr>
          <p:spPr bwMode="auto">
            <a:xfrm>
              <a:off x="3375291"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 name="Rectangle 11"/>
            <p:cNvSpPr>
              <a:spLocks noChangeArrowheads="1"/>
            </p:cNvSpPr>
            <p:nvPr userDrawn="1"/>
          </p:nvSpPr>
          <p:spPr bwMode="auto">
            <a:xfrm>
              <a:off x="4991499"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Rectangle 12"/>
            <p:cNvSpPr>
              <a:spLocks noChangeArrowheads="1"/>
            </p:cNvSpPr>
            <p:nvPr userDrawn="1"/>
          </p:nvSpPr>
          <p:spPr bwMode="auto">
            <a:xfrm>
              <a:off x="6607707"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Rectangle 14"/>
            <p:cNvSpPr>
              <a:spLocks noChangeArrowheads="1"/>
            </p:cNvSpPr>
            <p:nvPr userDrawn="1"/>
          </p:nvSpPr>
          <p:spPr bwMode="auto">
            <a:xfrm>
              <a:off x="822391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9" name="グループ化 78"/>
          <p:cNvGrpSpPr/>
          <p:nvPr userDrawn="1"/>
        </p:nvGrpSpPr>
        <p:grpSpPr>
          <a:xfrm>
            <a:off x="144000" y="4715456"/>
            <a:ext cx="9621838" cy="1943616"/>
            <a:chOff x="142875" y="689471"/>
            <a:chExt cx="9621838" cy="1943616"/>
          </a:xfrm>
        </p:grpSpPr>
        <p:sp>
          <p:nvSpPr>
            <p:cNvPr id="80" name="Rectangle 2"/>
            <p:cNvSpPr>
              <a:spLocks noChangeArrowheads="1"/>
            </p:cNvSpPr>
            <p:nvPr userDrawn="1"/>
          </p:nvSpPr>
          <p:spPr bwMode="auto">
            <a:xfrm>
              <a:off x="175908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 name="Rectangle 9"/>
            <p:cNvSpPr>
              <a:spLocks noChangeArrowheads="1"/>
            </p:cNvSpPr>
            <p:nvPr userDrawn="1"/>
          </p:nvSpPr>
          <p:spPr bwMode="auto">
            <a:xfrm>
              <a:off x="142875"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 name="Rectangle 10"/>
            <p:cNvSpPr>
              <a:spLocks noChangeArrowheads="1"/>
            </p:cNvSpPr>
            <p:nvPr userDrawn="1"/>
          </p:nvSpPr>
          <p:spPr bwMode="auto">
            <a:xfrm>
              <a:off x="3375291"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 name="Rectangle 11"/>
            <p:cNvSpPr>
              <a:spLocks noChangeArrowheads="1"/>
            </p:cNvSpPr>
            <p:nvPr userDrawn="1"/>
          </p:nvSpPr>
          <p:spPr bwMode="auto">
            <a:xfrm>
              <a:off x="4991499"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 name="Rectangle 12"/>
            <p:cNvSpPr>
              <a:spLocks noChangeArrowheads="1"/>
            </p:cNvSpPr>
            <p:nvPr userDrawn="1"/>
          </p:nvSpPr>
          <p:spPr bwMode="auto">
            <a:xfrm>
              <a:off x="6607707"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 name="Rectangle 14"/>
            <p:cNvSpPr>
              <a:spLocks noChangeArrowheads="1"/>
            </p:cNvSpPr>
            <p:nvPr userDrawn="1"/>
          </p:nvSpPr>
          <p:spPr bwMode="auto">
            <a:xfrm>
              <a:off x="822391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8" name="グループ化 87"/>
          <p:cNvGrpSpPr/>
          <p:nvPr userDrawn="1"/>
        </p:nvGrpSpPr>
        <p:grpSpPr>
          <a:xfrm>
            <a:off x="51160" y="6696649"/>
            <a:ext cx="7406221" cy="219075"/>
            <a:chOff x="51160" y="6696649"/>
            <a:chExt cx="7406221" cy="219075"/>
          </a:xfrm>
        </p:grpSpPr>
        <p:sp>
          <p:nvSpPr>
            <p:cNvPr id="90" name="Rectangle 9"/>
            <p:cNvSpPr>
              <a:spLocks noChangeArrowheads="1"/>
            </p:cNvSpPr>
            <p:nvPr userDrawn="1"/>
          </p:nvSpPr>
          <p:spPr bwMode="auto">
            <a:xfrm>
              <a:off x="5644456" y="6696649"/>
              <a:ext cx="18129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l">
                <a:defRPr kumimoji="1" sz="2400">
                  <a:solidFill>
                    <a:schemeClr val="tx1"/>
                  </a:solidFill>
                  <a:latin typeface="Times New Roman" pitchFamily="18" charset="0"/>
                  <a:ea typeface="ＭＳ Ｐゴシック" pitchFamily="50" charset="-128"/>
                </a:defRPr>
              </a:lvl1pPr>
              <a:lvl2pPr marL="458788" algn="l">
                <a:defRPr kumimoji="1" sz="2400">
                  <a:solidFill>
                    <a:schemeClr val="tx1"/>
                  </a:solidFill>
                  <a:latin typeface="Times New Roman" pitchFamily="18" charset="0"/>
                  <a:ea typeface="ＭＳ Ｐゴシック" pitchFamily="50" charset="-128"/>
                </a:defRPr>
              </a:lvl2pPr>
              <a:lvl3pPr algn="l">
                <a:defRPr kumimoji="1" sz="2400">
                  <a:solidFill>
                    <a:schemeClr val="tx1"/>
                  </a:solidFill>
                  <a:latin typeface="Times New Roman" pitchFamily="18" charset="0"/>
                  <a:ea typeface="ＭＳ Ｐゴシック" pitchFamily="50" charset="-128"/>
                </a:defRPr>
              </a:lvl3pPr>
              <a:lvl4pPr marL="1373188" algn="l">
                <a:defRPr kumimoji="1" sz="2400">
                  <a:solidFill>
                    <a:schemeClr val="tx1"/>
                  </a:solidFill>
                  <a:latin typeface="Times New Roman" pitchFamily="18" charset="0"/>
                  <a:ea typeface="ＭＳ Ｐゴシック" pitchFamily="50" charset="-128"/>
                </a:defRPr>
              </a:lvl4pPr>
              <a:lvl5pPr algn="l">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r>
                <a:rPr lang="en-US" altLang="ja-JP" sz="600" dirty="0">
                  <a:solidFill>
                    <a:srgbClr val="333333"/>
                  </a:solidFill>
                  <a:latin typeface="ＭＳ Ｐゴシック" pitchFamily="50" charset="-128"/>
                </a:rPr>
                <a:t> </a:t>
              </a:r>
              <a:r>
                <a:rPr lang="ja-JP" altLang="ja-JP" sz="600" dirty="0">
                  <a:solidFill>
                    <a:srgbClr val="333333"/>
                  </a:solidFill>
                  <a:latin typeface="ＭＳ Ｐゴシック" pitchFamily="50" charset="-128"/>
                </a:rPr>
                <a:t>　　</a:t>
              </a:r>
              <a:r>
                <a:rPr lang="ja-JP" altLang="en-US" sz="800" dirty="0">
                  <a:solidFill>
                    <a:srgbClr val="333333"/>
                  </a:solidFill>
                  <a:latin typeface="ＭＳ Ｐゴシック" pitchFamily="50" charset="-128"/>
                  <a:sym typeface="Symbol" pitchFamily="18" charset="2"/>
                </a:rPr>
                <a:t></a:t>
              </a:r>
              <a:r>
                <a:rPr lang="ja-JP" altLang="en-US" sz="800" dirty="0">
                  <a:solidFill>
                    <a:srgbClr val="333333"/>
                  </a:solidFill>
                  <a:latin typeface="ＭＳ Ｐゴシック" pitchFamily="50" charset="-128"/>
                </a:rPr>
                <a:t> </a:t>
              </a:r>
              <a:r>
                <a:rPr lang="en-US" altLang="ja-JP" sz="600" dirty="0">
                  <a:solidFill>
                    <a:srgbClr val="333333"/>
                  </a:solidFill>
                  <a:latin typeface="PUD新ゴシック表示-M" pitchFamily="50" charset="-128"/>
                  <a:ea typeface="PUD新ゴシック表示-M" pitchFamily="50" charset="-128"/>
                </a:rPr>
                <a:t>Panasonic Corporation</a:t>
              </a:r>
            </a:p>
          </p:txBody>
        </p:sp>
        <p:sp>
          <p:nvSpPr>
            <p:cNvPr id="91" name="Rectangle 9"/>
            <p:cNvSpPr txBox="1">
              <a:spLocks noChangeArrowheads="1"/>
            </p:cNvSpPr>
            <p:nvPr userDrawn="1"/>
          </p:nvSpPr>
          <p:spPr bwMode="auto">
            <a:xfrm>
              <a:off x="51160" y="6708015"/>
              <a:ext cx="1307663"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srgbClr val="000000"/>
                  </a:solidFill>
                  <a:latin typeface="ＭＳ Ｐゴシック" panose="020B0600070205080204" pitchFamily="50" charset="-128"/>
                  <a:ea typeface="ＭＳ Ｐゴシック" panose="020B0600070205080204" pitchFamily="50" charset="-128"/>
                </a:rPr>
                <a:t>２１０４０３１１</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grpSp>
      <p:pic>
        <p:nvPicPr>
          <p:cNvPr id="33" name="Picture 6" descr="パナES社名"/>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 r="44422" b="-1"/>
          <a:stretch/>
        </p:blipFill>
        <p:spPr bwMode="auto">
          <a:xfrm>
            <a:off x="8582491" y="6736263"/>
            <a:ext cx="1168155" cy="119063"/>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プレースホルダー 4">
            <a:extLst>
              <a:ext uri="{FF2B5EF4-FFF2-40B4-BE49-F238E27FC236}">
                <a16:creationId xmlns:a16="http://schemas.microsoft.com/office/drawing/2014/main" id="{90570049-D6E2-A1AC-6F04-C171FBB9F03E}"/>
              </a:ext>
            </a:extLst>
          </p:cNvPr>
          <p:cNvSpPr>
            <a:spLocks noGrp="1"/>
          </p:cNvSpPr>
          <p:nvPr>
            <p:ph type="body" sz="quarter" idx="10"/>
          </p:nvPr>
        </p:nvSpPr>
        <p:spPr>
          <a:xfrm>
            <a:off x="1836738" y="52887"/>
            <a:ext cx="7771540" cy="256407"/>
          </a:xfrm>
        </p:spPr>
        <p:txBody>
          <a:bodyPr lIns="0" tIns="0" rIns="0" bIns="0" anchor="ctr" anchorCtr="0">
            <a:noAutofit/>
          </a:bodyPr>
          <a:lstStyle>
            <a:lvl1pPr marL="0" indent="0">
              <a:buFontTx/>
              <a:buNone/>
              <a:defRPr sz="1100" b="1">
                <a:solidFill>
                  <a:schemeClr val="bg1"/>
                </a:solidFill>
                <a:latin typeface="+mj-ea"/>
                <a:ea typeface="+mj-ea"/>
              </a:defRPr>
            </a:lvl1pPr>
            <a:lvl2pPr marL="457200" indent="0">
              <a:buFontTx/>
              <a:buNone/>
              <a:defRPr sz="1100">
                <a:solidFill>
                  <a:schemeClr val="bg1"/>
                </a:solidFill>
                <a:latin typeface="+mj-ea"/>
                <a:ea typeface="+mj-ea"/>
              </a:defRPr>
            </a:lvl2pPr>
            <a:lvl3pPr marL="914400" indent="0">
              <a:buFontTx/>
              <a:buNone/>
              <a:defRPr sz="1100">
                <a:solidFill>
                  <a:schemeClr val="bg1"/>
                </a:solidFill>
                <a:latin typeface="+mj-ea"/>
                <a:ea typeface="+mj-ea"/>
              </a:defRPr>
            </a:lvl3pPr>
            <a:lvl4pPr marL="1371600" indent="0">
              <a:buFontTx/>
              <a:buNone/>
              <a:defRPr sz="1100">
                <a:solidFill>
                  <a:schemeClr val="bg1"/>
                </a:solidFill>
                <a:latin typeface="+mj-ea"/>
                <a:ea typeface="+mj-ea"/>
              </a:defRPr>
            </a:lvl4pPr>
            <a:lvl5pPr marL="1828800" indent="0">
              <a:buFontTx/>
              <a:buNone/>
              <a:defRPr sz="1100">
                <a:solidFill>
                  <a:schemeClr val="bg1"/>
                </a:solidFill>
                <a:latin typeface="+mj-ea"/>
                <a:ea typeface="+mj-ea"/>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404680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grpSp>
        <p:nvGrpSpPr>
          <p:cNvPr id="3" name="グループ化 2"/>
          <p:cNvGrpSpPr/>
          <p:nvPr userDrawn="1"/>
        </p:nvGrpSpPr>
        <p:grpSpPr>
          <a:xfrm>
            <a:off x="144000" y="689471"/>
            <a:ext cx="9621838" cy="1943616"/>
            <a:chOff x="142875" y="689471"/>
            <a:chExt cx="9621838" cy="1943616"/>
          </a:xfrm>
        </p:grpSpPr>
        <p:sp>
          <p:nvSpPr>
            <p:cNvPr id="46" name="Rectangle 2"/>
            <p:cNvSpPr>
              <a:spLocks noChangeArrowheads="1"/>
            </p:cNvSpPr>
            <p:nvPr userDrawn="1"/>
          </p:nvSpPr>
          <p:spPr bwMode="auto">
            <a:xfrm>
              <a:off x="1759083" y="68947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Rectangle 9"/>
            <p:cNvSpPr>
              <a:spLocks noChangeArrowheads="1"/>
            </p:cNvSpPr>
            <p:nvPr userDrawn="1"/>
          </p:nvSpPr>
          <p:spPr bwMode="auto">
            <a:xfrm>
              <a:off x="142875" y="68947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Rectangle 10"/>
            <p:cNvSpPr>
              <a:spLocks noChangeArrowheads="1"/>
            </p:cNvSpPr>
            <p:nvPr userDrawn="1"/>
          </p:nvSpPr>
          <p:spPr bwMode="auto">
            <a:xfrm>
              <a:off x="3375291" y="68947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Rectangle 11"/>
            <p:cNvSpPr>
              <a:spLocks noChangeArrowheads="1"/>
            </p:cNvSpPr>
            <p:nvPr userDrawn="1"/>
          </p:nvSpPr>
          <p:spPr bwMode="auto">
            <a:xfrm>
              <a:off x="4991499" y="68947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Rectangle 12"/>
            <p:cNvSpPr>
              <a:spLocks noChangeArrowheads="1"/>
            </p:cNvSpPr>
            <p:nvPr userDrawn="1"/>
          </p:nvSpPr>
          <p:spPr bwMode="auto">
            <a:xfrm>
              <a:off x="6607707" y="68947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Rectangle 14"/>
            <p:cNvSpPr>
              <a:spLocks noChangeArrowheads="1"/>
            </p:cNvSpPr>
            <p:nvPr userDrawn="1"/>
          </p:nvSpPr>
          <p:spPr bwMode="auto">
            <a:xfrm>
              <a:off x="8223913" y="68947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4" name="Rectangle 2"/>
          <p:cNvSpPr>
            <a:spLocks noChangeArrowheads="1"/>
          </p:cNvSpPr>
          <p:nvPr userDrawn="1"/>
        </p:nvSpPr>
        <p:spPr bwMode="auto">
          <a:xfrm>
            <a:off x="130629" y="26608"/>
            <a:ext cx="9632571" cy="589286"/>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82053" y="26608"/>
            <a:ext cx="8181147" cy="587714"/>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94606" y="356608"/>
            <a:ext cx="0" cy="2640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429837" y="356608"/>
            <a:ext cx="8331200"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 name="Rectangle 9"/>
          <p:cNvSpPr>
            <a:spLocks noChangeArrowheads="1"/>
          </p:cNvSpPr>
          <p:nvPr userDrawn="1"/>
        </p:nvSpPr>
        <p:spPr bwMode="auto">
          <a:xfrm>
            <a:off x="3806712" y="6695591"/>
            <a:ext cx="2802120" cy="13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l">
              <a:defRPr kumimoji="1" sz="2400">
                <a:solidFill>
                  <a:schemeClr val="tx1"/>
                </a:solidFill>
                <a:latin typeface="Times New Roman" pitchFamily="18" charset="0"/>
                <a:ea typeface="ＭＳ Ｐゴシック" pitchFamily="50" charset="-128"/>
              </a:defRPr>
            </a:lvl1pPr>
            <a:lvl2pPr marL="458788" algn="l">
              <a:defRPr kumimoji="1" sz="2400">
                <a:solidFill>
                  <a:schemeClr val="tx1"/>
                </a:solidFill>
                <a:latin typeface="Times New Roman" pitchFamily="18" charset="0"/>
                <a:ea typeface="ＭＳ Ｐゴシック" pitchFamily="50" charset="-128"/>
              </a:defRPr>
            </a:lvl2pPr>
            <a:lvl3pPr algn="l">
              <a:defRPr kumimoji="1" sz="2400">
                <a:solidFill>
                  <a:schemeClr val="tx1"/>
                </a:solidFill>
                <a:latin typeface="Times New Roman" pitchFamily="18" charset="0"/>
                <a:ea typeface="ＭＳ Ｐゴシック" pitchFamily="50" charset="-128"/>
              </a:defRPr>
            </a:lvl3pPr>
            <a:lvl4pPr marL="1373188" algn="l">
              <a:defRPr kumimoji="1" sz="2400">
                <a:solidFill>
                  <a:schemeClr val="tx1"/>
                </a:solidFill>
                <a:latin typeface="Times New Roman" pitchFamily="18" charset="0"/>
                <a:ea typeface="ＭＳ Ｐゴシック" pitchFamily="50" charset="-128"/>
              </a:defRPr>
            </a:lvl4pPr>
            <a:lvl5pPr algn="l">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r>
              <a:rPr lang="en-US" altLang="ja-JP" sz="600" dirty="0">
                <a:solidFill>
                  <a:schemeClr val="tx1"/>
                </a:solidFill>
                <a:latin typeface="ＭＳ Ｐゴシック" pitchFamily="50" charset="-128"/>
              </a:rPr>
              <a:t> </a:t>
            </a:r>
            <a:r>
              <a:rPr lang="ja-JP" altLang="ja-JP" sz="600" dirty="0">
                <a:solidFill>
                  <a:schemeClr val="tx1"/>
                </a:solidFill>
                <a:latin typeface="ＭＳ Ｐゴシック" pitchFamily="50" charset="-128"/>
              </a:rPr>
              <a:t>　　</a:t>
            </a:r>
            <a:r>
              <a:rPr lang="en-US" altLang="ja-JP" sz="800" b="0" i="0" dirty="0">
                <a:solidFill>
                  <a:schemeClr val="tx1"/>
                </a:solidFill>
                <a:effectLst/>
                <a:latin typeface="NotoSansCJKjp"/>
              </a:rPr>
              <a:t>Copyright © Panasonic Housing Solutions Co., Ltd. 2022</a:t>
            </a:r>
            <a:endParaRPr lang="en-US" altLang="ja-JP" sz="600" dirty="0">
              <a:solidFill>
                <a:schemeClr val="tx1"/>
              </a:solidFill>
              <a:latin typeface="PUD新ゴシック表示-M" pitchFamily="50" charset="-128"/>
              <a:ea typeface="PUD新ゴシック表示-M" pitchFamily="50" charset="-128"/>
            </a:endParaRPr>
          </a:p>
        </p:txBody>
      </p:sp>
      <p:sp>
        <p:nvSpPr>
          <p:cNvPr id="91" name="Rectangle 9"/>
          <p:cNvSpPr txBox="1">
            <a:spLocks noChangeArrowheads="1"/>
          </p:cNvSpPr>
          <p:nvPr userDrawn="1"/>
        </p:nvSpPr>
        <p:spPr bwMode="auto">
          <a:xfrm>
            <a:off x="51160" y="6708015"/>
            <a:ext cx="1307663" cy="15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rgbClr val="000000"/>
                </a:solidFill>
                <a:latin typeface="ＭＳ Ｐゴシック" panose="020B0600070205080204" pitchFamily="50" charset="-128"/>
                <a:ea typeface="ＭＳ Ｐゴシック" panose="020B0600070205080204" pitchFamily="50" charset="-128"/>
              </a:rPr>
              <a:t>2205</a:t>
            </a:r>
          </a:p>
        </p:txBody>
      </p:sp>
      <p:sp>
        <p:nvSpPr>
          <p:cNvPr id="5" name="テキスト プレースホルダー 4">
            <a:extLst>
              <a:ext uri="{FF2B5EF4-FFF2-40B4-BE49-F238E27FC236}">
                <a16:creationId xmlns:a16="http://schemas.microsoft.com/office/drawing/2014/main" id="{D51FFE96-DE9D-93E6-69A9-183155DB82AC}"/>
              </a:ext>
            </a:extLst>
          </p:cNvPr>
          <p:cNvSpPr>
            <a:spLocks noGrp="1"/>
          </p:cNvSpPr>
          <p:nvPr userDrawn="1">
            <p:ph type="body" sz="quarter" idx="10"/>
          </p:nvPr>
        </p:nvSpPr>
        <p:spPr>
          <a:xfrm>
            <a:off x="1836738" y="52887"/>
            <a:ext cx="7771540" cy="256407"/>
          </a:xfrm>
        </p:spPr>
        <p:txBody>
          <a:bodyPr lIns="0" tIns="0" rIns="0" bIns="0" anchor="ctr" anchorCtr="0">
            <a:noAutofit/>
          </a:bodyPr>
          <a:lstStyle>
            <a:lvl1pPr marL="0" indent="0">
              <a:buFontTx/>
              <a:buNone/>
              <a:defRPr sz="1100" b="1">
                <a:solidFill>
                  <a:schemeClr val="bg1"/>
                </a:solidFill>
                <a:latin typeface="+mj-ea"/>
                <a:ea typeface="+mj-ea"/>
              </a:defRPr>
            </a:lvl1pPr>
            <a:lvl2pPr marL="457200" indent="0">
              <a:buFontTx/>
              <a:buNone/>
              <a:defRPr sz="1100">
                <a:solidFill>
                  <a:schemeClr val="bg1"/>
                </a:solidFill>
                <a:latin typeface="+mj-ea"/>
                <a:ea typeface="+mj-ea"/>
              </a:defRPr>
            </a:lvl2pPr>
            <a:lvl3pPr marL="914400" indent="0">
              <a:buFontTx/>
              <a:buNone/>
              <a:defRPr sz="1100">
                <a:solidFill>
                  <a:schemeClr val="bg1"/>
                </a:solidFill>
                <a:latin typeface="+mj-ea"/>
                <a:ea typeface="+mj-ea"/>
              </a:defRPr>
            </a:lvl3pPr>
            <a:lvl4pPr marL="1371600" indent="0">
              <a:buFontTx/>
              <a:buNone/>
              <a:defRPr sz="1100">
                <a:solidFill>
                  <a:schemeClr val="bg1"/>
                </a:solidFill>
                <a:latin typeface="+mj-ea"/>
                <a:ea typeface="+mj-ea"/>
              </a:defRPr>
            </a:lvl4pPr>
            <a:lvl5pPr marL="1828800" indent="0">
              <a:buFontTx/>
              <a:buNone/>
              <a:defRPr sz="1100">
                <a:solidFill>
                  <a:schemeClr val="bg1"/>
                </a:solidFill>
                <a:latin typeface="+mj-ea"/>
                <a:ea typeface="+mj-ea"/>
              </a:defRPr>
            </a:lvl5pPr>
          </a:lstStyle>
          <a:p>
            <a:pPr lvl="0"/>
            <a:r>
              <a:rPr kumimoji="1" lang="ja-JP" altLang="en-US" dirty="0"/>
              <a:t>マスター テキストの書式設定</a:t>
            </a:r>
          </a:p>
        </p:txBody>
      </p:sp>
      <p:sp>
        <p:nvSpPr>
          <p:cNvPr id="19" name="Text Box 3">
            <a:extLst>
              <a:ext uri="{FF2B5EF4-FFF2-40B4-BE49-F238E27FC236}">
                <a16:creationId xmlns:a16="http://schemas.microsoft.com/office/drawing/2014/main" id="{D0436479-0BDC-039E-6B45-BCEFF62E0148}"/>
              </a:ext>
            </a:extLst>
          </p:cNvPr>
          <p:cNvSpPr txBox="1">
            <a:spLocks noChangeArrowheads="1"/>
          </p:cNvSpPr>
          <p:nvPr userDrawn="1"/>
        </p:nvSpPr>
        <p:spPr bwMode="auto">
          <a:xfrm>
            <a:off x="679450" y="6718300"/>
            <a:ext cx="3323026"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ja-JP" altLang="en-US" sz="700" dirty="0"/>
              <a:t>印刷物と実物では色柄が異なりますので、現物の商品サンプルなどでお確かめください。</a:t>
            </a:r>
          </a:p>
        </p:txBody>
      </p:sp>
      <p:pic>
        <p:nvPicPr>
          <p:cNvPr id="4" name="図 3">
            <a:extLst>
              <a:ext uri="{FF2B5EF4-FFF2-40B4-BE49-F238E27FC236}">
                <a16:creationId xmlns:a16="http://schemas.microsoft.com/office/drawing/2014/main" id="{A0894571-40CF-4739-B9C4-6E534FAE9E39}"/>
              </a:ext>
            </a:extLst>
          </p:cNvPr>
          <p:cNvPicPr>
            <a:picLocks noChangeAspect="1"/>
          </p:cNvPicPr>
          <p:nvPr userDrawn="1"/>
        </p:nvPicPr>
        <p:blipFill>
          <a:blip r:embed="rId2"/>
          <a:stretch>
            <a:fillRect/>
          </a:stretch>
        </p:blipFill>
        <p:spPr>
          <a:xfrm>
            <a:off x="7169677" y="6640152"/>
            <a:ext cx="2685163" cy="226540"/>
          </a:xfrm>
          <a:prstGeom prst="rect">
            <a:avLst/>
          </a:prstGeom>
        </p:spPr>
      </p:pic>
      <p:pic>
        <p:nvPicPr>
          <p:cNvPr id="7" name="図 6">
            <a:extLst>
              <a:ext uri="{FF2B5EF4-FFF2-40B4-BE49-F238E27FC236}">
                <a16:creationId xmlns:a16="http://schemas.microsoft.com/office/drawing/2014/main" id="{82206AB5-FE72-4D85-8FEF-74683F918D4D}"/>
              </a:ext>
            </a:extLst>
          </p:cNvPr>
          <p:cNvPicPr>
            <a:picLocks noChangeAspect="1"/>
          </p:cNvPicPr>
          <p:nvPr userDrawn="1"/>
        </p:nvPicPr>
        <p:blipFill>
          <a:blip r:embed="rId3"/>
          <a:stretch>
            <a:fillRect/>
          </a:stretch>
        </p:blipFill>
        <p:spPr>
          <a:xfrm>
            <a:off x="209443" y="187663"/>
            <a:ext cx="1296502" cy="265603"/>
          </a:xfrm>
          <a:prstGeom prst="rect">
            <a:avLst/>
          </a:prstGeom>
        </p:spPr>
      </p:pic>
      <p:pic>
        <p:nvPicPr>
          <p:cNvPr id="9" name="図 8">
            <a:extLst>
              <a:ext uri="{FF2B5EF4-FFF2-40B4-BE49-F238E27FC236}">
                <a16:creationId xmlns:a16="http://schemas.microsoft.com/office/drawing/2014/main" id="{69724C9F-88D6-4647-97B4-62D99C6DD034}"/>
              </a:ext>
            </a:extLst>
          </p:cNvPr>
          <p:cNvPicPr>
            <a:picLocks noChangeAspect="1"/>
          </p:cNvPicPr>
          <p:nvPr userDrawn="1"/>
        </p:nvPicPr>
        <p:blipFill>
          <a:blip r:embed="rId4"/>
          <a:stretch>
            <a:fillRect/>
          </a:stretch>
        </p:blipFill>
        <p:spPr>
          <a:xfrm>
            <a:off x="9151750" y="12182"/>
            <a:ext cx="623621" cy="626029"/>
          </a:xfrm>
          <a:prstGeom prst="rect">
            <a:avLst/>
          </a:prstGeom>
        </p:spPr>
      </p:pic>
    </p:spTree>
    <p:extLst>
      <p:ext uri="{BB962C8B-B14F-4D97-AF65-F5344CB8AC3E}">
        <p14:creationId xmlns:p14="http://schemas.microsoft.com/office/powerpoint/2010/main" val="110521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Rectangle 9">
            <a:extLst>
              <a:ext uri="{FF2B5EF4-FFF2-40B4-BE49-F238E27FC236}">
                <a16:creationId xmlns:a16="http://schemas.microsoft.com/office/drawing/2014/main" id="{BED0C483-A41A-AE21-D81B-F08E4B15EC3A}"/>
              </a:ext>
            </a:extLst>
          </p:cNvPr>
          <p:cNvSpPr txBox="1">
            <a:spLocks noChangeArrowheads="1"/>
          </p:cNvSpPr>
          <p:nvPr userDrawn="1"/>
        </p:nvSpPr>
        <p:spPr bwMode="auto">
          <a:xfrm>
            <a:off x="51160" y="6708015"/>
            <a:ext cx="1307663" cy="20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rgbClr val="000000"/>
                </a:solidFill>
                <a:latin typeface="ＭＳ Ｐゴシック" panose="020B0600070205080204" pitchFamily="50" charset="-128"/>
                <a:ea typeface="ＭＳ Ｐゴシック" panose="020B0600070205080204" pitchFamily="50" charset="-128"/>
              </a:rPr>
              <a:t>2501</a:t>
            </a:r>
          </a:p>
        </p:txBody>
      </p:sp>
      <p:sp>
        <p:nvSpPr>
          <p:cNvPr id="6" name="タイトル 10">
            <a:extLst>
              <a:ext uri="{FF2B5EF4-FFF2-40B4-BE49-F238E27FC236}">
                <a16:creationId xmlns:a16="http://schemas.microsoft.com/office/drawing/2014/main" id="{3B515A1A-A095-88D6-0137-5A48C77C8D66}"/>
              </a:ext>
            </a:extLst>
          </p:cNvPr>
          <p:cNvSpPr>
            <a:spLocks noGrp="1"/>
          </p:cNvSpPr>
          <p:nvPr>
            <p:ph type="title"/>
          </p:nvPr>
        </p:nvSpPr>
        <p:spPr>
          <a:xfrm>
            <a:off x="1628287" y="21894"/>
            <a:ext cx="6756684" cy="330001"/>
          </a:xfrm>
          <a:prstGeom prst="rect">
            <a:avLst/>
          </a:prstGeom>
        </p:spPr>
        <p:txBody>
          <a:bodyPr wrap="none" anchor="ctr" anchorCtr="0"/>
          <a:lstStyle>
            <a:lvl1pPr>
              <a:defRPr sz="1200" b="1">
                <a:solidFill>
                  <a:schemeClr val="bg1"/>
                </a:solidFill>
              </a:defRPr>
            </a:lvl1pPr>
          </a:lstStyle>
          <a:p>
            <a:r>
              <a:rPr kumimoji="1" lang="ja-JP" altLang="en-US" dirty="0"/>
              <a:t>マスター タイトルの書式設定</a:t>
            </a:r>
          </a:p>
        </p:txBody>
      </p:sp>
      <p:pic>
        <p:nvPicPr>
          <p:cNvPr id="4" name="図 2">
            <a:extLst>
              <a:ext uri="{FF2B5EF4-FFF2-40B4-BE49-F238E27FC236}">
                <a16:creationId xmlns:a16="http://schemas.microsoft.com/office/drawing/2014/main" id="{76DE5417-DA15-B42E-F5EB-224C0F1E95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421"/>
          <a:stretch/>
        </p:blipFill>
        <p:spPr bwMode="auto">
          <a:xfrm>
            <a:off x="341883" y="233723"/>
            <a:ext cx="1085791" cy="1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528984"/>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1ADD3-952D-4429-A994-C4B609640698}" type="datetimeFigureOut">
              <a:rPr kumimoji="1" lang="ja-JP" altLang="en-US" smtClean="0"/>
              <a:t>2025/6/17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6E9E6-86C5-4377-B017-E95A0A7887E0}" type="slidenum">
              <a:rPr kumimoji="1" lang="ja-JP" altLang="en-US" smtClean="0"/>
              <a:t>‹#›</a:t>
            </a:fld>
            <a:endParaRPr kumimoji="1" lang="ja-JP" altLang="en-US"/>
          </a:p>
        </p:txBody>
      </p:sp>
    </p:spTree>
    <p:extLst>
      <p:ext uri="{BB962C8B-B14F-4D97-AF65-F5344CB8AC3E}">
        <p14:creationId xmlns:p14="http://schemas.microsoft.com/office/powerpoint/2010/main" val="1769179472"/>
      </p:ext>
    </p:extLst>
  </p:cSld>
  <p:clrMap bg1="lt1" tx1="dk1" bg2="lt2" tx2="dk2" accent1="accent1" accent2="accent2" accent3="accent3" accent4="accent4" accent5="accent5" accent6="accent6" hlink="hlink" folHlink="folHlink"/>
  <p:sldLayoutIdLst>
    <p:sldLayoutId id="2147483656" r:id="rId1"/>
    <p:sldLayoutId id="2147483661" r:id="rId2"/>
    <p:sldLayoutId id="2147483662" r:id="rId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60.jpg"/><Relationship Id="rId3" Type="http://schemas.openxmlformats.org/officeDocument/2006/relationships/image" Target="../media/image159.jpg"/><Relationship Id="rId7" Type="http://schemas.openxmlformats.org/officeDocument/2006/relationships/image" Target="../media/image29.jpeg"/><Relationship Id="rId12" Type="http://schemas.openxmlformats.org/officeDocument/2006/relationships/image" Target="../media/image34.jpg"/><Relationship Id="rId2" Type="http://schemas.openxmlformats.org/officeDocument/2006/relationships/image" Target="../media/image158.jp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161.jpg"/></Relationships>
</file>

<file path=ppt/slides/_rels/slide11.xml.rels><?xml version="1.0" encoding="UTF-8" standalone="yes"?>
<Relationships xmlns="http://schemas.openxmlformats.org/package/2006/relationships"><Relationship Id="rId8" Type="http://schemas.openxmlformats.org/officeDocument/2006/relationships/image" Target="../media/image166.jpg"/><Relationship Id="rId3" Type="http://schemas.openxmlformats.org/officeDocument/2006/relationships/image" Target="../media/image163.jpg"/><Relationship Id="rId7" Type="http://schemas.openxmlformats.org/officeDocument/2006/relationships/image" Target="../media/image165.jpg"/><Relationship Id="rId2" Type="http://schemas.openxmlformats.org/officeDocument/2006/relationships/image" Target="../media/image162.jpg"/><Relationship Id="rId1" Type="http://schemas.openxmlformats.org/officeDocument/2006/relationships/slideLayout" Target="../slideLayouts/slideLayout2.xml"/><Relationship Id="rId6" Type="http://schemas.openxmlformats.org/officeDocument/2006/relationships/image" Target="../media/image164.jpg"/><Relationship Id="rId11" Type="http://schemas.openxmlformats.org/officeDocument/2006/relationships/image" Target="../media/image169.png"/><Relationship Id="rId5" Type="http://schemas.openxmlformats.org/officeDocument/2006/relationships/image" Target="../media/image66.png"/><Relationship Id="rId10" Type="http://schemas.openxmlformats.org/officeDocument/2006/relationships/image" Target="../media/image168.jpg"/><Relationship Id="rId4" Type="http://schemas.openxmlformats.org/officeDocument/2006/relationships/image" Target="../media/image65.png"/><Relationship Id="rId9" Type="http://schemas.openxmlformats.org/officeDocument/2006/relationships/image" Target="../media/image167.jp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78.png"/><Relationship Id="rId18" Type="http://schemas.openxmlformats.org/officeDocument/2006/relationships/image" Target="../media/image183.png"/><Relationship Id="rId3" Type="http://schemas.openxmlformats.org/officeDocument/2006/relationships/image" Target="../media/image170.jpeg"/><Relationship Id="rId7" Type="http://schemas.openxmlformats.org/officeDocument/2006/relationships/image" Target="../media/image174.png"/><Relationship Id="rId12" Type="http://schemas.openxmlformats.org/officeDocument/2006/relationships/image" Target="../media/image177.png"/><Relationship Id="rId17" Type="http://schemas.openxmlformats.org/officeDocument/2006/relationships/image" Target="../media/image182.gif"/><Relationship Id="rId2" Type="http://schemas.openxmlformats.org/officeDocument/2006/relationships/image" Target="../media/image8.jpg"/><Relationship Id="rId16"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6.png"/><Relationship Id="rId5" Type="http://schemas.openxmlformats.org/officeDocument/2006/relationships/image" Target="../media/image172.png"/><Relationship Id="rId15" Type="http://schemas.openxmlformats.org/officeDocument/2006/relationships/image" Target="../media/image180.png"/><Relationship Id="rId10" Type="http://schemas.openxmlformats.org/officeDocument/2006/relationships/image" Target="../media/image175.jpeg"/><Relationship Id="rId4" Type="http://schemas.openxmlformats.org/officeDocument/2006/relationships/image" Target="../media/image171.png"/><Relationship Id="rId9" Type="http://schemas.openxmlformats.org/officeDocument/2006/relationships/image" Target="../media/image65.png"/><Relationship Id="rId14" Type="http://schemas.openxmlformats.org/officeDocument/2006/relationships/image" Target="../media/image179.png"/></Relationships>
</file>

<file path=ppt/slides/_rels/slide13.xml.rels><?xml version="1.0" encoding="UTF-8" standalone="yes"?>
<Relationships xmlns="http://schemas.openxmlformats.org/package/2006/relationships"><Relationship Id="rId13" Type="http://schemas.openxmlformats.org/officeDocument/2006/relationships/image" Target="../media/image194.png"/><Relationship Id="rId18" Type="http://schemas.openxmlformats.org/officeDocument/2006/relationships/image" Target="../media/image199.png"/><Relationship Id="rId26" Type="http://schemas.openxmlformats.org/officeDocument/2006/relationships/image" Target="../media/image207.png"/><Relationship Id="rId3" Type="http://schemas.openxmlformats.org/officeDocument/2006/relationships/image" Target="../media/image184.jpg"/><Relationship Id="rId21" Type="http://schemas.openxmlformats.org/officeDocument/2006/relationships/image" Target="../media/image202.png"/><Relationship Id="rId34" Type="http://schemas.openxmlformats.org/officeDocument/2006/relationships/image" Target="../media/image215.jpg"/><Relationship Id="rId7" Type="http://schemas.openxmlformats.org/officeDocument/2006/relationships/image" Target="../media/image188.jpg"/><Relationship Id="rId12" Type="http://schemas.openxmlformats.org/officeDocument/2006/relationships/image" Target="../media/image193.png"/><Relationship Id="rId17" Type="http://schemas.openxmlformats.org/officeDocument/2006/relationships/image" Target="../media/image198.png"/><Relationship Id="rId25" Type="http://schemas.openxmlformats.org/officeDocument/2006/relationships/image" Target="../media/image206.png"/><Relationship Id="rId33" Type="http://schemas.openxmlformats.org/officeDocument/2006/relationships/image" Target="../media/image214.jpg"/><Relationship Id="rId2" Type="http://schemas.openxmlformats.org/officeDocument/2006/relationships/notesSlide" Target="../notesSlides/notesSlide1.xml"/><Relationship Id="rId16" Type="http://schemas.openxmlformats.org/officeDocument/2006/relationships/image" Target="../media/image197.png"/><Relationship Id="rId20" Type="http://schemas.openxmlformats.org/officeDocument/2006/relationships/image" Target="../media/image201.png"/><Relationship Id="rId29" Type="http://schemas.openxmlformats.org/officeDocument/2006/relationships/image" Target="../media/image210.jpg"/><Relationship Id="rId1" Type="http://schemas.openxmlformats.org/officeDocument/2006/relationships/slideLayout" Target="../slideLayouts/slideLayout3.xml"/><Relationship Id="rId6" Type="http://schemas.openxmlformats.org/officeDocument/2006/relationships/image" Target="../media/image187.jpg"/><Relationship Id="rId11" Type="http://schemas.openxmlformats.org/officeDocument/2006/relationships/image" Target="../media/image192.png"/><Relationship Id="rId24" Type="http://schemas.openxmlformats.org/officeDocument/2006/relationships/image" Target="../media/image205.png"/><Relationship Id="rId32" Type="http://schemas.openxmlformats.org/officeDocument/2006/relationships/image" Target="../media/image213.png"/><Relationship Id="rId5" Type="http://schemas.openxmlformats.org/officeDocument/2006/relationships/image" Target="../media/image186.jpg"/><Relationship Id="rId15" Type="http://schemas.openxmlformats.org/officeDocument/2006/relationships/image" Target="../media/image196.png"/><Relationship Id="rId23" Type="http://schemas.openxmlformats.org/officeDocument/2006/relationships/image" Target="../media/image204.png"/><Relationship Id="rId28" Type="http://schemas.openxmlformats.org/officeDocument/2006/relationships/image" Target="../media/image209.jpg"/><Relationship Id="rId10" Type="http://schemas.openxmlformats.org/officeDocument/2006/relationships/image" Target="../media/image191.png"/><Relationship Id="rId19" Type="http://schemas.openxmlformats.org/officeDocument/2006/relationships/image" Target="../media/image200.png"/><Relationship Id="rId31" Type="http://schemas.openxmlformats.org/officeDocument/2006/relationships/image" Target="../media/image212.png"/><Relationship Id="rId4" Type="http://schemas.openxmlformats.org/officeDocument/2006/relationships/image" Target="../media/image185.jpg"/><Relationship Id="rId9" Type="http://schemas.openxmlformats.org/officeDocument/2006/relationships/image" Target="../media/image190.png"/><Relationship Id="rId14" Type="http://schemas.openxmlformats.org/officeDocument/2006/relationships/image" Target="../media/image195.png"/><Relationship Id="rId22" Type="http://schemas.openxmlformats.org/officeDocument/2006/relationships/image" Target="../media/image203.png"/><Relationship Id="rId27" Type="http://schemas.openxmlformats.org/officeDocument/2006/relationships/image" Target="../media/image208.jpeg"/><Relationship Id="rId30" Type="http://schemas.openxmlformats.org/officeDocument/2006/relationships/image" Target="../media/image211.jpg"/><Relationship Id="rId8" Type="http://schemas.openxmlformats.org/officeDocument/2006/relationships/image" Target="../media/image189.jpg"/></Relationships>
</file>

<file path=ppt/slides/_rels/slide14.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png"/><Relationship Id="rId26" Type="http://schemas.openxmlformats.org/officeDocument/2006/relationships/image" Target="../media/image213.png"/><Relationship Id="rId3" Type="http://schemas.openxmlformats.org/officeDocument/2006/relationships/image" Target="../media/image216.jpg"/><Relationship Id="rId21" Type="http://schemas.openxmlformats.org/officeDocument/2006/relationships/image" Target="../media/image205.png"/><Relationship Id="rId7" Type="http://schemas.openxmlformats.org/officeDocument/2006/relationships/image" Target="../media/image191.png"/><Relationship Id="rId12" Type="http://schemas.openxmlformats.org/officeDocument/2006/relationships/image" Target="../media/image196.png"/><Relationship Id="rId17" Type="http://schemas.openxmlformats.org/officeDocument/2006/relationships/image" Target="../media/image201.png"/><Relationship Id="rId25" Type="http://schemas.openxmlformats.org/officeDocument/2006/relationships/image" Target="../media/image212.png"/><Relationship Id="rId33" Type="http://schemas.openxmlformats.org/officeDocument/2006/relationships/image" Target="../media/image222.jpg"/><Relationship Id="rId2" Type="http://schemas.openxmlformats.org/officeDocument/2006/relationships/notesSlide" Target="../notesSlides/notesSlide2.xml"/><Relationship Id="rId16" Type="http://schemas.openxmlformats.org/officeDocument/2006/relationships/image" Target="../media/image200.png"/><Relationship Id="rId20" Type="http://schemas.openxmlformats.org/officeDocument/2006/relationships/image" Target="../media/image204.png"/><Relationship Id="rId29" Type="http://schemas.openxmlformats.org/officeDocument/2006/relationships/image" Target="../media/image218.jpg"/><Relationship Id="rId1" Type="http://schemas.openxmlformats.org/officeDocument/2006/relationships/slideLayout" Target="../slideLayouts/slideLayout3.xml"/><Relationship Id="rId6" Type="http://schemas.openxmlformats.org/officeDocument/2006/relationships/image" Target="../media/image190.png"/><Relationship Id="rId11" Type="http://schemas.openxmlformats.org/officeDocument/2006/relationships/image" Target="../media/image195.png"/><Relationship Id="rId24" Type="http://schemas.openxmlformats.org/officeDocument/2006/relationships/image" Target="../media/image210.jpg"/><Relationship Id="rId32" Type="http://schemas.openxmlformats.org/officeDocument/2006/relationships/image" Target="../media/image221.jpg"/><Relationship Id="rId5" Type="http://schemas.openxmlformats.org/officeDocument/2006/relationships/image" Target="../media/image217.jpe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5.jpg"/><Relationship Id="rId10" Type="http://schemas.openxmlformats.org/officeDocument/2006/relationships/image" Target="../media/image194.png"/><Relationship Id="rId19" Type="http://schemas.openxmlformats.org/officeDocument/2006/relationships/image" Target="../media/image203.png"/><Relationship Id="rId31" Type="http://schemas.openxmlformats.org/officeDocument/2006/relationships/image" Target="../media/image220.jpg"/><Relationship Id="rId4" Type="http://schemas.openxmlformats.org/officeDocument/2006/relationships/image" Target="../media/image208.jpeg"/><Relationship Id="rId9" Type="http://schemas.openxmlformats.org/officeDocument/2006/relationships/image" Target="../media/image193.png"/><Relationship Id="rId14" Type="http://schemas.openxmlformats.org/officeDocument/2006/relationships/image" Target="../media/image198.png"/><Relationship Id="rId22" Type="http://schemas.openxmlformats.org/officeDocument/2006/relationships/image" Target="../media/image206.png"/><Relationship Id="rId27" Type="http://schemas.openxmlformats.org/officeDocument/2006/relationships/image" Target="../media/image214.jpg"/><Relationship Id="rId30" Type="http://schemas.openxmlformats.org/officeDocument/2006/relationships/image" Target="../media/image219.jpg"/><Relationship Id="rId8" Type="http://schemas.openxmlformats.org/officeDocument/2006/relationships/image" Target="../media/image192.png"/></Relationships>
</file>

<file path=ppt/slides/_rels/slide1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3.png"/><Relationship Id="rId3" Type="http://schemas.openxmlformats.org/officeDocument/2006/relationships/image" Target="../media/image223.jp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2.png"/><Relationship Id="rId2" Type="http://schemas.openxmlformats.org/officeDocument/2006/relationships/notesSlide" Target="../notesSlides/notesSlide3.xml"/><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08.jpe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1.jp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10.jpg"/><Relationship Id="rId28" Type="http://schemas.openxmlformats.org/officeDocument/2006/relationships/image" Target="../media/image215.jp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189.jpg"/><Relationship Id="rId27" Type="http://schemas.openxmlformats.org/officeDocument/2006/relationships/image" Target="../media/image214.jpg"/><Relationship Id="rId30" Type="http://schemas.openxmlformats.org/officeDocument/2006/relationships/image" Target="../media/image209.jpg"/></Relationships>
</file>

<file path=ppt/slides/_rels/slide16.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18" Type="http://schemas.openxmlformats.org/officeDocument/2006/relationships/image" Target="../media/image205.png"/><Relationship Id="rId26" Type="http://schemas.openxmlformats.org/officeDocument/2006/relationships/image" Target="../media/image215.jpg"/><Relationship Id="rId3" Type="http://schemas.openxmlformats.org/officeDocument/2006/relationships/image" Target="../media/image190.png"/><Relationship Id="rId21" Type="http://schemas.openxmlformats.org/officeDocument/2006/relationships/image" Target="../media/image216.jpg"/><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4.png"/><Relationship Id="rId25" Type="http://schemas.openxmlformats.org/officeDocument/2006/relationships/image" Target="../media/image214.jpg"/><Relationship Id="rId2" Type="http://schemas.openxmlformats.org/officeDocument/2006/relationships/notesSlide" Target="../notesSlides/notesSlide4.xml"/><Relationship Id="rId16" Type="http://schemas.openxmlformats.org/officeDocument/2006/relationships/image" Target="../media/image203.png"/><Relationship Id="rId20" Type="http://schemas.openxmlformats.org/officeDocument/2006/relationships/image" Target="../media/image207.png"/><Relationship Id="rId29" Type="http://schemas.openxmlformats.org/officeDocument/2006/relationships/image" Target="../media/image224.jpg"/><Relationship Id="rId1" Type="http://schemas.openxmlformats.org/officeDocument/2006/relationships/slideLayout" Target="../slideLayouts/slideLayout3.xml"/><Relationship Id="rId6" Type="http://schemas.openxmlformats.org/officeDocument/2006/relationships/image" Target="../media/image193.png"/><Relationship Id="rId11" Type="http://schemas.openxmlformats.org/officeDocument/2006/relationships/image" Target="../media/image198.png"/><Relationship Id="rId24" Type="http://schemas.openxmlformats.org/officeDocument/2006/relationships/image" Target="../media/image213.png"/><Relationship Id="rId5" Type="http://schemas.openxmlformats.org/officeDocument/2006/relationships/image" Target="../media/image192.png"/><Relationship Id="rId15" Type="http://schemas.openxmlformats.org/officeDocument/2006/relationships/image" Target="../media/image202.png"/><Relationship Id="rId23" Type="http://schemas.openxmlformats.org/officeDocument/2006/relationships/image" Target="../media/image212.png"/><Relationship Id="rId28" Type="http://schemas.openxmlformats.org/officeDocument/2006/relationships/image" Target="../media/image217.jpeg"/><Relationship Id="rId10" Type="http://schemas.openxmlformats.org/officeDocument/2006/relationships/image" Target="../media/image197.png"/><Relationship Id="rId19" Type="http://schemas.openxmlformats.org/officeDocument/2006/relationships/image" Target="../media/image206.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1.png"/><Relationship Id="rId22" Type="http://schemas.openxmlformats.org/officeDocument/2006/relationships/image" Target="../media/image210.jpg"/><Relationship Id="rId27" Type="http://schemas.openxmlformats.org/officeDocument/2006/relationships/image" Target="../media/image208.jpeg"/></Relationships>
</file>

<file path=ppt/slides/_rels/slide17.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3" Type="http://schemas.openxmlformats.org/officeDocument/2006/relationships/image" Target="../media/image226.jpg"/><Relationship Id="rId7" Type="http://schemas.openxmlformats.org/officeDocument/2006/relationships/image" Target="../media/image230.jpg"/><Relationship Id="rId12" Type="http://schemas.openxmlformats.org/officeDocument/2006/relationships/image" Target="../media/image235.jpg"/><Relationship Id="rId17" Type="http://schemas.openxmlformats.org/officeDocument/2006/relationships/image" Target="../media/image240.jpg"/><Relationship Id="rId2" Type="http://schemas.openxmlformats.org/officeDocument/2006/relationships/image" Target="../media/image225.jpg"/><Relationship Id="rId16" Type="http://schemas.openxmlformats.org/officeDocument/2006/relationships/image" Target="../media/image239.jpg"/><Relationship Id="rId1" Type="http://schemas.openxmlformats.org/officeDocument/2006/relationships/slideLayout" Target="../slideLayouts/slideLayout2.xml"/><Relationship Id="rId6" Type="http://schemas.openxmlformats.org/officeDocument/2006/relationships/image" Target="../media/image229.jpg"/><Relationship Id="rId11" Type="http://schemas.openxmlformats.org/officeDocument/2006/relationships/image" Target="../media/image234.png"/><Relationship Id="rId5" Type="http://schemas.openxmlformats.org/officeDocument/2006/relationships/image" Target="../media/image228.jpg"/><Relationship Id="rId15" Type="http://schemas.openxmlformats.org/officeDocument/2006/relationships/image" Target="../media/image238.jpg"/><Relationship Id="rId10" Type="http://schemas.openxmlformats.org/officeDocument/2006/relationships/image" Target="../media/image233.jpg"/><Relationship Id="rId4" Type="http://schemas.openxmlformats.org/officeDocument/2006/relationships/image" Target="../media/image227.jpg"/><Relationship Id="rId9" Type="http://schemas.openxmlformats.org/officeDocument/2006/relationships/image" Target="../media/image232.jpg"/><Relationship Id="rId14" Type="http://schemas.openxmlformats.org/officeDocument/2006/relationships/image" Target="../media/image237.jpg"/></Relationships>
</file>

<file path=ppt/slides/_rels/slide18.xml.rels><?xml version="1.0" encoding="UTF-8" standalone="yes"?>
<Relationships xmlns="http://schemas.openxmlformats.org/package/2006/relationships"><Relationship Id="rId13" Type="http://schemas.openxmlformats.org/officeDocument/2006/relationships/image" Target="../media/image252.png"/><Relationship Id="rId18" Type="http://schemas.openxmlformats.org/officeDocument/2006/relationships/image" Target="../media/image257.png"/><Relationship Id="rId26" Type="http://schemas.openxmlformats.org/officeDocument/2006/relationships/image" Target="../media/image265.jpg"/><Relationship Id="rId3" Type="http://schemas.openxmlformats.org/officeDocument/2006/relationships/image" Target="../media/image242.png"/><Relationship Id="rId21" Type="http://schemas.openxmlformats.org/officeDocument/2006/relationships/image" Target="../media/image260.png"/><Relationship Id="rId34" Type="http://schemas.openxmlformats.org/officeDocument/2006/relationships/image" Target="../media/image273.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256.png"/><Relationship Id="rId25" Type="http://schemas.openxmlformats.org/officeDocument/2006/relationships/image" Target="../media/image264.png"/><Relationship Id="rId33" Type="http://schemas.openxmlformats.org/officeDocument/2006/relationships/image" Target="../media/image272.jpg"/><Relationship Id="rId2" Type="http://schemas.openxmlformats.org/officeDocument/2006/relationships/image" Target="../media/image241.png"/><Relationship Id="rId16" Type="http://schemas.openxmlformats.org/officeDocument/2006/relationships/image" Target="../media/image255.png"/><Relationship Id="rId20" Type="http://schemas.openxmlformats.org/officeDocument/2006/relationships/image" Target="../media/image259.png"/><Relationship Id="rId29" Type="http://schemas.openxmlformats.org/officeDocument/2006/relationships/image" Target="../media/image268.jpg"/><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50.png"/><Relationship Id="rId24" Type="http://schemas.openxmlformats.org/officeDocument/2006/relationships/image" Target="../media/image263.png"/><Relationship Id="rId32" Type="http://schemas.openxmlformats.org/officeDocument/2006/relationships/image" Target="../media/image271.jpg"/><Relationship Id="rId5" Type="http://schemas.openxmlformats.org/officeDocument/2006/relationships/image" Target="../media/image244.png"/><Relationship Id="rId15" Type="http://schemas.openxmlformats.org/officeDocument/2006/relationships/image" Target="../media/image254.png"/><Relationship Id="rId23" Type="http://schemas.openxmlformats.org/officeDocument/2006/relationships/image" Target="../media/image262.png"/><Relationship Id="rId28" Type="http://schemas.openxmlformats.org/officeDocument/2006/relationships/image" Target="../media/image267.jpg"/><Relationship Id="rId10" Type="http://schemas.openxmlformats.org/officeDocument/2006/relationships/image" Target="../media/image249.png"/><Relationship Id="rId19" Type="http://schemas.openxmlformats.org/officeDocument/2006/relationships/image" Target="../media/image258.png"/><Relationship Id="rId31" Type="http://schemas.openxmlformats.org/officeDocument/2006/relationships/image" Target="../media/image270.jp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 Id="rId22" Type="http://schemas.openxmlformats.org/officeDocument/2006/relationships/image" Target="../media/image261.png"/><Relationship Id="rId27" Type="http://schemas.openxmlformats.org/officeDocument/2006/relationships/image" Target="../media/image266.jpg"/><Relationship Id="rId30" Type="http://schemas.openxmlformats.org/officeDocument/2006/relationships/image" Target="../media/image269.jpg"/><Relationship Id="rId35" Type="http://schemas.openxmlformats.org/officeDocument/2006/relationships/image" Target="../media/image274.png"/><Relationship Id="rId8" Type="http://schemas.openxmlformats.org/officeDocument/2006/relationships/image" Target="../media/image247.png"/></Relationships>
</file>

<file path=ppt/slides/_rels/slide19.xml.rels><?xml version="1.0" encoding="UTF-8" standalone="yes"?>
<Relationships xmlns="http://schemas.openxmlformats.org/package/2006/relationships"><Relationship Id="rId26" Type="http://schemas.openxmlformats.org/officeDocument/2006/relationships/image" Target="../media/image299.png"/><Relationship Id="rId21" Type="http://schemas.openxmlformats.org/officeDocument/2006/relationships/image" Target="../media/image294.png"/><Relationship Id="rId34" Type="http://schemas.openxmlformats.org/officeDocument/2006/relationships/image" Target="../media/image307.png"/><Relationship Id="rId42" Type="http://schemas.openxmlformats.org/officeDocument/2006/relationships/image" Target="../media/image31.jpeg"/><Relationship Id="rId47" Type="http://schemas.openxmlformats.org/officeDocument/2006/relationships/image" Target="../media/image311.jpg"/><Relationship Id="rId50" Type="http://schemas.openxmlformats.org/officeDocument/2006/relationships/image" Target="../media/image314.jpg"/><Relationship Id="rId55" Type="http://schemas.openxmlformats.org/officeDocument/2006/relationships/image" Target="../media/image319.jpg"/><Relationship Id="rId63" Type="http://schemas.openxmlformats.org/officeDocument/2006/relationships/image" Target="../media/image327.jpg"/><Relationship Id="rId7" Type="http://schemas.openxmlformats.org/officeDocument/2006/relationships/image" Target="../media/image280.png"/><Relationship Id="rId2" Type="http://schemas.openxmlformats.org/officeDocument/2006/relationships/image" Target="../media/image275.png"/><Relationship Id="rId16" Type="http://schemas.openxmlformats.org/officeDocument/2006/relationships/image" Target="../media/image289.png"/><Relationship Id="rId29" Type="http://schemas.openxmlformats.org/officeDocument/2006/relationships/image" Target="../media/image302.png"/><Relationship Id="rId11" Type="http://schemas.openxmlformats.org/officeDocument/2006/relationships/image" Target="../media/image284.png"/><Relationship Id="rId24" Type="http://schemas.openxmlformats.org/officeDocument/2006/relationships/image" Target="../media/image297.png"/><Relationship Id="rId32" Type="http://schemas.openxmlformats.org/officeDocument/2006/relationships/image" Target="../media/image305.png"/><Relationship Id="rId37" Type="http://schemas.openxmlformats.org/officeDocument/2006/relationships/image" Target="../media/image26.jpeg"/><Relationship Id="rId40" Type="http://schemas.openxmlformats.org/officeDocument/2006/relationships/image" Target="../media/image29.jpeg"/><Relationship Id="rId45" Type="http://schemas.openxmlformats.org/officeDocument/2006/relationships/image" Target="../media/image34.jpg"/><Relationship Id="rId53" Type="http://schemas.openxmlformats.org/officeDocument/2006/relationships/image" Target="../media/image317.jpg"/><Relationship Id="rId58" Type="http://schemas.openxmlformats.org/officeDocument/2006/relationships/image" Target="../media/image322.jpg"/><Relationship Id="rId5" Type="http://schemas.openxmlformats.org/officeDocument/2006/relationships/image" Target="../media/image278.png"/><Relationship Id="rId61" Type="http://schemas.openxmlformats.org/officeDocument/2006/relationships/image" Target="../media/image325.jpg"/><Relationship Id="rId19" Type="http://schemas.openxmlformats.org/officeDocument/2006/relationships/image" Target="../media/image292.png"/><Relationship Id="rId14" Type="http://schemas.openxmlformats.org/officeDocument/2006/relationships/image" Target="../media/image287.png"/><Relationship Id="rId22" Type="http://schemas.openxmlformats.org/officeDocument/2006/relationships/image" Target="../media/image295.png"/><Relationship Id="rId27" Type="http://schemas.openxmlformats.org/officeDocument/2006/relationships/image" Target="../media/image300.png"/><Relationship Id="rId30" Type="http://schemas.openxmlformats.org/officeDocument/2006/relationships/image" Target="../media/image303.png"/><Relationship Id="rId35" Type="http://schemas.openxmlformats.org/officeDocument/2006/relationships/image" Target="../media/image308.png"/><Relationship Id="rId43" Type="http://schemas.openxmlformats.org/officeDocument/2006/relationships/image" Target="../media/image32.jpeg"/><Relationship Id="rId48" Type="http://schemas.openxmlformats.org/officeDocument/2006/relationships/image" Target="../media/image312.jpg"/><Relationship Id="rId56" Type="http://schemas.openxmlformats.org/officeDocument/2006/relationships/image" Target="../media/image320.jpg"/><Relationship Id="rId64" Type="http://schemas.openxmlformats.org/officeDocument/2006/relationships/image" Target="../media/image328.jpg"/><Relationship Id="rId8" Type="http://schemas.openxmlformats.org/officeDocument/2006/relationships/image" Target="../media/image281.png"/><Relationship Id="rId51" Type="http://schemas.openxmlformats.org/officeDocument/2006/relationships/image" Target="../media/image315.jpg"/><Relationship Id="rId3" Type="http://schemas.openxmlformats.org/officeDocument/2006/relationships/image" Target="../media/image276.png"/><Relationship Id="rId12" Type="http://schemas.openxmlformats.org/officeDocument/2006/relationships/image" Target="../media/image285.png"/><Relationship Id="rId17" Type="http://schemas.openxmlformats.org/officeDocument/2006/relationships/image" Target="../media/image290.png"/><Relationship Id="rId25" Type="http://schemas.openxmlformats.org/officeDocument/2006/relationships/image" Target="../media/image298.png"/><Relationship Id="rId33" Type="http://schemas.openxmlformats.org/officeDocument/2006/relationships/image" Target="../media/image306.png"/><Relationship Id="rId38" Type="http://schemas.openxmlformats.org/officeDocument/2006/relationships/image" Target="../media/image27.jpeg"/><Relationship Id="rId46" Type="http://schemas.openxmlformats.org/officeDocument/2006/relationships/image" Target="../media/image310.jpg"/><Relationship Id="rId59" Type="http://schemas.openxmlformats.org/officeDocument/2006/relationships/image" Target="../media/image323.jpg"/><Relationship Id="rId20" Type="http://schemas.openxmlformats.org/officeDocument/2006/relationships/image" Target="../media/image293.png"/><Relationship Id="rId41" Type="http://schemas.openxmlformats.org/officeDocument/2006/relationships/image" Target="../media/image30.jpeg"/><Relationship Id="rId54" Type="http://schemas.openxmlformats.org/officeDocument/2006/relationships/image" Target="../media/image318.jpg"/><Relationship Id="rId62" Type="http://schemas.openxmlformats.org/officeDocument/2006/relationships/image" Target="../media/image326.jpg"/><Relationship Id="rId1" Type="http://schemas.openxmlformats.org/officeDocument/2006/relationships/slideLayout" Target="../slideLayouts/slideLayout2.xml"/><Relationship Id="rId6" Type="http://schemas.openxmlformats.org/officeDocument/2006/relationships/image" Target="../media/image279.png"/><Relationship Id="rId15" Type="http://schemas.openxmlformats.org/officeDocument/2006/relationships/image" Target="../media/image288.png"/><Relationship Id="rId23" Type="http://schemas.openxmlformats.org/officeDocument/2006/relationships/image" Target="../media/image296.png"/><Relationship Id="rId28" Type="http://schemas.openxmlformats.org/officeDocument/2006/relationships/image" Target="../media/image301.png"/><Relationship Id="rId36" Type="http://schemas.openxmlformats.org/officeDocument/2006/relationships/image" Target="../media/image309.png"/><Relationship Id="rId49" Type="http://schemas.openxmlformats.org/officeDocument/2006/relationships/image" Target="../media/image313.jpg"/><Relationship Id="rId57" Type="http://schemas.openxmlformats.org/officeDocument/2006/relationships/image" Target="../media/image321.png"/><Relationship Id="rId10" Type="http://schemas.openxmlformats.org/officeDocument/2006/relationships/image" Target="../media/image283.png"/><Relationship Id="rId31" Type="http://schemas.openxmlformats.org/officeDocument/2006/relationships/image" Target="../media/image304.png"/><Relationship Id="rId44" Type="http://schemas.openxmlformats.org/officeDocument/2006/relationships/image" Target="../media/image33.jpg"/><Relationship Id="rId52" Type="http://schemas.openxmlformats.org/officeDocument/2006/relationships/image" Target="../media/image316.jpg"/><Relationship Id="rId60" Type="http://schemas.openxmlformats.org/officeDocument/2006/relationships/image" Target="../media/image324.jpg"/><Relationship Id="rId65" Type="http://schemas.openxmlformats.org/officeDocument/2006/relationships/image" Target="../media/image329.jpg"/><Relationship Id="rId4" Type="http://schemas.openxmlformats.org/officeDocument/2006/relationships/image" Target="../media/image277.png"/><Relationship Id="rId9" Type="http://schemas.openxmlformats.org/officeDocument/2006/relationships/image" Target="../media/image282.png"/><Relationship Id="rId13" Type="http://schemas.openxmlformats.org/officeDocument/2006/relationships/image" Target="../media/image286.png"/><Relationship Id="rId18" Type="http://schemas.openxmlformats.org/officeDocument/2006/relationships/image" Target="../media/image291.png"/><Relationship Id="rId39"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3.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jpg"/><Relationship Id="rId26" Type="http://schemas.openxmlformats.org/officeDocument/2006/relationships/image" Target="../media/image50.jpg"/><Relationship Id="rId39" Type="http://schemas.openxmlformats.org/officeDocument/2006/relationships/image" Target="../media/image63.png"/><Relationship Id="rId21" Type="http://schemas.openxmlformats.org/officeDocument/2006/relationships/image" Target="../media/image45.jpg"/><Relationship Id="rId34" Type="http://schemas.openxmlformats.org/officeDocument/2006/relationships/image" Target="../media/image58.jpg"/><Relationship Id="rId42" Type="http://schemas.openxmlformats.org/officeDocument/2006/relationships/image" Target="../media/image66.png"/><Relationship Id="rId7" Type="http://schemas.openxmlformats.org/officeDocument/2006/relationships/image" Target="../media/image31.jpeg"/><Relationship Id="rId2" Type="http://schemas.openxmlformats.org/officeDocument/2006/relationships/image" Target="../media/image26.jpeg"/><Relationship Id="rId16" Type="http://schemas.openxmlformats.org/officeDocument/2006/relationships/image" Target="../media/image40.jpg"/><Relationship Id="rId20" Type="http://schemas.openxmlformats.org/officeDocument/2006/relationships/image" Target="../media/image44.jpg"/><Relationship Id="rId29" Type="http://schemas.openxmlformats.org/officeDocument/2006/relationships/image" Target="../media/image53.jpg"/><Relationship Id="rId41"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24" Type="http://schemas.openxmlformats.org/officeDocument/2006/relationships/image" Target="../media/image48.jpg"/><Relationship Id="rId32" Type="http://schemas.openxmlformats.org/officeDocument/2006/relationships/image" Target="../media/image56.jp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jpeg"/><Relationship Id="rId15" Type="http://schemas.openxmlformats.org/officeDocument/2006/relationships/image" Target="../media/image39.png"/><Relationship Id="rId23" Type="http://schemas.openxmlformats.org/officeDocument/2006/relationships/image" Target="../media/image47.jpg"/><Relationship Id="rId28" Type="http://schemas.openxmlformats.org/officeDocument/2006/relationships/image" Target="../media/image52.jpg"/><Relationship Id="rId36" Type="http://schemas.openxmlformats.org/officeDocument/2006/relationships/image" Target="../media/image60.jpg"/><Relationship Id="rId10" Type="http://schemas.openxmlformats.org/officeDocument/2006/relationships/image" Target="../media/image34.jpg"/><Relationship Id="rId19" Type="http://schemas.openxmlformats.org/officeDocument/2006/relationships/image" Target="../media/image43.jpg"/><Relationship Id="rId31" Type="http://schemas.openxmlformats.org/officeDocument/2006/relationships/image" Target="../media/image55.jpg"/><Relationship Id="rId4" Type="http://schemas.openxmlformats.org/officeDocument/2006/relationships/image" Target="../media/image28.jpeg"/><Relationship Id="rId9" Type="http://schemas.openxmlformats.org/officeDocument/2006/relationships/image" Target="../media/image33.jpg"/><Relationship Id="rId14" Type="http://schemas.openxmlformats.org/officeDocument/2006/relationships/image" Target="../media/image38.png"/><Relationship Id="rId22" Type="http://schemas.openxmlformats.org/officeDocument/2006/relationships/image" Target="../media/image46.jpg"/><Relationship Id="rId27" Type="http://schemas.openxmlformats.org/officeDocument/2006/relationships/image" Target="../media/image51.jpg"/><Relationship Id="rId30" Type="http://schemas.openxmlformats.org/officeDocument/2006/relationships/image" Target="../media/image54.jpg"/><Relationship Id="rId35" Type="http://schemas.openxmlformats.org/officeDocument/2006/relationships/image" Target="../media/image59.jpg"/><Relationship Id="rId43" Type="http://schemas.openxmlformats.org/officeDocument/2006/relationships/image" Target="../media/image67.jpg"/><Relationship Id="rId8" Type="http://schemas.openxmlformats.org/officeDocument/2006/relationships/image" Target="../media/image32.jpeg"/><Relationship Id="rId3" Type="http://schemas.openxmlformats.org/officeDocument/2006/relationships/image" Target="../media/image27.jpeg"/><Relationship Id="rId12" Type="http://schemas.openxmlformats.org/officeDocument/2006/relationships/image" Target="../media/image36.png"/><Relationship Id="rId17" Type="http://schemas.openxmlformats.org/officeDocument/2006/relationships/image" Target="../media/image41.jpg"/><Relationship Id="rId25" Type="http://schemas.openxmlformats.org/officeDocument/2006/relationships/image" Target="../media/image49.jpg"/><Relationship Id="rId33" Type="http://schemas.openxmlformats.org/officeDocument/2006/relationships/image" Target="../media/image57.jpg"/><Relationship Id="rId38"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9.jpg"/><Relationship Id="rId3" Type="http://schemas.openxmlformats.org/officeDocument/2006/relationships/image" Target="../media/image69.jpg"/><Relationship Id="rId7" Type="http://schemas.openxmlformats.org/officeDocument/2006/relationships/image" Target="../media/image73.jpg"/><Relationship Id="rId12" Type="http://schemas.openxmlformats.org/officeDocument/2006/relationships/image" Target="../media/image78.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g"/><Relationship Id="rId15" Type="http://schemas.openxmlformats.org/officeDocument/2006/relationships/image" Target="../media/image81.jp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 Id="rId14" Type="http://schemas.openxmlformats.org/officeDocument/2006/relationships/image" Target="../media/image80.jpg"/></Relationships>
</file>

<file path=ppt/slides/_rels/slide5.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21.jpg"/><Relationship Id="rId26" Type="http://schemas.openxmlformats.org/officeDocument/2006/relationships/image" Target="../media/image66.png"/><Relationship Id="rId39" Type="http://schemas.openxmlformats.org/officeDocument/2006/relationships/image" Target="../media/image94.jpg"/><Relationship Id="rId21" Type="http://schemas.openxmlformats.org/officeDocument/2006/relationships/image" Target="../media/image61.png"/><Relationship Id="rId34" Type="http://schemas.openxmlformats.org/officeDocument/2006/relationships/image" Target="../media/image89.jpg"/><Relationship Id="rId42" Type="http://schemas.openxmlformats.org/officeDocument/2006/relationships/image" Target="../media/image97.png"/><Relationship Id="rId47" Type="http://schemas.openxmlformats.org/officeDocument/2006/relationships/image" Target="../media/image102.png"/><Relationship Id="rId50" Type="http://schemas.openxmlformats.org/officeDocument/2006/relationships/image" Target="../media/image105.png"/><Relationship Id="rId55" Type="http://schemas.openxmlformats.org/officeDocument/2006/relationships/image" Target="../media/image110.png"/><Relationship Id="rId7" Type="http://schemas.openxmlformats.org/officeDocument/2006/relationships/image" Target="../media/image30.jpeg"/><Relationship Id="rId2" Type="http://schemas.openxmlformats.org/officeDocument/2006/relationships/image" Target="../media/image23.jpg"/><Relationship Id="rId16" Type="http://schemas.openxmlformats.org/officeDocument/2006/relationships/image" Target="../media/image39.png"/><Relationship Id="rId29" Type="http://schemas.openxmlformats.org/officeDocument/2006/relationships/image" Target="../media/image84.jpg"/><Relationship Id="rId11" Type="http://schemas.openxmlformats.org/officeDocument/2006/relationships/image" Target="../media/image34.jpg"/><Relationship Id="rId24" Type="http://schemas.openxmlformats.org/officeDocument/2006/relationships/image" Target="../media/image64.png"/><Relationship Id="rId32" Type="http://schemas.openxmlformats.org/officeDocument/2006/relationships/image" Target="../media/image87.jpg"/><Relationship Id="rId37" Type="http://schemas.openxmlformats.org/officeDocument/2006/relationships/image" Target="../media/image92.jpg"/><Relationship Id="rId40" Type="http://schemas.openxmlformats.org/officeDocument/2006/relationships/image" Target="../media/image95.png"/><Relationship Id="rId45" Type="http://schemas.openxmlformats.org/officeDocument/2006/relationships/image" Target="../media/image100.png"/><Relationship Id="rId53" Type="http://schemas.openxmlformats.org/officeDocument/2006/relationships/image" Target="../media/image108.png"/><Relationship Id="rId5" Type="http://schemas.openxmlformats.org/officeDocument/2006/relationships/image" Target="../media/image28.jpeg"/><Relationship Id="rId19" Type="http://schemas.openxmlformats.org/officeDocument/2006/relationships/image" Target="../media/image22.jp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png"/><Relationship Id="rId22" Type="http://schemas.openxmlformats.org/officeDocument/2006/relationships/image" Target="../media/image62.png"/><Relationship Id="rId27" Type="http://schemas.openxmlformats.org/officeDocument/2006/relationships/image" Target="../media/image82.jpg"/><Relationship Id="rId30" Type="http://schemas.openxmlformats.org/officeDocument/2006/relationships/image" Target="../media/image85.jpg"/><Relationship Id="rId35" Type="http://schemas.openxmlformats.org/officeDocument/2006/relationships/image" Target="../media/image90.jpg"/><Relationship Id="rId43" Type="http://schemas.openxmlformats.org/officeDocument/2006/relationships/image" Target="../media/image98.png"/><Relationship Id="rId48" Type="http://schemas.openxmlformats.org/officeDocument/2006/relationships/image" Target="../media/image103.png"/><Relationship Id="rId56" Type="http://schemas.openxmlformats.org/officeDocument/2006/relationships/image" Target="../media/image111.png"/><Relationship Id="rId8" Type="http://schemas.openxmlformats.org/officeDocument/2006/relationships/image" Target="../media/image31.jpeg"/><Relationship Id="rId51" Type="http://schemas.openxmlformats.org/officeDocument/2006/relationships/image" Target="../media/image106.png"/><Relationship Id="rId3" Type="http://schemas.openxmlformats.org/officeDocument/2006/relationships/image" Target="../media/image26.jpeg"/><Relationship Id="rId12" Type="http://schemas.openxmlformats.org/officeDocument/2006/relationships/image" Target="../media/image35.png"/><Relationship Id="rId17" Type="http://schemas.openxmlformats.org/officeDocument/2006/relationships/image" Target="../media/image20.jpg"/><Relationship Id="rId25" Type="http://schemas.openxmlformats.org/officeDocument/2006/relationships/image" Target="../media/image65.png"/><Relationship Id="rId33" Type="http://schemas.openxmlformats.org/officeDocument/2006/relationships/image" Target="../media/image88.jpg"/><Relationship Id="rId38" Type="http://schemas.openxmlformats.org/officeDocument/2006/relationships/image" Target="../media/image93.jpg"/><Relationship Id="rId46" Type="http://schemas.openxmlformats.org/officeDocument/2006/relationships/image" Target="../media/image101.png"/><Relationship Id="rId20" Type="http://schemas.openxmlformats.org/officeDocument/2006/relationships/image" Target="../media/image60.jpg"/><Relationship Id="rId41" Type="http://schemas.openxmlformats.org/officeDocument/2006/relationships/image" Target="../media/image96.png"/><Relationship Id="rId54"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9.jpeg"/><Relationship Id="rId15" Type="http://schemas.openxmlformats.org/officeDocument/2006/relationships/image" Target="../media/image38.png"/><Relationship Id="rId23" Type="http://schemas.openxmlformats.org/officeDocument/2006/relationships/image" Target="../media/image63.png"/><Relationship Id="rId28" Type="http://schemas.openxmlformats.org/officeDocument/2006/relationships/image" Target="../media/image83.jpg"/><Relationship Id="rId36" Type="http://schemas.openxmlformats.org/officeDocument/2006/relationships/image" Target="../media/image91.jpg"/><Relationship Id="rId49" Type="http://schemas.openxmlformats.org/officeDocument/2006/relationships/image" Target="../media/image104.png"/><Relationship Id="rId57" Type="http://schemas.openxmlformats.org/officeDocument/2006/relationships/image" Target="../media/image112.png"/><Relationship Id="rId10" Type="http://schemas.openxmlformats.org/officeDocument/2006/relationships/image" Target="../media/image33.jpg"/><Relationship Id="rId31" Type="http://schemas.openxmlformats.org/officeDocument/2006/relationships/image" Target="../media/image86.jpg"/><Relationship Id="rId44" Type="http://schemas.openxmlformats.org/officeDocument/2006/relationships/image" Target="../media/image99.png"/><Relationship Id="rId52" Type="http://schemas.openxmlformats.org/officeDocument/2006/relationships/image" Target="../media/image107.png"/></Relationships>
</file>

<file path=ppt/slides/_rels/slide6.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61.png"/><Relationship Id="rId26" Type="http://schemas.openxmlformats.org/officeDocument/2006/relationships/image" Target="../media/image84.jpg"/><Relationship Id="rId39" Type="http://schemas.openxmlformats.org/officeDocument/2006/relationships/image" Target="../media/image97.png"/><Relationship Id="rId21" Type="http://schemas.openxmlformats.org/officeDocument/2006/relationships/image" Target="../media/image64.png"/><Relationship Id="rId34" Type="http://schemas.openxmlformats.org/officeDocument/2006/relationships/image" Target="../media/image92.jpg"/><Relationship Id="rId42" Type="http://schemas.openxmlformats.org/officeDocument/2006/relationships/image" Target="../media/image114.jpg"/><Relationship Id="rId47" Type="http://schemas.openxmlformats.org/officeDocument/2006/relationships/image" Target="../media/image102.png"/><Relationship Id="rId50" Type="http://schemas.openxmlformats.org/officeDocument/2006/relationships/image" Target="../media/image105.png"/><Relationship Id="rId55" Type="http://schemas.openxmlformats.org/officeDocument/2006/relationships/image" Target="../media/image110.png"/><Relationship Id="rId7" Type="http://schemas.openxmlformats.org/officeDocument/2006/relationships/image" Target="../media/image30.jpeg"/><Relationship Id="rId2" Type="http://schemas.openxmlformats.org/officeDocument/2006/relationships/image" Target="../media/image23.jpg"/><Relationship Id="rId16" Type="http://schemas.openxmlformats.org/officeDocument/2006/relationships/image" Target="../media/image39.png"/><Relationship Id="rId29" Type="http://schemas.openxmlformats.org/officeDocument/2006/relationships/image" Target="../media/image87.jpg"/><Relationship Id="rId11" Type="http://schemas.openxmlformats.org/officeDocument/2006/relationships/image" Target="../media/image34.jpg"/><Relationship Id="rId24" Type="http://schemas.openxmlformats.org/officeDocument/2006/relationships/image" Target="../media/image82.jpg"/><Relationship Id="rId32" Type="http://schemas.openxmlformats.org/officeDocument/2006/relationships/image" Target="../media/image90.jp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0.png"/><Relationship Id="rId53" Type="http://schemas.openxmlformats.org/officeDocument/2006/relationships/image" Target="../media/image108.png"/><Relationship Id="rId5" Type="http://schemas.openxmlformats.org/officeDocument/2006/relationships/image" Target="../media/image28.jpeg"/><Relationship Id="rId19" Type="http://schemas.openxmlformats.org/officeDocument/2006/relationships/image" Target="../media/image62.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png"/><Relationship Id="rId22" Type="http://schemas.openxmlformats.org/officeDocument/2006/relationships/image" Target="../media/image65.png"/><Relationship Id="rId27" Type="http://schemas.openxmlformats.org/officeDocument/2006/relationships/image" Target="../media/image85.jpg"/><Relationship Id="rId30" Type="http://schemas.openxmlformats.org/officeDocument/2006/relationships/image" Target="../media/image88.jpg"/><Relationship Id="rId35" Type="http://schemas.openxmlformats.org/officeDocument/2006/relationships/image" Target="../media/image93.jpg"/><Relationship Id="rId43" Type="http://schemas.openxmlformats.org/officeDocument/2006/relationships/image" Target="../media/image115.jpg"/><Relationship Id="rId48" Type="http://schemas.openxmlformats.org/officeDocument/2006/relationships/image" Target="../media/image103.png"/><Relationship Id="rId56" Type="http://schemas.openxmlformats.org/officeDocument/2006/relationships/image" Target="../media/image111.png"/><Relationship Id="rId8" Type="http://schemas.openxmlformats.org/officeDocument/2006/relationships/image" Target="../media/image31.jpeg"/><Relationship Id="rId51" Type="http://schemas.openxmlformats.org/officeDocument/2006/relationships/image" Target="../media/image106.png"/><Relationship Id="rId3" Type="http://schemas.openxmlformats.org/officeDocument/2006/relationships/image" Target="../media/image26.jpeg"/><Relationship Id="rId12" Type="http://schemas.openxmlformats.org/officeDocument/2006/relationships/image" Target="../media/image35.png"/><Relationship Id="rId17" Type="http://schemas.openxmlformats.org/officeDocument/2006/relationships/image" Target="../media/image60.jpg"/><Relationship Id="rId25" Type="http://schemas.openxmlformats.org/officeDocument/2006/relationships/image" Target="../media/image83.jpg"/><Relationship Id="rId33" Type="http://schemas.openxmlformats.org/officeDocument/2006/relationships/image" Target="../media/image91.jpg"/><Relationship Id="rId38" Type="http://schemas.openxmlformats.org/officeDocument/2006/relationships/image" Target="../media/image96.png"/><Relationship Id="rId46" Type="http://schemas.openxmlformats.org/officeDocument/2006/relationships/image" Target="../media/image101.png"/><Relationship Id="rId20" Type="http://schemas.openxmlformats.org/officeDocument/2006/relationships/image" Target="../media/image63.png"/><Relationship Id="rId41" Type="http://schemas.openxmlformats.org/officeDocument/2006/relationships/image" Target="../media/image113.jpg"/><Relationship Id="rId54"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9.jpeg"/><Relationship Id="rId15" Type="http://schemas.openxmlformats.org/officeDocument/2006/relationships/image" Target="../media/image38.png"/><Relationship Id="rId23" Type="http://schemas.openxmlformats.org/officeDocument/2006/relationships/image" Target="../media/image66.png"/><Relationship Id="rId28" Type="http://schemas.openxmlformats.org/officeDocument/2006/relationships/image" Target="../media/image86.jpg"/><Relationship Id="rId36" Type="http://schemas.openxmlformats.org/officeDocument/2006/relationships/image" Target="../media/image94.jpg"/><Relationship Id="rId49" Type="http://schemas.openxmlformats.org/officeDocument/2006/relationships/image" Target="../media/image104.png"/><Relationship Id="rId57" Type="http://schemas.openxmlformats.org/officeDocument/2006/relationships/image" Target="../media/image112.png"/><Relationship Id="rId10" Type="http://schemas.openxmlformats.org/officeDocument/2006/relationships/image" Target="../media/image33.jpg"/><Relationship Id="rId31" Type="http://schemas.openxmlformats.org/officeDocument/2006/relationships/image" Target="../media/image89.jpg"/><Relationship Id="rId44" Type="http://schemas.openxmlformats.org/officeDocument/2006/relationships/image" Target="../media/image99.png"/><Relationship Id="rId52" Type="http://schemas.openxmlformats.org/officeDocument/2006/relationships/image" Target="../media/image107.png"/></Relationships>
</file>

<file path=ppt/slides/_rels/slide7.xml.rels><?xml version="1.0" encoding="UTF-8" standalone="yes"?>
<Relationships xmlns="http://schemas.openxmlformats.org/package/2006/relationships"><Relationship Id="rId26" Type="http://schemas.openxmlformats.org/officeDocument/2006/relationships/image" Target="../media/image83.jpg"/><Relationship Id="rId21" Type="http://schemas.openxmlformats.org/officeDocument/2006/relationships/image" Target="../media/image62.png"/><Relationship Id="rId34" Type="http://schemas.openxmlformats.org/officeDocument/2006/relationships/image" Target="../media/image91.jpg"/><Relationship Id="rId42" Type="http://schemas.openxmlformats.org/officeDocument/2006/relationships/image" Target="../media/image118.jpg"/><Relationship Id="rId47" Type="http://schemas.openxmlformats.org/officeDocument/2006/relationships/image" Target="../media/image123.png"/><Relationship Id="rId50" Type="http://schemas.openxmlformats.org/officeDocument/2006/relationships/image" Target="../media/image126.png"/><Relationship Id="rId55" Type="http://schemas.openxmlformats.org/officeDocument/2006/relationships/image" Target="../media/image102.png"/><Relationship Id="rId63" Type="http://schemas.openxmlformats.org/officeDocument/2006/relationships/image" Target="../media/image110.png"/><Relationship Id="rId7" Type="http://schemas.openxmlformats.org/officeDocument/2006/relationships/image" Target="../media/image30.jpeg"/><Relationship Id="rId2" Type="http://schemas.openxmlformats.org/officeDocument/2006/relationships/image" Target="../media/image116.jpg"/><Relationship Id="rId16" Type="http://schemas.openxmlformats.org/officeDocument/2006/relationships/image" Target="../media/image39.png"/><Relationship Id="rId29" Type="http://schemas.openxmlformats.org/officeDocument/2006/relationships/image" Target="../media/image86.jpg"/><Relationship Id="rId11" Type="http://schemas.openxmlformats.org/officeDocument/2006/relationships/image" Target="../media/image34.jpg"/><Relationship Id="rId24" Type="http://schemas.openxmlformats.org/officeDocument/2006/relationships/image" Target="../media/image117.jpg"/><Relationship Id="rId32" Type="http://schemas.openxmlformats.org/officeDocument/2006/relationships/image" Target="../media/image89.jpg"/><Relationship Id="rId37" Type="http://schemas.openxmlformats.org/officeDocument/2006/relationships/image" Target="../media/image94.jpg"/><Relationship Id="rId40" Type="http://schemas.openxmlformats.org/officeDocument/2006/relationships/image" Target="../media/image97.png"/><Relationship Id="rId45" Type="http://schemas.openxmlformats.org/officeDocument/2006/relationships/image" Target="../media/image121.jpg"/><Relationship Id="rId53" Type="http://schemas.openxmlformats.org/officeDocument/2006/relationships/image" Target="../media/image100.png"/><Relationship Id="rId58" Type="http://schemas.openxmlformats.org/officeDocument/2006/relationships/image" Target="../media/image105.png"/><Relationship Id="rId5" Type="http://schemas.openxmlformats.org/officeDocument/2006/relationships/image" Target="../media/image28.jpeg"/><Relationship Id="rId61" Type="http://schemas.openxmlformats.org/officeDocument/2006/relationships/image" Target="../media/image108.png"/><Relationship Id="rId19" Type="http://schemas.openxmlformats.org/officeDocument/2006/relationships/image" Target="../media/image66.png"/><Relationship Id="rId14" Type="http://schemas.openxmlformats.org/officeDocument/2006/relationships/image" Target="../media/image37.png"/><Relationship Id="rId22" Type="http://schemas.openxmlformats.org/officeDocument/2006/relationships/image" Target="../media/image63.png"/><Relationship Id="rId27" Type="http://schemas.openxmlformats.org/officeDocument/2006/relationships/image" Target="../media/image84.jpg"/><Relationship Id="rId30" Type="http://schemas.openxmlformats.org/officeDocument/2006/relationships/image" Target="../media/image87.jpg"/><Relationship Id="rId35" Type="http://schemas.openxmlformats.org/officeDocument/2006/relationships/image" Target="../media/image92.jpg"/><Relationship Id="rId43" Type="http://schemas.openxmlformats.org/officeDocument/2006/relationships/image" Target="../media/image119.jpg"/><Relationship Id="rId48" Type="http://schemas.openxmlformats.org/officeDocument/2006/relationships/image" Target="../media/image124.png"/><Relationship Id="rId56" Type="http://schemas.openxmlformats.org/officeDocument/2006/relationships/image" Target="../media/image103.png"/><Relationship Id="rId64" Type="http://schemas.openxmlformats.org/officeDocument/2006/relationships/image" Target="../media/image111.png"/><Relationship Id="rId8" Type="http://schemas.openxmlformats.org/officeDocument/2006/relationships/image" Target="../media/image31.jpeg"/><Relationship Id="rId51" Type="http://schemas.openxmlformats.org/officeDocument/2006/relationships/image" Target="../media/image127.png"/><Relationship Id="rId3" Type="http://schemas.openxmlformats.org/officeDocument/2006/relationships/image" Target="../media/image26.jpeg"/><Relationship Id="rId12" Type="http://schemas.openxmlformats.org/officeDocument/2006/relationships/image" Target="../media/image35.png"/><Relationship Id="rId17" Type="http://schemas.openxmlformats.org/officeDocument/2006/relationships/image" Target="../media/image60.jpg"/><Relationship Id="rId25" Type="http://schemas.openxmlformats.org/officeDocument/2006/relationships/image" Target="../media/image82.jpg"/><Relationship Id="rId33" Type="http://schemas.openxmlformats.org/officeDocument/2006/relationships/image" Target="../media/image90.jpg"/><Relationship Id="rId38" Type="http://schemas.openxmlformats.org/officeDocument/2006/relationships/image" Target="../media/image95.png"/><Relationship Id="rId46" Type="http://schemas.openxmlformats.org/officeDocument/2006/relationships/image" Target="../media/image122.png"/><Relationship Id="rId59" Type="http://schemas.openxmlformats.org/officeDocument/2006/relationships/image" Target="../media/image106.png"/><Relationship Id="rId20" Type="http://schemas.openxmlformats.org/officeDocument/2006/relationships/image" Target="../media/image61.png"/><Relationship Id="rId41" Type="http://schemas.openxmlformats.org/officeDocument/2006/relationships/image" Target="../media/image98.png"/><Relationship Id="rId54" Type="http://schemas.openxmlformats.org/officeDocument/2006/relationships/image" Target="../media/image101.png"/><Relationship Id="rId6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9.jpeg"/><Relationship Id="rId15" Type="http://schemas.openxmlformats.org/officeDocument/2006/relationships/image" Target="../media/image38.png"/><Relationship Id="rId23" Type="http://schemas.openxmlformats.org/officeDocument/2006/relationships/image" Target="../media/image64.png"/><Relationship Id="rId28" Type="http://schemas.openxmlformats.org/officeDocument/2006/relationships/image" Target="../media/image85.jpg"/><Relationship Id="rId36" Type="http://schemas.openxmlformats.org/officeDocument/2006/relationships/image" Target="../media/image93.jpg"/><Relationship Id="rId49" Type="http://schemas.openxmlformats.org/officeDocument/2006/relationships/image" Target="../media/image125.png"/><Relationship Id="rId57" Type="http://schemas.openxmlformats.org/officeDocument/2006/relationships/image" Target="../media/image104.png"/><Relationship Id="rId10" Type="http://schemas.openxmlformats.org/officeDocument/2006/relationships/image" Target="../media/image33.jpg"/><Relationship Id="rId31" Type="http://schemas.openxmlformats.org/officeDocument/2006/relationships/image" Target="../media/image88.jpg"/><Relationship Id="rId44" Type="http://schemas.openxmlformats.org/officeDocument/2006/relationships/image" Target="../media/image120.jpg"/><Relationship Id="rId52" Type="http://schemas.openxmlformats.org/officeDocument/2006/relationships/image" Target="../media/image99.png"/><Relationship Id="rId60" Type="http://schemas.openxmlformats.org/officeDocument/2006/relationships/image" Target="../media/image107.png"/><Relationship Id="rId65" Type="http://schemas.openxmlformats.org/officeDocument/2006/relationships/image" Target="../media/image112.png"/><Relationship Id="rId4" Type="http://schemas.openxmlformats.org/officeDocument/2006/relationships/image" Target="../media/image27.jpeg"/><Relationship Id="rId9" Type="http://schemas.openxmlformats.org/officeDocument/2006/relationships/image" Target="../media/image32.jpeg"/><Relationship Id="rId13" Type="http://schemas.openxmlformats.org/officeDocument/2006/relationships/image" Target="../media/image36.png"/><Relationship Id="rId18" Type="http://schemas.openxmlformats.org/officeDocument/2006/relationships/image" Target="../media/image65.png"/><Relationship Id="rId39" Type="http://schemas.openxmlformats.org/officeDocument/2006/relationships/image" Target="../media/image96.png"/></Relationships>
</file>

<file path=ppt/slides/_rels/slide8.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8.png"/><Relationship Id="rId21" Type="http://schemas.openxmlformats.org/officeDocument/2006/relationships/image" Target="../media/image144.png"/><Relationship Id="rId7" Type="http://schemas.openxmlformats.org/officeDocument/2006/relationships/image" Target="../media/image130.jp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image" Target="../media/image14.jp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jpg"/><Relationship Id="rId5" Type="http://schemas.openxmlformats.org/officeDocument/2006/relationships/image" Target="../media/image18.jpg"/><Relationship Id="rId15" Type="http://schemas.openxmlformats.org/officeDocument/2006/relationships/image" Target="../media/image138.png"/><Relationship Id="rId10" Type="http://schemas.openxmlformats.org/officeDocument/2006/relationships/image" Target="../media/image133.jpg"/><Relationship Id="rId19" Type="http://schemas.openxmlformats.org/officeDocument/2006/relationships/image" Target="../media/image142.png"/><Relationship Id="rId4" Type="http://schemas.openxmlformats.org/officeDocument/2006/relationships/image" Target="../media/image15.jpg"/><Relationship Id="rId9" Type="http://schemas.openxmlformats.org/officeDocument/2006/relationships/image" Target="../media/image132.jpg"/><Relationship Id="rId14" Type="http://schemas.openxmlformats.org/officeDocument/2006/relationships/image" Target="../media/image137.png"/></Relationships>
</file>

<file path=ppt/slides/_rels/slide9.xml.rels><?xml version="1.0" encoding="UTF-8" standalone="yes"?>
<Relationships xmlns="http://schemas.openxmlformats.org/package/2006/relationships"><Relationship Id="rId8" Type="http://schemas.openxmlformats.org/officeDocument/2006/relationships/image" Target="../media/image151.jpg"/><Relationship Id="rId13" Type="http://schemas.openxmlformats.org/officeDocument/2006/relationships/image" Target="../media/image156.png"/><Relationship Id="rId18" Type="http://schemas.openxmlformats.org/officeDocument/2006/relationships/image" Target="../media/image29.jpeg"/><Relationship Id="rId3" Type="http://schemas.openxmlformats.org/officeDocument/2006/relationships/image" Target="../media/image146.jpg"/><Relationship Id="rId21" Type="http://schemas.openxmlformats.org/officeDocument/2006/relationships/image" Target="../media/image32.jpeg"/><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28.jpeg"/><Relationship Id="rId2" Type="http://schemas.openxmlformats.org/officeDocument/2006/relationships/image" Target="../media/image145.png"/><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49.jpg"/><Relationship Id="rId11" Type="http://schemas.openxmlformats.org/officeDocument/2006/relationships/image" Target="../media/image154.png"/><Relationship Id="rId5" Type="http://schemas.openxmlformats.org/officeDocument/2006/relationships/image" Target="../media/image148.jpg"/><Relationship Id="rId15" Type="http://schemas.openxmlformats.org/officeDocument/2006/relationships/image" Target="../media/image26.jpeg"/><Relationship Id="rId23" Type="http://schemas.openxmlformats.org/officeDocument/2006/relationships/image" Target="../media/image34.jpg"/><Relationship Id="rId10" Type="http://schemas.openxmlformats.org/officeDocument/2006/relationships/image" Target="../media/image153.jpg"/><Relationship Id="rId19" Type="http://schemas.openxmlformats.org/officeDocument/2006/relationships/image" Target="../media/image30.jpeg"/><Relationship Id="rId4" Type="http://schemas.openxmlformats.org/officeDocument/2006/relationships/image" Target="../media/image147.jpg"/><Relationship Id="rId9" Type="http://schemas.openxmlformats.org/officeDocument/2006/relationships/image" Target="../media/image152.jpg"/><Relationship Id="rId14" Type="http://schemas.openxmlformats.org/officeDocument/2006/relationships/image" Target="../media/image157.png"/><Relationship Id="rId22"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a:extLst>
              <a:ext uri="{FF2B5EF4-FFF2-40B4-BE49-F238E27FC236}">
                <a16:creationId xmlns:a16="http://schemas.microsoft.com/office/drawing/2014/main" id="{76C58AAC-5F88-162E-084A-52070C37C081}"/>
              </a:ext>
            </a:extLst>
          </p:cNvPr>
          <p:cNvPicPr>
            <a:picLocks noChangeAspect="1"/>
          </p:cNvPicPr>
          <p:nvPr/>
        </p:nvPicPr>
        <p:blipFill>
          <a:blip r:embed="rId2"/>
          <a:stretch>
            <a:fillRect/>
          </a:stretch>
        </p:blipFill>
        <p:spPr>
          <a:xfrm>
            <a:off x="6154345" y="1127671"/>
            <a:ext cx="2597114" cy="2278170"/>
          </a:xfrm>
          <a:prstGeom prst="rect">
            <a:avLst/>
          </a:prstGeom>
        </p:spPr>
      </p:pic>
      <p:sp>
        <p:nvSpPr>
          <p:cNvPr id="65" name="Rectangle 14">
            <a:extLst>
              <a:ext uri="{FF2B5EF4-FFF2-40B4-BE49-F238E27FC236}">
                <a16:creationId xmlns:a16="http://schemas.microsoft.com/office/drawing/2014/main" id="{9E38E713-40AE-374C-C3CE-595B2C302200}"/>
              </a:ext>
            </a:extLst>
          </p:cNvPr>
          <p:cNvSpPr>
            <a:spLocks noChangeArrowheads="1"/>
          </p:cNvSpPr>
          <p:nvPr/>
        </p:nvSpPr>
        <p:spPr bwMode="auto">
          <a:xfrm>
            <a:off x="124478" y="4699896"/>
            <a:ext cx="9616596" cy="1943616"/>
          </a:xfrm>
          <a:prstGeom prst="rect">
            <a:avLst/>
          </a:prstGeom>
          <a:solidFill>
            <a:srgbClr val="EAEAEA"/>
          </a:solidFill>
          <a:ln w="6350">
            <a:solidFill>
              <a:srgbClr val="DDDDDD"/>
            </a:solidFill>
            <a:miter lim="800000"/>
            <a:headEnd/>
            <a:tailEnd/>
          </a:ln>
          <a:effectLst/>
        </p:spPr>
        <p:txBody>
          <a:bodyPr wrap="none" anchor="ctr"/>
          <a:lstStyle/>
          <a:p>
            <a:pPr algn="ctr"/>
            <a:endParaRPr lang="ja-JP" altLang="en-US" sz="1200" dirty="0">
              <a:solidFill>
                <a:srgbClr val="C0C0C0"/>
              </a:solidFill>
            </a:endParaRPr>
          </a:p>
        </p:txBody>
      </p:sp>
      <p:pic>
        <p:nvPicPr>
          <p:cNvPr id="70" name="図 69">
            <a:extLst>
              <a:ext uri="{FF2B5EF4-FFF2-40B4-BE49-F238E27FC236}">
                <a16:creationId xmlns:a16="http://schemas.microsoft.com/office/drawing/2014/main" id="{27F39CE3-9D63-08D5-FE01-C980104F2198}"/>
              </a:ext>
            </a:extLst>
          </p:cNvPr>
          <p:cNvPicPr>
            <a:picLocks noChangeAspect="1"/>
          </p:cNvPicPr>
          <p:nvPr/>
        </p:nvPicPr>
        <p:blipFill rotWithShape="1">
          <a:blip r:embed="rId3">
            <a:extLst>
              <a:ext uri="{28A0092B-C50C-407E-A947-70E740481C1C}">
                <a14:useLocalDpi xmlns:a14="http://schemas.microsoft.com/office/drawing/2010/main" val="0"/>
              </a:ext>
            </a:extLst>
          </a:blip>
          <a:srcRect l="18982"/>
          <a:stretch/>
        </p:blipFill>
        <p:spPr>
          <a:xfrm>
            <a:off x="130629" y="703967"/>
            <a:ext cx="4796206" cy="3946608"/>
          </a:xfrm>
          <a:prstGeom prst="rect">
            <a:avLst/>
          </a:prstGeom>
        </p:spPr>
      </p:pic>
      <p:sp>
        <p:nvSpPr>
          <p:cNvPr id="3" name="テキスト プレースホルダー 2">
            <a:extLst>
              <a:ext uri="{FF2B5EF4-FFF2-40B4-BE49-F238E27FC236}">
                <a16:creationId xmlns:a16="http://schemas.microsoft.com/office/drawing/2014/main" id="{14FF264E-AA89-A485-6BF4-72CFD682C22D}"/>
              </a:ext>
            </a:extLst>
          </p:cNvPr>
          <p:cNvSpPr>
            <a:spLocks noGrp="1"/>
          </p:cNvSpPr>
          <p:nvPr>
            <p:ph type="body" sz="quarter" idx="10"/>
          </p:nvPr>
        </p:nvSpPr>
        <p:spPr/>
        <p:txBody>
          <a:bodyPr/>
          <a:lstStyle/>
          <a:p>
            <a:pPr algn="l"/>
            <a:r>
              <a:rPr lang="ja-JP" altLang="en-US" sz="1100" b="1" dirty="0">
                <a:solidFill>
                  <a:srgbClr val="FFFFFF"/>
                </a:solidFill>
                <a:latin typeface="+mj-ea"/>
              </a:rPr>
              <a:t>ベリティスパブリック　コンセプト</a:t>
            </a:r>
          </a:p>
        </p:txBody>
      </p:sp>
      <p:sp>
        <p:nvSpPr>
          <p:cNvPr id="8" name="テキスト ボックス 7">
            <a:extLst>
              <a:ext uri="{FF2B5EF4-FFF2-40B4-BE49-F238E27FC236}">
                <a16:creationId xmlns:a16="http://schemas.microsoft.com/office/drawing/2014/main" id="{E68E8E77-7294-5D4A-D014-2D262306A8DA}"/>
              </a:ext>
            </a:extLst>
          </p:cNvPr>
          <p:cNvSpPr txBox="1"/>
          <p:nvPr/>
        </p:nvSpPr>
        <p:spPr>
          <a:xfrm>
            <a:off x="5335663" y="2007479"/>
            <a:ext cx="1457130" cy="369332"/>
          </a:xfrm>
          <a:prstGeom prst="rect">
            <a:avLst/>
          </a:prstGeom>
          <a:noFill/>
        </p:spPr>
        <p:txBody>
          <a:bodyPr wrap="none" lIns="0" tIns="0" rIns="0" bIns="0" rtlCol="0">
            <a:spAutoFit/>
          </a:bodyPr>
          <a:lstStyle/>
          <a:p>
            <a:pPr algn="ctr"/>
            <a:r>
              <a:rPr kumimoji="1" lang="ja-JP" altLang="en-US" sz="600" dirty="0"/>
              <a:t>人との関わりを最優先で考え、</a:t>
            </a:r>
          </a:p>
          <a:p>
            <a:pPr algn="ctr"/>
            <a:r>
              <a:rPr kumimoji="1" lang="ja-JP" altLang="en-US" sz="600" dirty="0"/>
              <a:t>抗菌・抗ウイルス加工商品の清潔さと</a:t>
            </a:r>
          </a:p>
          <a:p>
            <a:pPr algn="ctr"/>
            <a:r>
              <a:rPr kumimoji="1" lang="ja-JP" altLang="en-US" sz="600" dirty="0"/>
              <a:t>ユニバーサルデザイン視点での使いやすさで</a:t>
            </a:r>
          </a:p>
          <a:p>
            <a:pPr algn="ctr"/>
            <a:r>
              <a:rPr kumimoji="1" lang="ja-JP" altLang="en-US" sz="600" dirty="0"/>
              <a:t>安心・快適をお届けします。</a:t>
            </a:r>
          </a:p>
        </p:txBody>
      </p:sp>
      <p:sp>
        <p:nvSpPr>
          <p:cNvPr id="9" name="テキスト ボックス 8">
            <a:extLst>
              <a:ext uri="{FF2B5EF4-FFF2-40B4-BE49-F238E27FC236}">
                <a16:creationId xmlns:a16="http://schemas.microsoft.com/office/drawing/2014/main" id="{5D7866B7-9B8A-AB71-687E-DE21458D34A3}"/>
              </a:ext>
            </a:extLst>
          </p:cNvPr>
          <p:cNvSpPr txBox="1"/>
          <p:nvPr/>
        </p:nvSpPr>
        <p:spPr>
          <a:xfrm>
            <a:off x="5418441" y="3421135"/>
            <a:ext cx="1300035" cy="276999"/>
          </a:xfrm>
          <a:prstGeom prst="rect">
            <a:avLst/>
          </a:prstGeom>
          <a:noFill/>
        </p:spPr>
        <p:txBody>
          <a:bodyPr wrap="none" lIns="0" tIns="0" rIns="0" bIns="0" rtlCol="0">
            <a:spAutoFit/>
          </a:bodyPr>
          <a:lstStyle/>
          <a:p>
            <a:pPr algn="ctr"/>
            <a:r>
              <a:rPr kumimoji="1" lang="ja-JP" altLang="en-US" sz="600" dirty="0"/>
              <a:t>インテリアの品位を高める質感と</a:t>
            </a:r>
          </a:p>
          <a:p>
            <a:pPr algn="ctr"/>
            <a:r>
              <a:rPr kumimoji="1" lang="ja-JP" altLang="en-US" sz="600" dirty="0"/>
              <a:t>ワイドな色柄＆デザインバリエーションで</a:t>
            </a:r>
          </a:p>
          <a:p>
            <a:pPr algn="ctr"/>
            <a:r>
              <a:rPr kumimoji="1" lang="ja-JP" altLang="en-US" sz="600" dirty="0"/>
              <a:t>思い通りのインテリアを実現します。</a:t>
            </a:r>
          </a:p>
        </p:txBody>
      </p:sp>
      <p:grpSp>
        <p:nvGrpSpPr>
          <p:cNvPr id="11" name="グループ化 10">
            <a:extLst>
              <a:ext uri="{FF2B5EF4-FFF2-40B4-BE49-F238E27FC236}">
                <a16:creationId xmlns:a16="http://schemas.microsoft.com/office/drawing/2014/main" id="{A0828DE5-CC20-FDF5-75DB-4D4DE7F42A42}"/>
              </a:ext>
            </a:extLst>
          </p:cNvPr>
          <p:cNvGrpSpPr/>
          <p:nvPr/>
        </p:nvGrpSpPr>
        <p:grpSpPr>
          <a:xfrm>
            <a:off x="2274663" y="5514057"/>
            <a:ext cx="1988499" cy="529210"/>
            <a:chOff x="6138836" y="1266932"/>
            <a:chExt cx="3248025" cy="529210"/>
          </a:xfrm>
        </p:grpSpPr>
        <p:sp>
          <p:nvSpPr>
            <p:cNvPr id="27" name="正方形/長方形 26">
              <a:extLst>
                <a:ext uri="{FF2B5EF4-FFF2-40B4-BE49-F238E27FC236}">
                  <a16:creationId xmlns:a16="http://schemas.microsoft.com/office/drawing/2014/main" id="{5B01C70E-D8AA-2081-02F0-DCA10C037584}"/>
                </a:ext>
              </a:extLst>
            </p:cNvPr>
            <p:cNvSpPr/>
            <p:nvPr/>
          </p:nvSpPr>
          <p:spPr>
            <a:xfrm>
              <a:off x="6138836" y="1328486"/>
              <a:ext cx="3248025" cy="369332"/>
            </a:xfrm>
            <a:prstGeom prst="rect">
              <a:avLst/>
            </a:prstGeom>
          </p:spPr>
          <p:txBody>
            <a:bodyPr wrap="square" lIns="0" tIns="0" rIns="0" bIns="0">
              <a:spAutoFit/>
            </a:bodyPr>
            <a:lstStyle/>
            <a:p>
              <a:pPr algn="ctr"/>
              <a:r>
                <a:rPr lang="en-US" altLang="ja-JP" sz="1200" b="1" spc="100" dirty="0">
                  <a:solidFill>
                    <a:srgbClr val="0070C0"/>
                  </a:solidFill>
                  <a:uFill>
                    <a:solidFill>
                      <a:srgbClr val="99CCFF"/>
                    </a:solidFill>
                  </a:uFill>
                  <a:latin typeface="Meiryo UI" panose="020B0604030504040204" pitchFamily="50" charset="-128"/>
                  <a:ea typeface="Meiryo UI" panose="020B0604030504040204" pitchFamily="50" charset="-128"/>
                </a:rPr>
                <a:t>5</a:t>
              </a:r>
              <a:r>
                <a:rPr lang="ja-JP" altLang="en-US" sz="1200" b="1" spc="100" dirty="0">
                  <a:solidFill>
                    <a:srgbClr val="0070C0"/>
                  </a:solidFill>
                  <a:uFill>
                    <a:solidFill>
                      <a:srgbClr val="99CCFF"/>
                    </a:solidFill>
                  </a:uFill>
                  <a:latin typeface="Meiryo UI" panose="020B0604030504040204" pitchFamily="50" charset="-128"/>
                  <a:ea typeface="Meiryo UI" panose="020B0604030504040204" pitchFamily="50" charset="-128"/>
                </a:rPr>
                <a:t>つの性能を満たす</a:t>
              </a:r>
              <a:endParaRPr lang="en-US" altLang="ja-JP" sz="1200" b="1" spc="100" dirty="0">
                <a:solidFill>
                  <a:srgbClr val="0070C0"/>
                </a:solidFill>
                <a:uFill>
                  <a:solidFill>
                    <a:srgbClr val="99CCFF"/>
                  </a:solidFill>
                </a:uFill>
                <a:latin typeface="Meiryo UI" panose="020B0604030504040204" pitchFamily="50" charset="-128"/>
                <a:ea typeface="Meiryo UI" panose="020B0604030504040204" pitchFamily="50" charset="-128"/>
              </a:endParaRPr>
            </a:p>
            <a:p>
              <a:pPr algn="ctr"/>
              <a:r>
                <a:rPr lang="ja-JP" altLang="en-US" sz="1200" b="1" spc="100" dirty="0">
                  <a:solidFill>
                    <a:srgbClr val="0070C0"/>
                  </a:solidFill>
                  <a:uFill>
                    <a:solidFill>
                      <a:srgbClr val="99CCFF"/>
                    </a:solidFill>
                  </a:uFill>
                  <a:latin typeface="Meiryo UI" panose="020B0604030504040204" pitchFamily="50" charset="-128"/>
                  <a:ea typeface="Meiryo UI" panose="020B0604030504040204" pitchFamily="50" charset="-128"/>
                </a:rPr>
                <a:t>「クリーンプロダクツ」製品</a:t>
              </a:r>
              <a:endParaRPr lang="ja-JP" altLang="en-US" sz="1200" dirty="0">
                <a:solidFill>
                  <a:srgbClr val="0070C0"/>
                </a:solidFill>
                <a:uFill>
                  <a:solidFill>
                    <a:srgbClr val="99CCFF"/>
                  </a:solidFill>
                </a:u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3BEAE8D2-953A-C6E6-329E-8EF4578E3C27}"/>
                </a:ext>
              </a:extLst>
            </p:cNvPr>
            <p:cNvGrpSpPr/>
            <p:nvPr/>
          </p:nvGrpSpPr>
          <p:grpSpPr>
            <a:xfrm>
              <a:off x="6138836" y="1266932"/>
              <a:ext cx="3248025" cy="529210"/>
              <a:chOff x="762000" y="5086350"/>
              <a:chExt cx="3248025" cy="529210"/>
            </a:xfrm>
          </p:grpSpPr>
          <p:cxnSp>
            <p:nvCxnSpPr>
              <p:cNvPr id="29" name="直線コネクタ 28">
                <a:extLst>
                  <a:ext uri="{FF2B5EF4-FFF2-40B4-BE49-F238E27FC236}">
                    <a16:creationId xmlns:a16="http://schemas.microsoft.com/office/drawing/2014/main" id="{B1FD0B0C-7FFE-5439-7020-2023E404FA2B}"/>
                  </a:ext>
                </a:extLst>
              </p:cNvPr>
              <p:cNvCxnSpPr>
                <a:cxnSpLocks/>
              </p:cNvCxnSpPr>
              <p:nvPr/>
            </p:nvCxnSpPr>
            <p:spPr>
              <a:xfrm>
                <a:off x="762000" y="5086350"/>
                <a:ext cx="32480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E19AA36-8CD5-6617-EBF5-CB9BAB265FE6}"/>
                  </a:ext>
                </a:extLst>
              </p:cNvPr>
              <p:cNvCxnSpPr>
                <a:cxnSpLocks/>
              </p:cNvCxnSpPr>
              <p:nvPr/>
            </p:nvCxnSpPr>
            <p:spPr>
              <a:xfrm>
                <a:off x="762000" y="5615560"/>
                <a:ext cx="3248025"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2" name="グループ化 11">
            <a:extLst>
              <a:ext uri="{FF2B5EF4-FFF2-40B4-BE49-F238E27FC236}">
                <a16:creationId xmlns:a16="http://schemas.microsoft.com/office/drawing/2014/main" id="{510E372C-6223-3295-CBEA-0E268D6BFA96}"/>
              </a:ext>
            </a:extLst>
          </p:cNvPr>
          <p:cNvGrpSpPr/>
          <p:nvPr/>
        </p:nvGrpSpPr>
        <p:grpSpPr>
          <a:xfrm>
            <a:off x="4540413" y="5230537"/>
            <a:ext cx="2813408" cy="307777"/>
            <a:chOff x="6131809" y="1676930"/>
            <a:chExt cx="2813408" cy="307777"/>
          </a:xfrm>
        </p:grpSpPr>
        <p:sp>
          <p:nvSpPr>
            <p:cNvPr id="25" name="正方形/長方形 24">
              <a:extLst>
                <a:ext uri="{FF2B5EF4-FFF2-40B4-BE49-F238E27FC236}">
                  <a16:creationId xmlns:a16="http://schemas.microsoft.com/office/drawing/2014/main" id="{52F6A15E-E157-27FC-7F50-8D150A0326E2}"/>
                </a:ext>
              </a:extLst>
            </p:cNvPr>
            <p:cNvSpPr/>
            <p:nvPr/>
          </p:nvSpPr>
          <p:spPr>
            <a:xfrm>
              <a:off x="6405588" y="1676930"/>
              <a:ext cx="2539629" cy="307777"/>
            </a:xfrm>
            <a:prstGeom prst="rect">
              <a:avLst/>
            </a:prstGeom>
          </p:spPr>
          <p:txBody>
            <a:bodyPr wrap="square" lIns="0" tIns="0" rIns="0" bIns="0">
              <a:spAutoFit/>
            </a:bodyPr>
            <a:lstStyle/>
            <a:p>
              <a:r>
                <a:rPr lang="ja-JP" altLang="en-US" sz="1000" dirty="0">
                  <a:solidFill>
                    <a:prstClr val="black"/>
                  </a:solidFill>
                  <a:latin typeface="Meiryo UI" panose="020B0604030504040204" pitchFamily="50" charset="-128"/>
                  <a:ea typeface="Meiryo UI" panose="020B0604030504040204" pitchFamily="50" charset="-128"/>
                </a:rPr>
                <a:t>製品の表面に付着した特定ウイルスの</a:t>
              </a:r>
            </a:p>
            <a:p>
              <a:r>
                <a:rPr lang="ja-JP" altLang="en-US" sz="1000" dirty="0">
                  <a:solidFill>
                    <a:prstClr val="black"/>
                  </a:solidFill>
                  <a:latin typeface="Meiryo UI" panose="020B0604030504040204" pitchFamily="50" charset="-128"/>
                  <a:ea typeface="Meiryo UI" panose="020B0604030504040204" pitchFamily="50" charset="-128"/>
                </a:rPr>
                <a:t>数を減少させる「抗ウイルス加工」。</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CE754284-0444-26FB-627A-B714BB6AB90E}"/>
                </a:ext>
              </a:extLst>
            </p:cNvPr>
            <p:cNvSpPr/>
            <p:nvPr/>
          </p:nvSpPr>
          <p:spPr>
            <a:xfrm>
              <a:off x="6131809" y="1676930"/>
              <a:ext cx="179046" cy="307777"/>
            </a:xfrm>
            <a:prstGeom prst="rect">
              <a:avLst/>
            </a:prstGeom>
          </p:spPr>
          <p:txBody>
            <a:bodyPr wrap="square" lIns="0" tIns="0" rIns="0" bIns="0">
              <a:spAutoFit/>
            </a:bodyPr>
            <a:lstStyle/>
            <a:p>
              <a:pPr algn="ctr"/>
              <a:r>
                <a:rPr lang="ja-JP" altLang="en-US" sz="2000" b="1" dirty="0">
                  <a:solidFill>
                    <a:srgbClr val="00B0F0"/>
                  </a:solidFill>
                  <a:latin typeface="Meiryo UI" panose="020B0604030504040204" pitchFamily="50" charset="-128"/>
                  <a:ea typeface="Meiryo UI" panose="020B0604030504040204" pitchFamily="50" charset="-128"/>
                </a:rPr>
                <a:t>❶</a:t>
              </a:r>
              <a:endParaRPr lang="en-US" altLang="ja-JP" sz="1600" b="1" dirty="0">
                <a:solidFill>
                  <a:srgbClr val="00B0F0"/>
                </a:solidFill>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A254EC2E-BF62-45A7-1755-C4E35DA16DE0}"/>
              </a:ext>
            </a:extLst>
          </p:cNvPr>
          <p:cNvGrpSpPr/>
          <p:nvPr/>
        </p:nvGrpSpPr>
        <p:grpSpPr>
          <a:xfrm>
            <a:off x="4540413" y="5695937"/>
            <a:ext cx="2813408" cy="307777"/>
            <a:chOff x="6131809" y="2004110"/>
            <a:chExt cx="2813408" cy="307777"/>
          </a:xfrm>
        </p:grpSpPr>
        <p:sp>
          <p:nvSpPr>
            <p:cNvPr id="23" name="正方形/長方形 22">
              <a:extLst>
                <a:ext uri="{FF2B5EF4-FFF2-40B4-BE49-F238E27FC236}">
                  <a16:creationId xmlns:a16="http://schemas.microsoft.com/office/drawing/2014/main" id="{167031B7-F001-3274-818E-273B3CEAB17F}"/>
                </a:ext>
              </a:extLst>
            </p:cNvPr>
            <p:cNvSpPr/>
            <p:nvPr/>
          </p:nvSpPr>
          <p:spPr>
            <a:xfrm>
              <a:off x="6405588" y="2004110"/>
              <a:ext cx="2539629" cy="307777"/>
            </a:xfrm>
            <a:prstGeom prst="rect">
              <a:avLst/>
            </a:prstGeom>
          </p:spPr>
          <p:txBody>
            <a:bodyPr wrap="square" lIns="0" tIns="0" rIns="0" bIns="0">
              <a:spAutoFit/>
            </a:bodyPr>
            <a:lstStyle/>
            <a:p>
              <a:r>
                <a:rPr lang="ja-JP" altLang="en-US" sz="1000" dirty="0">
                  <a:solidFill>
                    <a:prstClr val="black"/>
                  </a:solidFill>
                  <a:latin typeface="Meiryo UI" panose="020B0604030504040204" pitchFamily="50" charset="-128"/>
                  <a:ea typeface="Meiryo UI" panose="020B0604030504040204" pitchFamily="50" charset="-128"/>
                </a:rPr>
                <a:t>製品の表面に付着した細菌の</a:t>
              </a:r>
            </a:p>
            <a:p>
              <a:r>
                <a:rPr lang="ja-JP" altLang="en-US" sz="1000" dirty="0">
                  <a:solidFill>
                    <a:prstClr val="black"/>
                  </a:solidFill>
                  <a:latin typeface="Meiryo UI" panose="020B0604030504040204" pitchFamily="50" charset="-128"/>
                  <a:ea typeface="Meiryo UI" panose="020B0604030504040204" pitchFamily="50" charset="-128"/>
                </a:rPr>
                <a:t>増殖を抑制する「抗菌加工</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err="1">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C72A970A-E693-034D-DDDE-807E2B7423B1}"/>
                </a:ext>
              </a:extLst>
            </p:cNvPr>
            <p:cNvSpPr/>
            <p:nvPr/>
          </p:nvSpPr>
          <p:spPr>
            <a:xfrm>
              <a:off x="6131809" y="2004110"/>
              <a:ext cx="179046" cy="307777"/>
            </a:xfrm>
            <a:prstGeom prst="rect">
              <a:avLst/>
            </a:prstGeom>
          </p:spPr>
          <p:txBody>
            <a:bodyPr wrap="square" lIns="0" tIns="0" rIns="0" bIns="0">
              <a:spAutoFit/>
            </a:bodyPr>
            <a:lstStyle/>
            <a:p>
              <a:pPr algn="ctr"/>
              <a:r>
                <a:rPr lang="ja-JP" altLang="en-US" sz="2000" b="1" dirty="0">
                  <a:solidFill>
                    <a:srgbClr val="00B0F0"/>
                  </a:solidFill>
                  <a:latin typeface="Meiryo UI" panose="020B0604030504040204" pitchFamily="50" charset="-128"/>
                  <a:ea typeface="Meiryo UI" panose="020B0604030504040204" pitchFamily="50" charset="-128"/>
                </a:rPr>
                <a:t>❷</a:t>
              </a:r>
              <a:endParaRPr lang="en-US" altLang="ja-JP" sz="1600" b="1" dirty="0">
                <a:solidFill>
                  <a:srgbClr val="00B0F0"/>
                </a:solidFill>
                <a:latin typeface="Meiryo UI" panose="020B0604030504040204" pitchFamily="50" charset="-128"/>
                <a:ea typeface="Meiryo UI" panose="020B0604030504040204" pitchFamily="50" charset="-128"/>
              </a:endParaRPr>
            </a:p>
          </p:txBody>
        </p:sp>
      </p:grpSp>
      <p:grpSp>
        <p:nvGrpSpPr>
          <p:cNvPr id="14" name="グループ化 13">
            <a:extLst>
              <a:ext uri="{FF2B5EF4-FFF2-40B4-BE49-F238E27FC236}">
                <a16:creationId xmlns:a16="http://schemas.microsoft.com/office/drawing/2014/main" id="{815A2817-9D0F-BC9F-FD1D-52F803FD024D}"/>
              </a:ext>
            </a:extLst>
          </p:cNvPr>
          <p:cNvGrpSpPr/>
          <p:nvPr/>
        </p:nvGrpSpPr>
        <p:grpSpPr>
          <a:xfrm>
            <a:off x="4540413" y="6161338"/>
            <a:ext cx="2813408" cy="307777"/>
            <a:chOff x="6131809" y="2432735"/>
            <a:chExt cx="2813408" cy="307777"/>
          </a:xfrm>
        </p:grpSpPr>
        <p:sp>
          <p:nvSpPr>
            <p:cNvPr id="21" name="正方形/長方形 20">
              <a:extLst>
                <a:ext uri="{FF2B5EF4-FFF2-40B4-BE49-F238E27FC236}">
                  <a16:creationId xmlns:a16="http://schemas.microsoft.com/office/drawing/2014/main" id="{7310D0D1-F346-D85B-5976-D0C90349A83B}"/>
                </a:ext>
              </a:extLst>
            </p:cNvPr>
            <p:cNvSpPr/>
            <p:nvPr/>
          </p:nvSpPr>
          <p:spPr>
            <a:xfrm>
              <a:off x="6405588" y="2432735"/>
              <a:ext cx="2539629" cy="307777"/>
            </a:xfrm>
            <a:prstGeom prst="rect">
              <a:avLst/>
            </a:prstGeom>
          </p:spPr>
          <p:txBody>
            <a:bodyPr wrap="square" lIns="0" tIns="0" rIns="0" bIns="0">
              <a:spAutoFit/>
            </a:bodyPr>
            <a:lstStyle/>
            <a:p>
              <a:r>
                <a:rPr lang="ja-JP" altLang="en-US" sz="1000" dirty="0">
                  <a:solidFill>
                    <a:prstClr val="black"/>
                  </a:solidFill>
                  <a:latin typeface="Meiryo UI" panose="020B0604030504040204" pitchFamily="50" charset="-128"/>
                  <a:ea typeface="Meiryo UI" panose="020B0604030504040204" pitchFamily="50" charset="-128"/>
                </a:rPr>
                <a:t>低</a:t>
              </a:r>
              <a:r>
                <a:rPr lang="en-US" altLang="ja-JP" sz="1000" dirty="0">
                  <a:solidFill>
                    <a:prstClr val="black"/>
                  </a:solidFill>
                  <a:latin typeface="Meiryo UI" panose="020B0604030504040204" pitchFamily="50" charset="-128"/>
                  <a:ea typeface="Meiryo UI" panose="020B0604030504040204" pitchFamily="50" charset="-128"/>
                </a:rPr>
                <a:t>VOC</a:t>
              </a:r>
              <a:r>
                <a:rPr lang="ja-JP" altLang="en-US" sz="1000" dirty="0">
                  <a:solidFill>
                    <a:prstClr val="black"/>
                  </a:solidFill>
                  <a:latin typeface="Meiryo UI" panose="020B0604030504040204" pitchFamily="50" charset="-128"/>
                  <a:ea typeface="Meiryo UI" panose="020B0604030504040204" pitchFamily="50" charset="-128"/>
                </a:rPr>
                <a:t>対策を進めて、</a:t>
              </a:r>
            </a:p>
            <a:p>
              <a:r>
                <a:rPr lang="ja-JP" altLang="en-US" sz="1000" dirty="0">
                  <a:solidFill>
                    <a:prstClr val="black"/>
                  </a:solidFill>
                  <a:latin typeface="Meiryo UI" panose="020B0604030504040204" pitchFamily="50" charset="-128"/>
                  <a:ea typeface="Meiryo UI" panose="020B0604030504040204" pitchFamily="50" charset="-128"/>
                </a:rPr>
                <a:t>心地よい</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室内空気環境へ配慮」。</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E8F1E052-2A07-15F1-4CBC-1921B6886C91}"/>
                </a:ext>
              </a:extLst>
            </p:cNvPr>
            <p:cNvSpPr/>
            <p:nvPr/>
          </p:nvSpPr>
          <p:spPr>
            <a:xfrm>
              <a:off x="6131809" y="2432735"/>
              <a:ext cx="179046" cy="307777"/>
            </a:xfrm>
            <a:prstGeom prst="rect">
              <a:avLst/>
            </a:prstGeom>
          </p:spPr>
          <p:txBody>
            <a:bodyPr wrap="square" lIns="0" tIns="0" rIns="0" bIns="0">
              <a:spAutoFit/>
            </a:bodyPr>
            <a:lstStyle/>
            <a:p>
              <a:pPr algn="ctr"/>
              <a:r>
                <a:rPr lang="ja-JP" altLang="en-US" sz="2000" b="1" dirty="0">
                  <a:solidFill>
                    <a:srgbClr val="00B0F0"/>
                  </a:solidFill>
                  <a:latin typeface="Meiryo UI" panose="020B0604030504040204" pitchFamily="50" charset="-128"/>
                  <a:ea typeface="Meiryo UI" panose="020B0604030504040204" pitchFamily="50" charset="-128"/>
                </a:rPr>
                <a:t>❸</a:t>
              </a:r>
              <a:endParaRPr lang="en-US" altLang="ja-JP" sz="1600" b="1" dirty="0">
                <a:solidFill>
                  <a:srgbClr val="00B0F0"/>
                </a:solidFill>
                <a:latin typeface="Meiryo UI" panose="020B0604030504040204" pitchFamily="50" charset="-128"/>
                <a:ea typeface="Meiryo UI" panose="020B0604030504040204" pitchFamily="50" charset="-128"/>
              </a:endParaRPr>
            </a:p>
          </p:txBody>
        </p:sp>
      </p:grpSp>
      <p:grpSp>
        <p:nvGrpSpPr>
          <p:cNvPr id="15" name="グループ化 14">
            <a:extLst>
              <a:ext uri="{FF2B5EF4-FFF2-40B4-BE49-F238E27FC236}">
                <a16:creationId xmlns:a16="http://schemas.microsoft.com/office/drawing/2014/main" id="{B3B948A4-8F24-F016-7D4F-56DBDB2A8972}"/>
              </a:ext>
            </a:extLst>
          </p:cNvPr>
          <p:cNvGrpSpPr/>
          <p:nvPr/>
        </p:nvGrpSpPr>
        <p:grpSpPr>
          <a:xfrm>
            <a:off x="6991809" y="5230537"/>
            <a:ext cx="2825454" cy="307777"/>
            <a:chOff x="6131809" y="2930829"/>
            <a:chExt cx="2825454" cy="307777"/>
          </a:xfrm>
        </p:grpSpPr>
        <p:sp>
          <p:nvSpPr>
            <p:cNvPr id="19" name="正方形/長方形 18">
              <a:extLst>
                <a:ext uri="{FF2B5EF4-FFF2-40B4-BE49-F238E27FC236}">
                  <a16:creationId xmlns:a16="http://schemas.microsoft.com/office/drawing/2014/main" id="{EF5589F6-5C11-513F-2F47-F3AAE08CCCE9}"/>
                </a:ext>
              </a:extLst>
            </p:cNvPr>
            <p:cNvSpPr/>
            <p:nvPr/>
          </p:nvSpPr>
          <p:spPr>
            <a:xfrm>
              <a:off x="6417634" y="2930829"/>
              <a:ext cx="2539629" cy="307777"/>
            </a:xfrm>
            <a:prstGeom prst="rect">
              <a:avLst/>
            </a:prstGeom>
          </p:spPr>
          <p:txBody>
            <a:bodyPr wrap="square" lIns="0" tIns="0" rIns="0" bIns="0">
              <a:spAutoFit/>
            </a:bodyPr>
            <a:lstStyle/>
            <a:p>
              <a:r>
                <a:rPr lang="ja-JP" altLang="en-US" sz="1000" dirty="0">
                  <a:solidFill>
                    <a:prstClr val="black"/>
                  </a:solidFill>
                  <a:latin typeface="Meiryo UI" panose="020B0604030504040204" pitchFamily="50" charset="-128"/>
                  <a:ea typeface="Meiryo UI" panose="020B0604030504040204" pitchFamily="50" charset="-128"/>
                </a:rPr>
                <a:t>長く、美しくお使いいただくため、</a:t>
              </a:r>
            </a:p>
            <a:p>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傷や汚れへの強さへ配慮」。</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8F670F31-F4C1-49A5-A686-3161F92EBFA5}"/>
                </a:ext>
              </a:extLst>
            </p:cNvPr>
            <p:cNvSpPr/>
            <p:nvPr/>
          </p:nvSpPr>
          <p:spPr>
            <a:xfrm>
              <a:off x="6131809" y="2930829"/>
              <a:ext cx="179046" cy="307777"/>
            </a:xfrm>
            <a:prstGeom prst="rect">
              <a:avLst/>
            </a:prstGeom>
          </p:spPr>
          <p:txBody>
            <a:bodyPr wrap="square" lIns="0" tIns="0" rIns="0" bIns="0">
              <a:spAutoFit/>
            </a:bodyPr>
            <a:lstStyle/>
            <a:p>
              <a:pPr algn="ctr"/>
              <a:r>
                <a:rPr lang="ja-JP" altLang="en-US" sz="2000" b="1" dirty="0">
                  <a:solidFill>
                    <a:srgbClr val="00B0F0"/>
                  </a:solidFill>
                  <a:latin typeface="Meiryo UI" panose="020B0604030504040204" pitchFamily="50" charset="-128"/>
                  <a:ea typeface="Meiryo UI" panose="020B0604030504040204" pitchFamily="50" charset="-128"/>
                </a:rPr>
                <a:t>❹</a:t>
              </a:r>
              <a:endParaRPr lang="en-US" altLang="ja-JP" sz="1600" b="1" dirty="0">
                <a:solidFill>
                  <a:srgbClr val="00B0F0"/>
                </a:solidFill>
                <a:latin typeface="Meiryo UI" panose="020B0604030504040204" pitchFamily="50" charset="-128"/>
                <a:ea typeface="Meiryo UI" panose="020B0604030504040204" pitchFamily="50" charset="-128"/>
              </a:endParaRPr>
            </a:p>
          </p:txBody>
        </p:sp>
      </p:grpSp>
      <p:grpSp>
        <p:nvGrpSpPr>
          <p:cNvPr id="16" name="グループ化 15">
            <a:extLst>
              <a:ext uri="{FF2B5EF4-FFF2-40B4-BE49-F238E27FC236}">
                <a16:creationId xmlns:a16="http://schemas.microsoft.com/office/drawing/2014/main" id="{CD0CCB7D-00DD-CD6F-0883-EBE6D33A8740}"/>
              </a:ext>
            </a:extLst>
          </p:cNvPr>
          <p:cNvGrpSpPr/>
          <p:nvPr/>
        </p:nvGrpSpPr>
        <p:grpSpPr>
          <a:xfrm>
            <a:off x="6991809" y="5695937"/>
            <a:ext cx="2825454" cy="309276"/>
            <a:chOff x="6131809" y="3974365"/>
            <a:chExt cx="2825454" cy="309276"/>
          </a:xfrm>
        </p:grpSpPr>
        <p:sp>
          <p:nvSpPr>
            <p:cNvPr id="17" name="正方形/長方形 16">
              <a:extLst>
                <a:ext uri="{FF2B5EF4-FFF2-40B4-BE49-F238E27FC236}">
                  <a16:creationId xmlns:a16="http://schemas.microsoft.com/office/drawing/2014/main" id="{EBFFEBEA-B2FC-8ABE-3F4B-6AFE2F665D5F}"/>
                </a:ext>
              </a:extLst>
            </p:cNvPr>
            <p:cNvSpPr/>
            <p:nvPr/>
          </p:nvSpPr>
          <p:spPr>
            <a:xfrm>
              <a:off x="6417634" y="3975864"/>
              <a:ext cx="2539629" cy="307777"/>
            </a:xfrm>
            <a:prstGeom prst="rect">
              <a:avLst/>
            </a:prstGeom>
          </p:spPr>
          <p:txBody>
            <a:bodyPr wrap="square" lIns="0" tIns="0" rIns="0" bIns="0">
              <a:spAutoFit/>
            </a:bodyPr>
            <a:lstStyle/>
            <a:p>
              <a:r>
                <a:rPr lang="ja-JP" altLang="en-US" sz="1000" dirty="0">
                  <a:solidFill>
                    <a:prstClr val="black"/>
                  </a:solidFill>
                  <a:latin typeface="Meiryo UI" panose="020B0604030504040204" pitchFamily="50" charset="-128"/>
                  <a:ea typeface="Meiryo UI" panose="020B0604030504040204" pitchFamily="50" charset="-128"/>
                </a:rPr>
                <a:t>次亜塩素酸ナトリウムや</a:t>
              </a:r>
            </a:p>
            <a:p>
              <a:r>
                <a:rPr lang="ja-JP" altLang="en-US" sz="1000" dirty="0">
                  <a:solidFill>
                    <a:prstClr val="black"/>
                  </a:solidFill>
                  <a:latin typeface="Meiryo UI" panose="020B0604030504040204" pitchFamily="50" charset="-128"/>
                  <a:ea typeface="Meiryo UI" panose="020B0604030504040204" pitchFamily="50" charset="-128"/>
                </a:rPr>
                <a:t>アルコールなどの</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消毒薬での掃除へ配慮」。</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0CB1316D-629C-A784-4A29-D9147074285F}"/>
                </a:ext>
              </a:extLst>
            </p:cNvPr>
            <p:cNvSpPr/>
            <p:nvPr/>
          </p:nvSpPr>
          <p:spPr>
            <a:xfrm>
              <a:off x="6131809" y="3974365"/>
              <a:ext cx="179046" cy="307777"/>
            </a:xfrm>
            <a:prstGeom prst="rect">
              <a:avLst/>
            </a:prstGeom>
          </p:spPr>
          <p:txBody>
            <a:bodyPr wrap="square" lIns="0" tIns="0" rIns="0" bIns="0">
              <a:spAutoFit/>
            </a:bodyPr>
            <a:lstStyle/>
            <a:p>
              <a:pPr algn="ctr"/>
              <a:r>
                <a:rPr lang="ja-JP" altLang="en-US" sz="2000" b="1" dirty="0">
                  <a:solidFill>
                    <a:srgbClr val="00B0F0"/>
                  </a:solidFill>
                  <a:latin typeface="Meiryo UI" panose="020B0604030504040204" pitchFamily="50" charset="-128"/>
                  <a:ea typeface="Meiryo UI" panose="020B0604030504040204" pitchFamily="50" charset="-128"/>
                </a:rPr>
                <a:t>❺</a:t>
              </a:r>
              <a:endParaRPr lang="en-US" altLang="ja-JP" sz="1600" b="1" dirty="0">
                <a:solidFill>
                  <a:srgbClr val="00B0F0"/>
                </a:solidFill>
                <a:latin typeface="Meiryo UI" panose="020B0604030504040204" pitchFamily="50" charset="-128"/>
                <a:ea typeface="Meiryo UI" panose="020B0604030504040204" pitchFamily="50" charset="-128"/>
              </a:endParaRPr>
            </a:p>
          </p:txBody>
        </p:sp>
      </p:grpSp>
      <p:sp>
        <p:nvSpPr>
          <p:cNvPr id="31" name="正方形/長方形 30">
            <a:extLst>
              <a:ext uri="{FF2B5EF4-FFF2-40B4-BE49-F238E27FC236}">
                <a16:creationId xmlns:a16="http://schemas.microsoft.com/office/drawing/2014/main" id="{359AB2EF-EFB7-648E-1F9D-881D03CE5738}"/>
              </a:ext>
            </a:extLst>
          </p:cNvPr>
          <p:cNvSpPr/>
          <p:nvPr/>
        </p:nvSpPr>
        <p:spPr>
          <a:xfrm>
            <a:off x="7582611" y="6418459"/>
            <a:ext cx="1929673" cy="76944"/>
          </a:xfrm>
          <a:prstGeom prst="rect">
            <a:avLst/>
          </a:prstGeom>
        </p:spPr>
        <p:txBody>
          <a:bodyPr wrap="square" lIns="0" tIns="0" rIns="0" bIns="0">
            <a:spAutoFit/>
          </a:bodyPr>
          <a:lstStyle/>
          <a:p>
            <a:pPr algn="r"/>
            <a:r>
              <a:rPr lang="en-US" altLang="ja-JP" sz="500" dirty="0">
                <a:solidFill>
                  <a:srgbClr val="00B0F0"/>
                </a:solidFill>
                <a:latin typeface="Meiryo UI" panose="020B0604030504040204" pitchFamily="50" charset="-128"/>
                <a:ea typeface="Meiryo UI" panose="020B0604030504040204" pitchFamily="50" charset="-128"/>
              </a:rPr>
              <a:t>※</a:t>
            </a:r>
            <a:r>
              <a:rPr lang="ja-JP" altLang="en-US" sz="500" dirty="0">
                <a:solidFill>
                  <a:srgbClr val="00B0F0"/>
                </a:solidFill>
                <a:latin typeface="Meiryo UI" panose="020B0604030504040204" pitchFamily="50" charset="-128"/>
                <a:ea typeface="Meiryo UI" panose="020B0604030504040204" pitchFamily="50" charset="-128"/>
              </a:rPr>
              <a:t>フローリング</a:t>
            </a:r>
            <a:r>
              <a:rPr lang="en-US" altLang="ja-JP" sz="500" dirty="0">
                <a:solidFill>
                  <a:srgbClr val="00B0F0"/>
                </a:solidFill>
                <a:latin typeface="Meiryo UI" panose="020B0604030504040204" pitchFamily="50" charset="-128"/>
                <a:ea typeface="Meiryo UI" panose="020B0604030504040204" pitchFamily="50" charset="-128"/>
              </a:rPr>
              <a:t>S </a:t>
            </a:r>
            <a:r>
              <a:rPr lang="ja-JP" altLang="en-US" sz="500" dirty="0">
                <a:solidFill>
                  <a:srgbClr val="00B0F0"/>
                </a:solidFill>
                <a:latin typeface="Meiryo UI" panose="020B0604030504040204" pitchFamily="50" charset="-128"/>
                <a:ea typeface="Meiryo UI" panose="020B0604030504040204" pitchFamily="50" charset="-128"/>
              </a:rPr>
              <a:t>ハードコート、フロアー</a:t>
            </a:r>
            <a:r>
              <a:rPr lang="en-US" altLang="ja-JP" sz="500" dirty="0">
                <a:solidFill>
                  <a:srgbClr val="00B0F0"/>
                </a:solidFill>
                <a:latin typeface="Meiryo UI" panose="020B0604030504040204" pitchFamily="50" charset="-128"/>
                <a:ea typeface="Meiryo UI" panose="020B0604030504040204" pitchFamily="50" charset="-128"/>
              </a:rPr>
              <a:t>S e</a:t>
            </a:r>
            <a:r>
              <a:rPr lang="ja-JP" altLang="en-US" sz="500" dirty="0">
                <a:solidFill>
                  <a:srgbClr val="00B0F0"/>
                </a:solidFill>
                <a:latin typeface="Meiryo UI" panose="020B0604030504040204" pitchFamily="50" charset="-128"/>
                <a:ea typeface="Meiryo UI" panose="020B0604030504040204" pitchFamily="50" charset="-128"/>
              </a:rPr>
              <a:t>タイプは除く</a:t>
            </a:r>
            <a:endParaRPr lang="en-US" altLang="ja-JP" sz="500" dirty="0">
              <a:solidFill>
                <a:srgbClr val="00B0F0"/>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898FA894-73D6-5956-79DA-1A5D4F1D3C2F}"/>
              </a:ext>
            </a:extLst>
          </p:cNvPr>
          <p:cNvPicPr>
            <a:picLocks noChangeAspect="1"/>
          </p:cNvPicPr>
          <p:nvPr/>
        </p:nvPicPr>
        <p:blipFill rotWithShape="1">
          <a:blip r:embed="rId4">
            <a:extLst>
              <a:ext uri="{28A0092B-C50C-407E-A947-70E740481C1C}">
                <a14:useLocalDpi xmlns:a14="http://schemas.microsoft.com/office/drawing/2010/main" val="0"/>
              </a:ext>
            </a:extLst>
          </a:blip>
          <a:srcRect t="14360"/>
          <a:stretch/>
        </p:blipFill>
        <p:spPr>
          <a:xfrm>
            <a:off x="181651" y="4753024"/>
            <a:ext cx="1896770" cy="1830140"/>
          </a:xfrm>
          <a:prstGeom prst="rect">
            <a:avLst/>
          </a:prstGeom>
        </p:spPr>
      </p:pic>
      <p:sp>
        <p:nvSpPr>
          <p:cNvPr id="84" name="正方形/長方形 83">
            <a:extLst>
              <a:ext uri="{FF2B5EF4-FFF2-40B4-BE49-F238E27FC236}">
                <a16:creationId xmlns:a16="http://schemas.microsoft.com/office/drawing/2014/main" id="{DC9A7240-B453-CCE3-9F81-DDE90F72EBFE}"/>
              </a:ext>
            </a:extLst>
          </p:cNvPr>
          <p:cNvSpPr/>
          <p:nvPr/>
        </p:nvSpPr>
        <p:spPr>
          <a:xfrm>
            <a:off x="2202180" y="4763213"/>
            <a:ext cx="7406097" cy="276999"/>
          </a:xfrm>
          <a:prstGeom prst="rect">
            <a:avLst/>
          </a:prstGeom>
        </p:spPr>
        <p:txBody>
          <a:bodyPr wrap="square" lIns="0" tIns="0" rIns="0" bIns="0">
            <a:spAutoFit/>
          </a:bodyPr>
          <a:lstStyle/>
          <a:p>
            <a:pPr algn="dist"/>
            <a:r>
              <a:rPr lang="ja-JP" altLang="en-US" b="1" u="heavy" spc="100" dirty="0">
                <a:solidFill>
                  <a:srgbClr val="0070C0"/>
                </a:solidFill>
                <a:uFill>
                  <a:solidFill>
                    <a:srgbClr val="99CCFF"/>
                  </a:solidFill>
                </a:uFill>
                <a:latin typeface="Meiryo UI" panose="020B0604030504040204" pitchFamily="50" charset="-128"/>
                <a:ea typeface="Meiryo UI" panose="020B0604030504040204" pitchFamily="50" charset="-128"/>
              </a:rPr>
              <a:t>「クリーンプロダクツ」の商品を使用してキレイで長持ちな住まいづくり</a:t>
            </a:r>
            <a:endParaRPr lang="ja-JP" altLang="en-US" u="heavy" dirty="0">
              <a:solidFill>
                <a:srgbClr val="0070C0"/>
              </a:solidFill>
              <a:uFill>
                <a:solidFill>
                  <a:srgbClr val="99CCFF"/>
                </a:solidFill>
              </a:uFill>
              <a:latin typeface="Meiryo UI" panose="020B0604030504040204" pitchFamily="50" charset="-128"/>
              <a:ea typeface="Meiryo UI" panose="020B0604030504040204" pitchFamily="50" charset="-128"/>
            </a:endParaRPr>
          </a:p>
        </p:txBody>
      </p:sp>
      <p:pic>
        <p:nvPicPr>
          <p:cNvPr id="94" name="図 93">
            <a:extLst>
              <a:ext uri="{FF2B5EF4-FFF2-40B4-BE49-F238E27FC236}">
                <a16:creationId xmlns:a16="http://schemas.microsoft.com/office/drawing/2014/main" id="{25B40F1D-8264-4E9E-D901-4C69B967B7CF}"/>
              </a:ext>
            </a:extLst>
          </p:cNvPr>
          <p:cNvPicPr>
            <a:picLocks noChangeAspect="1"/>
          </p:cNvPicPr>
          <p:nvPr/>
        </p:nvPicPr>
        <p:blipFill>
          <a:blip r:embed="rId5"/>
          <a:stretch>
            <a:fillRect/>
          </a:stretch>
        </p:blipFill>
        <p:spPr>
          <a:xfrm>
            <a:off x="5468984" y="1058998"/>
            <a:ext cx="1190488" cy="899160"/>
          </a:xfrm>
          <a:prstGeom prst="rect">
            <a:avLst/>
          </a:prstGeom>
        </p:spPr>
      </p:pic>
      <p:pic>
        <p:nvPicPr>
          <p:cNvPr id="96" name="図 95">
            <a:extLst>
              <a:ext uri="{FF2B5EF4-FFF2-40B4-BE49-F238E27FC236}">
                <a16:creationId xmlns:a16="http://schemas.microsoft.com/office/drawing/2014/main" id="{07A6FD7A-7B3C-E0F4-7996-1A088D3D1ABF}"/>
              </a:ext>
            </a:extLst>
          </p:cNvPr>
          <p:cNvPicPr>
            <a:picLocks noChangeAspect="1"/>
          </p:cNvPicPr>
          <p:nvPr/>
        </p:nvPicPr>
        <p:blipFill>
          <a:blip r:embed="rId6"/>
          <a:stretch>
            <a:fillRect/>
          </a:stretch>
        </p:blipFill>
        <p:spPr>
          <a:xfrm>
            <a:off x="5468984" y="3746705"/>
            <a:ext cx="1190488" cy="899160"/>
          </a:xfrm>
          <a:prstGeom prst="rect">
            <a:avLst/>
          </a:prstGeom>
        </p:spPr>
      </p:pic>
      <p:pic>
        <p:nvPicPr>
          <p:cNvPr id="98" name="図 97">
            <a:extLst>
              <a:ext uri="{FF2B5EF4-FFF2-40B4-BE49-F238E27FC236}">
                <a16:creationId xmlns:a16="http://schemas.microsoft.com/office/drawing/2014/main" id="{149D4B04-A1C1-0611-B827-78AD0D584464}"/>
              </a:ext>
            </a:extLst>
          </p:cNvPr>
          <p:cNvPicPr>
            <a:picLocks noChangeAspect="1"/>
          </p:cNvPicPr>
          <p:nvPr/>
        </p:nvPicPr>
        <p:blipFill>
          <a:blip r:embed="rId7"/>
          <a:stretch>
            <a:fillRect/>
          </a:stretch>
        </p:blipFill>
        <p:spPr>
          <a:xfrm>
            <a:off x="8244393" y="3746705"/>
            <a:ext cx="1190488" cy="899160"/>
          </a:xfrm>
          <a:prstGeom prst="rect">
            <a:avLst/>
          </a:prstGeom>
        </p:spPr>
      </p:pic>
      <p:sp>
        <p:nvSpPr>
          <p:cNvPr id="99" name="テキスト ボックス 98">
            <a:extLst>
              <a:ext uri="{FF2B5EF4-FFF2-40B4-BE49-F238E27FC236}">
                <a16:creationId xmlns:a16="http://schemas.microsoft.com/office/drawing/2014/main" id="{76555DA4-75AA-C75E-7A16-3FB691AEAEDA}"/>
              </a:ext>
            </a:extLst>
          </p:cNvPr>
          <p:cNvSpPr txBox="1"/>
          <p:nvPr/>
        </p:nvSpPr>
        <p:spPr>
          <a:xfrm>
            <a:off x="8070997" y="3421135"/>
            <a:ext cx="1537280" cy="276999"/>
          </a:xfrm>
          <a:prstGeom prst="rect">
            <a:avLst/>
          </a:prstGeom>
          <a:noFill/>
        </p:spPr>
        <p:txBody>
          <a:bodyPr wrap="none" lIns="0" tIns="0" rIns="0" bIns="0" rtlCol="0">
            <a:spAutoFit/>
          </a:bodyPr>
          <a:lstStyle/>
          <a:p>
            <a:pPr algn="ctr"/>
            <a:r>
              <a:rPr kumimoji="1" lang="ja-JP" altLang="en-US" sz="600" dirty="0"/>
              <a:t>長く美しい状態を保つ優れた耐汚染性や</a:t>
            </a:r>
          </a:p>
          <a:p>
            <a:pPr algn="ctr"/>
            <a:r>
              <a:rPr kumimoji="1" lang="ja-JP" altLang="en-US" sz="600" dirty="0"/>
              <a:t>メンテナンスを低減する高い耐久性を保ち、</a:t>
            </a:r>
          </a:p>
          <a:p>
            <a:pPr algn="ctr"/>
            <a:r>
              <a:rPr kumimoji="1" lang="ja-JP" altLang="en-US" sz="600" dirty="0"/>
              <a:t>オーナー様の負荷を低減する信頼の品質です。</a:t>
            </a:r>
          </a:p>
        </p:txBody>
      </p:sp>
      <p:sp>
        <p:nvSpPr>
          <p:cNvPr id="102" name="Rectangle 84">
            <a:extLst>
              <a:ext uri="{FF2B5EF4-FFF2-40B4-BE49-F238E27FC236}">
                <a16:creationId xmlns:a16="http://schemas.microsoft.com/office/drawing/2014/main" id="{2A57E75E-B40F-A8EC-9385-AE5E604AEE0F}"/>
              </a:ext>
            </a:extLst>
          </p:cNvPr>
          <p:cNvSpPr>
            <a:spLocks noChangeArrowheads="1"/>
          </p:cNvSpPr>
          <p:nvPr/>
        </p:nvSpPr>
        <p:spPr bwMode="auto">
          <a:xfrm>
            <a:off x="4979165" y="709340"/>
            <a:ext cx="4796206" cy="238675"/>
          </a:xfrm>
          <a:prstGeom prst="rect">
            <a:avLst/>
          </a:prstGeom>
          <a:solidFill>
            <a:schemeClr val="tx1"/>
          </a:solidFill>
          <a:ln w="6350">
            <a:noFill/>
            <a:miter lim="800000"/>
            <a:headEnd/>
            <a:tailEnd/>
          </a:ln>
        </p:spPr>
        <p:txBody>
          <a:bodyPr lIns="91427" tIns="0" rIns="91427" bIns="0" anchor="ctr"/>
          <a:lstStyle/>
          <a:p>
            <a:pPr algn="ctr"/>
            <a:r>
              <a:rPr kumimoji="1" lang="ja-JP" altLang="en-US" sz="1300" b="1" dirty="0">
                <a:solidFill>
                  <a:schemeClr val="bg1"/>
                </a:solidFill>
              </a:rPr>
              <a:t>ベリティスパブリックの３つの強み</a:t>
            </a:r>
          </a:p>
        </p:txBody>
      </p:sp>
      <p:pic>
        <p:nvPicPr>
          <p:cNvPr id="6" name="図 5">
            <a:extLst>
              <a:ext uri="{FF2B5EF4-FFF2-40B4-BE49-F238E27FC236}">
                <a16:creationId xmlns:a16="http://schemas.microsoft.com/office/drawing/2014/main" id="{2957051A-AB5E-4DFE-7E82-7EECA672E9D3}"/>
              </a:ext>
            </a:extLst>
          </p:cNvPr>
          <p:cNvPicPr>
            <a:picLocks noChangeAspect="1"/>
          </p:cNvPicPr>
          <p:nvPr/>
        </p:nvPicPr>
        <p:blipFill>
          <a:blip r:embed="rId8"/>
          <a:stretch>
            <a:fillRect/>
          </a:stretch>
        </p:blipFill>
        <p:spPr>
          <a:xfrm>
            <a:off x="217263" y="4265033"/>
            <a:ext cx="2258520" cy="278448"/>
          </a:xfrm>
          <a:prstGeom prst="rect">
            <a:avLst/>
          </a:prstGeom>
        </p:spPr>
      </p:pic>
    </p:spTree>
    <p:extLst>
      <p:ext uri="{BB962C8B-B14F-4D97-AF65-F5344CB8AC3E}">
        <p14:creationId xmlns:p14="http://schemas.microsoft.com/office/powerpoint/2010/main" val="349788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a:extLst>
              <a:ext uri="{FF2B5EF4-FFF2-40B4-BE49-F238E27FC236}">
                <a16:creationId xmlns:a16="http://schemas.microsoft.com/office/drawing/2014/main" id="{32C37479-21BE-57A1-38BA-A1C3964EA9CD}"/>
              </a:ext>
            </a:extLst>
          </p:cNvPr>
          <p:cNvPicPr>
            <a:picLocks noChangeAspect="1"/>
          </p:cNvPicPr>
          <p:nvPr/>
        </p:nvPicPr>
        <p:blipFill rotWithShape="1">
          <a:blip r:embed="rId2"/>
          <a:srcRect l="12003" r="7384"/>
          <a:stretch/>
        </p:blipFill>
        <p:spPr>
          <a:xfrm>
            <a:off x="130627" y="700383"/>
            <a:ext cx="4796206" cy="3945600"/>
          </a:xfrm>
          <a:prstGeom prst="rect">
            <a:avLst/>
          </a:prstGeom>
        </p:spPr>
      </p:pic>
      <p:sp>
        <p:nvSpPr>
          <p:cNvPr id="2" name="テキスト プレースホルダー 1">
            <a:extLst>
              <a:ext uri="{FF2B5EF4-FFF2-40B4-BE49-F238E27FC236}">
                <a16:creationId xmlns:a16="http://schemas.microsoft.com/office/drawing/2014/main" id="{D761D7E3-9C2A-3516-288F-40D2463F8222}"/>
              </a:ext>
            </a:extLst>
          </p:cNvPr>
          <p:cNvSpPr>
            <a:spLocks noGrp="1"/>
          </p:cNvSpPr>
          <p:nvPr>
            <p:ph type="body" sz="quarter" idx="10"/>
          </p:nvPr>
        </p:nvSpPr>
        <p:spPr/>
        <p:txBody>
          <a:bodyPr/>
          <a:lstStyle/>
          <a:p>
            <a:r>
              <a:rPr lang="ja-JP" altLang="en-US" sz="1100" b="1" dirty="0">
                <a:solidFill>
                  <a:srgbClr val="FFFFFF"/>
                </a:solidFill>
                <a:latin typeface="+mj-ea"/>
              </a:rPr>
              <a:t>スリット格子</a:t>
            </a:r>
          </a:p>
        </p:txBody>
      </p:sp>
      <p:pic>
        <p:nvPicPr>
          <p:cNvPr id="14" name="図 13">
            <a:extLst>
              <a:ext uri="{FF2B5EF4-FFF2-40B4-BE49-F238E27FC236}">
                <a16:creationId xmlns:a16="http://schemas.microsoft.com/office/drawing/2014/main" id="{28D86C44-FC3C-8154-48A8-C3F894B97A15}"/>
              </a:ext>
            </a:extLst>
          </p:cNvPr>
          <p:cNvPicPr>
            <a:picLocks noChangeAspect="1"/>
          </p:cNvPicPr>
          <p:nvPr/>
        </p:nvPicPr>
        <p:blipFill>
          <a:blip r:embed="rId3"/>
          <a:stretch>
            <a:fillRect/>
          </a:stretch>
        </p:blipFill>
        <p:spPr>
          <a:xfrm>
            <a:off x="5041338" y="1642887"/>
            <a:ext cx="4699736" cy="2677912"/>
          </a:xfrm>
          <a:prstGeom prst="rect">
            <a:avLst/>
          </a:prstGeom>
        </p:spPr>
      </p:pic>
      <p:grpSp>
        <p:nvGrpSpPr>
          <p:cNvPr id="78" name="グループ化 77">
            <a:extLst>
              <a:ext uri="{FF2B5EF4-FFF2-40B4-BE49-F238E27FC236}">
                <a16:creationId xmlns:a16="http://schemas.microsoft.com/office/drawing/2014/main" id="{710DA060-1C96-ED97-71B4-C60507E6BFBF}"/>
              </a:ext>
            </a:extLst>
          </p:cNvPr>
          <p:cNvGrpSpPr/>
          <p:nvPr/>
        </p:nvGrpSpPr>
        <p:grpSpPr>
          <a:xfrm>
            <a:off x="6211987" y="700383"/>
            <a:ext cx="1837867" cy="746014"/>
            <a:chOff x="4567543" y="669412"/>
            <a:chExt cx="1837867" cy="746014"/>
          </a:xfrm>
        </p:grpSpPr>
        <p:sp>
          <p:nvSpPr>
            <p:cNvPr id="58" name="テキスト ボックス 57">
              <a:extLst>
                <a:ext uri="{FF2B5EF4-FFF2-40B4-BE49-F238E27FC236}">
                  <a16:creationId xmlns:a16="http://schemas.microsoft.com/office/drawing/2014/main" id="{11127211-2795-FE71-3FCE-BDA74950C95B}"/>
                </a:ext>
              </a:extLst>
            </p:cNvPr>
            <p:cNvSpPr txBox="1"/>
            <p:nvPr/>
          </p:nvSpPr>
          <p:spPr>
            <a:xfrm>
              <a:off x="4567543" y="669412"/>
              <a:ext cx="1531165" cy="92333"/>
            </a:xfrm>
            <a:prstGeom prst="rect">
              <a:avLst/>
            </a:prstGeom>
            <a:noFill/>
          </p:spPr>
          <p:txBody>
            <a:bodyPr wrap="square" lIns="0" tIns="0" rIns="0" bIns="0" rtlCol="0">
              <a:spAutoFit/>
            </a:bodyPr>
            <a:lstStyle/>
            <a:p>
              <a:r>
                <a:rPr kumimoji="1" lang="ja-JP" altLang="en-US" sz="600" dirty="0"/>
                <a:t>品番の□には色記号が入ります。</a:t>
              </a:r>
            </a:p>
          </p:txBody>
        </p:sp>
        <p:grpSp>
          <p:nvGrpSpPr>
            <p:cNvPr id="77" name="グループ化 76">
              <a:extLst>
                <a:ext uri="{FF2B5EF4-FFF2-40B4-BE49-F238E27FC236}">
                  <a16:creationId xmlns:a16="http://schemas.microsoft.com/office/drawing/2014/main" id="{3AFB1E37-42AF-445D-EAF2-2A845E1C9C19}"/>
                </a:ext>
              </a:extLst>
            </p:cNvPr>
            <p:cNvGrpSpPr/>
            <p:nvPr/>
          </p:nvGrpSpPr>
          <p:grpSpPr>
            <a:xfrm>
              <a:off x="4567543" y="773640"/>
              <a:ext cx="1837867" cy="641786"/>
              <a:chOff x="4567543" y="773640"/>
              <a:chExt cx="1837867" cy="641786"/>
            </a:xfrm>
          </p:grpSpPr>
          <p:sp>
            <p:nvSpPr>
              <p:cNvPr id="36" name="正方形/長方形 35">
                <a:extLst>
                  <a:ext uri="{FF2B5EF4-FFF2-40B4-BE49-F238E27FC236}">
                    <a16:creationId xmlns:a16="http://schemas.microsoft.com/office/drawing/2014/main" id="{2A790F39-8401-043E-FB84-0B5D594CF951}"/>
                  </a:ext>
                </a:extLst>
              </p:cNvPr>
              <p:cNvSpPr/>
              <p:nvPr/>
            </p:nvSpPr>
            <p:spPr bwMode="auto">
              <a:xfrm>
                <a:off x="4567543" y="773640"/>
                <a:ext cx="197223" cy="641786"/>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37" name="テキスト ボックス 36">
                <a:extLst>
                  <a:ext uri="{FF2B5EF4-FFF2-40B4-BE49-F238E27FC236}">
                    <a16:creationId xmlns:a16="http://schemas.microsoft.com/office/drawing/2014/main" id="{FF3C390C-1361-650E-F8AE-CBE42DB911C7}"/>
                  </a:ext>
                </a:extLst>
              </p:cNvPr>
              <p:cNvSpPr txBox="1"/>
              <p:nvPr/>
            </p:nvSpPr>
            <p:spPr>
              <a:xfrm>
                <a:off x="4800427" y="799964"/>
                <a:ext cx="604070" cy="76944"/>
              </a:xfrm>
              <a:prstGeom prst="rect">
                <a:avLst/>
              </a:prstGeom>
              <a:noFill/>
            </p:spPr>
            <p:txBody>
              <a:bodyPr wrap="square" lIns="0" tIns="0" rIns="0" bIns="0" rtlCol="0">
                <a:spAutoFit/>
              </a:bodyPr>
              <a:lstStyle/>
              <a:p>
                <a:r>
                  <a:rPr kumimoji="1" lang="ja-JP" altLang="en-US" sz="500" dirty="0"/>
                  <a:t>ソフトウォールナット柄</a:t>
                </a:r>
              </a:p>
            </p:txBody>
          </p:sp>
          <p:sp>
            <p:nvSpPr>
              <p:cNvPr id="38" name="テキスト ボックス 37">
                <a:extLst>
                  <a:ext uri="{FF2B5EF4-FFF2-40B4-BE49-F238E27FC236}">
                    <a16:creationId xmlns:a16="http://schemas.microsoft.com/office/drawing/2014/main" id="{26F3667D-A84F-8852-23AB-05263FDBD579}"/>
                  </a:ext>
                </a:extLst>
              </p:cNvPr>
              <p:cNvSpPr txBox="1"/>
              <p:nvPr/>
            </p:nvSpPr>
            <p:spPr>
              <a:xfrm>
                <a:off x="4588495" y="797019"/>
                <a:ext cx="155318" cy="76944"/>
              </a:xfrm>
              <a:prstGeom prst="rect">
                <a:avLst/>
              </a:prstGeom>
              <a:noFill/>
            </p:spPr>
            <p:txBody>
              <a:bodyPr wrap="square" lIns="0" tIns="0" rIns="0" bIns="0" rtlCol="0">
                <a:spAutoFit/>
              </a:bodyPr>
              <a:lstStyle/>
              <a:p>
                <a:pPr algn="ctr"/>
                <a:r>
                  <a:rPr kumimoji="1" lang="en-US" altLang="ja-JP" sz="500" b="1" dirty="0">
                    <a:latin typeface="+mn-ea"/>
                  </a:rPr>
                  <a:t>UY</a:t>
                </a:r>
                <a:endParaRPr kumimoji="1" lang="ja-JP" altLang="en-US" sz="500" b="1" dirty="0">
                  <a:latin typeface="+mn-ea"/>
                </a:endParaRPr>
              </a:p>
            </p:txBody>
          </p:sp>
          <p:sp>
            <p:nvSpPr>
              <p:cNvPr id="39" name="テキスト ボックス 38">
                <a:extLst>
                  <a:ext uri="{FF2B5EF4-FFF2-40B4-BE49-F238E27FC236}">
                    <a16:creationId xmlns:a16="http://schemas.microsoft.com/office/drawing/2014/main" id="{AADCD0F4-3EEC-19AE-5777-036B19BC13AD}"/>
                  </a:ext>
                </a:extLst>
              </p:cNvPr>
              <p:cNvSpPr txBox="1"/>
              <p:nvPr/>
            </p:nvSpPr>
            <p:spPr>
              <a:xfrm>
                <a:off x="4588495" y="924702"/>
                <a:ext cx="155318" cy="76944"/>
              </a:xfrm>
              <a:prstGeom prst="rect">
                <a:avLst/>
              </a:prstGeom>
              <a:noFill/>
            </p:spPr>
            <p:txBody>
              <a:bodyPr wrap="square" lIns="0" tIns="0" rIns="0" bIns="0" rtlCol="0">
                <a:spAutoFit/>
              </a:bodyPr>
              <a:lstStyle/>
              <a:p>
                <a:pPr algn="ctr"/>
                <a:r>
                  <a:rPr kumimoji="1" lang="en-US" altLang="ja-JP" sz="500" b="1" dirty="0">
                    <a:latin typeface="+mn-ea"/>
                  </a:rPr>
                  <a:t>TY</a:t>
                </a:r>
                <a:endParaRPr kumimoji="1" lang="ja-JP" altLang="en-US" sz="500" b="1" dirty="0">
                  <a:latin typeface="+mn-ea"/>
                </a:endParaRPr>
              </a:p>
            </p:txBody>
          </p:sp>
          <p:sp>
            <p:nvSpPr>
              <p:cNvPr id="42" name="テキスト ボックス 41">
                <a:extLst>
                  <a:ext uri="{FF2B5EF4-FFF2-40B4-BE49-F238E27FC236}">
                    <a16:creationId xmlns:a16="http://schemas.microsoft.com/office/drawing/2014/main" id="{5F70A8C1-A1EE-B6CA-6642-D8221EFCA0AB}"/>
                  </a:ext>
                </a:extLst>
              </p:cNvPr>
              <p:cNvSpPr txBox="1"/>
              <p:nvPr/>
            </p:nvSpPr>
            <p:spPr>
              <a:xfrm>
                <a:off x="4588495" y="1052385"/>
                <a:ext cx="155318" cy="76944"/>
              </a:xfrm>
              <a:prstGeom prst="rect">
                <a:avLst/>
              </a:prstGeom>
              <a:noFill/>
            </p:spPr>
            <p:txBody>
              <a:bodyPr wrap="square" lIns="0" tIns="0" rIns="0" bIns="0" rtlCol="0">
                <a:spAutoFit/>
              </a:bodyPr>
              <a:lstStyle/>
              <a:p>
                <a:pPr algn="ctr"/>
                <a:r>
                  <a:rPr kumimoji="1" lang="en-US" altLang="ja-JP" sz="500" b="1">
                    <a:latin typeface="+mn-ea"/>
                  </a:rPr>
                  <a:t>CY</a:t>
                </a:r>
                <a:endParaRPr kumimoji="1" lang="ja-JP" altLang="en-US" sz="500" b="1" dirty="0">
                  <a:latin typeface="+mn-ea"/>
                </a:endParaRPr>
              </a:p>
            </p:txBody>
          </p:sp>
          <p:sp>
            <p:nvSpPr>
              <p:cNvPr id="43" name="テキスト ボックス 42">
                <a:extLst>
                  <a:ext uri="{FF2B5EF4-FFF2-40B4-BE49-F238E27FC236}">
                    <a16:creationId xmlns:a16="http://schemas.microsoft.com/office/drawing/2014/main" id="{AC1D78D3-833F-C54D-303A-C17A3AB75CBF}"/>
                  </a:ext>
                </a:extLst>
              </p:cNvPr>
              <p:cNvSpPr txBox="1"/>
              <p:nvPr/>
            </p:nvSpPr>
            <p:spPr>
              <a:xfrm>
                <a:off x="4588495" y="1180068"/>
                <a:ext cx="155318" cy="76944"/>
              </a:xfrm>
              <a:prstGeom prst="rect">
                <a:avLst/>
              </a:prstGeom>
              <a:noFill/>
            </p:spPr>
            <p:txBody>
              <a:bodyPr wrap="square" lIns="0" tIns="0" rIns="0" bIns="0" rtlCol="0">
                <a:spAutoFit/>
              </a:bodyPr>
              <a:lstStyle/>
              <a:p>
                <a:pPr algn="ctr"/>
                <a:r>
                  <a:rPr kumimoji="1" lang="en-US" altLang="ja-JP" sz="500" b="1" dirty="0">
                    <a:latin typeface="+mn-ea"/>
                  </a:rPr>
                  <a:t>RV</a:t>
                </a:r>
                <a:endParaRPr kumimoji="1" lang="ja-JP" altLang="en-US" sz="500" b="1" dirty="0">
                  <a:latin typeface="+mn-ea"/>
                </a:endParaRPr>
              </a:p>
            </p:txBody>
          </p:sp>
          <p:sp>
            <p:nvSpPr>
              <p:cNvPr id="44" name="テキスト ボックス 43">
                <a:extLst>
                  <a:ext uri="{FF2B5EF4-FFF2-40B4-BE49-F238E27FC236}">
                    <a16:creationId xmlns:a16="http://schemas.microsoft.com/office/drawing/2014/main" id="{9EB2C87A-1501-8B08-476F-DA6607185AAF}"/>
                  </a:ext>
                </a:extLst>
              </p:cNvPr>
              <p:cNvSpPr txBox="1"/>
              <p:nvPr/>
            </p:nvSpPr>
            <p:spPr>
              <a:xfrm>
                <a:off x="4588495" y="1307751"/>
                <a:ext cx="155318" cy="76944"/>
              </a:xfrm>
              <a:prstGeom prst="rect">
                <a:avLst/>
              </a:prstGeom>
              <a:noFill/>
            </p:spPr>
            <p:txBody>
              <a:bodyPr wrap="square" lIns="0" tIns="0" rIns="0" bIns="0" rtlCol="0">
                <a:spAutoFit/>
              </a:bodyPr>
              <a:lstStyle/>
              <a:p>
                <a:pPr algn="ctr"/>
                <a:r>
                  <a:rPr kumimoji="1" lang="en-US" altLang="ja-JP" sz="500" b="1" dirty="0">
                    <a:latin typeface="+mn-ea"/>
                  </a:rPr>
                  <a:t>EV</a:t>
                </a:r>
                <a:endParaRPr kumimoji="1" lang="ja-JP" altLang="en-US" sz="500" b="1" dirty="0">
                  <a:latin typeface="+mn-ea"/>
                </a:endParaRPr>
              </a:p>
            </p:txBody>
          </p:sp>
          <p:grpSp>
            <p:nvGrpSpPr>
              <p:cNvPr id="53" name="グループ化 52">
                <a:extLst>
                  <a:ext uri="{FF2B5EF4-FFF2-40B4-BE49-F238E27FC236}">
                    <a16:creationId xmlns:a16="http://schemas.microsoft.com/office/drawing/2014/main" id="{98679FB2-C236-DB50-B48E-067FF0B886D1}"/>
                  </a:ext>
                </a:extLst>
              </p:cNvPr>
              <p:cNvGrpSpPr/>
              <p:nvPr/>
            </p:nvGrpSpPr>
            <p:grpSpPr>
              <a:xfrm>
                <a:off x="4567543" y="773640"/>
                <a:ext cx="884292" cy="641786"/>
                <a:chOff x="4567543" y="773640"/>
                <a:chExt cx="1531166" cy="641786"/>
              </a:xfrm>
            </p:grpSpPr>
            <p:cxnSp>
              <p:nvCxnSpPr>
                <p:cNvPr id="46" name="直線コネクタ 45">
                  <a:extLst>
                    <a:ext uri="{FF2B5EF4-FFF2-40B4-BE49-F238E27FC236}">
                      <a16:creationId xmlns:a16="http://schemas.microsoft.com/office/drawing/2014/main" id="{7614BEFE-C6B3-DDED-059E-9C4582E04FDD}"/>
                    </a:ext>
                  </a:extLst>
                </p:cNvPr>
                <p:cNvCxnSpPr>
                  <a:cxnSpLocks/>
                </p:cNvCxnSpPr>
                <p:nvPr/>
              </p:nvCxnSpPr>
              <p:spPr>
                <a:xfrm>
                  <a:off x="4567543" y="773640"/>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C00A88AE-66EF-F459-F6FA-CBA18EFC1879}"/>
                    </a:ext>
                  </a:extLst>
                </p:cNvPr>
                <p:cNvCxnSpPr>
                  <a:cxnSpLocks/>
                </p:cNvCxnSpPr>
                <p:nvPr/>
              </p:nvCxnSpPr>
              <p:spPr>
                <a:xfrm>
                  <a:off x="4567543" y="901997"/>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77C8DD27-DEE4-BB1C-D614-EFD9E78273D2}"/>
                    </a:ext>
                  </a:extLst>
                </p:cNvPr>
                <p:cNvCxnSpPr>
                  <a:cxnSpLocks/>
                </p:cNvCxnSpPr>
                <p:nvPr/>
              </p:nvCxnSpPr>
              <p:spPr>
                <a:xfrm>
                  <a:off x="4567543" y="1030354"/>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0D7D168-CC21-A116-0374-1510FDDD9733}"/>
                    </a:ext>
                  </a:extLst>
                </p:cNvPr>
                <p:cNvCxnSpPr>
                  <a:cxnSpLocks/>
                </p:cNvCxnSpPr>
                <p:nvPr/>
              </p:nvCxnSpPr>
              <p:spPr>
                <a:xfrm>
                  <a:off x="4567543" y="1158711"/>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1DDCDE3-8CDF-470D-1C2E-ED6FDC86F6ED}"/>
                    </a:ext>
                  </a:extLst>
                </p:cNvPr>
                <p:cNvCxnSpPr>
                  <a:cxnSpLocks/>
                </p:cNvCxnSpPr>
                <p:nvPr/>
              </p:nvCxnSpPr>
              <p:spPr>
                <a:xfrm>
                  <a:off x="4567543" y="1287068"/>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F338DE1C-E0F2-0D7F-7C3E-127EAD175ADA}"/>
                    </a:ext>
                  </a:extLst>
                </p:cNvPr>
                <p:cNvCxnSpPr>
                  <a:cxnSpLocks/>
                </p:cNvCxnSpPr>
                <p:nvPr/>
              </p:nvCxnSpPr>
              <p:spPr>
                <a:xfrm>
                  <a:off x="4567543" y="1415426"/>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テキスト ボックス 53">
                <a:extLst>
                  <a:ext uri="{FF2B5EF4-FFF2-40B4-BE49-F238E27FC236}">
                    <a16:creationId xmlns:a16="http://schemas.microsoft.com/office/drawing/2014/main" id="{D0AF1767-A569-80EA-1BD4-476631C3D89B}"/>
                  </a:ext>
                </a:extLst>
              </p:cNvPr>
              <p:cNvSpPr txBox="1"/>
              <p:nvPr/>
            </p:nvSpPr>
            <p:spPr>
              <a:xfrm>
                <a:off x="4800427" y="928182"/>
                <a:ext cx="604070" cy="76944"/>
              </a:xfrm>
              <a:prstGeom prst="rect">
                <a:avLst/>
              </a:prstGeom>
              <a:noFill/>
            </p:spPr>
            <p:txBody>
              <a:bodyPr wrap="square" lIns="0" tIns="0" rIns="0" bIns="0" rtlCol="0">
                <a:spAutoFit/>
              </a:bodyPr>
              <a:lstStyle/>
              <a:p>
                <a:r>
                  <a:rPr kumimoji="1" lang="ja-JP" altLang="en-US" sz="500" dirty="0"/>
                  <a:t>ウォールナット柄</a:t>
                </a:r>
              </a:p>
            </p:txBody>
          </p:sp>
          <p:sp>
            <p:nvSpPr>
              <p:cNvPr id="55" name="テキスト ボックス 54">
                <a:extLst>
                  <a:ext uri="{FF2B5EF4-FFF2-40B4-BE49-F238E27FC236}">
                    <a16:creationId xmlns:a16="http://schemas.microsoft.com/office/drawing/2014/main" id="{C05539A8-BC41-2743-084A-60E2E084BF46}"/>
                  </a:ext>
                </a:extLst>
              </p:cNvPr>
              <p:cNvSpPr txBox="1"/>
              <p:nvPr/>
            </p:nvSpPr>
            <p:spPr>
              <a:xfrm>
                <a:off x="4800427" y="1056400"/>
                <a:ext cx="604070" cy="76944"/>
              </a:xfrm>
              <a:prstGeom prst="rect">
                <a:avLst/>
              </a:prstGeom>
              <a:noFill/>
            </p:spPr>
            <p:txBody>
              <a:bodyPr wrap="square" lIns="0" tIns="0" rIns="0" bIns="0" rtlCol="0">
                <a:spAutoFit/>
              </a:bodyPr>
              <a:lstStyle/>
              <a:p>
                <a:r>
                  <a:rPr kumimoji="1" lang="ja-JP" altLang="en-US" sz="500" dirty="0"/>
                  <a:t>チェリー柄</a:t>
                </a:r>
              </a:p>
            </p:txBody>
          </p:sp>
          <p:sp>
            <p:nvSpPr>
              <p:cNvPr id="56" name="テキスト ボックス 55">
                <a:extLst>
                  <a:ext uri="{FF2B5EF4-FFF2-40B4-BE49-F238E27FC236}">
                    <a16:creationId xmlns:a16="http://schemas.microsoft.com/office/drawing/2014/main" id="{AA682E54-0DB0-BEF5-F0EA-2520905FA84C}"/>
                  </a:ext>
                </a:extLst>
              </p:cNvPr>
              <p:cNvSpPr txBox="1"/>
              <p:nvPr/>
            </p:nvSpPr>
            <p:spPr>
              <a:xfrm>
                <a:off x="4800427" y="1184618"/>
                <a:ext cx="604070" cy="76944"/>
              </a:xfrm>
              <a:prstGeom prst="rect">
                <a:avLst/>
              </a:prstGeom>
              <a:noFill/>
            </p:spPr>
            <p:txBody>
              <a:bodyPr wrap="square" lIns="0" tIns="0" rIns="0" bIns="0" rtlCol="0">
                <a:spAutoFit/>
              </a:bodyPr>
              <a:lstStyle/>
              <a:p>
                <a:r>
                  <a:rPr kumimoji="1" lang="ja-JP" altLang="en-US" sz="500" dirty="0"/>
                  <a:t>グレージュアッシュ柄</a:t>
                </a:r>
              </a:p>
            </p:txBody>
          </p:sp>
          <p:sp>
            <p:nvSpPr>
              <p:cNvPr id="57" name="テキスト ボックス 56">
                <a:extLst>
                  <a:ext uri="{FF2B5EF4-FFF2-40B4-BE49-F238E27FC236}">
                    <a16:creationId xmlns:a16="http://schemas.microsoft.com/office/drawing/2014/main" id="{1E2F6DE6-2BC8-BED1-0F7F-3300DEF035E1}"/>
                  </a:ext>
                </a:extLst>
              </p:cNvPr>
              <p:cNvSpPr txBox="1"/>
              <p:nvPr/>
            </p:nvSpPr>
            <p:spPr>
              <a:xfrm>
                <a:off x="4800427" y="1312834"/>
                <a:ext cx="604070" cy="76944"/>
              </a:xfrm>
              <a:prstGeom prst="rect">
                <a:avLst/>
              </a:prstGeom>
              <a:noFill/>
            </p:spPr>
            <p:txBody>
              <a:bodyPr wrap="square" lIns="0" tIns="0" rIns="0" bIns="0" rtlCol="0">
                <a:spAutoFit/>
              </a:bodyPr>
              <a:lstStyle/>
              <a:p>
                <a:r>
                  <a:rPr kumimoji="1" lang="ja-JP" altLang="en-US" sz="500" dirty="0"/>
                  <a:t>イデアオーク柄</a:t>
                </a:r>
              </a:p>
            </p:txBody>
          </p:sp>
          <p:sp>
            <p:nvSpPr>
              <p:cNvPr id="59" name="正方形/長方形 58">
                <a:extLst>
                  <a:ext uri="{FF2B5EF4-FFF2-40B4-BE49-F238E27FC236}">
                    <a16:creationId xmlns:a16="http://schemas.microsoft.com/office/drawing/2014/main" id="{0CF99EAD-7BE7-F1B6-60A7-39DC73AD18A4}"/>
                  </a:ext>
                </a:extLst>
              </p:cNvPr>
              <p:cNvSpPr/>
              <p:nvPr/>
            </p:nvSpPr>
            <p:spPr bwMode="auto">
              <a:xfrm>
                <a:off x="5521118" y="773640"/>
                <a:ext cx="197223" cy="513427"/>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60" name="テキスト ボックス 59">
                <a:extLst>
                  <a:ext uri="{FF2B5EF4-FFF2-40B4-BE49-F238E27FC236}">
                    <a16:creationId xmlns:a16="http://schemas.microsoft.com/office/drawing/2014/main" id="{C7B6906E-25B1-11F2-29C0-B153F9AD6211}"/>
                  </a:ext>
                </a:extLst>
              </p:cNvPr>
              <p:cNvSpPr txBox="1"/>
              <p:nvPr/>
            </p:nvSpPr>
            <p:spPr>
              <a:xfrm>
                <a:off x="5754002" y="799964"/>
                <a:ext cx="604070" cy="76944"/>
              </a:xfrm>
              <a:prstGeom prst="rect">
                <a:avLst/>
              </a:prstGeom>
              <a:noFill/>
            </p:spPr>
            <p:txBody>
              <a:bodyPr wrap="square" lIns="0" tIns="0" rIns="0" bIns="0" rtlCol="0">
                <a:spAutoFit/>
              </a:bodyPr>
              <a:lstStyle/>
              <a:p>
                <a:r>
                  <a:rPr kumimoji="1" lang="ja-JP" altLang="en-US" sz="500" dirty="0"/>
                  <a:t>ソフトウォールナット柄</a:t>
                </a:r>
              </a:p>
            </p:txBody>
          </p:sp>
          <p:sp>
            <p:nvSpPr>
              <p:cNvPr id="61" name="テキスト ボックス 60">
                <a:extLst>
                  <a:ext uri="{FF2B5EF4-FFF2-40B4-BE49-F238E27FC236}">
                    <a16:creationId xmlns:a16="http://schemas.microsoft.com/office/drawing/2014/main" id="{A6223DFF-BA3F-6F8E-D295-76EB273E1AB9}"/>
                  </a:ext>
                </a:extLst>
              </p:cNvPr>
              <p:cNvSpPr txBox="1"/>
              <p:nvPr/>
            </p:nvSpPr>
            <p:spPr>
              <a:xfrm>
                <a:off x="5542070" y="797019"/>
                <a:ext cx="155318" cy="76944"/>
              </a:xfrm>
              <a:prstGeom prst="rect">
                <a:avLst/>
              </a:prstGeom>
              <a:noFill/>
            </p:spPr>
            <p:txBody>
              <a:bodyPr wrap="square" lIns="0" tIns="0" rIns="0" bIns="0" rtlCol="0">
                <a:spAutoFit/>
              </a:bodyPr>
              <a:lstStyle/>
              <a:p>
                <a:pPr algn="ctr"/>
                <a:r>
                  <a:rPr lang="en-US" altLang="ja-JP" sz="500" b="1" dirty="0">
                    <a:latin typeface="+mn-ea"/>
                  </a:rPr>
                  <a:t>J</a:t>
                </a:r>
                <a:r>
                  <a:rPr kumimoji="1" lang="en-US" altLang="ja-JP" sz="500" b="1" dirty="0">
                    <a:latin typeface="+mn-ea"/>
                  </a:rPr>
                  <a:t>Y</a:t>
                </a:r>
                <a:endParaRPr kumimoji="1" lang="ja-JP" altLang="en-US" sz="500" b="1" dirty="0">
                  <a:latin typeface="+mn-ea"/>
                </a:endParaRPr>
              </a:p>
            </p:txBody>
          </p:sp>
          <p:sp>
            <p:nvSpPr>
              <p:cNvPr id="62" name="テキスト ボックス 61">
                <a:extLst>
                  <a:ext uri="{FF2B5EF4-FFF2-40B4-BE49-F238E27FC236}">
                    <a16:creationId xmlns:a16="http://schemas.microsoft.com/office/drawing/2014/main" id="{8A4C79A3-3722-19AC-9405-41C839922493}"/>
                  </a:ext>
                </a:extLst>
              </p:cNvPr>
              <p:cNvSpPr txBox="1"/>
              <p:nvPr/>
            </p:nvSpPr>
            <p:spPr>
              <a:xfrm>
                <a:off x="5542070" y="924702"/>
                <a:ext cx="155318" cy="76944"/>
              </a:xfrm>
              <a:prstGeom prst="rect">
                <a:avLst/>
              </a:prstGeom>
              <a:noFill/>
            </p:spPr>
            <p:txBody>
              <a:bodyPr wrap="square" lIns="0" tIns="0" rIns="0" bIns="0" rtlCol="0">
                <a:spAutoFit/>
              </a:bodyPr>
              <a:lstStyle/>
              <a:p>
                <a:pPr algn="ctr"/>
                <a:r>
                  <a:rPr lang="en-US" altLang="ja-JP" sz="500" b="1" dirty="0">
                    <a:latin typeface="+mn-ea"/>
                  </a:rPr>
                  <a:t>W</a:t>
                </a:r>
                <a:r>
                  <a:rPr kumimoji="1" lang="en-US" altLang="ja-JP" sz="500" b="1" dirty="0">
                    <a:latin typeface="+mn-ea"/>
                  </a:rPr>
                  <a:t>Y</a:t>
                </a:r>
                <a:endParaRPr kumimoji="1" lang="ja-JP" altLang="en-US" sz="500" b="1" dirty="0">
                  <a:latin typeface="+mn-ea"/>
                </a:endParaRPr>
              </a:p>
            </p:txBody>
          </p:sp>
          <p:sp>
            <p:nvSpPr>
              <p:cNvPr id="63" name="テキスト ボックス 62">
                <a:extLst>
                  <a:ext uri="{FF2B5EF4-FFF2-40B4-BE49-F238E27FC236}">
                    <a16:creationId xmlns:a16="http://schemas.microsoft.com/office/drawing/2014/main" id="{CA00258C-50D2-D098-D797-F76F38DC6464}"/>
                  </a:ext>
                </a:extLst>
              </p:cNvPr>
              <p:cNvSpPr txBox="1"/>
              <p:nvPr/>
            </p:nvSpPr>
            <p:spPr>
              <a:xfrm>
                <a:off x="5542070" y="1052385"/>
                <a:ext cx="155318" cy="76944"/>
              </a:xfrm>
              <a:prstGeom prst="rect">
                <a:avLst/>
              </a:prstGeom>
              <a:noFill/>
            </p:spPr>
            <p:txBody>
              <a:bodyPr wrap="square" lIns="0" tIns="0" rIns="0" bIns="0" rtlCol="0">
                <a:spAutoFit/>
              </a:bodyPr>
              <a:lstStyle/>
              <a:p>
                <a:pPr algn="ctr"/>
                <a:r>
                  <a:rPr lang="en-US" altLang="ja-JP" sz="500" b="1" dirty="0">
                    <a:latin typeface="+mn-ea"/>
                  </a:rPr>
                  <a:t>G</a:t>
                </a:r>
                <a:r>
                  <a:rPr kumimoji="1" lang="en-US" altLang="ja-JP" sz="500" b="1" dirty="0">
                    <a:latin typeface="+mn-ea"/>
                  </a:rPr>
                  <a:t>Y</a:t>
                </a:r>
                <a:endParaRPr kumimoji="1" lang="ja-JP" altLang="en-US" sz="500" b="1" dirty="0">
                  <a:latin typeface="+mn-ea"/>
                </a:endParaRPr>
              </a:p>
            </p:txBody>
          </p:sp>
          <p:sp>
            <p:nvSpPr>
              <p:cNvPr id="64" name="テキスト ボックス 63">
                <a:extLst>
                  <a:ext uri="{FF2B5EF4-FFF2-40B4-BE49-F238E27FC236}">
                    <a16:creationId xmlns:a16="http://schemas.microsoft.com/office/drawing/2014/main" id="{7E1CFB68-64F8-FB21-8256-690C423C4F83}"/>
                  </a:ext>
                </a:extLst>
              </p:cNvPr>
              <p:cNvSpPr txBox="1"/>
              <p:nvPr/>
            </p:nvSpPr>
            <p:spPr>
              <a:xfrm>
                <a:off x="5542070" y="1180068"/>
                <a:ext cx="155318" cy="76944"/>
              </a:xfrm>
              <a:prstGeom prst="rect">
                <a:avLst/>
              </a:prstGeom>
              <a:noFill/>
            </p:spPr>
            <p:txBody>
              <a:bodyPr wrap="square" lIns="0" tIns="0" rIns="0" bIns="0" rtlCol="0">
                <a:spAutoFit/>
              </a:bodyPr>
              <a:lstStyle/>
              <a:p>
                <a:pPr algn="ctr"/>
                <a:r>
                  <a:rPr kumimoji="1" lang="en-US" altLang="ja-JP" sz="500" b="1" dirty="0">
                    <a:latin typeface="+mn-ea"/>
                  </a:rPr>
                  <a:t>PY</a:t>
                </a:r>
                <a:endParaRPr kumimoji="1" lang="ja-JP" altLang="en-US" sz="500" b="1" dirty="0">
                  <a:latin typeface="+mn-ea"/>
                </a:endParaRPr>
              </a:p>
            </p:txBody>
          </p:sp>
          <p:grpSp>
            <p:nvGrpSpPr>
              <p:cNvPr id="66" name="グループ化 65">
                <a:extLst>
                  <a:ext uri="{FF2B5EF4-FFF2-40B4-BE49-F238E27FC236}">
                    <a16:creationId xmlns:a16="http://schemas.microsoft.com/office/drawing/2014/main" id="{3FCA5689-43CE-35E2-F07A-CD681BF46A1D}"/>
                  </a:ext>
                </a:extLst>
              </p:cNvPr>
              <p:cNvGrpSpPr/>
              <p:nvPr/>
            </p:nvGrpSpPr>
            <p:grpSpPr>
              <a:xfrm>
                <a:off x="5521118" y="773640"/>
                <a:ext cx="884292" cy="513428"/>
                <a:chOff x="4567543" y="773640"/>
                <a:chExt cx="1531166" cy="513428"/>
              </a:xfrm>
            </p:grpSpPr>
            <p:cxnSp>
              <p:nvCxnSpPr>
                <p:cNvPr id="67" name="直線コネクタ 66">
                  <a:extLst>
                    <a:ext uri="{FF2B5EF4-FFF2-40B4-BE49-F238E27FC236}">
                      <a16:creationId xmlns:a16="http://schemas.microsoft.com/office/drawing/2014/main" id="{45CF6C4E-5B34-4964-C30C-FAC40D3589DF}"/>
                    </a:ext>
                  </a:extLst>
                </p:cNvPr>
                <p:cNvCxnSpPr>
                  <a:cxnSpLocks/>
                </p:cNvCxnSpPr>
                <p:nvPr/>
              </p:nvCxnSpPr>
              <p:spPr>
                <a:xfrm>
                  <a:off x="4567543" y="773640"/>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BF64522C-1FBF-37EE-7E6F-39A03E6EA70A}"/>
                    </a:ext>
                  </a:extLst>
                </p:cNvPr>
                <p:cNvCxnSpPr>
                  <a:cxnSpLocks/>
                </p:cNvCxnSpPr>
                <p:nvPr/>
              </p:nvCxnSpPr>
              <p:spPr>
                <a:xfrm>
                  <a:off x="4567543" y="901997"/>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D21A7C87-2947-D1DC-F397-AA21B87DE3FD}"/>
                    </a:ext>
                  </a:extLst>
                </p:cNvPr>
                <p:cNvCxnSpPr>
                  <a:cxnSpLocks/>
                </p:cNvCxnSpPr>
                <p:nvPr/>
              </p:nvCxnSpPr>
              <p:spPr>
                <a:xfrm>
                  <a:off x="4567543" y="1030354"/>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FE7DF25B-B116-F34B-7E03-D17CBCFE414A}"/>
                    </a:ext>
                  </a:extLst>
                </p:cNvPr>
                <p:cNvCxnSpPr>
                  <a:cxnSpLocks/>
                </p:cNvCxnSpPr>
                <p:nvPr/>
              </p:nvCxnSpPr>
              <p:spPr>
                <a:xfrm>
                  <a:off x="4567543" y="1158711"/>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173DC176-1011-4F68-68A6-683AC8B3F8F0}"/>
                    </a:ext>
                  </a:extLst>
                </p:cNvPr>
                <p:cNvCxnSpPr>
                  <a:cxnSpLocks/>
                </p:cNvCxnSpPr>
                <p:nvPr/>
              </p:nvCxnSpPr>
              <p:spPr>
                <a:xfrm>
                  <a:off x="4567543" y="1287068"/>
                  <a:ext cx="1531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テキスト ボックス 72">
                <a:extLst>
                  <a:ext uri="{FF2B5EF4-FFF2-40B4-BE49-F238E27FC236}">
                    <a16:creationId xmlns:a16="http://schemas.microsoft.com/office/drawing/2014/main" id="{0306B9EF-A504-1C11-E022-8CC9DF54AEF3}"/>
                  </a:ext>
                </a:extLst>
              </p:cNvPr>
              <p:cNvSpPr txBox="1"/>
              <p:nvPr/>
            </p:nvSpPr>
            <p:spPr>
              <a:xfrm>
                <a:off x="5754002" y="928182"/>
                <a:ext cx="604070" cy="76944"/>
              </a:xfrm>
              <a:prstGeom prst="rect">
                <a:avLst/>
              </a:prstGeom>
              <a:noFill/>
            </p:spPr>
            <p:txBody>
              <a:bodyPr wrap="square" lIns="0" tIns="0" rIns="0" bIns="0" rtlCol="0">
                <a:spAutoFit/>
              </a:bodyPr>
              <a:lstStyle/>
              <a:p>
                <a:r>
                  <a:rPr lang="ja-JP" altLang="en-US" sz="500" dirty="0"/>
                  <a:t>ホワイトオーク</a:t>
                </a:r>
                <a:r>
                  <a:rPr kumimoji="1" lang="ja-JP" altLang="en-US" sz="500" dirty="0"/>
                  <a:t>柄</a:t>
                </a:r>
              </a:p>
            </p:txBody>
          </p:sp>
          <p:sp>
            <p:nvSpPr>
              <p:cNvPr id="74" name="テキスト ボックス 73">
                <a:extLst>
                  <a:ext uri="{FF2B5EF4-FFF2-40B4-BE49-F238E27FC236}">
                    <a16:creationId xmlns:a16="http://schemas.microsoft.com/office/drawing/2014/main" id="{6353EF89-DDFA-5B1E-FC02-F1EE1C17BF03}"/>
                  </a:ext>
                </a:extLst>
              </p:cNvPr>
              <p:cNvSpPr txBox="1"/>
              <p:nvPr/>
            </p:nvSpPr>
            <p:spPr>
              <a:xfrm>
                <a:off x="5754002" y="1056400"/>
                <a:ext cx="604070" cy="76944"/>
              </a:xfrm>
              <a:prstGeom prst="rect">
                <a:avLst/>
              </a:prstGeom>
              <a:noFill/>
            </p:spPr>
            <p:txBody>
              <a:bodyPr wrap="square" lIns="0" tIns="0" rIns="0" bIns="0" rtlCol="0">
                <a:spAutoFit/>
              </a:bodyPr>
              <a:lstStyle/>
              <a:p>
                <a:r>
                  <a:rPr kumimoji="1" lang="ja-JP" altLang="en-US" sz="500" dirty="0"/>
                  <a:t>ホワイトアッシュ柄</a:t>
                </a:r>
              </a:p>
            </p:txBody>
          </p:sp>
          <p:sp>
            <p:nvSpPr>
              <p:cNvPr id="75" name="テキスト ボックス 74">
                <a:extLst>
                  <a:ext uri="{FF2B5EF4-FFF2-40B4-BE49-F238E27FC236}">
                    <a16:creationId xmlns:a16="http://schemas.microsoft.com/office/drawing/2014/main" id="{EAF5F770-1443-B3EC-756E-7B978870BF5A}"/>
                  </a:ext>
                </a:extLst>
              </p:cNvPr>
              <p:cNvSpPr txBox="1"/>
              <p:nvPr/>
            </p:nvSpPr>
            <p:spPr>
              <a:xfrm>
                <a:off x="5754002" y="1184618"/>
                <a:ext cx="604070" cy="76944"/>
              </a:xfrm>
              <a:prstGeom prst="rect">
                <a:avLst/>
              </a:prstGeom>
              <a:noFill/>
            </p:spPr>
            <p:txBody>
              <a:bodyPr wrap="square" lIns="0" tIns="0" rIns="0" bIns="0" rtlCol="0">
                <a:spAutoFit/>
              </a:bodyPr>
              <a:lstStyle/>
              <a:p>
                <a:r>
                  <a:rPr kumimoji="1" lang="ja-JP" altLang="en-US" sz="500" dirty="0"/>
                  <a:t>しっくいホワイト柄</a:t>
                </a:r>
              </a:p>
            </p:txBody>
          </p:sp>
        </p:grpSp>
      </p:grpSp>
      <p:grpSp>
        <p:nvGrpSpPr>
          <p:cNvPr id="87" name="グループ化 86">
            <a:extLst>
              <a:ext uri="{FF2B5EF4-FFF2-40B4-BE49-F238E27FC236}">
                <a16:creationId xmlns:a16="http://schemas.microsoft.com/office/drawing/2014/main" id="{8E0052A6-6396-D007-D1B7-FA36CFD11FB8}"/>
              </a:ext>
            </a:extLst>
          </p:cNvPr>
          <p:cNvGrpSpPr/>
          <p:nvPr/>
        </p:nvGrpSpPr>
        <p:grpSpPr>
          <a:xfrm>
            <a:off x="8257513" y="804611"/>
            <a:ext cx="1483561" cy="641786"/>
            <a:chOff x="6906126" y="773640"/>
            <a:chExt cx="1483561" cy="641786"/>
          </a:xfrm>
        </p:grpSpPr>
        <p:pic>
          <p:nvPicPr>
            <p:cNvPr id="18" name="Picture 18" descr="http://www2.panasonic.biz/es/sumai/gazou/bicon/CA171AHND-PA0050504_0003.jpg">
              <a:extLst>
                <a:ext uri="{FF2B5EF4-FFF2-40B4-BE49-F238E27FC236}">
                  <a16:creationId xmlns:a16="http://schemas.microsoft.com/office/drawing/2014/main" id="{44D66DA4-2DA9-7B7C-EF62-63D6D7CD2E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496"/>
            <a:stretch/>
          </p:blipFill>
          <p:spPr bwMode="auto">
            <a:xfrm>
              <a:off x="6906127" y="773640"/>
              <a:ext cx="248512" cy="2861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http://www2.panasonic.biz/es/sumai/gazou/bicon/CA141AHND-PA0051398.jpg">
              <a:extLst>
                <a:ext uri="{FF2B5EF4-FFF2-40B4-BE49-F238E27FC236}">
                  <a16:creationId xmlns:a16="http://schemas.microsoft.com/office/drawing/2014/main" id="{12D4E10A-BA2E-6C8D-F7E7-54FECC8480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3" t="1" b="50"/>
            <a:stretch/>
          </p:blipFill>
          <p:spPr bwMode="auto">
            <a:xfrm rot="16200000">
              <a:off x="7198797" y="792573"/>
              <a:ext cx="285849" cy="2486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http://www2.panasonic.biz/es/sumai/gazou/bicon/CA141AHND-PA0051399.jpg">
              <a:extLst>
                <a:ext uri="{FF2B5EF4-FFF2-40B4-BE49-F238E27FC236}">
                  <a16:creationId xmlns:a16="http://schemas.microsoft.com/office/drawing/2014/main" id="{E03D516B-05BD-CA4C-6721-336743B004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7" t="1" b="50"/>
            <a:stretch/>
          </p:blipFill>
          <p:spPr bwMode="auto">
            <a:xfrm rot="16200000">
              <a:off x="7510290" y="792648"/>
              <a:ext cx="285698" cy="2486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http://www2.panasonic.biz/es/sumai/gazou/bicon/CA141AHND-PA0051401.jpg">
              <a:extLst>
                <a:ext uri="{FF2B5EF4-FFF2-40B4-BE49-F238E27FC236}">
                  <a16:creationId xmlns:a16="http://schemas.microsoft.com/office/drawing/2014/main" id="{8EFAF801-81DA-634D-177D-A82C60586B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1" t="1" r="-1" b="50"/>
            <a:stretch/>
          </p:blipFill>
          <p:spPr bwMode="auto">
            <a:xfrm rot="16200000">
              <a:off x="6886641" y="1148719"/>
              <a:ext cx="286192" cy="2472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www2.panasonic.biz/es/sumai/gazou/bicon/CA141AHND-PA0051402.jpg">
              <a:extLst>
                <a:ext uri="{FF2B5EF4-FFF2-40B4-BE49-F238E27FC236}">
                  <a16:creationId xmlns:a16="http://schemas.microsoft.com/office/drawing/2014/main" id="{44931E8D-6AA2-CFA8-26F9-E5D68AD81A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59" r="-1" b="2563"/>
            <a:stretch/>
          </p:blipFill>
          <p:spPr bwMode="auto">
            <a:xfrm rot="16200000">
              <a:off x="7195666" y="1148855"/>
              <a:ext cx="286932" cy="246210"/>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3" name="Picture 34" descr="http://www2.panasonic.biz/es/sumai/gazou/bicon/CA152AHND-PA0050150.jpg">
              <a:extLst>
                <a:ext uri="{FF2B5EF4-FFF2-40B4-BE49-F238E27FC236}">
                  <a16:creationId xmlns:a16="http://schemas.microsoft.com/office/drawing/2014/main" id="{08981AE6-E214-A215-DEA8-11BC1D7680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 r="5086" b="1820"/>
            <a:stretch/>
          </p:blipFill>
          <p:spPr bwMode="auto">
            <a:xfrm>
              <a:off x="7531264" y="1123723"/>
              <a:ext cx="246209" cy="29170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4" name="Picture 36" descr="http://www2.panasonic.biz/es/sumai/gazou/bicon/CA141AHND-PA0051403.jpg">
              <a:extLst>
                <a:ext uri="{FF2B5EF4-FFF2-40B4-BE49-F238E27FC236}">
                  <a16:creationId xmlns:a16="http://schemas.microsoft.com/office/drawing/2014/main" id="{902866B3-4AE8-0736-91BE-824E15A5B6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 r="7038" b="860"/>
            <a:stretch/>
          </p:blipFill>
          <p:spPr bwMode="auto">
            <a:xfrm>
              <a:off x="7843519" y="1123723"/>
              <a:ext cx="238808" cy="29170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42A5C3A1-B0F5-B685-8B91-86941F0BCB8E}"/>
                </a:ext>
              </a:extLst>
            </p:cNvPr>
            <p:cNvPicPr>
              <a:picLocks noChangeAspect="1"/>
            </p:cNvPicPr>
            <p:nvPr/>
          </p:nvPicPr>
          <p:blipFill rotWithShape="1">
            <a:blip r:embed="rId11">
              <a:extLst>
                <a:ext uri="{28A0092B-C50C-407E-A947-70E740481C1C}">
                  <a14:useLocalDpi xmlns:a14="http://schemas.microsoft.com/office/drawing/2010/main" val="0"/>
                </a:ext>
              </a:extLst>
            </a:blip>
            <a:srcRect t="1" b="-318"/>
            <a:stretch/>
          </p:blipFill>
          <p:spPr>
            <a:xfrm>
              <a:off x="7840223" y="774159"/>
              <a:ext cx="242104" cy="285672"/>
            </a:xfrm>
            <a:prstGeom prst="rect">
              <a:avLst/>
            </a:prstGeom>
          </p:spPr>
        </p:pic>
        <p:pic>
          <p:nvPicPr>
            <p:cNvPr id="35" name="図 34">
              <a:extLst>
                <a:ext uri="{FF2B5EF4-FFF2-40B4-BE49-F238E27FC236}">
                  <a16:creationId xmlns:a16="http://schemas.microsoft.com/office/drawing/2014/main" id="{BF32E5F4-74A6-B7B5-65E6-7E79D84A0842}"/>
                </a:ext>
              </a:extLst>
            </p:cNvPr>
            <p:cNvPicPr>
              <a:picLocks noChangeAspect="1"/>
            </p:cNvPicPr>
            <p:nvPr/>
          </p:nvPicPr>
          <p:blipFill rotWithShape="1">
            <a:blip r:embed="rId12">
              <a:extLst>
                <a:ext uri="{28A0092B-C50C-407E-A947-70E740481C1C}">
                  <a14:useLocalDpi xmlns:a14="http://schemas.microsoft.com/office/drawing/2010/main" val="0"/>
                </a:ext>
              </a:extLst>
            </a:blip>
            <a:srcRect b="713"/>
            <a:stretch/>
          </p:blipFill>
          <p:spPr>
            <a:xfrm>
              <a:off x="8145077" y="774159"/>
              <a:ext cx="244610" cy="285672"/>
            </a:xfrm>
            <a:prstGeom prst="rect">
              <a:avLst/>
            </a:prstGeom>
          </p:spPr>
        </p:pic>
        <p:sp>
          <p:nvSpPr>
            <p:cNvPr id="41" name="テキスト ボックス 40">
              <a:extLst>
                <a:ext uri="{FF2B5EF4-FFF2-40B4-BE49-F238E27FC236}">
                  <a16:creationId xmlns:a16="http://schemas.microsoft.com/office/drawing/2014/main" id="{073DB800-C7BD-21D1-7231-DB8EEEC19C3C}"/>
                </a:ext>
              </a:extLst>
            </p:cNvPr>
            <p:cNvSpPr txBox="1"/>
            <p:nvPr/>
          </p:nvSpPr>
          <p:spPr>
            <a:xfrm>
              <a:off x="7031679" y="981529"/>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UY</a:t>
              </a:r>
              <a:endParaRPr kumimoji="1" lang="ja-JP" altLang="en-US" sz="500" b="1" dirty="0">
                <a:solidFill>
                  <a:schemeClr val="bg1"/>
                </a:solidFill>
                <a:latin typeface="+mn-ea"/>
              </a:endParaRPr>
            </a:p>
          </p:txBody>
        </p:sp>
        <p:sp>
          <p:nvSpPr>
            <p:cNvPr id="79" name="テキスト ボックス 78">
              <a:extLst>
                <a:ext uri="{FF2B5EF4-FFF2-40B4-BE49-F238E27FC236}">
                  <a16:creationId xmlns:a16="http://schemas.microsoft.com/office/drawing/2014/main" id="{21C091FD-30E0-BAE4-1410-11182D637EBD}"/>
                </a:ext>
              </a:extLst>
            </p:cNvPr>
            <p:cNvSpPr txBox="1"/>
            <p:nvPr/>
          </p:nvSpPr>
          <p:spPr>
            <a:xfrm>
              <a:off x="7344385" y="981529"/>
              <a:ext cx="121670" cy="76944"/>
            </a:xfrm>
            <a:prstGeom prst="rect">
              <a:avLst/>
            </a:prstGeom>
            <a:solidFill>
              <a:schemeClr val="tx1"/>
            </a:solidFill>
          </p:spPr>
          <p:txBody>
            <a:bodyPr wrap="square" lIns="0" tIns="0" rIns="0" bIns="0" rtlCol="0">
              <a:spAutoFit/>
            </a:bodyPr>
            <a:lstStyle/>
            <a:p>
              <a:pPr algn="ctr"/>
              <a:r>
                <a:rPr lang="en-US" altLang="ja-JP" sz="500" b="1" dirty="0">
                  <a:solidFill>
                    <a:schemeClr val="bg1"/>
                  </a:solidFill>
                  <a:latin typeface="+mn-ea"/>
                </a:rPr>
                <a:t>T</a:t>
              </a:r>
              <a:r>
                <a:rPr kumimoji="1" lang="en-US" altLang="ja-JP" sz="500" b="1" dirty="0">
                  <a:solidFill>
                    <a:schemeClr val="bg1"/>
                  </a:solidFill>
                  <a:latin typeface="+mn-ea"/>
                </a:rPr>
                <a:t>Y</a:t>
              </a:r>
              <a:endParaRPr kumimoji="1" lang="ja-JP" altLang="en-US" sz="500" b="1" dirty="0">
                <a:solidFill>
                  <a:schemeClr val="bg1"/>
                </a:solidFill>
                <a:latin typeface="+mn-ea"/>
              </a:endParaRPr>
            </a:p>
          </p:txBody>
        </p:sp>
        <p:sp>
          <p:nvSpPr>
            <p:cNvPr id="80" name="テキスト ボックス 79">
              <a:extLst>
                <a:ext uri="{FF2B5EF4-FFF2-40B4-BE49-F238E27FC236}">
                  <a16:creationId xmlns:a16="http://schemas.microsoft.com/office/drawing/2014/main" id="{7616E0C9-1655-61B9-0A3A-428F6A00A1BD}"/>
                </a:ext>
              </a:extLst>
            </p:cNvPr>
            <p:cNvSpPr txBox="1"/>
            <p:nvPr/>
          </p:nvSpPr>
          <p:spPr>
            <a:xfrm>
              <a:off x="7655803" y="981529"/>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CY</a:t>
              </a:r>
              <a:endParaRPr kumimoji="1" lang="ja-JP" altLang="en-US" sz="500" b="1" dirty="0">
                <a:solidFill>
                  <a:schemeClr val="bg1"/>
                </a:solidFill>
                <a:latin typeface="+mn-ea"/>
              </a:endParaRPr>
            </a:p>
          </p:txBody>
        </p:sp>
        <p:sp>
          <p:nvSpPr>
            <p:cNvPr id="81" name="テキスト ボックス 80">
              <a:extLst>
                <a:ext uri="{FF2B5EF4-FFF2-40B4-BE49-F238E27FC236}">
                  <a16:creationId xmlns:a16="http://schemas.microsoft.com/office/drawing/2014/main" id="{331C8C38-198B-CA78-363A-9BBDE14F3DE1}"/>
                </a:ext>
              </a:extLst>
            </p:cNvPr>
            <p:cNvSpPr txBox="1"/>
            <p:nvPr/>
          </p:nvSpPr>
          <p:spPr>
            <a:xfrm>
              <a:off x="7960657" y="981529"/>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RV</a:t>
              </a:r>
              <a:endParaRPr kumimoji="1" lang="ja-JP" altLang="en-US" sz="500" b="1" dirty="0">
                <a:solidFill>
                  <a:schemeClr val="bg1"/>
                </a:solidFill>
                <a:latin typeface="+mn-ea"/>
              </a:endParaRPr>
            </a:p>
          </p:txBody>
        </p:sp>
        <p:sp>
          <p:nvSpPr>
            <p:cNvPr id="82" name="テキスト ボックス 81">
              <a:extLst>
                <a:ext uri="{FF2B5EF4-FFF2-40B4-BE49-F238E27FC236}">
                  <a16:creationId xmlns:a16="http://schemas.microsoft.com/office/drawing/2014/main" id="{7FC36357-CA02-A09F-D06F-EB84467D9174}"/>
                </a:ext>
              </a:extLst>
            </p:cNvPr>
            <p:cNvSpPr txBox="1"/>
            <p:nvPr/>
          </p:nvSpPr>
          <p:spPr>
            <a:xfrm>
              <a:off x="8268017" y="981529"/>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E</a:t>
              </a:r>
              <a:r>
                <a:rPr lang="en-US" altLang="ja-JP" sz="500" b="1" dirty="0">
                  <a:solidFill>
                    <a:schemeClr val="bg1"/>
                  </a:solidFill>
                  <a:latin typeface="+mn-ea"/>
                </a:rPr>
                <a:t>V</a:t>
              </a:r>
              <a:endParaRPr kumimoji="1" lang="ja-JP" altLang="en-US" sz="500" b="1" dirty="0">
                <a:solidFill>
                  <a:schemeClr val="bg1"/>
                </a:solidFill>
                <a:latin typeface="+mn-ea"/>
              </a:endParaRPr>
            </a:p>
          </p:txBody>
        </p:sp>
        <p:sp>
          <p:nvSpPr>
            <p:cNvPr id="83" name="テキスト ボックス 82">
              <a:extLst>
                <a:ext uri="{FF2B5EF4-FFF2-40B4-BE49-F238E27FC236}">
                  <a16:creationId xmlns:a16="http://schemas.microsoft.com/office/drawing/2014/main" id="{E69193ED-B907-9C29-2417-106832C970EC}"/>
                </a:ext>
              </a:extLst>
            </p:cNvPr>
            <p:cNvSpPr txBox="1"/>
            <p:nvPr/>
          </p:nvSpPr>
          <p:spPr>
            <a:xfrm>
              <a:off x="7031679" y="1338482"/>
              <a:ext cx="121670" cy="76944"/>
            </a:xfrm>
            <a:prstGeom prst="rect">
              <a:avLst/>
            </a:prstGeom>
            <a:solidFill>
              <a:schemeClr val="tx1"/>
            </a:solidFill>
          </p:spPr>
          <p:txBody>
            <a:bodyPr wrap="square" lIns="0" tIns="0" rIns="0" bIns="0" rtlCol="0">
              <a:spAutoFit/>
            </a:bodyPr>
            <a:lstStyle/>
            <a:p>
              <a:pPr algn="ctr"/>
              <a:r>
                <a:rPr lang="en-US" altLang="ja-JP" sz="500" b="1" dirty="0">
                  <a:solidFill>
                    <a:schemeClr val="bg1"/>
                  </a:solidFill>
                  <a:latin typeface="+mn-ea"/>
                </a:rPr>
                <a:t>J</a:t>
              </a:r>
              <a:r>
                <a:rPr kumimoji="1" lang="en-US" altLang="ja-JP" sz="500" b="1" dirty="0">
                  <a:solidFill>
                    <a:schemeClr val="bg1"/>
                  </a:solidFill>
                  <a:latin typeface="+mn-ea"/>
                </a:rPr>
                <a:t>Y</a:t>
              </a:r>
              <a:endParaRPr kumimoji="1" lang="ja-JP" altLang="en-US" sz="500" b="1" dirty="0">
                <a:solidFill>
                  <a:schemeClr val="bg1"/>
                </a:solidFill>
                <a:latin typeface="+mn-ea"/>
              </a:endParaRPr>
            </a:p>
          </p:txBody>
        </p:sp>
        <p:sp>
          <p:nvSpPr>
            <p:cNvPr id="84" name="テキスト ボックス 83">
              <a:extLst>
                <a:ext uri="{FF2B5EF4-FFF2-40B4-BE49-F238E27FC236}">
                  <a16:creationId xmlns:a16="http://schemas.microsoft.com/office/drawing/2014/main" id="{7F868FFA-124E-5C9D-A3B6-84D221E9B8DF}"/>
                </a:ext>
              </a:extLst>
            </p:cNvPr>
            <p:cNvSpPr txBox="1"/>
            <p:nvPr/>
          </p:nvSpPr>
          <p:spPr>
            <a:xfrm>
              <a:off x="7344385" y="1338482"/>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WY</a:t>
              </a:r>
              <a:endParaRPr kumimoji="1" lang="ja-JP" altLang="en-US" sz="500" b="1" dirty="0">
                <a:solidFill>
                  <a:schemeClr val="bg1"/>
                </a:solidFill>
                <a:latin typeface="+mn-ea"/>
              </a:endParaRPr>
            </a:p>
          </p:txBody>
        </p:sp>
        <p:sp>
          <p:nvSpPr>
            <p:cNvPr id="85" name="テキスト ボックス 84">
              <a:extLst>
                <a:ext uri="{FF2B5EF4-FFF2-40B4-BE49-F238E27FC236}">
                  <a16:creationId xmlns:a16="http://schemas.microsoft.com/office/drawing/2014/main" id="{2618E32A-14CB-9EDF-DECE-5F2761339395}"/>
                </a:ext>
              </a:extLst>
            </p:cNvPr>
            <p:cNvSpPr txBox="1"/>
            <p:nvPr/>
          </p:nvSpPr>
          <p:spPr>
            <a:xfrm>
              <a:off x="7655803" y="1338482"/>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GY</a:t>
              </a:r>
              <a:endParaRPr kumimoji="1" lang="ja-JP" altLang="en-US" sz="500" b="1" dirty="0">
                <a:solidFill>
                  <a:schemeClr val="bg1"/>
                </a:solidFill>
                <a:latin typeface="+mn-ea"/>
              </a:endParaRPr>
            </a:p>
          </p:txBody>
        </p:sp>
        <p:sp>
          <p:nvSpPr>
            <p:cNvPr id="86" name="テキスト ボックス 85">
              <a:extLst>
                <a:ext uri="{FF2B5EF4-FFF2-40B4-BE49-F238E27FC236}">
                  <a16:creationId xmlns:a16="http://schemas.microsoft.com/office/drawing/2014/main" id="{100F0FD4-5541-8DFA-7159-8E1CD1FBC3BC}"/>
                </a:ext>
              </a:extLst>
            </p:cNvPr>
            <p:cNvSpPr txBox="1"/>
            <p:nvPr/>
          </p:nvSpPr>
          <p:spPr>
            <a:xfrm>
              <a:off x="7960657" y="1338482"/>
              <a:ext cx="121670" cy="76944"/>
            </a:xfrm>
            <a:prstGeom prst="rect">
              <a:avLst/>
            </a:prstGeom>
            <a:solidFill>
              <a:schemeClr val="tx1"/>
            </a:solidFill>
          </p:spPr>
          <p:txBody>
            <a:bodyPr wrap="square" lIns="0" tIns="0" rIns="0" bIns="0" rtlCol="0">
              <a:spAutoFit/>
            </a:bodyPr>
            <a:lstStyle/>
            <a:p>
              <a:pPr algn="ctr"/>
              <a:r>
                <a:rPr kumimoji="1" lang="en-US" altLang="ja-JP" sz="500" b="1" dirty="0">
                  <a:solidFill>
                    <a:schemeClr val="bg1"/>
                  </a:solidFill>
                  <a:latin typeface="+mn-ea"/>
                </a:rPr>
                <a:t>PY</a:t>
              </a:r>
              <a:endParaRPr kumimoji="1" lang="ja-JP" altLang="en-US" sz="500" b="1" dirty="0">
                <a:solidFill>
                  <a:schemeClr val="bg1"/>
                </a:solidFill>
                <a:latin typeface="+mn-ea"/>
              </a:endParaRPr>
            </a:p>
          </p:txBody>
        </p:sp>
      </p:grpSp>
      <p:grpSp>
        <p:nvGrpSpPr>
          <p:cNvPr id="103" name="グループ化 102">
            <a:extLst>
              <a:ext uri="{FF2B5EF4-FFF2-40B4-BE49-F238E27FC236}">
                <a16:creationId xmlns:a16="http://schemas.microsoft.com/office/drawing/2014/main" id="{C331F6F3-AC03-433D-BBC7-168EF444ABDD}"/>
              </a:ext>
            </a:extLst>
          </p:cNvPr>
          <p:cNvGrpSpPr/>
          <p:nvPr/>
        </p:nvGrpSpPr>
        <p:grpSpPr>
          <a:xfrm>
            <a:off x="124478" y="4699896"/>
            <a:ext cx="9616596" cy="1943616"/>
            <a:chOff x="124478" y="4699896"/>
            <a:chExt cx="9616596" cy="1943616"/>
          </a:xfrm>
        </p:grpSpPr>
        <p:sp>
          <p:nvSpPr>
            <p:cNvPr id="10" name="Rectangle 14">
              <a:extLst>
                <a:ext uri="{FF2B5EF4-FFF2-40B4-BE49-F238E27FC236}">
                  <a16:creationId xmlns:a16="http://schemas.microsoft.com/office/drawing/2014/main" id="{A3ED6444-4884-3355-440A-49E97709FAF6}"/>
                </a:ext>
              </a:extLst>
            </p:cNvPr>
            <p:cNvSpPr>
              <a:spLocks noChangeArrowheads="1"/>
            </p:cNvSpPr>
            <p:nvPr/>
          </p:nvSpPr>
          <p:spPr bwMode="auto">
            <a:xfrm>
              <a:off x="124478" y="4699896"/>
              <a:ext cx="9616596" cy="1943616"/>
            </a:xfrm>
            <a:prstGeom prst="rect">
              <a:avLst/>
            </a:prstGeom>
            <a:solidFill>
              <a:srgbClr val="EAEAEA"/>
            </a:solidFill>
            <a:ln w="6350">
              <a:solidFill>
                <a:srgbClr val="DDDDDD"/>
              </a:solidFill>
              <a:miter lim="800000"/>
              <a:headEnd/>
              <a:tailEnd/>
            </a:ln>
            <a:effectLst/>
          </p:spPr>
          <p:txBody>
            <a:bodyPr wrap="none" anchor="ctr"/>
            <a:lstStyle/>
            <a:p>
              <a:pPr algn="ctr"/>
              <a:endParaRPr lang="ja-JP" altLang="en-US" sz="1200" dirty="0">
                <a:solidFill>
                  <a:srgbClr val="C0C0C0"/>
                </a:solidFill>
              </a:endParaRPr>
            </a:p>
          </p:txBody>
        </p:sp>
        <p:sp>
          <p:nvSpPr>
            <p:cNvPr id="93" name="テキスト ボックス 92">
              <a:extLst>
                <a:ext uri="{FF2B5EF4-FFF2-40B4-BE49-F238E27FC236}">
                  <a16:creationId xmlns:a16="http://schemas.microsoft.com/office/drawing/2014/main" id="{CDA4CD87-CDB4-1D36-4C3A-A2833C3E54DC}"/>
                </a:ext>
              </a:extLst>
            </p:cNvPr>
            <p:cNvSpPr txBox="1"/>
            <p:nvPr/>
          </p:nvSpPr>
          <p:spPr>
            <a:xfrm>
              <a:off x="233963" y="4864292"/>
              <a:ext cx="2553904" cy="246221"/>
            </a:xfrm>
            <a:prstGeom prst="rect">
              <a:avLst/>
            </a:prstGeom>
            <a:noFill/>
          </p:spPr>
          <p:txBody>
            <a:bodyPr wrap="square" lIns="0" tIns="0" rIns="0" bIns="0" rtlCol="0">
              <a:spAutoFit/>
            </a:bodyPr>
            <a:lstStyle/>
            <a:p>
              <a:r>
                <a:rPr kumimoji="1" lang="ja-JP" altLang="en-US" sz="800" dirty="0"/>
                <a:t>空間をやさしく仕切りつつ、</a:t>
              </a:r>
              <a:endParaRPr kumimoji="1" lang="en-US" altLang="ja-JP" sz="800" dirty="0"/>
            </a:p>
            <a:p>
              <a:r>
                <a:rPr kumimoji="1" lang="ja-JP" altLang="en-US" sz="800" dirty="0"/>
                <a:t>縦格子の隙間から光や気配が通うインテリアを演出します。</a:t>
              </a:r>
            </a:p>
          </p:txBody>
        </p:sp>
        <p:pic>
          <p:nvPicPr>
            <p:cNvPr id="99" name="図 98">
              <a:extLst>
                <a:ext uri="{FF2B5EF4-FFF2-40B4-BE49-F238E27FC236}">
                  <a16:creationId xmlns:a16="http://schemas.microsoft.com/office/drawing/2014/main" id="{877E0784-85C3-4194-956D-1CE9773B792F}"/>
                </a:ext>
              </a:extLst>
            </p:cNvPr>
            <p:cNvPicPr>
              <a:picLocks noChangeAspect="1"/>
            </p:cNvPicPr>
            <p:nvPr/>
          </p:nvPicPr>
          <p:blipFill>
            <a:blip r:embed="rId13"/>
            <a:stretch>
              <a:fillRect/>
            </a:stretch>
          </p:blipFill>
          <p:spPr>
            <a:xfrm>
              <a:off x="4482590" y="5145806"/>
              <a:ext cx="1713161" cy="1278000"/>
            </a:xfrm>
            <a:prstGeom prst="rect">
              <a:avLst/>
            </a:prstGeom>
          </p:spPr>
        </p:pic>
        <p:pic>
          <p:nvPicPr>
            <p:cNvPr id="101" name="図 100">
              <a:extLst>
                <a:ext uri="{FF2B5EF4-FFF2-40B4-BE49-F238E27FC236}">
                  <a16:creationId xmlns:a16="http://schemas.microsoft.com/office/drawing/2014/main" id="{203EB9A7-53E4-5CEE-0DC2-91C263619B41}"/>
                </a:ext>
              </a:extLst>
            </p:cNvPr>
            <p:cNvPicPr>
              <a:picLocks noChangeAspect="1"/>
            </p:cNvPicPr>
            <p:nvPr/>
          </p:nvPicPr>
          <p:blipFill>
            <a:blip r:embed="rId14"/>
            <a:stretch>
              <a:fillRect/>
            </a:stretch>
          </p:blipFill>
          <p:spPr>
            <a:xfrm>
              <a:off x="7525228" y="5145340"/>
              <a:ext cx="1917771" cy="1278000"/>
            </a:xfrm>
            <a:prstGeom prst="rect">
              <a:avLst/>
            </a:prstGeom>
          </p:spPr>
        </p:pic>
        <p:sp>
          <p:nvSpPr>
            <p:cNvPr id="94" name="テキスト ボックス 93">
              <a:extLst>
                <a:ext uri="{FF2B5EF4-FFF2-40B4-BE49-F238E27FC236}">
                  <a16:creationId xmlns:a16="http://schemas.microsoft.com/office/drawing/2014/main" id="{968DA693-E6E8-6E1C-5E94-2C50E8EEE04D}"/>
                </a:ext>
              </a:extLst>
            </p:cNvPr>
            <p:cNvSpPr txBox="1"/>
            <p:nvPr/>
          </p:nvSpPr>
          <p:spPr>
            <a:xfrm>
              <a:off x="6351608" y="4864292"/>
              <a:ext cx="2878279" cy="123111"/>
            </a:xfrm>
            <a:prstGeom prst="rect">
              <a:avLst/>
            </a:prstGeom>
            <a:noFill/>
          </p:spPr>
          <p:txBody>
            <a:bodyPr wrap="square" lIns="0" tIns="0" rIns="0" bIns="0" rtlCol="0">
              <a:spAutoFit/>
            </a:bodyPr>
            <a:lstStyle/>
            <a:p>
              <a:r>
                <a:rPr kumimoji="1" lang="ja-JP" altLang="en-US" sz="800" b="1" dirty="0"/>
                <a:t>光と影のコントラストが、インテリア空間を美しく演出。</a:t>
              </a:r>
            </a:p>
          </p:txBody>
        </p:sp>
        <p:sp>
          <p:nvSpPr>
            <p:cNvPr id="95" name="テキスト ボックス 94">
              <a:extLst>
                <a:ext uri="{FF2B5EF4-FFF2-40B4-BE49-F238E27FC236}">
                  <a16:creationId xmlns:a16="http://schemas.microsoft.com/office/drawing/2014/main" id="{A1B0C706-E171-83D3-98F2-AD7EA3080690}"/>
                </a:ext>
              </a:extLst>
            </p:cNvPr>
            <p:cNvSpPr txBox="1"/>
            <p:nvPr/>
          </p:nvSpPr>
          <p:spPr>
            <a:xfrm>
              <a:off x="2930085" y="4864292"/>
              <a:ext cx="2878279" cy="123111"/>
            </a:xfrm>
            <a:prstGeom prst="rect">
              <a:avLst/>
            </a:prstGeom>
            <a:noFill/>
          </p:spPr>
          <p:txBody>
            <a:bodyPr wrap="square" lIns="0" tIns="0" rIns="0" bIns="0" rtlCol="0">
              <a:spAutoFit/>
            </a:bodyPr>
            <a:lstStyle/>
            <a:p>
              <a:r>
                <a:rPr kumimoji="1" lang="ja-JP" altLang="en-US" sz="800" b="1" dirty="0">
                  <a:latin typeface="+mn-ea"/>
                </a:rPr>
                <a:t>上枠には化粧カバーを採用し、美しい外観に仕上がります。</a:t>
              </a:r>
            </a:p>
          </p:txBody>
        </p:sp>
        <p:sp>
          <p:nvSpPr>
            <p:cNvPr id="96" name="テキスト ボックス 95">
              <a:extLst>
                <a:ext uri="{FF2B5EF4-FFF2-40B4-BE49-F238E27FC236}">
                  <a16:creationId xmlns:a16="http://schemas.microsoft.com/office/drawing/2014/main" id="{EA080E09-F2E5-205C-27E8-DB7CE69B9CC8}"/>
                </a:ext>
              </a:extLst>
            </p:cNvPr>
            <p:cNvSpPr txBox="1"/>
            <p:nvPr/>
          </p:nvSpPr>
          <p:spPr>
            <a:xfrm>
              <a:off x="2948108" y="5151799"/>
              <a:ext cx="1534482" cy="215444"/>
            </a:xfrm>
            <a:prstGeom prst="rect">
              <a:avLst/>
            </a:prstGeom>
            <a:noFill/>
          </p:spPr>
          <p:txBody>
            <a:bodyPr wrap="square" lIns="0" tIns="0" rIns="0" bIns="0" rtlCol="0">
              <a:spAutoFit/>
            </a:bodyPr>
            <a:lstStyle/>
            <a:p>
              <a:r>
                <a:rPr kumimoji="1" lang="ja-JP" altLang="en-US" sz="700" dirty="0"/>
                <a:t>上枠に化粧カバーを採用しているため、美しい外観を損ないません。</a:t>
              </a:r>
            </a:p>
          </p:txBody>
        </p:sp>
        <p:sp>
          <p:nvSpPr>
            <p:cNvPr id="97" name="テキスト ボックス 96">
              <a:extLst>
                <a:ext uri="{FF2B5EF4-FFF2-40B4-BE49-F238E27FC236}">
                  <a16:creationId xmlns:a16="http://schemas.microsoft.com/office/drawing/2014/main" id="{369B6856-1214-DBD8-448B-3706CBD81AF7}"/>
                </a:ext>
              </a:extLst>
            </p:cNvPr>
            <p:cNvSpPr txBox="1"/>
            <p:nvPr/>
          </p:nvSpPr>
          <p:spPr>
            <a:xfrm>
              <a:off x="6351609" y="5145340"/>
              <a:ext cx="1103300" cy="323165"/>
            </a:xfrm>
            <a:prstGeom prst="rect">
              <a:avLst/>
            </a:prstGeom>
            <a:noFill/>
          </p:spPr>
          <p:txBody>
            <a:bodyPr wrap="square" lIns="0" tIns="0" rIns="0" bIns="0" rtlCol="0">
              <a:spAutoFit/>
            </a:bodyPr>
            <a:lstStyle/>
            <a:p>
              <a:r>
                <a:rPr kumimoji="1" lang="ja-JP" altLang="en-US" sz="700" dirty="0"/>
                <a:t>時間の流れとともに、格子が作り出す光と影のコントラストが、美しい空間を演出します。</a:t>
              </a:r>
            </a:p>
          </p:txBody>
        </p:sp>
      </p:grpSp>
    </p:spTree>
    <p:extLst>
      <p:ext uri="{BB962C8B-B14F-4D97-AF65-F5344CB8AC3E}">
        <p14:creationId xmlns:p14="http://schemas.microsoft.com/office/powerpoint/2010/main" val="85513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pPr algn="l"/>
            <a:r>
              <a:rPr lang="ja-JP" altLang="en-US" sz="1100" b="1" dirty="0">
                <a:solidFill>
                  <a:srgbClr val="FFFFFF"/>
                </a:solidFill>
                <a:latin typeface="+mj-ea"/>
              </a:rPr>
              <a:t>不燃壁材</a:t>
            </a:r>
          </a:p>
        </p:txBody>
      </p:sp>
      <p:sp>
        <p:nvSpPr>
          <p:cNvPr id="3" name="Rectangle 14">
            <a:extLst>
              <a:ext uri="{FF2B5EF4-FFF2-40B4-BE49-F238E27FC236}">
                <a16:creationId xmlns:a16="http://schemas.microsoft.com/office/drawing/2014/main" id="{44B7F0B0-AA68-7C64-0E64-35E35E6597F3}"/>
              </a:ext>
            </a:extLst>
          </p:cNvPr>
          <p:cNvSpPr>
            <a:spLocks noChangeArrowheads="1"/>
          </p:cNvSpPr>
          <p:nvPr/>
        </p:nvSpPr>
        <p:spPr bwMode="auto">
          <a:xfrm>
            <a:off x="124478" y="4699896"/>
            <a:ext cx="9616596" cy="1943616"/>
          </a:xfrm>
          <a:prstGeom prst="rect">
            <a:avLst/>
          </a:prstGeom>
          <a:solidFill>
            <a:srgbClr val="FFFFE7"/>
          </a:solidFill>
          <a:ln w="6350">
            <a:solidFill>
              <a:srgbClr val="FFFFE7"/>
            </a:solidFill>
            <a:miter lim="800000"/>
            <a:headEnd/>
            <a:tailEnd/>
          </a:ln>
          <a:effectLst/>
        </p:spPr>
        <p:txBody>
          <a:bodyPr wrap="none" anchor="ctr"/>
          <a:lstStyle/>
          <a:p>
            <a:pPr algn="ctr"/>
            <a:endParaRPr lang="ja-JP" altLang="en-US" sz="1200" dirty="0">
              <a:solidFill>
                <a:srgbClr val="C0C0C0"/>
              </a:solidFill>
            </a:endParaRPr>
          </a:p>
        </p:txBody>
      </p:sp>
      <p:pic>
        <p:nvPicPr>
          <p:cNvPr id="7" name="図 6">
            <a:extLst>
              <a:ext uri="{FF2B5EF4-FFF2-40B4-BE49-F238E27FC236}">
                <a16:creationId xmlns:a16="http://schemas.microsoft.com/office/drawing/2014/main" id="{84996933-EEEC-2CD4-E314-7C6BFDF4E5A8}"/>
              </a:ext>
            </a:extLst>
          </p:cNvPr>
          <p:cNvPicPr>
            <a:picLocks noChangeAspect="1"/>
          </p:cNvPicPr>
          <p:nvPr/>
        </p:nvPicPr>
        <p:blipFill>
          <a:blip r:embed="rId2"/>
          <a:stretch>
            <a:fillRect/>
          </a:stretch>
        </p:blipFill>
        <p:spPr>
          <a:xfrm>
            <a:off x="5682865" y="703967"/>
            <a:ext cx="4058209" cy="3946608"/>
          </a:xfrm>
          <a:prstGeom prst="rect">
            <a:avLst/>
          </a:prstGeom>
        </p:spPr>
      </p:pic>
      <p:pic>
        <p:nvPicPr>
          <p:cNvPr id="9" name="図 8">
            <a:extLst>
              <a:ext uri="{FF2B5EF4-FFF2-40B4-BE49-F238E27FC236}">
                <a16:creationId xmlns:a16="http://schemas.microsoft.com/office/drawing/2014/main" id="{FB781BA3-26A1-0FFF-F9AE-911C26924EEB}"/>
              </a:ext>
            </a:extLst>
          </p:cNvPr>
          <p:cNvPicPr>
            <a:picLocks noChangeAspect="1"/>
          </p:cNvPicPr>
          <p:nvPr/>
        </p:nvPicPr>
        <p:blipFill rotWithShape="1">
          <a:blip r:embed="rId3"/>
          <a:srcRect l="7953"/>
          <a:stretch/>
        </p:blipFill>
        <p:spPr>
          <a:xfrm>
            <a:off x="130629" y="703967"/>
            <a:ext cx="5447675" cy="3945600"/>
          </a:xfrm>
          <a:prstGeom prst="rect">
            <a:avLst/>
          </a:prstGeom>
        </p:spPr>
      </p:pic>
      <p:sp>
        <p:nvSpPr>
          <p:cNvPr id="28" name="正方形/長方形 27">
            <a:extLst>
              <a:ext uri="{FF2B5EF4-FFF2-40B4-BE49-F238E27FC236}">
                <a16:creationId xmlns:a16="http://schemas.microsoft.com/office/drawing/2014/main" id="{C96370B8-32DB-D67B-18AB-68B90F531EAD}"/>
              </a:ext>
            </a:extLst>
          </p:cNvPr>
          <p:cNvSpPr/>
          <p:nvPr/>
        </p:nvSpPr>
        <p:spPr>
          <a:xfrm>
            <a:off x="124478" y="4805218"/>
            <a:ext cx="9616596" cy="184666"/>
          </a:xfrm>
          <a:prstGeom prst="rect">
            <a:avLst/>
          </a:prstGeom>
        </p:spPr>
        <p:txBody>
          <a:bodyPr wrap="square" lIns="0" tIns="0" rIns="0" bIns="0">
            <a:spAutoFit/>
          </a:bodyPr>
          <a:lstStyle/>
          <a:p>
            <a:pPr algn="ctr"/>
            <a:r>
              <a:rPr lang="ja-JP" altLang="en-US" sz="1200" b="1" dirty="0">
                <a:solidFill>
                  <a:srgbClr val="953735"/>
                </a:solidFill>
                <a:latin typeface="Meiryo UI" panose="020B0604030504040204" pitchFamily="50" charset="-128"/>
                <a:ea typeface="Meiryo UI" panose="020B0604030504040204" pitchFamily="50" charset="-128"/>
              </a:rPr>
              <a:t>不燃性能に加え強さと意匠を兼ね備えた壁仕上げ材</a:t>
            </a:r>
            <a:endParaRPr lang="en-US" altLang="ja-JP" sz="1200" b="1" dirty="0">
              <a:solidFill>
                <a:srgbClr val="953735"/>
              </a:solidFill>
              <a:latin typeface="Meiryo UI" panose="020B0604030504040204" pitchFamily="50" charset="-128"/>
              <a:ea typeface="Meiryo UI" panose="020B0604030504040204" pitchFamily="50" charset="-128"/>
            </a:endParaRPr>
          </a:p>
        </p:txBody>
      </p:sp>
      <p:grpSp>
        <p:nvGrpSpPr>
          <p:cNvPr id="149" name="グループ化 148">
            <a:extLst>
              <a:ext uri="{FF2B5EF4-FFF2-40B4-BE49-F238E27FC236}">
                <a16:creationId xmlns:a16="http://schemas.microsoft.com/office/drawing/2014/main" id="{56978755-D3DE-8C6C-8C78-7350E9B47A87}"/>
              </a:ext>
            </a:extLst>
          </p:cNvPr>
          <p:cNvGrpSpPr/>
          <p:nvPr/>
        </p:nvGrpSpPr>
        <p:grpSpPr>
          <a:xfrm>
            <a:off x="2338565" y="5120889"/>
            <a:ext cx="3693288" cy="1451280"/>
            <a:chOff x="2338565" y="5120889"/>
            <a:chExt cx="3693288" cy="1451280"/>
          </a:xfrm>
        </p:grpSpPr>
        <p:sp>
          <p:nvSpPr>
            <p:cNvPr id="38" name="Text Box 70">
              <a:extLst>
                <a:ext uri="{FF2B5EF4-FFF2-40B4-BE49-F238E27FC236}">
                  <a16:creationId xmlns:a16="http://schemas.microsoft.com/office/drawing/2014/main" id="{2E360FE8-8D99-EAF9-EBC4-541C43D89407}"/>
                </a:ext>
              </a:extLst>
            </p:cNvPr>
            <p:cNvSpPr txBox="1">
              <a:spLocks noChangeArrowheads="1"/>
            </p:cNvSpPr>
            <p:nvPr/>
          </p:nvSpPr>
          <p:spPr bwMode="auto">
            <a:xfrm>
              <a:off x="4641636" y="6337635"/>
              <a:ext cx="139021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a:t>
              </a:r>
              <a:r>
                <a:rPr lang="ja-JP" altLang="en-US" sz="300" dirty="0">
                  <a:latin typeface="+mn-ea"/>
                </a:rPr>
                <a:t>不燃メラミン化粧板</a:t>
              </a:r>
              <a:r>
                <a:rPr lang="en-US" altLang="ja-JP" sz="300" dirty="0">
                  <a:latin typeface="+mn-ea"/>
                </a:rPr>
                <a:t>〉</a:t>
              </a:r>
            </a:p>
            <a:p>
              <a:pPr>
                <a:spcBef>
                  <a:spcPct val="0"/>
                </a:spcBef>
              </a:pPr>
              <a:r>
                <a:rPr lang="ja-JP" altLang="en-US" sz="300" dirty="0">
                  <a:solidFill>
                    <a:schemeClr val="tx1"/>
                  </a:solidFill>
                  <a:latin typeface="+mn-ea"/>
                </a:rPr>
                <a:t>●抗ウイルス加工は、病気の治療や予防を目的とするものではありません。</a:t>
              </a:r>
            </a:p>
            <a:p>
              <a:pPr>
                <a:spcBef>
                  <a:spcPct val="0"/>
                </a:spcBef>
              </a:pPr>
              <a:r>
                <a:rPr lang="ja-JP" altLang="en-US" sz="300" dirty="0">
                  <a:solidFill>
                    <a:schemeClr val="tx1"/>
                  </a:solidFill>
                  <a:latin typeface="+mn-ea"/>
                </a:rPr>
                <a:t>●抗ウイルス性能は、すべてのウイルスに対して発現するものではありません。</a:t>
              </a:r>
            </a:p>
            <a:p>
              <a:pPr>
                <a:spcBef>
                  <a:spcPct val="0"/>
                </a:spcBef>
              </a:pPr>
              <a:r>
                <a:rPr lang="ja-JP" altLang="en-US" sz="300" dirty="0">
                  <a:solidFill>
                    <a:schemeClr val="tx1"/>
                  </a:solidFill>
                  <a:latin typeface="+mn-ea"/>
                </a:rPr>
                <a:t>●抗菌性能は、すべての菌に対して発現するものではありません。</a:t>
              </a:r>
            </a:p>
            <a:p>
              <a:pPr>
                <a:spcBef>
                  <a:spcPct val="0"/>
                </a:spcBef>
              </a:pPr>
              <a:r>
                <a:rPr lang="ja-JP" altLang="en-US" sz="300" dirty="0">
                  <a:solidFill>
                    <a:schemeClr val="tx1"/>
                  </a:solidFill>
                  <a:latin typeface="+mn-ea"/>
                </a:rPr>
                <a:t>●</a:t>
              </a:r>
              <a:r>
                <a:rPr lang="en-US" altLang="ja-JP" sz="300" dirty="0">
                  <a:solidFill>
                    <a:schemeClr val="tx1"/>
                  </a:solidFill>
                  <a:latin typeface="+mn-ea"/>
                </a:rPr>
                <a:t>SIAA</a:t>
              </a:r>
              <a:r>
                <a:rPr lang="ja-JP" altLang="en-US" sz="300" dirty="0">
                  <a:solidFill>
                    <a:schemeClr val="tx1"/>
                  </a:solidFill>
                  <a:latin typeface="+mn-ea"/>
                </a:rPr>
                <a:t>の安全性基準に適合しています。</a:t>
              </a:r>
            </a:p>
          </p:txBody>
        </p:sp>
        <p:sp>
          <p:nvSpPr>
            <p:cNvPr id="23" name="Text Box 70">
              <a:extLst>
                <a:ext uri="{FF2B5EF4-FFF2-40B4-BE49-F238E27FC236}">
                  <a16:creationId xmlns:a16="http://schemas.microsoft.com/office/drawing/2014/main" id="{12028B32-CA72-0F90-1E2E-C04D7397B55F}"/>
                </a:ext>
              </a:extLst>
            </p:cNvPr>
            <p:cNvSpPr txBox="1">
              <a:spLocks noChangeArrowheads="1"/>
            </p:cNvSpPr>
            <p:nvPr/>
          </p:nvSpPr>
          <p:spPr bwMode="auto">
            <a:xfrm>
              <a:off x="2339324" y="5286413"/>
              <a:ext cx="2263411"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50" dirty="0">
                  <a:latin typeface="Meiryo UI" panose="020B0604030504040204" pitchFamily="50" charset="-128"/>
                  <a:ea typeface="Meiryo UI" panose="020B0604030504040204" pitchFamily="50" charset="-128"/>
                </a:rPr>
                <a:t>化粧面は、メラミン樹脂仕上げで、傷や汚れに強く、「抗ウイルス・抗菌加工」を施し、</a:t>
              </a:r>
            </a:p>
            <a:p>
              <a:pPr>
                <a:spcBef>
                  <a:spcPct val="0"/>
                </a:spcBef>
              </a:pPr>
              <a:r>
                <a:rPr lang="ja-JP" altLang="en-US" sz="550" dirty="0">
                  <a:latin typeface="Meiryo UI" panose="020B0604030504040204" pitchFamily="50" charset="-128"/>
                  <a:ea typeface="Meiryo UI" panose="020B0604030504040204" pitchFamily="50" charset="-128"/>
                </a:rPr>
                <a:t>施設などの接触機会の多い所をより清潔に保ちます。</a:t>
              </a:r>
              <a:endParaRPr lang="ja-JP" altLang="en-US" sz="550" dirty="0">
                <a:solidFill>
                  <a:schemeClr val="tx1"/>
                </a:solidFill>
                <a:latin typeface="Meiryo UI" panose="020B0604030504040204" pitchFamily="50" charset="-128"/>
                <a:ea typeface="Meiryo UI" panose="020B0604030504040204" pitchFamily="50" charset="-128"/>
              </a:endParaRPr>
            </a:p>
          </p:txBody>
        </p:sp>
        <p:sp>
          <p:nvSpPr>
            <p:cNvPr id="24" name="Text Box 70">
              <a:extLst>
                <a:ext uri="{FF2B5EF4-FFF2-40B4-BE49-F238E27FC236}">
                  <a16:creationId xmlns:a16="http://schemas.microsoft.com/office/drawing/2014/main" id="{12AC2F38-A2A9-F247-F057-98CB8BDA858B}"/>
                </a:ext>
              </a:extLst>
            </p:cNvPr>
            <p:cNvSpPr txBox="1">
              <a:spLocks noChangeArrowheads="1"/>
            </p:cNvSpPr>
            <p:nvPr/>
          </p:nvSpPr>
          <p:spPr bwMode="auto">
            <a:xfrm>
              <a:off x="2339324" y="5120889"/>
              <a:ext cx="164430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u="sng" dirty="0">
                  <a:latin typeface="Meiryo UI" panose="020B0604030504040204" pitchFamily="50" charset="-128"/>
                  <a:ea typeface="Meiryo UI" panose="020B0604030504040204" pitchFamily="50" charset="-128"/>
                </a:rPr>
                <a:t>傷や汚れに強く、美しい状態を保ちます。</a:t>
              </a:r>
            </a:p>
          </p:txBody>
        </p:sp>
        <p:sp>
          <p:nvSpPr>
            <p:cNvPr id="29" name="Text Box 70">
              <a:extLst>
                <a:ext uri="{FF2B5EF4-FFF2-40B4-BE49-F238E27FC236}">
                  <a16:creationId xmlns:a16="http://schemas.microsoft.com/office/drawing/2014/main" id="{C716CE2C-3FF0-2C3C-375C-5E4B9EE09A5A}"/>
                </a:ext>
              </a:extLst>
            </p:cNvPr>
            <p:cNvSpPr txBox="1">
              <a:spLocks noChangeArrowheads="1"/>
            </p:cNvSpPr>
            <p:nvPr/>
          </p:nvSpPr>
          <p:spPr bwMode="auto">
            <a:xfrm>
              <a:off x="2340748" y="5505011"/>
              <a:ext cx="322656"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00" dirty="0">
                  <a:latin typeface="+mn-ea"/>
                </a:rPr>
                <a:t>傷に強い</a:t>
              </a:r>
              <a:endParaRPr lang="ja-JP" altLang="en-US" sz="500" dirty="0">
                <a:solidFill>
                  <a:schemeClr val="tx1"/>
                </a:solidFill>
                <a:latin typeface="+mn-ea"/>
              </a:endParaRPr>
            </a:p>
          </p:txBody>
        </p:sp>
        <p:sp>
          <p:nvSpPr>
            <p:cNvPr id="30" name="Text Box 70">
              <a:extLst>
                <a:ext uri="{FF2B5EF4-FFF2-40B4-BE49-F238E27FC236}">
                  <a16:creationId xmlns:a16="http://schemas.microsoft.com/office/drawing/2014/main" id="{7CBD5DA8-75F6-4C67-05C4-92FC2D786D10}"/>
                </a:ext>
              </a:extLst>
            </p:cNvPr>
            <p:cNvSpPr txBox="1">
              <a:spLocks noChangeArrowheads="1"/>
            </p:cNvSpPr>
            <p:nvPr/>
          </p:nvSpPr>
          <p:spPr bwMode="auto">
            <a:xfrm>
              <a:off x="3488481" y="5505011"/>
              <a:ext cx="322656"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00" dirty="0">
                  <a:latin typeface="+mn-ea"/>
                </a:rPr>
                <a:t>汚れに強い</a:t>
              </a:r>
              <a:endParaRPr lang="ja-JP" altLang="en-US" sz="500" dirty="0">
                <a:solidFill>
                  <a:schemeClr val="tx1"/>
                </a:solidFill>
                <a:latin typeface="+mn-ea"/>
              </a:endParaRPr>
            </a:p>
          </p:txBody>
        </p:sp>
        <p:sp>
          <p:nvSpPr>
            <p:cNvPr id="34" name="Text Box 70">
              <a:extLst>
                <a:ext uri="{FF2B5EF4-FFF2-40B4-BE49-F238E27FC236}">
                  <a16:creationId xmlns:a16="http://schemas.microsoft.com/office/drawing/2014/main" id="{0F8D1A5A-BD76-A53B-92C4-651BBCB6AED6}"/>
                </a:ext>
              </a:extLst>
            </p:cNvPr>
            <p:cNvSpPr txBox="1">
              <a:spLocks noChangeArrowheads="1"/>
            </p:cNvSpPr>
            <p:nvPr/>
          </p:nvSpPr>
          <p:spPr bwMode="auto">
            <a:xfrm>
              <a:off x="4646774" y="6256378"/>
              <a:ext cx="947083" cy="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 SIAA</a:t>
              </a:r>
              <a:r>
                <a:rPr lang="ja-JP" altLang="en-US" sz="300" dirty="0">
                  <a:latin typeface="+mn-ea"/>
                </a:rPr>
                <a:t>の認証基準に適合しています。</a:t>
              </a:r>
              <a:endParaRPr lang="ja-JP" altLang="en-US" sz="300" dirty="0">
                <a:solidFill>
                  <a:schemeClr val="tx1"/>
                </a:solidFill>
                <a:latin typeface="+mn-ea"/>
              </a:endParaRPr>
            </a:p>
          </p:txBody>
        </p:sp>
        <p:grpSp>
          <p:nvGrpSpPr>
            <p:cNvPr id="46" name="グループ化 45">
              <a:extLst>
                <a:ext uri="{FF2B5EF4-FFF2-40B4-BE49-F238E27FC236}">
                  <a16:creationId xmlns:a16="http://schemas.microsoft.com/office/drawing/2014/main" id="{67C9E61A-F720-DA78-7DE8-F34AEDB2237E}"/>
                </a:ext>
              </a:extLst>
            </p:cNvPr>
            <p:cNvGrpSpPr/>
            <p:nvPr/>
          </p:nvGrpSpPr>
          <p:grpSpPr>
            <a:xfrm>
              <a:off x="4658084" y="5960169"/>
              <a:ext cx="1153665" cy="252000"/>
              <a:chOff x="4529199" y="5921695"/>
              <a:chExt cx="1153665" cy="252000"/>
            </a:xfrm>
          </p:grpSpPr>
          <p:sp>
            <p:nvSpPr>
              <p:cNvPr id="33" name="Text Box 70">
                <a:extLst>
                  <a:ext uri="{FF2B5EF4-FFF2-40B4-BE49-F238E27FC236}">
                    <a16:creationId xmlns:a16="http://schemas.microsoft.com/office/drawing/2014/main" id="{FEF06A75-E404-69C5-43C4-1ECA4B3F81B4}"/>
                  </a:ext>
                </a:extLst>
              </p:cNvPr>
              <p:cNvSpPr txBox="1">
                <a:spLocks noChangeArrowheads="1"/>
              </p:cNvSpPr>
              <p:nvPr/>
            </p:nvSpPr>
            <p:spPr bwMode="auto">
              <a:xfrm>
                <a:off x="4871655" y="5998664"/>
                <a:ext cx="81120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SIAA</a:t>
                </a:r>
                <a:r>
                  <a:rPr lang="ja-JP" altLang="en-US" sz="300" dirty="0">
                    <a:latin typeface="+mn-ea"/>
                  </a:rPr>
                  <a:t>マークは</a:t>
                </a:r>
                <a:r>
                  <a:rPr lang="en-US" altLang="ja-JP" sz="300" dirty="0">
                    <a:latin typeface="+mn-ea"/>
                  </a:rPr>
                  <a:t>ISO22196</a:t>
                </a:r>
                <a:r>
                  <a:rPr lang="ja-JP" altLang="en-US" sz="300" dirty="0">
                    <a:latin typeface="+mn-ea"/>
                  </a:rPr>
                  <a:t>法により評価された結果に基づき、抗菌製品技術協議会ガイドラインで品質管理・情報公開された製品に表示されます。</a:t>
                </a:r>
                <a:endParaRPr lang="ja-JP" altLang="en-US" sz="300" dirty="0">
                  <a:solidFill>
                    <a:schemeClr val="tx1"/>
                  </a:solidFill>
                  <a:latin typeface="+mn-ea"/>
                </a:endParaRPr>
              </a:p>
            </p:txBody>
          </p:sp>
          <p:pic>
            <p:nvPicPr>
              <p:cNvPr id="35" name="図 34">
                <a:extLst>
                  <a:ext uri="{FF2B5EF4-FFF2-40B4-BE49-F238E27FC236}">
                    <a16:creationId xmlns:a16="http://schemas.microsoft.com/office/drawing/2014/main" id="{E828EF43-5D87-B91E-A4F6-3596296BEF47}"/>
                  </a:ext>
                </a:extLst>
              </p:cNvPr>
              <p:cNvPicPr>
                <a:picLocks noChangeAspect="1"/>
              </p:cNvPicPr>
              <p:nvPr/>
            </p:nvPicPr>
            <p:blipFill>
              <a:blip r:embed="rId4"/>
              <a:stretch>
                <a:fillRect/>
              </a:stretch>
            </p:blipFill>
            <p:spPr>
              <a:xfrm>
                <a:off x="4529199" y="5921695"/>
                <a:ext cx="298872" cy="252000"/>
              </a:xfrm>
              <a:prstGeom prst="rect">
                <a:avLst/>
              </a:prstGeom>
            </p:spPr>
          </p:pic>
        </p:grpSp>
        <p:grpSp>
          <p:nvGrpSpPr>
            <p:cNvPr id="47" name="グループ化 46">
              <a:extLst>
                <a:ext uri="{FF2B5EF4-FFF2-40B4-BE49-F238E27FC236}">
                  <a16:creationId xmlns:a16="http://schemas.microsoft.com/office/drawing/2014/main" id="{79F0E80B-AC27-C541-95E0-1E0E88839B75}"/>
                </a:ext>
              </a:extLst>
            </p:cNvPr>
            <p:cNvGrpSpPr/>
            <p:nvPr/>
          </p:nvGrpSpPr>
          <p:grpSpPr>
            <a:xfrm>
              <a:off x="4658084" y="5677867"/>
              <a:ext cx="1153666" cy="252000"/>
              <a:chOff x="4529199" y="5620352"/>
              <a:chExt cx="1153666" cy="252000"/>
            </a:xfrm>
          </p:grpSpPr>
          <p:sp>
            <p:nvSpPr>
              <p:cNvPr id="32" name="Text Box 70">
                <a:extLst>
                  <a:ext uri="{FF2B5EF4-FFF2-40B4-BE49-F238E27FC236}">
                    <a16:creationId xmlns:a16="http://schemas.microsoft.com/office/drawing/2014/main" id="{0A7AF5E5-AEBB-E122-5BC9-4913071C9386}"/>
                  </a:ext>
                </a:extLst>
              </p:cNvPr>
              <p:cNvSpPr txBox="1">
                <a:spLocks noChangeArrowheads="1"/>
              </p:cNvSpPr>
              <p:nvPr/>
            </p:nvSpPr>
            <p:spPr bwMode="auto">
              <a:xfrm>
                <a:off x="4871656" y="5693542"/>
                <a:ext cx="81120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SIAA</a:t>
                </a:r>
                <a:r>
                  <a:rPr lang="ja-JP" altLang="en-US" sz="300" dirty="0">
                    <a:latin typeface="+mn-ea"/>
                  </a:rPr>
                  <a:t>マークは</a:t>
                </a:r>
                <a:r>
                  <a:rPr lang="en-US" altLang="ja-JP" sz="300" dirty="0">
                    <a:latin typeface="+mn-ea"/>
                  </a:rPr>
                  <a:t>ISO21702</a:t>
                </a:r>
                <a:r>
                  <a:rPr lang="ja-JP" altLang="en-US" sz="300" dirty="0">
                    <a:latin typeface="+mn-ea"/>
                  </a:rPr>
                  <a:t>法により評価された結果に基づき、抗菌製品技術協議会ガイドラインで品質管理・情報公開された製品に表示されます。</a:t>
                </a:r>
                <a:endParaRPr lang="ja-JP" altLang="en-US" sz="300" dirty="0">
                  <a:solidFill>
                    <a:schemeClr val="tx1"/>
                  </a:solidFill>
                  <a:latin typeface="+mn-ea"/>
                </a:endParaRPr>
              </a:p>
            </p:txBody>
          </p:sp>
          <p:pic>
            <p:nvPicPr>
              <p:cNvPr id="36" name="図 35">
                <a:extLst>
                  <a:ext uri="{FF2B5EF4-FFF2-40B4-BE49-F238E27FC236}">
                    <a16:creationId xmlns:a16="http://schemas.microsoft.com/office/drawing/2014/main" id="{88407B09-E126-6343-8E8C-0FF34AEF4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199" y="5620352"/>
                <a:ext cx="298872" cy="252000"/>
              </a:xfrm>
              <a:prstGeom prst="rect">
                <a:avLst/>
              </a:prstGeom>
            </p:spPr>
          </p:pic>
        </p:grpSp>
        <p:sp>
          <p:nvSpPr>
            <p:cNvPr id="39" name="Text Box 70">
              <a:extLst>
                <a:ext uri="{FF2B5EF4-FFF2-40B4-BE49-F238E27FC236}">
                  <a16:creationId xmlns:a16="http://schemas.microsoft.com/office/drawing/2014/main" id="{59EB8828-F0D8-C8FC-7567-2BD89C3E460E}"/>
                </a:ext>
              </a:extLst>
            </p:cNvPr>
            <p:cNvSpPr txBox="1">
              <a:spLocks noChangeArrowheads="1"/>
            </p:cNvSpPr>
            <p:nvPr/>
          </p:nvSpPr>
          <p:spPr bwMode="auto">
            <a:xfrm>
              <a:off x="4662404" y="5501370"/>
              <a:ext cx="1113172" cy="15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00" dirty="0">
                  <a:latin typeface="+mn-ea"/>
                </a:rPr>
                <a:t>「抗菌加工」「抗ウイルス・抗菌加工」品を用意しています。</a:t>
              </a:r>
              <a:endParaRPr lang="ja-JP" altLang="en-US" sz="500" dirty="0">
                <a:solidFill>
                  <a:schemeClr val="tx1"/>
                </a:solidFill>
                <a:latin typeface="+mn-ea"/>
              </a:endParaRPr>
            </a:p>
          </p:txBody>
        </p:sp>
        <p:pic>
          <p:nvPicPr>
            <p:cNvPr id="43" name="図 42">
              <a:extLst>
                <a:ext uri="{FF2B5EF4-FFF2-40B4-BE49-F238E27FC236}">
                  <a16:creationId xmlns:a16="http://schemas.microsoft.com/office/drawing/2014/main" id="{F3A152EC-36BF-C0A6-6375-BB0EEA322DBB}"/>
                </a:ext>
              </a:extLst>
            </p:cNvPr>
            <p:cNvPicPr>
              <a:picLocks noChangeAspect="1"/>
            </p:cNvPicPr>
            <p:nvPr/>
          </p:nvPicPr>
          <p:blipFill>
            <a:blip r:embed="rId6"/>
            <a:stretch>
              <a:fillRect/>
            </a:stretch>
          </p:blipFill>
          <p:spPr>
            <a:xfrm>
              <a:off x="3492828" y="5600169"/>
              <a:ext cx="1097271" cy="972000"/>
            </a:xfrm>
            <a:prstGeom prst="rect">
              <a:avLst/>
            </a:prstGeom>
          </p:spPr>
        </p:pic>
        <p:pic>
          <p:nvPicPr>
            <p:cNvPr id="45" name="図 44">
              <a:extLst>
                <a:ext uri="{FF2B5EF4-FFF2-40B4-BE49-F238E27FC236}">
                  <a16:creationId xmlns:a16="http://schemas.microsoft.com/office/drawing/2014/main" id="{FC7BA0B6-82EF-1835-E65C-44B6FA7BC68C}"/>
                </a:ext>
              </a:extLst>
            </p:cNvPr>
            <p:cNvPicPr>
              <a:picLocks noChangeAspect="1"/>
            </p:cNvPicPr>
            <p:nvPr/>
          </p:nvPicPr>
          <p:blipFill>
            <a:blip r:embed="rId7"/>
            <a:stretch>
              <a:fillRect/>
            </a:stretch>
          </p:blipFill>
          <p:spPr>
            <a:xfrm>
              <a:off x="2338565" y="5600169"/>
              <a:ext cx="1098305" cy="972000"/>
            </a:xfrm>
            <a:prstGeom prst="rect">
              <a:avLst/>
            </a:prstGeom>
          </p:spPr>
        </p:pic>
      </p:grpSp>
      <p:grpSp>
        <p:nvGrpSpPr>
          <p:cNvPr id="148" name="グループ化 147">
            <a:extLst>
              <a:ext uri="{FF2B5EF4-FFF2-40B4-BE49-F238E27FC236}">
                <a16:creationId xmlns:a16="http://schemas.microsoft.com/office/drawing/2014/main" id="{915B5339-36FB-1B2B-11B1-AE18FECB6633}"/>
              </a:ext>
            </a:extLst>
          </p:cNvPr>
          <p:cNvGrpSpPr/>
          <p:nvPr/>
        </p:nvGrpSpPr>
        <p:grpSpPr>
          <a:xfrm>
            <a:off x="6199597" y="5120889"/>
            <a:ext cx="3475592" cy="1447578"/>
            <a:chOff x="6001282" y="5120889"/>
            <a:chExt cx="3475592" cy="1447578"/>
          </a:xfrm>
        </p:grpSpPr>
        <p:sp>
          <p:nvSpPr>
            <p:cNvPr id="48" name="Text Box 70">
              <a:extLst>
                <a:ext uri="{FF2B5EF4-FFF2-40B4-BE49-F238E27FC236}">
                  <a16:creationId xmlns:a16="http://schemas.microsoft.com/office/drawing/2014/main" id="{BE9FA458-7ED5-16FD-548A-D1B768FF8F63}"/>
                </a:ext>
              </a:extLst>
            </p:cNvPr>
            <p:cNvSpPr txBox="1">
              <a:spLocks noChangeArrowheads="1"/>
            </p:cNvSpPr>
            <p:nvPr/>
          </p:nvSpPr>
          <p:spPr bwMode="auto">
            <a:xfrm>
              <a:off x="6001282" y="5286413"/>
              <a:ext cx="2263411"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50" dirty="0">
                  <a:latin typeface="Meiryo UI" panose="020B0604030504040204" pitchFamily="50" charset="-128"/>
                  <a:ea typeface="Meiryo UI" panose="020B0604030504040204" pitchFamily="50" charset="-128"/>
                </a:rPr>
                <a:t>意匠性と高い性能（不燃性・強度）を兼ね備えた壁材で</a:t>
              </a:r>
            </a:p>
            <a:p>
              <a:pPr>
                <a:spcBef>
                  <a:spcPct val="0"/>
                </a:spcBef>
              </a:pPr>
              <a:r>
                <a:rPr lang="ja-JP" altLang="en-US" sz="550" dirty="0">
                  <a:latin typeface="Meiryo UI" panose="020B0604030504040204" pitchFamily="50" charset="-128"/>
                  <a:ea typeface="Meiryo UI" panose="020B0604030504040204" pitchFamily="50" charset="-128"/>
                </a:rPr>
                <a:t>高齢者施設・医療・介護施設、育児・教育施設等さまざまな施設におすすめです。</a:t>
              </a:r>
              <a:endParaRPr lang="ja-JP" altLang="en-US" sz="550" dirty="0">
                <a:solidFill>
                  <a:schemeClr val="tx1"/>
                </a:solidFill>
                <a:latin typeface="Meiryo UI" panose="020B0604030504040204" pitchFamily="50" charset="-128"/>
                <a:ea typeface="Meiryo UI" panose="020B0604030504040204" pitchFamily="50" charset="-128"/>
              </a:endParaRPr>
            </a:p>
          </p:txBody>
        </p:sp>
        <p:sp>
          <p:nvSpPr>
            <p:cNvPr id="49" name="Text Box 70">
              <a:extLst>
                <a:ext uri="{FF2B5EF4-FFF2-40B4-BE49-F238E27FC236}">
                  <a16:creationId xmlns:a16="http://schemas.microsoft.com/office/drawing/2014/main" id="{1B420672-84BE-8CD6-4420-04073A1A16DD}"/>
                </a:ext>
              </a:extLst>
            </p:cNvPr>
            <p:cNvSpPr txBox="1">
              <a:spLocks noChangeArrowheads="1"/>
            </p:cNvSpPr>
            <p:nvPr/>
          </p:nvSpPr>
          <p:spPr bwMode="auto">
            <a:xfrm>
              <a:off x="6001282" y="5120889"/>
              <a:ext cx="34755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u="sng" dirty="0">
                  <a:latin typeface="Meiryo UI" panose="020B0604030504040204" pitchFamily="50" charset="-128"/>
                  <a:ea typeface="Meiryo UI" panose="020B0604030504040204" pitchFamily="50" charset="-128"/>
                </a:rPr>
                <a:t>建具や収納部位など他商材とのコーディネイトで、様々な施設に新たな空間を提案。</a:t>
              </a:r>
            </a:p>
          </p:txBody>
        </p:sp>
        <p:grpSp>
          <p:nvGrpSpPr>
            <p:cNvPr id="55" name="グループ化 54">
              <a:extLst>
                <a:ext uri="{FF2B5EF4-FFF2-40B4-BE49-F238E27FC236}">
                  <a16:creationId xmlns:a16="http://schemas.microsoft.com/office/drawing/2014/main" id="{FE94E5D9-50E8-753A-9D09-292CA448BBA8}"/>
                </a:ext>
              </a:extLst>
            </p:cNvPr>
            <p:cNvGrpSpPr/>
            <p:nvPr/>
          </p:nvGrpSpPr>
          <p:grpSpPr>
            <a:xfrm>
              <a:off x="6001282" y="5505011"/>
              <a:ext cx="2886571" cy="1017290"/>
              <a:chOff x="6001282" y="5505011"/>
              <a:chExt cx="3017567" cy="1063456"/>
            </a:xfrm>
          </p:grpSpPr>
          <p:pic>
            <p:nvPicPr>
              <p:cNvPr id="18" name="図 17">
                <a:extLst>
                  <a:ext uri="{FF2B5EF4-FFF2-40B4-BE49-F238E27FC236}">
                    <a16:creationId xmlns:a16="http://schemas.microsoft.com/office/drawing/2014/main" id="{B767DBD1-941D-2DCB-02DD-ED43A04BA3BA}"/>
                  </a:ext>
                </a:extLst>
              </p:cNvPr>
              <p:cNvPicPr>
                <a:picLocks noChangeAspect="1"/>
              </p:cNvPicPr>
              <p:nvPr/>
            </p:nvPicPr>
            <p:blipFill>
              <a:blip r:embed="rId8"/>
              <a:stretch>
                <a:fillRect/>
              </a:stretch>
            </p:blipFill>
            <p:spPr>
              <a:xfrm>
                <a:off x="8064364" y="5505011"/>
                <a:ext cx="954485" cy="1063456"/>
              </a:xfrm>
              <a:prstGeom prst="rect">
                <a:avLst/>
              </a:prstGeom>
            </p:spPr>
          </p:pic>
          <p:pic>
            <p:nvPicPr>
              <p:cNvPr id="52" name="図 51">
                <a:extLst>
                  <a:ext uri="{FF2B5EF4-FFF2-40B4-BE49-F238E27FC236}">
                    <a16:creationId xmlns:a16="http://schemas.microsoft.com/office/drawing/2014/main" id="{38338691-D6D6-677B-FDD4-6C86CA56430D}"/>
                  </a:ext>
                </a:extLst>
              </p:cNvPr>
              <p:cNvPicPr>
                <a:picLocks noChangeAspect="1"/>
              </p:cNvPicPr>
              <p:nvPr/>
            </p:nvPicPr>
            <p:blipFill>
              <a:blip r:embed="rId9"/>
              <a:stretch>
                <a:fillRect/>
              </a:stretch>
            </p:blipFill>
            <p:spPr>
              <a:xfrm>
                <a:off x="7035930" y="5506467"/>
                <a:ext cx="952467" cy="1062000"/>
              </a:xfrm>
              <a:prstGeom prst="rect">
                <a:avLst/>
              </a:prstGeom>
            </p:spPr>
          </p:pic>
          <p:pic>
            <p:nvPicPr>
              <p:cNvPr id="54" name="図 53">
                <a:extLst>
                  <a:ext uri="{FF2B5EF4-FFF2-40B4-BE49-F238E27FC236}">
                    <a16:creationId xmlns:a16="http://schemas.microsoft.com/office/drawing/2014/main" id="{D8B3D765-15B1-8EEA-7D02-113EFADB3252}"/>
                  </a:ext>
                </a:extLst>
              </p:cNvPr>
              <p:cNvPicPr>
                <a:picLocks noChangeAspect="1"/>
              </p:cNvPicPr>
              <p:nvPr/>
            </p:nvPicPr>
            <p:blipFill>
              <a:blip r:embed="rId10"/>
              <a:stretch>
                <a:fillRect/>
              </a:stretch>
            </p:blipFill>
            <p:spPr>
              <a:xfrm>
                <a:off x="6001282" y="5506467"/>
                <a:ext cx="953179" cy="1062000"/>
              </a:xfrm>
              <a:prstGeom prst="rect">
                <a:avLst/>
              </a:prstGeom>
            </p:spPr>
          </p:pic>
        </p:grpSp>
        <p:sp>
          <p:nvSpPr>
            <p:cNvPr id="56" name="Text Box 70">
              <a:extLst>
                <a:ext uri="{FF2B5EF4-FFF2-40B4-BE49-F238E27FC236}">
                  <a16:creationId xmlns:a16="http://schemas.microsoft.com/office/drawing/2014/main" id="{49BDAD56-6010-089F-58BF-DAA6C56ECDA4}"/>
                </a:ext>
              </a:extLst>
            </p:cNvPr>
            <p:cNvSpPr txBox="1">
              <a:spLocks noChangeArrowheads="1"/>
            </p:cNvSpPr>
            <p:nvPr/>
          </p:nvSpPr>
          <p:spPr bwMode="auto">
            <a:xfrm>
              <a:off x="6001282" y="6522301"/>
              <a:ext cx="871207" cy="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a:t>
              </a:r>
              <a:r>
                <a:rPr lang="ja-JP" altLang="en-US" sz="300" dirty="0">
                  <a:latin typeface="+mn-ea"/>
                </a:rPr>
                <a:t>グレージュアッシュ柄</a:t>
              </a:r>
              <a:r>
                <a:rPr lang="en-US" altLang="ja-JP" sz="300" dirty="0">
                  <a:latin typeface="+mn-ea"/>
                </a:rPr>
                <a:t>〉</a:t>
              </a:r>
              <a:endParaRPr lang="ja-JP" altLang="en-US" sz="300" dirty="0">
                <a:solidFill>
                  <a:schemeClr val="tx1"/>
                </a:solidFill>
                <a:latin typeface="+mn-ea"/>
              </a:endParaRPr>
            </a:p>
          </p:txBody>
        </p:sp>
        <p:sp>
          <p:nvSpPr>
            <p:cNvPr id="57" name="Text Box 70">
              <a:extLst>
                <a:ext uri="{FF2B5EF4-FFF2-40B4-BE49-F238E27FC236}">
                  <a16:creationId xmlns:a16="http://schemas.microsoft.com/office/drawing/2014/main" id="{8D865C28-63D4-8DF6-E8F4-990928290412}"/>
                </a:ext>
              </a:extLst>
            </p:cNvPr>
            <p:cNvSpPr txBox="1">
              <a:spLocks noChangeArrowheads="1"/>
            </p:cNvSpPr>
            <p:nvPr/>
          </p:nvSpPr>
          <p:spPr bwMode="auto">
            <a:xfrm>
              <a:off x="6988631" y="6522301"/>
              <a:ext cx="871207" cy="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a:t>
              </a:r>
              <a:r>
                <a:rPr lang="ja-JP" altLang="en-US" sz="300" dirty="0">
                  <a:latin typeface="+mn-ea"/>
                </a:rPr>
                <a:t>イデアオーク柄</a:t>
              </a:r>
              <a:r>
                <a:rPr lang="en-US" altLang="ja-JP" sz="300" dirty="0">
                  <a:latin typeface="+mn-ea"/>
                </a:rPr>
                <a:t>〉</a:t>
              </a:r>
              <a:endParaRPr lang="ja-JP" altLang="en-US" sz="300" dirty="0">
                <a:solidFill>
                  <a:schemeClr val="tx1"/>
                </a:solidFill>
                <a:latin typeface="+mn-ea"/>
              </a:endParaRPr>
            </a:p>
          </p:txBody>
        </p:sp>
        <p:sp>
          <p:nvSpPr>
            <p:cNvPr id="58" name="Text Box 70">
              <a:extLst>
                <a:ext uri="{FF2B5EF4-FFF2-40B4-BE49-F238E27FC236}">
                  <a16:creationId xmlns:a16="http://schemas.microsoft.com/office/drawing/2014/main" id="{E8CC8C3F-CFFF-721C-A832-6AD916BF8E5E}"/>
                </a:ext>
              </a:extLst>
            </p:cNvPr>
            <p:cNvSpPr txBox="1">
              <a:spLocks noChangeArrowheads="1"/>
            </p:cNvSpPr>
            <p:nvPr/>
          </p:nvSpPr>
          <p:spPr bwMode="auto">
            <a:xfrm>
              <a:off x="7976953" y="6522301"/>
              <a:ext cx="871207" cy="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300" dirty="0">
                  <a:latin typeface="+mn-ea"/>
                </a:rPr>
                <a:t>〈</a:t>
              </a:r>
              <a:r>
                <a:rPr lang="ja-JP" altLang="en-US" sz="300" dirty="0">
                  <a:latin typeface="+mn-ea"/>
                </a:rPr>
                <a:t>イデアオーク柄</a:t>
              </a:r>
              <a:r>
                <a:rPr lang="en-US" altLang="ja-JP" sz="300" dirty="0">
                  <a:latin typeface="+mn-ea"/>
                </a:rPr>
                <a:t>〉</a:t>
              </a:r>
              <a:endParaRPr lang="ja-JP" altLang="en-US" sz="300" dirty="0">
                <a:solidFill>
                  <a:schemeClr val="tx1"/>
                </a:solidFill>
                <a:latin typeface="+mn-ea"/>
              </a:endParaRPr>
            </a:p>
          </p:txBody>
        </p:sp>
        <p:grpSp>
          <p:nvGrpSpPr>
            <p:cNvPr id="116" name="グループ化 115">
              <a:extLst>
                <a:ext uri="{FF2B5EF4-FFF2-40B4-BE49-F238E27FC236}">
                  <a16:creationId xmlns:a16="http://schemas.microsoft.com/office/drawing/2014/main" id="{754239A7-0E8A-BDCC-285D-D3D355311507}"/>
                </a:ext>
              </a:extLst>
            </p:cNvPr>
            <p:cNvGrpSpPr/>
            <p:nvPr/>
          </p:nvGrpSpPr>
          <p:grpSpPr>
            <a:xfrm>
              <a:off x="6399518" y="5719200"/>
              <a:ext cx="319314" cy="408248"/>
              <a:chOff x="6399518" y="5719200"/>
              <a:chExt cx="319314" cy="408248"/>
            </a:xfrm>
          </p:grpSpPr>
          <p:cxnSp>
            <p:nvCxnSpPr>
              <p:cNvPr id="60" name="直線コネクタ 59">
                <a:extLst>
                  <a:ext uri="{FF2B5EF4-FFF2-40B4-BE49-F238E27FC236}">
                    <a16:creationId xmlns:a16="http://schemas.microsoft.com/office/drawing/2014/main" id="{087EA1DE-767D-1809-DBDA-E6BAF64E6436}"/>
                  </a:ext>
                </a:extLst>
              </p:cNvPr>
              <p:cNvCxnSpPr>
                <a:cxnSpLocks/>
              </p:cNvCxnSpPr>
              <p:nvPr/>
            </p:nvCxnSpPr>
            <p:spPr>
              <a:xfrm>
                <a:off x="6399518" y="5742819"/>
                <a:ext cx="0" cy="384629"/>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5A208FE-901E-845E-9829-3BE8D99716F2}"/>
                  </a:ext>
                </a:extLst>
              </p:cNvPr>
              <p:cNvCxnSpPr>
                <a:cxnSpLocks/>
              </p:cNvCxnSpPr>
              <p:nvPr/>
            </p:nvCxnSpPr>
            <p:spPr>
              <a:xfrm>
                <a:off x="6718832" y="5719200"/>
                <a:ext cx="0" cy="408248"/>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0A840D7-47B6-9025-657A-34529C8364B7}"/>
                  </a:ext>
                </a:extLst>
              </p:cNvPr>
              <p:cNvCxnSpPr>
                <a:cxnSpLocks/>
              </p:cNvCxnSpPr>
              <p:nvPr/>
            </p:nvCxnSpPr>
            <p:spPr>
              <a:xfrm flipH="1">
                <a:off x="6399518" y="6127448"/>
                <a:ext cx="319314"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68CB1635-D313-10C0-0D18-A53D03A72233}"/>
                  </a:ext>
                </a:extLst>
              </p:cNvPr>
              <p:cNvCxnSpPr>
                <a:cxnSpLocks/>
              </p:cNvCxnSpPr>
              <p:nvPr/>
            </p:nvCxnSpPr>
            <p:spPr>
              <a:xfrm flipH="1">
                <a:off x="6399518" y="5719200"/>
                <a:ext cx="319314" cy="23619"/>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115" name="グループ化 114">
              <a:extLst>
                <a:ext uri="{FF2B5EF4-FFF2-40B4-BE49-F238E27FC236}">
                  <a16:creationId xmlns:a16="http://schemas.microsoft.com/office/drawing/2014/main" id="{23132326-67A2-869F-899A-E530563A5137}"/>
                </a:ext>
              </a:extLst>
            </p:cNvPr>
            <p:cNvGrpSpPr/>
            <p:nvPr/>
          </p:nvGrpSpPr>
          <p:grpSpPr>
            <a:xfrm>
              <a:off x="7973149" y="5612264"/>
              <a:ext cx="487148" cy="910037"/>
              <a:chOff x="7973149" y="5612264"/>
              <a:chExt cx="487148" cy="910037"/>
            </a:xfrm>
          </p:grpSpPr>
          <p:cxnSp>
            <p:nvCxnSpPr>
              <p:cNvPr id="73" name="直線コネクタ 72">
                <a:extLst>
                  <a:ext uri="{FF2B5EF4-FFF2-40B4-BE49-F238E27FC236}">
                    <a16:creationId xmlns:a16="http://schemas.microsoft.com/office/drawing/2014/main" id="{18818517-0F9D-2856-018B-0290F1F2D935}"/>
                  </a:ext>
                </a:extLst>
              </p:cNvPr>
              <p:cNvCxnSpPr>
                <a:cxnSpLocks/>
              </p:cNvCxnSpPr>
              <p:nvPr/>
            </p:nvCxnSpPr>
            <p:spPr>
              <a:xfrm>
                <a:off x="8088114" y="5687828"/>
                <a:ext cx="0" cy="759428"/>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A6E1462B-24AE-534F-07D2-39395A20E369}"/>
                  </a:ext>
                </a:extLst>
              </p:cNvPr>
              <p:cNvCxnSpPr>
                <a:cxnSpLocks/>
              </p:cNvCxnSpPr>
              <p:nvPr/>
            </p:nvCxnSpPr>
            <p:spPr>
              <a:xfrm flipH="1" flipV="1">
                <a:off x="7973149" y="5612264"/>
                <a:ext cx="112545" cy="75564"/>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1A5AE1CF-9011-79C4-44C5-CF70C8CD224A}"/>
                  </a:ext>
                </a:extLst>
              </p:cNvPr>
              <p:cNvCxnSpPr>
                <a:cxnSpLocks/>
              </p:cNvCxnSpPr>
              <p:nvPr/>
            </p:nvCxnSpPr>
            <p:spPr>
              <a:xfrm flipH="1">
                <a:off x="7973149" y="6447256"/>
                <a:ext cx="112545" cy="75045"/>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09AC3664-CC7E-3076-AA1B-041E7B6D74FE}"/>
                  </a:ext>
                </a:extLst>
              </p:cNvPr>
              <p:cNvCxnSpPr>
                <a:cxnSpLocks/>
              </p:cNvCxnSpPr>
              <p:nvPr/>
            </p:nvCxnSpPr>
            <p:spPr>
              <a:xfrm>
                <a:off x="8221162" y="5768107"/>
                <a:ext cx="0" cy="603585"/>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EA38B9AA-7843-2C11-279D-1203BE4FE7E6}"/>
                  </a:ext>
                </a:extLst>
              </p:cNvPr>
              <p:cNvCxnSpPr>
                <a:cxnSpLocks/>
              </p:cNvCxnSpPr>
              <p:nvPr/>
            </p:nvCxnSpPr>
            <p:spPr>
              <a:xfrm flipH="1" flipV="1">
                <a:off x="8221162" y="5761792"/>
                <a:ext cx="108857" cy="61825"/>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9C6E94D0-AE81-1C8C-E067-8FA0BB401831}"/>
                  </a:ext>
                </a:extLst>
              </p:cNvPr>
              <p:cNvCxnSpPr>
                <a:cxnSpLocks/>
              </p:cNvCxnSpPr>
              <p:nvPr/>
            </p:nvCxnSpPr>
            <p:spPr>
              <a:xfrm>
                <a:off x="8330019" y="5823617"/>
                <a:ext cx="0" cy="230186"/>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3AEB4F7A-D89F-2CA2-8B31-97F24DACDAA9}"/>
                  </a:ext>
                </a:extLst>
              </p:cNvPr>
              <p:cNvCxnSpPr>
                <a:cxnSpLocks/>
              </p:cNvCxnSpPr>
              <p:nvPr/>
            </p:nvCxnSpPr>
            <p:spPr>
              <a:xfrm flipH="1" flipV="1">
                <a:off x="8327022" y="6053803"/>
                <a:ext cx="108470" cy="9556"/>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6FD75FE3-1D64-EAE8-3399-B48F1339173F}"/>
                  </a:ext>
                </a:extLst>
              </p:cNvPr>
              <p:cNvCxnSpPr>
                <a:cxnSpLocks/>
              </p:cNvCxnSpPr>
              <p:nvPr/>
            </p:nvCxnSpPr>
            <p:spPr>
              <a:xfrm>
                <a:off x="8435879" y="5906606"/>
                <a:ext cx="0" cy="154454"/>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BF256E66-10B6-4610-0A04-AAF04F33CB89}"/>
                  </a:ext>
                </a:extLst>
              </p:cNvPr>
              <p:cNvCxnSpPr>
                <a:cxnSpLocks/>
              </p:cNvCxnSpPr>
              <p:nvPr/>
            </p:nvCxnSpPr>
            <p:spPr>
              <a:xfrm flipH="1" flipV="1">
                <a:off x="8431328" y="5906571"/>
                <a:ext cx="28969" cy="23296"/>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3BEFB22D-BB3E-2409-D4E9-5DD56E67682A}"/>
                  </a:ext>
                </a:extLst>
              </p:cNvPr>
              <p:cNvCxnSpPr>
                <a:cxnSpLocks/>
              </p:cNvCxnSpPr>
              <p:nvPr/>
            </p:nvCxnSpPr>
            <p:spPr>
              <a:xfrm>
                <a:off x="8445812" y="5914685"/>
                <a:ext cx="0" cy="341693"/>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FEFE0B10-8F66-3CD1-A7B0-170AC6C3BEAD}"/>
                  </a:ext>
                </a:extLst>
              </p:cNvPr>
              <p:cNvCxnSpPr>
                <a:cxnSpLocks/>
              </p:cNvCxnSpPr>
              <p:nvPr/>
            </p:nvCxnSpPr>
            <p:spPr>
              <a:xfrm flipH="1">
                <a:off x="8221162" y="6245751"/>
                <a:ext cx="220801" cy="131149"/>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117" name="グループ化 116">
              <a:extLst>
                <a:ext uri="{FF2B5EF4-FFF2-40B4-BE49-F238E27FC236}">
                  <a16:creationId xmlns:a16="http://schemas.microsoft.com/office/drawing/2014/main" id="{4F1F5627-8A2A-CE56-39F3-927148C1BCF5}"/>
                </a:ext>
              </a:extLst>
            </p:cNvPr>
            <p:cNvGrpSpPr/>
            <p:nvPr/>
          </p:nvGrpSpPr>
          <p:grpSpPr>
            <a:xfrm>
              <a:off x="7084106" y="5567101"/>
              <a:ext cx="206153" cy="427198"/>
              <a:chOff x="6397098" y="5742818"/>
              <a:chExt cx="206153" cy="427198"/>
            </a:xfrm>
          </p:grpSpPr>
          <p:cxnSp>
            <p:nvCxnSpPr>
              <p:cNvPr id="118" name="直線コネクタ 117">
                <a:extLst>
                  <a:ext uri="{FF2B5EF4-FFF2-40B4-BE49-F238E27FC236}">
                    <a16:creationId xmlns:a16="http://schemas.microsoft.com/office/drawing/2014/main" id="{BA1DE583-45A8-A18C-C58A-42D9639F752A}"/>
                  </a:ext>
                </a:extLst>
              </p:cNvPr>
              <p:cNvCxnSpPr>
                <a:cxnSpLocks/>
              </p:cNvCxnSpPr>
              <p:nvPr/>
            </p:nvCxnSpPr>
            <p:spPr>
              <a:xfrm>
                <a:off x="6399518" y="5742818"/>
                <a:ext cx="0" cy="417968"/>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2254A6A0-3D7B-6315-FFD5-C0CE63F760A0}"/>
                  </a:ext>
                </a:extLst>
              </p:cNvPr>
              <p:cNvCxnSpPr>
                <a:cxnSpLocks/>
              </p:cNvCxnSpPr>
              <p:nvPr/>
            </p:nvCxnSpPr>
            <p:spPr>
              <a:xfrm>
                <a:off x="6603251" y="5878164"/>
                <a:ext cx="0" cy="291852"/>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4D298C50-EB14-BEF7-8AA6-FF414EC0EF0C}"/>
                  </a:ext>
                </a:extLst>
              </p:cNvPr>
              <p:cNvCxnSpPr>
                <a:cxnSpLocks/>
              </p:cNvCxnSpPr>
              <p:nvPr/>
            </p:nvCxnSpPr>
            <p:spPr>
              <a:xfrm flipH="1" flipV="1">
                <a:off x="6415604" y="6154685"/>
                <a:ext cx="185764" cy="15331"/>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1ED265CC-15B4-3D31-682A-E15C904617C6}"/>
                  </a:ext>
                </a:extLst>
              </p:cNvPr>
              <p:cNvCxnSpPr>
                <a:cxnSpLocks/>
              </p:cNvCxnSpPr>
              <p:nvPr/>
            </p:nvCxnSpPr>
            <p:spPr>
              <a:xfrm flipH="1" flipV="1">
                <a:off x="6397098" y="5742818"/>
                <a:ext cx="204270" cy="132103"/>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46" name="グループ化 145">
            <a:extLst>
              <a:ext uri="{FF2B5EF4-FFF2-40B4-BE49-F238E27FC236}">
                <a16:creationId xmlns:a16="http://schemas.microsoft.com/office/drawing/2014/main" id="{809B43EA-25EE-6B2B-4974-41B82B31E9DC}"/>
              </a:ext>
            </a:extLst>
          </p:cNvPr>
          <p:cNvGrpSpPr/>
          <p:nvPr/>
        </p:nvGrpSpPr>
        <p:grpSpPr>
          <a:xfrm>
            <a:off x="306412" y="5120889"/>
            <a:ext cx="1644306" cy="1451280"/>
            <a:chOff x="306412" y="5120889"/>
            <a:chExt cx="1644306" cy="1451280"/>
          </a:xfrm>
        </p:grpSpPr>
        <p:pic>
          <p:nvPicPr>
            <p:cNvPr id="6" name="図 5">
              <a:extLst>
                <a:ext uri="{FF2B5EF4-FFF2-40B4-BE49-F238E27FC236}">
                  <a16:creationId xmlns:a16="http://schemas.microsoft.com/office/drawing/2014/main" id="{3207CF8C-262F-EEF9-DF7B-7DE868392EA9}"/>
                </a:ext>
              </a:extLst>
            </p:cNvPr>
            <p:cNvPicPr>
              <a:picLocks noChangeAspect="1"/>
            </p:cNvPicPr>
            <p:nvPr/>
          </p:nvPicPr>
          <p:blipFill>
            <a:blip r:embed="rId11"/>
            <a:stretch>
              <a:fillRect/>
            </a:stretch>
          </p:blipFill>
          <p:spPr>
            <a:xfrm>
              <a:off x="1055228" y="5416430"/>
              <a:ext cx="731583" cy="1155739"/>
            </a:xfrm>
            <a:prstGeom prst="rect">
              <a:avLst/>
            </a:prstGeom>
          </p:spPr>
        </p:pic>
        <p:sp>
          <p:nvSpPr>
            <p:cNvPr id="22" name="Text Box 70">
              <a:extLst>
                <a:ext uri="{FF2B5EF4-FFF2-40B4-BE49-F238E27FC236}">
                  <a16:creationId xmlns:a16="http://schemas.microsoft.com/office/drawing/2014/main" id="{DF2CBF5E-C8FD-9A23-9211-97445DFE7303}"/>
                </a:ext>
              </a:extLst>
            </p:cNvPr>
            <p:cNvSpPr txBox="1">
              <a:spLocks noChangeArrowheads="1"/>
            </p:cNvSpPr>
            <p:nvPr/>
          </p:nvSpPr>
          <p:spPr bwMode="auto">
            <a:xfrm>
              <a:off x="306412" y="5120889"/>
              <a:ext cx="16443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u="sng" dirty="0">
                  <a:latin typeface="Meiryo UI" panose="020B0604030504040204" pitchFamily="50" charset="-128"/>
                  <a:ea typeface="Meiryo UI" panose="020B0604030504040204" pitchFamily="50" charset="-128"/>
                </a:rPr>
                <a:t>不燃壁材として大臣認定を取得。</a:t>
              </a:r>
            </a:p>
            <a:p>
              <a:pPr>
                <a:spcBef>
                  <a:spcPct val="0"/>
                </a:spcBef>
              </a:pPr>
              <a:r>
                <a:rPr lang="ja-JP" altLang="en-US" sz="800" u="sng" dirty="0">
                  <a:latin typeface="Meiryo UI" panose="020B0604030504040204" pitchFamily="50" charset="-128"/>
                  <a:ea typeface="Meiryo UI" panose="020B0604030504040204" pitchFamily="50" charset="-128"/>
                </a:rPr>
                <a:t>不燃メラミン化粧板を使用しています。</a:t>
              </a:r>
            </a:p>
          </p:txBody>
        </p:sp>
        <p:sp>
          <p:nvSpPr>
            <p:cNvPr id="133" name="Text Box 70">
              <a:extLst>
                <a:ext uri="{FF2B5EF4-FFF2-40B4-BE49-F238E27FC236}">
                  <a16:creationId xmlns:a16="http://schemas.microsoft.com/office/drawing/2014/main" id="{17C2B337-F862-1EB1-84D2-F077F5478DA3}"/>
                </a:ext>
              </a:extLst>
            </p:cNvPr>
            <p:cNvSpPr txBox="1">
              <a:spLocks noChangeArrowheads="1"/>
            </p:cNvSpPr>
            <p:nvPr/>
          </p:nvSpPr>
          <p:spPr bwMode="auto">
            <a:xfrm>
              <a:off x="434816" y="5609416"/>
              <a:ext cx="518457" cy="6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400" dirty="0">
                  <a:latin typeface="+mn-ea"/>
                </a:rPr>
                <a:t>裏打層（メラミン樹脂）</a:t>
              </a:r>
              <a:endParaRPr lang="ja-JP" altLang="en-US" sz="400" dirty="0">
                <a:solidFill>
                  <a:schemeClr val="tx1"/>
                </a:solidFill>
                <a:latin typeface="+mn-ea"/>
              </a:endParaRPr>
            </a:p>
          </p:txBody>
        </p:sp>
        <p:sp>
          <p:nvSpPr>
            <p:cNvPr id="134" name="Text Box 70">
              <a:extLst>
                <a:ext uri="{FF2B5EF4-FFF2-40B4-BE49-F238E27FC236}">
                  <a16:creationId xmlns:a16="http://schemas.microsoft.com/office/drawing/2014/main" id="{2BC32998-E732-8635-0B94-CAF988449F2A}"/>
                </a:ext>
              </a:extLst>
            </p:cNvPr>
            <p:cNvSpPr txBox="1">
              <a:spLocks noChangeArrowheads="1"/>
            </p:cNvSpPr>
            <p:nvPr/>
          </p:nvSpPr>
          <p:spPr bwMode="auto">
            <a:xfrm>
              <a:off x="434816" y="5738619"/>
              <a:ext cx="518457" cy="6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400" dirty="0">
                  <a:latin typeface="+mn-ea"/>
                </a:rPr>
                <a:t>不燃コア層</a:t>
              </a:r>
              <a:endParaRPr lang="ja-JP" altLang="en-US" sz="400" dirty="0">
                <a:solidFill>
                  <a:schemeClr val="tx1"/>
                </a:solidFill>
                <a:latin typeface="+mn-ea"/>
              </a:endParaRPr>
            </a:p>
          </p:txBody>
        </p:sp>
        <p:sp>
          <p:nvSpPr>
            <p:cNvPr id="135" name="Text Box 70">
              <a:extLst>
                <a:ext uri="{FF2B5EF4-FFF2-40B4-BE49-F238E27FC236}">
                  <a16:creationId xmlns:a16="http://schemas.microsoft.com/office/drawing/2014/main" id="{813ADA7E-5193-DEB8-3AA8-62AC3F84FEBA}"/>
                </a:ext>
              </a:extLst>
            </p:cNvPr>
            <p:cNvSpPr txBox="1">
              <a:spLocks noChangeArrowheads="1"/>
            </p:cNvSpPr>
            <p:nvPr/>
          </p:nvSpPr>
          <p:spPr bwMode="auto">
            <a:xfrm>
              <a:off x="434816" y="5867822"/>
              <a:ext cx="518457" cy="6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400" dirty="0">
                  <a:latin typeface="+mn-ea"/>
                </a:rPr>
                <a:t>化粧層（メラミン樹脂）</a:t>
              </a:r>
              <a:endParaRPr lang="ja-JP" altLang="en-US" sz="400" dirty="0">
                <a:solidFill>
                  <a:schemeClr val="tx1"/>
                </a:solidFill>
                <a:latin typeface="+mn-ea"/>
              </a:endParaRPr>
            </a:p>
          </p:txBody>
        </p:sp>
        <p:sp>
          <p:nvSpPr>
            <p:cNvPr id="136" name="Text Box 70">
              <a:extLst>
                <a:ext uri="{FF2B5EF4-FFF2-40B4-BE49-F238E27FC236}">
                  <a16:creationId xmlns:a16="http://schemas.microsoft.com/office/drawing/2014/main" id="{AECF2E8D-20F9-F187-290A-B306A20F4D3F}"/>
                </a:ext>
              </a:extLst>
            </p:cNvPr>
            <p:cNvSpPr txBox="1">
              <a:spLocks noChangeArrowheads="1"/>
            </p:cNvSpPr>
            <p:nvPr/>
          </p:nvSpPr>
          <p:spPr bwMode="auto">
            <a:xfrm>
              <a:off x="434816" y="5997026"/>
              <a:ext cx="518457" cy="6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400" dirty="0">
                  <a:latin typeface="+mn-ea"/>
                </a:rPr>
                <a:t>養生フィルム</a:t>
              </a:r>
              <a:endParaRPr lang="ja-JP" altLang="en-US" sz="400" dirty="0">
                <a:solidFill>
                  <a:schemeClr val="tx1"/>
                </a:solidFill>
                <a:latin typeface="+mn-ea"/>
              </a:endParaRPr>
            </a:p>
          </p:txBody>
        </p:sp>
        <p:cxnSp>
          <p:nvCxnSpPr>
            <p:cNvPr id="138" name="直線コネクタ 137">
              <a:extLst>
                <a:ext uri="{FF2B5EF4-FFF2-40B4-BE49-F238E27FC236}">
                  <a16:creationId xmlns:a16="http://schemas.microsoft.com/office/drawing/2014/main" id="{E8763DB9-8132-37F6-55FD-978C25E41FF4}"/>
                </a:ext>
              </a:extLst>
            </p:cNvPr>
            <p:cNvCxnSpPr/>
            <p:nvPr/>
          </p:nvCxnSpPr>
          <p:spPr>
            <a:xfrm>
              <a:off x="434816" y="5682063"/>
              <a:ext cx="646471" cy="0"/>
            </a:xfrm>
            <a:prstGeom prst="line">
              <a:avLst/>
            </a:prstGeom>
            <a:ln w="63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5436C578-2E19-2936-7BF5-43B16C12DC94}"/>
                </a:ext>
              </a:extLst>
            </p:cNvPr>
            <p:cNvCxnSpPr>
              <a:cxnSpLocks/>
            </p:cNvCxnSpPr>
            <p:nvPr/>
          </p:nvCxnSpPr>
          <p:spPr>
            <a:xfrm>
              <a:off x="434816" y="5812243"/>
              <a:ext cx="693749" cy="0"/>
            </a:xfrm>
            <a:prstGeom prst="line">
              <a:avLst/>
            </a:prstGeom>
            <a:ln w="63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3FF28668-261C-DD6F-7477-CD06F0FCEDC4}"/>
                </a:ext>
              </a:extLst>
            </p:cNvPr>
            <p:cNvCxnSpPr>
              <a:cxnSpLocks/>
            </p:cNvCxnSpPr>
            <p:nvPr/>
          </p:nvCxnSpPr>
          <p:spPr>
            <a:xfrm>
              <a:off x="434816" y="5938710"/>
              <a:ext cx="771531" cy="0"/>
            </a:xfrm>
            <a:prstGeom prst="line">
              <a:avLst/>
            </a:prstGeom>
            <a:ln w="63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26F5A76D-4843-AAFD-0C4F-E9ABB3D9194D}"/>
                </a:ext>
              </a:extLst>
            </p:cNvPr>
            <p:cNvCxnSpPr>
              <a:cxnSpLocks/>
            </p:cNvCxnSpPr>
            <p:nvPr/>
          </p:nvCxnSpPr>
          <p:spPr>
            <a:xfrm>
              <a:off x="434816" y="6067542"/>
              <a:ext cx="856912" cy="0"/>
            </a:xfrm>
            <a:prstGeom prst="line">
              <a:avLst/>
            </a:prstGeom>
            <a:ln w="63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49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513D91B-6D1D-EF32-265F-ACFEABCE94EE}"/>
              </a:ext>
            </a:extLst>
          </p:cNvPr>
          <p:cNvSpPr>
            <a:spLocks noGrp="1"/>
          </p:cNvSpPr>
          <p:nvPr>
            <p:ph type="body" sz="quarter" idx="10"/>
          </p:nvPr>
        </p:nvSpPr>
        <p:spPr/>
        <p:txBody>
          <a:bodyPr/>
          <a:lstStyle/>
          <a:p>
            <a:r>
              <a:rPr lang="ja-JP" altLang="en-US" sz="1100" b="1" dirty="0">
                <a:solidFill>
                  <a:srgbClr val="FFFFFF"/>
                </a:solidFill>
                <a:latin typeface="+mj-ea"/>
              </a:rPr>
              <a:t>水平設置用連続手すり　らくレール</a:t>
            </a:r>
          </a:p>
        </p:txBody>
      </p:sp>
      <p:pic>
        <p:nvPicPr>
          <p:cNvPr id="5" name="図 4">
            <a:extLst>
              <a:ext uri="{FF2B5EF4-FFF2-40B4-BE49-F238E27FC236}">
                <a16:creationId xmlns:a16="http://schemas.microsoft.com/office/drawing/2014/main" id="{92A642DE-AB4B-9D4C-5A4E-15275FEF1BBC}"/>
              </a:ext>
            </a:extLst>
          </p:cNvPr>
          <p:cNvPicPr>
            <a:picLocks noChangeAspect="1"/>
          </p:cNvPicPr>
          <p:nvPr/>
        </p:nvPicPr>
        <p:blipFill rotWithShape="1">
          <a:blip r:embed="rId2">
            <a:extLst>
              <a:ext uri="{28A0092B-C50C-407E-A947-70E740481C1C}">
                <a14:useLocalDpi xmlns:a14="http://schemas.microsoft.com/office/drawing/2010/main" val="0"/>
              </a:ext>
            </a:extLst>
          </a:blip>
          <a:srcRect l="18982"/>
          <a:stretch/>
        </p:blipFill>
        <p:spPr>
          <a:xfrm>
            <a:off x="130629" y="703967"/>
            <a:ext cx="4796206" cy="3946608"/>
          </a:xfrm>
          <a:prstGeom prst="rect">
            <a:avLst/>
          </a:prstGeom>
        </p:spPr>
      </p:pic>
      <p:sp>
        <p:nvSpPr>
          <p:cNvPr id="6" name="Rectangle 14">
            <a:extLst>
              <a:ext uri="{FF2B5EF4-FFF2-40B4-BE49-F238E27FC236}">
                <a16:creationId xmlns:a16="http://schemas.microsoft.com/office/drawing/2014/main" id="{D6CE6735-8607-1E9B-8FF1-4606E96464A1}"/>
              </a:ext>
            </a:extLst>
          </p:cNvPr>
          <p:cNvSpPr>
            <a:spLocks noChangeArrowheads="1"/>
          </p:cNvSpPr>
          <p:nvPr/>
        </p:nvSpPr>
        <p:spPr bwMode="auto">
          <a:xfrm>
            <a:off x="158749" y="4745197"/>
            <a:ext cx="4773600" cy="1944000"/>
          </a:xfrm>
          <a:prstGeom prst="rect">
            <a:avLst/>
          </a:prstGeom>
          <a:solidFill>
            <a:srgbClr val="FFFFE7"/>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D811C7C-2AC9-D3F2-F734-9A862235DB47}"/>
              </a:ext>
            </a:extLst>
          </p:cNvPr>
          <p:cNvSpPr/>
          <p:nvPr/>
        </p:nvSpPr>
        <p:spPr>
          <a:xfrm>
            <a:off x="162108" y="4805219"/>
            <a:ext cx="4770241" cy="184702"/>
          </a:xfrm>
          <a:prstGeom prst="rect">
            <a:avLst/>
          </a:prstGeom>
        </p:spPr>
        <p:txBody>
          <a:bodyPr wrap="square" lIns="0" tIns="0" rIns="0" bIns="0">
            <a:spAutoFit/>
          </a:bodyPr>
          <a:lstStyle/>
          <a:p>
            <a:pPr algn="ctr"/>
            <a:r>
              <a:rPr lang="ja-JP" altLang="en-US" sz="1200" b="1" dirty="0">
                <a:solidFill>
                  <a:srgbClr val="953735"/>
                </a:solidFill>
                <a:latin typeface="Meiryo UI" panose="020B0604030504040204" pitchFamily="50" charset="-128"/>
                <a:ea typeface="Meiryo UI" panose="020B0604030504040204" pitchFamily="50" charset="-128"/>
              </a:rPr>
              <a:t>踏み板はすべりにくい防滑塗装を採用</a:t>
            </a:r>
            <a:endParaRPr lang="en-US" altLang="ja-JP" sz="1200" b="1" dirty="0">
              <a:solidFill>
                <a:srgbClr val="953735"/>
              </a:solidFill>
              <a:latin typeface="Meiryo UI" panose="020B0604030504040204" pitchFamily="50" charset="-128"/>
              <a:ea typeface="Meiryo UI" panose="020B0604030504040204" pitchFamily="50" charset="-128"/>
            </a:endParaRPr>
          </a:p>
        </p:txBody>
      </p:sp>
      <p:sp>
        <p:nvSpPr>
          <p:cNvPr id="8" name="Rectangle 14">
            <a:extLst>
              <a:ext uri="{FF2B5EF4-FFF2-40B4-BE49-F238E27FC236}">
                <a16:creationId xmlns:a16="http://schemas.microsoft.com/office/drawing/2014/main" id="{A6F190AE-D2F8-8B82-3230-AECA5782BE9C}"/>
              </a:ext>
            </a:extLst>
          </p:cNvPr>
          <p:cNvSpPr>
            <a:spLocks noChangeArrowheads="1"/>
          </p:cNvSpPr>
          <p:nvPr/>
        </p:nvSpPr>
        <p:spPr bwMode="auto">
          <a:xfrm>
            <a:off x="4988738" y="703965"/>
            <a:ext cx="4773600" cy="598376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9" name="Text Box 49">
            <a:extLst>
              <a:ext uri="{FF2B5EF4-FFF2-40B4-BE49-F238E27FC236}">
                <a16:creationId xmlns:a16="http://schemas.microsoft.com/office/drawing/2014/main" id="{751D7A1F-7D2D-108D-1AB3-2DB3922EAE6F}"/>
              </a:ext>
            </a:extLst>
          </p:cNvPr>
          <p:cNvSpPr txBox="1">
            <a:spLocks noChangeArrowheads="1"/>
          </p:cNvSpPr>
          <p:nvPr/>
        </p:nvSpPr>
        <p:spPr bwMode="auto">
          <a:xfrm>
            <a:off x="-24614" y="4490588"/>
            <a:ext cx="739240" cy="7694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fontAlgn="base">
              <a:spcBef>
                <a:spcPct val="50000"/>
              </a:spcBef>
              <a:spcAft>
                <a:spcPct val="0"/>
              </a:spcAft>
            </a:pPr>
            <a:r>
              <a:rPr lang="en-US" altLang="ja-JP" sz="500" dirty="0">
                <a:solidFill>
                  <a:srgbClr val="FFFFFF"/>
                </a:solidFill>
                <a:latin typeface="Meiryo UI" panose="020B0604030504040204" pitchFamily="50" charset="-128"/>
                <a:ea typeface="Meiryo UI" panose="020B0604030504040204" pitchFamily="50" charset="-128"/>
              </a:rPr>
              <a:t>※</a:t>
            </a:r>
            <a:r>
              <a:rPr lang="ja-JP" altLang="en-US" sz="500" dirty="0">
                <a:solidFill>
                  <a:srgbClr val="FFFFFF"/>
                </a:solidFill>
                <a:latin typeface="Meiryo UI" panose="020B0604030504040204" pitchFamily="50" charset="-128"/>
                <a:ea typeface="Meiryo UI" panose="020B0604030504040204" pitchFamily="50" charset="-128"/>
              </a:rPr>
              <a:t>イメージ写真</a:t>
            </a:r>
          </a:p>
        </p:txBody>
      </p:sp>
      <p:pic>
        <p:nvPicPr>
          <p:cNvPr id="11" name="図 10">
            <a:extLst>
              <a:ext uri="{FF2B5EF4-FFF2-40B4-BE49-F238E27FC236}">
                <a16:creationId xmlns:a16="http://schemas.microsoft.com/office/drawing/2014/main" id="{17256F79-20FE-1552-1711-39AFF4FBF6A8}"/>
              </a:ext>
            </a:extLst>
          </p:cNvPr>
          <p:cNvPicPr>
            <a:picLocks noChangeAspect="1"/>
          </p:cNvPicPr>
          <p:nvPr/>
        </p:nvPicPr>
        <p:blipFill rotWithShape="1">
          <a:blip r:embed="rId3">
            <a:extLst>
              <a:ext uri="{28A0092B-C50C-407E-A947-70E740481C1C}">
                <a14:useLocalDpi xmlns:a14="http://schemas.microsoft.com/office/drawing/2010/main" val="0"/>
              </a:ext>
            </a:extLst>
          </a:blip>
          <a:srcRect t="5736"/>
          <a:stretch/>
        </p:blipFill>
        <p:spPr>
          <a:xfrm>
            <a:off x="5106810" y="1230549"/>
            <a:ext cx="816972" cy="1606655"/>
          </a:xfrm>
          <a:prstGeom prst="rect">
            <a:avLst/>
          </a:prstGeom>
        </p:spPr>
      </p:pic>
      <p:sp>
        <p:nvSpPr>
          <p:cNvPr id="12" name="Text Box 70">
            <a:extLst>
              <a:ext uri="{FF2B5EF4-FFF2-40B4-BE49-F238E27FC236}">
                <a16:creationId xmlns:a16="http://schemas.microsoft.com/office/drawing/2014/main" id="{DB5386BB-BE8D-26E1-3C79-2087995CA34D}"/>
              </a:ext>
            </a:extLst>
          </p:cNvPr>
          <p:cNvSpPr txBox="1">
            <a:spLocks noChangeArrowheads="1"/>
          </p:cNvSpPr>
          <p:nvPr/>
        </p:nvSpPr>
        <p:spPr bwMode="auto">
          <a:xfrm>
            <a:off x="5106809" y="923886"/>
            <a:ext cx="22140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握力が弱くても身体を支えることができるので、</a:t>
            </a:r>
          </a:p>
          <a:p>
            <a:pPr>
              <a:spcBef>
                <a:spcPct val="0"/>
              </a:spcBef>
            </a:pPr>
            <a:r>
              <a:rPr lang="ja-JP" altLang="en-US" sz="800" b="1" dirty="0">
                <a:latin typeface="Meiryo UI" panose="020B0604030504040204" pitchFamily="50" charset="-128"/>
                <a:ea typeface="Meiryo UI" panose="020B0604030504040204" pitchFamily="50" charset="-128"/>
              </a:rPr>
              <a:t>ご高齢の方におすすめです。</a:t>
            </a:r>
            <a:endParaRPr lang="ja-JP" altLang="en-US" sz="800" b="1" dirty="0">
              <a:solidFill>
                <a:schemeClr val="tx1"/>
              </a:solidFill>
              <a:latin typeface="Meiryo UI" panose="020B0604030504040204" pitchFamily="50" charset="-128"/>
              <a:ea typeface="Meiryo UI" panose="020B0604030504040204" pitchFamily="50" charset="-128"/>
            </a:endParaRPr>
          </a:p>
        </p:txBody>
      </p:sp>
      <p:sp>
        <p:nvSpPr>
          <p:cNvPr id="13" name="Text Box 221">
            <a:extLst>
              <a:ext uri="{FF2B5EF4-FFF2-40B4-BE49-F238E27FC236}">
                <a16:creationId xmlns:a16="http://schemas.microsoft.com/office/drawing/2014/main" id="{50A3D177-9008-D23C-B044-91B061934D6D}"/>
              </a:ext>
            </a:extLst>
          </p:cNvPr>
          <p:cNvSpPr txBox="1">
            <a:spLocks noChangeArrowheads="1"/>
          </p:cNvSpPr>
          <p:nvPr/>
        </p:nvSpPr>
        <p:spPr bwMode="auto">
          <a:xfrm>
            <a:off x="7794786" y="1011462"/>
            <a:ext cx="119636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ＭＳ Ｐゴシック" pitchFamily="50" charset="-128"/>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ＭＳ Ｐゴシック" pitchFamily="50" charset="-128"/>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ＭＳ Ｐゴシック" pitchFamily="50" charset="-128"/>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ＭＳ Ｐゴシック" pitchFamily="50" charset="-128"/>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ＭＳ Ｐゴシック" pitchFamily="50" charset="-128"/>
                <a:ea typeface="ＭＳ Ｐゴシック" pitchFamily="50" charset="-128"/>
                <a:cs typeface="+mn-cs"/>
              </a:defRPr>
            </a:lvl5pPr>
            <a:lvl6pPr marL="2286000" algn="l" defTabSz="914400" rtl="0" eaLnBrk="1" latinLnBrk="0" hangingPunct="1">
              <a:defRPr kumimoji="1" sz="600" kern="1200">
                <a:solidFill>
                  <a:schemeClr val="tx1"/>
                </a:solidFill>
                <a:latin typeface="ＭＳ Ｐゴシック" pitchFamily="50" charset="-128"/>
                <a:ea typeface="ＭＳ Ｐゴシック" pitchFamily="50" charset="-128"/>
                <a:cs typeface="+mn-cs"/>
              </a:defRPr>
            </a:lvl6pPr>
            <a:lvl7pPr marL="2743200" algn="l" defTabSz="914400" rtl="0" eaLnBrk="1" latinLnBrk="0" hangingPunct="1">
              <a:defRPr kumimoji="1" sz="600" kern="1200">
                <a:solidFill>
                  <a:schemeClr val="tx1"/>
                </a:solidFill>
                <a:latin typeface="ＭＳ Ｐゴシック" pitchFamily="50" charset="-128"/>
                <a:ea typeface="ＭＳ Ｐゴシック" pitchFamily="50" charset="-128"/>
                <a:cs typeface="+mn-cs"/>
              </a:defRPr>
            </a:lvl7pPr>
            <a:lvl8pPr marL="3200400" algn="l" defTabSz="914400" rtl="0" eaLnBrk="1" latinLnBrk="0" hangingPunct="1">
              <a:defRPr kumimoji="1" sz="600" kern="1200">
                <a:solidFill>
                  <a:schemeClr val="tx1"/>
                </a:solidFill>
                <a:latin typeface="ＭＳ Ｐゴシック" pitchFamily="50" charset="-128"/>
                <a:ea typeface="ＭＳ Ｐゴシック" pitchFamily="50" charset="-128"/>
                <a:cs typeface="+mn-cs"/>
              </a:defRPr>
            </a:lvl8pPr>
            <a:lvl9pPr marL="3657600" algn="l" defTabSz="914400" rtl="0" eaLnBrk="1" latinLnBrk="0" hangingPunct="1">
              <a:defRPr kumimoji="1" sz="600" kern="1200">
                <a:solidFill>
                  <a:schemeClr val="tx1"/>
                </a:solidFill>
                <a:latin typeface="ＭＳ Ｐゴシック" pitchFamily="50" charset="-128"/>
                <a:ea typeface="ＭＳ Ｐゴシック" pitchFamily="50" charset="-128"/>
                <a:cs typeface="+mn-cs"/>
              </a:defRPr>
            </a:lvl9pPr>
          </a:lstStyle>
          <a:p>
            <a:pPr algn="just"/>
            <a:r>
              <a:rPr lang="ja-JP" altLang="en-US" sz="800" b="1" dirty="0">
                <a:solidFill>
                  <a:srgbClr val="000000"/>
                </a:solidFill>
                <a:latin typeface="Meiryo UI" panose="020B0604030504040204" pitchFamily="50" charset="-128"/>
                <a:ea typeface="Meiryo UI" panose="020B0604030504040204" pitchFamily="50" charset="-128"/>
              </a:rPr>
              <a:t>■手すり　色柄</a:t>
            </a:r>
            <a:endParaRPr lang="en-US" altLang="ja-JP" sz="800" b="1" dirty="0">
              <a:solidFill>
                <a:srgbClr val="000000"/>
              </a:solidFill>
              <a:latin typeface="Meiryo UI" panose="020B0604030504040204" pitchFamily="50" charset="-128"/>
              <a:ea typeface="Meiryo UI" panose="020B0604030504040204" pitchFamily="50" charset="-128"/>
            </a:endParaRPr>
          </a:p>
        </p:txBody>
      </p:sp>
      <p:sp>
        <p:nvSpPr>
          <p:cNvPr id="14" name="Text Box 70">
            <a:extLst>
              <a:ext uri="{FF2B5EF4-FFF2-40B4-BE49-F238E27FC236}">
                <a16:creationId xmlns:a16="http://schemas.microsoft.com/office/drawing/2014/main" id="{0EA0B4BC-5AB4-807D-0395-F41A89F23A95}"/>
              </a:ext>
            </a:extLst>
          </p:cNvPr>
          <p:cNvSpPr txBox="1">
            <a:spLocks noChangeArrowheads="1"/>
          </p:cNvSpPr>
          <p:nvPr/>
        </p:nvSpPr>
        <p:spPr bwMode="auto">
          <a:xfrm>
            <a:off x="6342500" y="2377309"/>
            <a:ext cx="142528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600" dirty="0">
                <a:latin typeface="Meiryo UI" panose="020B0604030504040204" pitchFamily="50" charset="-128"/>
                <a:ea typeface="Meiryo UI" panose="020B0604030504040204" pitchFamily="50" charset="-128"/>
              </a:rPr>
              <a:t>手を置いて伝い歩きしやすい広い天面平形状。</a:t>
            </a:r>
          </a:p>
          <a:p>
            <a:pPr>
              <a:spcBef>
                <a:spcPct val="0"/>
              </a:spcBef>
            </a:pPr>
            <a:r>
              <a:rPr lang="ja-JP" altLang="en-US" sz="600" dirty="0">
                <a:latin typeface="Meiryo UI" panose="020B0604030504040204" pitchFamily="50" charset="-128"/>
                <a:ea typeface="Meiryo UI" panose="020B0604030504040204" pitchFamily="50" charset="-128"/>
              </a:rPr>
              <a:t>握力が弱い方でも握りやすい大きさです。</a:t>
            </a:r>
            <a:endParaRPr lang="ja-JP" altLang="en-US" sz="600" dirty="0">
              <a:solidFill>
                <a:schemeClr val="tx1"/>
              </a:solidFill>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7137D887-B1EE-A3BD-6F35-B0BF1A3CD9B2}"/>
              </a:ext>
            </a:extLst>
          </p:cNvPr>
          <p:cNvGrpSpPr/>
          <p:nvPr/>
        </p:nvGrpSpPr>
        <p:grpSpPr>
          <a:xfrm>
            <a:off x="5958144" y="1235669"/>
            <a:ext cx="1757876" cy="1597627"/>
            <a:chOff x="5958144" y="1235669"/>
            <a:chExt cx="1757876" cy="1597627"/>
          </a:xfrm>
        </p:grpSpPr>
        <p:pic>
          <p:nvPicPr>
            <p:cNvPr id="16" name="図 15">
              <a:extLst>
                <a:ext uri="{FF2B5EF4-FFF2-40B4-BE49-F238E27FC236}">
                  <a16:creationId xmlns:a16="http://schemas.microsoft.com/office/drawing/2014/main" id="{28509F60-2426-0699-D8FB-DECFEF265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338" y="1235669"/>
              <a:ext cx="1147549" cy="1022541"/>
            </a:xfrm>
            <a:prstGeom prst="rect">
              <a:avLst/>
            </a:prstGeom>
          </p:spPr>
        </p:pic>
        <p:sp>
          <p:nvSpPr>
            <p:cNvPr id="17" name="正方形/長方形 16">
              <a:extLst>
                <a:ext uri="{FF2B5EF4-FFF2-40B4-BE49-F238E27FC236}">
                  <a16:creationId xmlns:a16="http://schemas.microsoft.com/office/drawing/2014/main" id="{7D3FE045-7BA1-39C0-092D-C53DDCD5E7FA}"/>
                </a:ext>
              </a:extLst>
            </p:cNvPr>
            <p:cNvSpPr/>
            <p:nvPr/>
          </p:nvSpPr>
          <p:spPr>
            <a:xfrm>
              <a:off x="5958144" y="2394441"/>
              <a:ext cx="351108" cy="125801"/>
            </a:xfrm>
            <a:prstGeom prst="rect">
              <a:avLst/>
            </a:prstGeom>
            <a:solidFill>
              <a:srgbClr val="0076A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800" dirty="0"/>
                <a:t>POINT1</a:t>
              </a:r>
              <a:endParaRPr kumimoji="1" lang="ja-JP" altLang="en-US" sz="800" dirty="0"/>
            </a:p>
          </p:txBody>
        </p:sp>
        <p:sp>
          <p:nvSpPr>
            <p:cNvPr id="18" name="正方形/長方形 17">
              <a:extLst>
                <a:ext uri="{FF2B5EF4-FFF2-40B4-BE49-F238E27FC236}">
                  <a16:creationId xmlns:a16="http://schemas.microsoft.com/office/drawing/2014/main" id="{E8D4CAEE-8039-227A-397D-D1BEBA2DDF83}"/>
                </a:ext>
              </a:extLst>
            </p:cNvPr>
            <p:cNvSpPr/>
            <p:nvPr/>
          </p:nvSpPr>
          <p:spPr>
            <a:xfrm>
              <a:off x="5958144" y="2641933"/>
              <a:ext cx="351108" cy="125801"/>
            </a:xfrm>
            <a:prstGeom prst="rect">
              <a:avLst/>
            </a:prstGeom>
            <a:solidFill>
              <a:srgbClr val="0076A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800" dirty="0"/>
                <a:t>POINT2</a:t>
              </a:r>
              <a:endParaRPr kumimoji="1" lang="ja-JP" altLang="en-US" sz="800" dirty="0"/>
            </a:p>
          </p:txBody>
        </p:sp>
        <p:sp>
          <p:nvSpPr>
            <p:cNvPr id="19" name="Text Box 70">
              <a:extLst>
                <a:ext uri="{FF2B5EF4-FFF2-40B4-BE49-F238E27FC236}">
                  <a16:creationId xmlns:a16="http://schemas.microsoft.com/office/drawing/2014/main" id="{249C0FEF-A9BF-4A45-FABD-27CA0E614DBA}"/>
                </a:ext>
              </a:extLst>
            </p:cNvPr>
            <p:cNvSpPr txBox="1">
              <a:spLocks noChangeArrowheads="1"/>
            </p:cNvSpPr>
            <p:nvPr/>
          </p:nvSpPr>
          <p:spPr bwMode="auto">
            <a:xfrm>
              <a:off x="6342501" y="2658668"/>
              <a:ext cx="128991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600" dirty="0">
                  <a:latin typeface="Meiryo UI" panose="020B0604030504040204" pitchFamily="50" charset="-128"/>
                  <a:ea typeface="Meiryo UI" panose="020B0604030504040204" pitchFamily="50" charset="-128"/>
                </a:rPr>
                <a:t>指の角度などを考慮した握りやすい握り部。</a:t>
              </a:r>
              <a:endParaRPr lang="ja-JP" altLang="en-US" sz="600" dirty="0">
                <a:solidFill>
                  <a:schemeClr val="tx1"/>
                </a:solidFill>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A8D2FA3A-B23E-5A5E-2007-29D5D6146658}"/>
                </a:ext>
              </a:extLst>
            </p:cNvPr>
            <p:cNvCxnSpPr/>
            <p:nvPr/>
          </p:nvCxnSpPr>
          <p:spPr>
            <a:xfrm>
              <a:off x="5958144" y="2589386"/>
              <a:ext cx="1757876"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4EE9883-E5B8-A8A1-2B62-E0D5C9B87828}"/>
                </a:ext>
              </a:extLst>
            </p:cNvPr>
            <p:cNvCxnSpPr/>
            <p:nvPr/>
          </p:nvCxnSpPr>
          <p:spPr>
            <a:xfrm>
              <a:off x="5958144" y="2833296"/>
              <a:ext cx="1757876"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084DACF-B08E-35BA-C68F-79FAD3CF046F}"/>
                </a:ext>
              </a:extLst>
            </p:cNvPr>
            <p:cNvCxnSpPr/>
            <p:nvPr/>
          </p:nvCxnSpPr>
          <p:spPr>
            <a:xfrm>
              <a:off x="5958144" y="2335386"/>
              <a:ext cx="1757876"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276EEE2B-F148-88DA-E730-C30251DF7165}"/>
              </a:ext>
            </a:extLst>
          </p:cNvPr>
          <p:cNvGrpSpPr/>
          <p:nvPr/>
        </p:nvGrpSpPr>
        <p:grpSpPr>
          <a:xfrm>
            <a:off x="7818692" y="1227725"/>
            <a:ext cx="1797479" cy="552463"/>
            <a:chOff x="7818692" y="1227725"/>
            <a:chExt cx="1797479" cy="552463"/>
          </a:xfrm>
        </p:grpSpPr>
        <p:pic>
          <p:nvPicPr>
            <p:cNvPr id="24" name="図 23">
              <a:extLst>
                <a:ext uri="{FF2B5EF4-FFF2-40B4-BE49-F238E27FC236}">
                  <a16:creationId xmlns:a16="http://schemas.microsoft.com/office/drawing/2014/main" id="{1330E929-7775-880E-9377-6987449CE391}"/>
                </a:ext>
              </a:extLst>
            </p:cNvPr>
            <p:cNvPicPr>
              <a:picLocks noChangeAspect="1"/>
            </p:cNvPicPr>
            <p:nvPr/>
          </p:nvPicPr>
          <p:blipFill rotWithShape="1">
            <a:blip r:embed="rId5">
              <a:extLst>
                <a:ext uri="{28A0092B-C50C-407E-A947-70E740481C1C}">
                  <a14:useLocalDpi xmlns:a14="http://schemas.microsoft.com/office/drawing/2010/main" val="0"/>
                </a:ext>
              </a:extLst>
            </a:blip>
            <a:srcRect r="22497"/>
            <a:stretch/>
          </p:blipFill>
          <p:spPr>
            <a:xfrm>
              <a:off x="7818692" y="1227725"/>
              <a:ext cx="549808" cy="420991"/>
            </a:xfrm>
            <a:prstGeom prst="rect">
              <a:avLst/>
            </a:prstGeom>
          </p:spPr>
        </p:pic>
        <p:pic>
          <p:nvPicPr>
            <p:cNvPr id="25" name="図 24">
              <a:extLst>
                <a:ext uri="{FF2B5EF4-FFF2-40B4-BE49-F238E27FC236}">
                  <a16:creationId xmlns:a16="http://schemas.microsoft.com/office/drawing/2014/main" id="{D2E85E99-69F3-BE38-C3E5-306725D36A5D}"/>
                </a:ext>
              </a:extLst>
            </p:cNvPr>
            <p:cNvPicPr>
              <a:picLocks noChangeAspect="1"/>
            </p:cNvPicPr>
            <p:nvPr/>
          </p:nvPicPr>
          <p:blipFill rotWithShape="1">
            <a:blip r:embed="rId6">
              <a:extLst>
                <a:ext uri="{28A0092B-C50C-407E-A947-70E740481C1C}">
                  <a14:useLocalDpi xmlns:a14="http://schemas.microsoft.com/office/drawing/2010/main" val="0"/>
                </a:ext>
              </a:extLst>
            </a:blip>
            <a:srcRect r="22742"/>
            <a:stretch/>
          </p:blipFill>
          <p:spPr>
            <a:xfrm>
              <a:off x="8435555" y="1227725"/>
              <a:ext cx="548068" cy="420991"/>
            </a:xfrm>
            <a:prstGeom prst="rect">
              <a:avLst/>
            </a:prstGeom>
          </p:spPr>
        </p:pic>
        <p:pic>
          <p:nvPicPr>
            <p:cNvPr id="26" name="図 25">
              <a:extLst>
                <a:ext uri="{FF2B5EF4-FFF2-40B4-BE49-F238E27FC236}">
                  <a16:creationId xmlns:a16="http://schemas.microsoft.com/office/drawing/2014/main" id="{629411D6-A2C8-9C62-28D4-8C7DEC49FAAF}"/>
                </a:ext>
              </a:extLst>
            </p:cNvPr>
            <p:cNvPicPr>
              <a:picLocks noChangeAspect="1"/>
            </p:cNvPicPr>
            <p:nvPr/>
          </p:nvPicPr>
          <p:blipFill rotWithShape="1">
            <a:blip r:embed="rId7">
              <a:extLst>
                <a:ext uri="{28A0092B-C50C-407E-A947-70E740481C1C}">
                  <a14:useLocalDpi xmlns:a14="http://schemas.microsoft.com/office/drawing/2010/main" val="0"/>
                </a:ext>
              </a:extLst>
            </a:blip>
            <a:srcRect r="21668"/>
            <a:stretch/>
          </p:blipFill>
          <p:spPr>
            <a:xfrm>
              <a:off x="9060483" y="1227725"/>
              <a:ext cx="555688" cy="420991"/>
            </a:xfrm>
            <a:prstGeom prst="rect">
              <a:avLst/>
            </a:prstGeom>
          </p:spPr>
        </p:pic>
        <p:sp>
          <p:nvSpPr>
            <p:cNvPr id="27" name="正方形/長方形 26">
              <a:extLst>
                <a:ext uri="{FF2B5EF4-FFF2-40B4-BE49-F238E27FC236}">
                  <a16:creationId xmlns:a16="http://schemas.microsoft.com/office/drawing/2014/main" id="{02224D13-8D0B-124E-B81D-ECA7C9007941}"/>
                </a:ext>
              </a:extLst>
            </p:cNvPr>
            <p:cNvSpPr/>
            <p:nvPr/>
          </p:nvSpPr>
          <p:spPr>
            <a:xfrm>
              <a:off x="7821639" y="1703275"/>
              <a:ext cx="479968" cy="7691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500" dirty="0">
                  <a:solidFill>
                    <a:srgbClr val="000000"/>
                  </a:solidFill>
                  <a:latin typeface="Meiryo UI" panose="020B0604030504040204" pitchFamily="50" charset="-128"/>
                  <a:ea typeface="Meiryo UI" panose="020B0604030504040204" pitchFamily="50" charset="-128"/>
                </a:rPr>
                <a:t>ダーク柄</a:t>
              </a:r>
            </a:p>
          </p:txBody>
        </p:sp>
        <p:sp>
          <p:nvSpPr>
            <p:cNvPr id="28" name="正方形/長方形 27">
              <a:extLst>
                <a:ext uri="{FF2B5EF4-FFF2-40B4-BE49-F238E27FC236}">
                  <a16:creationId xmlns:a16="http://schemas.microsoft.com/office/drawing/2014/main" id="{CBDE6F43-98D1-D940-A3C3-6E9BC101E08C}"/>
                </a:ext>
              </a:extLst>
            </p:cNvPr>
            <p:cNvSpPr/>
            <p:nvPr/>
          </p:nvSpPr>
          <p:spPr>
            <a:xfrm>
              <a:off x="8435555" y="1703275"/>
              <a:ext cx="479968" cy="7691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500" dirty="0">
                  <a:solidFill>
                    <a:srgbClr val="000000"/>
                  </a:solidFill>
                  <a:latin typeface="Meiryo UI" panose="020B0604030504040204" pitchFamily="50" charset="-128"/>
                  <a:ea typeface="Meiryo UI" panose="020B0604030504040204" pitchFamily="50" charset="-128"/>
                </a:rPr>
                <a:t>ミディアム柄</a:t>
              </a:r>
            </a:p>
          </p:txBody>
        </p:sp>
        <p:sp>
          <p:nvSpPr>
            <p:cNvPr id="29" name="正方形/長方形 28">
              <a:extLst>
                <a:ext uri="{FF2B5EF4-FFF2-40B4-BE49-F238E27FC236}">
                  <a16:creationId xmlns:a16="http://schemas.microsoft.com/office/drawing/2014/main" id="{06453FF6-88D3-92C1-599D-0B3E47B47FF4}"/>
                </a:ext>
              </a:extLst>
            </p:cNvPr>
            <p:cNvSpPr/>
            <p:nvPr/>
          </p:nvSpPr>
          <p:spPr>
            <a:xfrm>
              <a:off x="9059277" y="1703275"/>
              <a:ext cx="479968" cy="7691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500" dirty="0">
                  <a:solidFill>
                    <a:srgbClr val="000000"/>
                  </a:solidFill>
                  <a:latin typeface="Meiryo UI" panose="020B0604030504040204" pitchFamily="50" charset="-128"/>
                  <a:ea typeface="Meiryo UI" panose="020B0604030504040204" pitchFamily="50" charset="-128"/>
                </a:rPr>
                <a:t>ライト柄</a:t>
              </a:r>
            </a:p>
          </p:txBody>
        </p:sp>
      </p:grpSp>
      <p:grpSp>
        <p:nvGrpSpPr>
          <p:cNvPr id="30" name="グループ化 29">
            <a:extLst>
              <a:ext uri="{FF2B5EF4-FFF2-40B4-BE49-F238E27FC236}">
                <a16:creationId xmlns:a16="http://schemas.microsoft.com/office/drawing/2014/main" id="{FACDA6D7-93E4-2866-B56F-18F5FE896C8E}"/>
              </a:ext>
            </a:extLst>
          </p:cNvPr>
          <p:cNvGrpSpPr/>
          <p:nvPr/>
        </p:nvGrpSpPr>
        <p:grpSpPr>
          <a:xfrm>
            <a:off x="7923684" y="2308403"/>
            <a:ext cx="1682757" cy="513837"/>
            <a:chOff x="7933414" y="2139631"/>
            <a:chExt cx="1682757" cy="513837"/>
          </a:xfrm>
        </p:grpSpPr>
        <p:grpSp>
          <p:nvGrpSpPr>
            <p:cNvPr id="31" name="グループ化 30">
              <a:extLst>
                <a:ext uri="{FF2B5EF4-FFF2-40B4-BE49-F238E27FC236}">
                  <a16:creationId xmlns:a16="http://schemas.microsoft.com/office/drawing/2014/main" id="{6B375F14-E133-6B09-31BE-53474F865F25}"/>
                </a:ext>
              </a:extLst>
            </p:cNvPr>
            <p:cNvGrpSpPr/>
            <p:nvPr/>
          </p:nvGrpSpPr>
          <p:grpSpPr>
            <a:xfrm>
              <a:off x="8089289" y="2327639"/>
              <a:ext cx="1498995" cy="270454"/>
              <a:chOff x="3556019" y="4109152"/>
              <a:chExt cx="1498995" cy="270454"/>
            </a:xfrm>
          </p:grpSpPr>
          <p:grpSp>
            <p:nvGrpSpPr>
              <p:cNvPr id="35" name="グループ化 34">
                <a:extLst>
                  <a:ext uri="{FF2B5EF4-FFF2-40B4-BE49-F238E27FC236}">
                    <a16:creationId xmlns:a16="http://schemas.microsoft.com/office/drawing/2014/main" id="{DE4DD589-8D55-C0CF-AD99-F89B9B9E5E64}"/>
                  </a:ext>
                </a:extLst>
              </p:cNvPr>
              <p:cNvGrpSpPr/>
              <p:nvPr/>
            </p:nvGrpSpPr>
            <p:grpSpPr>
              <a:xfrm>
                <a:off x="3556019" y="4109152"/>
                <a:ext cx="811353" cy="270454"/>
                <a:chOff x="3818627" y="4126657"/>
                <a:chExt cx="811353" cy="270454"/>
              </a:xfrm>
            </p:grpSpPr>
            <p:pic>
              <p:nvPicPr>
                <p:cNvPr id="39" name="図 38">
                  <a:extLst>
                    <a:ext uri="{FF2B5EF4-FFF2-40B4-BE49-F238E27FC236}">
                      <a16:creationId xmlns:a16="http://schemas.microsoft.com/office/drawing/2014/main" id="{53584E88-2556-C51D-0B68-0170457DF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8627" y="4133889"/>
                  <a:ext cx="298872" cy="252000"/>
                </a:xfrm>
                <a:prstGeom prst="rect">
                  <a:avLst/>
                </a:prstGeom>
              </p:spPr>
            </p:pic>
            <p:sp>
              <p:nvSpPr>
                <p:cNvPr id="40" name="正方形/長方形 39">
                  <a:extLst>
                    <a:ext uri="{FF2B5EF4-FFF2-40B4-BE49-F238E27FC236}">
                      <a16:creationId xmlns:a16="http://schemas.microsoft.com/office/drawing/2014/main" id="{E7C8224F-AE1D-10D5-E665-709116D99B14}"/>
                    </a:ext>
                  </a:extLst>
                </p:cNvPr>
                <p:cNvSpPr/>
                <p:nvPr/>
              </p:nvSpPr>
              <p:spPr>
                <a:xfrm>
                  <a:off x="4136112" y="4126657"/>
                  <a:ext cx="493868" cy="92333"/>
                </a:xfrm>
                <a:prstGeom prst="rect">
                  <a:avLst/>
                </a:prstGeom>
              </p:spPr>
              <p:txBody>
                <a:bodyPr wrap="square" lIns="0" tIns="0" rIns="0" bIns="0">
                  <a:spAutoFit/>
                </a:bodyPr>
                <a:lstStyle/>
                <a:p>
                  <a:r>
                    <a:rPr lang="ja-JP" altLang="en-US" sz="300" dirty="0"/>
                    <a:t>製品上の特定ウイルスの</a:t>
                  </a:r>
                </a:p>
                <a:p>
                  <a:r>
                    <a:rPr lang="ja-JP" altLang="en-US" sz="300" dirty="0"/>
                    <a:t>数を減少させます</a:t>
                  </a:r>
                </a:p>
              </p:txBody>
            </p:sp>
            <p:sp>
              <p:nvSpPr>
                <p:cNvPr id="41" name="正方形/長方形 40">
                  <a:extLst>
                    <a:ext uri="{FF2B5EF4-FFF2-40B4-BE49-F238E27FC236}">
                      <a16:creationId xmlns:a16="http://schemas.microsoft.com/office/drawing/2014/main" id="{2EADE86F-F208-0F98-799C-0612136BCCE5}"/>
                    </a:ext>
                  </a:extLst>
                </p:cNvPr>
                <p:cNvSpPr/>
                <p:nvPr/>
              </p:nvSpPr>
              <p:spPr>
                <a:xfrm>
                  <a:off x="4134721" y="4258612"/>
                  <a:ext cx="390848" cy="138499"/>
                </a:xfrm>
                <a:prstGeom prst="rect">
                  <a:avLst/>
                </a:prstGeom>
              </p:spPr>
              <p:txBody>
                <a:bodyPr wrap="square" lIns="0" tIns="0" rIns="0" bIns="0">
                  <a:spAutoFit/>
                </a:bodyPr>
                <a:lstStyle/>
                <a:p>
                  <a:r>
                    <a:rPr lang="ja-JP" altLang="en-US" sz="300" dirty="0"/>
                    <a:t>無機系・印刷</a:t>
                  </a:r>
                </a:p>
                <a:p>
                  <a:r>
                    <a:rPr lang="ja-JP" altLang="en-US" sz="300" dirty="0"/>
                    <a:t>トップコート印刷面</a:t>
                  </a:r>
                </a:p>
                <a:p>
                  <a:r>
                    <a:rPr lang="en-US" altLang="ja-JP" sz="300" dirty="0"/>
                    <a:t>JP0612072X0007G</a:t>
                  </a:r>
                  <a:endParaRPr lang="ja-JP" altLang="en-US" sz="300" dirty="0"/>
                </a:p>
              </p:txBody>
            </p:sp>
          </p:grpSp>
          <p:grpSp>
            <p:nvGrpSpPr>
              <p:cNvPr id="36" name="グループ化 35">
                <a:extLst>
                  <a:ext uri="{FF2B5EF4-FFF2-40B4-BE49-F238E27FC236}">
                    <a16:creationId xmlns:a16="http://schemas.microsoft.com/office/drawing/2014/main" id="{BCDD7038-F778-0FC4-01FD-9BE1FE217887}"/>
                  </a:ext>
                </a:extLst>
              </p:cNvPr>
              <p:cNvGrpSpPr/>
              <p:nvPr/>
            </p:nvGrpSpPr>
            <p:grpSpPr>
              <a:xfrm>
                <a:off x="4384161" y="4116384"/>
                <a:ext cx="670853" cy="261221"/>
                <a:chOff x="4384161" y="4116384"/>
                <a:chExt cx="670853" cy="261221"/>
              </a:xfrm>
            </p:grpSpPr>
            <p:sp>
              <p:nvSpPr>
                <p:cNvPr id="37" name="正方形/長方形 36">
                  <a:extLst>
                    <a:ext uri="{FF2B5EF4-FFF2-40B4-BE49-F238E27FC236}">
                      <a16:creationId xmlns:a16="http://schemas.microsoft.com/office/drawing/2014/main" id="{33FF6474-CF61-44D1-6C3D-364C620558FF}"/>
                    </a:ext>
                  </a:extLst>
                </p:cNvPr>
                <p:cNvSpPr/>
                <p:nvPr/>
              </p:nvSpPr>
              <p:spPr>
                <a:xfrm>
                  <a:off x="4664166" y="4239106"/>
                  <a:ext cx="390848" cy="138499"/>
                </a:xfrm>
                <a:prstGeom prst="rect">
                  <a:avLst/>
                </a:prstGeom>
              </p:spPr>
              <p:txBody>
                <a:bodyPr wrap="square" lIns="0" tIns="0" rIns="0" bIns="0">
                  <a:spAutoFit/>
                </a:bodyPr>
                <a:lstStyle/>
                <a:p>
                  <a:r>
                    <a:rPr lang="ja-JP" altLang="en-US" sz="300" dirty="0"/>
                    <a:t>無機系・印刷</a:t>
                  </a:r>
                </a:p>
                <a:p>
                  <a:r>
                    <a:rPr lang="ja-JP" altLang="en-US" sz="300" dirty="0"/>
                    <a:t>トップコート印刷面</a:t>
                  </a:r>
                </a:p>
                <a:p>
                  <a:r>
                    <a:rPr lang="en-US" altLang="ja-JP" sz="300" dirty="0"/>
                    <a:t>JP0122072X0044D</a:t>
                  </a:r>
                  <a:endParaRPr lang="ja-JP" altLang="en-US" sz="300" dirty="0"/>
                </a:p>
              </p:txBody>
            </p:sp>
            <p:pic>
              <p:nvPicPr>
                <p:cNvPr id="38" name="図 37">
                  <a:extLst>
                    <a:ext uri="{FF2B5EF4-FFF2-40B4-BE49-F238E27FC236}">
                      <a16:creationId xmlns:a16="http://schemas.microsoft.com/office/drawing/2014/main" id="{15191167-DE09-4F1B-4C96-7C7A43718B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4161" y="4116384"/>
                  <a:ext cx="298872" cy="252000"/>
                </a:xfrm>
                <a:prstGeom prst="rect">
                  <a:avLst/>
                </a:prstGeom>
              </p:spPr>
            </p:pic>
          </p:grpSp>
        </p:grpSp>
        <p:sp>
          <p:nvSpPr>
            <p:cNvPr id="32" name="Text Box 70">
              <a:extLst>
                <a:ext uri="{FF2B5EF4-FFF2-40B4-BE49-F238E27FC236}">
                  <a16:creationId xmlns:a16="http://schemas.microsoft.com/office/drawing/2014/main" id="{0DAD4F20-AC67-8E9E-636B-4C3B981A17E0}"/>
                </a:ext>
              </a:extLst>
            </p:cNvPr>
            <p:cNvSpPr txBox="1">
              <a:spLocks noChangeArrowheads="1"/>
            </p:cNvSpPr>
            <p:nvPr/>
          </p:nvSpPr>
          <p:spPr bwMode="auto">
            <a:xfrm>
              <a:off x="7933414" y="2156077"/>
              <a:ext cx="167751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0"/>
                </a:spcBef>
              </a:pPr>
              <a:r>
                <a:rPr lang="ja-JP" altLang="en-US" sz="600" dirty="0">
                  <a:latin typeface="Meiryo UI" panose="020B0604030504040204" pitchFamily="50" charset="-128"/>
                  <a:ea typeface="Meiryo UI" panose="020B0604030504040204" pitchFamily="50" charset="-128"/>
                </a:rPr>
                <a:t>抗ウイルス加工手すり部</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3E4A7D0C-5598-4DDA-F6F6-7D9915286DFD}"/>
                </a:ext>
              </a:extLst>
            </p:cNvPr>
            <p:cNvSpPr/>
            <p:nvPr/>
          </p:nvSpPr>
          <p:spPr>
            <a:xfrm>
              <a:off x="7938655" y="2139631"/>
              <a:ext cx="1677516" cy="5138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65B1C54B-63FD-309E-FA38-7172517EE965}"/>
                </a:ext>
              </a:extLst>
            </p:cNvPr>
            <p:cNvCxnSpPr/>
            <p:nvPr/>
          </p:nvCxnSpPr>
          <p:spPr>
            <a:xfrm>
              <a:off x="7938655" y="2256632"/>
              <a:ext cx="16722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Box 70">
            <a:extLst>
              <a:ext uri="{FF2B5EF4-FFF2-40B4-BE49-F238E27FC236}">
                <a16:creationId xmlns:a16="http://schemas.microsoft.com/office/drawing/2014/main" id="{28D3DADC-EE7A-3823-E5D1-200AEEA8959C}"/>
              </a:ext>
            </a:extLst>
          </p:cNvPr>
          <p:cNvSpPr txBox="1">
            <a:spLocks noChangeArrowheads="1"/>
          </p:cNvSpPr>
          <p:nvPr/>
        </p:nvSpPr>
        <p:spPr bwMode="auto">
          <a:xfrm>
            <a:off x="5106809" y="3041697"/>
            <a:ext cx="221403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部材を使って、キレイに仕上げられます</a:t>
            </a:r>
            <a:endParaRPr lang="ja-JP" altLang="en-US" sz="800" b="1" dirty="0">
              <a:solidFill>
                <a:schemeClr val="tx1"/>
              </a:solidFill>
              <a:latin typeface="Meiryo UI" panose="020B0604030504040204" pitchFamily="50" charset="-128"/>
              <a:ea typeface="Meiryo UI" panose="020B0604030504040204" pitchFamily="50" charset="-128"/>
            </a:endParaRPr>
          </a:p>
        </p:txBody>
      </p:sp>
      <p:grpSp>
        <p:nvGrpSpPr>
          <p:cNvPr id="43" name="グループ化 42">
            <a:extLst>
              <a:ext uri="{FF2B5EF4-FFF2-40B4-BE49-F238E27FC236}">
                <a16:creationId xmlns:a16="http://schemas.microsoft.com/office/drawing/2014/main" id="{6FFD366E-7802-3925-7B6C-7C90CC4C4226}"/>
              </a:ext>
            </a:extLst>
          </p:cNvPr>
          <p:cNvGrpSpPr/>
          <p:nvPr/>
        </p:nvGrpSpPr>
        <p:grpSpPr>
          <a:xfrm>
            <a:off x="5442504" y="3241095"/>
            <a:ext cx="4303722" cy="1289959"/>
            <a:chOff x="5442504" y="3211139"/>
            <a:chExt cx="4303722" cy="1289959"/>
          </a:xfrm>
        </p:grpSpPr>
        <p:pic>
          <p:nvPicPr>
            <p:cNvPr id="44" name="図 43">
              <a:extLst>
                <a:ext uri="{FF2B5EF4-FFF2-40B4-BE49-F238E27FC236}">
                  <a16:creationId xmlns:a16="http://schemas.microsoft.com/office/drawing/2014/main" id="{FD551182-A53A-C5FD-DB57-E8AB3F8A5C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3282" y="3252318"/>
              <a:ext cx="1793768" cy="1247322"/>
            </a:xfrm>
            <a:prstGeom prst="rect">
              <a:avLst/>
            </a:prstGeom>
          </p:spPr>
        </p:pic>
        <p:grpSp>
          <p:nvGrpSpPr>
            <p:cNvPr id="45" name="グループ化 44">
              <a:extLst>
                <a:ext uri="{FF2B5EF4-FFF2-40B4-BE49-F238E27FC236}">
                  <a16:creationId xmlns:a16="http://schemas.microsoft.com/office/drawing/2014/main" id="{E568A441-BF67-C859-A086-B0D3DD64A2EE}"/>
                </a:ext>
              </a:extLst>
            </p:cNvPr>
            <p:cNvGrpSpPr/>
            <p:nvPr/>
          </p:nvGrpSpPr>
          <p:grpSpPr>
            <a:xfrm>
              <a:off x="5442504" y="4105304"/>
              <a:ext cx="837204" cy="395794"/>
              <a:chOff x="5442504" y="4105304"/>
              <a:chExt cx="837204" cy="395794"/>
            </a:xfrm>
          </p:grpSpPr>
          <p:sp>
            <p:nvSpPr>
              <p:cNvPr id="66" name="正方形/長方形 65">
                <a:extLst>
                  <a:ext uri="{FF2B5EF4-FFF2-40B4-BE49-F238E27FC236}">
                    <a16:creationId xmlns:a16="http://schemas.microsoft.com/office/drawing/2014/main" id="{C95E8121-A958-7B82-60C4-EA202F962A35}"/>
                  </a:ext>
                </a:extLst>
              </p:cNvPr>
              <p:cNvSpPr/>
              <p:nvPr/>
            </p:nvSpPr>
            <p:spPr>
              <a:xfrm>
                <a:off x="5442504" y="4105304"/>
                <a:ext cx="837204" cy="388867"/>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7" name="図 66">
                <a:extLst>
                  <a:ext uri="{FF2B5EF4-FFF2-40B4-BE49-F238E27FC236}">
                    <a16:creationId xmlns:a16="http://schemas.microsoft.com/office/drawing/2014/main" id="{06DE80DB-0614-211C-4880-C98559BA90F4}"/>
                  </a:ext>
                </a:extLst>
              </p:cNvPr>
              <p:cNvPicPr>
                <a:picLocks noChangeAspect="1"/>
              </p:cNvPicPr>
              <p:nvPr/>
            </p:nvPicPr>
            <p:blipFill rotWithShape="1">
              <a:blip r:embed="rId11">
                <a:extLst>
                  <a:ext uri="{28A0092B-C50C-407E-A947-70E740481C1C}">
                    <a14:useLocalDpi xmlns:a14="http://schemas.microsoft.com/office/drawing/2010/main" val="0"/>
                  </a:ext>
                </a:extLst>
              </a:blip>
              <a:srcRect l="10361" t="10914" r="6898" b="16576"/>
              <a:stretch/>
            </p:blipFill>
            <p:spPr>
              <a:xfrm>
                <a:off x="5443538" y="4115121"/>
                <a:ext cx="833198" cy="385977"/>
              </a:xfrm>
              <a:prstGeom prst="rect">
                <a:avLst/>
              </a:prstGeom>
            </p:spPr>
          </p:pic>
        </p:grpSp>
        <p:grpSp>
          <p:nvGrpSpPr>
            <p:cNvPr id="46" name="グループ化 45">
              <a:extLst>
                <a:ext uri="{FF2B5EF4-FFF2-40B4-BE49-F238E27FC236}">
                  <a16:creationId xmlns:a16="http://schemas.microsoft.com/office/drawing/2014/main" id="{0F21120D-012C-8A6B-FDEF-616BE6EE9EDC}"/>
                </a:ext>
              </a:extLst>
            </p:cNvPr>
            <p:cNvGrpSpPr/>
            <p:nvPr/>
          </p:nvGrpSpPr>
          <p:grpSpPr>
            <a:xfrm>
              <a:off x="8661166" y="4049299"/>
              <a:ext cx="836290" cy="451799"/>
              <a:chOff x="8661166" y="4049299"/>
              <a:chExt cx="836290" cy="451799"/>
            </a:xfrm>
          </p:grpSpPr>
          <p:sp>
            <p:nvSpPr>
              <p:cNvPr id="64" name="正方形/長方形 63">
                <a:extLst>
                  <a:ext uri="{FF2B5EF4-FFF2-40B4-BE49-F238E27FC236}">
                    <a16:creationId xmlns:a16="http://schemas.microsoft.com/office/drawing/2014/main" id="{80A1C660-AC43-B009-C994-490F00F28EE4}"/>
                  </a:ext>
                </a:extLst>
              </p:cNvPr>
              <p:cNvSpPr/>
              <p:nvPr/>
            </p:nvSpPr>
            <p:spPr>
              <a:xfrm>
                <a:off x="8661166" y="4112231"/>
                <a:ext cx="836290" cy="388867"/>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5" name="図 64">
                <a:extLst>
                  <a:ext uri="{FF2B5EF4-FFF2-40B4-BE49-F238E27FC236}">
                    <a16:creationId xmlns:a16="http://schemas.microsoft.com/office/drawing/2014/main" id="{4F936301-6EDF-E971-6933-0AA797D3B095}"/>
                  </a:ext>
                </a:extLst>
              </p:cNvPr>
              <p:cNvPicPr>
                <a:picLocks noChangeAspect="1"/>
              </p:cNvPicPr>
              <p:nvPr/>
            </p:nvPicPr>
            <p:blipFill rotWithShape="1">
              <a:blip r:embed="rId12">
                <a:extLst>
                  <a:ext uri="{28A0092B-C50C-407E-A947-70E740481C1C}">
                    <a14:useLocalDpi xmlns:a14="http://schemas.microsoft.com/office/drawing/2010/main" val="0"/>
                  </a:ext>
                </a:extLst>
              </a:blip>
              <a:srcRect l="22227" r="-1"/>
              <a:stretch/>
            </p:blipFill>
            <p:spPr>
              <a:xfrm>
                <a:off x="8663265" y="4049299"/>
                <a:ext cx="661901" cy="449883"/>
              </a:xfrm>
              <a:prstGeom prst="rect">
                <a:avLst/>
              </a:prstGeom>
            </p:spPr>
          </p:pic>
        </p:grpSp>
        <p:grpSp>
          <p:nvGrpSpPr>
            <p:cNvPr id="47" name="グループ化 46">
              <a:extLst>
                <a:ext uri="{FF2B5EF4-FFF2-40B4-BE49-F238E27FC236}">
                  <a16:creationId xmlns:a16="http://schemas.microsoft.com/office/drawing/2014/main" id="{8EE1F809-FFF4-CD43-564E-58530B66C3A9}"/>
                </a:ext>
              </a:extLst>
            </p:cNvPr>
            <p:cNvGrpSpPr/>
            <p:nvPr/>
          </p:nvGrpSpPr>
          <p:grpSpPr>
            <a:xfrm>
              <a:off x="5443418" y="3453698"/>
              <a:ext cx="836290" cy="388867"/>
              <a:chOff x="5443418" y="3487112"/>
              <a:chExt cx="836290" cy="388867"/>
            </a:xfrm>
          </p:grpSpPr>
          <p:sp>
            <p:nvSpPr>
              <p:cNvPr id="62" name="正方形/長方形 61">
                <a:extLst>
                  <a:ext uri="{FF2B5EF4-FFF2-40B4-BE49-F238E27FC236}">
                    <a16:creationId xmlns:a16="http://schemas.microsoft.com/office/drawing/2014/main" id="{0A55D9A2-F8A9-704A-3AD7-B8798E586D87}"/>
                  </a:ext>
                </a:extLst>
              </p:cNvPr>
              <p:cNvSpPr/>
              <p:nvPr/>
            </p:nvSpPr>
            <p:spPr>
              <a:xfrm>
                <a:off x="5443418" y="3487112"/>
                <a:ext cx="836290" cy="388867"/>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3" name="図 62">
                <a:extLst>
                  <a:ext uri="{FF2B5EF4-FFF2-40B4-BE49-F238E27FC236}">
                    <a16:creationId xmlns:a16="http://schemas.microsoft.com/office/drawing/2014/main" id="{72C55C0C-930A-FB3A-E798-4BC49F3A7120}"/>
                  </a:ext>
                </a:extLst>
              </p:cNvPr>
              <p:cNvPicPr>
                <a:picLocks noChangeAspect="1"/>
              </p:cNvPicPr>
              <p:nvPr/>
            </p:nvPicPr>
            <p:blipFill rotWithShape="1">
              <a:blip r:embed="rId13">
                <a:extLst>
                  <a:ext uri="{28A0092B-C50C-407E-A947-70E740481C1C}">
                    <a14:useLocalDpi xmlns:a14="http://schemas.microsoft.com/office/drawing/2010/main" val="0"/>
                  </a:ext>
                </a:extLst>
              </a:blip>
              <a:srcRect l="1163" t="14689" r="859"/>
              <a:stretch/>
            </p:blipFill>
            <p:spPr>
              <a:xfrm>
                <a:off x="5445851" y="3489323"/>
                <a:ext cx="833857" cy="383798"/>
              </a:xfrm>
              <a:prstGeom prst="rect">
                <a:avLst/>
              </a:prstGeom>
            </p:spPr>
          </p:pic>
        </p:grpSp>
        <p:grpSp>
          <p:nvGrpSpPr>
            <p:cNvPr id="48" name="グループ化 47">
              <a:extLst>
                <a:ext uri="{FF2B5EF4-FFF2-40B4-BE49-F238E27FC236}">
                  <a16:creationId xmlns:a16="http://schemas.microsoft.com/office/drawing/2014/main" id="{A01F89E0-08E9-427A-12A2-B3448498DEFB}"/>
                </a:ext>
              </a:extLst>
            </p:cNvPr>
            <p:cNvGrpSpPr/>
            <p:nvPr/>
          </p:nvGrpSpPr>
          <p:grpSpPr>
            <a:xfrm>
              <a:off x="8658225" y="3453698"/>
              <a:ext cx="840105" cy="388867"/>
              <a:chOff x="8658225" y="3487112"/>
              <a:chExt cx="840105" cy="388867"/>
            </a:xfrm>
          </p:grpSpPr>
          <p:sp>
            <p:nvSpPr>
              <p:cNvPr id="60" name="正方形/長方形 59">
                <a:extLst>
                  <a:ext uri="{FF2B5EF4-FFF2-40B4-BE49-F238E27FC236}">
                    <a16:creationId xmlns:a16="http://schemas.microsoft.com/office/drawing/2014/main" id="{8EAA2BED-F7D7-2F5D-3D86-0BDD9C80D737}"/>
                  </a:ext>
                </a:extLst>
              </p:cNvPr>
              <p:cNvSpPr/>
              <p:nvPr/>
            </p:nvSpPr>
            <p:spPr>
              <a:xfrm>
                <a:off x="8661166" y="3487112"/>
                <a:ext cx="836290" cy="388867"/>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1" name="図 60">
                <a:extLst>
                  <a:ext uri="{FF2B5EF4-FFF2-40B4-BE49-F238E27FC236}">
                    <a16:creationId xmlns:a16="http://schemas.microsoft.com/office/drawing/2014/main" id="{33A085CA-F110-6213-B673-08FE3072B768}"/>
                  </a:ext>
                </a:extLst>
              </p:cNvPr>
              <p:cNvPicPr>
                <a:picLocks noChangeAspect="1"/>
              </p:cNvPicPr>
              <p:nvPr/>
            </p:nvPicPr>
            <p:blipFill rotWithShape="1">
              <a:blip r:embed="rId14">
                <a:extLst>
                  <a:ext uri="{28A0092B-C50C-407E-A947-70E740481C1C}">
                    <a14:useLocalDpi xmlns:a14="http://schemas.microsoft.com/office/drawing/2010/main" val="0"/>
                  </a:ext>
                </a:extLst>
              </a:blip>
              <a:srcRect l="14701" t="21669" r="12953" b="17698"/>
              <a:stretch/>
            </p:blipFill>
            <p:spPr>
              <a:xfrm>
                <a:off x="8658225" y="3501371"/>
                <a:ext cx="840105" cy="372193"/>
              </a:xfrm>
              <a:prstGeom prst="rect">
                <a:avLst/>
              </a:prstGeom>
            </p:spPr>
          </p:pic>
        </p:grpSp>
        <p:sp>
          <p:nvSpPr>
            <p:cNvPr id="49" name="Text Box 70">
              <a:extLst>
                <a:ext uri="{FF2B5EF4-FFF2-40B4-BE49-F238E27FC236}">
                  <a16:creationId xmlns:a16="http://schemas.microsoft.com/office/drawing/2014/main" id="{8EC34483-A3D8-427D-D20A-90D28DC1337E}"/>
                </a:ext>
              </a:extLst>
            </p:cNvPr>
            <p:cNvSpPr txBox="1">
              <a:spLocks noChangeArrowheads="1"/>
            </p:cNvSpPr>
            <p:nvPr/>
          </p:nvSpPr>
          <p:spPr bwMode="auto">
            <a:xfrm>
              <a:off x="5442505" y="3211139"/>
              <a:ext cx="10888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出隅キャップ</a:t>
              </a:r>
              <a:endParaRPr lang="en-US" altLang="ja-JP" sz="800" b="1" dirty="0">
                <a:latin typeface="Meiryo UI" panose="020B0604030504040204" pitchFamily="50" charset="-128"/>
                <a:ea typeface="Meiryo UI" panose="020B0604030504040204" pitchFamily="50" charset="-128"/>
              </a:endParaRPr>
            </a:p>
            <a:p>
              <a:pPr>
                <a:spcBef>
                  <a:spcPct val="0"/>
                </a:spcBef>
              </a:pPr>
              <a:r>
                <a:rPr lang="ja-JP" altLang="en-US" sz="600" dirty="0">
                  <a:latin typeface="Meiryo UI" panose="020B0604030504040204" pitchFamily="50" charset="-128"/>
                  <a:ea typeface="Meiryo UI" panose="020B0604030504040204" pitchFamily="50" charset="-128"/>
                </a:rPr>
                <a:t>出隅部を納める部材。</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50" name="Text Box 70">
              <a:extLst>
                <a:ext uri="{FF2B5EF4-FFF2-40B4-BE49-F238E27FC236}">
                  <a16:creationId xmlns:a16="http://schemas.microsoft.com/office/drawing/2014/main" id="{FD42C10B-F602-4585-C8D3-0FCD1DA09CF8}"/>
                </a:ext>
              </a:extLst>
            </p:cNvPr>
            <p:cNvSpPr txBox="1">
              <a:spLocks noChangeArrowheads="1"/>
            </p:cNvSpPr>
            <p:nvPr/>
          </p:nvSpPr>
          <p:spPr bwMode="auto">
            <a:xfrm>
              <a:off x="5442504" y="3876557"/>
              <a:ext cx="10888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接続キャップ</a:t>
              </a:r>
              <a:endParaRPr lang="en-US" altLang="ja-JP" sz="800" b="1" dirty="0">
                <a:latin typeface="Meiryo UI" panose="020B0604030504040204" pitchFamily="50" charset="-128"/>
                <a:ea typeface="Meiryo UI" panose="020B0604030504040204" pitchFamily="50" charset="-128"/>
              </a:endParaRPr>
            </a:p>
            <a:p>
              <a:pPr>
                <a:spcBef>
                  <a:spcPct val="0"/>
                </a:spcBef>
              </a:pPr>
              <a:r>
                <a:rPr lang="ja-JP" altLang="en-US" sz="600" dirty="0">
                  <a:latin typeface="Meiryo UI" panose="020B0604030504040204" pitchFamily="50" charset="-128"/>
                  <a:ea typeface="Meiryo UI" panose="020B0604030504040204" pitchFamily="50" charset="-128"/>
                </a:rPr>
                <a:t>直線部を接続します。</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51" name="Text Box 70">
              <a:extLst>
                <a:ext uri="{FF2B5EF4-FFF2-40B4-BE49-F238E27FC236}">
                  <a16:creationId xmlns:a16="http://schemas.microsoft.com/office/drawing/2014/main" id="{F95467D5-59F1-B424-A9DB-E2E27571144D}"/>
                </a:ext>
              </a:extLst>
            </p:cNvPr>
            <p:cNvSpPr txBox="1">
              <a:spLocks noChangeArrowheads="1"/>
            </p:cNvSpPr>
            <p:nvPr/>
          </p:nvSpPr>
          <p:spPr bwMode="auto">
            <a:xfrm>
              <a:off x="8657351" y="3211139"/>
              <a:ext cx="10888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入隅キャップ</a:t>
              </a:r>
              <a:endParaRPr lang="en-US" altLang="ja-JP" sz="800" b="1" dirty="0">
                <a:latin typeface="Meiryo UI" panose="020B0604030504040204" pitchFamily="50" charset="-128"/>
                <a:ea typeface="Meiryo UI" panose="020B0604030504040204" pitchFamily="50" charset="-128"/>
              </a:endParaRPr>
            </a:p>
            <a:p>
              <a:pPr>
                <a:spcBef>
                  <a:spcPct val="0"/>
                </a:spcBef>
              </a:pPr>
              <a:r>
                <a:rPr lang="ja-JP" altLang="en-US" sz="600" dirty="0">
                  <a:latin typeface="Meiryo UI" panose="020B0604030504040204" pitchFamily="50" charset="-128"/>
                  <a:ea typeface="Meiryo UI" panose="020B0604030504040204" pitchFamily="50" charset="-128"/>
                </a:rPr>
                <a:t>入隅部を納める部材。</a:t>
              </a:r>
              <a:endParaRPr lang="ja-JP" altLang="en-US" sz="600" dirty="0">
                <a:solidFill>
                  <a:schemeClr val="tx1"/>
                </a:solidFill>
                <a:latin typeface="Meiryo UI" panose="020B0604030504040204" pitchFamily="50" charset="-128"/>
                <a:ea typeface="Meiryo UI" panose="020B0604030504040204" pitchFamily="50" charset="-128"/>
              </a:endParaRPr>
            </a:p>
          </p:txBody>
        </p:sp>
        <p:sp>
          <p:nvSpPr>
            <p:cNvPr id="52" name="Text Box 70">
              <a:extLst>
                <a:ext uri="{FF2B5EF4-FFF2-40B4-BE49-F238E27FC236}">
                  <a16:creationId xmlns:a16="http://schemas.microsoft.com/office/drawing/2014/main" id="{4D1E8644-C634-5323-2161-A779B34DB52A}"/>
                </a:ext>
              </a:extLst>
            </p:cNvPr>
            <p:cNvSpPr txBox="1">
              <a:spLocks noChangeArrowheads="1"/>
            </p:cNvSpPr>
            <p:nvPr/>
          </p:nvSpPr>
          <p:spPr bwMode="auto">
            <a:xfrm>
              <a:off x="8657350" y="3876557"/>
              <a:ext cx="10888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エンドキャップ</a:t>
              </a:r>
              <a:endParaRPr lang="en-US" altLang="ja-JP" sz="800" b="1" dirty="0">
                <a:latin typeface="Meiryo UI" panose="020B0604030504040204" pitchFamily="50" charset="-128"/>
                <a:ea typeface="Meiryo UI" panose="020B0604030504040204" pitchFamily="50" charset="-128"/>
              </a:endParaRPr>
            </a:p>
            <a:p>
              <a:pPr>
                <a:spcBef>
                  <a:spcPct val="0"/>
                </a:spcBef>
              </a:pPr>
              <a:r>
                <a:rPr lang="ja-JP" altLang="en-US" sz="600" dirty="0">
                  <a:latin typeface="Meiryo UI" panose="020B0604030504040204" pitchFamily="50" charset="-128"/>
                  <a:ea typeface="Meiryo UI" panose="020B0604030504040204" pitchFamily="50" charset="-128"/>
                </a:rPr>
                <a:t>端部を納める部材。</a:t>
              </a:r>
              <a:endParaRPr lang="ja-JP" altLang="en-US" sz="600" dirty="0">
                <a:solidFill>
                  <a:schemeClr val="tx1"/>
                </a:solidFill>
                <a:latin typeface="Meiryo UI" panose="020B0604030504040204" pitchFamily="50" charset="-128"/>
                <a:ea typeface="Meiryo UI" panose="020B0604030504040204" pitchFamily="50" charset="-128"/>
              </a:endParaRPr>
            </a:p>
          </p:txBody>
        </p:sp>
        <p:grpSp>
          <p:nvGrpSpPr>
            <p:cNvPr id="53" name="グループ化 52">
              <a:extLst>
                <a:ext uri="{FF2B5EF4-FFF2-40B4-BE49-F238E27FC236}">
                  <a16:creationId xmlns:a16="http://schemas.microsoft.com/office/drawing/2014/main" id="{0DDA7B17-B1E7-29BD-A341-A01103D4F043}"/>
                </a:ext>
              </a:extLst>
            </p:cNvPr>
            <p:cNvGrpSpPr/>
            <p:nvPr/>
          </p:nvGrpSpPr>
          <p:grpSpPr>
            <a:xfrm>
              <a:off x="5986943" y="3277198"/>
              <a:ext cx="1075999" cy="609869"/>
              <a:chOff x="5986943" y="3277198"/>
              <a:chExt cx="1075999" cy="609869"/>
            </a:xfrm>
          </p:grpSpPr>
          <p:cxnSp>
            <p:nvCxnSpPr>
              <p:cNvPr id="58" name="直線コネクタ 57">
                <a:extLst>
                  <a:ext uri="{FF2B5EF4-FFF2-40B4-BE49-F238E27FC236}">
                    <a16:creationId xmlns:a16="http://schemas.microsoft.com/office/drawing/2014/main" id="{776994E9-B3E0-FF03-9A68-8588149AEAF2}"/>
                  </a:ext>
                </a:extLst>
              </p:cNvPr>
              <p:cNvCxnSpPr/>
              <p:nvPr/>
            </p:nvCxnSpPr>
            <p:spPr>
              <a:xfrm>
                <a:off x="5986943" y="3277198"/>
                <a:ext cx="75806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7FED486-7D3E-027A-FE49-A4C6A919CBBD}"/>
                  </a:ext>
                </a:extLst>
              </p:cNvPr>
              <p:cNvCxnSpPr/>
              <p:nvPr/>
            </p:nvCxnSpPr>
            <p:spPr>
              <a:xfrm>
                <a:off x="6745004" y="3277198"/>
                <a:ext cx="317938" cy="6098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2B2E60FF-4F7F-D2FC-07CA-119727D206FF}"/>
                </a:ext>
              </a:extLst>
            </p:cNvPr>
            <p:cNvGrpSpPr/>
            <p:nvPr/>
          </p:nvGrpSpPr>
          <p:grpSpPr>
            <a:xfrm flipH="1">
              <a:off x="7559284" y="3277198"/>
              <a:ext cx="1075999" cy="511727"/>
              <a:chOff x="5986942" y="3375340"/>
              <a:chExt cx="1075999" cy="511727"/>
            </a:xfrm>
          </p:grpSpPr>
          <p:cxnSp>
            <p:nvCxnSpPr>
              <p:cNvPr id="56" name="直線コネクタ 55">
                <a:extLst>
                  <a:ext uri="{FF2B5EF4-FFF2-40B4-BE49-F238E27FC236}">
                    <a16:creationId xmlns:a16="http://schemas.microsoft.com/office/drawing/2014/main" id="{86052DA6-10CA-A27E-E906-73A57BE293F3}"/>
                  </a:ext>
                </a:extLst>
              </p:cNvPr>
              <p:cNvCxnSpPr/>
              <p:nvPr/>
            </p:nvCxnSpPr>
            <p:spPr>
              <a:xfrm>
                <a:off x="5986942" y="3375340"/>
                <a:ext cx="81659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D1A4CA5-6F24-FC2F-355E-F56795E7EEEB}"/>
                  </a:ext>
                </a:extLst>
              </p:cNvPr>
              <p:cNvCxnSpPr/>
              <p:nvPr/>
            </p:nvCxnSpPr>
            <p:spPr>
              <a:xfrm>
                <a:off x="6804407" y="3375340"/>
                <a:ext cx="258534" cy="5117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5" name="直線コネクタ 54">
              <a:extLst>
                <a:ext uri="{FF2B5EF4-FFF2-40B4-BE49-F238E27FC236}">
                  <a16:creationId xmlns:a16="http://schemas.microsoft.com/office/drawing/2014/main" id="{00919553-A2E6-B40A-C185-6D1825E2013B}"/>
                </a:ext>
              </a:extLst>
            </p:cNvPr>
            <p:cNvCxnSpPr/>
            <p:nvPr/>
          </p:nvCxnSpPr>
          <p:spPr>
            <a:xfrm flipH="1">
              <a:off x="8177299" y="3957641"/>
              <a:ext cx="46555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Text Box 70">
            <a:extLst>
              <a:ext uri="{FF2B5EF4-FFF2-40B4-BE49-F238E27FC236}">
                <a16:creationId xmlns:a16="http://schemas.microsoft.com/office/drawing/2014/main" id="{FD2AADCC-AE0E-6D57-0E4F-CF47A3776DA1}"/>
              </a:ext>
            </a:extLst>
          </p:cNvPr>
          <p:cNvSpPr txBox="1">
            <a:spLocks noChangeArrowheads="1"/>
          </p:cNvSpPr>
          <p:nvPr/>
        </p:nvSpPr>
        <p:spPr bwMode="auto">
          <a:xfrm>
            <a:off x="5106809" y="4811002"/>
            <a:ext cx="276517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800" b="1" dirty="0">
                <a:latin typeface="Meiryo UI" panose="020B0604030504040204" pitchFamily="50" charset="-128"/>
                <a:ea typeface="Meiryo UI" panose="020B0604030504040204" pitchFamily="50" charset="-128"/>
              </a:rPr>
              <a:t>ご高齢の方に使いやすい、歩行や移動をサポートする手すりです。</a:t>
            </a:r>
            <a:endParaRPr lang="ja-JP" altLang="en-US" sz="800" b="1" dirty="0">
              <a:solidFill>
                <a:schemeClr val="tx1"/>
              </a:solidFill>
              <a:latin typeface="Meiryo UI" panose="020B0604030504040204" pitchFamily="50" charset="-128"/>
              <a:ea typeface="Meiryo UI" panose="020B0604030504040204" pitchFamily="50" charset="-128"/>
            </a:endParaRPr>
          </a:p>
        </p:txBody>
      </p:sp>
      <p:sp>
        <p:nvSpPr>
          <p:cNvPr id="69" name="Text Box 70">
            <a:extLst>
              <a:ext uri="{FF2B5EF4-FFF2-40B4-BE49-F238E27FC236}">
                <a16:creationId xmlns:a16="http://schemas.microsoft.com/office/drawing/2014/main" id="{B7253879-C2B9-E6E8-BA18-6FDB1406BA14}"/>
              </a:ext>
            </a:extLst>
          </p:cNvPr>
          <p:cNvSpPr txBox="1">
            <a:spLocks noChangeArrowheads="1"/>
          </p:cNvSpPr>
          <p:nvPr/>
        </p:nvSpPr>
        <p:spPr bwMode="auto">
          <a:xfrm>
            <a:off x="7813823" y="4850203"/>
            <a:ext cx="1419447"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500" dirty="0">
                <a:latin typeface="Meiryo UI" panose="020B0604030504040204" pitchFamily="50" charset="-128"/>
                <a:ea typeface="Meiryo UI" panose="020B0604030504040204" pitchFamily="50" charset="-128"/>
              </a:rPr>
              <a:t>※</a:t>
            </a:r>
            <a:r>
              <a:rPr lang="ja-JP" altLang="en-US" sz="500" dirty="0">
                <a:latin typeface="Meiryo UI" panose="020B0604030504040204" pitchFamily="50" charset="-128"/>
                <a:ea typeface="Meiryo UI" panose="020B0604030504040204" pitchFamily="50" charset="-128"/>
              </a:rPr>
              <a:t>階段や傾斜部分には設置できません。</a:t>
            </a:r>
            <a:endParaRPr lang="ja-JP" altLang="en-US" sz="500" dirty="0">
              <a:solidFill>
                <a:schemeClr val="tx1"/>
              </a:solidFill>
              <a:latin typeface="Meiryo UI" panose="020B0604030504040204" pitchFamily="50" charset="-128"/>
              <a:ea typeface="Meiryo UI" panose="020B0604030504040204" pitchFamily="50" charset="-128"/>
            </a:endParaRPr>
          </a:p>
        </p:txBody>
      </p:sp>
      <p:sp>
        <p:nvSpPr>
          <p:cNvPr id="70" name="Text Box 70">
            <a:extLst>
              <a:ext uri="{FF2B5EF4-FFF2-40B4-BE49-F238E27FC236}">
                <a16:creationId xmlns:a16="http://schemas.microsoft.com/office/drawing/2014/main" id="{FBE33CDF-0D4F-3DAB-5B78-27EADEC4B1B7}"/>
              </a:ext>
            </a:extLst>
          </p:cNvPr>
          <p:cNvSpPr txBox="1">
            <a:spLocks noChangeArrowheads="1"/>
          </p:cNvSpPr>
          <p:nvPr/>
        </p:nvSpPr>
        <p:spPr bwMode="auto">
          <a:xfrm>
            <a:off x="6745004" y="6472159"/>
            <a:ext cx="1419447"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a:spcBef>
                <a:spcPct val="0"/>
              </a:spcBef>
            </a:pPr>
            <a:r>
              <a:rPr lang="ja-JP" altLang="en-US" sz="500" dirty="0">
                <a:latin typeface="Meiryo UI" panose="020B0604030504040204" pitchFamily="50" charset="-128"/>
                <a:ea typeface="Meiryo UI" panose="020B0604030504040204" pitchFamily="50" charset="-128"/>
              </a:rPr>
              <a:t>水平設置用連続手すり らくレール</a:t>
            </a:r>
            <a:r>
              <a:rPr lang="en-US" altLang="ja-JP" sz="500" dirty="0">
                <a:latin typeface="Meiryo UI" panose="020B0604030504040204" pitchFamily="50" charset="-128"/>
                <a:ea typeface="Meiryo UI" panose="020B0604030504040204" pitchFamily="50" charset="-128"/>
              </a:rPr>
              <a:t>〈</a:t>
            </a:r>
            <a:r>
              <a:rPr lang="ja-JP" altLang="en-US" sz="500" dirty="0">
                <a:latin typeface="Meiryo UI" panose="020B0604030504040204" pitchFamily="50" charset="-128"/>
                <a:ea typeface="Meiryo UI" panose="020B0604030504040204" pitchFamily="50" charset="-128"/>
              </a:rPr>
              <a:t>ミディアム柄</a:t>
            </a:r>
            <a:r>
              <a:rPr lang="en-US" altLang="ja-JP" sz="500" dirty="0">
                <a:latin typeface="Meiryo UI" panose="020B0604030504040204" pitchFamily="50" charset="-128"/>
                <a:ea typeface="Meiryo UI" panose="020B0604030504040204" pitchFamily="50" charset="-128"/>
              </a:rPr>
              <a:t>〉</a:t>
            </a:r>
            <a:endParaRPr lang="ja-JP" altLang="en-US" sz="500" dirty="0">
              <a:solidFill>
                <a:schemeClr val="tx1"/>
              </a:solidFill>
              <a:latin typeface="Meiryo UI" panose="020B0604030504040204" pitchFamily="50" charset="-128"/>
              <a:ea typeface="Meiryo UI" panose="020B0604030504040204" pitchFamily="50" charset="-128"/>
            </a:endParaRPr>
          </a:p>
        </p:txBody>
      </p:sp>
      <p:grpSp>
        <p:nvGrpSpPr>
          <p:cNvPr id="71" name="グループ化 70">
            <a:extLst>
              <a:ext uri="{FF2B5EF4-FFF2-40B4-BE49-F238E27FC236}">
                <a16:creationId xmlns:a16="http://schemas.microsoft.com/office/drawing/2014/main" id="{FE99F454-54E2-5437-B4CD-553514D6CB5A}"/>
              </a:ext>
            </a:extLst>
          </p:cNvPr>
          <p:cNvGrpSpPr/>
          <p:nvPr/>
        </p:nvGrpSpPr>
        <p:grpSpPr>
          <a:xfrm>
            <a:off x="306411" y="5164056"/>
            <a:ext cx="4612680" cy="1351005"/>
            <a:chOff x="306411" y="5218100"/>
            <a:chExt cx="4612680" cy="1351005"/>
          </a:xfrm>
        </p:grpSpPr>
        <p:pic>
          <p:nvPicPr>
            <p:cNvPr id="72" name="図 71">
              <a:extLst>
                <a:ext uri="{FF2B5EF4-FFF2-40B4-BE49-F238E27FC236}">
                  <a16:creationId xmlns:a16="http://schemas.microsoft.com/office/drawing/2014/main" id="{4C208939-5AAE-4530-B416-222F3F34FFB7}"/>
                </a:ext>
              </a:extLst>
            </p:cNvPr>
            <p:cNvPicPr>
              <a:picLocks noChangeAspect="1"/>
            </p:cNvPicPr>
            <p:nvPr/>
          </p:nvPicPr>
          <p:blipFill rotWithShape="1">
            <a:blip r:embed="rId10">
              <a:extLst>
                <a:ext uri="{28A0092B-C50C-407E-A947-70E740481C1C}">
                  <a14:useLocalDpi xmlns:a14="http://schemas.microsoft.com/office/drawing/2010/main" val="0"/>
                </a:ext>
              </a:extLst>
            </a:blip>
            <a:srcRect l="13486" t="12198" r="2" b="17757"/>
            <a:stretch/>
          </p:blipFill>
          <p:spPr>
            <a:xfrm>
              <a:off x="1859288" y="5772306"/>
              <a:ext cx="1415278" cy="796799"/>
            </a:xfrm>
            <a:prstGeom prst="rect">
              <a:avLst/>
            </a:prstGeom>
          </p:spPr>
        </p:pic>
        <p:pic>
          <p:nvPicPr>
            <p:cNvPr id="73" name="図 72">
              <a:extLst>
                <a:ext uri="{FF2B5EF4-FFF2-40B4-BE49-F238E27FC236}">
                  <a16:creationId xmlns:a16="http://schemas.microsoft.com/office/drawing/2014/main" id="{43E00AFF-C3F6-E5CF-120B-7F8C13276278}"/>
                </a:ext>
              </a:extLst>
            </p:cNvPr>
            <p:cNvPicPr>
              <a:picLocks noChangeAspect="1"/>
            </p:cNvPicPr>
            <p:nvPr/>
          </p:nvPicPr>
          <p:blipFill rotWithShape="1">
            <a:blip r:embed="rId15">
              <a:extLst>
                <a:ext uri="{28A0092B-C50C-407E-A947-70E740481C1C}">
                  <a14:useLocalDpi xmlns:a14="http://schemas.microsoft.com/office/drawing/2010/main" val="0"/>
                </a:ext>
              </a:extLst>
            </a:blip>
            <a:srcRect l="10969" r="10134"/>
            <a:stretch/>
          </p:blipFill>
          <p:spPr>
            <a:xfrm>
              <a:off x="306411" y="5778378"/>
              <a:ext cx="1419447" cy="784653"/>
            </a:xfrm>
            <a:prstGeom prst="rect">
              <a:avLst/>
            </a:prstGeom>
          </p:spPr>
        </p:pic>
        <p:pic>
          <p:nvPicPr>
            <p:cNvPr id="74" name="図 73">
              <a:extLst>
                <a:ext uri="{FF2B5EF4-FFF2-40B4-BE49-F238E27FC236}">
                  <a16:creationId xmlns:a16="http://schemas.microsoft.com/office/drawing/2014/main" id="{71E1F520-3C78-BE1F-9CB3-B0016BDB2BCF}"/>
                </a:ext>
              </a:extLst>
            </p:cNvPr>
            <p:cNvPicPr>
              <a:picLocks noChangeAspect="1"/>
            </p:cNvPicPr>
            <p:nvPr/>
          </p:nvPicPr>
          <p:blipFill rotWithShape="1">
            <a:blip r:embed="rId16">
              <a:extLst>
                <a:ext uri="{28A0092B-C50C-407E-A947-70E740481C1C}">
                  <a14:useLocalDpi xmlns:a14="http://schemas.microsoft.com/office/drawing/2010/main" val="0"/>
                </a:ext>
              </a:extLst>
            </a:blip>
            <a:srcRect t="18197" r="11473" b="5285"/>
            <a:stretch/>
          </p:blipFill>
          <p:spPr>
            <a:xfrm>
              <a:off x="3407997" y="5777367"/>
              <a:ext cx="1412625" cy="786673"/>
            </a:xfrm>
            <a:prstGeom prst="rect">
              <a:avLst/>
            </a:prstGeom>
          </p:spPr>
        </p:pic>
        <p:sp>
          <p:nvSpPr>
            <p:cNvPr id="75" name="Text Box 70">
              <a:extLst>
                <a:ext uri="{FF2B5EF4-FFF2-40B4-BE49-F238E27FC236}">
                  <a16:creationId xmlns:a16="http://schemas.microsoft.com/office/drawing/2014/main" id="{3CD776B5-1FDA-4405-4A2E-56C07BFB938D}"/>
                </a:ext>
              </a:extLst>
            </p:cNvPr>
            <p:cNvSpPr txBox="1">
              <a:spLocks noChangeArrowheads="1"/>
            </p:cNvSpPr>
            <p:nvPr/>
          </p:nvSpPr>
          <p:spPr bwMode="auto">
            <a:xfrm>
              <a:off x="306412" y="5218100"/>
              <a:ext cx="14194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700" u="sng" dirty="0">
                  <a:latin typeface="Meiryo UI" panose="020B0604030504040204" pitchFamily="50" charset="-128"/>
                  <a:ea typeface="Meiryo UI" panose="020B0604030504040204" pitchFamily="50" charset="-128"/>
                </a:rPr>
                <a:t>手すりの天面が平らな形状なので、</a:t>
              </a:r>
            </a:p>
            <a:p>
              <a:pPr>
                <a:spcBef>
                  <a:spcPct val="0"/>
                </a:spcBef>
              </a:pPr>
              <a:r>
                <a:rPr lang="ja-JP" altLang="en-US" sz="700" u="sng" dirty="0">
                  <a:latin typeface="Meiryo UI" panose="020B0604030504040204" pitchFamily="50" charset="-128"/>
                  <a:ea typeface="Meiryo UI" panose="020B0604030504040204" pitchFamily="50" charset="-128"/>
                </a:rPr>
                <a:t>手をすべらせながら歩けます。</a:t>
              </a:r>
              <a:endParaRPr lang="ja-JP" altLang="en-US" sz="700" u="sng" dirty="0">
                <a:solidFill>
                  <a:schemeClr val="tx1"/>
                </a:solidFill>
                <a:latin typeface="Meiryo UI" panose="020B0604030504040204" pitchFamily="50" charset="-128"/>
                <a:ea typeface="Meiryo UI" panose="020B0604030504040204" pitchFamily="50" charset="-128"/>
              </a:endParaRPr>
            </a:p>
          </p:txBody>
        </p:sp>
        <p:sp>
          <p:nvSpPr>
            <p:cNvPr id="76" name="Text Box 70">
              <a:extLst>
                <a:ext uri="{FF2B5EF4-FFF2-40B4-BE49-F238E27FC236}">
                  <a16:creationId xmlns:a16="http://schemas.microsoft.com/office/drawing/2014/main" id="{E88F5503-3511-1E9C-C9D5-2ED76E31DF84}"/>
                </a:ext>
              </a:extLst>
            </p:cNvPr>
            <p:cNvSpPr txBox="1">
              <a:spLocks noChangeArrowheads="1"/>
            </p:cNvSpPr>
            <p:nvPr/>
          </p:nvSpPr>
          <p:spPr bwMode="auto">
            <a:xfrm>
              <a:off x="306411" y="5479003"/>
              <a:ext cx="141944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50" dirty="0">
                  <a:latin typeface="Meiryo UI" panose="020B0604030504040204" pitchFamily="50" charset="-128"/>
                  <a:ea typeface="Meiryo UI" panose="020B0604030504040204" pitchFamily="50" charset="-128"/>
                </a:rPr>
                <a:t>手すりを握っての歩行はもちろん、手を</a:t>
              </a:r>
              <a:r>
                <a:rPr lang="ja-JP" altLang="en-US" sz="550" dirty="0" err="1">
                  <a:latin typeface="Meiryo UI" panose="020B0604030504040204" pitchFamily="50" charset="-128"/>
                  <a:ea typeface="Meiryo UI" panose="020B0604030504040204" pitchFamily="50" charset="-128"/>
                </a:rPr>
                <a:t>すべらせな</a:t>
              </a:r>
              <a:r>
                <a:rPr lang="ja-JP" altLang="en-US" sz="550" dirty="0">
                  <a:latin typeface="Meiryo UI" panose="020B0604030504040204" pitchFamily="50" charset="-128"/>
                  <a:ea typeface="Meiryo UI" panose="020B0604030504040204" pitchFamily="50" charset="-128"/>
                </a:rPr>
                <a:t>が</a:t>
              </a:r>
            </a:p>
            <a:p>
              <a:pPr>
                <a:spcBef>
                  <a:spcPct val="0"/>
                </a:spcBef>
              </a:pPr>
              <a:r>
                <a:rPr lang="ja-JP" altLang="en-US" sz="550" dirty="0">
                  <a:latin typeface="Meiryo UI" panose="020B0604030504040204" pitchFamily="50" charset="-128"/>
                  <a:ea typeface="Meiryo UI" panose="020B0604030504040204" pitchFamily="50" charset="-128"/>
                </a:rPr>
                <a:t>ら伝い歩きもできる平らな形状の手すりです。金具</a:t>
              </a:r>
            </a:p>
            <a:p>
              <a:pPr>
                <a:spcBef>
                  <a:spcPct val="0"/>
                </a:spcBef>
              </a:pPr>
              <a:r>
                <a:rPr lang="ja-JP" altLang="en-US" sz="550" dirty="0">
                  <a:latin typeface="Meiryo UI" panose="020B0604030504040204" pitchFamily="50" charset="-128"/>
                  <a:ea typeface="Meiryo UI" panose="020B0604030504040204" pitchFamily="50" charset="-128"/>
                </a:rPr>
                <a:t>レスなので手にひっかかりを感じることがありません。</a:t>
              </a:r>
              <a:endParaRPr lang="ja-JP" altLang="en-US" sz="550" dirty="0">
                <a:solidFill>
                  <a:schemeClr val="tx1"/>
                </a:solidFill>
                <a:latin typeface="Meiryo UI" panose="020B0604030504040204" pitchFamily="50" charset="-128"/>
                <a:ea typeface="Meiryo UI" panose="020B0604030504040204" pitchFamily="50" charset="-128"/>
              </a:endParaRPr>
            </a:p>
          </p:txBody>
        </p:sp>
        <p:sp>
          <p:nvSpPr>
            <p:cNvPr id="77" name="Text Box 70">
              <a:extLst>
                <a:ext uri="{FF2B5EF4-FFF2-40B4-BE49-F238E27FC236}">
                  <a16:creationId xmlns:a16="http://schemas.microsoft.com/office/drawing/2014/main" id="{FDB9F39C-4EB6-1F2A-A783-5F84CA48EDB6}"/>
                </a:ext>
              </a:extLst>
            </p:cNvPr>
            <p:cNvSpPr txBox="1">
              <a:spLocks noChangeArrowheads="1"/>
            </p:cNvSpPr>
            <p:nvPr/>
          </p:nvSpPr>
          <p:spPr bwMode="auto">
            <a:xfrm>
              <a:off x="1859289" y="5218100"/>
              <a:ext cx="14194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700" u="sng" dirty="0">
                  <a:latin typeface="Meiryo UI" panose="020B0604030504040204" pitchFamily="50" charset="-128"/>
                  <a:ea typeface="Meiryo UI" panose="020B0604030504040204" pitchFamily="50" charset="-128"/>
                </a:rPr>
                <a:t>さまざまな空間にすっきり納まる</a:t>
              </a:r>
            </a:p>
            <a:p>
              <a:pPr>
                <a:spcBef>
                  <a:spcPct val="0"/>
                </a:spcBef>
              </a:pPr>
              <a:r>
                <a:rPr lang="ja-JP" altLang="en-US" sz="700" u="sng" dirty="0">
                  <a:latin typeface="Meiryo UI" panose="020B0604030504040204" pitchFamily="50" charset="-128"/>
                  <a:ea typeface="Meiryo UI" panose="020B0604030504040204" pitchFamily="50" charset="-128"/>
                </a:rPr>
                <a:t>凹凸の少ない美しいデザインです。</a:t>
              </a:r>
              <a:endParaRPr lang="ja-JP" altLang="en-US" sz="700" u="sng" dirty="0">
                <a:solidFill>
                  <a:schemeClr val="tx1"/>
                </a:solidFill>
                <a:latin typeface="Meiryo UI" panose="020B0604030504040204" pitchFamily="50" charset="-128"/>
                <a:ea typeface="Meiryo UI" panose="020B0604030504040204" pitchFamily="50" charset="-128"/>
              </a:endParaRPr>
            </a:p>
          </p:txBody>
        </p:sp>
        <p:sp>
          <p:nvSpPr>
            <p:cNvPr id="78" name="Text Box 70">
              <a:extLst>
                <a:ext uri="{FF2B5EF4-FFF2-40B4-BE49-F238E27FC236}">
                  <a16:creationId xmlns:a16="http://schemas.microsoft.com/office/drawing/2014/main" id="{3E4B908A-EE61-E0DD-2AAE-9205EA3E80F4}"/>
                </a:ext>
              </a:extLst>
            </p:cNvPr>
            <p:cNvSpPr txBox="1">
              <a:spLocks noChangeArrowheads="1"/>
            </p:cNvSpPr>
            <p:nvPr/>
          </p:nvSpPr>
          <p:spPr bwMode="auto">
            <a:xfrm>
              <a:off x="1859288" y="5479003"/>
              <a:ext cx="141944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50" dirty="0">
                  <a:latin typeface="Meiryo UI" panose="020B0604030504040204" pitchFamily="50" charset="-128"/>
                  <a:ea typeface="Meiryo UI" panose="020B0604030504040204" pitchFamily="50" charset="-128"/>
                </a:rPr>
                <a:t>洋風・和風どちらのインテリアにもよく合う、凹凸</a:t>
              </a:r>
            </a:p>
            <a:p>
              <a:pPr>
                <a:spcBef>
                  <a:spcPct val="0"/>
                </a:spcBef>
              </a:pPr>
              <a:r>
                <a:rPr lang="ja-JP" altLang="en-US" sz="550" dirty="0">
                  <a:latin typeface="Meiryo UI" panose="020B0604030504040204" pitchFamily="50" charset="-128"/>
                  <a:ea typeface="Meiryo UI" panose="020B0604030504040204" pitchFamily="50" charset="-128"/>
                </a:rPr>
                <a:t>の少ないシンプルなデザインです。仕上がりも美</a:t>
              </a:r>
            </a:p>
            <a:p>
              <a:pPr>
                <a:spcBef>
                  <a:spcPct val="0"/>
                </a:spcBef>
              </a:pPr>
              <a:r>
                <a:rPr lang="ja-JP" altLang="en-US" sz="550" dirty="0">
                  <a:latin typeface="Meiryo UI" panose="020B0604030504040204" pitchFamily="50" charset="-128"/>
                  <a:ea typeface="Meiryo UI" panose="020B0604030504040204" pitchFamily="50" charset="-128"/>
                </a:rPr>
                <a:t>しく、空間にすっきりなじみます。</a:t>
              </a:r>
              <a:endParaRPr lang="ja-JP" altLang="en-US" sz="550" dirty="0">
                <a:solidFill>
                  <a:schemeClr val="tx1"/>
                </a:solidFill>
                <a:latin typeface="Meiryo UI" panose="020B0604030504040204" pitchFamily="50" charset="-128"/>
                <a:ea typeface="Meiryo UI" panose="020B0604030504040204" pitchFamily="50" charset="-128"/>
              </a:endParaRPr>
            </a:p>
          </p:txBody>
        </p:sp>
        <p:sp>
          <p:nvSpPr>
            <p:cNvPr id="79" name="Text Box 70">
              <a:extLst>
                <a:ext uri="{FF2B5EF4-FFF2-40B4-BE49-F238E27FC236}">
                  <a16:creationId xmlns:a16="http://schemas.microsoft.com/office/drawing/2014/main" id="{95B4FBD3-843D-3408-F745-2FCCC438304E}"/>
                </a:ext>
              </a:extLst>
            </p:cNvPr>
            <p:cNvSpPr txBox="1">
              <a:spLocks noChangeArrowheads="1"/>
            </p:cNvSpPr>
            <p:nvPr/>
          </p:nvSpPr>
          <p:spPr bwMode="auto">
            <a:xfrm>
              <a:off x="3407998" y="5218100"/>
              <a:ext cx="14194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700" u="sng" dirty="0">
                  <a:latin typeface="Meiryo UI" panose="020B0604030504040204" pitchFamily="50" charset="-128"/>
                  <a:ea typeface="Meiryo UI" panose="020B0604030504040204" pitchFamily="50" charset="-128"/>
                </a:rPr>
                <a:t>汚れがつきにくい樹脂化粧シート</a:t>
              </a:r>
            </a:p>
            <a:p>
              <a:pPr>
                <a:spcBef>
                  <a:spcPct val="0"/>
                </a:spcBef>
              </a:pPr>
              <a:r>
                <a:rPr lang="ja-JP" altLang="en-US" sz="700" u="sng" dirty="0">
                  <a:latin typeface="Meiryo UI" panose="020B0604030504040204" pitchFamily="50" charset="-128"/>
                  <a:ea typeface="Meiryo UI" panose="020B0604030504040204" pitchFamily="50" charset="-128"/>
                </a:rPr>
                <a:t>仕上げなので、お掃除がラク。</a:t>
              </a:r>
              <a:endParaRPr lang="ja-JP" altLang="en-US" sz="700" u="sng" dirty="0">
                <a:solidFill>
                  <a:schemeClr val="tx1"/>
                </a:solidFill>
                <a:latin typeface="Meiryo UI" panose="020B0604030504040204" pitchFamily="50" charset="-128"/>
                <a:ea typeface="Meiryo UI" panose="020B0604030504040204" pitchFamily="50" charset="-128"/>
              </a:endParaRPr>
            </a:p>
          </p:txBody>
        </p:sp>
        <p:sp>
          <p:nvSpPr>
            <p:cNvPr id="80" name="Text Box 70">
              <a:extLst>
                <a:ext uri="{FF2B5EF4-FFF2-40B4-BE49-F238E27FC236}">
                  <a16:creationId xmlns:a16="http://schemas.microsoft.com/office/drawing/2014/main" id="{D7687669-677B-EC85-6025-12E89D1B5A16}"/>
                </a:ext>
              </a:extLst>
            </p:cNvPr>
            <p:cNvSpPr txBox="1">
              <a:spLocks noChangeArrowheads="1"/>
            </p:cNvSpPr>
            <p:nvPr/>
          </p:nvSpPr>
          <p:spPr bwMode="auto">
            <a:xfrm>
              <a:off x="3407997" y="5479003"/>
              <a:ext cx="141944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ja-JP" altLang="en-US" sz="550" dirty="0">
                  <a:latin typeface="Meiryo UI" panose="020B0604030504040204" pitchFamily="50" charset="-128"/>
                  <a:ea typeface="Meiryo UI" panose="020B0604030504040204" pitchFamily="50" charset="-128"/>
                </a:rPr>
                <a:t>手すりは、耐汚染性に優れた樹脂化粧</a:t>
              </a:r>
            </a:p>
            <a:p>
              <a:pPr>
                <a:spcBef>
                  <a:spcPct val="0"/>
                </a:spcBef>
              </a:pPr>
              <a:r>
                <a:rPr lang="ja-JP" altLang="en-US" sz="550" dirty="0">
                  <a:latin typeface="Meiryo UI" panose="020B0604030504040204" pitchFamily="50" charset="-128"/>
                  <a:ea typeface="Meiryo UI" panose="020B0604030504040204" pitchFamily="50" charset="-128"/>
                </a:rPr>
                <a:t>シート仕上げ。汚れがつきにくいので、</a:t>
              </a:r>
            </a:p>
            <a:p>
              <a:pPr>
                <a:spcBef>
                  <a:spcPct val="0"/>
                </a:spcBef>
              </a:pPr>
              <a:r>
                <a:rPr lang="ja-JP" altLang="en-US" sz="550" dirty="0">
                  <a:latin typeface="Meiryo UI" panose="020B0604030504040204" pitchFamily="50" charset="-128"/>
                  <a:ea typeface="Meiryo UI" panose="020B0604030504040204" pitchFamily="50" charset="-128"/>
                </a:rPr>
                <a:t>お掃除がラクにできます。</a:t>
              </a:r>
              <a:endParaRPr lang="ja-JP" altLang="en-US" sz="550" dirty="0">
                <a:solidFill>
                  <a:schemeClr val="tx1"/>
                </a:solidFill>
                <a:latin typeface="Meiryo UI" panose="020B0604030504040204" pitchFamily="50" charset="-128"/>
                <a:ea typeface="Meiryo UI" panose="020B0604030504040204" pitchFamily="50" charset="-128"/>
              </a:endParaRPr>
            </a:p>
          </p:txBody>
        </p:sp>
        <p:pic>
          <p:nvPicPr>
            <p:cNvPr id="81" name="Picture 2" descr="365日おそうじラクラク宣言">
              <a:extLst>
                <a:ext uri="{FF2B5EF4-FFF2-40B4-BE49-F238E27FC236}">
                  <a16:creationId xmlns:a16="http://schemas.microsoft.com/office/drawing/2014/main" id="{0BD97AC9-4282-C0E6-077B-AB989D1722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17402" y="5378589"/>
              <a:ext cx="401689" cy="361192"/>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図 81">
            <a:extLst>
              <a:ext uri="{FF2B5EF4-FFF2-40B4-BE49-F238E27FC236}">
                <a16:creationId xmlns:a16="http://schemas.microsoft.com/office/drawing/2014/main" id="{8617E569-A811-7706-9673-B3DC67039A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23865" y="5012053"/>
            <a:ext cx="3018046" cy="1440000"/>
          </a:xfrm>
          <a:prstGeom prst="rect">
            <a:avLst/>
          </a:prstGeom>
        </p:spPr>
      </p:pic>
    </p:spTree>
    <p:extLst>
      <p:ext uri="{BB962C8B-B14F-4D97-AF65-F5344CB8AC3E}">
        <p14:creationId xmlns:p14="http://schemas.microsoft.com/office/powerpoint/2010/main" val="914790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14"/>
          <p:cNvSpPr>
            <a:spLocks noChangeArrowheads="1"/>
          </p:cNvSpPr>
          <p:nvPr/>
        </p:nvSpPr>
        <p:spPr bwMode="auto">
          <a:xfrm>
            <a:off x="4993243" y="2705161"/>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43" name="Rectangle 24"/>
          <p:cNvSpPr>
            <a:spLocks noChangeArrowheads="1"/>
          </p:cNvSpPr>
          <p:nvPr/>
        </p:nvSpPr>
        <p:spPr bwMode="auto">
          <a:xfrm>
            <a:off x="4993243" y="2705163"/>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sp>
        <p:nvSpPr>
          <p:cNvPr id="141" name="正方形/長方形 140"/>
          <p:cNvSpPr/>
          <p:nvPr/>
        </p:nvSpPr>
        <p:spPr>
          <a:xfrm>
            <a:off x="5074800" y="2887217"/>
            <a:ext cx="4497680" cy="138499"/>
          </a:xfrm>
          <a:prstGeom prst="rect">
            <a:avLst/>
          </a:prstGeom>
        </p:spPr>
        <p:txBody>
          <a:bodyPr wrap="square" lIns="0" tIns="0" rIns="0" bIns="0">
            <a:spAutoFit/>
          </a:bodyPr>
          <a:lstStyle/>
          <a:p>
            <a:r>
              <a:rPr lang="ja-JP" altLang="en-US" sz="900" b="1" dirty="0">
                <a:latin typeface="+mn-ea"/>
              </a:rPr>
              <a:t>土足でのハードな使用にも対応する、丈夫な床材です。</a:t>
            </a:r>
          </a:p>
        </p:txBody>
      </p:sp>
      <p:grpSp>
        <p:nvGrpSpPr>
          <p:cNvPr id="7" name="グループ化 6">
            <a:extLst>
              <a:ext uri="{FF2B5EF4-FFF2-40B4-BE49-F238E27FC236}">
                <a16:creationId xmlns:a16="http://schemas.microsoft.com/office/drawing/2014/main" id="{C659C5DB-B335-46FE-DEF5-763F0FAA62C7}"/>
              </a:ext>
            </a:extLst>
          </p:cNvPr>
          <p:cNvGrpSpPr/>
          <p:nvPr/>
        </p:nvGrpSpPr>
        <p:grpSpPr>
          <a:xfrm>
            <a:off x="5075206" y="3198069"/>
            <a:ext cx="4607486" cy="1273666"/>
            <a:chOff x="5075206" y="3152426"/>
            <a:chExt cx="4607486" cy="1273666"/>
          </a:xfrm>
        </p:grpSpPr>
        <p:sp>
          <p:nvSpPr>
            <p:cNvPr id="101" name="正方形/長方形 100"/>
            <p:cNvSpPr/>
            <p:nvPr/>
          </p:nvSpPr>
          <p:spPr>
            <a:xfrm>
              <a:off x="5078077" y="3844763"/>
              <a:ext cx="889667" cy="92333"/>
            </a:xfrm>
            <a:prstGeom prst="rect">
              <a:avLst/>
            </a:prstGeom>
          </p:spPr>
          <p:txBody>
            <a:bodyPr wrap="none" lIns="0" tIns="0" rIns="0" bIns="0">
              <a:spAutoFit/>
            </a:bodyPr>
            <a:lstStyle/>
            <a:p>
              <a:r>
                <a:rPr lang="ja-JP" altLang="en-US" sz="600" dirty="0">
                  <a:latin typeface="+mn-ea"/>
                </a:rPr>
                <a:t>ライトオーク（オーク突き板）</a:t>
              </a:r>
            </a:p>
          </p:txBody>
        </p:sp>
        <p:sp>
          <p:nvSpPr>
            <p:cNvPr id="102" name="正方形/長方形 101"/>
            <p:cNvSpPr/>
            <p:nvPr/>
          </p:nvSpPr>
          <p:spPr>
            <a:xfrm>
              <a:off x="5075206" y="3392727"/>
              <a:ext cx="902491" cy="92333"/>
            </a:xfrm>
            <a:prstGeom prst="rect">
              <a:avLst/>
            </a:prstGeom>
          </p:spPr>
          <p:txBody>
            <a:bodyPr wrap="none" lIns="0" tIns="0" rIns="0" bIns="0">
              <a:spAutoFit/>
            </a:bodyPr>
            <a:lstStyle/>
            <a:p>
              <a:r>
                <a:rPr lang="ja-JP" altLang="en-US" sz="600" dirty="0">
                  <a:latin typeface="+mn-ea"/>
                </a:rPr>
                <a:t>オーククリア（オーク突き板）</a:t>
              </a:r>
            </a:p>
          </p:txBody>
        </p:sp>
        <p:pic>
          <p:nvPicPr>
            <p:cNvPr id="224" name="図 223"/>
            <p:cNvPicPr>
              <a:picLocks noChangeAspect="1"/>
            </p:cNvPicPr>
            <p:nvPr/>
          </p:nvPicPr>
          <p:blipFill rotWithShape="1">
            <a:blip r:embed="rId3">
              <a:extLst>
                <a:ext uri="{28A0092B-C50C-407E-A947-70E740481C1C}">
                  <a14:useLocalDpi xmlns:a14="http://schemas.microsoft.com/office/drawing/2010/main" val="0"/>
                </a:ext>
              </a:extLst>
            </a:blip>
            <a:srcRect r="27425"/>
            <a:stretch/>
          </p:blipFill>
          <p:spPr>
            <a:xfrm>
              <a:off x="5077190" y="3152426"/>
              <a:ext cx="2247535" cy="234000"/>
            </a:xfrm>
            <a:prstGeom prst="rect">
              <a:avLst/>
            </a:prstGeom>
          </p:spPr>
        </p:pic>
        <p:pic>
          <p:nvPicPr>
            <p:cNvPr id="227" name="図 226"/>
            <p:cNvPicPr>
              <a:picLocks noChangeAspect="1"/>
            </p:cNvPicPr>
            <p:nvPr/>
          </p:nvPicPr>
          <p:blipFill rotWithShape="1">
            <a:blip r:embed="rId4">
              <a:extLst>
                <a:ext uri="{28A0092B-C50C-407E-A947-70E740481C1C}">
                  <a14:useLocalDpi xmlns:a14="http://schemas.microsoft.com/office/drawing/2010/main" val="0"/>
                </a:ext>
              </a:extLst>
            </a:blip>
            <a:srcRect r="27884"/>
            <a:stretch/>
          </p:blipFill>
          <p:spPr>
            <a:xfrm>
              <a:off x="5077190" y="3607160"/>
              <a:ext cx="2233303" cy="234000"/>
            </a:xfrm>
            <a:prstGeom prst="rect">
              <a:avLst/>
            </a:prstGeom>
          </p:spPr>
        </p:pic>
        <p:pic>
          <p:nvPicPr>
            <p:cNvPr id="228" name="図 227"/>
            <p:cNvPicPr>
              <a:picLocks noChangeAspect="1"/>
            </p:cNvPicPr>
            <p:nvPr/>
          </p:nvPicPr>
          <p:blipFill rotWithShape="1">
            <a:blip r:embed="rId5">
              <a:extLst>
                <a:ext uri="{28A0092B-C50C-407E-A947-70E740481C1C}">
                  <a14:useLocalDpi xmlns:a14="http://schemas.microsoft.com/office/drawing/2010/main" val="0"/>
                </a:ext>
              </a:extLst>
            </a:blip>
            <a:srcRect r="27459"/>
            <a:stretch/>
          </p:blipFill>
          <p:spPr>
            <a:xfrm>
              <a:off x="5082102" y="4093458"/>
              <a:ext cx="2246477" cy="234000"/>
            </a:xfrm>
            <a:prstGeom prst="rect">
              <a:avLst/>
            </a:prstGeom>
          </p:spPr>
        </p:pic>
        <p:pic>
          <p:nvPicPr>
            <p:cNvPr id="229" name="図 228"/>
            <p:cNvPicPr>
              <a:picLocks noChangeAspect="1"/>
            </p:cNvPicPr>
            <p:nvPr/>
          </p:nvPicPr>
          <p:blipFill rotWithShape="1">
            <a:blip r:embed="rId6">
              <a:extLst>
                <a:ext uri="{28A0092B-C50C-407E-A947-70E740481C1C}">
                  <a14:useLocalDpi xmlns:a14="http://schemas.microsoft.com/office/drawing/2010/main" val="0"/>
                </a:ext>
              </a:extLst>
            </a:blip>
            <a:srcRect r="27732"/>
            <a:stretch/>
          </p:blipFill>
          <p:spPr>
            <a:xfrm>
              <a:off x="7444681" y="3158111"/>
              <a:ext cx="2238011" cy="234000"/>
            </a:xfrm>
            <a:prstGeom prst="rect">
              <a:avLst/>
            </a:prstGeom>
          </p:spPr>
        </p:pic>
        <p:pic>
          <p:nvPicPr>
            <p:cNvPr id="230" name="図 229"/>
            <p:cNvPicPr>
              <a:picLocks noChangeAspect="1"/>
            </p:cNvPicPr>
            <p:nvPr/>
          </p:nvPicPr>
          <p:blipFill rotWithShape="1">
            <a:blip r:embed="rId7">
              <a:extLst>
                <a:ext uri="{28A0092B-C50C-407E-A947-70E740481C1C}">
                  <a14:useLocalDpi xmlns:a14="http://schemas.microsoft.com/office/drawing/2010/main" val="0"/>
                </a:ext>
              </a:extLst>
            </a:blip>
            <a:srcRect r="27430"/>
            <a:stretch/>
          </p:blipFill>
          <p:spPr>
            <a:xfrm>
              <a:off x="7444681" y="3612845"/>
              <a:ext cx="2238011" cy="234000"/>
            </a:xfrm>
            <a:prstGeom prst="rect">
              <a:avLst/>
            </a:prstGeom>
          </p:spPr>
        </p:pic>
        <p:sp>
          <p:nvSpPr>
            <p:cNvPr id="237" name="正方形/長方形 236"/>
            <p:cNvSpPr/>
            <p:nvPr/>
          </p:nvSpPr>
          <p:spPr>
            <a:xfrm>
              <a:off x="7444681" y="3397513"/>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239" name="正方形/長方形 238"/>
            <p:cNvSpPr/>
            <p:nvPr/>
          </p:nvSpPr>
          <p:spPr>
            <a:xfrm>
              <a:off x="5082102" y="4333759"/>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240" name="正方形/長方形 239"/>
            <p:cNvSpPr/>
            <p:nvPr/>
          </p:nvSpPr>
          <p:spPr>
            <a:xfrm>
              <a:off x="7444681" y="3851348"/>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grpSp>
      <p:sp>
        <p:nvSpPr>
          <p:cNvPr id="11" name="タイトル 26">
            <a:extLst>
              <a:ext uri="{FF2B5EF4-FFF2-40B4-BE49-F238E27FC236}">
                <a16:creationId xmlns:a16="http://schemas.microsoft.com/office/drawing/2014/main" id="{6C777C40-8917-6CC5-858A-56F999C42DBF}"/>
              </a:ext>
            </a:extLst>
          </p:cNvPr>
          <p:cNvSpPr txBox="1">
            <a:spLocks/>
          </p:cNvSpPr>
          <p:nvPr/>
        </p:nvSpPr>
        <p:spPr>
          <a:xfrm>
            <a:off x="-1" y="-283837"/>
            <a:ext cx="3852909"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マイスターズウッドフローリング 土足コート 捨貼タイプ</a:t>
            </a:r>
            <a:endParaRPr lang="ja-JP" altLang="en-US" sz="1100" b="1" dirty="0">
              <a:solidFill>
                <a:srgbClr val="000000"/>
              </a:solidFill>
              <a:latin typeface="+mn-ea"/>
              <a:ea typeface="+mn-ea"/>
              <a:cs typeface="+mn-cs"/>
            </a:endParaRPr>
          </a:p>
        </p:txBody>
      </p:sp>
      <p:grpSp>
        <p:nvGrpSpPr>
          <p:cNvPr id="41" name="グループ化 40">
            <a:extLst>
              <a:ext uri="{FF2B5EF4-FFF2-40B4-BE49-F238E27FC236}">
                <a16:creationId xmlns:a16="http://schemas.microsoft.com/office/drawing/2014/main" id="{AB8CD814-0384-C6E9-9EB5-8655AA11A33B}"/>
              </a:ext>
            </a:extLst>
          </p:cNvPr>
          <p:cNvGrpSpPr/>
          <p:nvPr/>
        </p:nvGrpSpPr>
        <p:grpSpPr>
          <a:xfrm>
            <a:off x="140803" y="683235"/>
            <a:ext cx="4782857" cy="3348000"/>
            <a:chOff x="140803" y="683235"/>
            <a:chExt cx="4782857" cy="3348000"/>
          </a:xfrm>
        </p:grpSpPr>
        <p:pic>
          <p:nvPicPr>
            <p:cNvPr id="38" name="図 37">
              <a:extLst>
                <a:ext uri="{FF2B5EF4-FFF2-40B4-BE49-F238E27FC236}">
                  <a16:creationId xmlns:a16="http://schemas.microsoft.com/office/drawing/2014/main" id="{85F2FAE6-EDD2-69B2-7209-0B757A173A49}"/>
                </a:ext>
              </a:extLst>
            </p:cNvPr>
            <p:cNvPicPr>
              <a:picLocks noChangeAspect="1"/>
            </p:cNvPicPr>
            <p:nvPr/>
          </p:nvPicPr>
          <p:blipFill>
            <a:blip r:embed="rId8"/>
            <a:stretch>
              <a:fillRect/>
            </a:stretch>
          </p:blipFill>
          <p:spPr>
            <a:xfrm>
              <a:off x="140803" y="683235"/>
              <a:ext cx="4782857" cy="3348000"/>
            </a:xfrm>
            <a:prstGeom prst="rect">
              <a:avLst/>
            </a:prstGeom>
          </p:spPr>
        </p:pic>
        <p:sp>
          <p:nvSpPr>
            <p:cNvPr id="126" name="Rectangle 4"/>
            <p:cNvSpPr>
              <a:spLocks noChangeArrowheads="1"/>
            </p:cNvSpPr>
            <p:nvPr/>
          </p:nvSpPr>
          <p:spPr bwMode="auto">
            <a:xfrm>
              <a:off x="3312076" y="3922302"/>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31" name="正方形/長方形 30">
              <a:extLst>
                <a:ext uri="{FF2B5EF4-FFF2-40B4-BE49-F238E27FC236}">
                  <a16:creationId xmlns:a16="http://schemas.microsoft.com/office/drawing/2014/main" id="{DB0AB829-A820-CACE-96D0-35C6D11EBE74}"/>
                </a:ext>
              </a:extLst>
            </p:cNvPr>
            <p:cNvSpPr/>
            <p:nvPr/>
          </p:nvSpPr>
          <p:spPr>
            <a:xfrm>
              <a:off x="156398" y="3906169"/>
              <a:ext cx="1104470"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アッシュクリア（アッシュ突き板）</a:t>
              </a:r>
              <a:r>
                <a:rPr lang="en-US" altLang="ja-JP" sz="600" b="1" dirty="0">
                  <a:latin typeface="+mn-ea"/>
                </a:rPr>
                <a:t>〕</a:t>
              </a:r>
              <a:endParaRPr lang="ja-JP" altLang="en-US" sz="600" b="1" dirty="0">
                <a:latin typeface="+mn-ea"/>
              </a:endParaRPr>
            </a:p>
          </p:txBody>
        </p:sp>
      </p:grpSp>
      <p:grpSp>
        <p:nvGrpSpPr>
          <p:cNvPr id="132" name="グループ化 131">
            <a:extLst>
              <a:ext uri="{FF2B5EF4-FFF2-40B4-BE49-F238E27FC236}">
                <a16:creationId xmlns:a16="http://schemas.microsoft.com/office/drawing/2014/main" id="{C288234E-DE12-532C-5E8D-26D6F9E229D8}"/>
              </a:ext>
            </a:extLst>
          </p:cNvPr>
          <p:cNvGrpSpPr/>
          <p:nvPr/>
        </p:nvGrpSpPr>
        <p:grpSpPr>
          <a:xfrm>
            <a:off x="142875" y="4037101"/>
            <a:ext cx="4773613" cy="659584"/>
            <a:chOff x="142875" y="4037101"/>
            <a:chExt cx="4773613" cy="659584"/>
          </a:xfrm>
        </p:grpSpPr>
        <p:grpSp>
          <p:nvGrpSpPr>
            <p:cNvPr id="29" name="グループ化 28">
              <a:extLst>
                <a:ext uri="{FF2B5EF4-FFF2-40B4-BE49-F238E27FC236}">
                  <a16:creationId xmlns:a16="http://schemas.microsoft.com/office/drawing/2014/main" id="{253BF81A-5A77-4A67-ADBD-A220DEBC9E2D}"/>
                </a:ext>
              </a:extLst>
            </p:cNvPr>
            <p:cNvGrpSpPr/>
            <p:nvPr/>
          </p:nvGrpSpPr>
          <p:grpSpPr>
            <a:xfrm>
              <a:off x="142875" y="4037101"/>
              <a:ext cx="3579291" cy="403863"/>
              <a:chOff x="4991100" y="3025137"/>
              <a:chExt cx="3579291" cy="403863"/>
            </a:xfrm>
          </p:grpSpPr>
          <p:pic>
            <p:nvPicPr>
              <p:cNvPr id="30" name="図 29">
                <a:extLst>
                  <a:ext uri="{FF2B5EF4-FFF2-40B4-BE49-F238E27FC236}">
                    <a16:creationId xmlns:a16="http://schemas.microsoft.com/office/drawing/2014/main" id="{83104A7B-375C-99C5-F0AA-BFE02F9179AB}"/>
                  </a:ext>
                </a:extLst>
              </p:cNvPr>
              <p:cNvPicPr>
                <a:picLocks noChangeAspect="1"/>
              </p:cNvPicPr>
              <p:nvPr/>
            </p:nvPicPr>
            <p:blipFill>
              <a:blip r:embed="rId9"/>
              <a:stretch>
                <a:fillRect/>
              </a:stretch>
            </p:blipFill>
            <p:spPr>
              <a:xfrm>
                <a:off x="5654070" y="3092402"/>
                <a:ext cx="261818" cy="288000"/>
              </a:xfrm>
              <a:prstGeom prst="rect">
                <a:avLst/>
              </a:prstGeom>
            </p:spPr>
          </p:pic>
          <p:pic>
            <p:nvPicPr>
              <p:cNvPr id="48" name="図 47">
                <a:extLst>
                  <a:ext uri="{FF2B5EF4-FFF2-40B4-BE49-F238E27FC236}">
                    <a16:creationId xmlns:a16="http://schemas.microsoft.com/office/drawing/2014/main" id="{99FEC07C-B9C1-DA31-28D8-AFA461DE24FC}"/>
                  </a:ext>
                </a:extLst>
              </p:cNvPr>
              <p:cNvPicPr>
                <a:picLocks noChangeAspect="1"/>
              </p:cNvPicPr>
              <p:nvPr/>
            </p:nvPicPr>
            <p:blipFill>
              <a:blip r:embed="rId10"/>
              <a:stretch>
                <a:fillRect/>
              </a:stretch>
            </p:blipFill>
            <p:spPr>
              <a:xfrm>
                <a:off x="4991100" y="3092402"/>
                <a:ext cx="261819" cy="288000"/>
              </a:xfrm>
              <a:prstGeom prst="rect">
                <a:avLst/>
              </a:prstGeom>
            </p:spPr>
          </p:pic>
          <p:pic>
            <p:nvPicPr>
              <p:cNvPr id="49" name="図 48">
                <a:extLst>
                  <a:ext uri="{FF2B5EF4-FFF2-40B4-BE49-F238E27FC236}">
                    <a16:creationId xmlns:a16="http://schemas.microsoft.com/office/drawing/2014/main" id="{796189AA-CA4D-114D-B81A-CF4BEA152287}"/>
                  </a:ext>
                </a:extLst>
              </p:cNvPr>
              <p:cNvPicPr>
                <a:picLocks noChangeAspect="1"/>
              </p:cNvPicPr>
              <p:nvPr/>
            </p:nvPicPr>
            <p:blipFill>
              <a:blip r:embed="rId11"/>
              <a:stretch>
                <a:fillRect/>
              </a:stretch>
            </p:blipFill>
            <p:spPr>
              <a:xfrm>
                <a:off x="5212090" y="3092402"/>
                <a:ext cx="261819" cy="288000"/>
              </a:xfrm>
              <a:prstGeom prst="rect">
                <a:avLst/>
              </a:prstGeom>
            </p:spPr>
          </p:pic>
          <p:pic>
            <p:nvPicPr>
              <p:cNvPr id="50" name="図 49">
                <a:extLst>
                  <a:ext uri="{FF2B5EF4-FFF2-40B4-BE49-F238E27FC236}">
                    <a16:creationId xmlns:a16="http://schemas.microsoft.com/office/drawing/2014/main" id="{58F55351-4ADA-6E73-048B-C43E15DD1117}"/>
                  </a:ext>
                </a:extLst>
              </p:cNvPr>
              <p:cNvPicPr>
                <a:picLocks noChangeAspect="1"/>
              </p:cNvPicPr>
              <p:nvPr/>
            </p:nvPicPr>
            <p:blipFill>
              <a:blip r:embed="rId12"/>
              <a:stretch>
                <a:fillRect/>
              </a:stretch>
            </p:blipFill>
            <p:spPr>
              <a:xfrm>
                <a:off x="5875060" y="3092402"/>
                <a:ext cx="261819" cy="288000"/>
              </a:xfrm>
              <a:prstGeom prst="rect">
                <a:avLst/>
              </a:prstGeom>
            </p:spPr>
          </p:pic>
          <p:pic>
            <p:nvPicPr>
              <p:cNvPr id="51" name="図 50">
                <a:extLst>
                  <a:ext uri="{FF2B5EF4-FFF2-40B4-BE49-F238E27FC236}">
                    <a16:creationId xmlns:a16="http://schemas.microsoft.com/office/drawing/2014/main" id="{0B82E27D-FE79-583F-90E7-26723587A987}"/>
                  </a:ext>
                </a:extLst>
              </p:cNvPr>
              <p:cNvPicPr>
                <a:picLocks noChangeAspect="1"/>
              </p:cNvPicPr>
              <p:nvPr/>
            </p:nvPicPr>
            <p:blipFill>
              <a:blip r:embed="rId13"/>
              <a:stretch>
                <a:fillRect/>
              </a:stretch>
            </p:blipFill>
            <p:spPr>
              <a:xfrm>
                <a:off x="6096049" y="3092402"/>
                <a:ext cx="261819" cy="288000"/>
              </a:xfrm>
              <a:prstGeom prst="rect">
                <a:avLst/>
              </a:prstGeom>
            </p:spPr>
          </p:pic>
          <p:pic>
            <p:nvPicPr>
              <p:cNvPr id="52" name="図 51">
                <a:extLst>
                  <a:ext uri="{FF2B5EF4-FFF2-40B4-BE49-F238E27FC236}">
                    <a16:creationId xmlns:a16="http://schemas.microsoft.com/office/drawing/2014/main" id="{5D1C96EE-7EC1-9E0F-B065-45A1C749EC74}"/>
                  </a:ext>
                </a:extLst>
              </p:cNvPr>
              <p:cNvPicPr>
                <a:picLocks noChangeAspect="1"/>
              </p:cNvPicPr>
              <p:nvPr/>
            </p:nvPicPr>
            <p:blipFill>
              <a:blip r:embed="rId14"/>
              <a:stretch>
                <a:fillRect/>
              </a:stretch>
            </p:blipFill>
            <p:spPr>
              <a:xfrm>
                <a:off x="6538029" y="3092402"/>
                <a:ext cx="261819" cy="288000"/>
              </a:xfrm>
              <a:prstGeom prst="rect">
                <a:avLst/>
              </a:prstGeom>
            </p:spPr>
          </p:pic>
          <p:pic>
            <p:nvPicPr>
              <p:cNvPr id="53" name="図 52">
                <a:extLst>
                  <a:ext uri="{FF2B5EF4-FFF2-40B4-BE49-F238E27FC236}">
                    <a16:creationId xmlns:a16="http://schemas.microsoft.com/office/drawing/2014/main" id="{FAA3422A-A65D-25FD-F3CF-7F1B33BDABCF}"/>
                  </a:ext>
                </a:extLst>
              </p:cNvPr>
              <p:cNvPicPr>
                <a:picLocks noChangeAspect="1"/>
              </p:cNvPicPr>
              <p:nvPr/>
            </p:nvPicPr>
            <p:blipFill>
              <a:blip r:embed="rId15"/>
              <a:stretch>
                <a:fillRect/>
              </a:stretch>
            </p:blipFill>
            <p:spPr>
              <a:xfrm>
                <a:off x="6759019" y="3092402"/>
                <a:ext cx="261819" cy="288000"/>
              </a:xfrm>
              <a:prstGeom prst="rect">
                <a:avLst/>
              </a:prstGeom>
            </p:spPr>
          </p:pic>
          <p:pic>
            <p:nvPicPr>
              <p:cNvPr id="54" name="図 53">
                <a:extLst>
                  <a:ext uri="{FF2B5EF4-FFF2-40B4-BE49-F238E27FC236}">
                    <a16:creationId xmlns:a16="http://schemas.microsoft.com/office/drawing/2014/main" id="{5F4EBFE9-DFE1-ED0A-6242-2C423D784128}"/>
                  </a:ext>
                </a:extLst>
              </p:cNvPr>
              <p:cNvPicPr>
                <a:picLocks noChangeAspect="1"/>
              </p:cNvPicPr>
              <p:nvPr/>
            </p:nvPicPr>
            <p:blipFill>
              <a:blip r:embed="rId16"/>
              <a:stretch>
                <a:fillRect/>
              </a:stretch>
            </p:blipFill>
            <p:spPr>
              <a:xfrm>
                <a:off x="6980009" y="3092402"/>
                <a:ext cx="261819" cy="288000"/>
              </a:xfrm>
              <a:prstGeom prst="rect">
                <a:avLst/>
              </a:prstGeom>
            </p:spPr>
          </p:pic>
          <p:pic>
            <p:nvPicPr>
              <p:cNvPr id="55" name="図 54">
                <a:extLst>
                  <a:ext uri="{FF2B5EF4-FFF2-40B4-BE49-F238E27FC236}">
                    <a16:creationId xmlns:a16="http://schemas.microsoft.com/office/drawing/2014/main" id="{8BB6E772-7EEE-B8C9-C765-99BE55444AB0}"/>
                  </a:ext>
                </a:extLst>
              </p:cNvPr>
              <p:cNvPicPr>
                <a:picLocks noChangeAspect="1"/>
              </p:cNvPicPr>
              <p:nvPr/>
            </p:nvPicPr>
            <p:blipFill>
              <a:blip r:embed="rId17"/>
              <a:stretch>
                <a:fillRect/>
              </a:stretch>
            </p:blipFill>
            <p:spPr>
              <a:xfrm>
                <a:off x="7200999" y="3092402"/>
                <a:ext cx="261819" cy="288000"/>
              </a:xfrm>
              <a:prstGeom prst="rect">
                <a:avLst/>
              </a:prstGeom>
            </p:spPr>
          </p:pic>
          <p:pic>
            <p:nvPicPr>
              <p:cNvPr id="56" name="図 55">
                <a:extLst>
                  <a:ext uri="{FF2B5EF4-FFF2-40B4-BE49-F238E27FC236}">
                    <a16:creationId xmlns:a16="http://schemas.microsoft.com/office/drawing/2014/main" id="{2175B1AB-0B7C-BE48-F9FB-D6968CADC966}"/>
                  </a:ext>
                </a:extLst>
              </p:cNvPr>
              <p:cNvPicPr>
                <a:picLocks noChangeAspect="1"/>
              </p:cNvPicPr>
              <p:nvPr/>
            </p:nvPicPr>
            <p:blipFill>
              <a:blip r:embed="rId18"/>
              <a:stretch>
                <a:fillRect/>
              </a:stretch>
            </p:blipFill>
            <p:spPr>
              <a:xfrm>
                <a:off x="7421989" y="3092402"/>
                <a:ext cx="261819" cy="288000"/>
              </a:xfrm>
              <a:prstGeom prst="rect">
                <a:avLst/>
              </a:prstGeom>
            </p:spPr>
          </p:pic>
          <p:pic>
            <p:nvPicPr>
              <p:cNvPr id="57" name="図 56">
                <a:extLst>
                  <a:ext uri="{FF2B5EF4-FFF2-40B4-BE49-F238E27FC236}">
                    <a16:creationId xmlns:a16="http://schemas.microsoft.com/office/drawing/2014/main" id="{1ABE2912-22D9-E15C-9875-21BD664C7E74}"/>
                  </a:ext>
                </a:extLst>
              </p:cNvPr>
              <p:cNvPicPr>
                <a:picLocks noChangeAspect="1"/>
              </p:cNvPicPr>
              <p:nvPr/>
            </p:nvPicPr>
            <p:blipFill>
              <a:blip r:embed="rId19"/>
              <a:stretch>
                <a:fillRect/>
              </a:stretch>
            </p:blipFill>
            <p:spPr>
              <a:xfrm>
                <a:off x="7642979" y="3092402"/>
                <a:ext cx="261819" cy="288000"/>
              </a:xfrm>
              <a:prstGeom prst="rect">
                <a:avLst/>
              </a:prstGeom>
            </p:spPr>
          </p:pic>
          <p:pic>
            <p:nvPicPr>
              <p:cNvPr id="58" name="図 57">
                <a:extLst>
                  <a:ext uri="{FF2B5EF4-FFF2-40B4-BE49-F238E27FC236}">
                    <a16:creationId xmlns:a16="http://schemas.microsoft.com/office/drawing/2014/main" id="{C9FF71F9-6C41-EEDD-1798-EA268F80638D}"/>
                  </a:ext>
                </a:extLst>
              </p:cNvPr>
              <p:cNvPicPr>
                <a:picLocks noChangeAspect="1"/>
              </p:cNvPicPr>
              <p:nvPr/>
            </p:nvPicPr>
            <p:blipFill>
              <a:blip r:embed="rId20"/>
              <a:stretch>
                <a:fillRect/>
              </a:stretch>
            </p:blipFill>
            <p:spPr>
              <a:xfrm>
                <a:off x="7863969" y="3092402"/>
                <a:ext cx="261819" cy="288000"/>
              </a:xfrm>
              <a:prstGeom prst="rect">
                <a:avLst/>
              </a:prstGeom>
            </p:spPr>
          </p:pic>
          <p:pic>
            <p:nvPicPr>
              <p:cNvPr id="59" name="図 58">
                <a:extLst>
                  <a:ext uri="{FF2B5EF4-FFF2-40B4-BE49-F238E27FC236}">
                    <a16:creationId xmlns:a16="http://schemas.microsoft.com/office/drawing/2014/main" id="{2FC56FE4-8E22-40E2-1E60-9A7BB6EA7588}"/>
                  </a:ext>
                </a:extLst>
              </p:cNvPr>
              <p:cNvPicPr>
                <a:picLocks noChangeAspect="1"/>
              </p:cNvPicPr>
              <p:nvPr/>
            </p:nvPicPr>
            <p:blipFill>
              <a:blip r:embed="rId21"/>
              <a:stretch>
                <a:fillRect/>
              </a:stretch>
            </p:blipFill>
            <p:spPr>
              <a:xfrm>
                <a:off x="8084959" y="3092402"/>
                <a:ext cx="261819" cy="288000"/>
              </a:xfrm>
              <a:prstGeom prst="rect">
                <a:avLst/>
              </a:prstGeom>
            </p:spPr>
          </p:pic>
          <p:sp>
            <p:nvSpPr>
              <p:cNvPr id="60" name="テキスト ボックス 59">
                <a:extLst>
                  <a:ext uri="{FF2B5EF4-FFF2-40B4-BE49-F238E27FC236}">
                    <a16:creationId xmlns:a16="http://schemas.microsoft.com/office/drawing/2014/main" id="{F3868C0F-D3F4-4903-E87B-EFE75DB62248}"/>
                  </a:ext>
                </a:extLst>
              </p:cNvPr>
              <p:cNvSpPr txBox="1"/>
              <p:nvPr/>
            </p:nvSpPr>
            <p:spPr>
              <a:xfrm>
                <a:off x="700290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61" name="テキスト ボックス 60">
                <a:extLst>
                  <a:ext uri="{FF2B5EF4-FFF2-40B4-BE49-F238E27FC236}">
                    <a16:creationId xmlns:a16="http://schemas.microsoft.com/office/drawing/2014/main" id="{B313208A-24AD-87A5-C43E-46AA41479BFC}"/>
                  </a:ext>
                </a:extLst>
              </p:cNvPr>
              <p:cNvSpPr txBox="1"/>
              <p:nvPr/>
            </p:nvSpPr>
            <p:spPr>
              <a:xfrm>
                <a:off x="722389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63" name="正方形/長方形 62">
                <a:extLst>
                  <a:ext uri="{FF2B5EF4-FFF2-40B4-BE49-F238E27FC236}">
                    <a16:creationId xmlns:a16="http://schemas.microsoft.com/office/drawing/2014/main" id="{ED4C058B-D490-7E0F-6293-DADD5A46D684}"/>
                  </a:ext>
                </a:extLst>
              </p:cNvPr>
              <p:cNvSpPr/>
              <p:nvPr/>
            </p:nvSpPr>
            <p:spPr>
              <a:xfrm>
                <a:off x="5896909" y="3375139"/>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64" name="正方形/長方形 63">
                <a:extLst>
                  <a:ext uri="{FF2B5EF4-FFF2-40B4-BE49-F238E27FC236}">
                    <a16:creationId xmlns:a16="http://schemas.microsoft.com/office/drawing/2014/main" id="{0D8B185B-854D-A8E9-5A0B-FC0AFBB0F54D}"/>
                  </a:ext>
                </a:extLst>
              </p:cNvPr>
              <p:cNvSpPr/>
              <p:nvPr/>
            </p:nvSpPr>
            <p:spPr>
              <a:xfrm>
                <a:off x="6127671" y="3375139"/>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65" name="正方形/長方形 64">
                <a:extLst>
                  <a:ext uri="{FF2B5EF4-FFF2-40B4-BE49-F238E27FC236}">
                    <a16:creationId xmlns:a16="http://schemas.microsoft.com/office/drawing/2014/main" id="{A5E77C1C-FFCC-6738-EF2D-3B6EFB2A0B3B}"/>
                  </a:ext>
                </a:extLst>
              </p:cNvPr>
              <p:cNvSpPr/>
              <p:nvPr/>
            </p:nvSpPr>
            <p:spPr>
              <a:xfrm>
                <a:off x="6789551" y="3375139"/>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67" name="正方形/長方形 66">
                <a:extLst>
                  <a:ext uri="{FF2B5EF4-FFF2-40B4-BE49-F238E27FC236}">
                    <a16:creationId xmlns:a16="http://schemas.microsoft.com/office/drawing/2014/main" id="{CFA44E92-975E-B296-876D-3D9E5062FED9}"/>
                  </a:ext>
                </a:extLst>
              </p:cNvPr>
              <p:cNvSpPr/>
              <p:nvPr/>
            </p:nvSpPr>
            <p:spPr>
              <a:xfrm>
                <a:off x="7673088" y="3375139"/>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68" name="正方形/長方形 67">
                <a:extLst>
                  <a:ext uri="{FF2B5EF4-FFF2-40B4-BE49-F238E27FC236}">
                    <a16:creationId xmlns:a16="http://schemas.microsoft.com/office/drawing/2014/main" id="{3825BB03-FF6F-7726-C069-938FB87A3008}"/>
                  </a:ext>
                </a:extLst>
              </p:cNvPr>
              <p:cNvSpPr/>
              <p:nvPr/>
            </p:nvSpPr>
            <p:spPr>
              <a:xfrm>
                <a:off x="7890345" y="3375139"/>
                <a:ext cx="206940" cy="53861"/>
              </a:xfrm>
              <a:prstGeom prst="rect">
                <a:avLst/>
              </a:prstGeom>
            </p:spPr>
            <p:txBody>
              <a:bodyPr wrap="square" lIns="0" tIns="0" rIns="0" bIns="0">
                <a:spAutoFit/>
              </a:bodyPr>
              <a:lstStyle/>
              <a:p>
                <a:pPr algn="r"/>
                <a:r>
                  <a:rPr lang="en-US" altLang="ja-JP" sz="350" dirty="0">
                    <a:latin typeface="+mn-ea"/>
                  </a:rPr>
                  <a:t>※2 ※6</a:t>
                </a:r>
                <a:endParaRPr lang="ja-JP" altLang="en-US" sz="350" dirty="0">
                  <a:latin typeface="+mn-ea"/>
                </a:endParaRPr>
              </a:p>
            </p:txBody>
          </p:sp>
          <p:sp>
            <p:nvSpPr>
              <p:cNvPr id="69" name="正方形/長方形 68">
                <a:extLst>
                  <a:ext uri="{FF2B5EF4-FFF2-40B4-BE49-F238E27FC236}">
                    <a16:creationId xmlns:a16="http://schemas.microsoft.com/office/drawing/2014/main" id="{40321574-9E15-0928-48FD-B0A1E353A5EC}"/>
                  </a:ext>
                </a:extLst>
              </p:cNvPr>
              <p:cNvSpPr/>
              <p:nvPr/>
            </p:nvSpPr>
            <p:spPr>
              <a:xfrm>
                <a:off x="8330160" y="3375139"/>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pic>
            <p:nvPicPr>
              <p:cNvPr id="70" name="図 69">
                <a:extLst>
                  <a:ext uri="{FF2B5EF4-FFF2-40B4-BE49-F238E27FC236}">
                    <a16:creationId xmlns:a16="http://schemas.microsoft.com/office/drawing/2014/main" id="{CB80E055-7749-913E-A572-3EAD793BBBC8}"/>
                  </a:ext>
                </a:extLst>
              </p:cNvPr>
              <p:cNvPicPr>
                <a:picLocks noChangeAspect="1"/>
              </p:cNvPicPr>
              <p:nvPr/>
            </p:nvPicPr>
            <p:blipFill>
              <a:blip r:embed="rId22"/>
              <a:stretch>
                <a:fillRect/>
              </a:stretch>
            </p:blipFill>
            <p:spPr>
              <a:xfrm>
                <a:off x="5433080" y="3092402"/>
                <a:ext cx="261818" cy="288000"/>
              </a:xfrm>
              <a:prstGeom prst="rect">
                <a:avLst/>
              </a:prstGeom>
            </p:spPr>
          </p:pic>
          <p:pic>
            <p:nvPicPr>
              <p:cNvPr id="73" name="図 72">
                <a:extLst>
                  <a:ext uri="{FF2B5EF4-FFF2-40B4-BE49-F238E27FC236}">
                    <a16:creationId xmlns:a16="http://schemas.microsoft.com/office/drawing/2014/main" id="{D3F99CF0-5232-E605-4E87-851CC70CB61A}"/>
                  </a:ext>
                </a:extLst>
              </p:cNvPr>
              <p:cNvPicPr>
                <a:picLocks noChangeAspect="1"/>
              </p:cNvPicPr>
              <p:nvPr/>
            </p:nvPicPr>
            <p:blipFill>
              <a:blip r:embed="rId23"/>
              <a:stretch>
                <a:fillRect/>
              </a:stretch>
            </p:blipFill>
            <p:spPr>
              <a:xfrm>
                <a:off x="6317040" y="3092402"/>
                <a:ext cx="261818" cy="288000"/>
              </a:xfrm>
              <a:prstGeom prst="rect">
                <a:avLst/>
              </a:prstGeom>
            </p:spPr>
          </p:pic>
          <p:pic>
            <p:nvPicPr>
              <p:cNvPr id="74" name="図 73">
                <a:extLst>
                  <a:ext uri="{FF2B5EF4-FFF2-40B4-BE49-F238E27FC236}">
                    <a16:creationId xmlns:a16="http://schemas.microsoft.com/office/drawing/2014/main" id="{482655FE-7ACD-2F84-0432-E9F89659B848}"/>
                  </a:ext>
                </a:extLst>
              </p:cNvPr>
              <p:cNvPicPr>
                <a:picLocks noChangeAspect="1"/>
              </p:cNvPicPr>
              <p:nvPr/>
            </p:nvPicPr>
            <p:blipFill>
              <a:blip r:embed="rId24"/>
              <a:stretch>
                <a:fillRect/>
              </a:stretch>
            </p:blipFill>
            <p:spPr>
              <a:xfrm>
                <a:off x="8305954" y="3092402"/>
                <a:ext cx="264437" cy="288000"/>
              </a:xfrm>
              <a:prstGeom prst="rect">
                <a:avLst/>
              </a:prstGeom>
            </p:spPr>
          </p:pic>
        </p:grpSp>
        <p:grpSp>
          <p:nvGrpSpPr>
            <p:cNvPr id="120" name="グループ化 119">
              <a:extLst>
                <a:ext uri="{FF2B5EF4-FFF2-40B4-BE49-F238E27FC236}">
                  <a16:creationId xmlns:a16="http://schemas.microsoft.com/office/drawing/2014/main" id="{A2A02725-5948-1712-7032-7EA1B80700DE}"/>
                </a:ext>
              </a:extLst>
            </p:cNvPr>
            <p:cNvGrpSpPr/>
            <p:nvPr/>
          </p:nvGrpSpPr>
          <p:grpSpPr>
            <a:xfrm>
              <a:off x="3723147" y="4120207"/>
              <a:ext cx="574154" cy="217607"/>
              <a:chOff x="3575926" y="3121010"/>
              <a:chExt cx="785272" cy="297621"/>
            </a:xfrm>
          </p:grpSpPr>
          <p:pic>
            <p:nvPicPr>
              <p:cNvPr id="129" name="図 128">
                <a:extLst>
                  <a:ext uri="{FF2B5EF4-FFF2-40B4-BE49-F238E27FC236}">
                    <a16:creationId xmlns:a16="http://schemas.microsoft.com/office/drawing/2014/main" id="{2A0BE675-435B-C094-24B2-4D9D28A7B9D7}"/>
                  </a:ext>
                </a:extLst>
              </p:cNvPr>
              <p:cNvPicPr>
                <a:picLocks noChangeAspect="1"/>
              </p:cNvPicPr>
              <p:nvPr/>
            </p:nvPicPr>
            <p:blipFill>
              <a:blip r:embed="rId25"/>
              <a:stretch>
                <a:fillRect/>
              </a:stretch>
            </p:blipFill>
            <p:spPr>
              <a:xfrm>
                <a:off x="3575926" y="3121010"/>
                <a:ext cx="353275" cy="297621"/>
              </a:xfrm>
              <a:prstGeom prst="rect">
                <a:avLst/>
              </a:prstGeom>
            </p:spPr>
          </p:pic>
          <p:pic>
            <p:nvPicPr>
              <p:cNvPr id="130" name="図 129">
                <a:extLst>
                  <a:ext uri="{FF2B5EF4-FFF2-40B4-BE49-F238E27FC236}">
                    <a16:creationId xmlns:a16="http://schemas.microsoft.com/office/drawing/2014/main" id="{193FAC87-33B5-1D87-07D0-F7781ABFE538}"/>
                  </a:ext>
                </a:extLst>
              </p:cNvPr>
              <p:cNvPicPr>
                <a:picLocks noChangeAspect="1"/>
              </p:cNvPicPr>
              <p:nvPr/>
            </p:nvPicPr>
            <p:blipFill>
              <a:blip r:embed="rId26"/>
              <a:stretch>
                <a:fillRect/>
              </a:stretch>
            </p:blipFill>
            <p:spPr>
              <a:xfrm>
                <a:off x="3961025" y="3121010"/>
                <a:ext cx="400173" cy="283457"/>
              </a:xfrm>
              <a:prstGeom prst="rect">
                <a:avLst/>
              </a:prstGeom>
            </p:spPr>
          </p:pic>
        </p:grpSp>
        <p:sp>
          <p:nvSpPr>
            <p:cNvPr id="131" name="正方形/長方形 130">
              <a:extLst>
                <a:ext uri="{FF2B5EF4-FFF2-40B4-BE49-F238E27FC236}">
                  <a16:creationId xmlns:a16="http://schemas.microsoft.com/office/drawing/2014/main" id="{01E92AB7-40E9-7FFD-E24B-686F44973A30}"/>
                </a:ext>
              </a:extLst>
            </p:cNvPr>
            <p:cNvSpPr/>
            <p:nvPr/>
          </p:nvSpPr>
          <p:spPr>
            <a:xfrm>
              <a:off x="142875" y="4450464"/>
              <a:ext cx="4773613" cy="246221"/>
            </a:xfrm>
            <a:prstGeom prst="rect">
              <a:avLst/>
            </a:prstGeom>
          </p:spPr>
          <p:txBody>
            <a:bodyPr wrap="square" lIns="0" tIns="0" rIns="0" bIns="0">
              <a:spAutoFit/>
            </a:bodyPr>
            <a:lstStyle/>
            <a:p>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施工時にさねの接合部にシリコンシーリング・さね部専用ボンド（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公共・商業施設でキャスターの使用頻度が高い箇所には</a:t>
              </a:r>
              <a:r>
                <a:rPr lang="en-US" altLang="ja-JP" sz="400" dirty="0">
                  <a:latin typeface="+mn-ea"/>
                </a:rPr>
                <a:t>2mm</a:t>
              </a:r>
              <a:r>
                <a:rPr lang="ja-JP" altLang="en-US" sz="400" dirty="0">
                  <a:latin typeface="+mn-ea"/>
                </a:rPr>
                <a:t>以上のポリカーボネート製のマットを敷いて床表面を保護してください。床表面が損傷する場合があります。 </a:t>
              </a:r>
              <a:r>
                <a:rPr lang="en-US" altLang="ja-JP" sz="400" dirty="0">
                  <a:latin typeface="+mn-ea"/>
                </a:rPr>
                <a:t>※6 </a:t>
              </a:r>
              <a:r>
                <a:rPr lang="ja-JP" altLang="en-US" sz="400" dirty="0">
                  <a:latin typeface="+mn-ea"/>
                </a:rPr>
                <a:t>屋内での日常生活レベルの性能です。パブリックトイレには使用できません。 </a:t>
              </a:r>
              <a:r>
                <a:rPr lang="en-US" altLang="ja-JP" sz="400" dirty="0">
                  <a:latin typeface="+mn-ea"/>
                </a:rPr>
                <a:t>※7 </a:t>
              </a:r>
              <a:r>
                <a:rPr lang="ja-JP" altLang="en-US" sz="400" dirty="0">
                  <a:latin typeface="+mn-ea"/>
                </a:rPr>
                <a:t>設置条件、取扱い上の注意がありますので詳細はカタログをご覧ください。</a:t>
              </a:r>
            </a:p>
          </p:txBody>
        </p:sp>
      </p:grpSp>
      <p:grpSp>
        <p:nvGrpSpPr>
          <p:cNvPr id="5" name="グループ化 4">
            <a:extLst>
              <a:ext uri="{FF2B5EF4-FFF2-40B4-BE49-F238E27FC236}">
                <a16:creationId xmlns:a16="http://schemas.microsoft.com/office/drawing/2014/main" id="{807E477C-94E9-F02B-9F67-FC6804322037}"/>
              </a:ext>
            </a:extLst>
          </p:cNvPr>
          <p:cNvGrpSpPr/>
          <p:nvPr/>
        </p:nvGrpSpPr>
        <p:grpSpPr>
          <a:xfrm>
            <a:off x="4991099" y="683235"/>
            <a:ext cx="4775201" cy="1953143"/>
            <a:chOff x="4991099" y="683235"/>
            <a:chExt cx="4775201" cy="1953143"/>
          </a:xfrm>
        </p:grpSpPr>
        <p:grpSp>
          <p:nvGrpSpPr>
            <p:cNvPr id="4" name="グループ化 3">
              <a:extLst>
                <a:ext uri="{FF2B5EF4-FFF2-40B4-BE49-F238E27FC236}">
                  <a16:creationId xmlns:a16="http://schemas.microsoft.com/office/drawing/2014/main" id="{840AEA99-3BEC-F907-A00D-6E358D92997D}"/>
                </a:ext>
              </a:extLst>
            </p:cNvPr>
            <p:cNvGrpSpPr/>
            <p:nvPr/>
          </p:nvGrpSpPr>
          <p:grpSpPr>
            <a:xfrm>
              <a:off x="7386616" y="688975"/>
              <a:ext cx="2379683" cy="1944830"/>
              <a:chOff x="7386616" y="688975"/>
              <a:chExt cx="2379683" cy="1944830"/>
            </a:xfrm>
          </p:grpSpPr>
          <p:pic>
            <p:nvPicPr>
              <p:cNvPr id="19" name="図 18">
                <a:extLst>
                  <a:ext uri="{FF2B5EF4-FFF2-40B4-BE49-F238E27FC236}">
                    <a16:creationId xmlns:a16="http://schemas.microsoft.com/office/drawing/2014/main" id="{02D380E3-6FA3-349D-D658-E77528CDEA64}"/>
                  </a:ext>
                </a:extLst>
              </p:cNvPr>
              <p:cNvPicPr>
                <a:picLocks noChangeAspect="1"/>
              </p:cNvPicPr>
              <p:nvPr/>
            </p:nvPicPr>
            <p:blipFill rotWithShape="1">
              <a:blip r:embed="rId27">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2" name="正方形/長方形 1">
                <a:extLst>
                  <a:ext uri="{FF2B5EF4-FFF2-40B4-BE49-F238E27FC236}">
                    <a16:creationId xmlns:a16="http://schemas.microsoft.com/office/drawing/2014/main" id="{FBDFFB35-149B-071E-6328-019704553DFE}"/>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grpSp>
        <p:sp>
          <p:nvSpPr>
            <p:cNvPr id="6" name="Rectangle 14">
              <a:extLst>
                <a:ext uri="{FF2B5EF4-FFF2-40B4-BE49-F238E27FC236}">
                  <a16:creationId xmlns:a16="http://schemas.microsoft.com/office/drawing/2014/main" id="{25FEF505-273B-B794-EAF7-E27E9773B7A9}"/>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39" name="グループ化 38">
              <a:extLst>
                <a:ext uri="{FF2B5EF4-FFF2-40B4-BE49-F238E27FC236}">
                  <a16:creationId xmlns:a16="http://schemas.microsoft.com/office/drawing/2014/main" id="{4911A2BD-BE16-48E2-5242-82ECA269EFF5}"/>
                </a:ext>
              </a:extLst>
            </p:cNvPr>
            <p:cNvGrpSpPr/>
            <p:nvPr/>
          </p:nvGrpSpPr>
          <p:grpSpPr>
            <a:xfrm>
              <a:off x="4991099" y="688975"/>
              <a:ext cx="2412852" cy="1943100"/>
              <a:chOff x="4991099" y="688975"/>
              <a:chExt cx="2412852" cy="1943100"/>
            </a:xfrm>
          </p:grpSpPr>
          <p:sp>
            <p:nvSpPr>
              <p:cNvPr id="14" name="Rectangle 14">
                <a:extLst>
                  <a:ext uri="{FF2B5EF4-FFF2-40B4-BE49-F238E27FC236}">
                    <a16:creationId xmlns:a16="http://schemas.microsoft.com/office/drawing/2014/main" id="{9C93B56C-81DA-EEB7-1495-DE945216ED65}"/>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15" name="グループ化 14">
                <a:extLst>
                  <a:ext uri="{FF2B5EF4-FFF2-40B4-BE49-F238E27FC236}">
                    <a16:creationId xmlns:a16="http://schemas.microsoft.com/office/drawing/2014/main" id="{0A595ADD-62C1-29FF-49DD-359072FB2468}"/>
                  </a:ext>
                </a:extLst>
              </p:cNvPr>
              <p:cNvGrpSpPr/>
              <p:nvPr/>
            </p:nvGrpSpPr>
            <p:grpSpPr>
              <a:xfrm>
                <a:off x="4991100" y="947324"/>
                <a:ext cx="2412851" cy="355257"/>
                <a:chOff x="4991100" y="869365"/>
                <a:chExt cx="2412851" cy="355257"/>
              </a:xfrm>
            </p:grpSpPr>
            <p:sp>
              <p:nvSpPr>
                <p:cNvPr id="17" name="正方形/長方形 16">
                  <a:extLst>
                    <a:ext uri="{FF2B5EF4-FFF2-40B4-BE49-F238E27FC236}">
                      <a16:creationId xmlns:a16="http://schemas.microsoft.com/office/drawing/2014/main" id="{8F984C46-9CDA-7F30-EA15-FDC41D4B2ADE}"/>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18" name="正方形/長方形 17">
                  <a:extLst>
                    <a:ext uri="{FF2B5EF4-FFF2-40B4-BE49-F238E27FC236}">
                      <a16:creationId xmlns:a16="http://schemas.microsoft.com/office/drawing/2014/main" id="{4B94A39E-7F32-1AA6-BF2C-ECB197421037}"/>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66" name="図 65"/>
              <p:cNvPicPr>
                <a:picLocks noChangeAspect="1"/>
              </p:cNvPicPr>
              <p:nvPr/>
            </p:nvPicPr>
            <p:blipFill rotWithShape="1">
              <a:blip r:embed="rId28">
                <a:extLst>
                  <a:ext uri="{28A0092B-C50C-407E-A947-70E740481C1C}">
                    <a14:useLocalDpi xmlns:a14="http://schemas.microsoft.com/office/drawing/2010/main" val="0"/>
                  </a:ext>
                </a:extLst>
              </a:blip>
              <a:srcRect l="18982" t="15110" b="-23"/>
              <a:stretch/>
            </p:blipFill>
            <p:spPr>
              <a:xfrm>
                <a:off x="5501966" y="1401726"/>
                <a:ext cx="1391118" cy="972000"/>
              </a:xfrm>
              <a:prstGeom prst="rect">
                <a:avLst/>
              </a:prstGeom>
            </p:spPr>
          </p:pic>
        </p:grpSp>
        <p:sp>
          <p:nvSpPr>
            <p:cNvPr id="13" name="Rectangle 14">
              <a:extLst>
                <a:ext uri="{FF2B5EF4-FFF2-40B4-BE49-F238E27FC236}">
                  <a16:creationId xmlns:a16="http://schemas.microsoft.com/office/drawing/2014/main" id="{B82E4021-1431-BC49-B1A3-7B489240AC08}"/>
                </a:ext>
              </a:extLst>
            </p:cNvPr>
            <p:cNvSpPr>
              <a:spLocks noChangeArrowheads="1"/>
            </p:cNvSpPr>
            <p:nvPr/>
          </p:nvSpPr>
          <p:spPr bwMode="auto">
            <a:xfrm>
              <a:off x="4991100" y="690466"/>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97" name="グループ化 96">
            <a:extLst>
              <a:ext uri="{FF2B5EF4-FFF2-40B4-BE49-F238E27FC236}">
                <a16:creationId xmlns:a16="http://schemas.microsoft.com/office/drawing/2014/main" id="{D7A95758-63BC-9DFA-01A3-29E69AE3A50A}"/>
              </a:ext>
            </a:extLst>
          </p:cNvPr>
          <p:cNvGrpSpPr/>
          <p:nvPr/>
        </p:nvGrpSpPr>
        <p:grpSpPr>
          <a:xfrm>
            <a:off x="140803" y="4727418"/>
            <a:ext cx="9625496" cy="1943616"/>
            <a:chOff x="140803" y="4727418"/>
            <a:chExt cx="9625496" cy="1943616"/>
          </a:xfrm>
        </p:grpSpPr>
        <p:sp>
          <p:nvSpPr>
            <p:cNvPr id="98" name="Rectangle 14">
              <a:extLst>
                <a:ext uri="{FF2B5EF4-FFF2-40B4-BE49-F238E27FC236}">
                  <a16:creationId xmlns:a16="http://schemas.microsoft.com/office/drawing/2014/main" id="{DF6FE54C-6F40-5B05-1101-5429E541D54A}"/>
                </a:ext>
              </a:extLst>
            </p:cNvPr>
            <p:cNvSpPr>
              <a:spLocks noChangeArrowheads="1"/>
            </p:cNvSpPr>
            <p:nvPr/>
          </p:nvSpPr>
          <p:spPr bwMode="auto">
            <a:xfrm>
              <a:off x="148682"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99" name="正方形/長方形 98">
              <a:extLst>
                <a:ext uri="{FF2B5EF4-FFF2-40B4-BE49-F238E27FC236}">
                  <a16:creationId xmlns:a16="http://schemas.microsoft.com/office/drawing/2014/main" id="{BEB0AC42-4E91-3232-92DE-CAA6BB47B6F7}"/>
                </a:ext>
              </a:extLst>
            </p:cNvPr>
            <p:cNvSpPr/>
            <p:nvPr/>
          </p:nvSpPr>
          <p:spPr>
            <a:xfrm>
              <a:off x="140803" y="4808374"/>
              <a:ext cx="9613830" cy="184666"/>
            </a:xfrm>
            <a:prstGeom prst="rect">
              <a:avLst/>
            </a:prstGeom>
          </p:spPr>
          <p:txBody>
            <a:bodyPr wrap="square" lIns="0" tIns="0" rIns="0" bIns="0">
              <a:spAutoFit/>
            </a:bodyPr>
            <a:lstStyle/>
            <a:p>
              <a:pPr algn="ctr"/>
              <a:r>
                <a:rPr lang="ja-JP" altLang="en-US" sz="1200" b="1" dirty="0">
                  <a:solidFill>
                    <a:srgbClr val="953735"/>
                  </a:solidFill>
                  <a:latin typeface="+mn-ea"/>
                </a:rPr>
                <a:t>土足歩行に対応した公共・商業施設用の床材です。</a:t>
              </a:r>
            </a:p>
          </p:txBody>
        </p:sp>
        <p:grpSp>
          <p:nvGrpSpPr>
            <p:cNvPr id="103" name="グループ化 102">
              <a:extLst>
                <a:ext uri="{FF2B5EF4-FFF2-40B4-BE49-F238E27FC236}">
                  <a16:creationId xmlns:a16="http://schemas.microsoft.com/office/drawing/2014/main" id="{3D37B78E-AAD2-17F2-B385-E75A843465BA}"/>
                </a:ext>
              </a:extLst>
            </p:cNvPr>
            <p:cNvGrpSpPr/>
            <p:nvPr/>
          </p:nvGrpSpPr>
          <p:grpSpPr>
            <a:xfrm>
              <a:off x="3184236" y="5075765"/>
              <a:ext cx="1410957" cy="1470622"/>
              <a:chOff x="3184236" y="5075765"/>
              <a:chExt cx="1410957" cy="1470622"/>
            </a:xfrm>
          </p:grpSpPr>
          <p:grpSp>
            <p:nvGrpSpPr>
              <p:cNvPr id="133" name="グループ化 132">
                <a:extLst>
                  <a:ext uri="{FF2B5EF4-FFF2-40B4-BE49-F238E27FC236}">
                    <a16:creationId xmlns:a16="http://schemas.microsoft.com/office/drawing/2014/main" id="{CFCC8CA1-5A02-FE8D-80C8-CBFB63E232C0}"/>
                  </a:ext>
                </a:extLst>
              </p:cNvPr>
              <p:cNvGrpSpPr/>
              <p:nvPr/>
            </p:nvGrpSpPr>
            <p:grpSpPr>
              <a:xfrm>
                <a:off x="3184236" y="5979028"/>
                <a:ext cx="1410957" cy="567359"/>
                <a:chOff x="3184236" y="5979028"/>
                <a:chExt cx="1410957" cy="567359"/>
              </a:xfrm>
            </p:grpSpPr>
            <p:sp>
              <p:nvSpPr>
                <p:cNvPr id="136" name="正方形/長方形 135">
                  <a:extLst>
                    <a:ext uri="{FF2B5EF4-FFF2-40B4-BE49-F238E27FC236}">
                      <a16:creationId xmlns:a16="http://schemas.microsoft.com/office/drawing/2014/main" id="{628CEC5F-2D82-6AD6-16EE-FCF5516F10A7}"/>
                    </a:ext>
                  </a:extLst>
                </p:cNvPr>
                <p:cNvSpPr/>
                <p:nvPr/>
              </p:nvSpPr>
              <p:spPr>
                <a:xfrm>
                  <a:off x="3184236" y="5979028"/>
                  <a:ext cx="1410956" cy="246221"/>
                </a:xfrm>
                <a:prstGeom prst="rect">
                  <a:avLst/>
                </a:prstGeom>
              </p:spPr>
              <p:txBody>
                <a:bodyPr wrap="square" lIns="0" tIns="0" rIns="0" bIns="0">
                  <a:spAutoFit/>
                </a:bodyPr>
                <a:lstStyle/>
                <a:p>
                  <a:r>
                    <a:rPr lang="ja-JP" altLang="en-US" sz="800" b="1" dirty="0">
                      <a:latin typeface="+mn-ea"/>
                    </a:rPr>
                    <a:t>靴裏などのゴムや、</a:t>
                  </a:r>
                  <a:endParaRPr lang="en-US" altLang="ja-JP" sz="800" b="1" dirty="0">
                    <a:latin typeface="+mn-ea"/>
                  </a:endParaRPr>
                </a:p>
                <a:p>
                  <a:r>
                    <a:rPr lang="ja-JP" altLang="en-US" sz="800" b="1" dirty="0">
                      <a:latin typeface="+mn-ea"/>
                    </a:rPr>
                    <a:t>薬品汚れにも対応。</a:t>
                  </a:r>
                  <a:endParaRPr lang="en-US" altLang="ja-JP" sz="800" b="1" dirty="0">
                    <a:latin typeface="+mn-ea"/>
                  </a:endParaRPr>
                </a:p>
              </p:txBody>
            </p:sp>
            <p:sp>
              <p:nvSpPr>
                <p:cNvPr id="137" name="正方形/長方形 136">
                  <a:extLst>
                    <a:ext uri="{FF2B5EF4-FFF2-40B4-BE49-F238E27FC236}">
                      <a16:creationId xmlns:a16="http://schemas.microsoft.com/office/drawing/2014/main" id="{A1269D73-EA57-2C03-518B-51DFFF5BDB66}"/>
                    </a:ext>
                  </a:extLst>
                </p:cNvPr>
                <p:cNvSpPr/>
                <p:nvPr/>
              </p:nvSpPr>
              <p:spPr>
                <a:xfrm>
                  <a:off x="3184237" y="6269388"/>
                  <a:ext cx="1410956" cy="276999"/>
                </a:xfrm>
                <a:prstGeom prst="rect">
                  <a:avLst/>
                </a:prstGeom>
              </p:spPr>
              <p:txBody>
                <a:bodyPr wrap="square" lIns="0" tIns="0" rIns="0" bIns="0">
                  <a:spAutoFit/>
                </a:bodyPr>
                <a:lstStyle/>
                <a:p>
                  <a:r>
                    <a:rPr lang="ja-JP" altLang="en-US" sz="600" dirty="0">
                      <a:latin typeface="+mn-ea"/>
                    </a:rPr>
                    <a:t>非住宅施設で想定される様々な汚れに耐性を持っているので、施設の種別を選ばずご採用いただけます。</a:t>
                  </a:r>
                </a:p>
              </p:txBody>
            </p:sp>
          </p:grpSp>
          <p:pic>
            <p:nvPicPr>
              <p:cNvPr id="135" name="図 134">
                <a:extLst>
                  <a:ext uri="{FF2B5EF4-FFF2-40B4-BE49-F238E27FC236}">
                    <a16:creationId xmlns:a16="http://schemas.microsoft.com/office/drawing/2014/main" id="{EA57159E-7A06-D7D7-553B-19FD7E7CDA8A}"/>
                  </a:ext>
                </a:extLst>
              </p:cNvPr>
              <p:cNvPicPr>
                <a:picLocks noChangeAspect="1"/>
              </p:cNvPicPr>
              <p:nvPr/>
            </p:nvPicPr>
            <p:blipFill>
              <a:blip r:embed="rId29"/>
              <a:stretch>
                <a:fillRect/>
              </a:stretch>
            </p:blipFill>
            <p:spPr>
              <a:xfrm>
                <a:off x="3184236" y="5075765"/>
                <a:ext cx="1410956" cy="856800"/>
              </a:xfrm>
              <a:prstGeom prst="rect">
                <a:avLst/>
              </a:prstGeom>
            </p:spPr>
          </p:pic>
        </p:grpSp>
        <p:grpSp>
          <p:nvGrpSpPr>
            <p:cNvPr id="104" name="グループ化 103">
              <a:extLst>
                <a:ext uri="{FF2B5EF4-FFF2-40B4-BE49-F238E27FC236}">
                  <a16:creationId xmlns:a16="http://schemas.microsoft.com/office/drawing/2014/main" id="{AE5CEFBC-B9F8-F1E0-5BE1-8592E41C670E}"/>
                </a:ext>
              </a:extLst>
            </p:cNvPr>
            <p:cNvGrpSpPr/>
            <p:nvPr/>
          </p:nvGrpSpPr>
          <p:grpSpPr>
            <a:xfrm>
              <a:off x="7455341" y="5075765"/>
              <a:ext cx="1410956" cy="1470622"/>
              <a:chOff x="7455341" y="5075765"/>
              <a:chExt cx="1410956" cy="1470622"/>
            </a:xfrm>
          </p:grpSpPr>
          <p:sp>
            <p:nvSpPr>
              <p:cNvPr id="119" name="正方形/長方形 118">
                <a:extLst>
                  <a:ext uri="{FF2B5EF4-FFF2-40B4-BE49-F238E27FC236}">
                    <a16:creationId xmlns:a16="http://schemas.microsoft.com/office/drawing/2014/main" id="{E0DC69D8-D79A-D1A6-FB78-7E8CD8FAB726}"/>
                  </a:ext>
                </a:extLst>
              </p:cNvPr>
              <p:cNvSpPr/>
              <p:nvPr/>
            </p:nvSpPr>
            <p:spPr>
              <a:xfrm>
                <a:off x="7480121" y="6269388"/>
                <a:ext cx="1386176" cy="276999"/>
              </a:xfrm>
              <a:prstGeom prst="rect">
                <a:avLst/>
              </a:prstGeom>
            </p:spPr>
            <p:txBody>
              <a:bodyPr wrap="square" lIns="0" tIns="0" rIns="0" bIns="0">
                <a:spAutoFit/>
              </a:bodyPr>
              <a:lstStyle/>
              <a:p>
                <a:r>
                  <a:rPr lang="ja-JP" altLang="en-US" sz="600" dirty="0">
                    <a:latin typeface="+mn-ea"/>
                  </a:rPr>
                  <a:t>天然木の風合いを活かした木質感のある空間づくりが可能。高い耐久性を持つので、水まわりなどにもご採用いただけます。</a:t>
                </a:r>
              </a:p>
            </p:txBody>
          </p:sp>
          <p:sp>
            <p:nvSpPr>
              <p:cNvPr id="127" name="正方形/長方形 126">
                <a:extLst>
                  <a:ext uri="{FF2B5EF4-FFF2-40B4-BE49-F238E27FC236}">
                    <a16:creationId xmlns:a16="http://schemas.microsoft.com/office/drawing/2014/main" id="{F32E455F-75AE-7FB0-0043-7DA8DC20DEC2}"/>
                  </a:ext>
                </a:extLst>
              </p:cNvPr>
              <p:cNvSpPr/>
              <p:nvPr/>
            </p:nvSpPr>
            <p:spPr>
              <a:xfrm>
                <a:off x="7480121" y="5963766"/>
                <a:ext cx="865622" cy="246221"/>
              </a:xfrm>
              <a:prstGeom prst="rect">
                <a:avLst/>
              </a:prstGeom>
            </p:spPr>
            <p:txBody>
              <a:bodyPr wrap="none" lIns="0" tIns="0" rIns="0" bIns="0">
                <a:spAutoFit/>
              </a:bodyPr>
              <a:lstStyle/>
              <a:p>
                <a:r>
                  <a:rPr lang="ja-JP" altLang="en-US" sz="800" b="1" dirty="0">
                    <a:latin typeface="+mn-ea"/>
                  </a:rPr>
                  <a:t>捨貼タイプは</a:t>
                </a:r>
                <a:endParaRPr lang="en-US" altLang="ja-JP" sz="800" b="1" dirty="0">
                  <a:latin typeface="+mn-ea"/>
                </a:endParaRPr>
              </a:p>
              <a:p>
                <a:r>
                  <a:rPr lang="ja-JP" altLang="en-US" sz="800" b="1" dirty="0">
                    <a:latin typeface="+mn-ea"/>
                  </a:rPr>
                  <a:t>一般住宅にも対応。</a:t>
                </a:r>
                <a:endParaRPr lang="ja-JP" altLang="en-US" sz="500" dirty="0">
                  <a:latin typeface="+mn-ea"/>
                </a:endParaRPr>
              </a:p>
            </p:txBody>
          </p:sp>
          <p:pic>
            <p:nvPicPr>
              <p:cNvPr id="128" name="図 127">
                <a:extLst>
                  <a:ext uri="{FF2B5EF4-FFF2-40B4-BE49-F238E27FC236}">
                    <a16:creationId xmlns:a16="http://schemas.microsoft.com/office/drawing/2014/main" id="{5E0CCC4A-1891-4065-9233-62B43FE204BD}"/>
                  </a:ext>
                </a:extLst>
              </p:cNvPr>
              <p:cNvPicPr>
                <a:picLocks noChangeAspect="1"/>
              </p:cNvPicPr>
              <p:nvPr/>
            </p:nvPicPr>
            <p:blipFill>
              <a:blip r:embed="rId30"/>
              <a:stretch>
                <a:fillRect/>
              </a:stretch>
            </p:blipFill>
            <p:spPr>
              <a:xfrm>
                <a:off x="7455341" y="5075765"/>
                <a:ext cx="1410956" cy="856800"/>
              </a:xfrm>
              <a:prstGeom prst="rect">
                <a:avLst/>
              </a:prstGeom>
            </p:spPr>
          </p:pic>
        </p:grpSp>
        <p:grpSp>
          <p:nvGrpSpPr>
            <p:cNvPr id="105" name="グループ化 104">
              <a:extLst>
                <a:ext uri="{FF2B5EF4-FFF2-40B4-BE49-F238E27FC236}">
                  <a16:creationId xmlns:a16="http://schemas.microsoft.com/office/drawing/2014/main" id="{ABFDD762-7914-B42C-DEFB-4BF8B8D736B5}"/>
                </a:ext>
              </a:extLst>
            </p:cNvPr>
            <p:cNvGrpSpPr/>
            <p:nvPr/>
          </p:nvGrpSpPr>
          <p:grpSpPr>
            <a:xfrm>
              <a:off x="5220771" y="5075765"/>
              <a:ext cx="1797028" cy="1593733"/>
              <a:chOff x="5259254" y="5075765"/>
              <a:chExt cx="1797028" cy="1593733"/>
            </a:xfrm>
          </p:grpSpPr>
          <p:grpSp>
            <p:nvGrpSpPr>
              <p:cNvPr id="111" name="グループ化 110">
                <a:extLst>
                  <a:ext uri="{FF2B5EF4-FFF2-40B4-BE49-F238E27FC236}">
                    <a16:creationId xmlns:a16="http://schemas.microsoft.com/office/drawing/2014/main" id="{62551165-C4BD-6DBE-2ED9-DB6962F2638D}"/>
                  </a:ext>
                </a:extLst>
              </p:cNvPr>
              <p:cNvGrpSpPr/>
              <p:nvPr/>
            </p:nvGrpSpPr>
            <p:grpSpPr>
              <a:xfrm>
                <a:off x="5259254" y="5979028"/>
                <a:ext cx="1335589" cy="690470"/>
                <a:chOff x="5099983" y="5979028"/>
                <a:chExt cx="1335589" cy="690470"/>
              </a:xfrm>
            </p:grpSpPr>
            <p:sp>
              <p:nvSpPr>
                <p:cNvPr id="117" name="正方形/長方形 116">
                  <a:extLst>
                    <a:ext uri="{FF2B5EF4-FFF2-40B4-BE49-F238E27FC236}">
                      <a16:creationId xmlns:a16="http://schemas.microsoft.com/office/drawing/2014/main" id="{BAE2A594-1A6F-1441-D62E-F43E225F5E42}"/>
                    </a:ext>
                  </a:extLst>
                </p:cNvPr>
                <p:cNvSpPr/>
                <p:nvPr/>
              </p:nvSpPr>
              <p:spPr>
                <a:xfrm>
                  <a:off x="5099983" y="5979028"/>
                  <a:ext cx="1132967" cy="246221"/>
                </a:xfrm>
                <a:prstGeom prst="rect">
                  <a:avLst/>
                </a:prstGeom>
              </p:spPr>
              <p:txBody>
                <a:bodyPr wrap="square" lIns="0" tIns="0" rIns="0" bIns="0">
                  <a:spAutoFit/>
                </a:bodyPr>
                <a:lstStyle/>
                <a:p>
                  <a:r>
                    <a:rPr lang="ja-JP" altLang="en-US" sz="800" b="1" dirty="0">
                      <a:latin typeface="+mn-ea"/>
                    </a:rPr>
                    <a:t>教育・医療施設には</a:t>
                  </a:r>
                  <a:endParaRPr lang="en-US" altLang="ja-JP" sz="800" b="1" dirty="0">
                    <a:latin typeface="+mn-ea"/>
                  </a:endParaRPr>
                </a:p>
                <a:p>
                  <a:r>
                    <a:rPr lang="ja-JP" altLang="en-US" sz="800" b="1" dirty="0">
                      <a:latin typeface="+mn-ea"/>
                    </a:rPr>
                    <a:t>抗菌／抗ウイルス性能。</a:t>
                  </a:r>
                  <a:endParaRPr lang="en-US" altLang="ja-JP" sz="800" b="1" dirty="0">
                    <a:latin typeface="+mn-ea"/>
                  </a:endParaRPr>
                </a:p>
              </p:txBody>
            </p:sp>
            <p:sp>
              <p:nvSpPr>
                <p:cNvPr id="118" name="正方形/長方形 117">
                  <a:extLst>
                    <a:ext uri="{FF2B5EF4-FFF2-40B4-BE49-F238E27FC236}">
                      <a16:creationId xmlns:a16="http://schemas.microsoft.com/office/drawing/2014/main" id="{B69DA333-7B0E-2B70-29FE-BDFE4D180ABF}"/>
                    </a:ext>
                  </a:extLst>
                </p:cNvPr>
                <p:cNvSpPr/>
                <p:nvPr/>
              </p:nvSpPr>
              <p:spPr>
                <a:xfrm>
                  <a:off x="5099983" y="6269388"/>
                  <a:ext cx="1335589" cy="400110"/>
                </a:xfrm>
                <a:prstGeom prst="rect">
                  <a:avLst/>
                </a:prstGeom>
              </p:spPr>
              <p:txBody>
                <a:bodyPr wrap="square" lIns="0" tIns="0" rIns="0" bIns="0">
                  <a:spAutoFit/>
                </a:bodyPr>
                <a:lstStyle/>
                <a:p>
                  <a:r>
                    <a:rPr lang="ja-JP" altLang="en-US" sz="600" dirty="0">
                      <a:latin typeface="+mn-ea"/>
                    </a:rPr>
                    <a:t>表面塗装に付着した特定細菌やウイルスを抑制。直接触れる床表面の清潔維持に貢献します。</a:t>
                  </a:r>
                  <a:endParaRPr lang="en-US" altLang="ja-JP" sz="600" dirty="0">
                    <a:latin typeface="+mn-ea"/>
                  </a:endParaRPr>
                </a:p>
                <a:p>
                  <a:r>
                    <a:rPr lang="en-US" altLang="ja-JP" sz="400" dirty="0">
                      <a:latin typeface="+mn-ea"/>
                    </a:rPr>
                    <a:t>※</a:t>
                  </a:r>
                  <a:r>
                    <a:rPr lang="ja-JP" altLang="en-US" sz="400" dirty="0">
                      <a:latin typeface="+mn-ea"/>
                    </a:rPr>
                    <a:t>抗ウイルス加工は、病気の治療や予防を目的とするものではありません。 </a:t>
                  </a:r>
                  <a:r>
                    <a:rPr lang="en-US" altLang="ja-JP" sz="400" dirty="0">
                      <a:latin typeface="+mn-ea"/>
                    </a:rPr>
                    <a:t>※SIAA</a:t>
                  </a:r>
                  <a:r>
                    <a:rPr lang="ja-JP" altLang="en-US" sz="400" dirty="0">
                      <a:latin typeface="+mn-ea"/>
                    </a:rPr>
                    <a:t>の安全性基準に適合しています。</a:t>
                  </a:r>
                </a:p>
              </p:txBody>
            </p:sp>
          </p:grpSp>
          <p:grpSp>
            <p:nvGrpSpPr>
              <p:cNvPr id="112" name="グループ化 111">
                <a:extLst>
                  <a:ext uri="{FF2B5EF4-FFF2-40B4-BE49-F238E27FC236}">
                    <a16:creationId xmlns:a16="http://schemas.microsoft.com/office/drawing/2014/main" id="{3EC98F1B-88C1-7870-4386-26EC1D4CE614}"/>
                  </a:ext>
                </a:extLst>
              </p:cNvPr>
              <p:cNvGrpSpPr/>
              <p:nvPr/>
            </p:nvGrpSpPr>
            <p:grpSpPr>
              <a:xfrm>
                <a:off x="6656117" y="5976006"/>
                <a:ext cx="400165" cy="693492"/>
                <a:chOff x="7170233" y="-2185534"/>
                <a:chExt cx="4714875" cy="8170934"/>
              </a:xfrm>
            </p:grpSpPr>
            <p:pic>
              <p:nvPicPr>
                <p:cNvPr id="114" name="図 113">
                  <a:extLst>
                    <a:ext uri="{FF2B5EF4-FFF2-40B4-BE49-F238E27FC236}">
                      <a16:creationId xmlns:a16="http://schemas.microsoft.com/office/drawing/2014/main" id="{D48A824E-A32D-B665-A88D-E907017A692A}"/>
                    </a:ext>
                  </a:extLst>
                </p:cNvPr>
                <p:cNvPicPr>
                  <a:picLocks noChangeAspect="1"/>
                </p:cNvPicPr>
                <p:nvPr/>
              </p:nvPicPr>
              <p:blipFill>
                <a:blip r:embed="rId31"/>
                <a:stretch>
                  <a:fillRect/>
                </a:stretch>
              </p:blipFill>
              <p:spPr>
                <a:xfrm>
                  <a:off x="7170233" y="-2185534"/>
                  <a:ext cx="4714875" cy="4019544"/>
                </a:xfrm>
                <a:prstGeom prst="rect">
                  <a:avLst/>
                </a:prstGeom>
              </p:spPr>
            </p:pic>
            <p:pic>
              <p:nvPicPr>
                <p:cNvPr id="116" name="図 115">
                  <a:extLst>
                    <a:ext uri="{FF2B5EF4-FFF2-40B4-BE49-F238E27FC236}">
                      <a16:creationId xmlns:a16="http://schemas.microsoft.com/office/drawing/2014/main" id="{9A447A53-F6F8-A3B8-3B2D-A7A894F02133}"/>
                    </a:ext>
                  </a:extLst>
                </p:cNvPr>
                <p:cNvPicPr>
                  <a:picLocks noChangeAspect="1"/>
                </p:cNvPicPr>
                <p:nvPr/>
              </p:nvPicPr>
              <p:blipFill>
                <a:blip r:embed="rId32"/>
                <a:stretch>
                  <a:fillRect/>
                </a:stretch>
              </p:blipFill>
              <p:spPr>
                <a:xfrm>
                  <a:off x="7170233" y="1965856"/>
                  <a:ext cx="4714875" cy="4019544"/>
                </a:xfrm>
                <a:prstGeom prst="rect">
                  <a:avLst/>
                </a:prstGeom>
              </p:spPr>
            </p:pic>
          </p:grpSp>
          <p:pic>
            <p:nvPicPr>
              <p:cNvPr id="113" name="図 112">
                <a:extLst>
                  <a:ext uri="{FF2B5EF4-FFF2-40B4-BE49-F238E27FC236}">
                    <a16:creationId xmlns:a16="http://schemas.microsoft.com/office/drawing/2014/main" id="{B302A8E4-8C96-2A7B-068A-10E9A02FBE62}"/>
                  </a:ext>
                </a:extLst>
              </p:cNvPr>
              <p:cNvPicPr>
                <a:picLocks noChangeAspect="1"/>
              </p:cNvPicPr>
              <p:nvPr/>
            </p:nvPicPr>
            <p:blipFill rotWithShape="1">
              <a:blip r:embed="rId33"/>
              <a:stretch/>
            </p:blipFill>
            <p:spPr>
              <a:xfrm>
                <a:off x="5259254" y="5075765"/>
                <a:ext cx="1662468" cy="856800"/>
              </a:xfrm>
              <a:prstGeom prst="rect">
                <a:avLst/>
              </a:prstGeom>
            </p:spPr>
          </p:pic>
        </p:grpSp>
        <p:grpSp>
          <p:nvGrpSpPr>
            <p:cNvPr id="106" name="グループ化 105">
              <a:extLst>
                <a:ext uri="{FF2B5EF4-FFF2-40B4-BE49-F238E27FC236}">
                  <a16:creationId xmlns:a16="http://schemas.microsoft.com/office/drawing/2014/main" id="{4C61F90E-16D7-228B-DC0F-90E8EC78F3EA}"/>
                </a:ext>
              </a:extLst>
            </p:cNvPr>
            <p:cNvGrpSpPr/>
            <p:nvPr/>
          </p:nvGrpSpPr>
          <p:grpSpPr>
            <a:xfrm>
              <a:off x="1048684" y="5075765"/>
              <a:ext cx="1472055" cy="1525519"/>
              <a:chOff x="1048684" y="5075765"/>
              <a:chExt cx="1472055" cy="1525519"/>
            </a:xfrm>
          </p:grpSpPr>
          <p:grpSp>
            <p:nvGrpSpPr>
              <p:cNvPr id="107" name="グループ化 106">
                <a:extLst>
                  <a:ext uri="{FF2B5EF4-FFF2-40B4-BE49-F238E27FC236}">
                    <a16:creationId xmlns:a16="http://schemas.microsoft.com/office/drawing/2014/main" id="{A7D541AC-E7B4-4057-05B2-130EBF3CC905}"/>
                  </a:ext>
                </a:extLst>
              </p:cNvPr>
              <p:cNvGrpSpPr/>
              <p:nvPr/>
            </p:nvGrpSpPr>
            <p:grpSpPr>
              <a:xfrm>
                <a:off x="1048684" y="5963766"/>
                <a:ext cx="1472055" cy="637518"/>
                <a:chOff x="1048684" y="5963766"/>
                <a:chExt cx="1472055" cy="637518"/>
              </a:xfrm>
            </p:grpSpPr>
            <p:sp>
              <p:nvSpPr>
                <p:cNvPr id="109" name="正方形/長方形 108">
                  <a:extLst>
                    <a:ext uri="{FF2B5EF4-FFF2-40B4-BE49-F238E27FC236}">
                      <a16:creationId xmlns:a16="http://schemas.microsoft.com/office/drawing/2014/main" id="{53D961E8-5568-AF39-1DCF-2ADEB9925011}"/>
                    </a:ext>
                  </a:extLst>
                </p:cNvPr>
                <p:cNvSpPr/>
                <p:nvPr/>
              </p:nvSpPr>
              <p:spPr>
                <a:xfrm>
                  <a:off x="1048684" y="5963766"/>
                  <a:ext cx="1472055" cy="246221"/>
                </a:xfrm>
                <a:prstGeom prst="rect">
                  <a:avLst/>
                </a:prstGeom>
              </p:spPr>
              <p:txBody>
                <a:bodyPr wrap="square" lIns="0" tIns="0" rIns="0" bIns="0">
                  <a:spAutoFit/>
                </a:bodyPr>
                <a:lstStyle/>
                <a:p>
                  <a:r>
                    <a:rPr lang="ja-JP" altLang="en-US" sz="800" b="1" dirty="0">
                      <a:latin typeface="+mn-ea"/>
                    </a:rPr>
                    <a:t>利用者の多い</a:t>
                  </a:r>
                  <a:endParaRPr lang="en-US" altLang="ja-JP" sz="800" b="1" dirty="0">
                    <a:latin typeface="+mn-ea"/>
                  </a:endParaRPr>
                </a:p>
                <a:p>
                  <a:r>
                    <a:rPr lang="ja-JP" altLang="en-US" sz="800" b="1" dirty="0">
                      <a:latin typeface="+mn-ea"/>
                    </a:rPr>
                    <a:t>非住宅施設でも使用可能。</a:t>
                  </a:r>
                </a:p>
              </p:txBody>
            </p:sp>
            <p:sp>
              <p:nvSpPr>
                <p:cNvPr id="110" name="正方形/長方形 109">
                  <a:extLst>
                    <a:ext uri="{FF2B5EF4-FFF2-40B4-BE49-F238E27FC236}">
                      <a16:creationId xmlns:a16="http://schemas.microsoft.com/office/drawing/2014/main" id="{6F443420-045F-D044-8349-4B69B7E93A8E}"/>
                    </a:ext>
                  </a:extLst>
                </p:cNvPr>
                <p:cNvSpPr/>
                <p:nvPr/>
              </p:nvSpPr>
              <p:spPr>
                <a:xfrm>
                  <a:off x="1048685" y="6262730"/>
                  <a:ext cx="1410956" cy="338554"/>
                </a:xfrm>
                <a:prstGeom prst="rect">
                  <a:avLst/>
                </a:prstGeom>
              </p:spPr>
              <p:txBody>
                <a:bodyPr wrap="square" lIns="0" tIns="0" rIns="0" bIns="0">
                  <a:spAutoFit/>
                </a:bodyPr>
                <a:lstStyle/>
                <a:p>
                  <a:r>
                    <a:rPr lang="ja-JP" altLang="en-US" sz="600" dirty="0">
                      <a:latin typeface="+mn-ea"/>
                    </a:rPr>
                    <a:t>分厚いコーティング層が、表面の仕上げ材を保護。傷がつきにくいので、土足での歩行者が多い場所でも美しさは長持ちします。</a:t>
                  </a:r>
                  <a:endParaRPr lang="en-US" altLang="ja-JP" sz="600" dirty="0">
                    <a:latin typeface="+mn-ea"/>
                  </a:endParaRPr>
                </a:p>
                <a:p>
                  <a:r>
                    <a:rPr lang="en-US" altLang="ja-JP" sz="400" dirty="0">
                      <a:latin typeface="+mn-ea"/>
                    </a:rPr>
                    <a:t>※</a:t>
                  </a:r>
                  <a:r>
                    <a:rPr lang="ja-JP" altLang="en-US" sz="400" dirty="0">
                      <a:latin typeface="+mn-ea"/>
                    </a:rPr>
                    <a:t>使用可能目安：歩行量</a:t>
                  </a:r>
                  <a:r>
                    <a:rPr lang="en-US" altLang="ja-JP" sz="400" dirty="0">
                      <a:latin typeface="+mn-ea"/>
                    </a:rPr>
                    <a:t>5000</a:t>
                  </a:r>
                  <a:r>
                    <a:rPr lang="ja-JP" altLang="en-US" sz="400" dirty="0">
                      <a:latin typeface="+mn-ea"/>
                    </a:rPr>
                    <a:t>人／日 以下</a:t>
                  </a:r>
                </a:p>
              </p:txBody>
            </p:sp>
          </p:grpSp>
          <p:pic>
            <p:nvPicPr>
              <p:cNvPr id="108" name="図 107">
                <a:extLst>
                  <a:ext uri="{FF2B5EF4-FFF2-40B4-BE49-F238E27FC236}">
                    <a16:creationId xmlns:a16="http://schemas.microsoft.com/office/drawing/2014/main" id="{AB59BC64-2025-E8FA-B0C4-4DACF7BDC45F}"/>
                  </a:ext>
                </a:extLst>
              </p:cNvPr>
              <p:cNvPicPr>
                <a:picLocks noChangeAspect="1"/>
              </p:cNvPicPr>
              <p:nvPr/>
            </p:nvPicPr>
            <p:blipFill>
              <a:blip r:embed="rId34"/>
              <a:stretch>
                <a:fillRect/>
              </a:stretch>
            </p:blipFill>
            <p:spPr>
              <a:xfrm>
                <a:off x="1048684" y="5075765"/>
                <a:ext cx="1410956" cy="856800"/>
              </a:xfrm>
              <a:prstGeom prst="rect">
                <a:avLst/>
              </a:prstGeom>
            </p:spPr>
          </p:pic>
        </p:grpSp>
      </p:grpSp>
      <p:sp>
        <p:nvSpPr>
          <p:cNvPr id="8" name="テキスト プレースホルダー 1">
            <a:extLst>
              <a:ext uri="{FF2B5EF4-FFF2-40B4-BE49-F238E27FC236}">
                <a16:creationId xmlns:a16="http://schemas.microsoft.com/office/drawing/2014/main" id="{AD33D2F8-A78F-2E3C-8BE6-EB6A91CC5661}"/>
              </a:ext>
            </a:extLst>
          </p:cNvPr>
          <p:cNvSpPr txBox="1">
            <a:spLocks/>
          </p:cNvSpPr>
          <p:nvPr/>
        </p:nvSpPr>
        <p:spPr>
          <a:xfrm>
            <a:off x="1836738" y="52887"/>
            <a:ext cx="7771540" cy="2564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100" b="1" dirty="0">
                <a:solidFill>
                  <a:srgbClr val="FFFFFF"/>
                </a:solidFill>
                <a:latin typeface="+mj-ea"/>
              </a:rPr>
              <a:t>床材　マイスターズウッドフローリング 土足コート 捨貼タイプ</a:t>
            </a:r>
          </a:p>
        </p:txBody>
      </p:sp>
    </p:spTree>
    <p:extLst>
      <p:ext uri="{BB962C8B-B14F-4D97-AF65-F5344CB8AC3E}">
        <p14:creationId xmlns:p14="http://schemas.microsoft.com/office/powerpoint/2010/main" val="207194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グループ化 86">
            <a:extLst>
              <a:ext uri="{FF2B5EF4-FFF2-40B4-BE49-F238E27FC236}">
                <a16:creationId xmlns:a16="http://schemas.microsoft.com/office/drawing/2014/main" id="{82C3E60A-1A3E-7ED4-98EB-1B4707143447}"/>
              </a:ext>
            </a:extLst>
          </p:cNvPr>
          <p:cNvGrpSpPr/>
          <p:nvPr/>
        </p:nvGrpSpPr>
        <p:grpSpPr>
          <a:xfrm>
            <a:off x="140803" y="683235"/>
            <a:ext cx="4790799" cy="3367873"/>
            <a:chOff x="140803" y="683235"/>
            <a:chExt cx="4790799" cy="3367873"/>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03" y="683235"/>
              <a:ext cx="4790799" cy="3367873"/>
            </a:xfrm>
            <a:prstGeom prst="rect">
              <a:avLst/>
            </a:prstGeom>
          </p:spPr>
        </p:pic>
        <p:sp>
          <p:nvSpPr>
            <p:cNvPr id="126" name="Rectangle 4"/>
            <p:cNvSpPr>
              <a:spLocks noChangeArrowheads="1"/>
            </p:cNvSpPr>
            <p:nvPr/>
          </p:nvSpPr>
          <p:spPr bwMode="auto">
            <a:xfrm>
              <a:off x="3319955" y="3939967"/>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82" name="正方形/長方形 81"/>
            <p:cNvSpPr/>
            <p:nvPr/>
          </p:nvSpPr>
          <p:spPr>
            <a:xfrm>
              <a:off x="164277" y="3923834"/>
              <a:ext cx="1005083"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バーチクリア（バーチ突き板）</a:t>
              </a:r>
              <a:r>
                <a:rPr lang="en-US" altLang="ja-JP" sz="600" b="1" dirty="0">
                  <a:solidFill>
                    <a:schemeClr val="bg1"/>
                  </a:solidFill>
                  <a:latin typeface="+mn-ea"/>
                </a:rPr>
                <a:t>〕</a:t>
              </a:r>
              <a:endParaRPr lang="ja-JP" altLang="en-US" sz="600" b="1" dirty="0">
                <a:solidFill>
                  <a:schemeClr val="bg1"/>
                </a:solidFill>
                <a:latin typeface="+mn-ea"/>
              </a:endParaRPr>
            </a:p>
          </p:txBody>
        </p:sp>
      </p:grpSp>
      <p:grpSp>
        <p:nvGrpSpPr>
          <p:cNvPr id="27" name="グループ化 26">
            <a:extLst>
              <a:ext uri="{FF2B5EF4-FFF2-40B4-BE49-F238E27FC236}">
                <a16:creationId xmlns:a16="http://schemas.microsoft.com/office/drawing/2014/main" id="{87BFF350-045B-729C-FA8B-3D24FB5C5654}"/>
              </a:ext>
            </a:extLst>
          </p:cNvPr>
          <p:cNvGrpSpPr/>
          <p:nvPr/>
        </p:nvGrpSpPr>
        <p:grpSpPr>
          <a:xfrm>
            <a:off x="4993243" y="2705161"/>
            <a:ext cx="4773600" cy="1944000"/>
            <a:chOff x="4983718" y="2705161"/>
            <a:chExt cx="4773600" cy="1944000"/>
          </a:xfrm>
        </p:grpSpPr>
        <p:sp>
          <p:nvSpPr>
            <p:cNvPr id="180" name="Rectangle 14"/>
            <p:cNvSpPr>
              <a:spLocks noChangeArrowheads="1"/>
            </p:cNvSpPr>
            <p:nvPr/>
          </p:nvSpPr>
          <p:spPr bwMode="auto">
            <a:xfrm>
              <a:off x="4983718" y="2705161"/>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81" name="Rectangle 24"/>
            <p:cNvSpPr>
              <a:spLocks noChangeArrowheads="1"/>
            </p:cNvSpPr>
            <p:nvPr/>
          </p:nvSpPr>
          <p:spPr bwMode="auto">
            <a:xfrm>
              <a:off x="4983718" y="2705163"/>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82" name="正方形/長方形 181"/>
          <p:cNvSpPr/>
          <p:nvPr/>
        </p:nvSpPr>
        <p:spPr>
          <a:xfrm>
            <a:off x="5076000" y="2887217"/>
            <a:ext cx="4497680" cy="138499"/>
          </a:xfrm>
          <a:prstGeom prst="rect">
            <a:avLst/>
          </a:prstGeom>
        </p:spPr>
        <p:txBody>
          <a:bodyPr wrap="square" lIns="0" tIns="0" rIns="0" bIns="0">
            <a:spAutoFit/>
          </a:bodyPr>
          <a:lstStyle/>
          <a:p>
            <a:r>
              <a:rPr lang="ja-JP" altLang="en-US" sz="900" b="1" dirty="0">
                <a:latin typeface="+mn-ea"/>
              </a:rPr>
              <a:t>土足でのハードな使用にも対応する、丈夫な床材です。</a:t>
            </a:r>
          </a:p>
        </p:txBody>
      </p:sp>
      <p:sp>
        <p:nvSpPr>
          <p:cNvPr id="18" name="タイトル 26">
            <a:extLst>
              <a:ext uri="{FF2B5EF4-FFF2-40B4-BE49-F238E27FC236}">
                <a16:creationId xmlns:a16="http://schemas.microsoft.com/office/drawing/2014/main" id="{863D57B2-FB49-7842-A663-AB3E3AC0BA1D}"/>
              </a:ext>
            </a:extLst>
          </p:cNvPr>
          <p:cNvSpPr txBox="1">
            <a:spLocks/>
          </p:cNvSpPr>
          <p:nvPr/>
        </p:nvSpPr>
        <p:spPr>
          <a:xfrm>
            <a:off x="0" y="-283837"/>
            <a:ext cx="3722166"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マイスターズウッドフローリング 土足コート 直貼タイプ</a:t>
            </a:r>
            <a:endParaRPr lang="ja-JP" altLang="en-US" sz="1100" b="1" dirty="0">
              <a:solidFill>
                <a:srgbClr val="000000"/>
              </a:solidFill>
              <a:latin typeface="+mn-ea"/>
              <a:ea typeface="+mn-ea"/>
              <a:cs typeface="+mn-cs"/>
            </a:endParaRPr>
          </a:p>
        </p:txBody>
      </p:sp>
      <p:grpSp>
        <p:nvGrpSpPr>
          <p:cNvPr id="14" name="グループ化 13">
            <a:extLst>
              <a:ext uri="{FF2B5EF4-FFF2-40B4-BE49-F238E27FC236}">
                <a16:creationId xmlns:a16="http://schemas.microsoft.com/office/drawing/2014/main" id="{B68C8417-DC44-F54B-9EEB-7DFD6EDBB1AC}"/>
              </a:ext>
            </a:extLst>
          </p:cNvPr>
          <p:cNvGrpSpPr/>
          <p:nvPr/>
        </p:nvGrpSpPr>
        <p:grpSpPr>
          <a:xfrm>
            <a:off x="4991099" y="683235"/>
            <a:ext cx="4775201" cy="1953143"/>
            <a:chOff x="4991099" y="683235"/>
            <a:chExt cx="4775201" cy="1953143"/>
          </a:xfrm>
        </p:grpSpPr>
        <p:grpSp>
          <p:nvGrpSpPr>
            <p:cNvPr id="3" name="グループ化 2">
              <a:extLst>
                <a:ext uri="{FF2B5EF4-FFF2-40B4-BE49-F238E27FC236}">
                  <a16:creationId xmlns:a16="http://schemas.microsoft.com/office/drawing/2014/main" id="{AD141F9D-6914-ACCE-63B6-BC47F7DD060C}"/>
                </a:ext>
              </a:extLst>
            </p:cNvPr>
            <p:cNvGrpSpPr/>
            <p:nvPr/>
          </p:nvGrpSpPr>
          <p:grpSpPr>
            <a:xfrm>
              <a:off x="7386616" y="688975"/>
              <a:ext cx="2379683" cy="1944830"/>
              <a:chOff x="7386616" y="688975"/>
              <a:chExt cx="2379683" cy="1944830"/>
            </a:xfrm>
          </p:grpSpPr>
          <p:pic>
            <p:nvPicPr>
              <p:cNvPr id="9" name="図 8">
                <a:extLst>
                  <a:ext uri="{FF2B5EF4-FFF2-40B4-BE49-F238E27FC236}">
                    <a16:creationId xmlns:a16="http://schemas.microsoft.com/office/drawing/2014/main" id="{D74C8665-C325-AF7A-A166-1BCF186BC987}"/>
                  </a:ext>
                </a:extLst>
              </p:cNvPr>
              <p:cNvPicPr>
                <a:picLocks noChangeAspect="1"/>
              </p:cNvPicPr>
              <p:nvPr/>
            </p:nvPicPr>
            <p:blipFill rotWithShape="1">
              <a:blip r:embed="rId4">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12" name="正方形/長方形 11">
                <a:extLst>
                  <a:ext uri="{FF2B5EF4-FFF2-40B4-BE49-F238E27FC236}">
                    <a16:creationId xmlns:a16="http://schemas.microsoft.com/office/drawing/2014/main" id="{6F848E4A-2459-CFA3-F24A-C3A5CE50FBC8}"/>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grpSp>
        <p:sp>
          <p:nvSpPr>
            <p:cNvPr id="10" name="Rectangle 14">
              <a:extLst>
                <a:ext uri="{FF2B5EF4-FFF2-40B4-BE49-F238E27FC236}">
                  <a16:creationId xmlns:a16="http://schemas.microsoft.com/office/drawing/2014/main" id="{54BDFD47-4DEA-1850-35FE-D57FE9BDD1F0}"/>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26" name="グループ化 25">
              <a:extLst>
                <a:ext uri="{FF2B5EF4-FFF2-40B4-BE49-F238E27FC236}">
                  <a16:creationId xmlns:a16="http://schemas.microsoft.com/office/drawing/2014/main" id="{5C4138F9-C62D-E700-3F69-55AE7EA726AB}"/>
                </a:ext>
              </a:extLst>
            </p:cNvPr>
            <p:cNvGrpSpPr/>
            <p:nvPr/>
          </p:nvGrpSpPr>
          <p:grpSpPr>
            <a:xfrm>
              <a:off x="4991099" y="688975"/>
              <a:ext cx="2412852" cy="1943100"/>
              <a:chOff x="4991099" y="688975"/>
              <a:chExt cx="2412852" cy="1943100"/>
            </a:xfrm>
          </p:grpSpPr>
          <p:sp>
            <p:nvSpPr>
              <p:cNvPr id="68" name="Rectangle 14">
                <a:extLst>
                  <a:ext uri="{FF2B5EF4-FFF2-40B4-BE49-F238E27FC236}">
                    <a16:creationId xmlns:a16="http://schemas.microsoft.com/office/drawing/2014/main" id="{B3183D20-9028-AC46-5D32-37F97D9C3EBE}"/>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70" name="グループ化 69">
                <a:extLst>
                  <a:ext uri="{FF2B5EF4-FFF2-40B4-BE49-F238E27FC236}">
                    <a16:creationId xmlns:a16="http://schemas.microsoft.com/office/drawing/2014/main" id="{FC598FB6-2C34-CF25-573C-C4A0B4DE8684}"/>
                  </a:ext>
                </a:extLst>
              </p:cNvPr>
              <p:cNvGrpSpPr/>
              <p:nvPr/>
            </p:nvGrpSpPr>
            <p:grpSpPr>
              <a:xfrm>
                <a:off x="4991100" y="947324"/>
                <a:ext cx="2412851" cy="355257"/>
                <a:chOff x="4991100" y="869365"/>
                <a:chExt cx="2412851" cy="355257"/>
              </a:xfrm>
            </p:grpSpPr>
            <p:sp>
              <p:nvSpPr>
                <p:cNvPr id="72" name="正方形/長方形 71">
                  <a:extLst>
                    <a:ext uri="{FF2B5EF4-FFF2-40B4-BE49-F238E27FC236}">
                      <a16:creationId xmlns:a16="http://schemas.microsoft.com/office/drawing/2014/main" id="{BB1B58E6-B863-4226-3DDF-672F7AA86894}"/>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73" name="正方形/長方形 72">
                  <a:extLst>
                    <a:ext uri="{FF2B5EF4-FFF2-40B4-BE49-F238E27FC236}">
                      <a16:creationId xmlns:a16="http://schemas.microsoft.com/office/drawing/2014/main" id="{F7F53BC8-B15D-D8A8-7F54-D55E37859A56}"/>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71" name="図 70">
                <a:extLst>
                  <a:ext uri="{FF2B5EF4-FFF2-40B4-BE49-F238E27FC236}">
                    <a16:creationId xmlns:a16="http://schemas.microsoft.com/office/drawing/2014/main" id="{C50D66C9-5A51-A8D9-6E30-D510926F80A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07208" y="1401726"/>
                <a:ext cx="1580634" cy="972000"/>
              </a:xfrm>
              <a:prstGeom prst="rect">
                <a:avLst/>
              </a:prstGeom>
            </p:spPr>
          </p:pic>
        </p:grpSp>
        <p:sp>
          <p:nvSpPr>
            <p:cNvPr id="66" name="Rectangle 14">
              <a:extLst>
                <a:ext uri="{FF2B5EF4-FFF2-40B4-BE49-F238E27FC236}">
                  <a16:creationId xmlns:a16="http://schemas.microsoft.com/office/drawing/2014/main" id="{76A4081F-F984-0C15-3253-AC43EFE5230F}"/>
                </a:ext>
              </a:extLst>
            </p:cNvPr>
            <p:cNvSpPr>
              <a:spLocks noChangeArrowheads="1"/>
            </p:cNvSpPr>
            <p:nvPr/>
          </p:nvSpPr>
          <p:spPr bwMode="auto">
            <a:xfrm>
              <a:off x="4991100" y="690466"/>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102" name="グループ化 101">
            <a:extLst>
              <a:ext uri="{FF2B5EF4-FFF2-40B4-BE49-F238E27FC236}">
                <a16:creationId xmlns:a16="http://schemas.microsoft.com/office/drawing/2014/main" id="{F70C9B6D-28D6-BD82-FD35-39B9472C188A}"/>
              </a:ext>
            </a:extLst>
          </p:cNvPr>
          <p:cNvGrpSpPr/>
          <p:nvPr/>
        </p:nvGrpSpPr>
        <p:grpSpPr>
          <a:xfrm>
            <a:off x="142875" y="4037101"/>
            <a:ext cx="4773613" cy="659584"/>
            <a:chOff x="142875" y="4037101"/>
            <a:chExt cx="4773613" cy="659584"/>
          </a:xfrm>
        </p:grpSpPr>
        <p:grpSp>
          <p:nvGrpSpPr>
            <p:cNvPr id="103" name="グループ化 102">
              <a:extLst>
                <a:ext uri="{FF2B5EF4-FFF2-40B4-BE49-F238E27FC236}">
                  <a16:creationId xmlns:a16="http://schemas.microsoft.com/office/drawing/2014/main" id="{2452B888-A6C6-0E16-9CCB-D2C3BDAF6B46}"/>
                </a:ext>
              </a:extLst>
            </p:cNvPr>
            <p:cNvGrpSpPr/>
            <p:nvPr/>
          </p:nvGrpSpPr>
          <p:grpSpPr>
            <a:xfrm>
              <a:off x="142875" y="4037101"/>
              <a:ext cx="3579291" cy="403863"/>
              <a:chOff x="4991100" y="3025137"/>
              <a:chExt cx="3579291" cy="403863"/>
            </a:xfrm>
          </p:grpSpPr>
          <p:pic>
            <p:nvPicPr>
              <p:cNvPr id="108" name="図 107">
                <a:extLst>
                  <a:ext uri="{FF2B5EF4-FFF2-40B4-BE49-F238E27FC236}">
                    <a16:creationId xmlns:a16="http://schemas.microsoft.com/office/drawing/2014/main" id="{2E0822C4-D926-7CC5-A6BE-9C8FF9D24BFD}"/>
                  </a:ext>
                </a:extLst>
              </p:cNvPr>
              <p:cNvPicPr>
                <a:picLocks noChangeAspect="1"/>
              </p:cNvPicPr>
              <p:nvPr/>
            </p:nvPicPr>
            <p:blipFill>
              <a:blip r:embed="rId6"/>
              <a:stretch>
                <a:fillRect/>
              </a:stretch>
            </p:blipFill>
            <p:spPr>
              <a:xfrm>
                <a:off x="5654070" y="3092402"/>
                <a:ext cx="261818" cy="288000"/>
              </a:xfrm>
              <a:prstGeom prst="rect">
                <a:avLst/>
              </a:prstGeom>
            </p:spPr>
          </p:pic>
          <p:pic>
            <p:nvPicPr>
              <p:cNvPr id="109" name="図 108">
                <a:extLst>
                  <a:ext uri="{FF2B5EF4-FFF2-40B4-BE49-F238E27FC236}">
                    <a16:creationId xmlns:a16="http://schemas.microsoft.com/office/drawing/2014/main" id="{3191CB39-E153-C3D9-1428-66254BEE909B}"/>
                  </a:ext>
                </a:extLst>
              </p:cNvPr>
              <p:cNvPicPr>
                <a:picLocks noChangeAspect="1"/>
              </p:cNvPicPr>
              <p:nvPr/>
            </p:nvPicPr>
            <p:blipFill>
              <a:blip r:embed="rId7"/>
              <a:stretch>
                <a:fillRect/>
              </a:stretch>
            </p:blipFill>
            <p:spPr>
              <a:xfrm>
                <a:off x="4991100" y="3092402"/>
                <a:ext cx="261819" cy="288000"/>
              </a:xfrm>
              <a:prstGeom prst="rect">
                <a:avLst/>
              </a:prstGeom>
            </p:spPr>
          </p:pic>
          <p:pic>
            <p:nvPicPr>
              <p:cNvPr id="110" name="図 109">
                <a:extLst>
                  <a:ext uri="{FF2B5EF4-FFF2-40B4-BE49-F238E27FC236}">
                    <a16:creationId xmlns:a16="http://schemas.microsoft.com/office/drawing/2014/main" id="{1DA23C56-FF61-8A3B-2A3E-284C5DBEA4F7}"/>
                  </a:ext>
                </a:extLst>
              </p:cNvPr>
              <p:cNvPicPr>
                <a:picLocks noChangeAspect="1"/>
              </p:cNvPicPr>
              <p:nvPr/>
            </p:nvPicPr>
            <p:blipFill>
              <a:blip r:embed="rId8"/>
              <a:stretch>
                <a:fillRect/>
              </a:stretch>
            </p:blipFill>
            <p:spPr>
              <a:xfrm>
                <a:off x="5212090" y="3092402"/>
                <a:ext cx="261819" cy="288000"/>
              </a:xfrm>
              <a:prstGeom prst="rect">
                <a:avLst/>
              </a:prstGeom>
            </p:spPr>
          </p:pic>
          <p:pic>
            <p:nvPicPr>
              <p:cNvPr id="111" name="図 110">
                <a:extLst>
                  <a:ext uri="{FF2B5EF4-FFF2-40B4-BE49-F238E27FC236}">
                    <a16:creationId xmlns:a16="http://schemas.microsoft.com/office/drawing/2014/main" id="{8CC0AA55-4189-5DC3-7135-B9A236518700}"/>
                  </a:ext>
                </a:extLst>
              </p:cNvPr>
              <p:cNvPicPr>
                <a:picLocks noChangeAspect="1"/>
              </p:cNvPicPr>
              <p:nvPr/>
            </p:nvPicPr>
            <p:blipFill>
              <a:blip r:embed="rId9"/>
              <a:stretch>
                <a:fillRect/>
              </a:stretch>
            </p:blipFill>
            <p:spPr>
              <a:xfrm>
                <a:off x="5875060" y="3092402"/>
                <a:ext cx="261819" cy="288000"/>
              </a:xfrm>
              <a:prstGeom prst="rect">
                <a:avLst/>
              </a:prstGeom>
            </p:spPr>
          </p:pic>
          <p:pic>
            <p:nvPicPr>
              <p:cNvPr id="112" name="図 111">
                <a:extLst>
                  <a:ext uri="{FF2B5EF4-FFF2-40B4-BE49-F238E27FC236}">
                    <a16:creationId xmlns:a16="http://schemas.microsoft.com/office/drawing/2014/main" id="{B9209EB5-3F21-25A0-F375-4027862E38A3}"/>
                  </a:ext>
                </a:extLst>
              </p:cNvPr>
              <p:cNvPicPr>
                <a:picLocks noChangeAspect="1"/>
              </p:cNvPicPr>
              <p:nvPr/>
            </p:nvPicPr>
            <p:blipFill>
              <a:blip r:embed="rId10"/>
              <a:stretch>
                <a:fillRect/>
              </a:stretch>
            </p:blipFill>
            <p:spPr>
              <a:xfrm>
                <a:off x="6096049" y="3092402"/>
                <a:ext cx="261819" cy="288000"/>
              </a:xfrm>
              <a:prstGeom prst="rect">
                <a:avLst/>
              </a:prstGeom>
            </p:spPr>
          </p:pic>
          <p:pic>
            <p:nvPicPr>
              <p:cNvPr id="113" name="図 112">
                <a:extLst>
                  <a:ext uri="{FF2B5EF4-FFF2-40B4-BE49-F238E27FC236}">
                    <a16:creationId xmlns:a16="http://schemas.microsoft.com/office/drawing/2014/main" id="{6FE40E36-8C2A-4FF1-E020-E3A8E2A0910E}"/>
                  </a:ext>
                </a:extLst>
              </p:cNvPr>
              <p:cNvPicPr>
                <a:picLocks noChangeAspect="1"/>
              </p:cNvPicPr>
              <p:nvPr/>
            </p:nvPicPr>
            <p:blipFill>
              <a:blip r:embed="rId11"/>
              <a:stretch>
                <a:fillRect/>
              </a:stretch>
            </p:blipFill>
            <p:spPr>
              <a:xfrm>
                <a:off x="6538029" y="3092402"/>
                <a:ext cx="261819" cy="288000"/>
              </a:xfrm>
              <a:prstGeom prst="rect">
                <a:avLst/>
              </a:prstGeom>
            </p:spPr>
          </p:pic>
          <p:pic>
            <p:nvPicPr>
              <p:cNvPr id="114" name="図 113">
                <a:extLst>
                  <a:ext uri="{FF2B5EF4-FFF2-40B4-BE49-F238E27FC236}">
                    <a16:creationId xmlns:a16="http://schemas.microsoft.com/office/drawing/2014/main" id="{ADFC83C6-A6FF-6569-AB67-1664B75A1C87}"/>
                  </a:ext>
                </a:extLst>
              </p:cNvPr>
              <p:cNvPicPr>
                <a:picLocks noChangeAspect="1"/>
              </p:cNvPicPr>
              <p:nvPr/>
            </p:nvPicPr>
            <p:blipFill>
              <a:blip r:embed="rId12"/>
              <a:stretch>
                <a:fillRect/>
              </a:stretch>
            </p:blipFill>
            <p:spPr>
              <a:xfrm>
                <a:off x="6759019" y="3092402"/>
                <a:ext cx="261819" cy="288000"/>
              </a:xfrm>
              <a:prstGeom prst="rect">
                <a:avLst/>
              </a:prstGeom>
            </p:spPr>
          </p:pic>
          <p:pic>
            <p:nvPicPr>
              <p:cNvPr id="115" name="図 114">
                <a:extLst>
                  <a:ext uri="{FF2B5EF4-FFF2-40B4-BE49-F238E27FC236}">
                    <a16:creationId xmlns:a16="http://schemas.microsoft.com/office/drawing/2014/main" id="{7D285AC4-0D67-93F3-9F2C-D505B5EBC1FB}"/>
                  </a:ext>
                </a:extLst>
              </p:cNvPr>
              <p:cNvPicPr>
                <a:picLocks noChangeAspect="1"/>
              </p:cNvPicPr>
              <p:nvPr/>
            </p:nvPicPr>
            <p:blipFill>
              <a:blip r:embed="rId13"/>
              <a:stretch>
                <a:fillRect/>
              </a:stretch>
            </p:blipFill>
            <p:spPr>
              <a:xfrm>
                <a:off x="6980009" y="3092402"/>
                <a:ext cx="261819" cy="288000"/>
              </a:xfrm>
              <a:prstGeom prst="rect">
                <a:avLst/>
              </a:prstGeom>
            </p:spPr>
          </p:pic>
          <p:pic>
            <p:nvPicPr>
              <p:cNvPr id="116" name="図 115">
                <a:extLst>
                  <a:ext uri="{FF2B5EF4-FFF2-40B4-BE49-F238E27FC236}">
                    <a16:creationId xmlns:a16="http://schemas.microsoft.com/office/drawing/2014/main" id="{6AD5D2F0-9F0C-D175-7276-49AFAE569874}"/>
                  </a:ext>
                </a:extLst>
              </p:cNvPr>
              <p:cNvPicPr>
                <a:picLocks noChangeAspect="1"/>
              </p:cNvPicPr>
              <p:nvPr/>
            </p:nvPicPr>
            <p:blipFill>
              <a:blip r:embed="rId14"/>
              <a:stretch>
                <a:fillRect/>
              </a:stretch>
            </p:blipFill>
            <p:spPr>
              <a:xfrm>
                <a:off x="7200999" y="3092402"/>
                <a:ext cx="261819" cy="288000"/>
              </a:xfrm>
              <a:prstGeom prst="rect">
                <a:avLst/>
              </a:prstGeom>
            </p:spPr>
          </p:pic>
          <p:pic>
            <p:nvPicPr>
              <p:cNvPr id="117" name="図 116">
                <a:extLst>
                  <a:ext uri="{FF2B5EF4-FFF2-40B4-BE49-F238E27FC236}">
                    <a16:creationId xmlns:a16="http://schemas.microsoft.com/office/drawing/2014/main" id="{C43A542B-8258-D579-60E4-C72A9C8922FD}"/>
                  </a:ext>
                </a:extLst>
              </p:cNvPr>
              <p:cNvPicPr>
                <a:picLocks noChangeAspect="1"/>
              </p:cNvPicPr>
              <p:nvPr/>
            </p:nvPicPr>
            <p:blipFill>
              <a:blip r:embed="rId15"/>
              <a:stretch>
                <a:fillRect/>
              </a:stretch>
            </p:blipFill>
            <p:spPr>
              <a:xfrm>
                <a:off x="7421989" y="3092402"/>
                <a:ext cx="261819" cy="288000"/>
              </a:xfrm>
              <a:prstGeom prst="rect">
                <a:avLst/>
              </a:prstGeom>
            </p:spPr>
          </p:pic>
          <p:pic>
            <p:nvPicPr>
              <p:cNvPr id="118" name="図 117">
                <a:extLst>
                  <a:ext uri="{FF2B5EF4-FFF2-40B4-BE49-F238E27FC236}">
                    <a16:creationId xmlns:a16="http://schemas.microsoft.com/office/drawing/2014/main" id="{F5A6A931-FCA8-78EC-8E93-AC190DCFEE3B}"/>
                  </a:ext>
                </a:extLst>
              </p:cNvPr>
              <p:cNvPicPr>
                <a:picLocks noChangeAspect="1"/>
              </p:cNvPicPr>
              <p:nvPr/>
            </p:nvPicPr>
            <p:blipFill>
              <a:blip r:embed="rId16"/>
              <a:stretch>
                <a:fillRect/>
              </a:stretch>
            </p:blipFill>
            <p:spPr>
              <a:xfrm>
                <a:off x="7642979" y="3092402"/>
                <a:ext cx="261819" cy="288000"/>
              </a:xfrm>
              <a:prstGeom prst="rect">
                <a:avLst/>
              </a:prstGeom>
            </p:spPr>
          </p:pic>
          <p:pic>
            <p:nvPicPr>
              <p:cNvPr id="119" name="図 118">
                <a:extLst>
                  <a:ext uri="{FF2B5EF4-FFF2-40B4-BE49-F238E27FC236}">
                    <a16:creationId xmlns:a16="http://schemas.microsoft.com/office/drawing/2014/main" id="{59903FAB-770E-8BCF-8019-2E831CB6BD73}"/>
                  </a:ext>
                </a:extLst>
              </p:cNvPr>
              <p:cNvPicPr>
                <a:picLocks noChangeAspect="1"/>
              </p:cNvPicPr>
              <p:nvPr/>
            </p:nvPicPr>
            <p:blipFill>
              <a:blip r:embed="rId17"/>
              <a:stretch>
                <a:fillRect/>
              </a:stretch>
            </p:blipFill>
            <p:spPr>
              <a:xfrm>
                <a:off x="7863969" y="3092402"/>
                <a:ext cx="261819" cy="288000"/>
              </a:xfrm>
              <a:prstGeom prst="rect">
                <a:avLst/>
              </a:prstGeom>
            </p:spPr>
          </p:pic>
          <p:pic>
            <p:nvPicPr>
              <p:cNvPr id="120" name="図 119">
                <a:extLst>
                  <a:ext uri="{FF2B5EF4-FFF2-40B4-BE49-F238E27FC236}">
                    <a16:creationId xmlns:a16="http://schemas.microsoft.com/office/drawing/2014/main" id="{7D075E2D-FBFD-BCDE-3062-60DA263B554F}"/>
                  </a:ext>
                </a:extLst>
              </p:cNvPr>
              <p:cNvPicPr>
                <a:picLocks noChangeAspect="1"/>
              </p:cNvPicPr>
              <p:nvPr/>
            </p:nvPicPr>
            <p:blipFill>
              <a:blip r:embed="rId18"/>
              <a:stretch>
                <a:fillRect/>
              </a:stretch>
            </p:blipFill>
            <p:spPr>
              <a:xfrm>
                <a:off x="8084959" y="3092402"/>
                <a:ext cx="261819" cy="288000"/>
              </a:xfrm>
              <a:prstGeom prst="rect">
                <a:avLst/>
              </a:prstGeom>
            </p:spPr>
          </p:pic>
          <p:sp>
            <p:nvSpPr>
              <p:cNvPr id="121" name="テキスト ボックス 120">
                <a:extLst>
                  <a:ext uri="{FF2B5EF4-FFF2-40B4-BE49-F238E27FC236}">
                    <a16:creationId xmlns:a16="http://schemas.microsoft.com/office/drawing/2014/main" id="{D38A8E67-9E51-F093-F1CA-1FDCC688A1F5}"/>
                  </a:ext>
                </a:extLst>
              </p:cNvPr>
              <p:cNvSpPr txBox="1"/>
              <p:nvPr/>
            </p:nvSpPr>
            <p:spPr>
              <a:xfrm>
                <a:off x="700290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22" name="テキスト ボックス 121">
                <a:extLst>
                  <a:ext uri="{FF2B5EF4-FFF2-40B4-BE49-F238E27FC236}">
                    <a16:creationId xmlns:a16="http://schemas.microsoft.com/office/drawing/2014/main" id="{E516E989-A0A9-07D6-6FDD-01D186774F02}"/>
                  </a:ext>
                </a:extLst>
              </p:cNvPr>
              <p:cNvSpPr txBox="1"/>
              <p:nvPr/>
            </p:nvSpPr>
            <p:spPr>
              <a:xfrm>
                <a:off x="722389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24" name="正方形/長方形 123">
                <a:extLst>
                  <a:ext uri="{FF2B5EF4-FFF2-40B4-BE49-F238E27FC236}">
                    <a16:creationId xmlns:a16="http://schemas.microsoft.com/office/drawing/2014/main" id="{F9B9D217-3E4E-4DDE-1D4D-C0481F10D5D0}"/>
                  </a:ext>
                </a:extLst>
              </p:cNvPr>
              <p:cNvSpPr/>
              <p:nvPr/>
            </p:nvSpPr>
            <p:spPr>
              <a:xfrm>
                <a:off x="5896909" y="3375139"/>
                <a:ext cx="230762" cy="53861"/>
              </a:xfrm>
              <a:prstGeom prst="rect">
                <a:avLst/>
              </a:prstGeom>
            </p:spPr>
            <p:txBody>
              <a:bodyPr wrap="square" lIns="0" tIns="0" rIns="0" bIns="0">
                <a:spAutoFit/>
              </a:bodyPr>
              <a:lstStyle/>
              <a:p>
                <a:pPr algn="r"/>
                <a:r>
                  <a:rPr lang="en-US" altLang="ja-JP" sz="350" dirty="0">
                    <a:latin typeface="+mn-ea"/>
                  </a:rPr>
                  <a:t>※1 ※2</a:t>
                </a:r>
                <a:endParaRPr lang="ja-JP" altLang="en-US" sz="350" dirty="0">
                  <a:latin typeface="+mn-ea"/>
                </a:endParaRPr>
              </a:p>
            </p:txBody>
          </p:sp>
          <p:sp>
            <p:nvSpPr>
              <p:cNvPr id="125" name="正方形/長方形 124">
                <a:extLst>
                  <a:ext uri="{FF2B5EF4-FFF2-40B4-BE49-F238E27FC236}">
                    <a16:creationId xmlns:a16="http://schemas.microsoft.com/office/drawing/2014/main" id="{653C36A8-4BDC-1580-3C74-53672923E084}"/>
                  </a:ext>
                </a:extLst>
              </p:cNvPr>
              <p:cNvSpPr/>
              <p:nvPr/>
            </p:nvSpPr>
            <p:spPr>
              <a:xfrm>
                <a:off x="6127671" y="3375139"/>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27" name="正方形/長方形 126">
                <a:extLst>
                  <a:ext uri="{FF2B5EF4-FFF2-40B4-BE49-F238E27FC236}">
                    <a16:creationId xmlns:a16="http://schemas.microsoft.com/office/drawing/2014/main" id="{050D9A74-CEA1-F49F-AC73-63DC15C2B2CB}"/>
                  </a:ext>
                </a:extLst>
              </p:cNvPr>
              <p:cNvSpPr/>
              <p:nvPr/>
            </p:nvSpPr>
            <p:spPr>
              <a:xfrm>
                <a:off x="6789551" y="3375139"/>
                <a:ext cx="206940" cy="53861"/>
              </a:xfrm>
              <a:prstGeom prst="rect">
                <a:avLst/>
              </a:prstGeom>
            </p:spPr>
            <p:txBody>
              <a:bodyPr wrap="square" lIns="0" tIns="0" rIns="0" bIns="0">
                <a:spAutoFit/>
              </a:bodyPr>
              <a:lstStyle/>
              <a:p>
                <a:pPr algn="r"/>
                <a:r>
                  <a:rPr lang="en-US" altLang="ja-JP" sz="350" dirty="0">
                    <a:latin typeface="+mn-ea"/>
                  </a:rPr>
                  <a:t>※3</a:t>
                </a:r>
                <a:endParaRPr lang="ja-JP" altLang="en-US" sz="350" dirty="0">
                  <a:latin typeface="+mn-ea"/>
                </a:endParaRPr>
              </a:p>
            </p:txBody>
          </p:sp>
          <p:sp>
            <p:nvSpPr>
              <p:cNvPr id="128" name="正方形/長方形 127">
                <a:extLst>
                  <a:ext uri="{FF2B5EF4-FFF2-40B4-BE49-F238E27FC236}">
                    <a16:creationId xmlns:a16="http://schemas.microsoft.com/office/drawing/2014/main" id="{F8F16AAA-D5CF-0AC0-31DD-6E412807FDEB}"/>
                  </a:ext>
                </a:extLst>
              </p:cNvPr>
              <p:cNvSpPr/>
              <p:nvPr/>
            </p:nvSpPr>
            <p:spPr>
              <a:xfrm>
                <a:off x="7673088" y="3375139"/>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129" name="正方形/長方形 128">
                <a:extLst>
                  <a:ext uri="{FF2B5EF4-FFF2-40B4-BE49-F238E27FC236}">
                    <a16:creationId xmlns:a16="http://schemas.microsoft.com/office/drawing/2014/main" id="{16E595A3-15DA-4229-4A12-9F6446F36FC1}"/>
                  </a:ext>
                </a:extLst>
              </p:cNvPr>
              <p:cNvSpPr/>
              <p:nvPr/>
            </p:nvSpPr>
            <p:spPr>
              <a:xfrm>
                <a:off x="7890345" y="3375139"/>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130" name="正方形/長方形 129">
                <a:extLst>
                  <a:ext uri="{FF2B5EF4-FFF2-40B4-BE49-F238E27FC236}">
                    <a16:creationId xmlns:a16="http://schemas.microsoft.com/office/drawing/2014/main" id="{A6FFFDA6-FD17-7CDC-353C-86D74089026E}"/>
                  </a:ext>
                </a:extLst>
              </p:cNvPr>
              <p:cNvSpPr/>
              <p:nvPr/>
            </p:nvSpPr>
            <p:spPr>
              <a:xfrm>
                <a:off x="8330160" y="3375139"/>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131" name="図 130">
                <a:extLst>
                  <a:ext uri="{FF2B5EF4-FFF2-40B4-BE49-F238E27FC236}">
                    <a16:creationId xmlns:a16="http://schemas.microsoft.com/office/drawing/2014/main" id="{BAAFE7E1-0171-8B83-09F8-EDB2FF12E7BC}"/>
                  </a:ext>
                </a:extLst>
              </p:cNvPr>
              <p:cNvPicPr>
                <a:picLocks noChangeAspect="1"/>
              </p:cNvPicPr>
              <p:nvPr/>
            </p:nvPicPr>
            <p:blipFill>
              <a:blip r:embed="rId19"/>
              <a:stretch>
                <a:fillRect/>
              </a:stretch>
            </p:blipFill>
            <p:spPr>
              <a:xfrm>
                <a:off x="5433080" y="3092402"/>
                <a:ext cx="261818" cy="288000"/>
              </a:xfrm>
              <a:prstGeom prst="rect">
                <a:avLst/>
              </a:prstGeom>
            </p:spPr>
          </p:pic>
          <p:pic>
            <p:nvPicPr>
              <p:cNvPr id="132" name="図 131">
                <a:extLst>
                  <a:ext uri="{FF2B5EF4-FFF2-40B4-BE49-F238E27FC236}">
                    <a16:creationId xmlns:a16="http://schemas.microsoft.com/office/drawing/2014/main" id="{F2244BEC-4D83-6DA3-B2E3-806B56C6CF7D}"/>
                  </a:ext>
                </a:extLst>
              </p:cNvPr>
              <p:cNvPicPr>
                <a:picLocks noChangeAspect="1"/>
              </p:cNvPicPr>
              <p:nvPr/>
            </p:nvPicPr>
            <p:blipFill>
              <a:blip r:embed="rId20"/>
              <a:stretch>
                <a:fillRect/>
              </a:stretch>
            </p:blipFill>
            <p:spPr>
              <a:xfrm>
                <a:off x="6317040" y="3092402"/>
                <a:ext cx="261818" cy="288000"/>
              </a:xfrm>
              <a:prstGeom prst="rect">
                <a:avLst/>
              </a:prstGeom>
            </p:spPr>
          </p:pic>
          <p:pic>
            <p:nvPicPr>
              <p:cNvPr id="133" name="図 132">
                <a:extLst>
                  <a:ext uri="{FF2B5EF4-FFF2-40B4-BE49-F238E27FC236}">
                    <a16:creationId xmlns:a16="http://schemas.microsoft.com/office/drawing/2014/main" id="{266D4D3A-4D49-071C-0F5A-28630B748908}"/>
                  </a:ext>
                </a:extLst>
              </p:cNvPr>
              <p:cNvPicPr>
                <a:picLocks noChangeAspect="1"/>
              </p:cNvPicPr>
              <p:nvPr/>
            </p:nvPicPr>
            <p:blipFill>
              <a:blip r:embed="rId21"/>
              <a:stretch>
                <a:fillRect/>
              </a:stretch>
            </p:blipFill>
            <p:spPr>
              <a:xfrm>
                <a:off x="8305954" y="3092402"/>
                <a:ext cx="264437" cy="288000"/>
              </a:xfrm>
              <a:prstGeom prst="rect">
                <a:avLst/>
              </a:prstGeom>
            </p:spPr>
          </p:pic>
        </p:grpSp>
        <p:grpSp>
          <p:nvGrpSpPr>
            <p:cNvPr id="104" name="グループ化 103">
              <a:extLst>
                <a:ext uri="{FF2B5EF4-FFF2-40B4-BE49-F238E27FC236}">
                  <a16:creationId xmlns:a16="http://schemas.microsoft.com/office/drawing/2014/main" id="{D002EA9B-5C7F-B5F7-A387-2B840EB548AA}"/>
                </a:ext>
              </a:extLst>
            </p:cNvPr>
            <p:cNvGrpSpPr/>
            <p:nvPr/>
          </p:nvGrpSpPr>
          <p:grpSpPr>
            <a:xfrm>
              <a:off x="3723147" y="4120207"/>
              <a:ext cx="574154" cy="217607"/>
              <a:chOff x="3575926" y="3121010"/>
              <a:chExt cx="785272" cy="297621"/>
            </a:xfrm>
          </p:grpSpPr>
          <p:pic>
            <p:nvPicPr>
              <p:cNvPr id="106" name="図 105">
                <a:extLst>
                  <a:ext uri="{FF2B5EF4-FFF2-40B4-BE49-F238E27FC236}">
                    <a16:creationId xmlns:a16="http://schemas.microsoft.com/office/drawing/2014/main" id="{BA7BC0E1-704E-DE32-D958-1FCAAC13BF5E}"/>
                  </a:ext>
                </a:extLst>
              </p:cNvPr>
              <p:cNvPicPr>
                <a:picLocks noChangeAspect="1"/>
              </p:cNvPicPr>
              <p:nvPr/>
            </p:nvPicPr>
            <p:blipFill>
              <a:blip r:embed="rId22"/>
              <a:stretch>
                <a:fillRect/>
              </a:stretch>
            </p:blipFill>
            <p:spPr>
              <a:xfrm>
                <a:off x="3575926" y="3121010"/>
                <a:ext cx="353275" cy="297621"/>
              </a:xfrm>
              <a:prstGeom prst="rect">
                <a:avLst/>
              </a:prstGeom>
            </p:spPr>
          </p:pic>
          <p:pic>
            <p:nvPicPr>
              <p:cNvPr id="107" name="図 106">
                <a:extLst>
                  <a:ext uri="{FF2B5EF4-FFF2-40B4-BE49-F238E27FC236}">
                    <a16:creationId xmlns:a16="http://schemas.microsoft.com/office/drawing/2014/main" id="{6B5ED2CC-15AF-E4A5-1B42-00D936CB8A36}"/>
                  </a:ext>
                </a:extLst>
              </p:cNvPr>
              <p:cNvPicPr>
                <a:picLocks noChangeAspect="1"/>
              </p:cNvPicPr>
              <p:nvPr/>
            </p:nvPicPr>
            <p:blipFill>
              <a:blip r:embed="rId23"/>
              <a:stretch>
                <a:fillRect/>
              </a:stretch>
            </p:blipFill>
            <p:spPr>
              <a:xfrm>
                <a:off x="3961025" y="3121010"/>
                <a:ext cx="400173" cy="283457"/>
              </a:xfrm>
              <a:prstGeom prst="rect">
                <a:avLst/>
              </a:prstGeom>
            </p:spPr>
          </p:pic>
        </p:grpSp>
        <p:sp>
          <p:nvSpPr>
            <p:cNvPr id="105" name="正方形/長方形 104">
              <a:extLst>
                <a:ext uri="{FF2B5EF4-FFF2-40B4-BE49-F238E27FC236}">
                  <a16:creationId xmlns:a16="http://schemas.microsoft.com/office/drawing/2014/main" id="{AAF513D0-D247-DC9D-6704-B40142F26D47}"/>
                </a:ext>
              </a:extLst>
            </p:cNvPr>
            <p:cNvSpPr/>
            <p:nvPr/>
          </p:nvSpPr>
          <p:spPr>
            <a:xfrm>
              <a:off x="142875" y="4450464"/>
              <a:ext cx="4773613" cy="246221"/>
            </a:xfrm>
            <a:prstGeom prst="rect">
              <a:avLst/>
            </a:prstGeom>
          </p:spPr>
          <p:txBody>
            <a:bodyPr wrap="square" lIns="0" tIns="0" rIns="0" bIns="0">
              <a:spAutoFit/>
            </a:bodyPr>
            <a:lstStyle/>
            <a:p>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※3 </a:t>
              </a:r>
              <a:r>
                <a:rPr lang="ja-JP" altLang="en-US" sz="400" dirty="0">
                  <a:latin typeface="+mn-ea"/>
                </a:rPr>
                <a:t>表面保護のためワックスもかけられますが、床材表面の塗膜性能は発揮できなくなります。 </a:t>
              </a:r>
              <a:r>
                <a:rPr lang="en-US" altLang="ja-JP" sz="400" dirty="0">
                  <a:latin typeface="+mn-ea"/>
                </a:rPr>
                <a:t>※4 </a:t>
              </a:r>
              <a:r>
                <a:rPr lang="ja-JP" altLang="en-US" sz="400" dirty="0">
                  <a:latin typeface="+mn-ea"/>
                </a:rPr>
                <a:t>公共・商業施設でキャスターの使用頻度が高い箇所には</a:t>
              </a:r>
              <a:r>
                <a:rPr lang="en-US" altLang="ja-JP" sz="400" dirty="0">
                  <a:latin typeface="+mn-ea"/>
                </a:rPr>
                <a:t>2mm</a:t>
              </a:r>
              <a:r>
                <a:rPr lang="ja-JP" altLang="en-US" sz="400" dirty="0">
                  <a:latin typeface="+mn-ea"/>
                </a:rPr>
                <a:t>以上のポリカーボネート製のマットを敷いて床表面を保護してください。床表面が損傷する場合があります。 </a:t>
              </a:r>
              <a:r>
                <a:rPr lang="en-US" altLang="ja-JP" sz="400" dirty="0">
                  <a:latin typeface="+mn-ea"/>
                </a:rPr>
                <a:t>※5 </a:t>
              </a:r>
              <a:r>
                <a:rPr lang="ja-JP" altLang="en-US" sz="400" dirty="0">
                  <a:latin typeface="+mn-ea"/>
                </a:rPr>
                <a:t>屋内での日常生活レベルの性能です。パブリックトイレには使用できません。 </a:t>
              </a:r>
              <a:r>
                <a:rPr lang="en-US" altLang="ja-JP" sz="400" dirty="0">
                  <a:latin typeface="+mn-ea"/>
                </a:rPr>
                <a:t>※6 </a:t>
              </a:r>
              <a:r>
                <a:rPr lang="ja-JP" altLang="en-US" sz="400" dirty="0">
                  <a:latin typeface="+mn-ea"/>
                </a:rPr>
                <a:t>設置条件、取扱い上の注意がありますので詳細はカタログをご覧ください。</a:t>
              </a:r>
            </a:p>
          </p:txBody>
        </p:sp>
      </p:grpSp>
      <p:grpSp>
        <p:nvGrpSpPr>
          <p:cNvPr id="61" name="グループ化 60">
            <a:extLst>
              <a:ext uri="{FF2B5EF4-FFF2-40B4-BE49-F238E27FC236}">
                <a16:creationId xmlns:a16="http://schemas.microsoft.com/office/drawing/2014/main" id="{03C79A80-43E9-4A11-E94D-0B2ACAE96138}"/>
              </a:ext>
            </a:extLst>
          </p:cNvPr>
          <p:cNvGrpSpPr/>
          <p:nvPr/>
        </p:nvGrpSpPr>
        <p:grpSpPr>
          <a:xfrm>
            <a:off x="140803" y="4727418"/>
            <a:ext cx="9625496" cy="1943616"/>
            <a:chOff x="140803" y="4727418"/>
            <a:chExt cx="9625496" cy="1943616"/>
          </a:xfrm>
        </p:grpSpPr>
        <p:sp>
          <p:nvSpPr>
            <p:cNvPr id="6" name="Rectangle 14">
              <a:extLst>
                <a:ext uri="{FF2B5EF4-FFF2-40B4-BE49-F238E27FC236}">
                  <a16:creationId xmlns:a16="http://schemas.microsoft.com/office/drawing/2014/main" id="{97720230-7046-69B0-1B86-93A3DF685D32}"/>
                </a:ext>
              </a:extLst>
            </p:cNvPr>
            <p:cNvSpPr>
              <a:spLocks noChangeArrowheads="1"/>
            </p:cNvSpPr>
            <p:nvPr/>
          </p:nvSpPr>
          <p:spPr bwMode="auto">
            <a:xfrm>
              <a:off x="148682"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7" name="正方形/長方形 6">
              <a:extLst>
                <a:ext uri="{FF2B5EF4-FFF2-40B4-BE49-F238E27FC236}">
                  <a16:creationId xmlns:a16="http://schemas.microsoft.com/office/drawing/2014/main" id="{9B7154F0-B866-0F7C-66BB-F96278A2C5E8}"/>
                </a:ext>
              </a:extLst>
            </p:cNvPr>
            <p:cNvSpPr/>
            <p:nvPr/>
          </p:nvSpPr>
          <p:spPr>
            <a:xfrm>
              <a:off x="140803" y="4808374"/>
              <a:ext cx="9613830" cy="184666"/>
            </a:xfrm>
            <a:prstGeom prst="rect">
              <a:avLst/>
            </a:prstGeom>
          </p:spPr>
          <p:txBody>
            <a:bodyPr wrap="square" lIns="0" tIns="0" rIns="0" bIns="0">
              <a:spAutoFit/>
            </a:bodyPr>
            <a:lstStyle/>
            <a:p>
              <a:pPr algn="ctr"/>
              <a:r>
                <a:rPr lang="ja-JP" altLang="en-US" sz="1200" b="1" dirty="0">
                  <a:solidFill>
                    <a:srgbClr val="953735"/>
                  </a:solidFill>
                  <a:latin typeface="+mn-ea"/>
                </a:rPr>
                <a:t>土足歩行に対応した公共・商業施設用の床材です。</a:t>
              </a:r>
            </a:p>
          </p:txBody>
        </p:sp>
        <p:grpSp>
          <p:nvGrpSpPr>
            <p:cNvPr id="11" name="グループ化 10">
              <a:extLst>
                <a:ext uri="{FF2B5EF4-FFF2-40B4-BE49-F238E27FC236}">
                  <a16:creationId xmlns:a16="http://schemas.microsoft.com/office/drawing/2014/main" id="{EA627C2A-534E-ED71-CD53-7F7D3A530F63}"/>
                </a:ext>
              </a:extLst>
            </p:cNvPr>
            <p:cNvGrpSpPr/>
            <p:nvPr/>
          </p:nvGrpSpPr>
          <p:grpSpPr>
            <a:xfrm>
              <a:off x="4147477" y="5075765"/>
              <a:ext cx="1410957" cy="1470622"/>
              <a:chOff x="3184236" y="5075765"/>
              <a:chExt cx="1410957" cy="1470622"/>
            </a:xfrm>
          </p:grpSpPr>
          <p:grpSp>
            <p:nvGrpSpPr>
              <p:cNvPr id="35" name="グループ化 34">
                <a:extLst>
                  <a:ext uri="{FF2B5EF4-FFF2-40B4-BE49-F238E27FC236}">
                    <a16:creationId xmlns:a16="http://schemas.microsoft.com/office/drawing/2014/main" id="{2788A8F2-4AC5-665A-3DC7-53DAB853A031}"/>
                  </a:ext>
                </a:extLst>
              </p:cNvPr>
              <p:cNvGrpSpPr/>
              <p:nvPr/>
            </p:nvGrpSpPr>
            <p:grpSpPr>
              <a:xfrm>
                <a:off x="3184236" y="5979028"/>
                <a:ext cx="1410957" cy="567359"/>
                <a:chOff x="3184236" y="5979028"/>
                <a:chExt cx="1410957" cy="567359"/>
              </a:xfrm>
            </p:grpSpPr>
            <p:sp>
              <p:nvSpPr>
                <p:cNvPr id="37" name="正方形/長方形 36">
                  <a:extLst>
                    <a:ext uri="{FF2B5EF4-FFF2-40B4-BE49-F238E27FC236}">
                      <a16:creationId xmlns:a16="http://schemas.microsoft.com/office/drawing/2014/main" id="{0D706000-4C32-8475-BCFE-FB89DEDA6976}"/>
                    </a:ext>
                  </a:extLst>
                </p:cNvPr>
                <p:cNvSpPr/>
                <p:nvPr/>
              </p:nvSpPr>
              <p:spPr>
                <a:xfrm>
                  <a:off x="3184236" y="5979028"/>
                  <a:ext cx="1410956" cy="246221"/>
                </a:xfrm>
                <a:prstGeom prst="rect">
                  <a:avLst/>
                </a:prstGeom>
              </p:spPr>
              <p:txBody>
                <a:bodyPr wrap="square" lIns="0" tIns="0" rIns="0" bIns="0">
                  <a:spAutoFit/>
                </a:bodyPr>
                <a:lstStyle/>
                <a:p>
                  <a:r>
                    <a:rPr lang="ja-JP" altLang="en-US" sz="800" b="1" dirty="0">
                      <a:latin typeface="+mn-ea"/>
                    </a:rPr>
                    <a:t>靴裏などのゴムや、</a:t>
                  </a:r>
                  <a:endParaRPr lang="en-US" altLang="ja-JP" sz="800" b="1" dirty="0">
                    <a:latin typeface="+mn-ea"/>
                  </a:endParaRPr>
                </a:p>
                <a:p>
                  <a:r>
                    <a:rPr lang="ja-JP" altLang="en-US" sz="800" b="1" dirty="0">
                      <a:latin typeface="+mn-ea"/>
                    </a:rPr>
                    <a:t>薬品汚れにも対応。</a:t>
                  </a:r>
                  <a:endParaRPr lang="en-US" altLang="ja-JP" sz="800" b="1" dirty="0">
                    <a:latin typeface="+mn-ea"/>
                  </a:endParaRPr>
                </a:p>
              </p:txBody>
            </p:sp>
            <p:sp>
              <p:nvSpPr>
                <p:cNvPr id="38" name="正方形/長方形 37">
                  <a:extLst>
                    <a:ext uri="{FF2B5EF4-FFF2-40B4-BE49-F238E27FC236}">
                      <a16:creationId xmlns:a16="http://schemas.microsoft.com/office/drawing/2014/main" id="{B3573F0D-A9D5-025C-7320-DFCC79A86E75}"/>
                    </a:ext>
                  </a:extLst>
                </p:cNvPr>
                <p:cNvSpPr/>
                <p:nvPr/>
              </p:nvSpPr>
              <p:spPr>
                <a:xfrm>
                  <a:off x="3184237" y="6269388"/>
                  <a:ext cx="1410956" cy="276999"/>
                </a:xfrm>
                <a:prstGeom prst="rect">
                  <a:avLst/>
                </a:prstGeom>
              </p:spPr>
              <p:txBody>
                <a:bodyPr wrap="square" lIns="0" tIns="0" rIns="0" bIns="0">
                  <a:spAutoFit/>
                </a:bodyPr>
                <a:lstStyle/>
                <a:p>
                  <a:r>
                    <a:rPr lang="ja-JP" altLang="en-US" sz="600" dirty="0">
                      <a:latin typeface="+mn-ea"/>
                    </a:rPr>
                    <a:t>非住宅施設で想定される様々な汚れに耐性を持っているので、施設の種別を選ばずご採用いただけます。</a:t>
                  </a:r>
                </a:p>
              </p:txBody>
            </p:sp>
          </p:grpSp>
          <p:pic>
            <p:nvPicPr>
              <p:cNvPr id="36" name="図 35">
                <a:extLst>
                  <a:ext uri="{FF2B5EF4-FFF2-40B4-BE49-F238E27FC236}">
                    <a16:creationId xmlns:a16="http://schemas.microsoft.com/office/drawing/2014/main" id="{4575942D-4E8F-07B5-CAE2-6699CBF1F1CD}"/>
                  </a:ext>
                </a:extLst>
              </p:cNvPr>
              <p:cNvPicPr>
                <a:picLocks noChangeAspect="1"/>
              </p:cNvPicPr>
              <p:nvPr/>
            </p:nvPicPr>
            <p:blipFill>
              <a:blip r:embed="rId24"/>
              <a:stretch>
                <a:fillRect/>
              </a:stretch>
            </p:blipFill>
            <p:spPr>
              <a:xfrm>
                <a:off x="3184236" y="5075765"/>
                <a:ext cx="1410956" cy="856800"/>
              </a:xfrm>
              <a:prstGeom prst="rect">
                <a:avLst/>
              </a:prstGeom>
            </p:spPr>
          </p:pic>
        </p:grpSp>
        <p:grpSp>
          <p:nvGrpSpPr>
            <p:cNvPr id="45" name="グループ化 44">
              <a:extLst>
                <a:ext uri="{FF2B5EF4-FFF2-40B4-BE49-F238E27FC236}">
                  <a16:creationId xmlns:a16="http://schemas.microsoft.com/office/drawing/2014/main" id="{899A41BD-2DD3-78D0-7B02-A5DFA3DF39CE}"/>
                </a:ext>
              </a:extLst>
            </p:cNvPr>
            <p:cNvGrpSpPr/>
            <p:nvPr/>
          </p:nvGrpSpPr>
          <p:grpSpPr>
            <a:xfrm>
              <a:off x="6145020" y="5075765"/>
              <a:ext cx="1797028" cy="1593733"/>
              <a:chOff x="5259254" y="5075765"/>
              <a:chExt cx="1797028" cy="1593733"/>
            </a:xfrm>
          </p:grpSpPr>
          <p:grpSp>
            <p:nvGrpSpPr>
              <p:cNvPr id="46" name="グループ化 45">
                <a:extLst>
                  <a:ext uri="{FF2B5EF4-FFF2-40B4-BE49-F238E27FC236}">
                    <a16:creationId xmlns:a16="http://schemas.microsoft.com/office/drawing/2014/main" id="{DD7435F0-72D8-46BD-3461-D820BE64A80F}"/>
                  </a:ext>
                </a:extLst>
              </p:cNvPr>
              <p:cNvGrpSpPr/>
              <p:nvPr/>
            </p:nvGrpSpPr>
            <p:grpSpPr>
              <a:xfrm>
                <a:off x="5259254" y="5979028"/>
                <a:ext cx="1335589" cy="690470"/>
                <a:chOff x="5099983" y="5979028"/>
                <a:chExt cx="1335589" cy="690470"/>
              </a:xfrm>
            </p:grpSpPr>
            <p:sp>
              <p:nvSpPr>
                <p:cNvPr id="51" name="正方形/長方形 50">
                  <a:extLst>
                    <a:ext uri="{FF2B5EF4-FFF2-40B4-BE49-F238E27FC236}">
                      <a16:creationId xmlns:a16="http://schemas.microsoft.com/office/drawing/2014/main" id="{7F7FF700-8371-F2DD-6C80-09A83E903653}"/>
                    </a:ext>
                  </a:extLst>
                </p:cNvPr>
                <p:cNvSpPr/>
                <p:nvPr/>
              </p:nvSpPr>
              <p:spPr>
                <a:xfrm>
                  <a:off x="5099983" y="5979028"/>
                  <a:ext cx="1132967" cy="246221"/>
                </a:xfrm>
                <a:prstGeom prst="rect">
                  <a:avLst/>
                </a:prstGeom>
              </p:spPr>
              <p:txBody>
                <a:bodyPr wrap="square" lIns="0" tIns="0" rIns="0" bIns="0">
                  <a:spAutoFit/>
                </a:bodyPr>
                <a:lstStyle/>
                <a:p>
                  <a:r>
                    <a:rPr lang="ja-JP" altLang="en-US" sz="800" b="1" dirty="0">
                      <a:latin typeface="+mn-ea"/>
                    </a:rPr>
                    <a:t>教育・医療施設には</a:t>
                  </a:r>
                  <a:endParaRPr lang="en-US" altLang="ja-JP" sz="800" b="1" dirty="0">
                    <a:latin typeface="+mn-ea"/>
                  </a:endParaRPr>
                </a:p>
                <a:p>
                  <a:r>
                    <a:rPr lang="ja-JP" altLang="en-US" sz="800" b="1" dirty="0">
                      <a:latin typeface="+mn-ea"/>
                    </a:rPr>
                    <a:t>抗菌／抗ウイルス性能。</a:t>
                  </a:r>
                  <a:endParaRPr lang="en-US" altLang="ja-JP" sz="800" b="1" dirty="0">
                    <a:latin typeface="+mn-ea"/>
                  </a:endParaRPr>
                </a:p>
              </p:txBody>
            </p:sp>
            <p:sp>
              <p:nvSpPr>
                <p:cNvPr id="52" name="正方形/長方形 51">
                  <a:extLst>
                    <a:ext uri="{FF2B5EF4-FFF2-40B4-BE49-F238E27FC236}">
                      <a16:creationId xmlns:a16="http://schemas.microsoft.com/office/drawing/2014/main" id="{EFF6EDA2-22A1-E9BD-3DD4-682E307DA1B3}"/>
                    </a:ext>
                  </a:extLst>
                </p:cNvPr>
                <p:cNvSpPr/>
                <p:nvPr/>
              </p:nvSpPr>
              <p:spPr>
                <a:xfrm>
                  <a:off x="5099983" y="6269388"/>
                  <a:ext cx="1335589" cy="400110"/>
                </a:xfrm>
                <a:prstGeom prst="rect">
                  <a:avLst/>
                </a:prstGeom>
              </p:spPr>
              <p:txBody>
                <a:bodyPr wrap="square" lIns="0" tIns="0" rIns="0" bIns="0">
                  <a:spAutoFit/>
                </a:bodyPr>
                <a:lstStyle/>
                <a:p>
                  <a:r>
                    <a:rPr lang="ja-JP" altLang="en-US" sz="600" dirty="0">
                      <a:latin typeface="+mn-ea"/>
                    </a:rPr>
                    <a:t>表面塗装に付着した特定細菌やウイルスを抑制。直接触れる床表面の清潔維持に貢献します。</a:t>
                  </a:r>
                  <a:endParaRPr lang="en-US" altLang="ja-JP" sz="600" dirty="0">
                    <a:latin typeface="+mn-ea"/>
                  </a:endParaRPr>
                </a:p>
                <a:p>
                  <a:r>
                    <a:rPr lang="en-US" altLang="ja-JP" sz="400" dirty="0">
                      <a:latin typeface="+mn-ea"/>
                    </a:rPr>
                    <a:t>※</a:t>
                  </a:r>
                  <a:r>
                    <a:rPr lang="ja-JP" altLang="en-US" sz="400" dirty="0">
                      <a:latin typeface="+mn-ea"/>
                    </a:rPr>
                    <a:t>抗ウイルス加工は、病気の治療や予防を目的とするものではありません。 </a:t>
                  </a:r>
                  <a:r>
                    <a:rPr lang="en-US" altLang="ja-JP" sz="400" dirty="0">
                      <a:latin typeface="+mn-ea"/>
                    </a:rPr>
                    <a:t>※SIAA</a:t>
                  </a:r>
                  <a:r>
                    <a:rPr lang="ja-JP" altLang="en-US" sz="400" dirty="0">
                      <a:latin typeface="+mn-ea"/>
                    </a:rPr>
                    <a:t>の安全性基準に適合しています。</a:t>
                  </a:r>
                </a:p>
              </p:txBody>
            </p:sp>
          </p:grpSp>
          <p:grpSp>
            <p:nvGrpSpPr>
              <p:cNvPr id="47" name="グループ化 46">
                <a:extLst>
                  <a:ext uri="{FF2B5EF4-FFF2-40B4-BE49-F238E27FC236}">
                    <a16:creationId xmlns:a16="http://schemas.microsoft.com/office/drawing/2014/main" id="{367B17A3-E36F-50B1-7C06-7583D5D84A58}"/>
                  </a:ext>
                </a:extLst>
              </p:cNvPr>
              <p:cNvGrpSpPr/>
              <p:nvPr/>
            </p:nvGrpSpPr>
            <p:grpSpPr>
              <a:xfrm>
                <a:off x="6656117" y="5976006"/>
                <a:ext cx="400165" cy="693492"/>
                <a:chOff x="7170233" y="-2185534"/>
                <a:chExt cx="4714875" cy="8170934"/>
              </a:xfrm>
            </p:grpSpPr>
            <p:pic>
              <p:nvPicPr>
                <p:cNvPr id="49" name="図 48">
                  <a:extLst>
                    <a:ext uri="{FF2B5EF4-FFF2-40B4-BE49-F238E27FC236}">
                      <a16:creationId xmlns:a16="http://schemas.microsoft.com/office/drawing/2014/main" id="{CD36F243-78E1-DB55-D2FC-201F6F86DEA2}"/>
                    </a:ext>
                  </a:extLst>
                </p:cNvPr>
                <p:cNvPicPr>
                  <a:picLocks noChangeAspect="1"/>
                </p:cNvPicPr>
                <p:nvPr/>
              </p:nvPicPr>
              <p:blipFill>
                <a:blip r:embed="rId25"/>
                <a:stretch>
                  <a:fillRect/>
                </a:stretch>
              </p:blipFill>
              <p:spPr>
                <a:xfrm>
                  <a:off x="7170233" y="-2185534"/>
                  <a:ext cx="4714875" cy="4019544"/>
                </a:xfrm>
                <a:prstGeom prst="rect">
                  <a:avLst/>
                </a:prstGeom>
              </p:spPr>
            </p:pic>
            <p:pic>
              <p:nvPicPr>
                <p:cNvPr id="50" name="図 49">
                  <a:extLst>
                    <a:ext uri="{FF2B5EF4-FFF2-40B4-BE49-F238E27FC236}">
                      <a16:creationId xmlns:a16="http://schemas.microsoft.com/office/drawing/2014/main" id="{1D5B8497-3487-6CE4-E6CE-2565733C781E}"/>
                    </a:ext>
                  </a:extLst>
                </p:cNvPr>
                <p:cNvPicPr>
                  <a:picLocks noChangeAspect="1"/>
                </p:cNvPicPr>
                <p:nvPr/>
              </p:nvPicPr>
              <p:blipFill>
                <a:blip r:embed="rId26"/>
                <a:stretch>
                  <a:fillRect/>
                </a:stretch>
              </p:blipFill>
              <p:spPr>
                <a:xfrm>
                  <a:off x="7170233" y="1965856"/>
                  <a:ext cx="4714875" cy="4019544"/>
                </a:xfrm>
                <a:prstGeom prst="rect">
                  <a:avLst/>
                </a:prstGeom>
              </p:spPr>
            </p:pic>
          </p:grpSp>
          <p:pic>
            <p:nvPicPr>
              <p:cNvPr id="48" name="図 47">
                <a:extLst>
                  <a:ext uri="{FF2B5EF4-FFF2-40B4-BE49-F238E27FC236}">
                    <a16:creationId xmlns:a16="http://schemas.microsoft.com/office/drawing/2014/main" id="{ADA0BA08-F7DE-D344-764A-4D99622785F3}"/>
                  </a:ext>
                </a:extLst>
              </p:cNvPr>
              <p:cNvPicPr>
                <a:picLocks noChangeAspect="1"/>
              </p:cNvPicPr>
              <p:nvPr/>
            </p:nvPicPr>
            <p:blipFill rotWithShape="1">
              <a:blip r:embed="rId27"/>
              <a:stretch/>
            </p:blipFill>
            <p:spPr>
              <a:xfrm>
                <a:off x="5259254" y="5075765"/>
                <a:ext cx="1662468" cy="856800"/>
              </a:xfrm>
              <a:prstGeom prst="rect">
                <a:avLst/>
              </a:prstGeom>
            </p:spPr>
          </p:pic>
        </p:grpSp>
        <p:grpSp>
          <p:nvGrpSpPr>
            <p:cNvPr id="56" name="グループ化 55">
              <a:extLst>
                <a:ext uri="{FF2B5EF4-FFF2-40B4-BE49-F238E27FC236}">
                  <a16:creationId xmlns:a16="http://schemas.microsoft.com/office/drawing/2014/main" id="{E67549E8-EC0D-F32B-ECDA-192E0F38E3BC}"/>
                </a:ext>
              </a:extLst>
            </p:cNvPr>
            <p:cNvGrpSpPr/>
            <p:nvPr/>
          </p:nvGrpSpPr>
          <p:grpSpPr>
            <a:xfrm>
              <a:off x="2088835" y="5075765"/>
              <a:ext cx="1472055" cy="1525519"/>
              <a:chOff x="1048684" y="5075765"/>
              <a:chExt cx="1472055" cy="1525519"/>
            </a:xfrm>
          </p:grpSpPr>
          <p:grpSp>
            <p:nvGrpSpPr>
              <p:cNvPr id="57" name="グループ化 56">
                <a:extLst>
                  <a:ext uri="{FF2B5EF4-FFF2-40B4-BE49-F238E27FC236}">
                    <a16:creationId xmlns:a16="http://schemas.microsoft.com/office/drawing/2014/main" id="{2D74CDD9-A441-3572-7F34-C2DFDF017E9F}"/>
                  </a:ext>
                </a:extLst>
              </p:cNvPr>
              <p:cNvGrpSpPr/>
              <p:nvPr/>
            </p:nvGrpSpPr>
            <p:grpSpPr>
              <a:xfrm>
                <a:off x="1048684" y="5963766"/>
                <a:ext cx="1472055" cy="637518"/>
                <a:chOff x="1048684" y="5963766"/>
                <a:chExt cx="1472055" cy="637518"/>
              </a:xfrm>
            </p:grpSpPr>
            <p:sp>
              <p:nvSpPr>
                <p:cNvPr id="59" name="正方形/長方形 58">
                  <a:extLst>
                    <a:ext uri="{FF2B5EF4-FFF2-40B4-BE49-F238E27FC236}">
                      <a16:creationId xmlns:a16="http://schemas.microsoft.com/office/drawing/2014/main" id="{8B7FDABA-2F8A-FF9E-DF26-FA8FDFB6BFAE}"/>
                    </a:ext>
                  </a:extLst>
                </p:cNvPr>
                <p:cNvSpPr/>
                <p:nvPr/>
              </p:nvSpPr>
              <p:spPr>
                <a:xfrm>
                  <a:off x="1048684" y="5963766"/>
                  <a:ext cx="1472055" cy="246221"/>
                </a:xfrm>
                <a:prstGeom prst="rect">
                  <a:avLst/>
                </a:prstGeom>
              </p:spPr>
              <p:txBody>
                <a:bodyPr wrap="square" lIns="0" tIns="0" rIns="0" bIns="0">
                  <a:spAutoFit/>
                </a:bodyPr>
                <a:lstStyle/>
                <a:p>
                  <a:r>
                    <a:rPr lang="ja-JP" altLang="en-US" sz="800" b="1" dirty="0">
                      <a:latin typeface="+mn-ea"/>
                    </a:rPr>
                    <a:t>利用者の多い</a:t>
                  </a:r>
                  <a:endParaRPr lang="en-US" altLang="ja-JP" sz="800" b="1" dirty="0">
                    <a:latin typeface="+mn-ea"/>
                  </a:endParaRPr>
                </a:p>
                <a:p>
                  <a:r>
                    <a:rPr lang="ja-JP" altLang="en-US" sz="800" b="1" dirty="0">
                      <a:latin typeface="+mn-ea"/>
                    </a:rPr>
                    <a:t>非住宅施設でも使用可能。</a:t>
                  </a:r>
                </a:p>
              </p:txBody>
            </p:sp>
            <p:sp>
              <p:nvSpPr>
                <p:cNvPr id="60" name="正方形/長方形 59">
                  <a:extLst>
                    <a:ext uri="{FF2B5EF4-FFF2-40B4-BE49-F238E27FC236}">
                      <a16:creationId xmlns:a16="http://schemas.microsoft.com/office/drawing/2014/main" id="{4AA014B5-A8EC-7C21-93E5-11C150B5E66F}"/>
                    </a:ext>
                  </a:extLst>
                </p:cNvPr>
                <p:cNvSpPr/>
                <p:nvPr/>
              </p:nvSpPr>
              <p:spPr>
                <a:xfrm>
                  <a:off x="1048685" y="6262730"/>
                  <a:ext cx="1410956" cy="338554"/>
                </a:xfrm>
                <a:prstGeom prst="rect">
                  <a:avLst/>
                </a:prstGeom>
              </p:spPr>
              <p:txBody>
                <a:bodyPr wrap="square" lIns="0" tIns="0" rIns="0" bIns="0">
                  <a:spAutoFit/>
                </a:bodyPr>
                <a:lstStyle/>
                <a:p>
                  <a:r>
                    <a:rPr lang="ja-JP" altLang="en-US" sz="600" dirty="0">
                      <a:latin typeface="+mn-ea"/>
                    </a:rPr>
                    <a:t>分厚いコーティング層が、表面の仕上げ材を保護。傷がつきにくいので、土足での歩行者が多い場所でも美しさは長持ちします。</a:t>
                  </a:r>
                  <a:endParaRPr lang="en-US" altLang="ja-JP" sz="600" dirty="0">
                    <a:latin typeface="+mn-ea"/>
                  </a:endParaRPr>
                </a:p>
                <a:p>
                  <a:r>
                    <a:rPr lang="en-US" altLang="ja-JP" sz="400" dirty="0">
                      <a:latin typeface="+mn-ea"/>
                    </a:rPr>
                    <a:t>※</a:t>
                  </a:r>
                  <a:r>
                    <a:rPr lang="ja-JP" altLang="en-US" sz="400" dirty="0">
                      <a:latin typeface="+mn-ea"/>
                    </a:rPr>
                    <a:t>使用可能目安：歩行量</a:t>
                  </a:r>
                  <a:r>
                    <a:rPr lang="en-US" altLang="ja-JP" sz="400" dirty="0">
                      <a:latin typeface="+mn-ea"/>
                    </a:rPr>
                    <a:t>5000</a:t>
                  </a:r>
                  <a:r>
                    <a:rPr lang="ja-JP" altLang="en-US" sz="400" dirty="0">
                      <a:latin typeface="+mn-ea"/>
                    </a:rPr>
                    <a:t>人／日 以下</a:t>
                  </a:r>
                </a:p>
              </p:txBody>
            </p:sp>
          </p:grpSp>
          <p:pic>
            <p:nvPicPr>
              <p:cNvPr id="58" name="図 57">
                <a:extLst>
                  <a:ext uri="{FF2B5EF4-FFF2-40B4-BE49-F238E27FC236}">
                    <a16:creationId xmlns:a16="http://schemas.microsoft.com/office/drawing/2014/main" id="{5FF5CB66-EE66-C141-A66F-F525C3F8D29A}"/>
                  </a:ext>
                </a:extLst>
              </p:cNvPr>
              <p:cNvPicPr>
                <a:picLocks noChangeAspect="1"/>
              </p:cNvPicPr>
              <p:nvPr/>
            </p:nvPicPr>
            <p:blipFill>
              <a:blip r:embed="rId28"/>
              <a:stretch>
                <a:fillRect/>
              </a:stretch>
            </p:blipFill>
            <p:spPr>
              <a:xfrm>
                <a:off x="1048684" y="5075765"/>
                <a:ext cx="1410956" cy="856800"/>
              </a:xfrm>
              <a:prstGeom prst="rect">
                <a:avLst/>
              </a:prstGeom>
            </p:spPr>
          </p:pic>
        </p:grpSp>
      </p:grpSp>
      <p:grpSp>
        <p:nvGrpSpPr>
          <p:cNvPr id="86" name="グループ化 85">
            <a:extLst>
              <a:ext uri="{FF2B5EF4-FFF2-40B4-BE49-F238E27FC236}">
                <a16:creationId xmlns:a16="http://schemas.microsoft.com/office/drawing/2014/main" id="{C0035DD1-FE43-9A74-6C98-D78F8F00DBE5}"/>
              </a:ext>
            </a:extLst>
          </p:cNvPr>
          <p:cNvGrpSpPr/>
          <p:nvPr/>
        </p:nvGrpSpPr>
        <p:grpSpPr>
          <a:xfrm>
            <a:off x="5065681" y="3181991"/>
            <a:ext cx="4615952" cy="1287291"/>
            <a:chOff x="5065681" y="3181991"/>
            <a:chExt cx="4615952" cy="1287291"/>
          </a:xfrm>
        </p:grpSpPr>
        <p:grpSp>
          <p:nvGrpSpPr>
            <p:cNvPr id="67" name="グループ化 66">
              <a:extLst>
                <a:ext uri="{FF2B5EF4-FFF2-40B4-BE49-F238E27FC236}">
                  <a16:creationId xmlns:a16="http://schemas.microsoft.com/office/drawing/2014/main" id="{F7C76F7A-BDB1-0AA4-C540-D8B95CD5C9E5}"/>
                </a:ext>
              </a:extLst>
            </p:cNvPr>
            <p:cNvGrpSpPr/>
            <p:nvPr/>
          </p:nvGrpSpPr>
          <p:grpSpPr>
            <a:xfrm>
              <a:off x="5072975" y="4136648"/>
              <a:ext cx="2246477" cy="332634"/>
              <a:chOff x="5072975" y="4136648"/>
              <a:chExt cx="2246477" cy="332634"/>
            </a:xfrm>
          </p:grpSpPr>
          <p:sp>
            <p:nvSpPr>
              <p:cNvPr id="69" name="正方形/長方形 68"/>
              <p:cNvSpPr/>
              <p:nvPr/>
            </p:nvSpPr>
            <p:spPr>
              <a:xfrm>
                <a:off x="5072975" y="4376949"/>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pic>
            <p:nvPicPr>
              <p:cNvPr id="74" name="図 73"/>
              <p:cNvPicPr>
                <a:picLocks noChangeAspect="1"/>
              </p:cNvPicPr>
              <p:nvPr/>
            </p:nvPicPr>
            <p:blipFill rotWithShape="1">
              <a:blip r:embed="rId29">
                <a:extLst>
                  <a:ext uri="{28A0092B-C50C-407E-A947-70E740481C1C}">
                    <a14:useLocalDpi xmlns:a14="http://schemas.microsoft.com/office/drawing/2010/main" val="0"/>
                  </a:ext>
                </a:extLst>
              </a:blip>
              <a:srcRect b="34637"/>
              <a:stretch/>
            </p:blipFill>
            <p:spPr>
              <a:xfrm>
                <a:off x="5080252" y="4136648"/>
                <a:ext cx="2239200" cy="231249"/>
              </a:xfrm>
              <a:prstGeom prst="rect">
                <a:avLst/>
              </a:prstGeom>
            </p:spPr>
          </p:pic>
        </p:grpSp>
        <p:sp>
          <p:nvSpPr>
            <p:cNvPr id="76" name="正方形/長方形 75"/>
            <p:cNvSpPr/>
            <p:nvPr/>
          </p:nvSpPr>
          <p:spPr>
            <a:xfrm>
              <a:off x="5065681" y="3422292"/>
              <a:ext cx="902491" cy="92333"/>
            </a:xfrm>
            <a:prstGeom prst="rect">
              <a:avLst/>
            </a:prstGeom>
          </p:spPr>
          <p:txBody>
            <a:bodyPr wrap="none" lIns="0" tIns="0" rIns="0" bIns="0">
              <a:spAutoFit/>
            </a:bodyPr>
            <a:lstStyle/>
            <a:p>
              <a:r>
                <a:rPr lang="ja-JP" altLang="en-US" sz="600" dirty="0">
                  <a:latin typeface="+mn-ea"/>
                </a:rPr>
                <a:t>オーククリア（オーク突き板）</a:t>
              </a:r>
            </a:p>
          </p:txBody>
        </p:sp>
        <p:sp>
          <p:nvSpPr>
            <p:cNvPr id="77" name="正方形/長方形 76"/>
            <p:cNvSpPr/>
            <p:nvPr/>
          </p:nvSpPr>
          <p:spPr>
            <a:xfrm>
              <a:off x="7435156" y="3422265"/>
              <a:ext cx="928139" cy="92333"/>
            </a:xfrm>
            <a:prstGeom prst="rect">
              <a:avLst/>
            </a:prstGeom>
          </p:spPr>
          <p:txBody>
            <a:bodyPr wrap="none" lIns="0" tIns="0" rIns="0" bIns="0">
              <a:spAutoFit/>
            </a:bodyPr>
            <a:lstStyle/>
            <a:p>
              <a:r>
                <a:rPr lang="ja-JP" altLang="en-US" sz="600" dirty="0">
                  <a:latin typeface="+mn-ea"/>
                </a:rPr>
                <a:t>バーチクリア（バーチ突き板）</a:t>
              </a:r>
            </a:p>
          </p:txBody>
        </p:sp>
        <p:pic>
          <p:nvPicPr>
            <p:cNvPr id="78" name="図 77"/>
            <p:cNvPicPr>
              <a:picLocks noChangeAspect="1"/>
            </p:cNvPicPr>
            <p:nvPr/>
          </p:nvPicPr>
          <p:blipFill rotWithShape="1">
            <a:blip r:embed="rId30">
              <a:extLst>
                <a:ext uri="{28A0092B-C50C-407E-A947-70E740481C1C}">
                  <a14:useLocalDpi xmlns:a14="http://schemas.microsoft.com/office/drawing/2010/main" val="0"/>
                </a:ext>
              </a:extLst>
            </a:blip>
            <a:srcRect t="1" b="33503"/>
            <a:stretch/>
          </p:blipFill>
          <p:spPr>
            <a:xfrm>
              <a:off x="5076000" y="3181991"/>
              <a:ext cx="2239200" cy="235259"/>
            </a:xfrm>
            <a:prstGeom prst="rect">
              <a:avLst/>
            </a:prstGeom>
          </p:spPr>
        </p:pic>
        <p:pic>
          <p:nvPicPr>
            <p:cNvPr id="79" name="図 78"/>
            <p:cNvPicPr>
              <a:picLocks noChangeAspect="1"/>
            </p:cNvPicPr>
            <p:nvPr/>
          </p:nvPicPr>
          <p:blipFill rotWithShape="1">
            <a:blip r:embed="rId31">
              <a:extLst>
                <a:ext uri="{28A0092B-C50C-407E-A947-70E740481C1C}">
                  <a14:useLocalDpi xmlns:a14="http://schemas.microsoft.com/office/drawing/2010/main" val="0"/>
                </a:ext>
              </a:extLst>
            </a:blip>
            <a:srcRect b="34687"/>
            <a:stretch/>
          </p:blipFill>
          <p:spPr>
            <a:xfrm>
              <a:off x="7442433" y="3182407"/>
              <a:ext cx="2239200" cy="231071"/>
            </a:xfrm>
            <a:prstGeom prst="rect">
              <a:avLst/>
            </a:prstGeom>
          </p:spPr>
        </p:pic>
        <p:sp>
          <p:nvSpPr>
            <p:cNvPr id="81" name="正方形/長方形 80"/>
            <p:cNvSpPr/>
            <p:nvPr/>
          </p:nvSpPr>
          <p:spPr>
            <a:xfrm>
              <a:off x="5068552" y="3895570"/>
              <a:ext cx="889667" cy="92333"/>
            </a:xfrm>
            <a:prstGeom prst="rect">
              <a:avLst/>
            </a:prstGeom>
          </p:spPr>
          <p:txBody>
            <a:bodyPr wrap="none" lIns="0" tIns="0" rIns="0" bIns="0">
              <a:spAutoFit/>
            </a:bodyPr>
            <a:lstStyle/>
            <a:p>
              <a:r>
                <a:rPr lang="ja-JP" altLang="en-US" sz="600" dirty="0">
                  <a:latin typeface="+mn-ea"/>
                </a:rPr>
                <a:t>ライトオーク（オーク突き板）</a:t>
              </a:r>
            </a:p>
          </p:txBody>
        </p:sp>
        <p:sp>
          <p:nvSpPr>
            <p:cNvPr id="83" name="正方形/長方形 82"/>
            <p:cNvSpPr/>
            <p:nvPr/>
          </p:nvSpPr>
          <p:spPr>
            <a:xfrm>
              <a:off x="7435156" y="3895404"/>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pic>
          <p:nvPicPr>
            <p:cNvPr id="84" name="図 83"/>
            <p:cNvPicPr>
              <a:picLocks noChangeAspect="1"/>
            </p:cNvPicPr>
            <p:nvPr/>
          </p:nvPicPr>
          <p:blipFill rotWithShape="1">
            <a:blip r:embed="rId32">
              <a:extLst>
                <a:ext uri="{28A0092B-C50C-407E-A947-70E740481C1C}">
                  <a14:useLocalDpi xmlns:a14="http://schemas.microsoft.com/office/drawing/2010/main" val="0"/>
                </a:ext>
              </a:extLst>
            </a:blip>
            <a:srcRect b="33924"/>
            <a:stretch/>
          </p:blipFill>
          <p:spPr>
            <a:xfrm>
              <a:off x="7442433" y="3655811"/>
              <a:ext cx="2239200" cy="232797"/>
            </a:xfrm>
            <a:prstGeom prst="rect">
              <a:avLst/>
            </a:prstGeom>
          </p:spPr>
        </p:pic>
        <p:pic>
          <p:nvPicPr>
            <p:cNvPr id="85" name="図 84"/>
            <p:cNvPicPr>
              <a:picLocks noChangeAspect="1"/>
            </p:cNvPicPr>
            <p:nvPr/>
          </p:nvPicPr>
          <p:blipFill rotWithShape="1">
            <a:blip r:embed="rId33">
              <a:extLst>
                <a:ext uri="{28A0092B-C50C-407E-A947-70E740481C1C}">
                  <a14:useLocalDpi xmlns:a14="http://schemas.microsoft.com/office/drawing/2010/main" val="0"/>
                </a:ext>
              </a:extLst>
            </a:blip>
            <a:srcRect b="34600"/>
            <a:stretch/>
          </p:blipFill>
          <p:spPr>
            <a:xfrm>
              <a:off x="5076000" y="3657967"/>
              <a:ext cx="2239200" cy="231381"/>
            </a:xfrm>
            <a:prstGeom prst="rect">
              <a:avLst/>
            </a:prstGeom>
          </p:spPr>
        </p:pic>
      </p:grpSp>
      <p:sp>
        <p:nvSpPr>
          <p:cNvPr id="2" name="テキスト プレースホルダー 1">
            <a:extLst>
              <a:ext uri="{FF2B5EF4-FFF2-40B4-BE49-F238E27FC236}">
                <a16:creationId xmlns:a16="http://schemas.microsoft.com/office/drawing/2014/main" id="{9B2AE50C-16DB-74BF-CA41-10BF533AFE50}"/>
              </a:ext>
            </a:extLst>
          </p:cNvPr>
          <p:cNvSpPr txBox="1">
            <a:spLocks/>
          </p:cNvSpPr>
          <p:nvPr/>
        </p:nvSpPr>
        <p:spPr>
          <a:xfrm>
            <a:off x="1836738" y="52887"/>
            <a:ext cx="7771540" cy="2564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100" b="1" dirty="0">
                <a:solidFill>
                  <a:srgbClr val="FFFFFF"/>
                </a:solidFill>
                <a:latin typeface="+mj-ea"/>
              </a:rPr>
              <a:t>床材　マイスターズウッドフローリング 土足コート 直貼タイプ</a:t>
            </a:r>
          </a:p>
        </p:txBody>
      </p:sp>
    </p:spTree>
    <p:extLst>
      <p:ext uri="{BB962C8B-B14F-4D97-AF65-F5344CB8AC3E}">
        <p14:creationId xmlns:p14="http://schemas.microsoft.com/office/powerpoint/2010/main" val="904298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グループ化 137"/>
          <p:cNvGrpSpPr/>
          <p:nvPr/>
        </p:nvGrpSpPr>
        <p:grpSpPr>
          <a:xfrm>
            <a:off x="4993243" y="2705161"/>
            <a:ext cx="4773600" cy="1944000"/>
            <a:chOff x="152316" y="704609"/>
            <a:chExt cx="4767263" cy="1932231"/>
          </a:xfrm>
        </p:grpSpPr>
        <p:sp>
          <p:nvSpPr>
            <p:cNvPr id="139" name="Rectangle 14"/>
            <p:cNvSpPr>
              <a:spLocks noChangeArrowheads="1"/>
            </p:cNvSpPr>
            <p:nvPr/>
          </p:nvSpPr>
          <p:spPr bwMode="auto">
            <a:xfrm>
              <a:off x="152316" y="704609"/>
              <a:ext cx="4767263"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4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47" name="正方形/長方形 146"/>
          <p:cNvSpPr/>
          <p:nvPr/>
        </p:nvSpPr>
        <p:spPr>
          <a:xfrm>
            <a:off x="5076000" y="2887217"/>
            <a:ext cx="4497680" cy="138499"/>
          </a:xfrm>
          <a:prstGeom prst="rect">
            <a:avLst/>
          </a:prstGeom>
        </p:spPr>
        <p:txBody>
          <a:bodyPr wrap="square" lIns="0" tIns="0" rIns="0" bIns="0">
            <a:spAutoFit/>
          </a:bodyPr>
          <a:lstStyle/>
          <a:p>
            <a:r>
              <a:rPr lang="ja-JP" altLang="en-US" sz="900" b="1" dirty="0">
                <a:latin typeface="+mn-ea"/>
              </a:rPr>
              <a:t>土足でのハードな使用にも対応する、丈夫な床材です。</a:t>
            </a:r>
          </a:p>
        </p:txBody>
      </p:sp>
      <p:grpSp>
        <p:nvGrpSpPr>
          <p:cNvPr id="19" name="グループ化 18">
            <a:extLst>
              <a:ext uri="{FF2B5EF4-FFF2-40B4-BE49-F238E27FC236}">
                <a16:creationId xmlns:a16="http://schemas.microsoft.com/office/drawing/2014/main" id="{D8E570E1-2A20-619B-F397-563FCA075CE8}"/>
              </a:ext>
            </a:extLst>
          </p:cNvPr>
          <p:cNvGrpSpPr/>
          <p:nvPr/>
        </p:nvGrpSpPr>
        <p:grpSpPr>
          <a:xfrm>
            <a:off x="5102400" y="3542645"/>
            <a:ext cx="4601400" cy="467340"/>
            <a:chOff x="5102400" y="3542645"/>
            <a:chExt cx="4601400" cy="46734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400" y="3542645"/>
              <a:ext cx="4601400" cy="353840"/>
            </a:xfrm>
            <a:prstGeom prst="rect">
              <a:avLst/>
            </a:prstGeom>
          </p:spPr>
        </p:pic>
        <p:sp>
          <p:nvSpPr>
            <p:cNvPr id="149" name="正方形/長方形 148"/>
            <p:cNvSpPr/>
            <p:nvPr/>
          </p:nvSpPr>
          <p:spPr>
            <a:xfrm>
              <a:off x="5102400" y="3917652"/>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grpSp>
      <p:sp>
        <p:nvSpPr>
          <p:cNvPr id="3" name="タイトル 26">
            <a:extLst>
              <a:ext uri="{FF2B5EF4-FFF2-40B4-BE49-F238E27FC236}">
                <a16:creationId xmlns:a16="http://schemas.microsoft.com/office/drawing/2014/main" id="{D316E1DC-0483-E3FC-9194-2E37914C7CD5}"/>
              </a:ext>
            </a:extLst>
          </p:cNvPr>
          <p:cNvSpPr txBox="1">
            <a:spLocks/>
          </p:cNvSpPr>
          <p:nvPr/>
        </p:nvSpPr>
        <p:spPr>
          <a:xfrm>
            <a:off x="0" y="-283837"/>
            <a:ext cx="5627756"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マイスターズウッドフローリング 土足コート </a:t>
            </a:r>
            <a:r>
              <a:rPr lang="ja-JP" altLang="en-US" sz="1100" b="1" dirty="0">
                <a:solidFill>
                  <a:srgbClr val="000000"/>
                </a:solidFill>
                <a:latin typeface="+mn-ea"/>
                <a:ea typeface="+mn-ea"/>
                <a:cs typeface="+mn-cs"/>
              </a:rPr>
              <a:t>　捨貼タイプ　　</a:t>
            </a:r>
            <a:r>
              <a:rPr lang="en-US" altLang="ja-JP" sz="1100" b="1" dirty="0">
                <a:solidFill>
                  <a:srgbClr val="000000"/>
                </a:solidFill>
                <a:latin typeface="+mn-ea"/>
                <a:ea typeface="+mn-ea"/>
                <a:cs typeface="+mn-cs"/>
              </a:rPr>
              <a:t>[</a:t>
            </a:r>
            <a:r>
              <a:rPr lang="ja-JP" altLang="en-US" sz="1100" b="1" dirty="0">
                <a:solidFill>
                  <a:srgbClr val="000000"/>
                </a:solidFill>
                <a:latin typeface="+mn-ea"/>
                <a:ea typeface="+mn-ea"/>
                <a:cs typeface="+mn-cs"/>
              </a:rPr>
              <a:t>公共建築工事標準仕様品</a:t>
            </a:r>
            <a:r>
              <a:rPr lang="en-US" altLang="ja-JP" sz="1100" b="1" dirty="0">
                <a:solidFill>
                  <a:srgbClr val="000000"/>
                </a:solidFill>
                <a:latin typeface="+mn-ea"/>
                <a:ea typeface="+mn-ea"/>
                <a:cs typeface="+mn-cs"/>
              </a:rPr>
              <a:t>]</a:t>
            </a:r>
            <a:endParaRPr lang="ja-JP" altLang="en-US" sz="1100" b="1" dirty="0">
              <a:solidFill>
                <a:srgbClr val="000000"/>
              </a:solidFill>
              <a:latin typeface="+mn-ea"/>
              <a:ea typeface="+mn-ea"/>
              <a:cs typeface="+mn-cs"/>
            </a:endParaRPr>
          </a:p>
        </p:txBody>
      </p:sp>
      <p:grpSp>
        <p:nvGrpSpPr>
          <p:cNvPr id="186" name="グループ化 185">
            <a:extLst>
              <a:ext uri="{FF2B5EF4-FFF2-40B4-BE49-F238E27FC236}">
                <a16:creationId xmlns:a16="http://schemas.microsoft.com/office/drawing/2014/main" id="{F9A7EE6D-55EA-BE7D-11B1-FE9E579B1592}"/>
              </a:ext>
            </a:extLst>
          </p:cNvPr>
          <p:cNvGrpSpPr/>
          <p:nvPr/>
        </p:nvGrpSpPr>
        <p:grpSpPr>
          <a:xfrm>
            <a:off x="142875" y="4037101"/>
            <a:ext cx="4773613" cy="659584"/>
            <a:chOff x="142875" y="4037101"/>
            <a:chExt cx="4773613" cy="659584"/>
          </a:xfrm>
        </p:grpSpPr>
        <p:grpSp>
          <p:nvGrpSpPr>
            <p:cNvPr id="187" name="グループ化 186">
              <a:extLst>
                <a:ext uri="{FF2B5EF4-FFF2-40B4-BE49-F238E27FC236}">
                  <a16:creationId xmlns:a16="http://schemas.microsoft.com/office/drawing/2014/main" id="{F8D80E07-FDF6-5EF8-9076-23D66A30B575}"/>
                </a:ext>
              </a:extLst>
            </p:cNvPr>
            <p:cNvGrpSpPr/>
            <p:nvPr/>
          </p:nvGrpSpPr>
          <p:grpSpPr>
            <a:xfrm>
              <a:off x="142875" y="4037101"/>
              <a:ext cx="3579291" cy="403863"/>
              <a:chOff x="4991100" y="3025137"/>
              <a:chExt cx="3579291" cy="403863"/>
            </a:xfrm>
          </p:grpSpPr>
          <p:pic>
            <p:nvPicPr>
              <p:cNvPr id="192" name="図 191">
                <a:extLst>
                  <a:ext uri="{FF2B5EF4-FFF2-40B4-BE49-F238E27FC236}">
                    <a16:creationId xmlns:a16="http://schemas.microsoft.com/office/drawing/2014/main" id="{06877B8C-BB38-89A9-36E5-EA4CBB0669F9}"/>
                  </a:ext>
                </a:extLst>
              </p:cNvPr>
              <p:cNvPicPr>
                <a:picLocks noChangeAspect="1"/>
              </p:cNvPicPr>
              <p:nvPr/>
            </p:nvPicPr>
            <p:blipFill>
              <a:blip r:embed="rId4"/>
              <a:stretch>
                <a:fillRect/>
              </a:stretch>
            </p:blipFill>
            <p:spPr>
              <a:xfrm>
                <a:off x="5654070" y="3092402"/>
                <a:ext cx="261818" cy="288000"/>
              </a:xfrm>
              <a:prstGeom prst="rect">
                <a:avLst/>
              </a:prstGeom>
            </p:spPr>
          </p:pic>
          <p:pic>
            <p:nvPicPr>
              <p:cNvPr id="193" name="図 192">
                <a:extLst>
                  <a:ext uri="{FF2B5EF4-FFF2-40B4-BE49-F238E27FC236}">
                    <a16:creationId xmlns:a16="http://schemas.microsoft.com/office/drawing/2014/main" id="{3CF42360-42F9-45C6-A5F6-815B6DE912B8}"/>
                  </a:ext>
                </a:extLst>
              </p:cNvPr>
              <p:cNvPicPr>
                <a:picLocks noChangeAspect="1"/>
              </p:cNvPicPr>
              <p:nvPr/>
            </p:nvPicPr>
            <p:blipFill>
              <a:blip r:embed="rId5"/>
              <a:stretch>
                <a:fillRect/>
              </a:stretch>
            </p:blipFill>
            <p:spPr>
              <a:xfrm>
                <a:off x="4991100" y="3092402"/>
                <a:ext cx="261819" cy="288000"/>
              </a:xfrm>
              <a:prstGeom prst="rect">
                <a:avLst/>
              </a:prstGeom>
            </p:spPr>
          </p:pic>
          <p:pic>
            <p:nvPicPr>
              <p:cNvPr id="194" name="図 193">
                <a:extLst>
                  <a:ext uri="{FF2B5EF4-FFF2-40B4-BE49-F238E27FC236}">
                    <a16:creationId xmlns:a16="http://schemas.microsoft.com/office/drawing/2014/main" id="{9FDF62C9-AEEE-1D6F-F5F2-58E75FC9FDF3}"/>
                  </a:ext>
                </a:extLst>
              </p:cNvPr>
              <p:cNvPicPr>
                <a:picLocks noChangeAspect="1"/>
              </p:cNvPicPr>
              <p:nvPr/>
            </p:nvPicPr>
            <p:blipFill>
              <a:blip r:embed="rId6"/>
              <a:stretch>
                <a:fillRect/>
              </a:stretch>
            </p:blipFill>
            <p:spPr>
              <a:xfrm>
                <a:off x="5212090" y="3092402"/>
                <a:ext cx="261819" cy="288000"/>
              </a:xfrm>
              <a:prstGeom prst="rect">
                <a:avLst/>
              </a:prstGeom>
            </p:spPr>
          </p:pic>
          <p:pic>
            <p:nvPicPr>
              <p:cNvPr id="195" name="図 194">
                <a:extLst>
                  <a:ext uri="{FF2B5EF4-FFF2-40B4-BE49-F238E27FC236}">
                    <a16:creationId xmlns:a16="http://schemas.microsoft.com/office/drawing/2014/main" id="{DA9036BA-3B92-20F5-AEDF-70E61934D80D}"/>
                  </a:ext>
                </a:extLst>
              </p:cNvPr>
              <p:cNvPicPr>
                <a:picLocks noChangeAspect="1"/>
              </p:cNvPicPr>
              <p:nvPr/>
            </p:nvPicPr>
            <p:blipFill>
              <a:blip r:embed="rId7"/>
              <a:stretch>
                <a:fillRect/>
              </a:stretch>
            </p:blipFill>
            <p:spPr>
              <a:xfrm>
                <a:off x="5875060" y="3092402"/>
                <a:ext cx="261819" cy="288000"/>
              </a:xfrm>
              <a:prstGeom prst="rect">
                <a:avLst/>
              </a:prstGeom>
            </p:spPr>
          </p:pic>
          <p:pic>
            <p:nvPicPr>
              <p:cNvPr id="196" name="図 195">
                <a:extLst>
                  <a:ext uri="{FF2B5EF4-FFF2-40B4-BE49-F238E27FC236}">
                    <a16:creationId xmlns:a16="http://schemas.microsoft.com/office/drawing/2014/main" id="{D61EA551-CED1-F390-DD9C-A7506A02A253}"/>
                  </a:ext>
                </a:extLst>
              </p:cNvPr>
              <p:cNvPicPr>
                <a:picLocks noChangeAspect="1"/>
              </p:cNvPicPr>
              <p:nvPr/>
            </p:nvPicPr>
            <p:blipFill>
              <a:blip r:embed="rId8"/>
              <a:stretch>
                <a:fillRect/>
              </a:stretch>
            </p:blipFill>
            <p:spPr>
              <a:xfrm>
                <a:off x="6096049" y="3092402"/>
                <a:ext cx="261819" cy="288000"/>
              </a:xfrm>
              <a:prstGeom prst="rect">
                <a:avLst/>
              </a:prstGeom>
            </p:spPr>
          </p:pic>
          <p:pic>
            <p:nvPicPr>
              <p:cNvPr id="197" name="図 196">
                <a:extLst>
                  <a:ext uri="{FF2B5EF4-FFF2-40B4-BE49-F238E27FC236}">
                    <a16:creationId xmlns:a16="http://schemas.microsoft.com/office/drawing/2014/main" id="{336BC1CE-C2F0-F948-80D9-AE81455D2360}"/>
                  </a:ext>
                </a:extLst>
              </p:cNvPr>
              <p:cNvPicPr>
                <a:picLocks noChangeAspect="1"/>
              </p:cNvPicPr>
              <p:nvPr/>
            </p:nvPicPr>
            <p:blipFill>
              <a:blip r:embed="rId9"/>
              <a:stretch>
                <a:fillRect/>
              </a:stretch>
            </p:blipFill>
            <p:spPr>
              <a:xfrm>
                <a:off x="6538029" y="3092402"/>
                <a:ext cx="261819" cy="288000"/>
              </a:xfrm>
              <a:prstGeom prst="rect">
                <a:avLst/>
              </a:prstGeom>
            </p:spPr>
          </p:pic>
          <p:pic>
            <p:nvPicPr>
              <p:cNvPr id="198" name="図 197">
                <a:extLst>
                  <a:ext uri="{FF2B5EF4-FFF2-40B4-BE49-F238E27FC236}">
                    <a16:creationId xmlns:a16="http://schemas.microsoft.com/office/drawing/2014/main" id="{407AB88E-B373-BFA1-498B-A46381E4A6F8}"/>
                  </a:ext>
                </a:extLst>
              </p:cNvPr>
              <p:cNvPicPr>
                <a:picLocks noChangeAspect="1"/>
              </p:cNvPicPr>
              <p:nvPr/>
            </p:nvPicPr>
            <p:blipFill>
              <a:blip r:embed="rId10"/>
              <a:stretch>
                <a:fillRect/>
              </a:stretch>
            </p:blipFill>
            <p:spPr>
              <a:xfrm>
                <a:off x="6759019" y="3092402"/>
                <a:ext cx="261819" cy="288000"/>
              </a:xfrm>
              <a:prstGeom prst="rect">
                <a:avLst/>
              </a:prstGeom>
            </p:spPr>
          </p:pic>
          <p:pic>
            <p:nvPicPr>
              <p:cNvPr id="199" name="図 198">
                <a:extLst>
                  <a:ext uri="{FF2B5EF4-FFF2-40B4-BE49-F238E27FC236}">
                    <a16:creationId xmlns:a16="http://schemas.microsoft.com/office/drawing/2014/main" id="{39CD2260-5B70-BFE7-8724-3CE2C3E886EC}"/>
                  </a:ext>
                </a:extLst>
              </p:cNvPr>
              <p:cNvPicPr>
                <a:picLocks noChangeAspect="1"/>
              </p:cNvPicPr>
              <p:nvPr/>
            </p:nvPicPr>
            <p:blipFill>
              <a:blip r:embed="rId11"/>
              <a:stretch>
                <a:fillRect/>
              </a:stretch>
            </p:blipFill>
            <p:spPr>
              <a:xfrm>
                <a:off x="6980009" y="3092402"/>
                <a:ext cx="261819" cy="288000"/>
              </a:xfrm>
              <a:prstGeom prst="rect">
                <a:avLst/>
              </a:prstGeom>
            </p:spPr>
          </p:pic>
          <p:pic>
            <p:nvPicPr>
              <p:cNvPr id="200" name="図 199">
                <a:extLst>
                  <a:ext uri="{FF2B5EF4-FFF2-40B4-BE49-F238E27FC236}">
                    <a16:creationId xmlns:a16="http://schemas.microsoft.com/office/drawing/2014/main" id="{40091757-0492-5453-58F9-EEA8860D2086}"/>
                  </a:ext>
                </a:extLst>
              </p:cNvPr>
              <p:cNvPicPr>
                <a:picLocks noChangeAspect="1"/>
              </p:cNvPicPr>
              <p:nvPr/>
            </p:nvPicPr>
            <p:blipFill>
              <a:blip r:embed="rId12"/>
              <a:stretch>
                <a:fillRect/>
              </a:stretch>
            </p:blipFill>
            <p:spPr>
              <a:xfrm>
                <a:off x="7200999" y="3092402"/>
                <a:ext cx="261819" cy="288000"/>
              </a:xfrm>
              <a:prstGeom prst="rect">
                <a:avLst/>
              </a:prstGeom>
            </p:spPr>
          </p:pic>
          <p:pic>
            <p:nvPicPr>
              <p:cNvPr id="201" name="図 200">
                <a:extLst>
                  <a:ext uri="{FF2B5EF4-FFF2-40B4-BE49-F238E27FC236}">
                    <a16:creationId xmlns:a16="http://schemas.microsoft.com/office/drawing/2014/main" id="{8FE1C10C-346B-C056-D846-09B2668015B3}"/>
                  </a:ext>
                </a:extLst>
              </p:cNvPr>
              <p:cNvPicPr>
                <a:picLocks noChangeAspect="1"/>
              </p:cNvPicPr>
              <p:nvPr/>
            </p:nvPicPr>
            <p:blipFill>
              <a:blip r:embed="rId13"/>
              <a:stretch>
                <a:fillRect/>
              </a:stretch>
            </p:blipFill>
            <p:spPr>
              <a:xfrm>
                <a:off x="7421989" y="3092402"/>
                <a:ext cx="261819" cy="288000"/>
              </a:xfrm>
              <a:prstGeom prst="rect">
                <a:avLst/>
              </a:prstGeom>
            </p:spPr>
          </p:pic>
          <p:pic>
            <p:nvPicPr>
              <p:cNvPr id="202" name="図 201">
                <a:extLst>
                  <a:ext uri="{FF2B5EF4-FFF2-40B4-BE49-F238E27FC236}">
                    <a16:creationId xmlns:a16="http://schemas.microsoft.com/office/drawing/2014/main" id="{4309BE48-1353-171B-696B-9EA8BACD264B}"/>
                  </a:ext>
                </a:extLst>
              </p:cNvPr>
              <p:cNvPicPr>
                <a:picLocks noChangeAspect="1"/>
              </p:cNvPicPr>
              <p:nvPr/>
            </p:nvPicPr>
            <p:blipFill>
              <a:blip r:embed="rId14"/>
              <a:stretch>
                <a:fillRect/>
              </a:stretch>
            </p:blipFill>
            <p:spPr>
              <a:xfrm>
                <a:off x="7642979" y="3092402"/>
                <a:ext cx="261819" cy="288000"/>
              </a:xfrm>
              <a:prstGeom prst="rect">
                <a:avLst/>
              </a:prstGeom>
            </p:spPr>
          </p:pic>
          <p:pic>
            <p:nvPicPr>
              <p:cNvPr id="203" name="図 202">
                <a:extLst>
                  <a:ext uri="{FF2B5EF4-FFF2-40B4-BE49-F238E27FC236}">
                    <a16:creationId xmlns:a16="http://schemas.microsoft.com/office/drawing/2014/main" id="{3C4DBB5C-B2D3-3BE4-1137-B13CF805E867}"/>
                  </a:ext>
                </a:extLst>
              </p:cNvPr>
              <p:cNvPicPr>
                <a:picLocks noChangeAspect="1"/>
              </p:cNvPicPr>
              <p:nvPr/>
            </p:nvPicPr>
            <p:blipFill>
              <a:blip r:embed="rId15"/>
              <a:stretch>
                <a:fillRect/>
              </a:stretch>
            </p:blipFill>
            <p:spPr>
              <a:xfrm>
                <a:off x="7863969" y="3092402"/>
                <a:ext cx="261819" cy="288000"/>
              </a:xfrm>
              <a:prstGeom prst="rect">
                <a:avLst/>
              </a:prstGeom>
            </p:spPr>
          </p:pic>
          <p:pic>
            <p:nvPicPr>
              <p:cNvPr id="204" name="図 203">
                <a:extLst>
                  <a:ext uri="{FF2B5EF4-FFF2-40B4-BE49-F238E27FC236}">
                    <a16:creationId xmlns:a16="http://schemas.microsoft.com/office/drawing/2014/main" id="{9BE97FF3-A050-DF5E-389C-1D8E34BCDE68}"/>
                  </a:ext>
                </a:extLst>
              </p:cNvPr>
              <p:cNvPicPr>
                <a:picLocks noChangeAspect="1"/>
              </p:cNvPicPr>
              <p:nvPr/>
            </p:nvPicPr>
            <p:blipFill>
              <a:blip r:embed="rId16"/>
              <a:stretch>
                <a:fillRect/>
              </a:stretch>
            </p:blipFill>
            <p:spPr>
              <a:xfrm>
                <a:off x="8084959" y="3092402"/>
                <a:ext cx="261819" cy="288000"/>
              </a:xfrm>
              <a:prstGeom prst="rect">
                <a:avLst/>
              </a:prstGeom>
            </p:spPr>
          </p:pic>
          <p:sp>
            <p:nvSpPr>
              <p:cNvPr id="205" name="テキスト ボックス 204">
                <a:extLst>
                  <a:ext uri="{FF2B5EF4-FFF2-40B4-BE49-F238E27FC236}">
                    <a16:creationId xmlns:a16="http://schemas.microsoft.com/office/drawing/2014/main" id="{EBD35E91-DD24-D623-E41C-B7CAA5E0628C}"/>
                  </a:ext>
                </a:extLst>
              </p:cNvPr>
              <p:cNvSpPr txBox="1"/>
              <p:nvPr/>
            </p:nvSpPr>
            <p:spPr>
              <a:xfrm>
                <a:off x="700290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06" name="テキスト ボックス 205">
                <a:extLst>
                  <a:ext uri="{FF2B5EF4-FFF2-40B4-BE49-F238E27FC236}">
                    <a16:creationId xmlns:a16="http://schemas.microsoft.com/office/drawing/2014/main" id="{EE133AD9-740A-DC7C-053A-725B3378B348}"/>
                  </a:ext>
                </a:extLst>
              </p:cNvPr>
              <p:cNvSpPr txBox="1"/>
              <p:nvPr/>
            </p:nvSpPr>
            <p:spPr>
              <a:xfrm>
                <a:off x="722389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08" name="正方形/長方形 207">
                <a:extLst>
                  <a:ext uri="{FF2B5EF4-FFF2-40B4-BE49-F238E27FC236}">
                    <a16:creationId xmlns:a16="http://schemas.microsoft.com/office/drawing/2014/main" id="{340B0B52-4E9F-82E4-BD17-40D76DC6E031}"/>
                  </a:ext>
                </a:extLst>
              </p:cNvPr>
              <p:cNvSpPr/>
              <p:nvPr/>
            </p:nvSpPr>
            <p:spPr>
              <a:xfrm>
                <a:off x="5896909" y="3375139"/>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209" name="正方形/長方形 208">
                <a:extLst>
                  <a:ext uri="{FF2B5EF4-FFF2-40B4-BE49-F238E27FC236}">
                    <a16:creationId xmlns:a16="http://schemas.microsoft.com/office/drawing/2014/main" id="{0DDBB329-85DC-DFE8-8B05-28091E90CC2F}"/>
                  </a:ext>
                </a:extLst>
              </p:cNvPr>
              <p:cNvSpPr/>
              <p:nvPr/>
            </p:nvSpPr>
            <p:spPr>
              <a:xfrm>
                <a:off x="6127671" y="3375139"/>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210" name="正方形/長方形 209">
                <a:extLst>
                  <a:ext uri="{FF2B5EF4-FFF2-40B4-BE49-F238E27FC236}">
                    <a16:creationId xmlns:a16="http://schemas.microsoft.com/office/drawing/2014/main" id="{1403B5B1-A148-8926-E5E4-650587C0DE84}"/>
                  </a:ext>
                </a:extLst>
              </p:cNvPr>
              <p:cNvSpPr/>
              <p:nvPr/>
            </p:nvSpPr>
            <p:spPr>
              <a:xfrm>
                <a:off x="6789551" y="3375139"/>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211" name="正方形/長方形 210">
                <a:extLst>
                  <a:ext uri="{FF2B5EF4-FFF2-40B4-BE49-F238E27FC236}">
                    <a16:creationId xmlns:a16="http://schemas.microsoft.com/office/drawing/2014/main" id="{42BBEEF7-BC80-F71E-C76D-9760EC9EA82A}"/>
                  </a:ext>
                </a:extLst>
              </p:cNvPr>
              <p:cNvSpPr/>
              <p:nvPr/>
            </p:nvSpPr>
            <p:spPr>
              <a:xfrm>
                <a:off x="7673088" y="3375139"/>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212" name="正方形/長方形 211">
                <a:extLst>
                  <a:ext uri="{FF2B5EF4-FFF2-40B4-BE49-F238E27FC236}">
                    <a16:creationId xmlns:a16="http://schemas.microsoft.com/office/drawing/2014/main" id="{FCDC3776-45B3-03F6-63B2-92936BBFB1DB}"/>
                  </a:ext>
                </a:extLst>
              </p:cNvPr>
              <p:cNvSpPr/>
              <p:nvPr/>
            </p:nvSpPr>
            <p:spPr>
              <a:xfrm>
                <a:off x="7890345" y="3375139"/>
                <a:ext cx="206940" cy="53861"/>
              </a:xfrm>
              <a:prstGeom prst="rect">
                <a:avLst/>
              </a:prstGeom>
            </p:spPr>
            <p:txBody>
              <a:bodyPr wrap="square" lIns="0" tIns="0" rIns="0" bIns="0">
                <a:spAutoFit/>
              </a:bodyPr>
              <a:lstStyle/>
              <a:p>
                <a:pPr algn="r"/>
                <a:r>
                  <a:rPr lang="en-US" altLang="ja-JP" sz="350" dirty="0">
                    <a:latin typeface="+mn-ea"/>
                  </a:rPr>
                  <a:t>※2 ※6</a:t>
                </a:r>
                <a:endParaRPr lang="ja-JP" altLang="en-US" sz="350" dirty="0">
                  <a:latin typeface="+mn-ea"/>
                </a:endParaRPr>
              </a:p>
            </p:txBody>
          </p:sp>
          <p:sp>
            <p:nvSpPr>
              <p:cNvPr id="213" name="正方形/長方形 212">
                <a:extLst>
                  <a:ext uri="{FF2B5EF4-FFF2-40B4-BE49-F238E27FC236}">
                    <a16:creationId xmlns:a16="http://schemas.microsoft.com/office/drawing/2014/main" id="{6026A26B-D7B2-D262-CDEB-00710D0A35DA}"/>
                  </a:ext>
                </a:extLst>
              </p:cNvPr>
              <p:cNvSpPr/>
              <p:nvPr/>
            </p:nvSpPr>
            <p:spPr>
              <a:xfrm>
                <a:off x="8330160" y="3375139"/>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pic>
            <p:nvPicPr>
              <p:cNvPr id="214" name="図 213">
                <a:extLst>
                  <a:ext uri="{FF2B5EF4-FFF2-40B4-BE49-F238E27FC236}">
                    <a16:creationId xmlns:a16="http://schemas.microsoft.com/office/drawing/2014/main" id="{A43F0C66-F47E-5DAC-95E5-7A312D37764E}"/>
                  </a:ext>
                </a:extLst>
              </p:cNvPr>
              <p:cNvPicPr>
                <a:picLocks noChangeAspect="1"/>
              </p:cNvPicPr>
              <p:nvPr/>
            </p:nvPicPr>
            <p:blipFill>
              <a:blip r:embed="rId17"/>
              <a:stretch>
                <a:fillRect/>
              </a:stretch>
            </p:blipFill>
            <p:spPr>
              <a:xfrm>
                <a:off x="5433080" y="3092402"/>
                <a:ext cx="261818" cy="288000"/>
              </a:xfrm>
              <a:prstGeom prst="rect">
                <a:avLst/>
              </a:prstGeom>
            </p:spPr>
          </p:pic>
          <p:pic>
            <p:nvPicPr>
              <p:cNvPr id="215" name="図 214">
                <a:extLst>
                  <a:ext uri="{FF2B5EF4-FFF2-40B4-BE49-F238E27FC236}">
                    <a16:creationId xmlns:a16="http://schemas.microsoft.com/office/drawing/2014/main" id="{5640BC44-295C-C7AF-6A5B-0CA16D5786D0}"/>
                  </a:ext>
                </a:extLst>
              </p:cNvPr>
              <p:cNvPicPr>
                <a:picLocks noChangeAspect="1"/>
              </p:cNvPicPr>
              <p:nvPr/>
            </p:nvPicPr>
            <p:blipFill>
              <a:blip r:embed="rId18"/>
              <a:stretch>
                <a:fillRect/>
              </a:stretch>
            </p:blipFill>
            <p:spPr>
              <a:xfrm>
                <a:off x="6317040" y="3092402"/>
                <a:ext cx="261818" cy="288000"/>
              </a:xfrm>
              <a:prstGeom prst="rect">
                <a:avLst/>
              </a:prstGeom>
            </p:spPr>
          </p:pic>
          <p:pic>
            <p:nvPicPr>
              <p:cNvPr id="216" name="図 215">
                <a:extLst>
                  <a:ext uri="{FF2B5EF4-FFF2-40B4-BE49-F238E27FC236}">
                    <a16:creationId xmlns:a16="http://schemas.microsoft.com/office/drawing/2014/main" id="{EC2D6C53-07ED-15D3-6D18-69F5F104224B}"/>
                  </a:ext>
                </a:extLst>
              </p:cNvPr>
              <p:cNvPicPr>
                <a:picLocks noChangeAspect="1"/>
              </p:cNvPicPr>
              <p:nvPr/>
            </p:nvPicPr>
            <p:blipFill>
              <a:blip r:embed="rId19"/>
              <a:stretch>
                <a:fillRect/>
              </a:stretch>
            </p:blipFill>
            <p:spPr>
              <a:xfrm>
                <a:off x="8305954" y="3092402"/>
                <a:ext cx="264437" cy="288000"/>
              </a:xfrm>
              <a:prstGeom prst="rect">
                <a:avLst/>
              </a:prstGeom>
            </p:spPr>
          </p:pic>
        </p:grpSp>
        <p:grpSp>
          <p:nvGrpSpPr>
            <p:cNvPr id="188" name="グループ化 187">
              <a:extLst>
                <a:ext uri="{FF2B5EF4-FFF2-40B4-BE49-F238E27FC236}">
                  <a16:creationId xmlns:a16="http://schemas.microsoft.com/office/drawing/2014/main" id="{4E6825FA-9803-E254-FDA1-7D81B059ED4B}"/>
                </a:ext>
              </a:extLst>
            </p:cNvPr>
            <p:cNvGrpSpPr/>
            <p:nvPr/>
          </p:nvGrpSpPr>
          <p:grpSpPr>
            <a:xfrm>
              <a:off x="3723147" y="4120207"/>
              <a:ext cx="574154" cy="217607"/>
              <a:chOff x="3575926" y="3121010"/>
              <a:chExt cx="785272" cy="297621"/>
            </a:xfrm>
          </p:grpSpPr>
          <p:pic>
            <p:nvPicPr>
              <p:cNvPr id="190" name="図 189">
                <a:extLst>
                  <a:ext uri="{FF2B5EF4-FFF2-40B4-BE49-F238E27FC236}">
                    <a16:creationId xmlns:a16="http://schemas.microsoft.com/office/drawing/2014/main" id="{5D611B79-728F-3FDF-58D9-982912FC5C99}"/>
                  </a:ext>
                </a:extLst>
              </p:cNvPr>
              <p:cNvPicPr>
                <a:picLocks noChangeAspect="1"/>
              </p:cNvPicPr>
              <p:nvPr/>
            </p:nvPicPr>
            <p:blipFill>
              <a:blip r:embed="rId20"/>
              <a:stretch>
                <a:fillRect/>
              </a:stretch>
            </p:blipFill>
            <p:spPr>
              <a:xfrm>
                <a:off x="3575926" y="3121010"/>
                <a:ext cx="353275" cy="297621"/>
              </a:xfrm>
              <a:prstGeom prst="rect">
                <a:avLst/>
              </a:prstGeom>
            </p:spPr>
          </p:pic>
          <p:pic>
            <p:nvPicPr>
              <p:cNvPr id="191" name="図 190">
                <a:extLst>
                  <a:ext uri="{FF2B5EF4-FFF2-40B4-BE49-F238E27FC236}">
                    <a16:creationId xmlns:a16="http://schemas.microsoft.com/office/drawing/2014/main" id="{EEF2BC64-0E19-CE1F-4142-7B96A1F7B2E1}"/>
                  </a:ext>
                </a:extLst>
              </p:cNvPr>
              <p:cNvPicPr>
                <a:picLocks noChangeAspect="1"/>
              </p:cNvPicPr>
              <p:nvPr/>
            </p:nvPicPr>
            <p:blipFill>
              <a:blip r:embed="rId21"/>
              <a:stretch>
                <a:fillRect/>
              </a:stretch>
            </p:blipFill>
            <p:spPr>
              <a:xfrm>
                <a:off x="3961025" y="3121010"/>
                <a:ext cx="400173" cy="283457"/>
              </a:xfrm>
              <a:prstGeom prst="rect">
                <a:avLst/>
              </a:prstGeom>
            </p:spPr>
          </p:pic>
        </p:grpSp>
        <p:sp>
          <p:nvSpPr>
            <p:cNvPr id="189" name="正方形/長方形 188">
              <a:extLst>
                <a:ext uri="{FF2B5EF4-FFF2-40B4-BE49-F238E27FC236}">
                  <a16:creationId xmlns:a16="http://schemas.microsoft.com/office/drawing/2014/main" id="{A928FEC6-24D6-6E64-5EDE-E2F27C15E900}"/>
                </a:ext>
              </a:extLst>
            </p:cNvPr>
            <p:cNvSpPr/>
            <p:nvPr/>
          </p:nvSpPr>
          <p:spPr>
            <a:xfrm>
              <a:off x="142875" y="4450464"/>
              <a:ext cx="4773613" cy="246221"/>
            </a:xfrm>
            <a:prstGeom prst="rect">
              <a:avLst/>
            </a:prstGeom>
          </p:spPr>
          <p:txBody>
            <a:bodyPr wrap="square" lIns="0" tIns="0" rIns="0" bIns="0">
              <a:spAutoFit/>
            </a:bodyPr>
            <a:lstStyle/>
            <a:p>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施工時にさねの接合部にシリコンシーリング・さね部専用ボンド（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公共・商業施設でキャスターの使用頻度が高い箇所には</a:t>
              </a:r>
              <a:r>
                <a:rPr lang="en-US" altLang="ja-JP" sz="400" dirty="0">
                  <a:latin typeface="+mn-ea"/>
                </a:rPr>
                <a:t>2mm</a:t>
              </a:r>
              <a:r>
                <a:rPr lang="ja-JP" altLang="en-US" sz="400" dirty="0">
                  <a:latin typeface="+mn-ea"/>
                </a:rPr>
                <a:t>以上のポリカーボネート製のマットを敷いて床表面を保護してください。床表面が損傷する場合があります。 </a:t>
              </a:r>
              <a:r>
                <a:rPr lang="en-US" altLang="ja-JP" sz="400" dirty="0">
                  <a:latin typeface="+mn-ea"/>
                </a:rPr>
                <a:t>※6 </a:t>
              </a:r>
              <a:r>
                <a:rPr lang="ja-JP" altLang="en-US" sz="400" dirty="0">
                  <a:latin typeface="+mn-ea"/>
                </a:rPr>
                <a:t>屋内での日常生活レベルの性能です。パブリックトイレには使用できません。 </a:t>
              </a:r>
              <a:r>
                <a:rPr lang="en-US" altLang="ja-JP" sz="400" dirty="0">
                  <a:latin typeface="+mn-ea"/>
                </a:rPr>
                <a:t>※7 </a:t>
              </a:r>
              <a:r>
                <a:rPr lang="ja-JP" altLang="en-US" sz="400" dirty="0">
                  <a:latin typeface="+mn-ea"/>
                </a:rPr>
                <a:t>設置条件、取扱い上の注意がありますので詳細はカタログをご覧ください。</a:t>
              </a:r>
            </a:p>
          </p:txBody>
        </p:sp>
      </p:grpSp>
      <p:grpSp>
        <p:nvGrpSpPr>
          <p:cNvPr id="85" name="グループ化 84">
            <a:extLst>
              <a:ext uri="{FF2B5EF4-FFF2-40B4-BE49-F238E27FC236}">
                <a16:creationId xmlns:a16="http://schemas.microsoft.com/office/drawing/2014/main" id="{9A5C3B5C-E54F-B57F-B1C2-3C191A97BADB}"/>
              </a:ext>
            </a:extLst>
          </p:cNvPr>
          <p:cNvGrpSpPr/>
          <p:nvPr/>
        </p:nvGrpSpPr>
        <p:grpSpPr>
          <a:xfrm>
            <a:off x="140803" y="683235"/>
            <a:ext cx="4782857" cy="3348000"/>
            <a:chOff x="140803" y="683235"/>
            <a:chExt cx="4782857" cy="3348000"/>
          </a:xfrm>
        </p:grpSpPr>
        <p:pic>
          <p:nvPicPr>
            <p:cNvPr id="86" name="図 85">
              <a:extLst>
                <a:ext uri="{FF2B5EF4-FFF2-40B4-BE49-F238E27FC236}">
                  <a16:creationId xmlns:a16="http://schemas.microsoft.com/office/drawing/2014/main" id="{51E27F93-609F-4EFA-1DC6-202B57EE5616}"/>
                </a:ext>
              </a:extLst>
            </p:cNvPr>
            <p:cNvPicPr>
              <a:picLocks noChangeAspect="1"/>
            </p:cNvPicPr>
            <p:nvPr/>
          </p:nvPicPr>
          <p:blipFill>
            <a:blip r:embed="rId22"/>
            <a:stretch>
              <a:fillRect/>
            </a:stretch>
          </p:blipFill>
          <p:spPr>
            <a:xfrm>
              <a:off x="140803" y="683235"/>
              <a:ext cx="4782857" cy="3348000"/>
            </a:xfrm>
            <a:prstGeom prst="rect">
              <a:avLst/>
            </a:prstGeom>
          </p:spPr>
        </p:pic>
        <p:sp>
          <p:nvSpPr>
            <p:cNvPr id="87" name="Rectangle 4">
              <a:extLst>
                <a:ext uri="{FF2B5EF4-FFF2-40B4-BE49-F238E27FC236}">
                  <a16:creationId xmlns:a16="http://schemas.microsoft.com/office/drawing/2014/main" id="{546808C0-DED7-748D-2CBE-5D8C362427CF}"/>
                </a:ext>
              </a:extLst>
            </p:cNvPr>
            <p:cNvSpPr>
              <a:spLocks noChangeArrowheads="1"/>
            </p:cNvSpPr>
            <p:nvPr/>
          </p:nvSpPr>
          <p:spPr bwMode="auto">
            <a:xfrm>
              <a:off x="3312076" y="3922302"/>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88" name="正方形/長方形 87">
              <a:extLst>
                <a:ext uri="{FF2B5EF4-FFF2-40B4-BE49-F238E27FC236}">
                  <a16:creationId xmlns:a16="http://schemas.microsoft.com/office/drawing/2014/main" id="{ED24CF57-F3E7-20F5-E2A9-11B51CC122E2}"/>
                </a:ext>
              </a:extLst>
            </p:cNvPr>
            <p:cNvSpPr/>
            <p:nvPr/>
          </p:nvSpPr>
          <p:spPr>
            <a:xfrm>
              <a:off x="156398" y="3906169"/>
              <a:ext cx="1104470"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アッシュクリア（アッシュ突き板）</a:t>
              </a:r>
              <a:r>
                <a:rPr lang="en-US" altLang="ja-JP" sz="600" b="1" dirty="0">
                  <a:latin typeface="+mn-ea"/>
                </a:rPr>
                <a:t>〕</a:t>
              </a:r>
              <a:endParaRPr lang="ja-JP" altLang="en-US" sz="600" b="1" dirty="0">
                <a:latin typeface="+mn-ea"/>
              </a:endParaRPr>
            </a:p>
          </p:txBody>
        </p:sp>
      </p:grpSp>
      <p:grpSp>
        <p:nvGrpSpPr>
          <p:cNvPr id="92" name="グループ化 91">
            <a:extLst>
              <a:ext uri="{FF2B5EF4-FFF2-40B4-BE49-F238E27FC236}">
                <a16:creationId xmlns:a16="http://schemas.microsoft.com/office/drawing/2014/main" id="{93A55227-6518-7FA6-40B1-2D52F80E33D4}"/>
              </a:ext>
            </a:extLst>
          </p:cNvPr>
          <p:cNvGrpSpPr/>
          <p:nvPr/>
        </p:nvGrpSpPr>
        <p:grpSpPr>
          <a:xfrm>
            <a:off x="140803" y="4727418"/>
            <a:ext cx="9625496" cy="1943616"/>
            <a:chOff x="140803" y="4727418"/>
            <a:chExt cx="9625496" cy="1943616"/>
          </a:xfrm>
        </p:grpSpPr>
        <p:sp>
          <p:nvSpPr>
            <p:cNvPr id="40" name="Rectangle 14">
              <a:extLst>
                <a:ext uri="{FF2B5EF4-FFF2-40B4-BE49-F238E27FC236}">
                  <a16:creationId xmlns:a16="http://schemas.microsoft.com/office/drawing/2014/main" id="{071333AC-28A8-DDBC-6A18-6AF71A0C08D4}"/>
                </a:ext>
              </a:extLst>
            </p:cNvPr>
            <p:cNvSpPr>
              <a:spLocks noChangeArrowheads="1"/>
            </p:cNvSpPr>
            <p:nvPr/>
          </p:nvSpPr>
          <p:spPr bwMode="auto">
            <a:xfrm>
              <a:off x="148682"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41" name="正方形/長方形 40">
              <a:extLst>
                <a:ext uri="{FF2B5EF4-FFF2-40B4-BE49-F238E27FC236}">
                  <a16:creationId xmlns:a16="http://schemas.microsoft.com/office/drawing/2014/main" id="{C478866D-367D-5B48-9D99-B15740DAC73C}"/>
                </a:ext>
              </a:extLst>
            </p:cNvPr>
            <p:cNvSpPr/>
            <p:nvPr/>
          </p:nvSpPr>
          <p:spPr>
            <a:xfrm>
              <a:off x="140803" y="4808374"/>
              <a:ext cx="9613830" cy="184666"/>
            </a:xfrm>
            <a:prstGeom prst="rect">
              <a:avLst/>
            </a:prstGeom>
          </p:spPr>
          <p:txBody>
            <a:bodyPr wrap="square" lIns="0" tIns="0" rIns="0" bIns="0">
              <a:spAutoFit/>
            </a:bodyPr>
            <a:lstStyle/>
            <a:p>
              <a:pPr algn="ctr"/>
              <a:r>
                <a:rPr lang="ja-JP" altLang="en-US" sz="1200" b="1" dirty="0">
                  <a:solidFill>
                    <a:srgbClr val="953735"/>
                  </a:solidFill>
                  <a:latin typeface="+mn-ea"/>
                </a:rPr>
                <a:t>土足歩行に対応した公共・商業施設用の床材です。</a:t>
              </a:r>
            </a:p>
          </p:txBody>
        </p:sp>
        <p:grpSp>
          <p:nvGrpSpPr>
            <p:cNvPr id="43" name="グループ化 42">
              <a:extLst>
                <a:ext uri="{FF2B5EF4-FFF2-40B4-BE49-F238E27FC236}">
                  <a16:creationId xmlns:a16="http://schemas.microsoft.com/office/drawing/2014/main" id="{A447579F-6E00-3989-6E76-8BBB1068C68C}"/>
                </a:ext>
              </a:extLst>
            </p:cNvPr>
            <p:cNvGrpSpPr/>
            <p:nvPr/>
          </p:nvGrpSpPr>
          <p:grpSpPr>
            <a:xfrm>
              <a:off x="3184236" y="5075765"/>
              <a:ext cx="1410957" cy="1470622"/>
              <a:chOff x="3184236" y="5075765"/>
              <a:chExt cx="1410957" cy="1470622"/>
            </a:xfrm>
          </p:grpSpPr>
          <p:grpSp>
            <p:nvGrpSpPr>
              <p:cNvPr id="56" name="グループ化 55">
                <a:extLst>
                  <a:ext uri="{FF2B5EF4-FFF2-40B4-BE49-F238E27FC236}">
                    <a16:creationId xmlns:a16="http://schemas.microsoft.com/office/drawing/2014/main" id="{FFC21F8F-0EF2-C7BE-D19E-D1F3A5334A59}"/>
                  </a:ext>
                </a:extLst>
              </p:cNvPr>
              <p:cNvGrpSpPr/>
              <p:nvPr/>
            </p:nvGrpSpPr>
            <p:grpSpPr>
              <a:xfrm>
                <a:off x="3184236" y="5979028"/>
                <a:ext cx="1410957" cy="567359"/>
                <a:chOff x="3184236" y="5979028"/>
                <a:chExt cx="1410957" cy="567359"/>
              </a:xfrm>
            </p:grpSpPr>
            <p:sp>
              <p:nvSpPr>
                <p:cNvPr id="58" name="正方形/長方形 57">
                  <a:extLst>
                    <a:ext uri="{FF2B5EF4-FFF2-40B4-BE49-F238E27FC236}">
                      <a16:creationId xmlns:a16="http://schemas.microsoft.com/office/drawing/2014/main" id="{BAC99C77-979E-8104-1541-837D3ECDD7C2}"/>
                    </a:ext>
                  </a:extLst>
                </p:cNvPr>
                <p:cNvSpPr/>
                <p:nvPr/>
              </p:nvSpPr>
              <p:spPr>
                <a:xfrm>
                  <a:off x="3184236" y="5979028"/>
                  <a:ext cx="1410956" cy="246221"/>
                </a:xfrm>
                <a:prstGeom prst="rect">
                  <a:avLst/>
                </a:prstGeom>
              </p:spPr>
              <p:txBody>
                <a:bodyPr wrap="square" lIns="0" tIns="0" rIns="0" bIns="0">
                  <a:spAutoFit/>
                </a:bodyPr>
                <a:lstStyle/>
                <a:p>
                  <a:r>
                    <a:rPr lang="ja-JP" altLang="en-US" sz="800" b="1" dirty="0">
                      <a:latin typeface="+mn-ea"/>
                    </a:rPr>
                    <a:t>靴裏などのゴムや、</a:t>
                  </a:r>
                  <a:endParaRPr lang="en-US" altLang="ja-JP" sz="800" b="1" dirty="0">
                    <a:latin typeface="+mn-ea"/>
                  </a:endParaRPr>
                </a:p>
                <a:p>
                  <a:r>
                    <a:rPr lang="ja-JP" altLang="en-US" sz="800" b="1" dirty="0">
                      <a:latin typeface="+mn-ea"/>
                    </a:rPr>
                    <a:t>薬品汚れにも対応。</a:t>
                  </a:r>
                  <a:endParaRPr lang="en-US" altLang="ja-JP" sz="800" b="1" dirty="0">
                    <a:latin typeface="+mn-ea"/>
                  </a:endParaRPr>
                </a:p>
              </p:txBody>
            </p:sp>
            <p:sp>
              <p:nvSpPr>
                <p:cNvPr id="59" name="正方形/長方形 58">
                  <a:extLst>
                    <a:ext uri="{FF2B5EF4-FFF2-40B4-BE49-F238E27FC236}">
                      <a16:creationId xmlns:a16="http://schemas.microsoft.com/office/drawing/2014/main" id="{F519598C-5DEA-65D4-F14B-8057A058A68D}"/>
                    </a:ext>
                  </a:extLst>
                </p:cNvPr>
                <p:cNvSpPr/>
                <p:nvPr/>
              </p:nvSpPr>
              <p:spPr>
                <a:xfrm>
                  <a:off x="3184237" y="6269388"/>
                  <a:ext cx="1410956" cy="276999"/>
                </a:xfrm>
                <a:prstGeom prst="rect">
                  <a:avLst/>
                </a:prstGeom>
              </p:spPr>
              <p:txBody>
                <a:bodyPr wrap="square" lIns="0" tIns="0" rIns="0" bIns="0">
                  <a:spAutoFit/>
                </a:bodyPr>
                <a:lstStyle/>
                <a:p>
                  <a:r>
                    <a:rPr lang="ja-JP" altLang="en-US" sz="600" dirty="0">
                      <a:latin typeface="+mn-ea"/>
                    </a:rPr>
                    <a:t>非住宅施設で想定される様々な汚れに耐性を持っているので、施設の種別を選ばずご採用いただけます。</a:t>
                  </a:r>
                </a:p>
              </p:txBody>
            </p:sp>
          </p:grpSp>
          <p:pic>
            <p:nvPicPr>
              <p:cNvPr id="57" name="図 56">
                <a:extLst>
                  <a:ext uri="{FF2B5EF4-FFF2-40B4-BE49-F238E27FC236}">
                    <a16:creationId xmlns:a16="http://schemas.microsoft.com/office/drawing/2014/main" id="{BF8EB094-8543-22F0-EF86-5AA5D337A76D}"/>
                  </a:ext>
                </a:extLst>
              </p:cNvPr>
              <p:cNvPicPr>
                <a:picLocks noChangeAspect="1"/>
              </p:cNvPicPr>
              <p:nvPr/>
            </p:nvPicPr>
            <p:blipFill>
              <a:blip r:embed="rId23"/>
              <a:stretch>
                <a:fillRect/>
              </a:stretch>
            </p:blipFill>
            <p:spPr>
              <a:xfrm>
                <a:off x="3184236" y="5075765"/>
                <a:ext cx="1410956" cy="856800"/>
              </a:xfrm>
              <a:prstGeom prst="rect">
                <a:avLst/>
              </a:prstGeom>
            </p:spPr>
          </p:pic>
        </p:grpSp>
        <p:grpSp>
          <p:nvGrpSpPr>
            <p:cNvPr id="44" name="グループ化 43">
              <a:extLst>
                <a:ext uri="{FF2B5EF4-FFF2-40B4-BE49-F238E27FC236}">
                  <a16:creationId xmlns:a16="http://schemas.microsoft.com/office/drawing/2014/main" id="{FF09867E-9F5B-9CF5-ED85-B438F68981EE}"/>
                </a:ext>
              </a:extLst>
            </p:cNvPr>
            <p:cNvGrpSpPr/>
            <p:nvPr/>
          </p:nvGrpSpPr>
          <p:grpSpPr>
            <a:xfrm>
              <a:off x="7455341" y="5075765"/>
              <a:ext cx="1410956" cy="1470622"/>
              <a:chOff x="7455341" y="5075765"/>
              <a:chExt cx="1410956" cy="1470622"/>
            </a:xfrm>
          </p:grpSpPr>
          <p:sp>
            <p:nvSpPr>
              <p:cNvPr id="53" name="正方形/長方形 52">
                <a:extLst>
                  <a:ext uri="{FF2B5EF4-FFF2-40B4-BE49-F238E27FC236}">
                    <a16:creationId xmlns:a16="http://schemas.microsoft.com/office/drawing/2014/main" id="{FEBE3F77-A4BD-8B31-A6E0-2D92E437A211}"/>
                  </a:ext>
                </a:extLst>
              </p:cNvPr>
              <p:cNvSpPr/>
              <p:nvPr/>
            </p:nvSpPr>
            <p:spPr>
              <a:xfrm>
                <a:off x="7480121" y="6269388"/>
                <a:ext cx="1386176" cy="276999"/>
              </a:xfrm>
              <a:prstGeom prst="rect">
                <a:avLst/>
              </a:prstGeom>
            </p:spPr>
            <p:txBody>
              <a:bodyPr wrap="square" lIns="0" tIns="0" rIns="0" bIns="0">
                <a:spAutoFit/>
              </a:bodyPr>
              <a:lstStyle/>
              <a:p>
                <a:r>
                  <a:rPr lang="ja-JP" altLang="en-US" sz="600" dirty="0">
                    <a:latin typeface="+mn-ea"/>
                  </a:rPr>
                  <a:t>天然木の風合いを活かした木質感のある空間づくりが可能。高い耐久性を持つので、水まわりなどにもご採用いただけます。</a:t>
                </a:r>
              </a:p>
            </p:txBody>
          </p:sp>
          <p:sp>
            <p:nvSpPr>
              <p:cNvPr id="54" name="正方形/長方形 53">
                <a:extLst>
                  <a:ext uri="{FF2B5EF4-FFF2-40B4-BE49-F238E27FC236}">
                    <a16:creationId xmlns:a16="http://schemas.microsoft.com/office/drawing/2014/main" id="{7796B500-2A4A-476B-77A5-EB6976422E4B}"/>
                  </a:ext>
                </a:extLst>
              </p:cNvPr>
              <p:cNvSpPr/>
              <p:nvPr/>
            </p:nvSpPr>
            <p:spPr>
              <a:xfrm>
                <a:off x="7480121" y="5963766"/>
                <a:ext cx="865622" cy="246221"/>
              </a:xfrm>
              <a:prstGeom prst="rect">
                <a:avLst/>
              </a:prstGeom>
            </p:spPr>
            <p:txBody>
              <a:bodyPr wrap="none" lIns="0" tIns="0" rIns="0" bIns="0">
                <a:spAutoFit/>
              </a:bodyPr>
              <a:lstStyle/>
              <a:p>
                <a:r>
                  <a:rPr lang="ja-JP" altLang="en-US" sz="800" b="1" dirty="0">
                    <a:latin typeface="+mn-ea"/>
                  </a:rPr>
                  <a:t>捨貼タイプは</a:t>
                </a:r>
                <a:endParaRPr lang="en-US" altLang="ja-JP" sz="800" b="1" dirty="0">
                  <a:latin typeface="+mn-ea"/>
                </a:endParaRPr>
              </a:p>
              <a:p>
                <a:r>
                  <a:rPr lang="ja-JP" altLang="en-US" sz="800" b="1" dirty="0">
                    <a:latin typeface="+mn-ea"/>
                  </a:rPr>
                  <a:t>一般住宅にも対応。</a:t>
                </a:r>
                <a:endParaRPr lang="ja-JP" altLang="en-US" sz="500" dirty="0">
                  <a:latin typeface="+mn-ea"/>
                </a:endParaRPr>
              </a:p>
            </p:txBody>
          </p:sp>
          <p:pic>
            <p:nvPicPr>
              <p:cNvPr id="55" name="図 54">
                <a:extLst>
                  <a:ext uri="{FF2B5EF4-FFF2-40B4-BE49-F238E27FC236}">
                    <a16:creationId xmlns:a16="http://schemas.microsoft.com/office/drawing/2014/main" id="{A0CA8F8A-B6AB-0DB4-556C-443858C07D91}"/>
                  </a:ext>
                </a:extLst>
              </p:cNvPr>
              <p:cNvPicPr>
                <a:picLocks noChangeAspect="1"/>
              </p:cNvPicPr>
              <p:nvPr/>
            </p:nvPicPr>
            <p:blipFill>
              <a:blip r:embed="rId24"/>
              <a:stretch>
                <a:fillRect/>
              </a:stretch>
            </p:blipFill>
            <p:spPr>
              <a:xfrm>
                <a:off x="7455341" y="5075765"/>
                <a:ext cx="1410956" cy="856800"/>
              </a:xfrm>
              <a:prstGeom prst="rect">
                <a:avLst/>
              </a:prstGeom>
            </p:spPr>
          </p:pic>
        </p:grpSp>
        <p:grpSp>
          <p:nvGrpSpPr>
            <p:cNvPr id="45" name="グループ化 44">
              <a:extLst>
                <a:ext uri="{FF2B5EF4-FFF2-40B4-BE49-F238E27FC236}">
                  <a16:creationId xmlns:a16="http://schemas.microsoft.com/office/drawing/2014/main" id="{E77B740F-79B6-3562-5E5F-AEADA0B2B0CE}"/>
                </a:ext>
              </a:extLst>
            </p:cNvPr>
            <p:cNvGrpSpPr/>
            <p:nvPr/>
          </p:nvGrpSpPr>
          <p:grpSpPr>
            <a:xfrm>
              <a:off x="5220771" y="5075765"/>
              <a:ext cx="1797028" cy="1593733"/>
              <a:chOff x="5259254" y="5075765"/>
              <a:chExt cx="1797028" cy="1593733"/>
            </a:xfrm>
          </p:grpSpPr>
          <p:grpSp>
            <p:nvGrpSpPr>
              <p:cNvPr id="46" name="グループ化 45">
                <a:extLst>
                  <a:ext uri="{FF2B5EF4-FFF2-40B4-BE49-F238E27FC236}">
                    <a16:creationId xmlns:a16="http://schemas.microsoft.com/office/drawing/2014/main" id="{BF10C2A0-ED7D-C73B-24D9-56884E789575}"/>
                  </a:ext>
                </a:extLst>
              </p:cNvPr>
              <p:cNvGrpSpPr/>
              <p:nvPr/>
            </p:nvGrpSpPr>
            <p:grpSpPr>
              <a:xfrm>
                <a:off x="5259254" y="5979028"/>
                <a:ext cx="1335589" cy="690470"/>
                <a:chOff x="5099983" y="5979028"/>
                <a:chExt cx="1335589" cy="690470"/>
              </a:xfrm>
            </p:grpSpPr>
            <p:sp>
              <p:nvSpPr>
                <p:cNvPr id="51" name="正方形/長方形 50">
                  <a:extLst>
                    <a:ext uri="{FF2B5EF4-FFF2-40B4-BE49-F238E27FC236}">
                      <a16:creationId xmlns:a16="http://schemas.microsoft.com/office/drawing/2014/main" id="{08595352-6BC1-3A86-C208-7B2AC7FA4363}"/>
                    </a:ext>
                  </a:extLst>
                </p:cNvPr>
                <p:cNvSpPr/>
                <p:nvPr/>
              </p:nvSpPr>
              <p:spPr>
                <a:xfrm>
                  <a:off x="5099983" y="5979028"/>
                  <a:ext cx="1132967" cy="246221"/>
                </a:xfrm>
                <a:prstGeom prst="rect">
                  <a:avLst/>
                </a:prstGeom>
              </p:spPr>
              <p:txBody>
                <a:bodyPr wrap="square" lIns="0" tIns="0" rIns="0" bIns="0">
                  <a:spAutoFit/>
                </a:bodyPr>
                <a:lstStyle/>
                <a:p>
                  <a:r>
                    <a:rPr lang="ja-JP" altLang="en-US" sz="800" b="1" dirty="0">
                      <a:latin typeface="+mn-ea"/>
                    </a:rPr>
                    <a:t>教育・医療施設には</a:t>
                  </a:r>
                  <a:endParaRPr lang="en-US" altLang="ja-JP" sz="800" b="1" dirty="0">
                    <a:latin typeface="+mn-ea"/>
                  </a:endParaRPr>
                </a:p>
                <a:p>
                  <a:r>
                    <a:rPr lang="ja-JP" altLang="en-US" sz="800" b="1" dirty="0">
                      <a:latin typeface="+mn-ea"/>
                    </a:rPr>
                    <a:t>抗菌／抗ウイルス性能。</a:t>
                  </a:r>
                  <a:endParaRPr lang="en-US" altLang="ja-JP" sz="800" b="1" dirty="0">
                    <a:latin typeface="+mn-ea"/>
                  </a:endParaRPr>
                </a:p>
              </p:txBody>
            </p:sp>
            <p:sp>
              <p:nvSpPr>
                <p:cNvPr id="52" name="正方形/長方形 51">
                  <a:extLst>
                    <a:ext uri="{FF2B5EF4-FFF2-40B4-BE49-F238E27FC236}">
                      <a16:creationId xmlns:a16="http://schemas.microsoft.com/office/drawing/2014/main" id="{5786DE37-EE08-04FF-5649-00021238756D}"/>
                    </a:ext>
                  </a:extLst>
                </p:cNvPr>
                <p:cNvSpPr/>
                <p:nvPr/>
              </p:nvSpPr>
              <p:spPr>
                <a:xfrm>
                  <a:off x="5099983" y="6269388"/>
                  <a:ext cx="1335589" cy="400110"/>
                </a:xfrm>
                <a:prstGeom prst="rect">
                  <a:avLst/>
                </a:prstGeom>
              </p:spPr>
              <p:txBody>
                <a:bodyPr wrap="square" lIns="0" tIns="0" rIns="0" bIns="0">
                  <a:spAutoFit/>
                </a:bodyPr>
                <a:lstStyle/>
                <a:p>
                  <a:r>
                    <a:rPr lang="ja-JP" altLang="en-US" sz="600" dirty="0">
                      <a:latin typeface="+mn-ea"/>
                    </a:rPr>
                    <a:t>表面塗装に付着した特定細菌やウイルスを抑制。直接触れる床表面の清潔維持に貢献します。</a:t>
                  </a:r>
                  <a:endParaRPr lang="en-US" altLang="ja-JP" sz="600" dirty="0">
                    <a:latin typeface="+mn-ea"/>
                  </a:endParaRPr>
                </a:p>
                <a:p>
                  <a:r>
                    <a:rPr lang="en-US" altLang="ja-JP" sz="400" dirty="0">
                      <a:latin typeface="+mn-ea"/>
                    </a:rPr>
                    <a:t>※</a:t>
                  </a:r>
                  <a:r>
                    <a:rPr lang="ja-JP" altLang="en-US" sz="400" dirty="0">
                      <a:latin typeface="+mn-ea"/>
                    </a:rPr>
                    <a:t>抗ウイルス加工は、病気の治療や予防を目的とするものではありません。 </a:t>
                  </a:r>
                  <a:r>
                    <a:rPr lang="en-US" altLang="ja-JP" sz="400" dirty="0">
                      <a:latin typeface="+mn-ea"/>
                    </a:rPr>
                    <a:t>※SIAA</a:t>
                  </a:r>
                  <a:r>
                    <a:rPr lang="ja-JP" altLang="en-US" sz="400" dirty="0">
                      <a:latin typeface="+mn-ea"/>
                    </a:rPr>
                    <a:t>の安全性基準に適合しています。</a:t>
                  </a:r>
                </a:p>
              </p:txBody>
            </p:sp>
          </p:grpSp>
          <p:grpSp>
            <p:nvGrpSpPr>
              <p:cNvPr id="47" name="グループ化 46">
                <a:extLst>
                  <a:ext uri="{FF2B5EF4-FFF2-40B4-BE49-F238E27FC236}">
                    <a16:creationId xmlns:a16="http://schemas.microsoft.com/office/drawing/2014/main" id="{2A7D64F1-9DF5-78D6-1D11-C805FC6DF8E9}"/>
                  </a:ext>
                </a:extLst>
              </p:cNvPr>
              <p:cNvGrpSpPr/>
              <p:nvPr/>
            </p:nvGrpSpPr>
            <p:grpSpPr>
              <a:xfrm>
                <a:off x="6656117" y="5976006"/>
                <a:ext cx="400165" cy="693492"/>
                <a:chOff x="7170233" y="-2185534"/>
                <a:chExt cx="4714875" cy="8170934"/>
              </a:xfrm>
            </p:grpSpPr>
            <p:pic>
              <p:nvPicPr>
                <p:cNvPr id="49" name="図 48">
                  <a:extLst>
                    <a:ext uri="{FF2B5EF4-FFF2-40B4-BE49-F238E27FC236}">
                      <a16:creationId xmlns:a16="http://schemas.microsoft.com/office/drawing/2014/main" id="{1350F412-1E97-2BB5-3BF6-9537AFB2B806}"/>
                    </a:ext>
                  </a:extLst>
                </p:cNvPr>
                <p:cNvPicPr>
                  <a:picLocks noChangeAspect="1"/>
                </p:cNvPicPr>
                <p:nvPr/>
              </p:nvPicPr>
              <p:blipFill>
                <a:blip r:embed="rId25"/>
                <a:stretch>
                  <a:fillRect/>
                </a:stretch>
              </p:blipFill>
              <p:spPr>
                <a:xfrm>
                  <a:off x="7170233" y="-2185534"/>
                  <a:ext cx="4714875" cy="4019544"/>
                </a:xfrm>
                <a:prstGeom prst="rect">
                  <a:avLst/>
                </a:prstGeom>
              </p:spPr>
            </p:pic>
            <p:pic>
              <p:nvPicPr>
                <p:cNvPr id="50" name="図 49">
                  <a:extLst>
                    <a:ext uri="{FF2B5EF4-FFF2-40B4-BE49-F238E27FC236}">
                      <a16:creationId xmlns:a16="http://schemas.microsoft.com/office/drawing/2014/main" id="{5C7848A6-FD7B-61BA-EC96-6E76C9D04762}"/>
                    </a:ext>
                  </a:extLst>
                </p:cNvPr>
                <p:cNvPicPr>
                  <a:picLocks noChangeAspect="1"/>
                </p:cNvPicPr>
                <p:nvPr/>
              </p:nvPicPr>
              <p:blipFill>
                <a:blip r:embed="rId26"/>
                <a:stretch>
                  <a:fillRect/>
                </a:stretch>
              </p:blipFill>
              <p:spPr>
                <a:xfrm>
                  <a:off x="7170233" y="1965856"/>
                  <a:ext cx="4714875" cy="4019544"/>
                </a:xfrm>
                <a:prstGeom prst="rect">
                  <a:avLst/>
                </a:prstGeom>
              </p:spPr>
            </p:pic>
          </p:grpSp>
          <p:pic>
            <p:nvPicPr>
              <p:cNvPr id="48" name="図 47">
                <a:extLst>
                  <a:ext uri="{FF2B5EF4-FFF2-40B4-BE49-F238E27FC236}">
                    <a16:creationId xmlns:a16="http://schemas.microsoft.com/office/drawing/2014/main" id="{5D5B1C5B-6988-D4F3-8D3B-94414591DC3A}"/>
                  </a:ext>
                </a:extLst>
              </p:cNvPr>
              <p:cNvPicPr>
                <a:picLocks noChangeAspect="1"/>
              </p:cNvPicPr>
              <p:nvPr/>
            </p:nvPicPr>
            <p:blipFill rotWithShape="1">
              <a:blip r:embed="rId27"/>
              <a:stretch/>
            </p:blipFill>
            <p:spPr>
              <a:xfrm>
                <a:off x="5259254" y="5075765"/>
                <a:ext cx="1662468" cy="856800"/>
              </a:xfrm>
              <a:prstGeom prst="rect">
                <a:avLst/>
              </a:prstGeom>
            </p:spPr>
          </p:pic>
        </p:grpSp>
        <p:grpSp>
          <p:nvGrpSpPr>
            <p:cNvPr id="91" name="グループ化 90">
              <a:extLst>
                <a:ext uri="{FF2B5EF4-FFF2-40B4-BE49-F238E27FC236}">
                  <a16:creationId xmlns:a16="http://schemas.microsoft.com/office/drawing/2014/main" id="{5B7F7F7E-D79E-9AE7-0660-06517FC8102F}"/>
                </a:ext>
              </a:extLst>
            </p:cNvPr>
            <p:cNvGrpSpPr/>
            <p:nvPr/>
          </p:nvGrpSpPr>
          <p:grpSpPr>
            <a:xfrm>
              <a:off x="1048684" y="5075765"/>
              <a:ext cx="1472055" cy="1525519"/>
              <a:chOff x="1048684" y="5075765"/>
              <a:chExt cx="1472055" cy="1525519"/>
            </a:xfrm>
          </p:grpSpPr>
          <p:grpSp>
            <p:nvGrpSpPr>
              <p:cNvPr id="60" name="グループ化 59">
                <a:extLst>
                  <a:ext uri="{FF2B5EF4-FFF2-40B4-BE49-F238E27FC236}">
                    <a16:creationId xmlns:a16="http://schemas.microsoft.com/office/drawing/2014/main" id="{0B1A287C-88A0-EBDC-7F6C-F5AA64E60218}"/>
                  </a:ext>
                </a:extLst>
              </p:cNvPr>
              <p:cNvGrpSpPr/>
              <p:nvPr/>
            </p:nvGrpSpPr>
            <p:grpSpPr>
              <a:xfrm>
                <a:off x="1048684" y="5963766"/>
                <a:ext cx="1472055" cy="637518"/>
                <a:chOff x="1048684" y="5963766"/>
                <a:chExt cx="1472055" cy="637518"/>
              </a:xfrm>
            </p:grpSpPr>
            <p:sp>
              <p:nvSpPr>
                <p:cNvPr id="62" name="正方形/長方形 61">
                  <a:extLst>
                    <a:ext uri="{FF2B5EF4-FFF2-40B4-BE49-F238E27FC236}">
                      <a16:creationId xmlns:a16="http://schemas.microsoft.com/office/drawing/2014/main" id="{EE78D67F-3E51-C4E1-6998-FBFF9FD7FD1A}"/>
                    </a:ext>
                  </a:extLst>
                </p:cNvPr>
                <p:cNvSpPr/>
                <p:nvPr/>
              </p:nvSpPr>
              <p:spPr>
                <a:xfrm>
                  <a:off x="1048684" y="5963766"/>
                  <a:ext cx="1472055" cy="246221"/>
                </a:xfrm>
                <a:prstGeom prst="rect">
                  <a:avLst/>
                </a:prstGeom>
              </p:spPr>
              <p:txBody>
                <a:bodyPr wrap="square" lIns="0" tIns="0" rIns="0" bIns="0">
                  <a:spAutoFit/>
                </a:bodyPr>
                <a:lstStyle/>
                <a:p>
                  <a:r>
                    <a:rPr lang="ja-JP" altLang="en-US" sz="800" b="1" dirty="0">
                      <a:latin typeface="+mn-ea"/>
                    </a:rPr>
                    <a:t>利用者の多い</a:t>
                  </a:r>
                  <a:endParaRPr lang="en-US" altLang="ja-JP" sz="800" b="1" dirty="0">
                    <a:latin typeface="+mn-ea"/>
                  </a:endParaRPr>
                </a:p>
                <a:p>
                  <a:r>
                    <a:rPr lang="ja-JP" altLang="en-US" sz="800" b="1" dirty="0">
                      <a:latin typeface="+mn-ea"/>
                    </a:rPr>
                    <a:t>非住宅施設でも使用可能。</a:t>
                  </a:r>
                </a:p>
              </p:txBody>
            </p:sp>
            <p:sp>
              <p:nvSpPr>
                <p:cNvPr id="63" name="正方形/長方形 62">
                  <a:extLst>
                    <a:ext uri="{FF2B5EF4-FFF2-40B4-BE49-F238E27FC236}">
                      <a16:creationId xmlns:a16="http://schemas.microsoft.com/office/drawing/2014/main" id="{93998BFB-6580-B5B1-DC57-FC415F8E2F65}"/>
                    </a:ext>
                  </a:extLst>
                </p:cNvPr>
                <p:cNvSpPr/>
                <p:nvPr/>
              </p:nvSpPr>
              <p:spPr>
                <a:xfrm>
                  <a:off x="1048685" y="6262730"/>
                  <a:ext cx="1410956" cy="338554"/>
                </a:xfrm>
                <a:prstGeom prst="rect">
                  <a:avLst/>
                </a:prstGeom>
              </p:spPr>
              <p:txBody>
                <a:bodyPr wrap="square" lIns="0" tIns="0" rIns="0" bIns="0">
                  <a:spAutoFit/>
                </a:bodyPr>
                <a:lstStyle/>
                <a:p>
                  <a:r>
                    <a:rPr lang="ja-JP" altLang="en-US" sz="600" dirty="0">
                      <a:latin typeface="+mn-ea"/>
                    </a:rPr>
                    <a:t>分厚いコーティング層が、表面の仕上げ材を保護。傷がつきにくいので、土足での歩行者が多い場所でも美しさは長持ちします。</a:t>
                  </a:r>
                  <a:endParaRPr lang="en-US" altLang="ja-JP" sz="600" dirty="0">
                    <a:latin typeface="+mn-ea"/>
                  </a:endParaRPr>
                </a:p>
                <a:p>
                  <a:r>
                    <a:rPr lang="en-US" altLang="ja-JP" sz="400" dirty="0">
                      <a:latin typeface="+mn-ea"/>
                    </a:rPr>
                    <a:t>※</a:t>
                  </a:r>
                  <a:r>
                    <a:rPr lang="ja-JP" altLang="en-US" sz="400" dirty="0">
                      <a:latin typeface="+mn-ea"/>
                    </a:rPr>
                    <a:t>使用可能目安：歩行量</a:t>
                  </a:r>
                  <a:r>
                    <a:rPr lang="en-US" altLang="ja-JP" sz="400" dirty="0">
                      <a:latin typeface="+mn-ea"/>
                    </a:rPr>
                    <a:t>5000</a:t>
                  </a:r>
                  <a:r>
                    <a:rPr lang="ja-JP" altLang="en-US" sz="400" dirty="0">
                      <a:latin typeface="+mn-ea"/>
                    </a:rPr>
                    <a:t>人／日 以下</a:t>
                  </a:r>
                </a:p>
              </p:txBody>
            </p:sp>
          </p:grpSp>
          <p:pic>
            <p:nvPicPr>
              <p:cNvPr id="90" name="図 89">
                <a:extLst>
                  <a:ext uri="{FF2B5EF4-FFF2-40B4-BE49-F238E27FC236}">
                    <a16:creationId xmlns:a16="http://schemas.microsoft.com/office/drawing/2014/main" id="{5073D135-1CB8-B823-D66F-8008BDB191FF}"/>
                  </a:ext>
                </a:extLst>
              </p:cNvPr>
              <p:cNvPicPr>
                <a:picLocks noChangeAspect="1"/>
              </p:cNvPicPr>
              <p:nvPr/>
            </p:nvPicPr>
            <p:blipFill>
              <a:blip r:embed="rId28"/>
              <a:stretch>
                <a:fillRect/>
              </a:stretch>
            </p:blipFill>
            <p:spPr>
              <a:xfrm>
                <a:off x="1048684" y="5075765"/>
                <a:ext cx="1410956" cy="856800"/>
              </a:xfrm>
              <a:prstGeom prst="rect">
                <a:avLst/>
              </a:prstGeom>
            </p:spPr>
          </p:pic>
        </p:grpSp>
      </p:grpSp>
      <p:grpSp>
        <p:nvGrpSpPr>
          <p:cNvPr id="6" name="グループ化 5">
            <a:extLst>
              <a:ext uri="{FF2B5EF4-FFF2-40B4-BE49-F238E27FC236}">
                <a16:creationId xmlns:a16="http://schemas.microsoft.com/office/drawing/2014/main" id="{7F1A72FB-FD08-7800-5510-2206F290C487}"/>
              </a:ext>
            </a:extLst>
          </p:cNvPr>
          <p:cNvGrpSpPr/>
          <p:nvPr/>
        </p:nvGrpSpPr>
        <p:grpSpPr>
          <a:xfrm>
            <a:off x="4991099" y="683235"/>
            <a:ext cx="4775201" cy="1953143"/>
            <a:chOff x="4991099" y="683235"/>
            <a:chExt cx="4775201" cy="1953143"/>
          </a:xfrm>
        </p:grpSpPr>
        <p:grpSp>
          <p:nvGrpSpPr>
            <p:cNvPr id="7" name="グループ化 6">
              <a:extLst>
                <a:ext uri="{FF2B5EF4-FFF2-40B4-BE49-F238E27FC236}">
                  <a16:creationId xmlns:a16="http://schemas.microsoft.com/office/drawing/2014/main" id="{924AEC1B-1A90-BFF5-EFE8-F02337172B9B}"/>
                </a:ext>
              </a:extLst>
            </p:cNvPr>
            <p:cNvGrpSpPr/>
            <p:nvPr/>
          </p:nvGrpSpPr>
          <p:grpSpPr>
            <a:xfrm>
              <a:off x="7386616" y="688975"/>
              <a:ext cx="2379683" cy="1944830"/>
              <a:chOff x="7386616" y="688975"/>
              <a:chExt cx="2379683" cy="1944830"/>
            </a:xfrm>
          </p:grpSpPr>
          <p:pic>
            <p:nvPicPr>
              <p:cNvPr id="17" name="図 16">
                <a:extLst>
                  <a:ext uri="{FF2B5EF4-FFF2-40B4-BE49-F238E27FC236}">
                    <a16:creationId xmlns:a16="http://schemas.microsoft.com/office/drawing/2014/main" id="{2EDECC6B-25BB-FD41-11A0-75C5DD599186}"/>
                  </a:ext>
                </a:extLst>
              </p:cNvPr>
              <p:cNvPicPr>
                <a:picLocks noChangeAspect="1"/>
              </p:cNvPicPr>
              <p:nvPr/>
            </p:nvPicPr>
            <p:blipFill rotWithShape="1">
              <a:blip r:embed="rId29">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18" name="正方形/長方形 17">
                <a:extLst>
                  <a:ext uri="{FF2B5EF4-FFF2-40B4-BE49-F238E27FC236}">
                    <a16:creationId xmlns:a16="http://schemas.microsoft.com/office/drawing/2014/main" id="{0B81AF4F-6453-C1FD-7A6A-4B7A107669EE}"/>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grpSp>
        <p:sp>
          <p:nvSpPr>
            <p:cNvPr id="9" name="Rectangle 14">
              <a:extLst>
                <a:ext uri="{FF2B5EF4-FFF2-40B4-BE49-F238E27FC236}">
                  <a16:creationId xmlns:a16="http://schemas.microsoft.com/office/drawing/2014/main" id="{ADA6F934-6941-9A8D-88D9-4E257E2A1FEA}"/>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10" name="グループ化 9">
              <a:extLst>
                <a:ext uri="{FF2B5EF4-FFF2-40B4-BE49-F238E27FC236}">
                  <a16:creationId xmlns:a16="http://schemas.microsoft.com/office/drawing/2014/main" id="{481E28B8-8E9B-2AD2-4A58-140774DF7295}"/>
                </a:ext>
              </a:extLst>
            </p:cNvPr>
            <p:cNvGrpSpPr/>
            <p:nvPr/>
          </p:nvGrpSpPr>
          <p:grpSpPr>
            <a:xfrm>
              <a:off x="4991099" y="688975"/>
              <a:ext cx="2412852" cy="1943100"/>
              <a:chOff x="4991099" y="688975"/>
              <a:chExt cx="2412852" cy="1943100"/>
            </a:xfrm>
          </p:grpSpPr>
          <p:sp>
            <p:nvSpPr>
              <p:cNvPr id="12" name="Rectangle 14">
                <a:extLst>
                  <a:ext uri="{FF2B5EF4-FFF2-40B4-BE49-F238E27FC236}">
                    <a16:creationId xmlns:a16="http://schemas.microsoft.com/office/drawing/2014/main" id="{D83B384F-9D16-4930-A277-E1F4F3A1688F}"/>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13" name="グループ化 12">
                <a:extLst>
                  <a:ext uri="{FF2B5EF4-FFF2-40B4-BE49-F238E27FC236}">
                    <a16:creationId xmlns:a16="http://schemas.microsoft.com/office/drawing/2014/main" id="{AA92E4FA-A0B2-A17E-8B0E-76761400DFAB}"/>
                  </a:ext>
                </a:extLst>
              </p:cNvPr>
              <p:cNvGrpSpPr/>
              <p:nvPr/>
            </p:nvGrpSpPr>
            <p:grpSpPr>
              <a:xfrm>
                <a:off x="4991100" y="947324"/>
                <a:ext cx="2412851" cy="355257"/>
                <a:chOff x="4991100" y="869365"/>
                <a:chExt cx="2412851" cy="355257"/>
              </a:xfrm>
            </p:grpSpPr>
            <p:sp>
              <p:nvSpPr>
                <p:cNvPr id="15" name="正方形/長方形 14">
                  <a:extLst>
                    <a:ext uri="{FF2B5EF4-FFF2-40B4-BE49-F238E27FC236}">
                      <a16:creationId xmlns:a16="http://schemas.microsoft.com/office/drawing/2014/main" id="{53070081-6183-BA14-ECEC-6DC187FEFD00}"/>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16" name="正方形/長方形 15">
                  <a:extLst>
                    <a:ext uri="{FF2B5EF4-FFF2-40B4-BE49-F238E27FC236}">
                      <a16:creationId xmlns:a16="http://schemas.microsoft.com/office/drawing/2014/main" id="{D6BBE9A8-8CF2-16DC-5D81-9CDD7ED182D2}"/>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14" name="図 13">
                <a:extLst>
                  <a:ext uri="{FF2B5EF4-FFF2-40B4-BE49-F238E27FC236}">
                    <a16:creationId xmlns:a16="http://schemas.microsoft.com/office/drawing/2014/main" id="{26270F0A-CCBD-92D5-DD94-9D484ED12431}"/>
                  </a:ext>
                </a:extLst>
              </p:cNvPr>
              <p:cNvPicPr>
                <a:picLocks noChangeAspect="1"/>
              </p:cNvPicPr>
              <p:nvPr/>
            </p:nvPicPr>
            <p:blipFill rotWithShape="1">
              <a:blip r:embed="rId30">
                <a:extLst>
                  <a:ext uri="{28A0092B-C50C-407E-A947-70E740481C1C}">
                    <a14:useLocalDpi xmlns:a14="http://schemas.microsoft.com/office/drawing/2010/main" val="0"/>
                  </a:ext>
                </a:extLst>
              </a:blip>
              <a:srcRect l="18982" t="15110" b="-23"/>
              <a:stretch/>
            </p:blipFill>
            <p:spPr>
              <a:xfrm>
                <a:off x="5501966" y="1401726"/>
                <a:ext cx="1391118" cy="972000"/>
              </a:xfrm>
              <a:prstGeom prst="rect">
                <a:avLst/>
              </a:prstGeom>
            </p:spPr>
          </p:pic>
        </p:grpSp>
        <p:sp>
          <p:nvSpPr>
            <p:cNvPr id="11" name="Rectangle 14">
              <a:extLst>
                <a:ext uri="{FF2B5EF4-FFF2-40B4-BE49-F238E27FC236}">
                  <a16:creationId xmlns:a16="http://schemas.microsoft.com/office/drawing/2014/main" id="{0D47823A-3205-FDF5-8602-84C3FC9E218F}"/>
                </a:ext>
              </a:extLst>
            </p:cNvPr>
            <p:cNvSpPr>
              <a:spLocks noChangeArrowheads="1"/>
            </p:cNvSpPr>
            <p:nvPr/>
          </p:nvSpPr>
          <p:spPr bwMode="auto">
            <a:xfrm>
              <a:off x="4991100" y="690466"/>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sp>
        <p:nvSpPr>
          <p:cNvPr id="4" name="テキスト プレースホルダー 1">
            <a:extLst>
              <a:ext uri="{FF2B5EF4-FFF2-40B4-BE49-F238E27FC236}">
                <a16:creationId xmlns:a16="http://schemas.microsoft.com/office/drawing/2014/main" id="{4D9870BE-569A-94CF-6FED-EAEE131D5A44}"/>
              </a:ext>
            </a:extLst>
          </p:cNvPr>
          <p:cNvSpPr txBox="1">
            <a:spLocks/>
          </p:cNvSpPr>
          <p:nvPr/>
        </p:nvSpPr>
        <p:spPr>
          <a:xfrm>
            <a:off x="1836738" y="52887"/>
            <a:ext cx="7771540" cy="2564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100" b="1" dirty="0">
                <a:solidFill>
                  <a:srgbClr val="FFFFFF"/>
                </a:solidFill>
                <a:latin typeface="+mj-ea"/>
              </a:rPr>
              <a:t>床材　マイスターズウッドフローリング 土足コート 捨貼タイプ 　</a:t>
            </a:r>
            <a:r>
              <a:rPr lang="en-US" altLang="ja-JP" sz="1100" b="1" dirty="0">
                <a:solidFill>
                  <a:srgbClr val="FFFFFF"/>
                </a:solidFill>
                <a:latin typeface="+mj-ea"/>
              </a:rPr>
              <a:t>[</a:t>
            </a:r>
            <a:r>
              <a:rPr lang="ja-JP" altLang="en-US" sz="1100" b="1" dirty="0">
                <a:solidFill>
                  <a:srgbClr val="FFFFFF"/>
                </a:solidFill>
                <a:latin typeface="+mj-ea"/>
              </a:rPr>
              <a:t>公共建築工事標準仕様品</a:t>
            </a:r>
            <a:r>
              <a:rPr lang="en-US" altLang="ja-JP" sz="1100" b="1" dirty="0">
                <a:solidFill>
                  <a:srgbClr val="FFFFFF"/>
                </a:solidFill>
                <a:latin typeface="+mj-ea"/>
              </a:rPr>
              <a:t>]</a:t>
            </a:r>
            <a:endParaRPr lang="ja-JP" altLang="en-US" sz="1100" b="1" dirty="0">
              <a:solidFill>
                <a:srgbClr val="FFFFFF"/>
              </a:solidFill>
              <a:latin typeface="+mj-ea"/>
            </a:endParaRPr>
          </a:p>
        </p:txBody>
      </p:sp>
    </p:spTree>
    <p:extLst>
      <p:ext uri="{BB962C8B-B14F-4D97-AF65-F5344CB8AC3E}">
        <p14:creationId xmlns:p14="http://schemas.microsoft.com/office/powerpoint/2010/main" val="426668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6E92F818-AF68-5ADE-9294-51AB51811725}"/>
              </a:ext>
            </a:extLst>
          </p:cNvPr>
          <p:cNvSpPr/>
          <p:nvPr/>
        </p:nvSpPr>
        <p:spPr>
          <a:xfrm>
            <a:off x="5102400" y="3917652"/>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grpSp>
        <p:nvGrpSpPr>
          <p:cNvPr id="6" name="グループ化 5">
            <a:extLst>
              <a:ext uri="{FF2B5EF4-FFF2-40B4-BE49-F238E27FC236}">
                <a16:creationId xmlns:a16="http://schemas.microsoft.com/office/drawing/2014/main" id="{26DE3BF9-F93B-5C84-530F-E911E37D3411}"/>
              </a:ext>
            </a:extLst>
          </p:cNvPr>
          <p:cNvGrpSpPr/>
          <p:nvPr/>
        </p:nvGrpSpPr>
        <p:grpSpPr>
          <a:xfrm>
            <a:off x="4993243" y="2705161"/>
            <a:ext cx="4773600" cy="1944000"/>
            <a:chOff x="4983718" y="2705161"/>
            <a:chExt cx="4773600" cy="1944000"/>
          </a:xfrm>
        </p:grpSpPr>
        <p:sp>
          <p:nvSpPr>
            <p:cNvPr id="142" name="Rectangle 14"/>
            <p:cNvSpPr>
              <a:spLocks noChangeArrowheads="1"/>
            </p:cNvSpPr>
            <p:nvPr/>
          </p:nvSpPr>
          <p:spPr bwMode="auto">
            <a:xfrm>
              <a:off x="4983718" y="2705161"/>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43" name="Rectangle 24"/>
            <p:cNvSpPr>
              <a:spLocks noChangeArrowheads="1"/>
            </p:cNvSpPr>
            <p:nvPr/>
          </p:nvSpPr>
          <p:spPr bwMode="auto">
            <a:xfrm>
              <a:off x="4983718" y="2705163"/>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72" name="正方形/長方形 71"/>
          <p:cNvSpPr/>
          <p:nvPr/>
        </p:nvSpPr>
        <p:spPr>
          <a:xfrm>
            <a:off x="5076000" y="2887217"/>
            <a:ext cx="4497680" cy="138499"/>
          </a:xfrm>
          <a:prstGeom prst="rect">
            <a:avLst/>
          </a:prstGeom>
        </p:spPr>
        <p:txBody>
          <a:bodyPr wrap="square" lIns="0" tIns="0" rIns="0" bIns="0">
            <a:spAutoFit/>
          </a:bodyPr>
          <a:lstStyle/>
          <a:p>
            <a:r>
              <a:rPr lang="ja-JP" altLang="en-US" sz="900" b="1" dirty="0">
                <a:latin typeface="+mn-ea"/>
              </a:rPr>
              <a:t>土足歩行に対応した公共・商業施設用の床材です。</a:t>
            </a:r>
          </a:p>
        </p:txBody>
      </p:sp>
      <p:sp>
        <p:nvSpPr>
          <p:cNvPr id="4" name="タイトル 26">
            <a:extLst>
              <a:ext uri="{FF2B5EF4-FFF2-40B4-BE49-F238E27FC236}">
                <a16:creationId xmlns:a16="http://schemas.microsoft.com/office/drawing/2014/main" id="{3D194BA2-45C7-B768-FF31-8AB58DBDD0B5}"/>
              </a:ext>
            </a:extLst>
          </p:cNvPr>
          <p:cNvSpPr txBox="1">
            <a:spLocks/>
          </p:cNvSpPr>
          <p:nvPr/>
        </p:nvSpPr>
        <p:spPr>
          <a:xfrm>
            <a:off x="0" y="-283837"/>
            <a:ext cx="5627756"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マイスターズウッドフローリング 土足コート </a:t>
            </a:r>
            <a:r>
              <a:rPr lang="ja-JP" altLang="en-US" sz="1100" b="1" dirty="0">
                <a:solidFill>
                  <a:srgbClr val="000000"/>
                </a:solidFill>
                <a:latin typeface="+mn-ea"/>
                <a:ea typeface="+mn-ea"/>
                <a:cs typeface="+mn-cs"/>
              </a:rPr>
              <a:t>　直貼タイプ　　</a:t>
            </a:r>
            <a:r>
              <a:rPr lang="en-US" altLang="ja-JP" sz="1100" b="1" dirty="0">
                <a:solidFill>
                  <a:srgbClr val="000000"/>
                </a:solidFill>
                <a:latin typeface="+mn-ea"/>
                <a:ea typeface="+mn-ea"/>
                <a:cs typeface="+mn-cs"/>
              </a:rPr>
              <a:t>[</a:t>
            </a:r>
            <a:r>
              <a:rPr lang="ja-JP" altLang="en-US" sz="1100" b="1" dirty="0">
                <a:solidFill>
                  <a:srgbClr val="000000"/>
                </a:solidFill>
                <a:latin typeface="+mn-ea"/>
                <a:ea typeface="+mn-ea"/>
                <a:cs typeface="+mn-cs"/>
              </a:rPr>
              <a:t>公共建築工事標準仕様品</a:t>
            </a:r>
            <a:r>
              <a:rPr lang="en-US" altLang="ja-JP" sz="1100" b="1" dirty="0">
                <a:solidFill>
                  <a:srgbClr val="000000"/>
                </a:solidFill>
                <a:latin typeface="+mn-ea"/>
                <a:ea typeface="+mn-ea"/>
                <a:cs typeface="+mn-cs"/>
              </a:rPr>
              <a:t>]</a:t>
            </a:r>
            <a:endParaRPr lang="ja-JP" altLang="en-US" sz="1100" b="1" dirty="0">
              <a:solidFill>
                <a:srgbClr val="000000"/>
              </a:solidFill>
              <a:latin typeface="+mn-ea"/>
              <a:ea typeface="+mn-ea"/>
              <a:cs typeface="+mn-cs"/>
            </a:endParaRPr>
          </a:p>
        </p:txBody>
      </p:sp>
      <p:grpSp>
        <p:nvGrpSpPr>
          <p:cNvPr id="133" name="グループ化 132">
            <a:extLst>
              <a:ext uri="{FF2B5EF4-FFF2-40B4-BE49-F238E27FC236}">
                <a16:creationId xmlns:a16="http://schemas.microsoft.com/office/drawing/2014/main" id="{6C76A7D2-A865-28C2-43AB-CD61019EDF2C}"/>
              </a:ext>
            </a:extLst>
          </p:cNvPr>
          <p:cNvGrpSpPr/>
          <p:nvPr/>
        </p:nvGrpSpPr>
        <p:grpSpPr>
          <a:xfrm>
            <a:off x="142875" y="4037101"/>
            <a:ext cx="4773613" cy="659584"/>
            <a:chOff x="142875" y="4037101"/>
            <a:chExt cx="4773613" cy="659584"/>
          </a:xfrm>
        </p:grpSpPr>
        <p:grpSp>
          <p:nvGrpSpPr>
            <p:cNvPr id="134" name="グループ化 133">
              <a:extLst>
                <a:ext uri="{FF2B5EF4-FFF2-40B4-BE49-F238E27FC236}">
                  <a16:creationId xmlns:a16="http://schemas.microsoft.com/office/drawing/2014/main" id="{DC20FB5C-4558-1480-4351-11D169C3A6F8}"/>
                </a:ext>
              </a:extLst>
            </p:cNvPr>
            <p:cNvGrpSpPr/>
            <p:nvPr/>
          </p:nvGrpSpPr>
          <p:grpSpPr>
            <a:xfrm>
              <a:off x="142875" y="4037101"/>
              <a:ext cx="3579291" cy="403863"/>
              <a:chOff x="4991100" y="3025137"/>
              <a:chExt cx="3579291" cy="403863"/>
            </a:xfrm>
          </p:grpSpPr>
          <p:pic>
            <p:nvPicPr>
              <p:cNvPr id="139" name="図 138">
                <a:extLst>
                  <a:ext uri="{FF2B5EF4-FFF2-40B4-BE49-F238E27FC236}">
                    <a16:creationId xmlns:a16="http://schemas.microsoft.com/office/drawing/2014/main" id="{65C27CE3-A045-23DF-2BFC-16AE4E4E6EC8}"/>
                  </a:ext>
                </a:extLst>
              </p:cNvPr>
              <p:cNvPicPr>
                <a:picLocks noChangeAspect="1"/>
              </p:cNvPicPr>
              <p:nvPr/>
            </p:nvPicPr>
            <p:blipFill>
              <a:blip r:embed="rId3"/>
              <a:stretch>
                <a:fillRect/>
              </a:stretch>
            </p:blipFill>
            <p:spPr>
              <a:xfrm>
                <a:off x="5654070" y="3092402"/>
                <a:ext cx="261818" cy="288000"/>
              </a:xfrm>
              <a:prstGeom prst="rect">
                <a:avLst/>
              </a:prstGeom>
            </p:spPr>
          </p:pic>
          <p:pic>
            <p:nvPicPr>
              <p:cNvPr id="140" name="図 139">
                <a:extLst>
                  <a:ext uri="{FF2B5EF4-FFF2-40B4-BE49-F238E27FC236}">
                    <a16:creationId xmlns:a16="http://schemas.microsoft.com/office/drawing/2014/main" id="{2D8F904A-5221-99C3-F7BC-C1BE63614C24}"/>
                  </a:ext>
                </a:extLst>
              </p:cNvPr>
              <p:cNvPicPr>
                <a:picLocks noChangeAspect="1"/>
              </p:cNvPicPr>
              <p:nvPr/>
            </p:nvPicPr>
            <p:blipFill>
              <a:blip r:embed="rId4"/>
              <a:stretch>
                <a:fillRect/>
              </a:stretch>
            </p:blipFill>
            <p:spPr>
              <a:xfrm>
                <a:off x="4991100" y="3092402"/>
                <a:ext cx="261819" cy="288000"/>
              </a:xfrm>
              <a:prstGeom prst="rect">
                <a:avLst/>
              </a:prstGeom>
            </p:spPr>
          </p:pic>
          <p:pic>
            <p:nvPicPr>
              <p:cNvPr id="141" name="図 140">
                <a:extLst>
                  <a:ext uri="{FF2B5EF4-FFF2-40B4-BE49-F238E27FC236}">
                    <a16:creationId xmlns:a16="http://schemas.microsoft.com/office/drawing/2014/main" id="{A6A96B91-C7BD-8282-58CA-C2EB441625AD}"/>
                  </a:ext>
                </a:extLst>
              </p:cNvPr>
              <p:cNvPicPr>
                <a:picLocks noChangeAspect="1"/>
              </p:cNvPicPr>
              <p:nvPr/>
            </p:nvPicPr>
            <p:blipFill>
              <a:blip r:embed="rId5"/>
              <a:stretch>
                <a:fillRect/>
              </a:stretch>
            </p:blipFill>
            <p:spPr>
              <a:xfrm>
                <a:off x="5212090" y="3092402"/>
                <a:ext cx="261819" cy="288000"/>
              </a:xfrm>
              <a:prstGeom prst="rect">
                <a:avLst/>
              </a:prstGeom>
            </p:spPr>
          </p:pic>
          <p:pic>
            <p:nvPicPr>
              <p:cNvPr id="144" name="図 143">
                <a:extLst>
                  <a:ext uri="{FF2B5EF4-FFF2-40B4-BE49-F238E27FC236}">
                    <a16:creationId xmlns:a16="http://schemas.microsoft.com/office/drawing/2014/main" id="{2D77E04C-21D2-840E-ADAB-2DC539A86092}"/>
                  </a:ext>
                </a:extLst>
              </p:cNvPr>
              <p:cNvPicPr>
                <a:picLocks noChangeAspect="1"/>
              </p:cNvPicPr>
              <p:nvPr/>
            </p:nvPicPr>
            <p:blipFill>
              <a:blip r:embed="rId6"/>
              <a:stretch>
                <a:fillRect/>
              </a:stretch>
            </p:blipFill>
            <p:spPr>
              <a:xfrm>
                <a:off x="5875060" y="3092402"/>
                <a:ext cx="261819" cy="288000"/>
              </a:xfrm>
              <a:prstGeom prst="rect">
                <a:avLst/>
              </a:prstGeom>
            </p:spPr>
          </p:pic>
          <p:pic>
            <p:nvPicPr>
              <p:cNvPr id="145" name="図 144">
                <a:extLst>
                  <a:ext uri="{FF2B5EF4-FFF2-40B4-BE49-F238E27FC236}">
                    <a16:creationId xmlns:a16="http://schemas.microsoft.com/office/drawing/2014/main" id="{8AFFDD47-4FFD-5CAE-83F0-8706F4C6A043}"/>
                  </a:ext>
                </a:extLst>
              </p:cNvPr>
              <p:cNvPicPr>
                <a:picLocks noChangeAspect="1"/>
              </p:cNvPicPr>
              <p:nvPr/>
            </p:nvPicPr>
            <p:blipFill>
              <a:blip r:embed="rId7"/>
              <a:stretch>
                <a:fillRect/>
              </a:stretch>
            </p:blipFill>
            <p:spPr>
              <a:xfrm>
                <a:off x="6096049" y="3092402"/>
                <a:ext cx="261819" cy="288000"/>
              </a:xfrm>
              <a:prstGeom prst="rect">
                <a:avLst/>
              </a:prstGeom>
            </p:spPr>
          </p:pic>
          <p:pic>
            <p:nvPicPr>
              <p:cNvPr id="146" name="図 145">
                <a:extLst>
                  <a:ext uri="{FF2B5EF4-FFF2-40B4-BE49-F238E27FC236}">
                    <a16:creationId xmlns:a16="http://schemas.microsoft.com/office/drawing/2014/main" id="{548E4591-8201-A0D5-1D67-24595EB292D4}"/>
                  </a:ext>
                </a:extLst>
              </p:cNvPr>
              <p:cNvPicPr>
                <a:picLocks noChangeAspect="1"/>
              </p:cNvPicPr>
              <p:nvPr/>
            </p:nvPicPr>
            <p:blipFill>
              <a:blip r:embed="rId8"/>
              <a:stretch>
                <a:fillRect/>
              </a:stretch>
            </p:blipFill>
            <p:spPr>
              <a:xfrm>
                <a:off x="6538029" y="3092402"/>
                <a:ext cx="261819" cy="288000"/>
              </a:xfrm>
              <a:prstGeom prst="rect">
                <a:avLst/>
              </a:prstGeom>
            </p:spPr>
          </p:pic>
          <p:pic>
            <p:nvPicPr>
              <p:cNvPr id="147" name="図 146">
                <a:extLst>
                  <a:ext uri="{FF2B5EF4-FFF2-40B4-BE49-F238E27FC236}">
                    <a16:creationId xmlns:a16="http://schemas.microsoft.com/office/drawing/2014/main" id="{EAD1230A-7026-60F7-F0EF-8BB2C29F398D}"/>
                  </a:ext>
                </a:extLst>
              </p:cNvPr>
              <p:cNvPicPr>
                <a:picLocks noChangeAspect="1"/>
              </p:cNvPicPr>
              <p:nvPr/>
            </p:nvPicPr>
            <p:blipFill>
              <a:blip r:embed="rId9"/>
              <a:stretch>
                <a:fillRect/>
              </a:stretch>
            </p:blipFill>
            <p:spPr>
              <a:xfrm>
                <a:off x="6759019" y="3092402"/>
                <a:ext cx="261819" cy="288000"/>
              </a:xfrm>
              <a:prstGeom prst="rect">
                <a:avLst/>
              </a:prstGeom>
            </p:spPr>
          </p:pic>
          <p:pic>
            <p:nvPicPr>
              <p:cNvPr id="148" name="図 147">
                <a:extLst>
                  <a:ext uri="{FF2B5EF4-FFF2-40B4-BE49-F238E27FC236}">
                    <a16:creationId xmlns:a16="http://schemas.microsoft.com/office/drawing/2014/main" id="{9AA5BA44-9239-C7CF-01F1-2FCC12B8FAE8}"/>
                  </a:ext>
                </a:extLst>
              </p:cNvPr>
              <p:cNvPicPr>
                <a:picLocks noChangeAspect="1"/>
              </p:cNvPicPr>
              <p:nvPr/>
            </p:nvPicPr>
            <p:blipFill>
              <a:blip r:embed="rId10"/>
              <a:stretch>
                <a:fillRect/>
              </a:stretch>
            </p:blipFill>
            <p:spPr>
              <a:xfrm>
                <a:off x="6980009" y="3092402"/>
                <a:ext cx="261819" cy="288000"/>
              </a:xfrm>
              <a:prstGeom prst="rect">
                <a:avLst/>
              </a:prstGeom>
            </p:spPr>
          </p:pic>
          <p:pic>
            <p:nvPicPr>
              <p:cNvPr id="149" name="図 148">
                <a:extLst>
                  <a:ext uri="{FF2B5EF4-FFF2-40B4-BE49-F238E27FC236}">
                    <a16:creationId xmlns:a16="http://schemas.microsoft.com/office/drawing/2014/main" id="{04944A72-5182-021C-B48F-259BD12B217D}"/>
                  </a:ext>
                </a:extLst>
              </p:cNvPr>
              <p:cNvPicPr>
                <a:picLocks noChangeAspect="1"/>
              </p:cNvPicPr>
              <p:nvPr/>
            </p:nvPicPr>
            <p:blipFill>
              <a:blip r:embed="rId11"/>
              <a:stretch>
                <a:fillRect/>
              </a:stretch>
            </p:blipFill>
            <p:spPr>
              <a:xfrm>
                <a:off x="7200999" y="3092402"/>
                <a:ext cx="261819" cy="288000"/>
              </a:xfrm>
              <a:prstGeom prst="rect">
                <a:avLst/>
              </a:prstGeom>
            </p:spPr>
          </p:pic>
          <p:pic>
            <p:nvPicPr>
              <p:cNvPr id="150" name="図 149">
                <a:extLst>
                  <a:ext uri="{FF2B5EF4-FFF2-40B4-BE49-F238E27FC236}">
                    <a16:creationId xmlns:a16="http://schemas.microsoft.com/office/drawing/2014/main" id="{C06425A8-EAED-82BA-08F1-A1DB940A33E4}"/>
                  </a:ext>
                </a:extLst>
              </p:cNvPr>
              <p:cNvPicPr>
                <a:picLocks noChangeAspect="1"/>
              </p:cNvPicPr>
              <p:nvPr/>
            </p:nvPicPr>
            <p:blipFill>
              <a:blip r:embed="rId12"/>
              <a:stretch>
                <a:fillRect/>
              </a:stretch>
            </p:blipFill>
            <p:spPr>
              <a:xfrm>
                <a:off x="7421989" y="3092402"/>
                <a:ext cx="261819" cy="288000"/>
              </a:xfrm>
              <a:prstGeom prst="rect">
                <a:avLst/>
              </a:prstGeom>
            </p:spPr>
          </p:pic>
          <p:pic>
            <p:nvPicPr>
              <p:cNvPr id="151" name="図 150">
                <a:extLst>
                  <a:ext uri="{FF2B5EF4-FFF2-40B4-BE49-F238E27FC236}">
                    <a16:creationId xmlns:a16="http://schemas.microsoft.com/office/drawing/2014/main" id="{4796AA7B-1747-358D-83AF-E65B313FE4EF}"/>
                  </a:ext>
                </a:extLst>
              </p:cNvPr>
              <p:cNvPicPr>
                <a:picLocks noChangeAspect="1"/>
              </p:cNvPicPr>
              <p:nvPr/>
            </p:nvPicPr>
            <p:blipFill>
              <a:blip r:embed="rId13"/>
              <a:stretch>
                <a:fillRect/>
              </a:stretch>
            </p:blipFill>
            <p:spPr>
              <a:xfrm>
                <a:off x="7642979" y="3092402"/>
                <a:ext cx="261819" cy="288000"/>
              </a:xfrm>
              <a:prstGeom prst="rect">
                <a:avLst/>
              </a:prstGeom>
            </p:spPr>
          </p:pic>
          <p:pic>
            <p:nvPicPr>
              <p:cNvPr id="152" name="図 151">
                <a:extLst>
                  <a:ext uri="{FF2B5EF4-FFF2-40B4-BE49-F238E27FC236}">
                    <a16:creationId xmlns:a16="http://schemas.microsoft.com/office/drawing/2014/main" id="{CFD91DA2-C099-C36F-6786-934A2C7A9989}"/>
                  </a:ext>
                </a:extLst>
              </p:cNvPr>
              <p:cNvPicPr>
                <a:picLocks noChangeAspect="1"/>
              </p:cNvPicPr>
              <p:nvPr/>
            </p:nvPicPr>
            <p:blipFill>
              <a:blip r:embed="rId14"/>
              <a:stretch>
                <a:fillRect/>
              </a:stretch>
            </p:blipFill>
            <p:spPr>
              <a:xfrm>
                <a:off x="7863969" y="3092402"/>
                <a:ext cx="261819" cy="288000"/>
              </a:xfrm>
              <a:prstGeom prst="rect">
                <a:avLst/>
              </a:prstGeom>
            </p:spPr>
          </p:pic>
          <p:pic>
            <p:nvPicPr>
              <p:cNvPr id="153" name="図 152">
                <a:extLst>
                  <a:ext uri="{FF2B5EF4-FFF2-40B4-BE49-F238E27FC236}">
                    <a16:creationId xmlns:a16="http://schemas.microsoft.com/office/drawing/2014/main" id="{80738185-BB2B-3D97-0991-3B727DD3A16B}"/>
                  </a:ext>
                </a:extLst>
              </p:cNvPr>
              <p:cNvPicPr>
                <a:picLocks noChangeAspect="1"/>
              </p:cNvPicPr>
              <p:nvPr/>
            </p:nvPicPr>
            <p:blipFill>
              <a:blip r:embed="rId15"/>
              <a:stretch>
                <a:fillRect/>
              </a:stretch>
            </p:blipFill>
            <p:spPr>
              <a:xfrm>
                <a:off x="8084959" y="3092402"/>
                <a:ext cx="261819" cy="288000"/>
              </a:xfrm>
              <a:prstGeom prst="rect">
                <a:avLst/>
              </a:prstGeom>
            </p:spPr>
          </p:pic>
          <p:sp>
            <p:nvSpPr>
              <p:cNvPr id="154" name="テキスト ボックス 153">
                <a:extLst>
                  <a:ext uri="{FF2B5EF4-FFF2-40B4-BE49-F238E27FC236}">
                    <a16:creationId xmlns:a16="http://schemas.microsoft.com/office/drawing/2014/main" id="{45E4C994-F7F6-9DA6-697E-FAF62B3830D9}"/>
                  </a:ext>
                </a:extLst>
              </p:cNvPr>
              <p:cNvSpPr txBox="1"/>
              <p:nvPr/>
            </p:nvSpPr>
            <p:spPr>
              <a:xfrm>
                <a:off x="700290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55" name="テキスト ボックス 154">
                <a:extLst>
                  <a:ext uri="{FF2B5EF4-FFF2-40B4-BE49-F238E27FC236}">
                    <a16:creationId xmlns:a16="http://schemas.microsoft.com/office/drawing/2014/main" id="{9520088A-9316-D974-44AE-D3058554CA18}"/>
                  </a:ext>
                </a:extLst>
              </p:cNvPr>
              <p:cNvSpPr txBox="1"/>
              <p:nvPr/>
            </p:nvSpPr>
            <p:spPr>
              <a:xfrm>
                <a:off x="7223896" y="30251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56" name="正方形/長方形 155">
                <a:extLst>
                  <a:ext uri="{FF2B5EF4-FFF2-40B4-BE49-F238E27FC236}">
                    <a16:creationId xmlns:a16="http://schemas.microsoft.com/office/drawing/2014/main" id="{16375BE8-EDF6-7749-4F83-6BE42F730BFE}"/>
                  </a:ext>
                </a:extLst>
              </p:cNvPr>
              <p:cNvSpPr/>
              <p:nvPr/>
            </p:nvSpPr>
            <p:spPr>
              <a:xfrm>
                <a:off x="5896909" y="3375139"/>
                <a:ext cx="230762" cy="53861"/>
              </a:xfrm>
              <a:prstGeom prst="rect">
                <a:avLst/>
              </a:prstGeom>
            </p:spPr>
            <p:txBody>
              <a:bodyPr wrap="square" lIns="0" tIns="0" rIns="0" bIns="0">
                <a:spAutoFit/>
              </a:bodyPr>
              <a:lstStyle/>
              <a:p>
                <a:pPr algn="r"/>
                <a:r>
                  <a:rPr lang="en-US" altLang="ja-JP" sz="350" dirty="0">
                    <a:latin typeface="+mn-ea"/>
                  </a:rPr>
                  <a:t>※1 ※2</a:t>
                </a:r>
                <a:endParaRPr lang="ja-JP" altLang="en-US" sz="350" dirty="0">
                  <a:latin typeface="+mn-ea"/>
                </a:endParaRPr>
              </a:p>
            </p:txBody>
          </p:sp>
          <p:sp>
            <p:nvSpPr>
              <p:cNvPr id="157" name="正方形/長方形 156">
                <a:extLst>
                  <a:ext uri="{FF2B5EF4-FFF2-40B4-BE49-F238E27FC236}">
                    <a16:creationId xmlns:a16="http://schemas.microsoft.com/office/drawing/2014/main" id="{A6CEF130-6D99-E052-037D-BA45B9B36525}"/>
                  </a:ext>
                </a:extLst>
              </p:cNvPr>
              <p:cNvSpPr/>
              <p:nvPr/>
            </p:nvSpPr>
            <p:spPr>
              <a:xfrm>
                <a:off x="6127671" y="3375139"/>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58" name="正方形/長方形 157">
                <a:extLst>
                  <a:ext uri="{FF2B5EF4-FFF2-40B4-BE49-F238E27FC236}">
                    <a16:creationId xmlns:a16="http://schemas.microsoft.com/office/drawing/2014/main" id="{AEF2C880-141F-779A-D3BC-11E4409D14D3}"/>
                  </a:ext>
                </a:extLst>
              </p:cNvPr>
              <p:cNvSpPr/>
              <p:nvPr/>
            </p:nvSpPr>
            <p:spPr>
              <a:xfrm>
                <a:off x="6789551" y="3375139"/>
                <a:ext cx="206940" cy="53861"/>
              </a:xfrm>
              <a:prstGeom prst="rect">
                <a:avLst/>
              </a:prstGeom>
            </p:spPr>
            <p:txBody>
              <a:bodyPr wrap="square" lIns="0" tIns="0" rIns="0" bIns="0">
                <a:spAutoFit/>
              </a:bodyPr>
              <a:lstStyle/>
              <a:p>
                <a:pPr algn="r"/>
                <a:r>
                  <a:rPr lang="en-US" altLang="ja-JP" sz="350" dirty="0">
                    <a:latin typeface="+mn-ea"/>
                  </a:rPr>
                  <a:t>※3</a:t>
                </a:r>
                <a:endParaRPr lang="ja-JP" altLang="en-US" sz="350" dirty="0">
                  <a:latin typeface="+mn-ea"/>
                </a:endParaRPr>
              </a:p>
            </p:txBody>
          </p:sp>
          <p:sp>
            <p:nvSpPr>
              <p:cNvPr id="159" name="正方形/長方形 158">
                <a:extLst>
                  <a:ext uri="{FF2B5EF4-FFF2-40B4-BE49-F238E27FC236}">
                    <a16:creationId xmlns:a16="http://schemas.microsoft.com/office/drawing/2014/main" id="{5232742C-950A-212F-60CE-6BAA13CA5CE3}"/>
                  </a:ext>
                </a:extLst>
              </p:cNvPr>
              <p:cNvSpPr/>
              <p:nvPr/>
            </p:nvSpPr>
            <p:spPr>
              <a:xfrm>
                <a:off x="7673088" y="3375139"/>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160" name="正方形/長方形 159">
                <a:extLst>
                  <a:ext uri="{FF2B5EF4-FFF2-40B4-BE49-F238E27FC236}">
                    <a16:creationId xmlns:a16="http://schemas.microsoft.com/office/drawing/2014/main" id="{B5D503B8-B73E-3A94-BD1C-D12825D1661D}"/>
                  </a:ext>
                </a:extLst>
              </p:cNvPr>
              <p:cNvSpPr/>
              <p:nvPr/>
            </p:nvSpPr>
            <p:spPr>
              <a:xfrm>
                <a:off x="7890345" y="3375139"/>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161" name="正方形/長方形 160">
                <a:extLst>
                  <a:ext uri="{FF2B5EF4-FFF2-40B4-BE49-F238E27FC236}">
                    <a16:creationId xmlns:a16="http://schemas.microsoft.com/office/drawing/2014/main" id="{4A30D1AA-5BDE-64EC-79CB-037114EB6986}"/>
                  </a:ext>
                </a:extLst>
              </p:cNvPr>
              <p:cNvSpPr/>
              <p:nvPr/>
            </p:nvSpPr>
            <p:spPr>
              <a:xfrm>
                <a:off x="8330160" y="3375139"/>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162" name="図 161">
                <a:extLst>
                  <a:ext uri="{FF2B5EF4-FFF2-40B4-BE49-F238E27FC236}">
                    <a16:creationId xmlns:a16="http://schemas.microsoft.com/office/drawing/2014/main" id="{FC8342EA-5734-6EE2-50F0-5FDA67367E13}"/>
                  </a:ext>
                </a:extLst>
              </p:cNvPr>
              <p:cNvPicPr>
                <a:picLocks noChangeAspect="1"/>
              </p:cNvPicPr>
              <p:nvPr/>
            </p:nvPicPr>
            <p:blipFill>
              <a:blip r:embed="rId16"/>
              <a:stretch>
                <a:fillRect/>
              </a:stretch>
            </p:blipFill>
            <p:spPr>
              <a:xfrm>
                <a:off x="5433080" y="3092402"/>
                <a:ext cx="261818" cy="288000"/>
              </a:xfrm>
              <a:prstGeom prst="rect">
                <a:avLst/>
              </a:prstGeom>
            </p:spPr>
          </p:pic>
          <p:pic>
            <p:nvPicPr>
              <p:cNvPr id="163" name="図 162">
                <a:extLst>
                  <a:ext uri="{FF2B5EF4-FFF2-40B4-BE49-F238E27FC236}">
                    <a16:creationId xmlns:a16="http://schemas.microsoft.com/office/drawing/2014/main" id="{781E3789-8B50-8086-5BF5-0342A78F90F3}"/>
                  </a:ext>
                </a:extLst>
              </p:cNvPr>
              <p:cNvPicPr>
                <a:picLocks noChangeAspect="1"/>
              </p:cNvPicPr>
              <p:nvPr/>
            </p:nvPicPr>
            <p:blipFill>
              <a:blip r:embed="rId17"/>
              <a:stretch>
                <a:fillRect/>
              </a:stretch>
            </p:blipFill>
            <p:spPr>
              <a:xfrm>
                <a:off x="6317040" y="3092402"/>
                <a:ext cx="261818" cy="288000"/>
              </a:xfrm>
              <a:prstGeom prst="rect">
                <a:avLst/>
              </a:prstGeom>
            </p:spPr>
          </p:pic>
          <p:pic>
            <p:nvPicPr>
              <p:cNvPr id="164" name="図 163">
                <a:extLst>
                  <a:ext uri="{FF2B5EF4-FFF2-40B4-BE49-F238E27FC236}">
                    <a16:creationId xmlns:a16="http://schemas.microsoft.com/office/drawing/2014/main" id="{F2BA758B-A6A2-1FFB-1721-A2CE1A0BE153}"/>
                  </a:ext>
                </a:extLst>
              </p:cNvPr>
              <p:cNvPicPr>
                <a:picLocks noChangeAspect="1"/>
              </p:cNvPicPr>
              <p:nvPr/>
            </p:nvPicPr>
            <p:blipFill>
              <a:blip r:embed="rId18"/>
              <a:stretch>
                <a:fillRect/>
              </a:stretch>
            </p:blipFill>
            <p:spPr>
              <a:xfrm>
                <a:off x="8305954" y="3092402"/>
                <a:ext cx="264437" cy="288000"/>
              </a:xfrm>
              <a:prstGeom prst="rect">
                <a:avLst/>
              </a:prstGeom>
            </p:spPr>
          </p:pic>
        </p:grpSp>
        <p:grpSp>
          <p:nvGrpSpPr>
            <p:cNvPr id="135" name="グループ化 134">
              <a:extLst>
                <a:ext uri="{FF2B5EF4-FFF2-40B4-BE49-F238E27FC236}">
                  <a16:creationId xmlns:a16="http://schemas.microsoft.com/office/drawing/2014/main" id="{B7D911AC-7F15-46B1-6B83-E4F624AC273C}"/>
                </a:ext>
              </a:extLst>
            </p:cNvPr>
            <p:cNvGrpSpPr/>
            <p:nvPr/>
          </p:nvGrpSpPr>
          <p:grpSpPr>
            <a:xfrm>
              <a:off x="3723147" y="4120207"/>
              <a:ext cx="574154" cy="217607"/>
              <a:chOff x="3575926" y="3121010"/>
              <a:chExt cx="785272" cy="297621"/>
            </a:xfrm>
          </p:grpSpPr>
          <p:pic>
            <p:nvPicPr>
              <p:cNvPr id="137" name="図 136">
                <a:extLst>
                  <a:ext uri="{FF2B5EF4-FFF2-40B4-BE49-F238E27FC236}">
                    <a16:creationId xmlns:a16="http://schemas.microsoft.com/office/drawing/2014/main" id="{6E5BD11A-0320-3A28-ED62-64C8FCD6472C}"/>
                  </a:ext>
                </a:extLst>
              </p:cNvPr>
              <p:cNvPicPr>
                <a:picLocks noChangeAspect="1"/>
              </p:cNvPicPr>
              <p:nvPr/>
            </p:nvPicPr>
            <p:blipFill>
              <a:blip r:embed="rId19"/>
              <a:stretch>
                <a:fillRect/>
              </a:stretch>
            </p:blipFill>
            <p:spPr>
              <a:xfrm>
                <a:off x="3575926" y="3121010"/>
                <a:ext cx="353275" cy="297621"/>
              </a:xfrm>
              <a:prstGeom prst="rect">
                <a:avLst/>
              </a:prstGeom>
            </p:spPr>
          </p:pic>
          <p:pic>
            <p:nvPicPr>
              <p:cNvPr id="138" name="図 137">
                <a:extLst>
                  <a:ext uri="{FF2B5EF4-FFF2-40B4-BE49-F238E27FC236}">
                    <a16:creationId xmlns:a16="http://schemas.microsoft.com/office/drawing/2014/main" id="{78A80339-44A1-CC85-23DB-B6FA3258EA1E}"/>
                  </a:ext>
                </a:extLst>
              </p:cNvPr>
              <p:cNvPicPr>
                <a:picLocks noChangeAspect="1"/>
              </p:cNvPicPr>
              <p:nvPr/>
            </p:nvPicPr>
            <p:blipFill>
              <a:blip r:embed="rId20"/>
              <a:stretch>
                <a:fillRect/>
              </a:stretch>
            </p:blipFill>
            <p:spPr>
              <a:xfrm>
                <a:off x="3961025" y="3121010"/>
                <a:ext cx="400173" cy="283457"/>
              </a:xfrm>
              <a:prstGeom prst="rect">
                <a:avLst/>
              </a:prstGeom>
            </p:spPr>
          </p:pic>
        </p:grpSp>
        <p:sp>
          <p:nvSpPr>
            <p:cNvPr id="136" name="正方形/長方形 135">
              <a:extLst>
                <a:ext uri="{FF2B5EF4-FFF2-40B4-BE49-F238E27FC236}">
                  <a16:creationId xmlns:a16="http://schemas.microsoft.com/office/drawing/2014/main" id="{573A4C3D-87F6-F821-2488-0566BAC7F995}"/>
                </a:ext>
              </a:extLst>
            </p:cNvPr>
            <p:cNvSpPr/>
            <p:nvPr/>
          </p:nvSpPr>
          <p:spPr>
            <a:xfrm>
              <a:off x="142875" y="4450464"/>
              <a:ext cx="4773613" cy="246221"/>
            </a:xfrm>
            <a:prstGeom prst="rect">
              <a:avLst/>
            </a:prstGeom>
          </p:spPr>
          <p:txBody>
            <a:bodyPr wrap="square" lIns="0" tIns="0" rIns="0" bIns="0">
              <a:spAutoFit/>
            </a:bodyPr>
            <a:lstStyle/>
            <a:p>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※3 </a:t>
              </a:r>
              <a:r>
                <a:rPr lang="ja-JP" altLang="en-US" sz="400" dirty="0">
                  <a:latin typeface="+mn-ea"/>
                </a:rPr>
                <a:t>表面保護のためワックスもかけられますが、床材表面の塗膜性能は発揮できなくなります。 </a:t>
              </a:r>
              <a:r>
                <a:rPr lang="en-US" altLang="ja-JP" sz="400" dirty="0">
                  <a:latin typeface="+mn-ea"/>
                </a:rPr>
                <a:t>※4 </a:t>
              </a:r>
              <a:r>
                <a:rPr lang="ja-JP" altLang="en-US" sz="400" dirty="0">
                  <a:latin typeface="+mn-ea"/>
                </a:rPr>
                <a:t>公共・商業施設でキャスターの使用頻度が高い箇所には</a:t>
              </a:r>
              <a:r>
                <a:rPr lang="en-US" altLang="ja-JP" sz="400" dirty="0">
                  <a:latin typeface="+mn-ea"/>
                </a:rPr>
                <a:t>2mm</a:t>
              </a:r>
              <a:r>
                <a:rPr lang="ja-JP" altLang="en-US" sz="400" dirty="0">
                  <a:latin typeface="+mn-ea"/>
                </a:rPr>
                <a:t>以上のポリカーボネート製のマットを敷いて床表面を保護してください。床表面が損傷する場合があります。 </a:t>
              </a:r>
              <a:r>
                <a:rPr lang="en-US" altLang="ja-JP" sz="400" dirty="0">
                  <a:latin typeface="+mn-ea"/>
                </a:rPr>
                <a:t>※5 </a:t>
              </a:r>
              <a:r>
                <a:rPr lang="ja-JP" altLang="en-US" sz="400" dirty="0">
                  <a:latin typeface="+mn-ea"/>
                </a:rPr>
                <a:t>屋内での日常生活レベルの性能です。パブリックトイレには使用できません。 </a:t>
              </a:r>
              <a:r>
                <a:rPr lang="en-US" altLang="ja-JP" sz="400" dirty="0">
                  <a:latin typeface="+mn-ea"/>
                </a:rPr>
                <a:t>※6 </a:t>
              </a:r>
              <a:r>
                <a:rPr lang="ja-JP" altLang="en-US" sz="400" dirty="0">
                  <a:latin typeface="+mn-ea"/>
                </a:rPr>
                <a:t>設置条件、取扱い上の注意がありますので詳細はカタログをご覧ください。</a:t>
              </a:r>
            </a:p>
          </p:txBody>
        </p:sp>
      </p:grpSp>
      <p:grpSp>
        <p:nvGrpSpPr>
          <p:cNvPr id="9" name="グループ化 8">
            <a:extLst>
              <a:ext uri="{FF2B5EF4-FFF2-40B4-BE49-F238E27FC236}">
                <a16:creationId xmlns:a16="http://schemas.microsoft.com/office/drawing/2014/main" id="{1385CD44-C0C5-B8BA-4AE8-AC0D7BF9B422}"/>
              </a:ext>
            </a:extLst>
          </p:cNvPr>
          <p:cNvGrpSpPr/>
          <p:nvPr/>
        </p:nvGrpSpPr>
        <p:grpSpPr>
          <a:xfrm>
            <a:off x="140803" y="683235"/>
            <a:ext cx="4790799" cy="3367873"/>
            <a:chOff x="140803" y="683235"/>
            <a:chExt cx="4790799" cy="3367873"/>
          </a:xfrm>
        </p:grpSpPr>
        <p:pic>
          <p:nvPicPr>
            <p:cNvPr id="11" name="図 10">
              <a:extLst>
                <a:ext uri="{FF2B5EF4-FFF2-40B4-BE49-F238E27FC236}">
                  <a16:creationId xmlns:a16="http://schemas.microsoft.com/office/drawing/2014/main" id="{227D405F-EF5D-4DA1-6A7D-330A8D1FB1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0803" y="683235"/>
              <a:ext cx="4790799" cy="3367873"/>
            </a:xfrm>
            <a:prstGeom prst="rect">
              <a:avLst/>
            </a:prstGeom>
          </p:spPr>
        </p:pic>
        <p:sp>
          <p:nvSpPr>
            <p:cNvPr id="12" name="Rectangle 4">
              <a:extLst>
                <a:ext uri="{FF2B5EF4-FFF2-40B4-BE49-F238E27FC236}">
                  <a16:creationId xmlns:a16="http://schemas.microsoft.com/office/drawing/2014/main" id="{BC40FBFB-A480-6CF9-1BEE-CF23657E1E67}"/>
                </a:ext>
              </a:extLst>
            </p:cNvPr>
            <p:cNvSpPr>
              <a:spLocks noChangeArrowheads="1"/>
            </p:cNvSpPr>
            <p:nvPr/>
          </p:nvSpPr>
          <p:spPr bwMode="auto">
            <a:xfrm>
              <a:off x="3319955" y="3939967"/>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3" name="正方形/長方形 12">
              <a:extLst>
                <a:ext uri="{FF2B5EF4-FFF2-40B4-BE49-F238E27FC236}">
                  <a16:creationId xmlns:a16="http://schemas.microsoft.com/office/drawing/2014/main" id="{5C36105D-D17D-ED3A-7C7A-A05947603938}"/>
                </a:ext>
              </a:extLst>
            </p:cNvPr>
            <p:cNvSpPr/>
            <p:nvPr/>
          </p:nvSpPr>
          <p:spPr>
            <a:xfrm>
              <a:off x="164277" y="3923834"/>
              <a:ext cx="1005083"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バーチクリア（バーチ突き板）</a:t>
              </a:r>
              <a:r>
                <a:rPr lang="en-US" altLang="ja-JP" sz="600" b="1" dirty="0">
                  <a:solidFill>
                    <a:schemeClr val="bg1"/>
                  </a:solidFill>
                  <a:latin typeface="+mn-ea"/>
                </a:rPr>
                <a:t>〕</a:t>
              </a:r>
              <a:endParaRPr lang="ja-JP" altLang="en-US" sz="600" b="1" dirty="0">
                <a:solidFill>
                  <a:schemeClr val="bg1"/>
                </a:solidFill>
                <a:latin typeface="+mn-ea"/>
              </a:endParaRPr>
            </a:p>
          </p:txBody>
        </p:sp>
      </p:grpSp>
      <p:grpSp>
        <p:nvGrpSpPr>
          <p:cNvPr id="62" name="グループ化 61">
            <a:extLst>
              <a:ext uri="{FF2B5EF4-FFF2-40B4-BE49-F238E27FC236}">
                <a16:creationId xmlns:a16="http://schemas.microsoft.com/office/drawing/2014/main" id="{5AA2B227-0405-63BA-86D2-919D15F335C0}"/>
              </a:ext>
            </a:extLst>
          </p:cNvPr>
          <p:cNvGrpSpPr/>
          <p:nvPr/>
        </p:nvGrpSpPr>
        <p:grpSpPr>
          <a:xfrm>
            <a:off x="140803" y="4727418"/>
            <a:ext cx="9625496" cy="1943616"/>
            <a:chOff x="140803" y="4727418"/>
            <a:chExt cx="9625496" cy="1943616"/>
          </a:xfrm>
        </p:grpSpPr>
        <p:sp>
          <p:nvSpPr>
            <p:cNvPr id="63" name="Rectangle 14">
              <a:extLst>
                <a:ext uri="{FF2B5EF4-FFF2-40B4-BE49-F238E27FC236}">
                  <a16:creationId xmlns:a16="http://schemas.microsoft.com/office/drawing/2014/main" id="{4CC74C9B-4B90-4E29-D9B6-0B0BFC0F5500}"/>
                </a:ext>
              </a:extLst>
            </p:cNvPr>
            <p:cNvSpPr>
              <a:spLocks noChangeArrowheads="1"/>
            </p:cNvSpPr>
            <p:nvPr/>
          </p:nvSpPr>
          <p:spPr bwMode="auto">
            <a:xfrm>
              <a:off x="148682"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64" name="正方形/長方形 63">
              <a:extLst>
                <a:ext uri="{FF2B5EF4-FFF2-40B4-BE49-F238E27FC236}">
                  <a16:creationId xmlns:a16="http://schemas.microsoft.com/office/drawing/2014/main" id="{325C5672-C8D9-3BAD-AB32-90B4847641EC}"/>
                </a:ext>
              </a:extLst>
            </p:cNvPr>
            <p:cNvSpPr/>
            <p:nvPr/>
          </p:nvSpPr>
          <p:spPr>
            <a:xfrm>
              <a:off x="140803" y="4808374"/>
              <a:ext cx="9613830" cy="184666"/>
            </a:xfrm>
            <a:prstGeom prst="rect">
              <a:avLst/>
            </a:prstGeom>
          </p:spPr>
          <p:txBody>
            <a:bodyPr wrap="square" lIns="0" tIns="0" rIns="0" bIns="0">
              <a:spAutoFit/>
            </a:bodyPr>
            <a:lstStyle/>
            <a:p>
              <a:pPr algn="ctr"/>
              <a:r>
                <a:rPr lang="ja-JP" altLang="en-US" sz="1200" b="1" dirty="0">
                  <a:solidFill>
                    <a:srgbClr val="953735"/>
                  </a:solidFill>
                  <a:latin typeface="+mn-ea"/>
                </a:rPr>
                <a:t>土足歩行に対応した公共・商業施設用の床材です。</a:t>
              </a:r>
            </a:p>
          </p:txBody>
        </p:sp>
        <p:grpSp>
          <p:nvGrpSpPr>
            <p:cNvPr id="65" name="グループ化 64">
              <a:extLst>
                <a:ext uri="{FF2B5EF4-FFF2-40B4-BE49-F238E27FC236}">
                  <a16:creationId xmlns:a16="http://schemas.microsoft.com/office/drawing/2014/main" id="{BFC2F9AB-48CC-F1AF-F3C5-B3524F7889BF}"/>
                </a:ext>
              </a:extLst>
            </p:cNvPr>
            <p:cNvGrpSpPr/>
            <p:nvPr/>
          </p:nvGrpSpPr>
          <p:grpSpPr>
            <a:xfrm>
              <a:off x="4147477" y="5075765"/>
              <a:ext cx="1410957" cy="1470622"/>
              <a:chOff x="3184236" y="5075765"/>
              <a:chExt cx="1410957" cy="1470622"/>
            </a:xfrm>
          </p:grpSpPr>
          <p:grpSp>
            <p:nvGrpSpPr>
              <p:cNvPr id="111" name="グループ化 110">
                <a:extLst>
                  <a:ext uri="{FF2B5EF4-FFF2-40B4-BE49-F238E27FC236}">
                    <a16:creationId xmlns:a16="http://schemas.microsoft.com/office/drawing/2014/main" id="{FD73F4B4-378D-BC0F-7F3C-1684D5282A9C}"/>
                  </a:ext>
                </a:extLst>
              </p:cNvPr>
              <p:cNvGrpSpPr/>
              <p:nvPr/>
            </p:nvGrpSpPr>
            <p:grpSpPr>
              <a:xfrm>
                <a:off x="3184236" y="5979028"/>
                <a:ext cx="1410957" cy="567359"/>
                <a:chOff x="3184236" y="5979028"/>
                <a:chExt cx="1410957" cy="567359"/>
              </a:xfrm>
            </p:grpSpPr>
            <p:sp>
              <p:nvSpPr>
                <p:cNvPr id="113" name="正方形/長方形 112">
                  <a:extLst>
                    <a:ext uri="{FF2B5EF4-FFF2-40B4-BE49-F238E27FC236}">
                      <a16:creationId xmlns:a16="http://schemas.microsoft.com/office/drawing/2014/main" id="{B0DEAA96-3B0F-892D-E804-597A05C8C8D0}"/>
                    </a:ext>
                  </a:extLst>
                </p:cNvPr>
                <p:cNvSpPr/>
                <p:nvPr/>
              </p:nvSpPr>
              <p:spPr>
                <a:xfrm>
                  <a:off x="3184236" y="5979028"/>
                  <a:ext cx="1410956" cy="246221"/>
                </a:xfrm>
                <a:prstGeom prst="rect">
                  <a:avLst/>
                </a:prstGeom>
              </p:spPr>
              <p:txBody>
                <a:bodyPr wrap="square" lIns="0" tIns="0" rIns="0" bIns="0">
                  <a:spAutoFit/>
                </a:bodyPr>
                <a:lstStyle/>
                <a:p>
                  <a:r>
                    <a:rPr lang="ja-JP" altLang="en-US" sz="800" b="1" dirty="0">
                      <a:latin typeface="+mn-ea"/>
                    </a:rPr>
                    <a:t>靴裏などのゴムや、</a:t>
                  </a:r>
                  <a:endParaRPr lang="en-US" altLang="ja-JP" sz="800" b="1" dirty="0">
                    <a:latin typeface="+mn-ea"/>
                  </a:endParaRPr>
                </a:p>
                <a:p>
                  <a:r>
                    <a:rPr lang="ja-JP" altLang="en-US" sz="800" b="1" dirty="0">
                      <a:latin typeface="+mn-ea"/>
                    </a:rPr>
                    <a:t>薬品汚れにも対応。</a:t>
                  </a:r>
                  <a:endParaRPr lang="en-US" altLang="ja-JP" sz="800" b="1" dirty="0">
                    <a:latin typeface="+mn-ea"/>
                  </a:endParaRPr>
                </a:p>
              </p:txBody>
            </p:sp>
            <p:sp>
              <p:nvSpPr>
                <p:cNvPr id="114" name="正方形/長方形 113">
                  <a:extLst>
                    <a:ext uri="{FF2B5EF4-FFF2-40B4-BE49-F238E27FC236}">
                      <a16:creationId xmlns:a16="http://schemas.microsoft.com/office/drawing/2014/main" id="{15CF9630-6336-F772-203E-54A5FCB104BD}"/>
                    </a:ext>
                  </a:extLst>
                </p:cNvPr>
                <p:cNvSpPr/>
                <p:nvPr/>
              </p:nvSpPr>
              <p:spPr>
                <a:xfrm>
                  <a:off x="3184237" y="6269388"/>
                  <a:ext cx="1410956" cy="276999"/>
                </a:xfrm>
                <a:prstGeom prst="rect">
                  <a:avLst/>
                </a:prstGeom>
              </p:spPr>
              <p:txBody>
                <a:bodyPr wrap="square" lIns="0" tIns="0" rIns="0" bIns="0">
                  <a:spAutoFit/>
                </a:bodyPr>
                <a:lstStyle/>
                <a:p>
                  <a:r>
                    <a:rPr lang="ja-JP" altLang="en-US" sz="600" dirty="0">
                      <a:latin typeface="+mn-ea"/>
                    </a:rPr>
                    <a:t>非住宅施設で想定される様々な汚れに耐性を持っているので、施設の種別を選ばずご採用いただけます。</a:t>
                  </a:r>
                </a:p>
              </p:txBody>
            </p:sp>
          </p:grpSp>
          <p:pic>
            <p:nvPicPr>
              <p:cNvPr id="112" name="図 111">
                <a:extLst>
                  <a:ext uri="{FF2B5EF4-FFF2-40B4-BE49-F238E27FC236}">
                    <a16:creationId xmlns:a16="http://schemas.microsoft.com/office/drawing/2014/main" id="{DF50FC7A-54C8-BDBE-1895-C112722E68C6}"/>
                  </a:ext>
                </a:extLst>
              </p:cNvPr>
              <p:cNvPicPr>
                <a:picLocks noChangeAspect="1"/>
              </p:cNvPicPr>
              <p:nvPr/>
            </p:nvPicPr>
            <p:blipFill>
              <a:blip r:embed="rId22"/>
              <a:stretch>
                <a:fillRect/>
              </a:stretch>
            </p:blipFill>
            <p:spPr>
              <a:xfrm>
                <a:off x="3184236" y="5075765"/>
                <a:ext cx="1410956" cy="856800"/>
              </a:xfrm>
              <a:prstGeom prst="rect">
                <a:avLst/>
              </a:prstGeom>
            </p:spPr>
          </p:pic>
        </p:grpSp>
        <p:grpSp>
          <p:nvGrpSpPr>
            <p:cNvPr id="66" name="グループ化 65">
              <a:extLst>
                <a:ext uri="{FF2B5EF4-FFF2-40B4-BE49-F238E27FC236}">
                  <a16:creationId xmlns:a16="http://schemas.microsoft.com/office/drawing/2014/main" id="{95298E26-E413-55C3-E3E2-9DF1DB27EFD7}"/>
                </a:ext>
              </a:extLst>
            </p:cNvPr>
            <p:cNvGrpSpPr/>
            <p:nvPr/>
          </p:nvGrpSpPr>
          <p:grpSpPr>
            <a:xfrm>
              <a:off x="6145020" y="5075765"/>
              <a:ext cx="1797028" cy="1593733"/>
              <a:chOff x="5259254" y="5075765"/>
              <a:chExt cx="1797028" cy="1593733"/>
            </a:xfrm>
          </p:grpSpPr>
          <p:grpSp>
            <p:nvGrpSpPr>
              <p:cNvPr id="104" name="グループ化 103">
                <a:extLst>
                  <a:ext uri="{FF2B5EF4-FFF2-40B4-BE49-F238E27FC236}">
                    <a16:creationId xmlns:a16="http://schemas.microsoft.com/office/drawing/2014/main" id="{CE766B55-F368-A250-EE03-A9BC62B10CEF}"/>
                  </a:ext>
                </a:extLst>
              </p:cNvPr>
              <p:cNvGrpSpPr/>
              <p:nvPr/>
            </p:nvGrpSpPr>
            <p:grpSpPr>
              <a:xfrm>
                <a:off x="5259254" y="5979028"/>
                <a:ext cx="1335589" cy="690470"/>
                <a:chOff x="5099983" y="5979028"/>
                <a:chExt cx="1335589" cy="690470"/>
              </a:xfrm>
            </p:grpSpPr>
            <p:sp>
              <p:nvSpPr>
                <p:cNvPr id="109" name="正方形/長方形 108">
                  <a:extLst>
                    <a:ext uri="{FF2B5EF4-FFF2-40B4-BE49-F238E27FC236}">
                      <a16:creationId xmlns:a16="http://schemas.microsoft.com/office/drawing/2014/main" id="{3C4EF5E0-9CAA-E672-A0D6-3A1DB34A9C51}"/>
                    </a:ext>
                  </a:extLst>
                </p:cNvPr>
                <p:cNvSpPr/>
                <p:nvPr/>
              </p:nvSpPr>
              <p:spPr>
                <a:xfrm>
                  <a:off x="5099983" y="5979028"/>
                  <a:ext cx="1132967" cy="246221"/>
                </a:xfrm>
                <a:prstGeom prst="rect">
                  <a:avLst/>
                </a:prstGeom>
              </p:spPr>
              <p:txBody>
                <a:bodyPr wrap="square" lIns="0" tIns="0" rIns="0" bIns="0">
                  <a:spAutoFit/>
                </a:bodyPr>
                <a:lstStyle/>
                <a:p>
                  <a:r>
                    <a:rPr lang="ja-JP" altLang="en-US" sz="800" b="1" dirty="0">
                      <a:latin typeface="+mn-ea"/>
                    </a:rPr>
                    <a:t>教育・医療施設には</a:t>
                  </a:r>
                  <a:endParaRPr lang="en-US" altLang="ja-JP" sz="800" b="1" dirty="0">
                    <a:latin typeface="+mn-ea"/>
                  </a:endParaRPr>
                </a:p>
                <a:p>
                  <a:r>
                    <a:rPr lang="ja-JP" altLang="en-US" sz="800" b="1" dirty="0">
                      <a:latin typeface="+mn-ea"/>
                    </a:rPr>
                    <a:t>抗菌／抗ウイルス性能。</a:t>
                  </a:r>
                  <a:endParaRPr lang="en-US" altLang="ja-JP" sz="800" b="1" dirty="0">
                    <a:latin typeface="+mn-ea"/>
                  </a:endParaRPr>
                </a:p>
              </p:txBody>
            </p:sp>
            <p:sp>
              <p:nvSpPr>
                <p:cNvPr id="110" name="正方形/長方形 109">
                  <a:extLst>
                    <a:ext uri="{FF2B5EF4-FFF2-40B4-BE49-F238E27FC236}">
                      <a16:creationId xmlns:a16="http://schemas.microsoft.com/office/drawing/2014/main" id="{7C9219B1-475F-42D1-0CAE-4E84DC051688}"/>
                    </a:ext>
                  </a:extLst>
                </p:cNvPr>
                <p:cNvSpPr/>
                <p:nvPr/>
              </p:nvSpPr>
              <p:spPr>
                <a:xfrm>
                  <a:off x="5099983" y="6269388"/>
                  <a:ext cx="1335589" cy="400110"/>
                </a:xfrm>
                <a:prstGeom prst="rect">
                  <a:avLst/>
                </a:prstGeom>
              </p:spPr>
              <p:txBody>
                <a:bodyPr wrap="square" lIns="0" tIns="0" rIns="0" bIns="0">
                  <a:spAutoFit/>
                </a:bodyPr>
                <a:lstStyle/>
                <a:p>
                  <a:r>
                    <a:rPr lang="ja-JP" altLang="en-US" sz="600" dirty="0">
                      <a:latin typeface="+mn-ea"/>
                    </a:rPr>
                    <a:t>表面塗装に付着した特定細菌やウイルスを抑制。直接触れる床表面の清潔維持に貢献します。</a:t>
                  </a:r>
                  <a:endParaRPr lang="en-US" altLang="ja-JP" sz="600" dirty="0">
                    <a:latin typeface="+mn-ea"/>
                  </a:endParaRPr>
                </a:p>
                <a:p>
                  <a:r>
                    <a:rPr lang="en-US" altLang="ja-JP" sz="400" dirty="0">
                      <a:latin typeface="+mn-ea"/>
                    </a:rPr>
                    <a:t>※</a:t>
                  </a:r>
                  <a:r>
                    <a:rPr lang="ja-JP" altLang="en-US" sz="400" dirty="0">
                      <a:latin typeface="+mn-ea"/>
                    </a:rPr>
                    <a:t>抗ウイルス加工は、病気の治療や予防を目的とするものではありません。 </a:t>
                  </a:r>
                  <a:r>
                    <a:rPr lang="en-US" altLang="ja-JP" sz="400" dirty="0">
                      <a:latin typeface="+mn-ea"/>
                    </a:rPr>
                    <a:t>※SIAA</a:t>
                  </a:r>
                  <a:r>
                    <a:rPr lang="ja-JP" altLang="en-US" sz="400" dirty="0">
                      <a:latin typeface="+mn-ea"/>
                    </a:rPr>
                    <a:t>の安全性基準に適合しています。</a:t>
                  </a:r>
                </a:p>
              </p:txBody>
            </p:sp>
          </p:grpSp>
          <p:grpSp>
            <p:nvGrpSpPr>
              <p:cNvPr id="105" name="グループ化 104">
                <a:extLst>
                  <a:ext uri="{FF2B5EF4-FFF2-40B4-BE49-F238E27FC236}">
                    <a16:creationId xmlns:a16="http://schemas.microsoft.com/office/drawing/2014/main" id="{D704482C-0629-C5D3-D7CD-7F260ECAFBD6}"/>
                  </a:ext>
                </a:extLst>
              </p:cNvPr>
              <p:cNvGrpSpPr/>
              <p:nvPr/>
            </p:nvGrpSpPr>
            <p:grpSpPr>
              <a:xfrm>
                <a:off x="6656117" y="5976006"/>
                <a:ext cx="400165" cy="693492"/>
                <a:chOff x="7170233" y="-2185534"/>
                <a:chExt cx="4714875" cy="8170934"/>
              </a:xfrm>
            </p:grpSpPr>
            <p:pic>
              <p:nvPicPr>
                <p:cNvPr id="107" name="図 106">
                  <a:extLst>
                    <a:ext uri="{FF2B5EF4-FFF2-40B4-BE49-F238E27FC236}">
                      <a16:creationId xmlns:a16="http://schemas.microsoft.com/office/drawing/2014/main" id="{7EA583DA-9A10-9195-7802-6FB07104F956}"/>
                    </a:ext>
                  </a:extLst>
                </p:cNvPr>
                <p:cNvPicPr>
                  <a:picLocks noChangeAspect="1"/>
                </p:cNvPicPr>
                <p:nvPr/>
              </p:nvPicPr>
              <p:blipFill>
                <a:blip r:embed="rId23"/>
                <a:stretch>
                  <a:fillRect/>
                </a:stretch>
              </p:blipFill>
              <p:spPr>
                <a:xfrm>
                  <a:off x="7170233" y="-2185534"/>
                  <a:ext cx="4714875" cy="4019544"/>
                </a:xfrm>
                <a:prstGeom prst="rect">
                  <a:avLst/>
                </a:prstGeom>
              </p:spPr>
            </p:pic>
            <p:pic>
              <p:nvPicPr>
                <p:cNvPr id="108" name="図 107">
                  <a:extLst>
                    <a:ext uri="{FF2B5EF4-FFF2-40B4-BE49-F238E27FC236}">
                      <a16:creationId xmlns:a16="http://schemas.microsoft.com/office/drawing/2014/main" id="{1803B145-149E-EFCC-5C8F-1819F8652DB8}"/>
                    </a:ext>
                  </a:extLst>
                </p:cNvPr>
                <p:cNvPicPr>
                  <a:picLocks noChangeAspect="1"/>
                </p:cNvPicPr>
                <p:nvPr/>
              </p:nvPicPr>
              <p:blipFill>
                <a:blip r:embed="rId24"/>
                <a:stretch>
                  <a:fillRect/>
                </a:stretch>
              </p:blipFill>
              <p:spPr>
                <a:xfrm>
                  <a:off x="7170233" y="1965856"/>
                  <a:ext cx="4714875" cy="4019544"/>
                </a:xfrm>
                <a:prstGeom prst="rect">
                  <a:avLst/>
                </a:prstGeom>
              </p:spPr>
            </p:pic>
          </p:grpSp>
          <p:pic>
            <p:nvPicPr>
              <p:cNvPr id="106" name="図 105">
                <a:extLst>
                  <a:ext uri="{FF2B5EF4-FFF2-40B4-BE49-F238E27FC236}">
                    <a16:creationId xmlns:a16="http://schemas.microsoft.com/office/drawing/2014/main" id="{EB3E2F35-E729-F0C0-0CA2-5F8B2C56F303}"/>
                  </a:ext>
                </a:extLst>
              </p:cNvPr>
              <p:cNvPicPr>
                <a:picLocks noChangeAspect="1"/>
              </p:cNvPicPr>
              <p:nvPr/>
            </p:nvPicPr>
            <p:blipFill rotWithShape="1">
              <a:blip r:embed="rId25"/>
              <a:stretch/>
            </p:blipFill>
            <p:spPr>
              <a:xfrm>
                <a:off x="5259254" y="5075765"/>
                <a:ext cx="1662468" cy="856800"/>
              </a:xfrm>
              <a:prstGeom prst="rect">
                <a:avLst/>
              </a:prstGeom>
            </p:spPr>
          </p:pic>
        </p:grpSp>
        <p:grpSp>
          <p:nvGrpSpPr>
            <p:cNvPr id="68" name="グループ化 67">
              <a:extLst>
                <a:ext uri="{FF2B5EF4-FFF2-40B4-BE49-F238E27FC236}">
                  <a16:creationId xmlns:a16="http://schemas.microsoft.com/office/drawing/2014/main" id="{78C613E5-9617-1768-EFC8-1695A6049B66}"/>
                </a:ext>
              </a:extLst>
            </p:cNvPr>
            <p:cNvGrpSpPr/>
            <p:nvPr/>
          </p:nvGrpSpPr>
          <p:grpSpPr>
            <a:xfrm>
              <a:off x="2088835" y="5075765"/>
              <a:ext cx="1472055" cy="1525519"/>
              <a:chOff x="1048684" y="5075765"/>
              <a:chExt cx="1472055" cy="1525519"/>
            </a:xfrm>
          </p:grpSpPr>
          <p:grpSp>
            <p:nvGrpSpPr>
              <p:cNvPr id="69" name="グループ化 68">
                <a:extLst>
                  <a:ext uri="{FF2B5EF4-FFF2-40B4-BE49-F238E27FC236}">
                    <a16:creationId xmlns:a16="http://schemas.microsoft.com/office/drawing/2014/main" id="{DE1F828C-B7B3-AE0F-4565-CFD9D2FFEE1F}"/>
                  </a:ext>
                </a:extLst>
              </p:cNvPr>
              <p:cNvGrpSpPr/>
              <p:nvPr/>
            </p:nvGrpSpPr>
            <p:grpSpPr>
              <a:xfrm>
                <a:off x="1048684" y="5963766"/>
                <a:ext cx="1472055" cy="637518"/>
                <a:chOff x="1048684" y="5963766"/>
                <a:chExt cx="1472055" cy="637518"/>
              </a:xfrm>
            </p:grpSpPr>
            <p:sp>
              <p:nvSpPr>
                <p:cNvPr id="102" name="正方形/長方形 101">
                  <a:extLst>
                    <a:ext uri="{FF2B5EF4-FFF2-40B4-BE49-F238E27FC236}">
                      <a16:creationId xmlns:a16="http://schemas.microsoft.com/office/drawing/2014/main" id="{7F584D7C-7037-7250-70D5-148928A878CA}"/>
                    </a:ext>
                  </a:extLst>
                </p:cNvPr>
                <p:cNvSpPr/>
                <p:nvPr/>
              </p:nvSpPr>
              <p:spPr>
                <a:xfrm>
                  <a:off x="1048684" y="5963766"/>
                  <a:ext cx="1472055" cy="246221"/>
                </a:xfrm>
                <a:prstGeom prst="rect">
                  <a:avLst/>
                </a:prstGeom>
              </p:spPr>
              <p:txBody>
                <a:bodyPr wrap="square" lIns="0" tIns="0" rIns="0" bIns="0">
                  <a:spAutoFit/>
                </a:bodyPr>
                <a:lstStyle/>
                <a:p>
                  <a:r>
                    <a:rPr lang="ja-JP" altLang="en-US" sz="800" b="1" dirty="0">
                      <a:latin typeface="+mn-ea"/>
                    </a:rPr>
                    <a:t>利用者の多い</a:t>
                  </a:r>
                  <a:endParaRPr lang="en-US" altLang="ja-JP" sz="800" b="1" dirty="0">
                    <a:latin typeface="+mn-ea"/>
                  </a:endParaRPr>
                </a:p>
                <a:p>
                  <a:r>
                    <a:rPr lang="ja-JP" altLang="en-US" sz="800" b="1" dirty="0">
                      <a:latin typeface="+mn-ea"/>
                    </a:rPr>
                    <a:t>非住宅施設でも使用可能。</a:t>
                  </a:r>
                </a:p>
              </p:txBody>
            </p:sp>
            <p:sp>
              <p:nvSpPr>
                <p:cNvPr id="103" name="正方形/長方形 102">
                  <a:extLst>
                    <a:ext uri="{FF2B5EF4-FFF2-40B4-BE49-F238E27FC236}">
                      <a16:creationId xmlns:a16="http://schemas.microsoft.com/office/drawing/2014/main" id="{4F1CDC6E-D980-9765-96BB-26773DCAD4C6}"/>
                    </a:ext>
                  </a:extLst>
                </p:cNvPr>
                <p:cNvSpPr/>
                <p:nvPr/>
              </p:nvSpPr>
              <p:spPr>
                <a:xfrm>
                  <a:off x="1048685" y="6262730"/>
                  <a:ext cx="1410956" cy="338554"/>
                </a:xfrm>
                <a:prstGeom prst="rect">
                  <a:avLst/>
                </a:prstGeom>
              </p:spPr>
              <p:txBody>
                <a:bodyPr wrap="square" lIns="0" tIns="0" rIns="0" bIns="0">
                  <a:spAutoFit/>
                </a:bodyPr>
                <a:lstStyle/>
                <a:p>
                  <a:r>
                    <a:rPr lang="ja-JP" altLang="en-US" sz="600" dirty="0">
                      <a:latin typeface="+mn-ea"/>
                    </a:rPr>
                    <a:t>分厚いコーティング層が、表面の仕上げ材を保護。傷がつきにくいので、土足での歩行者が多い場所でも美しさは長持ちします。</a:t>
                  </a:r>
                  <a:endParaRPr lang="en-US" altLang="ja-JP" sz="600" dirty="0">
                    <a:latin typeface="+mn-ea"/>
                  </a:endParaRPr>
                </a:p>
                <a:p>
                  <a:r>
                    <a:rPr lang="en-US" altLang="ja-JP" sz="400" dirty="0">
                      <a:latin typeface="+mn-ea"/>
                    </a:rPr>
                    <a:t>※</a:t>
                  </a:r>
                  <a:r>
                    <a:rPr lang="ja-JP" altLang="en-US" sz="400" dirty="0">
                      <a:latin typeface="+mn-ea"/>
                    </a:rPr>
                    <a:t>使用可能目安：歩行量</a:t>
                  </a:r>
                  <a:r>
                    <a:rPr lang="en-US" altLang="ja-JP" sz="400" dirty="0">
                      <a:latin typeface="+mn-ea"/>
                    </a:rPr>
                    <a:t>5000</a:t>
                  </a:r>
                  <a:r>
                    <a:rPr lang="ja-JP" altLang="en-US" sz="400" dirty="0">
                      <a:latin typeface="+mn-ea"/>
                    </a:rPr>
                    <a:t>人／日 以下</a:t>
                  </a:r>
                </a:p>
              </p:txBody>
            </p:sp>
          </p:grpSp>
          <p:pic>
            <p:nvPicPr>
              <p:cNvPr id="70" name="図 69">
                <a:extLst>
                  <a:ext uri="{FF2B5EF4-FFF2-40B4-BE49-F238E27FC236}">
                    <a16:creationId xmlns:a16="http://schemas.microsoft.com/office/drawing/2014/main" id="{4A431051-D80B-FE07-260E-7B7099D07D74}"/>
                  </a:ext>
                </a:extLst>
              </p:cNvPr>
              <p:cNvPicPr>
                <a:picLocks noChangeAspect="1"/>
              </p:cNvPicPr>
              <p:nvPr/>
            </p:nvPicPr>
            <p:blipFill>
              <a:blip r:embed="rId26"/>
              <a:stretch>
                <a:fillRect/>
              </a:stretch>
            </p:blipFill>
            <p:spPr>
              <a:xfrm>
                <a:off x="1048684" y="5075765"/>
                <a:ext cx="1410956" cy="856800"/>
              </a:xfrm>
              <a:prstGeom prst="rect">
                <a:avLst/>
              </a:prstGeom>
            </p:spPr>
          </p:pic>
        </p:grpSp>
      </p:grpSp>
      <p:grpSp>
        <p:nvGrpSpPr>
          <p:cNvPr id="14" name="グループ化 13">
            <a:extLst>
              <a:ext uri="{FF2B5EF4-FFF2-40B4-BE49-F238E27FC236}">
                <a16:creationId xmlns:a16="http://schemas.microsoft.com/office/drawing/2014/main" id="{1D63341D-9BC5-8785-4371-2CC2EA38E38D}"/>
              </a:ext>
            </a:extLst>
          </p:cNvPr>
          <p:cNvGrpSpPr/>
          <p:nvPr/>
        </p:nvGrpSpPr>
        <p:grpSpPr>
          <a:xfrm>
            <a:off x="4991099" y="683235"/>
            <a:ext cx="4775201" cy="1953143"/>
            <a:chOff x="4991099" y="683235"/>
            <a:chExt cx="4775201" cy="1953143"/>
          </a:xfrm>
        </p:grpSpPr>
        <p:grpSp>
          <p:nvGrpSpPr>
            <p:cNvPr id="15" name="グループ化 14">
              <a:extLst>
                <a:ext uri="{FF2B5EF4-FFF2-40B4-BE49-F238E27FC236}">
                  <a16:creationId xmlns:a16="http://schemas.microsoft.com/office/drawing/2014/main" id="{43543F51-F844-248E-593D-7E1C535FFB10}"/>
                </a:ext>
              </a:extLst>
            </p:cNvPr>
            <p:cNvGrpSpPr/>
            <p:nvPr/>
          </p:nvGrpSpPr>
          <p:grpSpPr>
            <a:xfrm>
              <a:off x="7386616" y="688975"/>
              <a:ext cx="2379683" cy="1944830"/>
              <a:chOff x="7386616" y="688975"/>
              <a:chExt cx="2379683" cy="1944830"/>
            </a:xfrm>
          </p:grpSpPr>
          <p:pic>
            <p:nvPicPr>
              <p:cNvPr id="26" name="図 25">
                <a:extLst>
                  <a:ext uri="{FF2B5EF4-FFF2-40B4-BE49-F238E27FC236}">
                    <a16:creationId xmlns:a16="http://schemas.microsoft.com/office/drawing/2014/main" id="{77B5C848-3E65-84D9-5319-ED1B4A7D8413}"/>
                  </a:ext>
                </a:extLst>
              </p:cNvPr>
              <p:cNvPicPr>
                <a:picLocks noChangeAspect="1"/>
              </p:cNvPicPr>
              <p:nvPr/>
            </p:nvPicPr>
            <p:blipFill rotWithShape="1">
              <a:blip r:embed="rId27">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27" name="正方形/長方形 26">
                <a:extLst>
                  <a:ext uri="{FF2B5EF4-FFF2-40B4-BE49-F238E27FC236}">
                    <a16:creationId xmlns:a16="http://schemas.microsoft.com/office/drawing/2014/main" id="{2B310081-4D5C-D834-B38F-2537F36AFE11}"/>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grpSp>
        <p:sp>
          <p:nvSpPr>
            <p:cNvPr id="16" name="Rectangle 14">
              <a:extLst>
                <a:ext uri="{FF2B5EF4-FFF2-40B4-BE49-F238E27FC236}">
                  <a16:creationId xmlns:a16="http://schemas.microsoft.com/office/drawing/2014/main" id="{20CA4AFE-D047-5D3B-B051-CF577CD42B1D}"/>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17" name="グループ化 16">
              <a:extLst>
                <a:ext uri="{FF2B5EF4-FFF2-40B4-BE49-F238E27FC236}">
                  <a16:creationId xmlns:a16="http://schemas.microsoft.com/office/drawing/2014/main" id="{E4DB9835-BC74-605F-D214-96A99EDD7EF9}"/>
                </a:ext>
              </a:extLst>
            </p:cNvPr>
            <p:cNvGrpSpPr/>
            <p:nvPr/>
          </p:nvGrpSpPr>
          <p:grpSpPr>
            <a:xfrm>
              <a:off x="4991099" y="688975"/>
              <a:ext cx="2412852" cy="1943100"/>
              <a:chOff x="4991099" y="688975"/>
              <a:chExt cx="2412852" cy="1943100"/>
            </a:xfrm>
          </p:grpSpPr>
          <p:sp>
            <p:nvSpPr>
              <p:cNvPr id="20" name="Rectangle 14">
                <a:extLst>
                  <a:ext uri="{FF2B5EF4-FFF2-40B4-BE49-F238E27FC236}">
                    <a16:creationId xmlns:a16="http://schemas.microsoft.com/office/drawing/2014/main" id="{AA8574D6-6BE9-A2BE-9319-937864EF06B4}"/>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21" name="グループ化 20">
                <a:extLst>
                  <a:ext uri="{FF2B5EF4-FFF2-40B4-BE49-F238E27FC236}">
                    <a16:creationId xmlns:a16="http://schemas.microsoft.com/office/drawing/2014/main" id="{CD0DEFE2-0E00-27A7-2C2C-80B04E9D25E3}"/>
                  </a:ext>
                </a:extLst>
              </p:cNvPr>
              <p:cNvGrpSpPr/>
              <p:nvPr/>
            </p:nvGrpSpPr>
            <p:grpSpPr>
              <a:xfrm>
                <a:off x="4991100" y="947324"/>
                <a:ext cx="2412851" cy="355257"/>
                <a:chOff x="4991100" y="869365"/>
                <a:chExt cx="2412851" cy="355257"/>
              </a:xfrm>
            </p:grpSpPr>
            <p:sp>
              <p:nvSpPr>
                <p:cNvPr id="24" name="正方形/長方形 23">
                  <a:extLst>
                    <a:ext uri="{FF2B5EF4-FFF2-40B4-BE49-F238E27FC236}">
                      <a16:creationId xmlns:a16="http://schemas.microsoft.com/office/drawing/2014/main" id="{20C8E2E5-0361-A9BE-960C-03563D87647D}"/>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25" name="正方形/長方形 24">
                  <a:extLst>
                    <a:ext uri="{FF2B5EF4-FFF2-40B4-BE49-F238E27FC236}">
                      <a16:creationId xmlns:a16="http://schemas.microsoft.com/office/drawing/2014/main" id="{C2E0DB84-153C-9861-162E-62F2AC3E1A5E}"/>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23" name="図 22">
                <a:extLst>
                  <a:ext uri="{FF2B5EF4-FFF2-40B4-BE49-F238E27FC236}">
                    <a16:creationId xmlns:a16="http://schemas.microsoft.com/office/drawing/2014/main" id="{5FA0232E-E410-E2CC-BA96-2209AB8E33BE}"/>
                  </a:ext>
                </a:extLst>
              </p:cNvPr>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5407208" y="1401726"/>
                <a:ext cx="1580634" cy="972000"/>
              </a:xfrm>
              <a:prstGeom prst="rect">
                <a:avLst/>
              </a:prstGeom>
            </p:spPr>
          </p:pic>
        </p:grpSp>
        <p:sp>
          <p:nvSpPr>
            <p:cNvPr id="18" name="Rectangle 14">
              <a:extLst>
                <a:ext uri="{FF2B5EF4-FFF2-40B4-BE49-F238E27FC236}">
                  <a16:creationId xmlns:a16="http://schemas.microsoft.com/office/drawing/2014/main" id="{E38DCD9E-81B7-D3B8-925B-2631AD158E6A}"/>
                </a:ext>
              </a:extLst>
            </p:cNvPr>
            <p:cNvSpPr>
              <a:spLocks noChangeArrowheads="1"/>
            </p:cNvSpPr>
            <p:nvPr/>
          </p:nvSpPr>
          <p:spPr bwMode="auto">
            <a:xfrm>
              <a:off x="4991100" y="690466"/>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pic>
        <p:nvPicPr>
          <p:cNvPr id="22" name="図 21"/>
          <p:cNvPicPr>
            <a:picLocks noChangeAspect="1"/>
          </p:cNvPicPr>
          <p:nvPr/>
        </p:nvPicPr>
        <p:blipFill rotWithShape="1">
          <a:blip r:embed="rId29">
            <a:extLst>
              <a:ext uri="{28A0092B-C50C-407E-A947-70E740481C1C}">
                <a14:useLocalDpi xmlns:a14="http://schemas.microsoft.com/office/drawing/2010/main" val="0"/>
              </a:ext>
            </a:extLst>
          </a:blip>
          <a:srcRect b="51767"/>
          <a:stretch/>
        </p:blipFill>
        <p:spPr>
          <a:xfrm>
            <a:off x="5102400" y="3527916"/>
            <a:ext cx="4601400" cy="353858"/>
          </a:xfrm>
          <a:prstGeom prst="rect">
            <a:avLst/>
          </a:prstGeom>
        </p:spPr>
      </p:pic>
      <p:sp>
        <p:nvSpPr>
          <p:cNvPr id="3" name="テキスト プレースホルダー 1">
            <a:extLst>
              <a:ext uri="{FF2B5EF4-FFF2-40B4-BE49-F238E27FC236}">
                <a16:creationId xmlns:a16="http://schemas.microsoft.com/office/drawing/2014/main" id="{408DC4A8-3D81-3B23-E231-EB21A51995A6}"/>
              </a:ext>
            </a:extLst>
          </p:cNvPr>
          <p:cNvSpPr txBox="1">
            <a:spLocks/>
          </p:cNvSpPr>
          <p:nvPr/>
        </p:nvSpPr>
        <p:spPr>
          <a:xfrm>
            <a:off x="1836738" y="52887"/>
            <a:ext cx="7771540" cy="2564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100" b="1" dirty="0">
                <a:solidFill>
                  <a:srgbClr val="FFFFFF"/>
                </a:solidFill>
                <a:latin typeface="+mj-ea"/>
              </a:rPr>
              <a:t>床材　マイスターズウッドフローリング 土足コート 直貼タイプ 　</a:t>
            </a:r>
            <a:r>
              <a:rPr lang="en-US" altLang="ja-JP" sz="1100" b="1" dirty="0">
                <a:solidFill>
                  <a:srgbClr val="FFFFFF"/>
                </a:solidFill>
                <a:latin typeface="+mj-ea"/>
              </a:rPr>
              <a:t>[</a:t>
            </a:r>
            <a:r>
              <a:rPr lang="ja-JP" altLang="en-US" sz="1100" b="1" dirty="0">
                <a:solidFill>
                  <a:srgbClr val="FFFFFF"/>
                </a:solidFill>
                <a:latin typeface="+mj-ea"/>
              </a:rPr>
              <a:t>公共建築工事標準仕様品</a:t>
            </a:r>
            <a:r>
              <a:rPr lang="en-US" altLang="ja-JP" sz="1100" b="1" dirty="0">
                <a:solidFill>
                  <a:srgbClr val="FFFFFF"/>
                </a:solidFill>
                <a:latin typeface="+mj-ea"/>
              </a:rPr>
              <a:t>]</a:t>
            </a:r>
            <a:endParaRPr lang="ja-JP" altLang="en-US" sz="1100" b="1" dirty="0">
              <a:solidFill>
                <a:srgbClr val="FFFFFF"/>
              </a:solidFill>
              <a:latin typeface="+mj-ea"/>
            </a:endParaRPr>
          </a:p>
        </p:txBody>
      </p:sp>
    </p:spTree>
    <p:extLst>
      <p:ext uri="{BB962C8B-B14F-4D97-AF65-F5344CB8AC3E}">
        <p14:creationId xmlns:p14="http://schemas.microsoft.com/office/powerpoint/2010/main" val="2572729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1210159-EAB6-A926-8B81-8EC644F8EF29}"/>
              </a:ext>
            </a:extLst>
          </p:cNvPr>
          <p:cNvSpPr>
            <a:spLocks noGrp="1"/>
          </p:cNvSpPr>
          <p:nvPr>
            <p:ph type="body" sz="quarter" idx="10"/>
          </p:nvPr>
        </p:nvSpPr>
        <p:spPr/>
        <p:txBody>
          <a:bodyPr/>
          <a:lstStyle/>
          <a:p>
            <a:r>
              <a:rPr lang="ja-JP" altLang="en-US" sz="1100" b="1" dirty="0">
                <a:solidFill>
                  <a:srgbClr val="FFFFFF"/>
                </a:solidFill>
                <a:latin typeface="+mj-ea"/>
              </a:rPr>
              <a:t>画像素材集</a:t>
            </a:r>
          </a:p>
        </p:txBody>
      </p:sp>
      <p:pic>
        <p:nvPicPr>
          <p:cNvPr id="4" name="図 3">
            <a:extLst>
              <a:ext uri="{FF2B5EF4-FFF2-40B4-BE49-F238E27FC236}">
                <a16:creationId xmlns:a16="http://schemas.microsoft.com/office/drawing/2014/main" id="{47DA9E72-8078-D7B3-D271-6241CE9F0CD3}"/>
              </a:ext>
            </a:extLst>
          </p:cNvPr>
          <p:cNvPicPr>
            <a:picLocks noChangeAspect="1"/>
          </p:cNvPicPr>
          <p:nvPr/>
        </p:nvPicPr>
        <p:blipFill>
          <a:blip r:embed="rId2"/>
          <a:stretch>
            <a:fillRect/>
          </a:stretch>
        </p:blipFill>
        <p:spPr>
          <a:xfrm>
            <a:off x="129712" y="703087"/>
            <a:ext cx="1611360" cy="1440000"/>
          </a:xfrm>
          <a:prstGeom prst="rect">
            <a:avLst/>
          </a:prstGeom>
        </p:spPr>
      </p:pic>
      <p:pic>
        <p:nvPicPr>
          <p:cNvPr id="6" name="図 5">
            <a:extLst>
              <a:ext uri="{FF2B5EF4-FFF2-40B4-BE49-F238E27FC236}">
                <a16:creationId xmlns:a16="http://schemas.microsoft.com/office/drawing/2014/main" id="{A28083C0-9CC7-BEFC-7F85-E7C9CC8DCBDC}"/>
              </a:ext>
            </a:extLst>
          </p:cNvPr>
          <p:cNvPicPr>
            <a:picLocks noChangeAspect="1"/>
          </p:cNvPicPr>
          <p:nvPr/>
        </p:nvPicPr>
        <p:blipFill>
          <a:blip r:embed="rId3"/>
          <a:stretch>
            <a:fillRect/>
          </a:stretch>
        </p:blipFill>
        <p:spPr>
          <a:xfrm>
            <a:off x="1851835" y="703087"/>
            <a:ext cx="2139840" cy="1440000"/>
          </a:xfrm>
          <a:prstGeom prst="rect">
            <a:avLst/>
          </a:prstGeom>
        </p:spPr>
      </p:pic>
      <p:pic>
        <p:nvPicPr>
          <p:cNvPr id="8" name="図 7">
            <a:extLst>
              <a:ext uri="{FF2B5EF4-FFF2-40B4-BE49-F238E27FC236}">
                <a16:creationId xmlns:a16="http://schemas.microsoft.com/office/drawing/2014/main" id="{B0E08B25-6A54-49DD-C6CE-2EAF62D0943F}"/>
              </a:ext>
            </a:extLst>
          </p:cNvPr>
          <p:cNvPicPr>
            <a:picLocks noChangeAspect="1"/>
          </p:cNvPicPr>
          <p:nvPr/>
        </p:nvPicPr>
        <p:blipFill>
          <a:blip r:embed="rId4"/>
          <a:stretch>
            <a:fillRect/>
          </a:stretch>
        </p:blipFill>
        <p:spPr>
          <a:xfrm>
            <a:off x="4102438" y="703087"/>
            <a:ext cx="1399680" cy="1440000"/>
          </a:xfrm>
          <a:prstGeom prst="rect">
            <a:avLst/>
          </a:prstGeom>
        </p:spPr>
      </p:pic>
      <p:pic>
        <p:nvPicPr>
          <p:cNvPr id="10" name="図 9">
            <a:extLst>
              <a:ext uri="{FF2B5EF4-FFF2-40B4-BE49-F238E27FC236}">
                <a16:creationId xmlns:a16="http://schemas.microsoft.com/office/drawing/2014/main" id="{516E5C4F-580C-2AEF-D0E4-2AE94968C362}"/>
              </a:ext>
            </a:extLst>
          </p:cNvPr>
          <p:cNvPicPr>
            <a:picLocks noChangeAspect="1"/>
          </p:cNvPicPr>
          <p:nvPr/>
        </p:nvPicPr>
        <p:blipFill>
          <a:blip r:embed="rId5"/>
          <a:stretch>
            <a:fillRect/>
          </a:stretch>
        </p:blipFill>
        <p:spPr>
          <a:xfrm>
            <a:off x="5612881" y="703087"/>
            <a:ext cx="1399680" cy="1440000"/>
          </a:xfrm>
          <a:prstGeom prst="rect">
            <a:avLst/>
          </a:prstGeom>
        </p:spPr>
      </p:pic>
      <p:grpSp>
        <p:nvGrpSpPr>
          <p:cNvPr id="23" name="グループ化 22">
            <a:extLst>
              <a:ext uri="{FF2B5EF4-FFF2-40B4-BE49-F238E27FC236}">
                <a16:creationId xmlns:a16="http://schemas.microsoft.com/office/drawing/2014/main" id="{C22D6FFB-D447-3AF8-3EC1-4C05443DA574}"/>
              </a:ext>
            </a:extLst>
          </p:cNvPr>
          <p:cNvGrpSpPr/>
          <p:nvPr/>
        </p:nvGrpSpPr>
        <p:grpSpPr>
          <a:xfrm>
            <a:off x="7123324" y="703087"/>
            <a:ext cx="1738963" cy="1440000"/>
            <a:chOff x="7079320" y="950494"/>
            <a:chExt cx="1738963" cy="1527252"/>
          </a:xfrm>
        </p:grpSpPr>
        <p:pic>
          <p:nvPicPr>
            <p:cNvPr id="12" name="図 11">
              <a:extLst>
                <a:ext uri="{FF2B5EF4-FFF2-40B4-BE49-F238E27FC236}">
                  <a16:creationId xmlns:a16="http://schemas.microsoft.com/office/drawing/2014/main" id="{F29369F5-2C58-A222-8751-BC08352432F4}"/>
                </a:ext>
              </a:extLst>
            </p:cNvPr>
            <p:cNvPicPr>
              <a:picLocks noChangeAspect="1"/>
            </p:cNvPicPr>
            <p:nvPr/>
          </p:nvPicPr>
          <p:blipFill>
            <a:blip r:embed="rId6"/>
            <a:stretch>
              <a:fillRect/>
            </a:stretch>
          </p:blipFill>
          <p:spPr>
            <a:xfrm>
              <a:off x="7079320" y="950494"/>
              <a:ext cx="814100" cy="1527251"/>
            </a:xfrm>
            <a:prstGeom prst="rect">
              <a:avLst/>
            </a:prstGeom>
          </p:spPr>
        </p:pic>
        <p:pic>
          <p:nvPicPr>
            <p:cNvPr id="14" name="図 13">
              <a:extLst>
                <a:ext uri="{FF2B5EF4-FFF2-40B4-BE49-F238E27FC236}">
                  <a16:creationId xmlns:a16="http://schemas.microsoft.com/office/drawing/2014/main" id="{D78B3B2E-C2D8-7CF4-865B-FE76E305D7F3}"/>
                </a:ext>
              </a:extLst>
            </p:cNvPr>
            <p:cNvPicPr>
              <a:picLocks noChangeAspect="1"/>
            </p:cNvPicPr>
            <p:nvPr/>
          </p:nvPicPr>
          <p:blipFill>
            <a:blip r:embed="rId7"/>
            <a:stretch>
              <a:fillRect/>
            </a:stretch>
          </p:blipFill>
          <p:spPr>
            <a:xfrm>
              <a:off x="8004183" y="950495"/>
              <a:ext cx="814100" cy="1527251"/>
            </a:xfrm>
            <a:prstGeom prst="rect">
              <a:avLst/>
            </a:prstGeom>
          </p:spPr>
        </p:pic>
      </p:grpSp>
      <p:pic>
        <p:nvPicPr>
          <p:cNvPr id="16" name="図 15">
            <a:extLst>
              <a:ext uri="{FF2B5EF4-FFF2-40B4-BE49-F238E27FC236}">
                <a16:creationId xmlns:a16="http://schemas.microsoft.com/office/drawing/2014/main" id="{25D95DE0-6A6C-4388-9900-605BF24AA1AA}"/>
              </a:ext>
            </a:extLst>
          </p:cNvPr>
          <p:cNvPicPr>
            <a:picLocks noChangeAspect="1"/>
          </p:cNvPicPr>
          <p:nvPr/>
        </p:nvPicPr>
        <p:blipFill>
          <a:blip r:embed="rId8"/>
          <a:stretch>
            <a:fillRect/>
          </a:stretch>
        </p:blipFill>
        <p:spPr>
          <a:xfrm>
            <a:off x="129712" y="2217087"/>
            <a:ext cx="2292994" cy="1440000"/>
          </a:xfrm>
          <a:prstGeom prst="rect">
            <a:avLst/>
          </a:prstGeom>
        </p:spPr>
      </p:pic>
      <p:pic>
        <p:nvPicPr>
          <p:cNvPr id="18" name="図 17">
            <a:extLst>
              <a:ext uri="{FF2B5EF4-FFF2-40B4-BE49-F238E27FC236}">
                <a16:creationId xmlns:a16="http://schemas.microsoft.com/office/drawing/2014/main" id="{17C0DFDC-5793-5A87-E22E-4ACDD8521445}"/>
              </a:ext>
            </a:extLst>
          </p:cNvPr>
          <p:cNvPicPr>
            <a:picLocks noChangeAspect="1"/>
          </p:cNvPicPr>
          <p:nvPr/>
        </p:nvPicPr>
        <p:blipFill>
          <a:blip r:embed="rId9"/>
          <a:stretch>
            <a:fillRect/>
          </a:stretch>
        </p:blipFill>
        <p:spPr>
          <a:xfrm>
            <a:off x="2346445" y="2231373"/>
            <a:ext cx="2304000" cy="1440000"/>
          </a:xfrm>
          <a:prstGeom prst="rect">
            <a:avLst/>
          </a:prstGeom>
        </p:spPr>
      </p:pic>
      <p:pic>
        <p:nvPicPr>
          <p:cNvPr id="20" name="図 19">
            <a:extLst>
              <a:ext uri="{FF2B5EF4-FFF2-40B4-BE49-F238E27FC236}">
                <a16:creationId xmlns:a16="http://schemas.microsoft.com/office/drawing/2014/main" id="{EE48064A-BD26-4DEE-F6A4-BE42E47E3534}"/>
              </a:ext>
            </a:extLst>
          </p:cNvPr>
          <p:cNvPicPr>
            <a:picLocks noChangeAspect="1"/>
          </p:cNvPicPr>
          <p:nvPr/>
        </p:nvPicPr>
        <p:blipFill>
          <a:blip r:embed="rId10"/>
          <a:stretch>
            <a:fillRect/>
          </a:stretch>
        </p:blipFill>
        <p:spPr>
          <a:xfrm>
            <a:off x="4715911" y="2221850"/>
            <a:ext cx="2296650" cy="1440000"/>
          </a:xfrm>
          <a:prstGeom prst="rect">
            <a:avLst/>
          </a:prstGeom>
        </p:spPr>
      </p:pic>
      <p:pic>
        <p:nvPicPr>
          <p:cNvPr id="22" name="図 21">
            <a:extLst>
              <a:ext uri="{FF2B5EF4-FFF2-40B4-BE49-F238E27FC236}">
                <a16:creationId xmlns:a16="http://schemas.microsoft.com/office/drawing/2014/main" id="{70AC98E0-2FF7-5EFB-3FC0-1FDB76D7728D}"/>
              </a:ext>
            </a:extLst>
          </p:cNvPr>
          <p:cNvPicPr>
            <a:picLocks noChangeAspect="1"/>
          </p:cNvPicPr>
          <p:nvPr/>
        </p:nvPicPr>
        <p:blipFill>
          <a:blip r:embed="rId11"/>
          <a:stretch>
            <a:fillRect/>
          </a:stretch>
        </p:blipFill>
        <p:spPr>
          <a:xfrm>
            <a:off x="7125882" y="2231373"/>
            <a:ext cx="2304000" cy="1440000"/>
          </a:xfrm>
          <a:prstGeom prst="rect">
            <a:avLst/>
          </a:prstGeom>
        </p:spPr>
      </p:pic>
      <p:grpSp>
        <p:nvGrpSpPr>
          <p:cNvPr id="37" name="グループ化 36">
            <a:extLst>
              <a:ext uri="{FF2B5EF4-FFF2-40B4-BE49-F238E27FC236}">
                <a16:creationId xmlns:a16="http://schemas.microsoft.com/office/drawing/2014/main" id="{2F6E82D0-35F9-6401-4AD0-02F7AE667F92}"/>
              </a:ext>
            </a:extLst>
          </p:cNvPr>
          <p:cNvGrpSpPr/>
          <p:nvPr/>
        </p:nvGrpSpPr>
        <p:grpSpPr>
          <a:xfrm>
            <a:off x="5990211" y="3759659"/>
            <a:ext cx="3751543" cy="1440000"/>
            <a:chOff x="6508437" y="4211862"/>
            <a:chExt cx="5491305" cy="2646138"/>
          </a:xfrm>
        </p:grpSpPr>
        <p:pic>
          <p:nvPicPr>
            <p:cNvPr id="25" name="図 24">
              <a:extLst>
                <a:ext uri="{FF2B5EF4-FFF2-40B4-BE49-F238E27FC236}">
                  <a16:creationId xmlns:a16="http://schemas.microsoft.com/office/drawing/2014/main" id="{D60E112C-F6E8-8129-BC4B-BF9791E67D86}"/>
                </a:ext>
              </a:extLst>
            </p:cNvPr>
            <p:cNvPicPr>
              <a:picLocks noChangeAspect="1"/>
            </p:cNvPicPr>
            <p:nvPr/>
          </p:nvPicPr>
          <p:blipFill>
            <a:blip r:embed="rId12"/>
            <a:stretch>
              <a:fillRect/>
            </a:stretch>
          </p:blipFill>
          <p:spPr>
            <a:xfrm>
              <a:off x="6508437" y="4211862"/>
              <a:ext cx="2138079" cy="2646137"/>
            </a:xfrm>
            <a:prstGeom prst="rect">
              <a:avLst/>
            </a:prstGeom>
          </p:spPr>
        </p:pic>
        <p:pic>
          <p:nvPicPr>
            <p:cNvPr id="27" name="図 26">
              <a:extLst>
                <a:ext uri="{FF2B5EF4-FFF2-40B4-BE49-F238E27FC236}">
                  <a16:creationId xmlns:a16="http://schemas.microsoft.com/office/drawing/2014/main" id="{328020E6-3053-04AC-BDE7-112068B975A8}"/>
                </a:ext>
              </a:extLst>
            </p:cNvPr>
            <p:cNvPicPr>
              <a:picLocks noChangeAspect="1"/>
            </p:cNvPicPr>
            <p:nvPr/>
          </p:nvPicPr>
          <p:blipFill>
            <a:blip r:embed="rId13"/>
            <a:stretch>
              <a:fillRect/>
            </a:stretch>
          </p:blipFill>
          <p:spPr>
            <a:xfrm>
              <a:off x="8966748" y="4211864"/>
              <a:ext cx="777964" cy="2646136"/>
            </a:xfrm>
            <a:prstGeom prst="rect">
              <a:avLst/>
            </a:prstGeom>
          </p:spPr>
        </p:pic>
        <p:pic>
          <p:nvPicPr>
            <p:cNvPr id="29" name="図 28">
              <a:extLst>
                <a:ext uri="{FF2B5EF4-FFF2-40B4-BE49-F238E27FC236}">
                  <a16:creationId xmlns:a16="http://schemas.microsoft.com/office/drawing/2014/main" id="{99C31BBA-1A0E-80C2-326B-C1DA249C3DDF}"/>
                </a:ext>
              </a:extLst>
            </p:cNvPr>
            <p:cNvPicPr>
              <a:picLocks noChangeAspect="1"/>
            </p:cNvPicPr>
            <p:nvPr/>
          </p:nvPicPr>
          <p:blipFill>
            <a:blip r:embed="rId14"/>
            <a:stretch>
              <a:fillRect/>
            </a:stretch>
          </p:blipFill>
          <p:spPr>
            <a:xfrm>
              <a:off x="10068062" y="4211862"/>
              <a:ext cx="1931680" cy="2646137"/>
            </a:xfrm>
            <a:prstGeom prst="rect">
              <a:avLst/>
            </a:prstGeom>
          </p:spPr>
        </p:pic>
      </p:grpSp>
      <p:pic>
        <p:nvPicPr>
          <p:cNvPr id="31" name="図 30">
            <a:extLst>
              <a:ext uri="{FF2B5EF4-FFF2-40B4-BE49-F238E27FC236}">
                <a16:creationId xmlns:a16="http://schemas.microsoft.com/office/drawing/2014/main" id="{D41FB097-1836-6B3E-1E94-CD7BDE528B7C}"/>
              </a:ext>
            </a:extLst>
          </p:cNvPr>
          <p:cNvPicPr>
            <a:picLocks noChangeAspect="1"/>
          </p:cNvPicPr>
          <p:nvPr/>
        </p:nvPicPr>
        <p:blipFill>
          <a:blip r:embed="rId15"/>
          <a:stretch>
            <a:fillRect/>
          </a:stretch>
        </p:blipFill>
        <p:spPr>
          <a:xfrm>
            <a:off x="129712" y="3759659"/>
            <a:ext cx="1800000" cy="1440000"/>
          </a:xfrm>
          <a:prstGeom prst="rect">
            <a:avLst/>
          </a:prstGeom>
        </p:spPr>
      </p:pic>
      <p:grpSp>
        <p:nvGrpSpPr>
          <p:cNvPr id="36" name="グループ化 35">
            <a:extLst>
              <a:ext uri="{FF2B5EF4-FFF2-40B4-BE49-F238E27FC236}">
                <a16:creationId xmlns:a16="http://schemas.microsoft.com/office/drawing/2014/main" id="{A8F7FEE2-1630-4D44-9B6C-4957C87A2649}"/>
              </a:ext>
            </a:extLst>
          </p:cNvPr>
          <p:cNvGrpSpPr/>
          <p:nvPr/>
        </p:nvGrpSpPr>
        <p:grpSpPr>
          <a:xfrm>
            <a:off x="2346445" y="3759659"/>
            <a:ext cx="3457212" cy="1440000"/>
            <a:chOff x="5189304" y="7782546"/>
            <a:chExt cx="3457212" cy="1619138"/>
          </a:xfrm>
        </p:grpSpPr>
        <p:pic>
          <p:nvPicPr>
            <p:cNvPr id="33" name="図 32">
              <a:extLst>
                <a:ext uri="{FF2B5EF4-FFF2-40B4-BE49-F238E27FC236}">
                  <a16:creationId xmlns:a16="http://schemas.microsoft.com/office/drawing/2014/main" id="{531E2FD4-63E4-3973-8106-3801DB98BD08}"/>
                </a:ext>
              </a:extLst>
            </p:cNvPr>
            <p:cNvPicPr>
              <a:picLocks noChangeAspect="1"/>
            </p:cNvPicPr>
            <p:nvPr/>
          </p:nvPicPr>
          <p:blipFill>
            <a:blip r:embed="rId16"/>
            <a:stretch>
              <a:fillRect/>
            </a:stretch>
          </p:blipFill>
          <p:spPr>
            <a:xfrm>
              <a:off x="5189304" y="7782546"/>
              <a:ext cx="1635329" cy="1619138"/>
            </a:xfrm>
            <a:prstGeom prst="rect">
              <a:avLst/>
            </a:prstGeom>
          </p:spPr>
        </p:pic>
        <p:pic>
          <p:nvPicPr>
            <p:cNvPr id="35" name="図 34">
              <a:extLst>
                <a:ext uri="{FF2B5EF4-FFF2-40B4-BE49-F238E27FC236}">
                  <a16:creationId xmlns:a16="http://schemas.microsoft.com/office/drawing/2014/main" id="{73143625-402A-08F1-E402-3C73C7B78FB5}"/>
                </a:ext>
              </a:extLst>
            </p:cNvPr>
            <p:cNvPicPr>
              <a:picLocks noChangeAspect="1"/>
            </p:cNvPicPr>
            <p:nvPr/>
          </p:nvPicPr>
          <p:blipFill>
            <a:blip r:embed="rId17"/>
            <a:stretch>
              <a:fillRect/>
            </a:stretch>
          </p:blipFill>
          <p:spPr>
            <a:xfrm>
              <a:off x="7011187" y="7782546"/>
              <a:ext cx="1635329" cy="1619138"/>
            </a:xfrm>
            <a:prstGeom prst="rect">
              <a:avLst/>
            </a:prstGeom>
          </p:spPr>
        </p:pic>
      </p:grpSp>
    </p:spTree>
    <p:extLst>
      <p:ext uri="{BB962C8B-B14F-4D97-AF65-F5344CB8AC3E}">
        <p14:creationId xmlns:p14="http://schemas.microsoft.com/office/powerpoint/2010/main" val="58021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1210159-EAB6-A926-8B81-8EC644F8EF29}"/>
              </a:ext>
            </a:extLst>
          </p:cNvPr>
          <p:cNvSpPr>
            <a:spLocks noGrp="1"/>
          </p:cNvSpPr>
          <p:nvPr>
            <p:ph type="body" sz="quarter" idx="10"/>
          </p:nvPr>
        </p:nvSpPr>
        <p:spPr/>
        <p:txBody>
          <a:bodyPr/>
          <a:lstStyle/>
          <a:p>
            <a:r>
              <a:rPr lang="ja-JP" altLang="en-US" sz="1100" b="1" dirty="0">
                <a:solidFill>
                  <a:srgbClr val="FFFFFF"/>
                </a:solidFill>
                <a:latin typeface="+mj-ea"/>
              </a:rPr>
              <a:t>画像素材集</a:t>
            </a:r>
          </a:p>
        </p:txBody>
      </p:sp>
      <p:grpSp>
        <p:nvGrpSpPr>
          <p:cNvPr id="137" name="グループ化 136">
            <a:extLst>
              <a:ext uri="{FF2B5EF4-FFF2-40B4-BE49-F238E27FC236}">
                <a16:creationId xmlns:a16="http://schemas.microsoft.com/office/drawing/2014/main" id="{1CABAD73-0FBE-4E4E-4A46-396710D39914}"/>
              </a:ext>
            </a:extLst>
          </p:cNvPr>
          <p:cNvGrpSpPr/>
          <p:nvPr/>
        </p:nvGrpSpPr>
        <p:grpSpPr>
          <a:xfrm>
            <a:off x="2090056" y="698078"/>
            <a:ext cx="7672793" cy="4158231"/>
            <a:chOff x="1278250" y="690394"/>
            <a:chExt cx="8484600" cy="4158231"/>
          </a:xfrm>
        </p:grpSpPr>
        <p:sp>
          <p:nvSpPr>
            <p:cNvPr id="75" name="Rectangle 84">
              <a:extLst>
                <a:ext uri="{FF2B5EF4-FFF2-40B4-BE49-F238E27FC236}">
                  <a16:creationId xmlns:a16="http://schemas.microsoft.com/office/drawing/2014/main" id="{B5C0B838-83A1-B6D4-1407-1AB8A5A68331}"/>
                </a:ext>
              </a:extLst>
            </p:cNvPr>
            <p:cNvSpPr>
              <a:spLocks noChangeArrowheads="1"/>
            </p:cNvSpPr>
            <p:nvPr/>
          </p:nvSpPr>
          <p:spPr bwMode="auto">
            <a:xfrm>
              <a:off x="1278250" y="690394"/>
              <a:ext cx="84846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デザイン・カラーバリエーション</a:t>
              </a:r>
            </a:p>
          </p:txBody>
        </p:sp>
        <p:sp>
          <p:nvSpPr>
            <p:cNvPr id="76" name="Rectangle 14">
              <a:extLst>
                <a:ext uri="{FF2B5EF4-FFF2-40B4-BE49-F238E27FC236}">
                  <a16:creationId xmlns:a16="http://schemas.microsoft.com/office/drawing/2014/main" id="{F79100B3-D353-1941-C9ED-728AD0256C02}"/>
                </a:ext>
              </a:extLst>
            </p:cNvPr>
            <p:cNvSpPr>
              <a:spLocks noChangeArrowheads="1"/>
            </p:cNvSpPr>
            <p:nvPr/>
          </p:nvSpPr>
          <p:spPr bwMode="auto">
            <a:xfrm>
              <a:off x="1278250" y="690395"/>
              <a:ext cx="8484600" cy="415823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105" name="グループ化 104">
            <a:extLst>
              <a:ext uri="{FF2B5EF4-FFF2-40B4-BE49-F238E27FC236}">
                <a16:creationId xmlns:a16="http://schemas.microsoft.com/office/drawing/2014/main" id="{3E8CE37C-BF1C-B2BD-988B-29244672814E}"/>
              </a:ext>
            </a:extLst>
          </p:cNvPr>
          <p:cNvGrpSpPr/>
          <p:nvPr/>
        </p:nvGrpSpPr>
        <p:grpSpPr>
          <a:xfrm>
            <a:off x="2287591" y="879481"/>
            <a:ext cx="7422271" cy="2069065"/>
            <a:chOff x="1404975" y="871797"/>
            <a:chExt cx="7422271" cy="2069065"/>
          </a:xfrm>
        </p:grpSpPr>
        <p:pic>
          <p:nvPicPr>
            <p:cNvPr id="6" name="図 5">
              <a:extLst>
                <a:ext uri="{FF2B5EF4-FFF2-40B4-BE49-F238E27FC236}">
                  <a16:creationId xmlns:a16="http://schemas.microsoft.com/office/drawing/2014/main" id="{1C29C585-289D-220B-6F53-AB01E79DF55E}"/>
                </a:ext>
              </a:extLst>
            </p:cNvPr>
            <p:cNvPicPr>
              <a:picLocks noChangeAspect="1"/>
            </p:cNvPicPr>
            <p:nvPr/>
          </p:nvPicPr>
          <p:blipFill>
            <a:blip r:embed="rId2"/>
            <a:stretch>
              <a:fillRect/>
            </a:stretch>
          </p:blipFill>
          <p:spPr>
            <a:xfrm>
              <a:off x="1404975" y="871797"/>
              <a:ext cx="1167840" cy="468534"/>
            </a:xfrm>
            <a:prstGeom prst="rect">
              <a:avLst/>
            </a:prstGeom>
          </p:spPr>
        </p:pic>
        <p:pic>
          <p:nvPicPr>
            <p:cNvPr id="8" name="図 7">
              <a:extLst>
                <a:ext uri="{FF2B5EF4-FFF2-40B4-BE49-F238E27FC236}">
                  <a16:creationId xmlns:a16="http://schemas.microsoft.com/office/drawing/2014/main" id="{71658C9E-676B-BE28-9E0D-677F2F1726FB}"/>
                </a:ext>
              </a:extLst>
            </p:cNvPr>
            <p:cNvPicPr>
              <a:picLocks noChangeAspect="1"/>
            </p:cNvPicPr>
            <p:nvPr/>
          </p:nvPicPr>
          <p:blipFill>
            <a:blip r:embed="rId3"/>
            <a:stretch>
              <a:fillRect/>
            </a:stretch>
          </p:blipFill>
          <p:spPr>
            <a:xfrm>
              <a:off x="2679175" y="871797"/>
              <a:ext cx="1167839" cy="468534"/>
            </a:xfrm>
            <a:prstGeom prst="rect">
              <a:avLst/>
            </a:prstGeom>
          </p:spPr>
        </p:pic>
        <p:pic>
          <p:nvPicPr>
            <p:cNvPr id="10" name="図 9">
              <a:extLst>
                <a:ext uri="{FF2B5EF4-FFF2-40B4-BE49-F238E27FC236}">
                  <a16:creationId xmlns:a16="http://schemas.microsoft.com/office/drawing/2014/main" id="{F4EAA33E-C837-5618-BC26-66E76C045167}"/>
                </a:ext>
              </a:extLst>
            </p:cNvPr>
            <p:cNvPicPr>
              <a:picLocks noChangeAspect="1"/>
            </p:cNvPicPr>
            <p:nvPr/>
          </p:nvPicPr>
          <p:blipFill>
            <a:blip r:embed="rId4"/>
            <a:stretch>
              <a:fillRect/>
            </a:stretch>
          </p:blipFill>
          <p:spPr>
            <a:xfrm>
              <a:off x="3953375" y="871797"/>
              <a:ext cx="1167839" cy="468534"/>
            </a:xfrm>
            <a:prstGeom prst="rect">
              <a:avLst/>
            </a:prstGeom>
          </p:spPr>
        </p:pic>
        <p:pic>
          <p:nvPicPr>
            <p:cNvPr id="12" name="図 11">
              <a:extLst>
                <a:ext uri="{FF2B5EF4-FFF2-40B4-BE49-F238E27FC236}">
                  <a16:creationId xmlns:a16="http://schemas.microsoft.com/office/drawing/2014/main" id="{A2D12ADC-3F3A-79D3-6ADA-970DADE0AA34}"/>
                </a:ext>
              </a:extLst>
            </p:cNvPr>
            <p:cNvPicPr>
              <a:picLocks noChangeAspect="1"/>
            </p:cNvPicPr>
            <p:nvPr/>
          </p:nvPicPr>
          <p:blipFill>
            <a:blip r:embed="rId5"/>
            <a:stretch>
              <a:fillRect/>
            </a:stretch>
          </p:blipFill>
          <p:spPr>
            <a:xfrm>
              <a:off x="5227575" y="871797"/>
              <a:ext cx="1167839" cy="468534"/>
            </a:xfrm>
            <a:prstGeom prst="rect">
              <a:avLst/>
            </a:prstGeom>
          </p:spPr>
        </p:pic>
        <p:pic>
          <p:nvPicPr>
            <p:cNvPr id="18" name="図 17">
              <a:extLst>
                <a:ext uri="{FF2B5EF4-FFF2-40B4-BE49-F238E27FC236}">
                  <a16:creationId xmlns:a16="http://schemas.microsoft.com/office/drawing/2014/main" id="{4107B1C2-C80F-F665-84FD-1021AF7D57B9}"/>
                </a:ext>
              </a:extLst>
            </p:cNvPr>
            <p:cNvPicPr>
              <a:picLocks noChangeAspect="1"/>
            </p:cNvPicPr>
            <p:nvPr/>
          </p:nvPicPr>
          <p:blipFill>
            <a:blip r:embed="rId6"/>
            <a:stretch>
              <a:fillRect/>
            </a:stretch>
          </p:blipFill>
          <p:spPr>
            <a:xfrm>
              <a:off x="1404975" y="1595700"/>
              <a:ext cx="1165355" cy="468534"/>
            </a:xfrm>
            <a:prstGeom prst="rect">
              <a:avLst/>
            </a:prstGeom>
          </p:spPr>
        </p:pic>
        <p:pic>
          <p:nvPicPr>
            <p:cNvPr id="20" name="図 19">
              <a:extLst>
                <a:ext uri="{FF2B5EF4-FFF2-40B4-BE49-F238E27FC236}">
                  <a16:creationId xmlns:a16="http://schemas.microsoft.com/office/drawing/2014/main" id="{7CF8B3ED-348A-3A7E-BBD2-A9ADD189EF8A}"/>
                </a:ext>
              </a:extLst>
            </p:cNvPr>
            <p:cNvPicPr>
              <a:picLocks noChangeAspect="1"/>
            </p:cNvPicPr>
            <p:nvPr/>
          </p:nvPicPr>
          <p:blipFill>
            <a:blip r:embed="rId7"/>
            <a:stretch>
              <a:fillRect/>
            </a:stretch>
          </p:blipFill>
          <p:spPr>
            <a:xfrm>
              <a:off x="2679175" y="1595700"/>
              <a:ext cx="1165355" cy="468534"/>
            </a:xfrm>
            <a:prstGeom prst="rect">
              <a:avLst/>
            </a:prstGeom>
          </p:spPr>
        </p:pic>
        <p:pic>
          <p:nvPicPr>
            <p:cNvPr id="22" name="図 21">
              <a:extLst>
                <a:ext uri="{FF2B5EF4-FFF2-40B4-BE49-F238E27FC236}">
                  <a16:creationId xmlns:a16="http://schemas.microsoft.com/office/drawing/2014/main" id="{5917D3DC-6DEB-EEA1-E893-D2222DD295AD}"/>
                </a:ext>
              </a:extLst>
            </p:cNvPr>
            <p:cNvPicPr>
              <a:picLocks noChangeAspect="1"/>
            </p:cNvPicPr>
            <p:nvPr/>
          </p:nvPicPr>
          <p:blipFill>
            <a:blip r:embed="rId8"/>
            <a:stretch>
              <a:fillRect/>
            </a:stretch>
          </p:blipFill>
          <p:spPr>
            <a:xfrm>
              <a:off x="3953375" y="1595700"/>
              <a:ext cx="1165355" cy="468534"/>
            </a:xfrm>
            <a:prstGeom prst="rect">
              <a:avLst/>
            </a:prstGeom>
          </p:spPr>
        </p:pic>
        <p:pic>
          <p:nvPicPr>
            <p:cNvPr id="24" name="図 23">
              <a:extLst>
                <a:ext uri="{FF2B5EF4-FFF2-40B4-BE49-F238E27FC236}">
                  <a16:creationId xmlns:a16="http://schemas.microsoft.com/office/drawing/2014/main" id="{C7D49545-5F52-D1DD-F5A1-CDFF2655F3A7}"/>
                </a:ext>
              </a:extLst>
            </p:cNvPr>
            <p:cNvPicPr>
              <a:picLocks noChangeAspect="1"/>
            </p:cNvPicPr>
            <p:nvPr/>
          </p:nvPicPr>
          <p:blipFill>
            <a:blip r:embed="rId9"/>
            <a:stretch>
              <a:fillRect/>
            </a:stretch>
          </p:blipFill>
          <p:spPr>
            <a:xfrm>
              <a:off x="5227575" y="1595700"/>
              <a:ext cx="1165355" cy="468534"/>
            </a:xfrm>
            <a:prstGeom prst="rect">
              <a:avLst/>
            </a:prstGeom>
          </p:spPr>
        </p:pic>
        <p:pic>
          <p:nvPicPr>
            <p:cNvPr id="30" name="図 29">
              <a:extLst>
                <a:ext uri="{FF2B5EF4-FFF2-40B4-BE49-F238E27FC236}">
                  <a16:creationId xmlns:a16="http://schemas.microsoft.com/office/drawing/2014/main" id="{1AEC11A1-8144-B7D7-A04E-BEAE7E68420C}"/>
                </a:ext>
              </a:extLst>
            </p:cNvPr>
            <p:cNvPicPr>
              <a:picLocks noChangeAspect="1"/>
            </p:cNvPicPr>
            <p:nvPr/>
          </p:nvPicPr>
          <p:blipFill>
            <a:blip r:embed="rId10"/>
            <a:stretch>
              <a:fillRect/>
            </a:stretch>
          </p:blipFill>
          <p:spPr>
            <a:xfrm>
              <a:off x="1404975" y="2320511"/>
              <a:ext cx="1167839" cy="468534"/>
            </a:xfrm>
            <a:prstGeom prst="rect">
              <a:avLst/>
            </a:prstGeom>
          </p:spPr>
        </p:pic>
        <p:pic>
          <p:nvPicPr>
            <p:cNvPr id="32" name="図 31">
              <a:extLst>
                <a:ext uri="{FF2B5EF4-FFF2-40B4-BE49-F238E27FC236}">
                  <a16:creationId xmlns:a16="http://schemas.microsoft.com/office/drawing/2014/main" id="{762197A6-7A55-551B-DCBE-E8767C4C362B}"/>
                </a:ext>
              </a:extLst>
            </p:cNvPr>
            <p:cNvPicPr>
              <a:picLocks noChangeAspect="1"/>
            </p:cNvPicPr>
            <p:nvPr/>
          </p:nvPicPr>
          <p:blipFill>
            <a:blip r:embed="rId11"/>
            <a:stretch>
              <a:fillRect/>
            </a:stretch>
          </p:blipFill>
          <p:spPr>
            <a:xfrm>
              <a:off x="2679175" y="2320511"/>
              <a:ext cx="1167839" cy="468534"/>
            </a:xfrm>
            <a:prstGeom prst="rect">
              <a:avLst/>
            </a:prstGeom>
          </p:spPr>
        </p:pic>
        <p:pic>
          <p:nvPicPr>
            <p:cNvPr id="34" name="図 33">
              <a:extLst>
                <a:ext uri="{FF2B5EF4-FFF2-40B4-BE49-F238E27FC236}">
                  <a16:creationId xmlns:a16="http://schemas.microsoft.com/office/drawing/2014/main" id="{D290F282-80EC-023D-64FA-1F74E29152F9}"/>
                </a:ext>
              </a:extLst>
            </p:cNvPr>
            <p:cNvPicPr>
              <a:picLocks noChangeAspect="1"/>
            </p:cNvPicPr>
            <p:nvPr/>
          </p:nvPicPr>
          <p:blipFill>
            <a:blip r:embed="rId12"/>
            <a:stretch>
              <a:fillRect/>
            </a:stretch>
          </p:blipFill>
          <p:spPr>
            <a:xfrm>
              <a:off x="3953375" y="2320511"/>
              <a:ext cx="1167839" cy="468534"/>
            </a:xfrm>
            <a:prstGeom prst="rect">
              <a:avLst/>
            </a:prstGeom>
          </p:spPr>
        </p:pic>
        <p:pic>
          <p:nvPicPr>
            <p:cNvPr id="36" name="図 35">
              <a:extLst>
                <a:ext uri="{FF2B5EF4-FFF2-40B4-BE49-F238E27FC236}">
                  <a16:creationId xmlns:a16="http://schemas.microsoft.com/office/drawing/2014/main" id="{8265C164-3250-FAEC-A3D6-EF0A6CBFF08D}"/>
                </a:ext>
              </a:extLst>
            </p:cNvPr>
            <p:cNvPicPr>
              <a:picLocks noChangeAspect="1"/>
            </p:cNvPicPr>
            <p:nvPr/>
          </p:nvPicPr>
          <p:blipFill>
            <a:blip r:embed="rId13"/>
            <a:stretch>
              <a:fillRect/>
            </a:stretch>
          </p:blipFill>
          <p:spPr>
            <a:xfrm>
              <a:off x="5227575" y="2320511"/>
              <a:ext cx="1167839" cy="468534"/>
            </a:xfrm>
            <a:prstGeom prst="rect">
              <a:avLst/>
            </a:prstGeom>
          </p:spPr>
        </p:pic>
        <p:pic>
          <p:nvPicPr>
            <p:cNvPr id="38" name="図 37">
              <a:extLst>
                <a:ext uri="{FF2B5EF4-FFF2-40B4-BE49-F238E27FC236}">
                  <a16:creationId xmlns:a16="http://schemas.microsoft.com/office/drawing/2014/main" id="{25137166-85E0-EBAE-3A4D-99566A2627A4}"/>
                </a:ext>
              </a:extLst>
            </p:cNvPr>
            <p:cNvPicPr>
              <a:picLocks noChangeAspect="1"/>
            </p:cNvPicPr>
            <p:nvPr/>
          </p:nvPicPr>
          <p:blipFill>
            <a:blip r:embed="rId14"/>
            <a:stretch>
              <a:fillRect/>
            </a:stretch>
          </p:blipFill>
          <p:spPr>
            <a:xfrm>
              <a:off x="6501775" y="2320511"/>
              <a:ext cx="1167839" cy="468534"/>
            </a:xfrm>
            <a:prstGeom prst="rect">
              <a:avLst/>
            </a:prstGeom>
          </p:spPr>
        </p:pic>
        <p:pic>
          <p:nvPicPr>
            <p:cNvPr id="40" name="図 39">
              <a:extLst>
                <a:ext uri="{FF2B5EF4-FFF2-40B4-BE49-F238E27FC236}">
                  <a16:creationId xmlns:a16="http://schemas.microsoft.com/office/drawing/2014/main" id="{B932F794-593E-6E1E-C993-558110B2EF18}"/>
                </a:ext>
              </a:extLst>
            </p:cNvPr>
            <p:cNvPicPr>
              <a:picLocks noChangeAspect="1"/>
            </p:cNvPicPr>
            <p:nvPr/>
          </p:nvPicPr>
          <p:blipFill>
            <a:blip r:embed="rId15"/>
            <a:stretch>
              <a:fillRect/>
            </a:stretch>
          </p:blipFill>
          <p:spPr>
            <a:xfrm>
              <a:off x="7656125" y="2320511"/>
              <a:ext cx="1167839" cy="468534"/>
            </a:xfrm>
            <a:prstGeom prst="rect">
              <a:avLst/>
            </a:prstGeom>
          </p:spPr>
        </p:pic>
        <p:sp>
          <p:nvSpPr>
            <p:cNvPr id="77" name="Text Box 18">
              <a:extLst>
                <a:ext uri="{FF2B5EF4-FFF2-40B4-BE49-F238E27FC236}">
                  <a16:creationId xmlns:a16="http://schemas.microsoft.com/office/drawing/2014/main" id="{A9EFC4C5-44CA-61C2-783A-29F8813975F6}"/>
                </a:ext>
              </a:extLst>
            </p:cNvPr>
            <p:cNvSpPr txBox="1">
              <a:spLocks noChangeArrowheads="1"/>
            </p:cNvSpPr>
            <p:nvPr/>
          </p:nvSpPr>
          <p:spPr bwMode="auto">
            <a:xfrm>
              <a:off x="1410959" y="1338527"/>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サテンシルバー色（メッキ）</a:t>
              </a:r>
            </a:p>
          </p:txBody>
        </p:sp>
        <p:sp>
          <p:nvSpPr>
            <p:cNvPr id="78" name="Text Box 18">
              <a:extLst>
                <a:ext uri="{FF2B5EF4-FFF2-40B4-BE49-F238E27FC236}">
                  <a16:creationId xmlns:a16="http://schemas.microsoft.com/office/drawing/2014/main" id="{A39B484D-7B60-4C2B-8534-A098F9046C28}"/>
                </a:ext>
              </a:extLst>
            </p:cNvPr>
            <p:cNvSpPr txBox="1">
              <a:spLocks noChangeArrowheads="1"/>
            </p:cNvSpPr>
            <p:nvPr/>
          </p:nvSpPr>
          <p:spPr bwMode="auto">
            <a:xfrm>
              <a:off x="2710112" y="1338527"/>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サテンシルバー色（塗装）</a:t>
              </a:r>
            </a:p>
          </p:txBody>
        </p:sp>
        <p:sp>
          <p:nvSpPr>
            <p:cNvPr id="79" name="Text Box 18">
              <a:extLst>
                <a:ext uri="{FF2B5EF4-FFF2-40B4-BE49-F238E27FC236}">
                  <a16:creationId xmlns:a16="http://schemas.microsoft.com/office/drawing/2014/main" id="{C5A8ACC6-EEE5-690D-95B4-8CDD845C7839}"/>
                </a:ext>
              </a:extLst>
            </p:cNvPr>
            <p:cNvSpPr txBox="1">
              <a:spLocks noChangeArrowheads="1"/>
            </p:cNvSpPr>
            <p:nvPr/>
          </p:nvSpPr>
          <p:spPr bwMode="auto">
            <a:xfrm>
              <a:off x="3983674" y="1338527"/>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p>
          </p:txBody>
        </p:sp>
        <p:sp>
          <p:nvSpPr>
            <p:cNvPr id="80" name="Text Box 18">
              <a:extLst>
                <a:ext uri="{FF2B5EF4-FFF2-40B4-BE49-F238E27FC236}">
                  <a16:creationId xmlns:a16="http://schemas.microsoft.com/office/drawing/2014/main" id="{C0708D16-0C15-2B60-4C14-B0E920C91F8E}"/>
                </a:ext>
              </a:extLst>
            </p:cNvPr>
            <p:cNvSpPr txBox="1">
              <a:spLocks noChangeArrowheads="1"/>
            </p:cNvSpPr>
            <p:nvPr/>
          </p:nvSpPr>
          <p:spPr bwMode="auto">
            <a:xfrm>
              <a:off x="5247689" y="1338527"/>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真鍮色（メッキ）</a:t>
              </a:r>
            </a:p>
          </p:txBody>
        </p:sp>
        <p:sp>
          <p:nvSpPr>
            <p:cNvPr id="81" name="Text Box 18">
              <a:extLst>
                <a:ext uri="{FF2B5EF4-FFF2-40B4-BE49-F238E27FC236}">
                  <a16:creationId xmlns:a16="http://schemas.microsoft.com/office/drawing/2014/main" id="{E16DD8BB-6BE5-76A4-D651-F3C37E6EFB71}"/>
                </a:ext>
              </a:extLst>
            </p:cNvPr>
            <p:cNvSpPr txBox="1">
              <a:spLocks noChangeArrowheads="1"/>
            </p:cNvSpPr>
            <p:nvPr/>
          </p:nvSpPr>
          <p:spPr bwMode="auto">
            <a:xfrm>
              <a:off x="1410959" y="207331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サテンシルバー色（メッキ）</a:t>
              </a:r>
            </a:p>
          </p:txBody>
        </p:sp>
        <p:sp>
          <p:nvSpPr>
            <p:cNvPr id="82" name="Text Box 18">
              <a:extLst>
                <a:ext uri="{FF2B5EF4-FFF2-40B4-BE49-F238E27FC236}">
                  <a16:creationId xmlns:a16="http://schemas.microsoft.com/office/drawing/2014/main" id="{CF4072C9-A392-B251-B8A4-D3C432B41994}"/>
                </a:ext>
              </a:extLst>
            </p:cNvPr>
            <p:cNvSpPr txBox="1">
              <a:spLocks noChangeArrowheads="1"/>
            </p:cNvSpPr>
            <p:nvPr/>
          </p:nvSpPr>
          <p:spPr bwMode="auto">
            <a:xfrm>
              <a:off x="2710112" y="207331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サテンシルバー色（塗装）</a:t>
              </a:r>
            </a:p>
          </p:txBody>
        </p:sp>
        <p:sp>
          <p:nvSpPr>
            <p:cNvPr id="83" name="Text Box 18">
              <a:extLst>
                <a:ext uri="{FF2B5EF4-FFF2-40B4-BE49-F238E27FC236}">
                  <a16:creationId xmlns:a16="http://schemas.microsoft.com/office/drawing/2014/main" id="{12E12A3A-B4D2-7248-E801-CC5053F13E90}"/>
                </a:ext>
              </a:extLst>
            </p:cNvPr>
            <p:cNvSpPr txBox="1">
              <a:spLocks noChangeArrowheads="1"/>
            </p:cNvSpPr>
            <p:nvPr/>
          </p:nvSpPr>
          <p:spPr bwMode="auto">
            <a:xfrm>
              <a:off x="3983674" y="207331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p>
          </p:txBody>
        </p:sp>
        <p:sp>
          <p:nvSpPr>
            <p:cNvPr id="84" name="Text Box 18">
              <a:extLst>
                <a:ext uri="{FF2B5EF4-FFF2-40B4-BE49-F238E27FC236}">
                  <a16:creationId xmlns:a16="http://schemas.microsoft.com/office/drawing/2014/main" id="{94F93708-0F74-C2DC-32FA-25DA3FEDEC83}"/>
                </a:ext>
              </a:extLst>
            </p:cNvPr>
            <p:cNvSpPr txBox="1">
              <a:spLocks noChangeArrowheads="1"/>
            </p:cNvSpPr>
            <p:nvPr/>
          </p:nvSpPr>
          <p:spPr bwMode="auto">
            <a:xfrm>
              <a:off x="5247689" y="207331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真鍮色（メッキ）</a:t>
              </a:r>
            </a:p>
          </p:txBody>
        </p:sp>
        <p:sp>
          <p:nvSpPr>
            <p:cNvPr id="85" name="Text Box 18">
              <a:extLst>
                <a:ext uri="{FF2B5EF4-FFF2-40B4-BE49-F238E27FC236}">
                  <a16:creationId xmlns:a16="http://schemas.microsoft.com/office/drawing/2014/main" id="{1F3AA516-85E1-6769-989F-974C17C654C2}"/>
                </a:ext>
              </a:extLst>
            </p:cNvPr>
            <p:cNvSpPr txBox="1">
              <a:spLocks noChangeArrowheads="1"/>
            </p:cNvSpPr>
            <p:nvPr/>
          </p:nvSpPr>
          <p:spPr bwMode="auto">
            <a:xfrm>
              <a:off x="1410959" y="2786974"/>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サテンシルバー色（メッキ）</a:t>
              </a:r>
            </a:p>
          </p:txBody>
        </p:sp>
        <p:sp>
          <p:nvSpPr>
            <p:cNvPr id="86" name="Text Box 18">
              <a:extLst>
                <a:ext uri="{FF2B5EF4-FFF2-40B4-BE49-F238E27FC236}">
                  <a16:creationId xmlns:a16="http://schemas.microsoft.com/office/drawing/2014/main" id="{18EE6E7A-FC22-E312-B591-5162345A64A8}"/>
                </a:ext>
              </a:extLst>
            </p:cNvPr>
            <p:cNvSpPr txBox="1">
              <a:spLocks noChangeArrowheads="1"/>
            </p:cNvSpPr>
            <p:nvPr/>
          </p:nvSpPr>
          <p:spPr bwMode="auto">
            <a:xfrm>
              <a:off x="2710112" y="2786974"/>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サテンシルバー色（塗装）</a:t>
              </a:r>
            </a:p>
          </p:txBody>
        </p:sp>
        <p:sp>
          <p:nvSpPr>
            <p:cNvPr id="87" name="Text Box 18">
              <a:extLst>
                <a:ext uri="{FF2B5EF4-FFF2-40B4-BE49-F238E27FC236}">
                  <a16:creationId xmlns:a16="http://schemas.microsoft.com/office/drawing/2014/main" id="{CE3FC78F-AD1E-8875-253A-9258DB160242}"/>
                </a:ext>
              </a:extLst>
            </p:cNvPr>
            <p:cNvSpPr txBox="1">
              <a:spLocks noChangeArrowheads="1"/>
            </p:cNvSpPr>
            <p:nvPr/>
          </p:nvSpPr>
          <p:spPr bwMode="auto">
            <a:xfrm>
              <a:off x="3983674" y="2786974"/>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p>
          </p:txBody>
        </p:sp>
        <p:sp>
          <p:nvSpPr>
            <p:cNvPr id="88" name="Text Box 18">
              <a:extLst>
                <a:ext uri="{FF2B5EF4-FFF2-40B4-BE49-F238E27FC236}">
                  <a16:creationId xmlns:a16="http://schemas.microsoft.com/office/drawing/2014/main" id="{0F707EF9-92EC-9D84-F51E-1592666A526F}"/>
                </a:ext>
              </a:extLst>
            </p:cNvPr>
            <p:cNvSpPr txBox="1">
              <a:spLocks noChangeArrowheads="1"/>
            </p:cNvSpPr>
            <p:nvPr/>
          </p:nvSpPr>
          <p:spPr bwMode="auto">
            <a:xfrm>
              <a:off x="5247689" y="2786974"/>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真鍮色（メッキ）</a:t>
              </a:r>
            </a:p>
          </p:txBody>
        </p:sp>
        <p:sp>
          <p:nvSpPr>
            <p:cNvPr id="89" name="Text Box 18">
              <a:extLst>
                <a:ext uri="{FF2B5EF4-FFF2-40B4-BE49-F238E27FC236}">
                  <a16:creationId xmlns:a16="http://schemas.microsoft.com/office/drawing/2014/main" id="{F14F61A2-BA72-A6ED-4C31-B7411718FEA7}"/>
                </a:ext>
              </a:extLst>
            </p:cNvPr>
            <p:cNvSpPr txBox="1">
              <a:spLocks noChangeArrowheads="1"/>
            </p:cNvSpPr>
            <p:nvPr/>
          </p:nvSpPr>
          <p:spPr bwMode="auto">
            <a:xfrm>
              <a:off x="6504916" y="2786974"/>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A7</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p>
          </p:txBody>
        </p:sp>
        <p:sp>
          <p:nvSpPr>
            <p:cNvPr id="90" name="Text Box 18">
              <a:extLst>
                <a:ext uri="{FF2B5EF4-FFF2-40B4-BE49-F238E27FC236}">
                  <a16:creationId xmlns:a16="http://schemas.microsoft.com/office/drawing/2014/main" id="{3C84613B-CB41-20F6-DDC2-C2B8E21CA172}"/>
                </a:ext>
              </a:extLst>
            </p:cNvPr>
            <p:cNvSpPr txBox="1">
              <a:spLocks noChangeArrowheads="1"/>
            </p:cNvSpPr>
            <p:nvPr/>
          </p:nvSpPr>
          <p:spPr bwMode="auto">
            <a:xfrm>
              <a:off x="7722490" y="2786974"/>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A7</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真鍮色（メッキ）</a:t>
              </a:r>
            </a:p>
          </p:txBody>
        </p:sp>
      </p:grpSp>
      <p:grpSp>
        <p:nvGrpSpPr>
          <p:cNvPr id="106" name="グループ化 105">
            <a:extLst>
              <a:ext uri="{FF2B5EF4-FFF2-40B4-BE49-F238E27FC236}">
                <a16:creationId xmlns:a16="http://schemas.microsoft.com/office/drawing/2014/main" id="{4634813F-3688-1CC1-AE0A-44BA9DCD63D7}"/>
              </a:ext>
            </a:extLst>
          </p:cNvPr>
          <p:cNvGrpSpPr/>
          <p:nvPr/>
        </p:nvGrpSpPr>
        <p:grpSpPr>
          <a:xfrm>
            <a:off x="2203568" y="3030865"/>
            <a:ext cx="4533312" cy="882669"/>
            <a:chOff x="1320952" y="3023181"/>
            <a:chExt cx="4533312" cy="882669"/>
          </a:xfrm>
        </p:grpSpPr>
        <p:pic>
          <p:nvPicPr>
            <p:cNvPr id="14" name="図 13">
              <a:extLst>
                <a:ext uri="{FF2B5EF4-FFF2-40B4-BE49-F238E27FC236}">
                  <a16:creationId xmlns:a16="http://schemas.microsoft.com/office/drawing/2014/main" id="{B9041A21-C611-44DA-F980-04C02475ED29}"/>
                </a:ext>
              </a:extLst>
            </p:cNvPr>
            <p:cNvPicPr>
              <a:picLocks noChangeAspect="1"/>
            </p:cNvPicPr>
            <p:nvPr/>
          </p:nvPicPr>
          <p:blipFill>
            <a:blip r:embed="rId16"/>
            <a:stretch>
              <a:fillRect/>
            </a:stretch>
          </p:blipFill>
          <p:spPr>
            <a:xfrm>
              <a:off x="1320952" y="3139919"/>
              <a:ext cx="673796" cy="468534"/>
            </a:xfrm>
            <a:prstGeom prst="rect">
              <a:avLst/>
            </a:prstGeom>
          </p:spPr>
        </p:pic>
        <p:pic>
          <p:nvPicPr>
            <p:cNvPr id="16" name="図 15">
              <a:extLst>
                <a:ext uri="{FF2B5EF4-FFF2-40B4-BE49-F238E27FC236}">
                  <a16:creationId xmlns:a16="http://schemas.microsoft.com/office/drawing/2014/main" id="{11AA95CD-2D7B-711E-6648-D061C9EFF4DA}"/>
                </a:ext>
              </a:extLst>
            </p:cNvPr>
            <p:cNvPicPr>
              <a:picLocks noChangeAspect="1"/>
            </p:cNvPicPr>
            <p:nvPr/>
          </p:nvPicPr>
          <p:blipFill>
            <a:blip r:embed="rId17"/>
            <a:stretch>
              <a:fillRect/>
            </a:stretch>
          </p:blipFill>
          <p:spPr>
            <a:xfrm>
              <a:off x="1937286" y="3139919"/>
              <a:ext cx="674689" cy="468534"/>
            </a:xfrm>
            <a:prstGeom prst="rect">
              <a:avLst/>
            </a:prstGeom>
          </p:spPr>
        </p:pic>
        <p:pic>
          <p:nvPicPr>
            <p:cNvPr id="26" name="図 25">
              <a:extLst>
                <a:ext uri="{FF2B5EF4-FFF2-40B4-BE49-F238E27FC236}">
                  <a16:creationId xmlns:a16="http://schemas.microsoft.com/office/drawing/2014/main" id="{A8C1FE4B-F731-A655-A473-063859D52651}"/>
                </a:ext>
              </a:extLst>
            </p:cNvPr>
            <p:cNvPicPr>
              <a:picLocks noChangeAspect="1"/>
            </p:cNvPicPr>
            <p:nvPr/>
          </p:nvPicPr>
          <p:blipFill>
            <a:blip r:embed="rId18"/>
            <a:stretch>
              <a:fillRect/>
            </a:stretch>
          </p:blipFill>
          <p:spPr>
            <a:xfrm>
              <a:off x="2686947" y="3139919"/>
              <a:ext cx="673796" cy="468534"/>
            </a:xfrm>
            <a:prstGeom prst="rect">
              <a:avLst/>
            </a:prstGeom>
          </p:spPr>
        </p:pic>
        <p:pic>
          <p:nvPicPr>
            <p:cNvPr id="28" name="図 27">
              <a:extLst>
                <a:ext uri="{FF2B5EF4-FFF2-40B4-BE49-F238E27FC236}">
                  <a16:creationId xmlns:a16="http://schemas.microsoft.com/office/drawing/2014/main" id="{7DC8A9AD-2EBA-032C-8453-1992C3289562}"/>
                </a:ext>
              </a:extLst>
            </p:cNvPr>
            <p:cNvPicPr>
              <a:picLocks noChangeAspect="1"/>
            </p:cNvPicPr>
            <p:nvPr/>
          </p:nvPicPr>
          <p:blipFill>
            <a:blip r:embed="rId19"/>
            <a:stretch>
              <a:fillRect/>
            </a:stretch>
          </p:blipFill>
          <p:spPr>
            <a:xfrm>
              <a:off x="3552506" y="3139919"/>
              <a:ext cx="674689" cy="468534"/>
            </a:xfrm>
            <a:prstGeom prst="rect">
              <a:avLst/>
            </a:prstGeom>
          </p:spPr>
        </p:pic>
        <p:pic>
          <p:nvPicPr>
            <p:cNvPr id="42" name="図 41">
              <a:extLst>
                <a:ext uri="{FF2B5EF4-FFF2-40B4-BE49-F238E27FC236}">
                  <a16:creationId xmlns:a16="http://schemas.microsoft.com/office/drawing/2014/main" id="{FC1800C2-0337-1DAE-BFE2-BD9BEB196F86}"/>
                </a:ext>
              </a:extLst>
            </p:cNvPr>
            <p:cNvPicPr>
              <a:picLocks noChangeAspect="1"/>
            </p:cNvPicPr>
            <p:nvPr/>
          </p:nvPicPr>
          <p:blipFill>
            <a:blip r:embed="rId20"/>
            <a:stretch>
              <a:fillRect/>
            </a:stretch>
          </p:blipFill>
          <p:spPr>
            <a:xfrm>
              <a:off x="4220403" y="3023181"/>
              <a:ext cx="950184" cy="659465"/>
            </a:xfrm>
            <a:prstGeom prst="rect">
              <a:avLst/>
            </a:prstGeom>
          </p:spPr>
        </p:pic>
        <p:pic>
          <p:nvPicPr>
            <p:cNvPr id="44" name="図 43">
              <a:extLst>
                <a:ext uri="{FF2B5EF4-FFF2-40B4-BE49-F238E27FC236}">
                  <a16:creationId xmlns:a16="http://schemas.microsoft.com/office/drawing/2014/main" id="{580D2CAB-CED2-0971-0353-7771273F1A39}"/>
                </a:ext>
              </a:extLst>
            </p:cNvPr>
            <p:cNvPicPr>
              <a:picLocks noChangeAspect="1"/>
            </p:cNvPicPr>
            <p:nvPr/>
          </p:nvPicPr>
          <p:blipFill>
            <a:blip r:embed="rId21"/>
            <a:stretch>
              <a:fillRect/>
            </a:stretch>
          </p:blipFill>
          <p:spPr>
            <a:xfrm>
              <a:off x="4864261" y="3023181"/>
              <a:ext cx="951443" cy="659465"/>
            </a:xfrm>
            <a:prstGeom prst="rect">
              <a:avLst/>
            </a:prstGeom>
          </p:spPr>
        </p:pic>
        <p:sp>
          <p:nvSpPr>
            <p:cNvPr id="91" name="Text Box 18">
              <a:extLst>
                <a:ext uri="{FF2B5EF4-FFF2-40B4-BE49-F238E27FC236}">
                  <a16:creationId xmlns:a16="http://schemas.microsoft.com/office/drawing/2014/main" id="{76F52ED9-0547-477B-F20B-E3F50E7693BA}"/>
                </a:ext>
              </a:extLst>
            </p:cNvPr>
            <p:cNvSpPr txBox="1">
              <a:spLocks noChangeArrowheads="1"/>
            </p:cNvSpPr>
            <p:nvPr/>
          </p:nvSpPr>
          <p:spPr bwMode="auto">
            <a:xfrm>
              <a:off x="1404975" y="3675018"/>
              <a:ext cx="6092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B1</a:t>
              </a:r>
              <a:r>
                <a:rPr lang="ja-JP" altLang="en-US" sz="500" dirty="0">
                  <a:solidFill>
                    <a:prstClr val="black"/>
                  </a:solidFill>
                  <a:latin typeface="ＭＳ Ｐゴシック" pitchFamily="50" charset="-128"/>
                </a:rPr>
                <a:t>型 握り玉</a:t>
              </a:r>
            </a:p>
            <a:p>
              <a:r>
                <a:rPr lang="ja-JP" altLang="en-US" sz="500" dirty="0">
                  <a:solidFill>
                    <a:prstClr val="black"/>
                  </a:solidFill>
                  <a:latin typeface="ＭＳ Ｐゴシック" pitchFamily="50" charset="-128"/>
                </a:rPr>
                <a:t>オフブラック色（塗装）</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93" name="Text Box 18">
              <a:extLst>
                <a:ext uri="{FF2B5EF4-FFF2-40B4-BE49-F238E27FC236}">
                  <a16:creationId xmlns:a16="http://schemas.microsoft.com/office/drawing/2014/main" id="{8558788D-B1A7-0E80-E66E-FBFB71B38AC5}"/>
                </a:ext>
              </a:extLst>
            </p:cNvPr>
            <p:cNvSpPr txBox="1">
              <a:spLocks noChangeArrowheads="1"/>
            </p:cNvSpPr>
            <p:nvPr/>
          </p:nvSpPr>
          <p:spPr bwMode="auto">
            <a:xfrm>
              <a:off x="2051507" y="3675018"/>
              <a:ext cx="6092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B1</a:t>
              </a:r>
              <a:r>
                <a:rPr lang="ja-JP" altLang="en-US" sz="500" dirty="0">
                  <a:solidFill>
                    <a:prstClr val="black"/>
                  </a:solidFill>
                  <a:latin typeface="ＭＳ Ｐゴシック" pitchFamily="50" charset="-128"/>
                </a:rPr>
                <a:t>型 握り玉</a:t>
              </a:r>
            </a:p>
            <a:p>
              <a:r>
                <a:rPr lang="ja-JP" altLang="en-US" sz="500" dirty="0">
                  <a:solidFill>
                    <a:prstClr val="black"/>
                  </a:solidFill>
                  <a:latin typeface="ＭＳ Ｐゴシック" pitchFamily="50" charset="-128"/>
                </a:rPr>
                <a:t>真鍮色（メッキ）</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94" name="Text Box 18">
              <a:extLst>
                <a:ext uri="{FF2B5EF4-FFF2-40B4-BE49-F238E27FC236}">
                  <a16:creationId xmlns:a16="http://schemas.microsoft.com/office/drawing/2014/main" id="{AF97864F-349D-2683-24D9-A4CFF731EFF6}"/>
                </a:ext>
              </a:extLst>
            </p:cNvPr>
            <p:cNvSpPr txBox="1">
              <a:spLocks noChangeArrowheads="1"/>
            </p:cNvSpPr>
            <p:nvPr/>
          </p:nvSpPr>
          <p:spPr bwMode="auto">
            <a:xfrm>
              <a:off x="2710112" y="3675018"/>
              <a:ext cx="74131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サテンシルバー色（メッキ）</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96" name="Text Box 18">
              <a:extLst>
                <a:ext uri="{FF2B5EF4-FFF2-40B4-BE49-F238E27FC236}">
                  <a16:creationId xmlns:a16="http://schemas.microsoft.com/office/drawing/2014/main" id="{6AD0D7B3-268F-E29D-8FD5-D182A85AB689}"/>
                </a:ext>
              </a:extLst>
            </p:cNvPr>
            <p:cNvSpPr txBox="1">
              <a:spLocks noChangeArrowheads="1"/>
            </p:cNvSpPr>
            <p:nvPr/>
          </p:nvSpPr>
          <p:spPr bwMode="auto">
            <a:xfrm>
              <a:off x="3581197" y="3675018"/>
              <a:ext cx="74131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97" name="Text Box 18">
              <a:extLst>
                <a:ext uri="{FF2B5EF4-FFF2-40B4-BE49-F238E27FC236}">
                  <a16:creationId xmlns:a16="http://schemas.microsoft.com/office/drawing/2014/main" id="{E7D2B325-9BE5-EB78-B2CA-426166820251}"/>
                </a:ext>
              </a:extLst>
            </p:cNvPr>
            <p:cNvSpPr txBox="1">
              <a:spLocks noChangeArrowheads="1"/>
            </p:cNvSpPr>
            <p:nvPr/>
          </p:nvSpPr>
          <p:spPr bwMode="auto">
            <a:xfrm>
              <a:off x="4596783" y="3675018"/>
              <a:ext cx="6092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B2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98" name="Text Box 18">
              <a:extLst>
                <a:ext uri="{FF2B5EF4-FFF2-40B4-BE49-F238E27FC236}">
                  <a16:creationId xmlns:a16="http://schemas.microsoft.com/office/drawing/2014/main" id="{744B5BD8-1819-178C-0145-20B007AA3C92}"/>
                </a:ext>
              </a:extLst>
            </p:cNvPr>
            <p:cNvSpPr txBox="1">
              <a:spLocks noChangeArrowheads="1"/>
            </p:cNvSpPr>
            <p:nvPr/>
          </p:nvSpPr>
          <p:spPr bwMode="auto">
            <a:xfrm>
              <a:off x="5245051" y="3675018"/>
              <a:ext cx="6092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B2</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真鍮色（メッキ）</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grpSp>
      <p:grpSp>
        <p:nvGrpSpPr>
          <p:cNvPr id="107" name="グループ化 106">
            <a:extLst>
              <a:ext uri="{FF2B5EF4-FFF2-40B4-BE49-F238E27FC236}">
                <a16:creationId xmlns:a16="http://schemas.microsoft.com/office/drawing/2014/main" id="{04C2B7CA-A782-63FC-A9DF-32B5EE6FB53C}"/>
              </a:ext>
            </a:extLst>
          </p:cNvPr>
          <p:cNvGrpSpPr/>
          <p:nvPr/>
        </p:nvGrpSpPr>
        <p:grpSpPr>
          <a:xfrm>
            <a:off x="2287591" y="4056568"/>
            <a:ext cx="4987955" cy="726956"/>
            <a:chOff x="1404975" y="4104260"/>
            <a:chExt cx="4987955" cy="726956"/>
          </a:xfrm>
        </p:grpSpPr>
        <p:pic>
          <p:nvPicPr>
            <p:cNvPr id="46" name="図 45">
              <a:extLst>
                <a:ext uri="{FF2B5EF4-FFF2-40B4-BE49-F238E27FC236}">
                  <a16:creationId xmlns:a16="http://schemas.microsoft.com/office/drawing/2014/main" id="{8D4B2CF5-A97C-D1EC-A315-D4905A5A9F63}"/>
                </a:ext>
              </a:extLst>
            </p:cNvPr>
            <p:cNvPicPr>
              <a:picLocks noChangeAspect="1"/>
            </p:cNvPicPr>
            <p:nvPr/>
          </p:nvPicPr>
          <p:blipFill>
            <a:blip r:embed="rId22"/>
            <a:stretch>
              <a:fillRect/>
            </a:stretch>
          </p:blipFill>
          <p:spPr>
            <a:xfrm>
              <a:off x="1404975" y="4220326"/>
              <a:ext cx="1165355" cy="468534"/>
            </a:xfrm>
            <a:prstGeom prst="rect">
              <a:avLst/>
            </a:prstGeom>
          </p:spPr>
        </p:pic>
        <p:pic>
          <p:nvPicPr>
            <p:cNvPr id="48" name="図 47">
              <a:extLst>
                <a:ext uri="{FF2B5EF4-FFF2-40B4-BE49-F238E27FC236}">
                  <a16:creationId xmlns:a16="http://schemas.microsoft.com/office/drawing/2014/main" id="{D21FA363-2ED1-CAA0-6FEB-0F5D6AF1802C}"/>
                </a:ext>
              </a:extLst>
            </p:cNvPr>
            <p:cNvPicPr>
              <a:picLocks noChangeAspect="1"/>
            </p:cNvPicPr>
            <p:nvPr/>
          </p:nvPicPr>
          <p:blipFill>
            <a:blip r:embed="rId23"/>
            <a:stretch>
              <a:fillRect/>
            </a:stretch>
          </p:blipFill>
          <p:spPr>
            <a:xfrm>
              <a:off x="2679175" y="4220326"/>
              <a:ext cx="1165355" cy="468534"/>
            </a:xfrm>
            <a:prstGeom prst="rect">
              <a:avLst/>
            </a:prstGeom>
          </p:spPr>
        </p:pic>
        <p:pic>
          <p:nvPicPr>
            <p:cNvPr id="50" name="図 49">
              <a:extLst>
                <a:ext uri="{FF2B5EF4-FFF2-40B4-BE49-F238E27FC236}">
                  <a16:creationId xmlns:a16="http://schemas.microsoft.com/office/drawing/2014/main" id="{0AC0549F-FEA1-027C-E024-BE4492B25FDB}"/>
                </a:ext>
              </a:extLst>
            </p:cNvPr>
            <p:cNvPicPr>
              <a:picLocks noChangeAspect="1"/>
            </p:cNvPicPr>
            <p:nvPr/>
          </p:nvPicPr>
          <p:blipFill>
            <a:blip r:embed="rId24"/>
            <a:stretch>
              <a:fillRect/>
            </a:stretch>
          </p:blipFill>
          <p:spPr>
            <a:xfrm>
              <a:off x="3953375" y="4220326"/>
              <a:ext cx="1165355" cy="468534"/>
            </a:xfrm>
            <a:prstGeom prst="rect">
              <a:avLst/>
            </a:prstGeom>
          </p:spPr>
        </p:pic>
        <p:pic>
          <p:nvPicPr>
            <p:cNvPr id="52" name="図 51">
              <a:extLst>
                <a:ext uri="{FF2B5EF4-FFF2-40B4-BE49-F238E27FC236}">
                  <a16:creationId xmlns:a16="http://schemas.microsoft.com/office/drawing/2014/main" id="{2F507FD6-3CBF-BFCF-9F56-3132E564B3D8}"/>
                </a:ext>
              </a:extLst>
            </p:cNvPr>
            <p:cNvPicPr>
              <a:picLocks noChangeAspect="1"/>
            </p:cNvPicPr>
            <p:nvPr/>
          </p:nvPicPr>
          <p:blipFill>
            <a:blip r:embed="rId25"/>
            <a:stretch>
              <a:fillRect/>
            </a:stretch>
          </p:blipFill>
          <p:spPr>
            <a:xfrm>
              <a:off x="5227575" y="4220326"/>
              <a:ext cx="1165355" cy="468534"/>
            </a:xfrm>
            <a:prstGeom prst="rect">
              <a:avLst/>
            </a:prstGeom>
          </p:spPr>
        </p:pic>
        <p:sp>
          <p:nvSpPr>
            <p:cNvPr id="100" name="Text Box 18">
              <a:extLst>
                <a:ext uri="{FF2B5EF4-FFF2-40B4-BE49-F238E27FC236}">
                  <a16:creationId xmlns:a16="http://schemas.microsoft.com/office/drawing/2014/main" id="{14DB35B4-DFFC-299E-C1AD-96976DA084B4}"/>
                </a:ext>
              </a:extLst>
            </p:cNvPr>
            <p:cNvSpPr txBox="1">
              <a:spLocks noChangeArrowheads="1"/>
            </p:cNvSpPr>
            <p:nvPr/>
          </p:nvSpPr>
          <p:spPr bwMode="auto">
            <a:xfrm>
              <a:off x="1410959" y="467732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500" dirty="0">
                  <a:solidFill>
                    <a:prstClr val="black"/>
                  </a:solidFill>
                  <a:latin typeface="ＭＳ Ｐゴシック" pitchFamily="50" charset="-128"/>
                </a:rPr>
                <a:t>空錠　</a:t>
              </a:r>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サテンシルバー色（塗装）</a:t>
              </a:r>
            </a:p>
          </p:txBody>
        </p:sp>
        <p:sp>
          <p:nvSpPr>
            <p:cNvPr id="101" name="Text Box 18">
              <a:extLst>
                <a:ext uri="{FF2B5EF4-FFF2-40B4-BE49-F238E27FC236}">
                  <a16:creationId xmlns:a16="http://schemas.microsoft.com/office/drawing/2014/main" id="{B61F77C8-F6AE-08CA-0D3D-A56BDE8C371D}"/>
                </a:ext>
              </a:extLst>
            </p:cNvPr>
            <p:cNvSpPr txBox="1">
              <a:spLocks noChangeArrowheads="1"/>
            </p:cNvSpPr>
            <p:nvPr/>
          </p:nvSpPr>
          <p:spPr bwMode="auto">
            <a:xfrm>
              <a:off x="1404975" y="4104260"/>
              <a:ext cx="11047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solidFill>
                    <a:prstClr val="black"/>
                  </a:solidFill>
                  <a:latin typeface="ＭＳ Ｐゴシック" pitchFamily="50" charset="-128"/>
                </a:rPr>
                <a:t>抗菌・抗ウイルス加工</a:t>
              </a:r>
            </a:p>
          </p:txBody>
        </p:sp>
        <p:sp>
          <p:nvSpPr>
            <p:cNvPr id="102" name="Text Box 18">
              <a:extLst>
                <a:ext uri="{FF2B5EF4-FFF2-40B4-BE49-F238E27FC236}">
                  <a16:creationId xmlns:a16="http://schemas.microsoft.com/office/drawing/2014/main" id="{40E13687-AC63-21D5-F556-B9D78501088B}"/>
                </a:ext>
              </a:extLst>
            </p:cNvPr>
            <p:cNvSpPr txBox="1">
              <a:spLocks noChangeArrowheads="1"/>
            </p:cNvSpPr>
            <p:nvPr/>
          </p:nvSpPr>
          <p:spPr bwMode="auto">
            <a:xfrm>
              <a:off x="2710112" y="467732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500" dirty="0">
                  <a:solidFill>
                    <a:prstClr val="black"/>
                  </a:solidFill>
                  <a:latin typeface="ＭＳ Ｐゴシック" pitchFamily="50" charset="-128"/>
                </a:rPr>
                <a:t>表示錠　</a:t>
              </a:r>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サテンシルバー色（塗装）</a:t>
              </a:r>
            </a:p>
          </p:txBody>
        </p:sp>
        <p:sp>
          <p:nvSpPr>
            <p:cNvPr id="103" name="Text Box 18">
              <a:extLst>
                <a:ext uri="{FF2B5EF4-FFF2-40B4-BE49-F238E27FC236}">
                  <a16:creationId xmlns:a16="http://schemas.microsoft.com/office/drawing/2014/main" id="{A97D4057-31FD-690C-7640-D38BF2F1A145}"/>
                </a:ext>
              </a:extLst>
            </p:cNvPr>
            <p:cNvSpPr txBox="1">
              <a:spLocks noChangeArrowheads="1"/>
            </p:cNvSpPr>
            <p:nvPr/>
          </p:nvSpPr>
          <p:spPr bwMode="auto">
            <a:xfrm>
              <a:off x="3983674" y="467732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500" dirty="0">
                  <a:solidFill>
                    <a:prstClr val="black"/>
                  </a:solidFill>
                  <a:latin typeface="ＭＳ Ｐゴシック" pitchFamily="50" charset="-128"/>
                </a:rPr>
                <a:t>空錠　</a:t>
              </a:r>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p>
          </p:txBody>
        </p:sp>
        <p:sp>
          <p:nvSpPr>
            <p:cNvPr id="104" name="Text Box 18">
              <a:extLst>
                <a:ext uri="{FF2B5EF4-FFF2-40B4-BE49-F238E27FC236}">
                  <a16:creationId xmlns:a16="http://schemas.microsoft.com/office/drawing/2014/main" id="{5225596D-6F4B-29CF-30E7-D21F3F9B45E0}"/>
                </a:ext>
              </a:extLst>
            </p:cNvPr>
            <p:cNvSpPr txBox="1">
              <a:spLocks noChangeArrowheads="1"/>
            </p:cNvSpPr>
            <p:nvPr/>
          </p:nvSpPr>
          <p:spPr bwMode="auto">
            <a:xfrm>
              <a:off x="5247689" y="4677328"/>
              <a:ext cx="110475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500" dirty="0">
                  <a:solidFill>
                    <a:prstClr val="black"/>
                  </a:solidFill>
                  <a:latin typeface="ＭＳ Ｐゴシック" pitchFamily="50" charset="-128"/>
                </a:rPr>
                <a:t>表示錠　</a:t>
              </a:r>
              <a:r>
                <a:rPr lang="en-US" altLang="ja-JP" sz="500" dirty="0">
                  <a:solidFill>
                    <a:prstClr val="black"/>
                  </a:solidFill>
                  <a:latin typeface="ＭＳ Ｐゴシック" pitchFamily="50" charset="-128"/>
                </a:rPr>
                <a:t>A1</a:t>
              </a:r>
              <a:r>
                <a:rPr lang="ja-JP" altLang="en-US" sz="500" dirty="0">
                  <a:solidFill>
                    <a:prstClr val="black"/>
                  </a:solidFill>
                  <a:latin typeface="ＭＳ Ｐゴシック" pitchFamily="50" charset="-128"/>
                </a:rPr>
                <a:t>型</a:t>
              </a:r>
            </a:p>
            <a:p>
              <a:r>
                <a:rPr lang="ja-JP" altLang="en-US" sz="500" dirty="0">
                  <a:solidFill>
                    <a:prstClr val="black"/>
                  </a:solidFill>
                  <a:latin typeface="ＭＳ Ｐゴシック" pitchFamily="50" charset="-128"/>
                </a:rPr>
                <a:t>オフブラック色（塗装）</a:t>
              </a:r>
            </a:p>
          </p:txBody>
        </p:sp>
      </p:grpSp>
      <p:pic>
        <p:nvPicPr>
          <p:cNvPr id="139" name="図 138">
            <a:extLst>
              <a:ext uri="{FF2B5EF4-FFF2-40B4-BE49-F238E27FC236}">
                <a16:creationId xmlns:a16="http://schemas.microsoft.com/office/drawing/2014/main" id="{70E3568D-4E6A-BB46-5276-C2BE44115FED}"/>
              </a:ext>
            </a:extLst>
          </p:cNvPr>
          <p:cNvPicPr>
            <a:picLocks noChangeAspect="1"/>
          </p:cNvPicPr>
          <p:nvPr/>
        </p:nvPicPr>
        <p:blipFill>
          <a:blip r:embed="rId26"/>
          <a:stretch>
            <a:fillRect/>
          </a:stretch>
        </p:blipFill>
        <p:spPr>
          <a:xfrm>
            <a:off x="132947" y="698078"/>
            <a:ext cx="1855349" cy="2021077"/>
          </a:xfrm>
          <a:prstGeom prst="rect">
            <a:avLst/>
          </a:prstGeom>
        </p:spPr>
      </p:pic>
      <p:grpSp>
        <p:nvGrpSpPr>
          <p:cNvPr id="152" name="グループ化 151">
            <a:extLst>
              <a:ext uri="{FF2B5EF4-FFF2-40B4-BE49-F238E27FC236}">
                <a16:creationId xmlns:a16="http://schemas.microsoft.com/office/drawing/2014/main" id="{D36B8E56-EAB1-952F-A929-2F359E66DD12}"/>
              </a:ext>
            </a:extLst>
          </p:cNvPr>
          <p:cNvGrpSpPr/>
          <p:nvPr/>
        </p:nvGrpSpPr>
        <p:grpSpPr>
          <a:xfrm>
            <a:off x="124477" y="4926530"/>
            <a:ext cx="9638371" cy="1716981"/>
            <a:chOff x="124477" y="4926530"/>
            <a:chExt cx="9638371" cy="1716981"/>
          </a:xfrm>
        </p:grpSpPr>
        <p:sp>
          <p:nvSpPr>
            <p:cNvPr id="150" name="Rectangle 14">
              <a:extLst>
                <a:ext uri="{FF2B5EF4-FFF2-40B4-BE49-F238E27FC236}">
                  <a16:creationId xmlns:a16="http://schemas.microsoft.com/office/drawing/2014/main" id="{FB34C627-549A-4D36-62D5-54DD2F271C17}"/>
                </a:ext>
              </a:extLst>
            </p:cNvPr>
            <p:cNvSpPr>
              <a:spLocks noChangeArrowheads="1"/>
            </p:cNvSpPr>
            <p:nvPr/>
          </p:nvSpPr>
          <p:spPr bwMode="auto">
            <a:xfrm>
              <a:off x="124477" y="4926530"/>
              <a:ext cx="9638371" cy="1716981"/>
            </a:xfrm>
            <a:prstGeom prst="rect">
              <a:avLst/>
            </a:prstGeom>
            <a:noFill/>
            <a:ln w="6350">
              <a:solidFill>
                <a:schemeClr val="tx1"/>
              </a:solidFill>
              <a:miter lim="800000"/>
              <a:headEnd/>
              <a:tailEnd/>
            </a:ln>
            <a:effectLst/>
          </p:spPr>
          <p:txBody>
            <a:bodyPr wrap="none" anchor="ctr"/>
            <a:lstStyle/>
            <a:p>
              <a:pPr algn="ctr"/>
              <a:endParaRPr lang="ja-JP" altLang="en-US" sz="1200" dirty="0">
                <a:solidFill>
                  <a:srgbClr val="C0C0C0"/>
                </a:solidFill>
              </a:endParaRPr>
            </a:p>
          </p:txBody>
        </p:sp>
        <p:pic>
          <p:nvPicPr>
            <p:cNvPr id="63" name="図 62">
              <a:extLst>
                <a:ext uri="{FF2B5EF4-FFF2-40B4-BE49-F238E27FC236}">
                  <a16:creationId xmlns:a16="http://schemas.microsoft.com/office/drawing/2014/main" id="{73B0D09F-2DE9-DD23-B113-2355B558A786}"/>
                </a:ext>
              </a:extLst>
            </p:cNvPr>
            <p:cNvPicPr>
              <a:picLocks noChangeAspect="1"/>
            </p:cNvPicPr>
            <p:nvPr/>
          </p:nvPicPr>
          <p:blipFill>
            <a:blip r:embed="rId27"/>
            <a:stretch>
              <a:fillRect/>
            </a:stretch>
          </p:blipFill>
          <p:spPr>
            <a:xfrm>
              <a:off x="5205129" y="5134350"/>
              <a:ext cx="933053" cy="1485752"/>
            </a:xfrm>
            <a:prstGeom prst="rect">
              <a:avLst/>
            </a:prstGeom>
          </p:spPr>
        </p:pic>
        <p:pic>
          <p:nvPicPr>
            <p:cNvPr id="65" name="図 64">
              <a:extLst>
                <a:ext uri="{FF2B5EF4-FFF2-40B4-BE49-F238E27FC236}">
                  <a16:creationId xmlns:a16="http://schemas.microsoft.com/office/drawing/2014/main" id="{BBFAF178-99FC-71CC-F40B-28C314A0724E}"/>
                </a:ext>
              </a:extLst>
            </p:cNvPr>
            <p:cNvPicPr>
              <a:picLocks noChangeAspect="1"/>
            </p:cNvPicPr>
            <p:nvPr/>
          </p:nvPicPr>
          <p:blipFill>
            <a:blip r:embed="rId28"/>
            <a:stretch>
              <a:fillRect/>
            </a:stretch>
          </p:blipFill>
          <p:spPr>
            <a:xfrm>
              <a:off x="6272819" y="5134350"/>
              <a:ext cx="933053" cy="1485752"/>
            </a:xfrm>
            <a:prstGeom prst="rect">
              <a:avLst/>
            </a:prstGeom>
          </p:spPr>
        </p:pic>
        <p:pic>
          <p:nvPicPr>
            <p:cNvPr id="67" name="図 66">
              <a:extLst>
                <a:ext uri="{FF2B5EF4-FFF2-40B4-BE49-F238E27FC236}">
                  <a16:creationId xmlns:a16="http://schemas.microsoft.com/office/drawing/2014/main" id="{94C4E4C9-D44D-62AA-247A-03E488939489}"/>
                </a:ext>
              </a:extLst>
            </p:cNvPr>
            <p:cNvPicPr>
              <a:picLocks noChangeAspect="1"/>
            </p:cNvPicPr>
            <p:nvPr/>
          </p:nvPicPr>
          <p:blipFill>
            <a:blip r:embed="rId29"/>
            <a:stretch>
              <a:fillRect/>
            </a:stretch>
          </p:blipFill>
          <p:spPr>
            <a:xfrm>
              <a:off x="7374071" y="5134350"/>
              <a:ext cx="933053" cy="1485752"/>
            </a:xfrm>
            <a:prstGeom prst="rect">
              <a:avLst/>
            </a:prstGeom>
          </p:spPr>
        </p:pic>
        <p:pic>
          <p:nvPicPr>
            <p:cNvPr id="69" name="図 68">
              <a:extLst>
                <a:ext uri="{FF2B5EF4-FFF2-40B4-BE49-F238E27FC236}">
                  <a16:creationId xmlns:a16="http://schemas.microsoft.com/office/drawing/2014/main" id="{2B1C964A-6207-4668-471F-5C975059838F}"/>
                </a:ext>
              </a:extLst>
            </p:cNvPr>
            <p:cNvPicPr>
              <a:picLocks noChangeAspect="1"/>
            </p:cNvPicPr>
            <p:nvPr/>
          </p:nvPicPr>
          <p:blipFill>
            <a:blip r:embed="rId30"/>
            <a:stretch>
              <a:fillRect/>
            </a:stretch>
          </p:blipFill>
          <p:spPr>
            <a:xfrm>
              <a:off x="8440399" y="5134350"/>
              <a:ext cx="1209402" cy="1485752"/>
            </a:xfrm>
            <a:prstGeom prst="rect">
              <a:avLst/>
            </a:prstGeom>
          </p:spPr>
        </p:pic>
        <p:sp>
          <p:nvSpPr>
            <p:cNvPr id="141" name="Text Box 18">
              <a:extLst>
                <a:ext uri="{FF2B5EF4-FFF2-40B4-BE49-F238E27FC236}">
                  <a16:creationId xmlns:a16="http://schemas.microsoft.com/office/drawing/2014/main" id="{5E8F1E01-0288-65C3-4829-099C9317449D}"/>
                </a:ext>
              </a:extLst>
            </p:cNvPr>
            <p:cNvSpPr txBox="1">
              <a:spLocks noChangeArrowheads="1"/>
            </p:cNvSpPr>
            <p:nvPr/>
          </p:nvSpPr>
          <p:spPr bwMode="auto">
            <a:xfrm>
              <a:off x="196137" y="4985464"/>
              <a:ext cx="162070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solidFill>
                    <a:prstClr val="black"/>
                  </a:solidFill>
                  <a:latin typeface="ＭＳ Ｐゴシック" pitchFamily="50" charset="-128"/>
                </a:rPr>
                <a:t>■用途に応じて選べる取り付け方</a:t>
              </a:r>
            </a:p>
          </p:txBody>
        </p:sp>
        <p:grpSp>
          <p:nvGrpSpPr>
            <p:cNvPr id="151" name="グループ化 150">
              <a:extLst>
                <a:ext uri="{FF2B5EF4-FFF2-40B4-BE49-F238E27FC236}">
                  <a16:creationId xmlns:a16="http://schemas.microsoft.com/office/drawing/2014/main" id="{1C4918A5-03EB-9E6B-4D87-4E0A02037C47}"/>
                </a:ext>
              </a:extLst>
            </p:cNvPr>
            <p:cNvGrpSpPr/>
            <p:nvPr/>
          </p:nvGrpSpPr>
          <p:grpSpPr>
            <a:xfrm>
              <a:off x="196138" y="5166608"/>
              <a:ext cx="4779796" cy="1453494"/>
              <a:chOff x="196138" y="5166608"/>
              <a:chExt cx="4779796" cy="1453494"/>
            </a:xfrm>
          </p:grpSpPr>
          <p:pic>
            <p:nvPicPr>
              <p:cNvPr id="54" name="図 53">
                <a:extLst>
                  <a:ext uri="{FF2B5EF4-FFF2-40B4-BE49-F238E27FC236}">
                    <a16:creationId xmlns:a16="http://schemas.microsoft.com/office/drawing/2014/main" id="{3352D017-816E-B245-4CE8-D6E457F2CC9C}"/>
                  </a:ext>
                </a:extLst>
              </p:cNvPr>
              <p:cNvPicPr>
                <a:picLocks noChangeAspect="1"/>
              </p:cNvPicPr>
              <p:nvPr/>
            </p:nvPicPr>
            <p:blipFill>
              <a:blip r:embed="rId31"/>
              <a:stretch>
                <a:fillRect/>
              </a:stretch>
            </p:blipFill>
            <p:spPr>
              <a:xfrm>
                <a:off x="198502" y="5258941"/>
                <a:ext cx="1440107" cy="1361161"/>
              </a:xfrm>
              <a:prstGeom prst="rect">
                <a:avLst/>
              </a:prstGeom>
            </p:spPr>
          </p:pic>
          <p:pic>
            <p:nvPicPr>
              <p:cNvPr id="61" name="図 60">
                <a:extLst>
                  <a:ext uri="{FF2B5EF4-FFF2-40B4-BE49-F238E27FC236}">
                    <a16:creationId xmlns:a16="http://schemas.microsoft.com/office/drawing/2014/main" id="{1C28ECDF-51DD-6985-C67B-2092F31B4462}"/>
                  </a:ext>
                </a:extLst>
              </p:cNvPr>
              <p:cNvPicPr>
                <a:picLocks noChangeAspect="1"/>
              </p:cNvPicPr>
              <p:nvPr/>
            </p:nvPicPr>
            <p:blipFill>
              <a:blip r:embed="rId32"/>
              <a:stretch>
                <a:fillRect/>
              </a:stretch>
            </p:blipFill>
            <p:spPr>
              <a:xfrm>
                <a:off x="3402124" y="5331820"/>
                <a:ext cx="1573810" cy="1092224"/>
              </a:xfrm>
              <a:prstGeom prst="rect">
                <a:avLst/>
              </a:prstGeom>
            </p:spPr>
          </p:pic>
          <p:grpSp>
            <p:nvGrpSpPr>
              <p:cNvPr id="73" name="グループ化 72">
                <a:extLst>
                  <a:ext uri="{FF2B5EF4-FFF2-40B4-BE49-F238E27FC236}">
                    <a16:creationId xmlns:a16="http://schemas.microsoft.com/office/drawing/2014/main" id="{B19060FF-43E1-1000-5246-F20240569466}"/>
                  </a:ext>
                </a:extLst>
              </p:cNvPr>
              <p:cNvGrpSpPr/>
              <p:nvPr/>
            </p:nvGrpSpPr>
            <p:grpSpPr>
              <a:xfrm>
                <a:off x="1722165" y="5331820"/>
                <a:ext cx="1573811" cy="1092224"/>
                <a:chOff x="2583179" y="6948549"/>
                <a:chExt cx="1498168" cy="1039728"/>
              </a:xfrm>
            </p:grpSpPr>
            <p:pic>
              <p:nvPicPr>
                <p:cNvPr id="56" name="図 55">
                  <a:extLst>
                    <a:ext uri="{FF2B5EF4-FFF2-40B4-BE49-F238E27FC236}">
                      <a16:creationId xmlns:a16="http://schemas.microsoft.com/office/drawing/2014/main" id="{6FA8C268-922B-B8AC-D4DC-89F641A15B4D}"/>
                    </a:ext>
                  </a:extLst>
                </p:cNvPr>
                <p:cNvPicPr>
                  <a:picLocks noChangeAspect="1"/>
                </p:cNvPicPr>
                <p:nvPr/>
              </p:nvPicPr>
              <p:blipFill>
                <a:blip r:embed="rId33"/>
                <a:stretch>
                  <a:fillRect/>
                </a:stretch>
              </p:blipFill>
              <p:spPr>
                <a:xfrm>
                  <a:off x="2583180" y="6948549"/>
                  <a:ext cx="1498167" cy="1039728"/>
                </a:xfrm>
                <a:prstGeom prst="rect">
                  <a:avLst/>
                </a:prstGeom>
              </p:spPr>
            </p:pic>
            <p:pic>
              <p:nvPicPr>
                <p:cNvPr id="72" name="図 71">
                  <a:extLst>
                    <a:ext uri="{FF2B5EF4-FFF2-40B4-BE49-F238E27FC236}">
                      <a16:creationId xmlns:a16="http://schemas.microsoft.com/office/drawing/2014/main" id="{D3C3A553-7C8B-7154-7363-A2CCB2D1405F}"/>
                    </a:ext>
                  </a:extLst>
                </p:cNvPr>
                <p:cNvPicPr>
                  <a:picLocks noChangeAspect="1"/>
                </p:cNvPicPr>
                <p:nvPr/>
              </p:nvPicPr>
              <p:blipFill rotWithShape="1">
                <a:blip r:embed="rId34"/>
                <a:srcRect l="23909" b="36810"/>
                <a:stretch/>
              </p:blipFill>
              <p:spPr>
                <a:xfrm>
                  <a:off x="2583179" y="7418120"/>
                  <a:ext cx="686553" cy="570157"/>
                </a:xfrm>
                <a:prstGeom prst="rect">
                  <a:avLst/>
                </a:prstGeom>
              </p:spPr>
            </p:pic>
            <p:pic>
              <p:nvPicPr>
                <p:cNvPr id="58" name="図 57">
                  <a:extLst>
                    <a:ext uri="{FF2B5EF4-FFF2-40B4-BE49-F238E27FC236}">
                      <a16:creationId xmlns:a16="http://schemas.microsoft.com/office/drawing/2014/main" id="{001819DC-E533-8D4B-4B3C-7468AC635536}"/>
                    </a:ext>
                  </a:extLst>
                </p:cNvPr>
                <p:cNvPicPr>
                  <a:picLocks noChangeAspect="1"/>
                </p:cNvPicPr>
                <p:nvPr/>
              </p:nvPicPr>
              <p:blipFill>
                <a:blip r:embed="rId35"/>
                <a:stretch>
                  <a:fillRect/>
                </a:stretch>
              </p:blipFill>
              <p:spPr>
                <a:xfrm>
                  <a:off x="2607256" y="7557511"/>
                  <a:ext cx="557192" cy="377502"/>
                </a:xfrm>
                <a:prstGeom prst="rect">
                  <a:avLst/>
                </a:prstGeom>
              </p:spPr>
            </p:pic>
          </p:grpSp>
          <p:sp>
            <p:nvSpPr>
              <p:cNvPr id="142" name="Text Box 18">
                <a:extLst>
                  <a:ext uri="{FF2B5EF4-FFF2-40B4-BE49-F238E27FC236}">
                    <a16:creationId xmlns:a16="http://schemas.microsoft.com/office/drawing/2014/main" id="{E9BD9A2B-BD8F-A557-C7D3-6525D3F63C3F}"/>
                  </a:ext>
                </a:extLst>
              </p:cNvPr>
              <p:cNvSpPr txBox="1">
                <a:spLocks noChangeArrowheads="1"/>
              </p:cNvSpPr>
              <p:nvPr/>
            </p:nvSpPr>
            <p:spPr bwMode="auto">
              <a:xfrm>
                <a:off x="1723470" y="6445681"/>
                <a:ext cx="1104756"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500" dirty="0">
                    <a:solidFill>
                      <a:prstClr val="black"/>
                    </a:solidFill>
                    <a:latin typeface="ＭＳ Ｐゴシック" pitchFamily="50" charset="-128"/>
                  </a:rPr>
                  <a:t>固定ピン</a:t>
                </a:r>
              </a:p>
            </p:txBody>
          </p:sp>
          <p:sp>
            <p:nvSpPr>
              <p:cNvPr id="143" name="Text Box 18">
                <a:extLst>
                  <a:ext uri="{FF2B5EF4-FFF2-40B4-BE49-F238E27FC236}">
                    <a16:creationId xmlns:a16="http://schemas.microsoft.com/office/drawing/2014/main" id="{DCB33386-3FB5-BC53-6D48-7155DC0B5BCC}"/>
                  </a:ext>
                </a:extLst>
              </p:cNvPr>
              <p:cNvSpPr txBox="1">
                <a:spLocks noChangeArrowheads="1"/>
              </p:cNvSpPr>
              <p:nvPr/>
            </p:nvSpPr>
            <p:spPr bwMode="auto">
              <a:xfrm>
                <a:off x="3400980" y="6445681"/>
                <a:ext cx="1104756"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500" dirty="0">
                    <a:solidFill>
                      <a:prstClr val="black"/>
                    </a:solidFill>
                    <a:latin typeface="ＭＳ Ｐゴシック" pitchFamily="50" charset="-128"/>
                  </a:rPr>
                  <a:t>直付レール</a:t>
                </a:r>
              </a:p>
            </p:txBody>
          </p:sp>
          <p:sp>
            <p:nvSpPr>
              <p:cNvPr id="144" name="Text Box 18">
                <a:extLst>
                  <a:ext uri="{FF2B5EF4-FFF2-40B4-BE49-F238E27FC236}">
                    <a16:creationId xmlns:a16="http://schemas.microsoft.com/office/drawing/2014/main" id="{B6B87806-5E99-8F58-2C4E-0E758823737A}"/>
                  </a:ext>
                </a:extLst>
              </p:cNvPr>
              <p:cNvSpPr txBox="1">
                <a:spLocks noChangeArrowheads="1"/>
              </p:cNvSpPr>
              <p:nvPr/>
            </p:nvSpPr>
            <p:spPr bwMode="auto">
              <a:xfrm>
                <a:off x="3866854" y="6445681"/>
                <a:ext cx="1104756"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gn="r"/>
                <a:r>
                  <a:rPr lang="en-US" altLang="ja-JP" sz="500" dirty="0">
                    <a:solidFill>
                      <a:prstClr val="black"/>
                    </a:solidFill>
                    <a:latin typeface="ＭＳ Ｐゴシック" pitchFamily="50" charset="-128"/>
                  </a:rPr>
                  <a:t>※</a:t>
                </a:r>
                <a:r>
                  <a:rPr lang="ja-JP" altLang="en-US" sz="500" dirty="0">
                    <a:solidFill>
                      <a:prstClr val="black"/>
                    </a:solidFill>
                    <a:latin typeface="ＭＳ Ｐゴシック" pitchFamily="50" charset="-128"/>
                  </a:rPr>
                  <a:t>土間設置できません。</a:t>
                </a:r>
              </a:p>
            </p:txBody>
          </p:sp>
          <p:sp>
            <p:nvSpPr>
              <p:cNvPr id="145" name="Text Box 18">
                <a:extLst>
                  <a:ext uri="{FF2B5EF4-FFF2-40B4-BE49-F238E27FC236}">
                    <a16:creationId xmlns:a16="http://schemas.microsoft.com/office/drawing/2014/main" id="{D528805C-BFB0-30CC-55EC-0F29CD11C9BE}"/>
                  </a:ext>
                </a:extLst>
              </p:cNvPr>
              <p:cNvSpPr txBox="1">
                <a:spLocks noChangeArrowheads="1"/>
              </p:cNvSpPr>
              <p:nvPr/>
            </p:nvSpPr>
            <p:spPr bwMode="auto">
              <a:xfrm>
                <a:off x="196138" y="5166608"/>
                <a:ext cx="162070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dirty="0">
                    <a:solidFill>
                      <a:prstClr val="black"/>
                    </a:solidFill>
                    <a:latin typeface="ＭＳ Ｐゴシック" pitchFamily="50" charset="-128"/>
                  </a:rPr>
                  <a:t>上吊り引戸</a:t>
                </a:r>
              </a:p>
            </p:txBody>
          </p:sp>
        </p:grpSp>
        <p:sp>
          <p:nvSpPr>
            <p:cNvPr id="146" name="Text Box 18">
              <a:extLst>
                <a:ext uri="{FF2B5EF4-FFF2-40B4-BE49-F238E27FC236}">
                  <a16:creationId xmlns:a16="http://schemas.microsoft.com/office/drawing/2014/main" id="{7E9C5847-DDD5-3B39-1C76-7C4A899E50DC}"/>
                </a:ext>
              </a:extLst>
            </p:cNvPr>
            <p:cNvSpPr txBox="1">
              <a:spLocks noChangeArrowheads="1"/>
            </p:cNvSpPr>
            <p:nvPr/>
          </p:nvSpPr>
          <p:spPr bwMode="auto">
            <a:xfrm>
              <a:off x="5205130" y="5166608"/>
              <a:ext cx="89408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dirty="0">
                  <a:solidFill>
                    <a:prstClr val="black"/>
                  </a:solidFill>
                  <a:latin typeface="ＭＳ Ｐゴシック" pitchFamily="50" charset="-128"/>
                </a:rPr>
                <a:t>片引き</a:t>
              </a:r>
            </a:p>
          </p:txBody>
        </p:sp>
        <p:sp>
          <p:nvSpPr>
            <p:cNvPr id="147" name="Text Box 18">
              <a:extLst>
                <a:ext uri="{FF2B5EF4-FFF2-40B4-BE49-F238E27FC236}">
                  <a16:creationId xmlns:a16="http://schemas.microsoft.com/office/drawing/2014/main" id="{AEC80B7C-F0C2-7232-9408-9CE89E60B510}"/>
                </a:ext>
              </a:extLst>
            </p:cNvPr>
            <p:cNvSpPr txBox="1">
              <a:spLocks noChangeArrowheads="1"/>
            </p:cNvSpPr>
            <p:nvPr/>
          </p:nvSpPr>
          <p:spPr bwMode="auto">
            <a:xfrm>
              <a:off x="6346712" y="5166608"/>
              <a:ext cx="89408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dirty="0">
                  <a:solidFill>
                    <a:prstClr val="black"/>
                  </a:solidFill>
                  <a:latin typeface="ＭＳ Ｐゴシック" pitchFamily="50" charset="-128"/>
                </a:rPr>
                <a:t>戸袋引込み</a:t>
              </a:r>
            </a:p>
          </p:txBody>
        </p:sp>
        <p:sp>
          <p:nvSpPr>
            <p:cNvPr id="148" name="Text Box 18">
              <a:extLst>
                <a:ext uri="{FF2B5EF4-FFF2-40B4-BE49-F238E27FC236}">
                  <a16:creationId xmlns:a16="http://schemas.microsoft.com/office/drawing/2014/main" id="{9506BEC6-51A6-DFAC-E7F4-46421C1DEB91}"/>
                </a:ext>
              </a:extLst>
            </p:cNvPr>
            <p:cNvSpPr txBox="1">
              <a:spLocks noChangeArrowheads="1"/>
            </p:cNvSpPr>
            <p:nvPr/>
          </p:nvSpPr>
          <p:spPr bwMode="auto">
            <a:xfrm>
              <a:off x="7374071" y="5166608"/>
              <a:ext cx="89408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dirty="0">
                  <a:solidFill>
                    <a:prstClr val="black"/>
                  </a:solidFill>
                  <a:latin typeface="ＭＳ Ｐゴシック" pitchFamily="50" charset="-128"/>
                </a:rPr>
                <a:t>引違い</a:t>
              </a:r>
            </a:p>
          </p:txBody>
        </p:sp>
        <p:sp>
          <p:nvSpPr>
            <p:cNvPr id="149" name="Text Box 18">
              <a:extLst>
                <a:ext uri="{FF2B5EF4-FFF2-40B4-BE49-F238E27FC236}">
                  <a16:creationId xmlns:a16="http://schemas.microsoft.com/office/drawing/2014/main" id="{45690A9C-16EF-911C-5446-E27541D72AF6}"/>
                </a:ext>
              </a:extLst>
            </p:cNvPr>
            <p:cNvSpPr txBox="1">
              <a:spLocks noChangeArrowheads="1"/>
            </p:cNvSpPr>
            <p:nvPr/>
          </p:nvSpPr>
          <p:spPr bwMode="auto">
            <a:xfrm>
              <a:off x="8478680" y="5166608"/>
              <a:ext cx="89408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dirty="0">
                  <a:solidFill>
                    <a:prstClr val="black"/>
                  </a:solidFill>
                  <a:latin typeface="ＭＳ Ｐゴシック" pitchFamily="50" charset="-128"/>
                </a:rPr>
                <a:t>両引き</a:t>
              </a:r>
            </a:p>
          </p:txBody>
        </p:sp>
      </p:grpSp>
    </p:spTree>
    <p:extLst>
      <p:ext uri="{BB962C8B-B14F-4D97-AF65-F5344CB8AC3E}">
        <p14:creationId xmlns:p14="http://schemas.microsoft.com/office/powerpoint/2010/main" val="3442534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1" name="グループ化 280">
            <a:extLst>
              <a:ext uri="{FF2B5EF4-FFF2-40B4-BE49-F238E27FC236}">
                <a16:creationId xmlns:a16="http://schemas.microsoft.com/office/drawing/2014/main" id="{A27FD38E-57E0-2FAF-E97A-B95560992885}"/>
              </a:ext>
            </a:extLst>
          </p:cNvPr>
          <p:cNvGrpSpPr/>
          <p:nvPr/>
        </p:nvGrpSpPr>
        <p:grpSpPr>
          <a:xfrm>
            <a:off x="124478" y="690394"/>
            <a:ext cx="9657044" cy="2814867"/>
            <a:chOff x="124478" y="690394"/>
            <a:chExt cx="9657044" cy="2814867"/>
          </a:xfrm>
        </p:grpSpPr>
        <p:sp>
          <p:nvSpPr>
            <p:cNvPr id="186" name="Rectangle 84">
              <a:extLst>
                <a:ext uri="{FF2B5EF4-FFF2-40B4-BE49-F238E27FC236}">
                  <a16:creationId xmlns:a16="http://schemas.microsoft.com/office/drawing/2014/main" id="{51C5ED32-84CB-9C2B-D5CC-C39414F798A7}"/>
                </a:ext>
              </a:extLst>
            </p:cNvPr>
            <p:cNvSpPr>
              <a:spLocks noChangeArrowheads="1"/>
            </p:cNvSpPr>
            <p:nvPr/>
          </p:nvSpPr>
          <p:spPr bwMode="auto">
            <a:xfrm>
              <a:off x="124478" y="690394"/>
              <a:ext cx="9657044"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デザイン</a:t>
              </a:r>
            </a:p>
          </p:txBody>
        </p:sp>
        <p:sp>
          <p:nvSpPr>
            <p:cNvPr id="187" name="Rectangle 14">
              <a:extLst>
                <a:ext uri="{FF2B5EF4-FFF2-40B4-BE49-F238E27FC236}">
                  <a16:creationId xmlns:a16="http://schemas.microsoft.com/office/drawing/2014/main" id="{BE1AFC1C-79C7-D41A-BB9C-89A3BDEA4735}"/>
                </a:ext>
              </a:extLst>
            </p:cNvPr>
            <p:cNvSpPr>
              <a:spLocks noChangeArrowheads="1"/>
            </p:cNvSpPr>
            <p:nvPr/>
          </p:nvSpPr>
          <p:spPr bwMode="auto">
            <a:xfrm>
              <a:off x="124478" y="690394"/>
              <a:ext cx="9657044" cy="281486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2" name="テキスト プレースホルダー 1">
            <a:extLst>
              <a:ext uri="{FF2B5EF4-FFF2-40B4-BE49-F238E27FC236}">
                <a16:creationId xmlns:a16="http://schemas.microsoft.com/office/drawing/2014/main" id="{21210159-EAB6-A926-8B81-8EC644F8EF29}"/>
              </a:ext>
            </a:extLst>
          </p:cNvPr>
          <p:cNvSpPr>
            <a:spLocks noGrp="1"/>
          </p:cNvSpPr>
          <p:nvPr>
            <p:ph type="body" sz="quarter" idx="10"/>
          </p:nvPr>
        </p:nvSpPr>
        <p:spPr/>
        <p:txBody>
          <a:bodyPr/>
          <a:lstStyle/>
          <a:p>
            <a:r>
              <a:rPr lang="ja-JP" altLang="en-US" sz="1100" b="1" dirty="0">
                <a:solidFill>
                  <a:srgbClr val="FFFFFF"/>
                </a:solidFill>
                <a:latin typeface="+mj-ea"/>
              </a:rPr>
              <a:t>画像素材集</a:t>
            </a:r>
          </a:p>
        </p:txBody>
      </p:sp>
      <p:grpSp>
        <p:nvGrpSpPr>
          <p:cNvPr id="285" name="グループ化 284">
            <a:extLst>
              <a:ext uri="{FF2B5EF4-FFF2-40B4-BE49-F238E27FC236}">
                <a16:creationId xmlns:a16="http://schemas.microsoft.com/office/drawing/2014/main" id="{7E97495F-31EB-575D-8A72-6AEBA3819B47}"/>
              </a:ext>
            </a:extLst>
          </p:cNvPr>
          <p:cNvGrpSpPr/>
          <p:nvPr/>
        </p:nvGrpSpPr>
        <p:grpSpPr>
          <a:xfrm>
            <a:off x="216586" y="889597"/>
            <a:ext cx="9467977" cy="1221928"/>
            <a:chOff x="216586" y="1077597"/>
            <a:chExt cx="9467977" cy="1221928"/>
          </a:xfrm>
        </p:grpSpPr>
        <p:grpSp>
          <p:nvGrpSpPr>
            <p:cNvPr id="222" name="グループ化 221">
              <a:extLst>
                <a:ext uri="{FF2B5EF4-FFF2-40B4-BE49-F238E27FC236}">
                  <a16:creationId xmlns:a16="http://schemas.microsoft.com/office/drawing/2014/main" id="{6E2AB56F-1CD5-E9D6-D5DA-21AD1F8622D4}"/>
                </a:ext>
              </a:extLst>
            </p:cNvPr>
            <p:cNvGrpSpPr/>
            <p:nvPr/>
          </p:nvGrpSpPr>
          <p:grpSpPr>
            <a:xfrm>
              <a:off x="7422875" y="1077597"/>
              <a:ext cx="1111932" cy="1144984"/>
              <a:chOff x="7422875" y="976779"/>
              <a:chExt cx="1111932" cy="1144984"/>
            </a:xfrm>
          </p:grpSpPr>
          <p:pic>
            <p:nvPicPr>
              <p:cNvPr id="55" name="図 54">
                <a:extLst>
                  <a:ext uri="{FF2B5EF4-FFF2-40B4-BE49-F238E27FC236}">
                    <a16:creationId xmlns:a16="http://schemas.microsoft.com/office/drawing/2014/main" id="{9394F742-376B-3D91-A4BF-72663770FF00}"/>
                  </a:ext>
                </a:extLst>
              </p:cNvPr>
              <p:cNvPicPr>
                <a:picLocks noChangeAspect="1"/>
              </p:cNvPicPr>
              <p:nvPr/>
            </p:nvPicPr>
            <p:blipFill>
              <a:blip r:embed="rId2"/>
              <a:stretch>
                <a:fillRect/>
              </a:stretch>
            </p:blipFill>
            <p:spPr>
              <a:xfrm>
                <a:off x="7425865" y="1163299"/>
                <a:ext cx="319680" cy="864000"/>
              </a:xfrm>
              <a:prstGeom prst="rect">
                <a:avLst/>
              </a:prstGeom>
            </p:spPr>
          </p:pic>
          <p:pic>
            <p:nvPicPr>
              <p:cNvPr id="57" name="図 56">
                <a:extLst>
                  <a:ext uri="{FF2B5EF4-FFF2-40B4-BE49-F238E27FC236}">
                    <a16:creationId xmlns:a16="http://schemas.microsoft.com/office/drawing/2014/main" id="{069FB5AC-27CA-92AC-72E3-8BE454FCD66D}"/>
                  </a:ext>
                </a:extLst>
              </p:cNvPr>
              <p:cNvPicPr>
                <a:picLocks noChangeAspect="1"/>
              </p:cNvPicPr>
              <p:nvPr/>
            </p:nvPicPr>
            <p:blipFill>
              <a:blip r:embed="rId3"/>
              <a:stretch>
                <a:fillRect/>
              </a:stretch>
            </p:blipFill>
            <p:spPr>
              <a:xfrm>
                <a:off x="7814879" y="1163299"/>
                <a:ext cx="319680" cy="864000"/>
              </a:xfrm>
              <a:prstGeom prst="rect">
                <a:avLst/>
              </a:prstGeom>
            </p:spPr>
          </p:pic>
          <p:pic>
            <p:nvPicPr>
              <p:cNvPr id="59" name="図 58">
                <a:extLst>
                  <a:ext uri="{FF2B5EF4-FFF2-40B4-BE49-F238E27FC236}">
                    <a16:creationId xmlns:a16="http://schemas.microsoft.com/office/drawing/2014/main" id="{18EA9528-F46F-5DAE-962E-CF0D56EB6E3A}"/>
                  </a:ext>
                </a:extLst>
              </p:cNvPr>
              <p:cNvPicPr>
                <a:picLocks noChangeAspect="1"/>
              </p:cNvPicPr>
              <p:nvPr/>
            </p:nvPicPr>
            <p:blipFill>
              <a:blip r:embed="rId4"/>
              <a:stretch>
                <a:fillRect/>
              </a:stretch>
            </p:blipFill>
            <p:spPr>
              <a:xfrm>
                <a:off x="8203893" y="1163299"/>
                <a:ext cx="319680" cy="864000"/>
              </a:xfrm>
              <a:prstGeom prst="rect">
                <a:avLst/>
              </a:prstGeom>
            </p:spPr>
          </p:pic>
          <p:sp>
            <p:nvSpPr>
              <p:cNvPr id="207" name="Text Box 18">
                <a:extLst>
                  <a:ext uri="{FF2B5EF4-FFF2-40B4-BE49-F238E27FC236}">
                    <a16:creationId xmlns:a16="http://schemas.microsoft.com/office/drawing/2014/main" id="{EA06F24F-A337-6D77-5572-0761BDE5BEF3}"/>
                  </a:ext>
                </a:extLst>
              </p:cNvPr>
              <p:cNvSpPr txBox="1">
                <a:spLocks noChangeArrowheads="1"/>
              </p:cNvSpPr>
              <p:nvPr/>
            </p:nvSpPr>
            <p:spPr bwMode="auto">
              <a:xfrm>
                <a:off x="7422875"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DB</a:t>
                </a:r>
                <a:r>
                  <a:rPr lang="ja-JP" altLang="en-US" sz="500" dirty="0">
                    <a:solidFill>
                      <a:prstClr val="black"/>
                    </a:solidFill>
                    <a:latin typeface="ＭＳ Ｐゴシック" pitchFamily="50" charset="-128"/>
                  </a:rPr>
                  <a:t>型</a:t>
                </a:r>
              </a:p>
            </p:txBody>
          </p:sp>
          <p:sp>
            <p:nvSpPr>
              <p:cNvPr id="208" name="Text Box 18">
                <a:extLst>
                  <a:ext uri="{FF2B5EF4-FFF2-40B4-BE49-F238E27FC236}">
                    <a16:creationId xmlns:a16="http://schemas.microsoft.com/office/drawing/2014/main" id="{A2E36951-94B9-8173-70F0-4C73E9911A0D}"/>
                  </a:ext>
                </a:extLst>
              </p:cNvPr>
              <p:cNvSpPr txBox="1">
                <a:spLocks noChangeArrowheads="1"/>
              </p:cNvSpPr>
              <p:nvPr/>
            </p:nvSpPr>
            <p:spPr bwMode="auto">
              <a:xfrm>
                <a:off x="7814879"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DC</a:t>
                </a:r>
                <a:r>
                  <a:rPr lang="ja-JP" altLang="en-US" sz="500" dirty="0">
                    <a:solidFill>
                      <a:prstClr val="black"/>
                    </a:solidFill>
                    <a:latin typeface="ＭＳ Ｐゴシック" pitchFamily="50" charset="-128"/>
                  </a:rPr>
                  <a:t>型</a:t>
                </a:r>
              </a:p>
            </p:txBody>
          </p:sp>
          <p:sp>
            <p:nvSpPr>
              <p:cNvPr id="209" name="Text Box 18">
                <a:extLst>
                  <a:ext uri="{FF2B5EF4-FFF2-40B4-BE49-F238E27FC236}">
                    <a16:creationId xmlns:a16="http://schemas.microsoft.com/office/drawing/2014/main" id="{47A8527E-2212-09EE-5005-FB5764A255C5}"/>
                  </a:ext>
                </a:extLst>
              </p:cNvPr>
              <p:cNvSpPr txBox="1">
                <a:spLocks noChangeArrowheads="1"/>
              </p:cNvSpPr>
              <p:nvPr/>
            </p:nvSpPr>
            <p:spPr bwMode="auto">
              <a:xfrm>
                <a:off x="8203893"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DG</a:t>
                </a:r>
                <a:r>
                  <a:rPr lang="ja-JP" altLang="en-US" sz="500" dirty="0">
                    <a:solidFill>
                      <a:prstClr val="black"/>
                    </a:solidFill>
                    <a:latin typeface="ＭＳ Ｐゴシック" pitchFamily="50" charset="-128"/>
                  </a:rPr>
                  <a:t>型</a:t>
                </a:r>
              </a:p>
            </p:txBody>
          </p:sp>
          <p:sp>
            <p:nvSpPr>
              <p:cNvPr id="215" name="Text Box 18">
                <a:extLst>
                  <a:ext uri="{FF2B5EF4-FFF2-40B4-BE49-F238E27FC236}">
                    <a16:creationId xmlns:a16="http://schemas.microsoft.com/office/drawing/2014/main" id="{36FC74AE-1080-5296-61EE-53321AF70AFA}"/>
                  </a:ext>
                </a:extLst>
              </p:cNvPr>
              <p:cNvSpPr txBox="1">
                <a:spLocks noChangeArrowheads="1"/>
              </p:cNvSpPr>
              <p:nvPr/>
            </p:nvSpPr>
            <p:spPr bwMode="auto">
              <a:xfrm>
                <a:off x="7422875" y="976779"/>
                <a:ext cx="1100698"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洗面タイプ</a:t>
                </a:r>
              </a:p>
            </p:txBody>
          </p:sp>
        </p:grpSp>
        <p:grpSp>
          <p:nvGrpSpPr>
            <p:cNvPr id="223" name="グループ化 222">
              <a:extLst>
                <a:ext uri="{FF2B5EF4-FFF2-40B4-BE49-F238E27FC236}">
                  <a16:creationId xmlns:a16="http://schemas.microsoft.com/office/drawing/2014/main" id="{E73BC461-45CD-0837-567B-64532143A90B}"/>
                </a:ext>
              </a:extLst>
            </p:cNvPr>
            <p:cNvGrpSpPr/>
            <p:nvPr/>
          </p:nvGrpSpPr>
          <p:grpSpPr>
            <a:xfrm>
              <a:off x="8583865" y="1077597"/>
              <a:ext cx="720328" cy="1144984"/>
              <a:chOff x="8583865" y="976779"/>
              <a:chExt cx="720328" cy="1144984"/>
            </a:xfrm>
          </p:grpSpPr>
          <p:pic>
            <p:nvPicPr>
              <p:cNvPr id="61" name="図 60">
                <a:extLst>
                  <a:ext uri="{FF2B5EF4-FFF2-40B4-BE49-F238E27FC236}">
                    <a16:creationId xmlns:a16="http://schemas.microsoft.com/office/drawing/2014/main" id="{5CA4C96C-C69C-916A-DCCB-19667ECE67E4}"/>
                  </a:ext>
                </a:extLst>
              </p:cNvPr>
              <p:cNvPicPr>
                <a:picLocks noChangeAspect="1"/>
              </p:cNvPicPr>
              <p:nvPr/>
            </p:nvPicPr>
            <p:blipFill>
              <a:blip r:embed="rId5"/>
              <a:stretch>
                <a:fillRect/>
              </a:stretch>
            </p:blipFill>
            <p:spPr>
              <a:xfrm>
                <a:off x="8592907" y="1163299"/>
                <a:ext cx="311040" cy="864000"/>
              </a:xfrm>
              <a:prstGeom prst="rect">
                <a:avLst/>
              </a:prstGeom>
            </p:spPr>
          </p:pic>
          <p:pic>
            <p:nvPicPr>
              <p:cNvPr id="63" name="図 62">
                <a:extLst>
                  <a:ext uri="{FF2B5EF4-FFF2-40B4-BE49-F238E27FC236}">
                    <a16:creationId xmlns:a16="http://schemas.microsoft.com/office/drawing/2014/main" id="{C4E8CA6D-B5AB-0570-30DE-6A404F862DBE}"/>
                  </a:ext>
                </a:extLst>
              </p:cNvPr>
              <p:cNvPicPr>
                <a:picLocks noChangeAspect="1"/>
              </p:cNvPicPr>
              <p:nvPr/>
            </p:nvPicPr>
            <p:blipFill>
              <a:blip r:embed="rId6"/>
              <a:stretch>
                <a:fillRect/>
              </a:stretch>
            </p:blipFill>
            <p:spPr>
              <a:xfrm>
                <a:off x="8973281" y="1163299"/>
                <a:ext cx="311040" cy="864000"/>
              </a:xfrm>
              <a:prstGeom prst="rect">
                <a:avLst/>
              </a:prstGeom>
            </p:spPr>
          </p:pic>
          <p:sp>
            <p:nvSpPr>
              <p:cNvPr id="210" name="Text Box 18">
                <a:extLst>
                  <a:ext uri="{FF2B5EF4-FFF2-40B4-BE49-F238E27FC236}">
                    <a16:creationId xmlns:a16="http://schemas.microsoft.com/office/drawing/2014/main" id="{0575D271-C951-6082-79E0-EFC74F636C0D}"/>
                  </a:ext>
                </a:extLst>
              </p:cNvPr>
              <p:cNvSpPr txBox="1">
                <a:spLocks noChangeArrowheads="1"/>
              </p:cNvSpPr>
              <p:nvPr/>
            </p:nvSpPr>
            <p:spPr bwMode="auto">
              <a:xfrm>
                <a:off x="8592907"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TA</a:t>
                </a:r>
                <a:r>
                  <a:rPr lang="ja-JP" altLang="en-US" sz="500" dirty="0">
                    <a:solidFill>
                      <a:prstClr val="black"/>
                    </a:solidFill>
                    <a:latin typeface="ＭＳ Ｐゴシック" pitchFamily="50" charset="-128"/>
                  </a:rPr>
                  <a:t>型</a:t>
                </a:r>
              </a:p>
            </p:txBody>
          </p:sp>
          <p:sp>
            <p:nvSpPr>
              <p:cNvPr id="211" name="Text Box 18">
                <a:extLst>
                  <a:ext uri="{FF2B5EF4-FFF2-40B4-BE49-F238E27FC236}">
                    <a16:creationId xmlns:a16="http://schemas.microsoft.com/office/drawing/2014/main" id="{57C86E18-ABD2-2842-77B2-EBB1DC3F7EB7}"/>
                  </a:ext>
                </a:extLst>
              </p:cNvPr>
              <p:cNvSpPr txBox="1">
                <a:spLocks noChangeArrowheads="1"/>
              </p:cNvSpPr>
              <p:nvPr/>
            </p:nvSpPr>
            <p:spPr bwMode="auto">
              <a:xfrm>
                <a:off x="8973279"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TD</a:t>
                </a:r>
                <a:r>
                  <a:rPr lang="ja-JP" altLang="en-US" sz="500" dirty="0">
                    <a:solidFill>
                      <a:prstClr val="black"/>
                    </a:solidFill>
                    <a:latin typeface="ＭＳ Ｐゴシック" pitchFamily="50" charset="-128"/>
                  </a:rPr>
                  <a:t>型</a:t>
                </a:r>
              </a:p>
            </p:txBody>
          </p:sp>
          <p:sp>
            <p:nvSpPr>
              <p:cNvPr id="216" name="Text Box 18">
                <a:extLst>
                  <a:ext uri="{FF2B5EF4-FFF2-40B4-BE49-F238E27FC236}">
                    <a16:creationId xmlns:a16="http://schemas.microsoft.com/office/drawing/2014/main" id="{EF48460D-70BA-48F2-D62F-A205E901AD77}"/>
                  </a:ext>
                </a:extLst>
              </p:cNvPr>
              <p:cNvSpPr txBox="1">
                <a:spLocks noChangeArrowheads="1"/>
              </p:cNvSpPr>
              <p:nvPr/>
            </p:nvSpPr>
            <p:spPr bwMode="auto">
              <a:xfrm>
                <a:off x="8583865" y="976779"/>
                <a:ext cx="700456"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トイレタイプ</a:t>
                </a:r>
              </a:p>
            </p:txBody>
          </p:sp>
        </p:grpSp>
        <p:grpSp>
          <p:nvGrpSpPr>
            <p:cNvPr id="224" name="グループ化 223">
              <a:extLst>
                <a:ext uri="{FF2B5EF4-FFF2-40B4-BE49-F238E27FC236}">
                  <a16:creationId xmlns:a16="http://schemas.microsoft.com/office/drawing/2014/main" id="{EF90AC02-101A-F8E6-422D-3F16249854E4}"/>
                </a:ext>
              </a:extLst>
            </p:cNvPr>
            <p:cNvGrpSpPr/>
            <p:nvPr/>
          </p:nvGrpSpPr>
          <p:grpSpPr>
            <a:xfrm>
              <a:off x="9344613" y="1077597"/>
              <a:ext cx="339950" cy="1144984"/>
              <a:chOff x="9344613" y="976779"/>
              <a:chExt cx="339950" cy="1144984"/>
            </a:xfrm>
          </p:grpSpPr>
          <p:pic>
            <p:nvPicPr>
              <p:cNvPr id="65" name="図 64">
                <a:extLst>
                  <a:ext uri="{FF2B5EF4-FFF2-40B4-BE49-F238E27FC236}">
                    <a16:creationId xmlns:a16="http://schemas.microsoft.com/office/drawing/2014/main" id="{B3F40EFE-F79F-4AB3-80F8-B68EE792431C}"/>
                  </a:ext>
                </a:extLst>
              </p:cNvPr>
              <p:cNvPicPr>
                <a:picLocks noChangeAspect="1"/>
              </p:cNvPicPr>
              <p:nvPr/>
            </p:nvPicPr>
            <p:blipFill>
              <a:blip r:embed="rId7"/>
              <a:stretch>
                <a:fillRect/>
              </a:stretch>
            </p:blipFill>
            <p:spPr>
              <a:xfrm>
                <a:off x="9353651" y="1163299"/>
                <a:ext cx="330912" cy="864000"/>
              </a:xfrm>
              <a:prstGeom prst="rect">
                <a:avLst/>
              </a:prstGeom>
            </p:spPr>
          </p:pic>
          <p:sp>
            <p:nvSpPr>
              <p:cNvPr id="212" name="Text Box 18">
                <a:extLst>
                  <a:ext uri="{FF2B5EF4-FFF2-40B4-BE49-F238E27FC236}">
                    <a16:creationId xmlns:a16="http://schemas.microsoft.com/office/drawing/2014/main" id="{6CD03F18-4A3F-0273-AACB-DAD2B6147930}"/>
                  </a:ext>
                </a:extLst>
              </p:cNvPr>
              <p:cNvSpPr txBox="1">
                <a:spLocks noChangeArrowheads="1"/>
              </p:cNvSpPr>
              <p:nvPr/>
            </p:nvSpPr>
            <p:spPr bwMode="auto">
              <a:xfrm>
                <a:off x="9353649"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MK</a:t>
                </a:r>
                <a:r>
                  <a:rPr lang="ja-JP" altLang="en-US" sz="500" dirty="0">
                    <a:solidFill>
                      <a:prstClr val="black"/>
                    </a:solidFill>
                    <a:latin typeface="ＭＳ Ｐゴシック" pitchFamily="50" charset="-128"/>
                  </a:rPr>
                  <a:t>型</a:t>
                </a:r>
              </a:p>
            </p:txBody>
          </p:sp>
          <p:sp>
            <p:nvSpPr>
              <p:cNvPr id="217" name="Text Box 18">
                <a:extLst>
                  <a:ext uri="{FF2B5EF4-FFF2-40B4-BE49-F238E27FC236}">
                    <a16:creationId xmlns:a16="http://schemas.microsoft.com/office/drawing/2014/main" id="{F624ECB6-4F50-D6DA-5C30-368327B1C468}"/>
                  </a:ext>
                </a:extLst>
              </p:cNvPr>
              <p:cNvSpPr txBox="1">
                <a:spLocks noChangeArrowheads="1"/>
              </p:cNvSpPr>
              <p:nvPr/>
            </p:nvSpPr>
            <p:spPr bwMode="auto">
              <a:xfrm>
                <a:off x="9344613" y="976779"/>
                <a:ext cx="339950" cy="153888"/>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dirty="0">
                    <a:latin typeface="ＭＳ Ｐゴシック" pitchFamily="50" charset="-128"/>
                  </a:rPr>
                  <a:t>ﾃﾞｨｽﾞﾆｰ</a:t>
                </a:r>
                <a:endParaRPr lang="en-US" altLang="ja-JP" dirty="0">
                  <a:latin typeface="ＭＳ Ｐゴシック" pitchFamily="50" charset="-128"/>
                </a:endParaRPr>
              </a:p>
              <a:p>
                <a:r>
                  <a:rPr lang="ja-JP" altLang="en-US" dirty="0">
                    <a:latin typeface="ＭＳ Ｐゴシック" pitchFamily="50" charset="-128"/>
                  </a:rPr>
                  <a:t>ｼﾘｰｽﾞ</a:t>
                </a:r>
              </a:p>
            </p:txBody>
          </p:sp>
        </p:grpSp>
        <p:grpSp>
          <p:nvGrpSpPr>
            <p:cNvPr id="221" name="グループ化 220">
              <a:extLst>
                <a:ext uri="{FF2B5EF4-FFF2-40B4-BE49-F238E27FC236}">
                  <a16:creationId xmlns:a16="http://schemas.microsoft.com/office/drawing/2014/main" id="{E618979A-15E6-6630-DD27-D4E6262F8454}"/>
                </a:ext>
              </a:extLst>
            </p:cNvPr>
            <p:cNvGrpSpPr/>
            <p:nvPr/>
          </p:nvGrpSpPr>
          <p:grpSpPr>
            <a:xfrm>
              <a:off x="6225127" y="1077597"/>
              <a:ext cx="1131405" cy="1144984"/>
              <a:chOff x="6225127" y="976779"/>
              <a:chExt cx="1131405" cy="1144984"/>
            </a:xfrm>
          </p:grpSpPr>
          <p:pic>
            <p:nvPicPr>
              <p:cNvPr id="49" name="図 48">
                <a:extLst>
                  <a:ext uri="{FF2B5EF4-FFF2-40B4-BE49-F238E27FC236}">
                    <a16:creationId xmlns:a16="http://schemas.microsoft.com/office/drawing/2014/main" id="{B0551D6C-DBF4-2A3A-C8D2-A6516C0C24D0}"/>
                  </a:ext>
                </a:extLst>
              </p:cNvPr>
              <p:cNvPicPr>
                <a:picLocks noChangeAspect="1"/>
              </p:cNvPicPr>
              <p:nvPr/>
            </p:nvPicPr>
            <p:blipFill>
              <a:blip r:embed="rId8"/>
              <a:stretch>
                <a:fillRect/>
              </a:stretch>
            </p:blipFill>
            <p:spPr>
              <a:xfrm>
                <a:off x="6225127" y="1163299"/>
                <a:ext cx="330912" cy="864000"/>
              </a:xfrm>
              <a:prstGeom prst="rect">
                <a:avLst/>
              </a:prstGeom>
            </p:spPr>
          </p:pic>
          <p:pic>
            <p:nvPicPr>
              <p:cNvPr id="51" name="図 50">
                <a:extLst>
                  <a:ext uri="{FF2B5EF4-FFF2-40B4-BE49-F238E27FC236}">
                    <a16:creationId xmlns:a16="http://schemas.microsoft.com/office/drawing/2014/main" id="{61341CE5-B7D6-DEF3-E490-6E7C7A378857}"/>
                  </a:ext>
                </a:extLst>
              </p:cNvPr>
              <p:cNvPicPr>
                <a:picLocks noChangeAspect="1"/>
              </p:cNvPicPr>
              <p:nvPr/>
            </p:nvPicPr>
            <p:blipFill>
              <a:blip r:embed="rId9"/>
              <a:stretch>
                <a:fillRect/>
              </a:stretch>
            </p:blipFill>
            <p:spPr>
              <a:xfrm>
                <a:off x="6625373" y="1163299"/>
                <a:ext cx="330912" cy="864000"/>
              </a:xfrm>
              <a:prstGeom prst="rect">
                <a:avLst/>
              </a:prstGeom>
            </p:spPr>
          </p:pic>
          <p:pic>
            <p:nvPicPr>
              <p:cNvPr id="53" name="図 52">
                <a:extLst>
                  <a:ext uri="{FF2B5EF4-FFF2-40B4-BE49-F238E27FC236}">
                    <a16:creationId xmlns:a16="http://schemas.microsoft.com/office/drawing/2014/main" id="{3F0676DD-E235-2A3A-728B-F7098C00B59B}"/>
                  </a:ext>
                </a:extLst>
              </p:cNvPr>
              <p:cNvPicPr>
                <a:picLocks noChangeAspect="1"/>
              </p:cNvPicPr>
              <p:nvPr/>
            </p:nvPicPr>
            <p:blipFill>
              <a:blip r:embed="rId10"/>
              <a:stretch>
                <a:fillRect/>
              </a:stretch>
            </p:blipFill>
            <p:spPr>
              <a:xfrm>
                <a:off x="7025619" y="1163299"/>
                <a:ext cx="330912" cy="864000"/>
              </a:xfrm>
              <a:prstGeom prst="rect">
                <a:avLst/>
              </a:prstGeom>
            </p:spPr>
          </p:pic>
          <p:sp>
            <p:nvSpPr>
              <p:cNvPr id="204" name="Text Box 18">
                <a:extLst>
                  <a:ext uri="{FF2B5EF4-FFF2-40B4-BE49-F238E27FC236}">
                    <a16:creationId xmlns:a16="http://schemas.microsoft.com/office/drawing/2014/main" id="{8411282F-0A00-F5B9-3B2B-E7B86960BA90}"/>
                  </a:ext>
                </a:extLst>
              </p:cNvPr>
              <p:cNvSpPr txBox="1">
                <a:spLocks noChangeArrowheads="1"/>
              </p:cNvSpPr>
              <p:nvPr/>
            </p:nvSpPr>
            <p:spPr bwMode="auto">
              <a:xfrm>
                <a:off x="6229031"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PA</a:t>
                </a:r>
                <a:r>
                  <a:rPr lang="ja-JP" altLang="en-US" sz="500" dirty="0">
                    <a:solidFill>
                      <a:prstClr val="black"/>
                    </a:solidFill>
                    <a:latin typeface="ＭＳ Ｐゴシック" pitchFamily="50" charset="-128"/>
                  </a:rPr>
                  <a:t>型</a:t>
                </a:r>
              </a:p>
            </p:txBody>
          </p:sp>
          <p:sp>
            <p:nvSpPr>
              <p:cNvPr id="205" name="Text Box 18">
                <a:extLst>
                  <a:ext uri="{FF2B5EF4-FFF2-40B4-BE49-F238E27FC236}">
                    <a16:creationId xmlns:a16="http://schemas.microsoft.com/office/drawing/2014/main" id="{EC1973ED-88E8-7E84-9320-D697E967EA40}"/>
                  </a:ext>
                </a:extLst>
              </p:cNvPr>
              <p:cNvSpPr txBox="1">
                <a:spLocks noChangeArrowheads="1"/>
              </p:cNvSpPr>
              <p:nvPr/>
            </p:nvSpPr>
            <p:spPr bwMode="auto">
              <a:xfrm>
                <a:off x="6626560"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PD</a:t>
                </a:r>
                <a:r>
                  <a:rPr lang="ja-JP" altLang="en-US" sz="500" dirty="0">
                    <a:solidFill>
                      <a:prstClr val="black"/>
                    </a:solidFill>
                    <a:latin typeface="ＭＳ Ｐゴシック" pitchFamily="50" charset="-128"/>
                  </a:rPr>
                  <a:t>型</a:t>
                </a:r>
              </a:p>
            </p:txBody>
          </p:sp>
          <p:sp>
            <p:nvSpPr>
              <p:cNvPr id="206" name="Text Box 18">
                <a:extLst>
                  <a:ext uri="{FF2B5EF4-FFF2-40B4-BE49-F238E27FC236}">
                    <a16:creationId xmlns:a16="http://schemas.microsoft.com/office/drawing/2014/main" id="{C729EDF3-4FE6-7810-1E39-C267430465CB}"/>
                  </a:ext>
                </a:extLst>
              </p:cNvPr>
              <p:cNvSpPr txBox="1">
                <a:spLocks noChangeArrowheads="1"/>
              </p:cNvSpPr>
              <p:nvPr/>
            </p:nvSpPr>
            <p:spPr bwMode="auto">
              <a:xfrm>
                <a:off x="7025618" y="204481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KE</a:t>
                </a:r>
                <a:r>
                  <a:rPr lang="ja-JP" altLang="en-US" sz="500" dirty="0">
                    <a:solidFill>
                      <a:prstClr val="black"/>
                    </a:solidFill>
                    <a:latin typeface="ＭＳ Ｐゴシック" pitchFamily="50" charset="-128"/>
                  </a:rPr>
                  <a:t>型</a:t>
                </a:r>
              </a:p>
            </p:txBody>
          </p:sp>
          <p:sp>
            <p:nvSpPr>
              <p:cNvPr id="218" name="Text Box 18">
                <a:extLst>
                  <a:ext uri="{FF2B5EF4-FFF2-40B4-BE49-F238E27FC236}">
                    <a16:creationId xmlns:a16="http://schemas.microsoft.com/office/drawing/2014/main" id="{8141CE57-730E-74B8-E45D-0AF597C370B1}"/>
                  </a:ext>
                </a:extLst>
              </p:cNvPr>
              <p:cNvSpPr txBox="1">
                <a:spLocks noChangeArrowheads="1"/>
              </p:cNvSpPr>
              <p:nvPr/>
            </p:nvSpPr>
            <p:spPr bwMode="auto">
              <a:xfrm>
                <a:off x="6225217" y="976779"/>
                <a:ext cx="1131313"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パネルタイプ</a:t>
                </a:r>
              </a:p>
            </p:txBody>
          </p:sp>
        </p:grpSp>
        <p:grpSp>
          <p:nvGrpSpPr>
            <p:cNvPr id="258" name="グループ化 257">
              <a:extLst>
                <a:ext uri="{FF2B5EF4-FFF2-40B4-BE49-F238E27FC236}">
                  <a16:creationId xmlns:a16="http://schemas.microsoft.com/office/drawing/2014/main" id="{DE141CEF-7C6B-129F-2C0D-ADAF924999F0}"/>
                </a:ext>
              </a:extLst>
            </p:cNvPr>
            <p:cNvGrpSpPr/>
            <p:nvPr/>
          </p:nvGrpSpPr>
          <p:grpSpPr>
            <a:xfrm>
              <a:off x="216586" y="1077597"/>
              <a:ext cx="5939207" cy="1221928"/>
              <a:chOff x="216586" y="1077597"/>
              <a:chExt cx="5939207" cy="1221928"/>
            </a:xfrm>
          </p:grpSpPr>
          <p:sp>
            <p:nvSpPr>
              <p:cNvPr id="188" name="Text Box 18">
                <a:extLst>
                  <a:ext uri="{FF2B5EF4-FFF2-40B4-BE49-F238E27FC236}">
                    <a16:creationId xmlns:a16="http://schemas.microsoft.com/office/drawing/2014/main" id="{83B67F21-596B-1543-5FC7-BAF3F9BF2217}"/>
                  </a:ext>
                </a:extLst>
              </p:cNvPr>
              <p:cNvSpPr txBox="1">
                <a:spLocks noChangeArrowheads="1"/>
              </p:cNvSpPr>
              <p:nvPr/>
            </p:nvSpPr>
            <p:spPr bwMode="auto">
              <a:xfrm>
                <a:off x="216586"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SB</a:t>
                </a:r>
                <a:r>
                  <a:rPr lang="ja-JP" altLang="en-US" sz="500" dirty="0">
                    <a:solidFill>
                      <a:prstClr val="black"/>
                    </a:solidFill>
                    <a:latin typeface="ＭＳ Ｐゴシック" pitchFamily="50" charset="-128"/>
                  </a:rPr>
                  <a:t>型</a:t>
                </a:r>
              </a:p>
            </p:txBody>
          </p:sp>
          <p:sp>
            <p:nvSpPr>
              <p:cNvPr id="190" name="Text Box 18">
                <a:extLst>
                  <a:ext uri="{FF2B5EF4-FFF2-40B4-BE49-F238E27FC236}">
                    <a16:creationId xmlns:a16="http://schemas.microsoft.com/office/drawing/2014/main" id="{299121D6-2772-1836-A0CF-EAB73FD97C05}"/>
                  </a:ext>
                </a:extLst>
              </p:cNvPr>
              <p:cNvSpPr txBox="1">
                <a:spLocks noChangeArrowheads="1"/>
              </p:cNvSpPr>
              <p:nvPr/>
            </p:nvSpPr>
            <p:spPr bwMode="auto">
              <a:xfrm>
                <a:off x="613850"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SC</a:t>
                </a:r>
                <a:r>
                  <a:rPr lang="ja-JP" altLang="en-US" sz="500" dirty="0">
                    <a:solidFill>
                      <a:prstClr val="black"/>
                    </a:solidFill>
                    <a:latin typeface="ＭＳ Ｐゴシック" pitchFamily="50" charset="-128"/>
                  </a:rPr>
                  <a:t>型</a:t>
                </a:r>
              </a:p>
            </p:txBody>
          </p:sp>
          <p:sp>
            <p:nvSpPr>
              <p:cNvPr id="191" name="Text Box 18">
                <a:extLst>
                  <a:ext uri="{FF2B5EF4-FFF2-40B4-BE49-F238E27FC236}">
                    <a16:creationId xmlns:a16="http://schemas.microsoft.com/office/drawing/2014/main" id="{13652E40-225C-7791-6D87-B9BC43232803}"/>
                  </a:ext>
                </a:extLst>
              </p:cNvPr>
              <p:cNvSpPr txBox="1">
                <a:spLocks noChangeArrowheads="1"/>
              </p:cNvSpPr>
              <p:nvPr/>
            </p:nvSpPr>
            <p:spPr bwMode="auto">
              <a:xfrm>
                <a:off x="1019831"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SD</a:t>
                </a:r>
                <a:r>
                  <a:rPr lang="ja-JP" altLang="en-US" sz="500" dirty="0">
                    <a:solidFill>
                      <a:prstClr val="black"/>
                    </a:solidFill>
                    <a:latin typeface="ＭＳ Ｐゴシック" pitchFamily="50" charset="-128"/>
                  </a:rPr>
                  <a:t>型</a:t>
                </a:r>
              </a:p>
            </p:txBody>
          </p:sp>
          <p:pic>
            <p:nvPicPr>
              <p:cNvPr id="6" name="図 5">
                <a:extLst>
                  <a:ext uri="{FF2B5EF4-FFF2-40B4-BE49-F238E27FC236}">
                    <a16:creationId xmlns:a16="http://schemas.microsoft.com/office/drawing/2014/main" id="{18534EBA-2D24-2465-DFEB-BEBD6020D614}"/>
                  </a:ext>
                </a:extLst>
              </p:cNvPr>
              <p:cNvPicPr>
                <a:picLocks noChangeAspect="1"/>
              </p:cNvPicPr>
              <p:nvPr/>
            </p:nvPicPr>
            <p:blipFill>
              <a:blip r:embed="rId11"/>
              <a:stretch>
                <a:fillRect/>
              </a:stretch>
            </p:blipFill>
            <p:spPr>
              <a:xfrm>
                <a:off x="221437" y="1264117"/>
                <a:ext cx="330912" cy="864000"/>
              </a:xfrm>
              <a:prstGeom prst="rect">
                <a:avLst/>
              </a:prstGeom>
            </p:spPr>
          </p:pic>
          <p:pic>
            <p:nvPicPr>
              <p:cNvPr id="8" name="図 7">
                <a:extLst>
                  <a:ext uri="{FF2B5EF4-FFF2-40B4-BE49-F238E27FC236}">
                    <a16:creationId xmlns:a16="http://schemas.microsoft.com/office/drawing/2014/main" id="{CE431C5B-F335-AFAD-C0EA-11126697CE1E}"/>
                  </a:ext>
                </a:extLst>
              </p:cNvPr>
              <p:cNvPicPr>
                <a:picLocks noChangeAspect="1"/>
              </p:cNvPicPr>
              <p:nvPr/>
            </p:nvPicPr>
            <p:blipFill>
              <a:blip r:embed="rId12"/>
              <a:stretch>
                <a:fillRect/>
              </a:stretch>
            </p:blipFill>
            <p:spPr>
              <a:xfrm>
                <a:off x="621683" y="1264117"/>
                <a:ext cx="330912" cy="864000"/>
              </a:xfrm>
              <a:prstGeom prst="rect">
                <a:avLst/>
              </a:prstGeom>
            </p:spPr>
          </p:pic>
          <p:pic>
            <p:nvPicPr>
              <p:cNvPr id="12" name="図 11">
                <a:extLst>
                  <a:ext uri="{FF2B5EF4-FFF2-40B4-BE49-F238E27FC236}">
                    <a16:creationId xmlns:a16="http://schemas.microsoft.com/office/drawing/2014/main" id="{09415444-4316-BF61-F858-C2290EE4E8B4}"/>
                  </a:ext>
                </a:extLst>
              </p:cNvPr>
              <p:cNvPicPr>
                <a:picLocks noChangeAspect="1"/>
              </p:cNvPicPr>
              <p:nvPr/>
            </p:nvPicPr>
            <p:blipFill>
              <a:blip r:embed="rId13"/>
              <a:stretch>
                <a:fillRect/>
              </a:stretch>
            </p:blipFill>
            <p:spPr>
              <a:xfrm>
                <a:off x="1422175" y="1264117"/>
                <a:ext cx="330912" cy="864000"/>
              </a:xfrm>
              <a:prstGeom prst="rect">
                <a:avLst/>
              </a:prstGeom>
            </p:spPr>
          </p:pic>
          <p:pic>
            <p:nvPicPr>
              <p:cNvPr id="23" name="図 22">
                <a:extLst>
                  <a:ext uri="{FF2B5EF4-FFF2-40B4-BE49-F238E27FC236}">
                    <a16:creationId xmlns:a16="http://schemas.microsoft.com/office/drawing/2014/main" id="{7EAF78EC-9BE0-1B11-A054-8F565A719D8E}"/>
                  </a:ext>
                </a:extLst>
              </p:cNvPr>
              <p:cNvPicPr>
                <a:picLocks noChangeAspect="1"/>
              </p:cNvPicPr>
              <p:nvPr/>
            </p:nvPicPr>
            <p:blipFill>
              <a:blip r:embed="rId14"/>
              <a:stretch>
                <a:fillRect/>
              </a:stretch>
            </p:blipFill>
            <p:spPr>
              <a:xfrm>
                <a:off x="1021929" y="1264117"/>
                <a:ext cx="330912" cy="864000"/>
              </a:xfrm>
              <a:prstGeom prst="rect">
                <a:avLst/>
              </a:prstGeom>
            </p:spPr>
          </p:pic>
          <p:pic>
            <p:nvPicPr>
              <p:cNvPr id="27" name="図 26">
                <a:extLst>
                  <a:ext uri="{FF2B5EF4-FFF2-40B4-BE49-F238E27FC236}">
                    <a16:creationId xmlns:a16="http://schemas.microsoft.com/office/drawing/2014/main" id="{7E322C55-FBEC-1DA0-B679-F54B235B117A}"/>
                  </a:ext>
                </a:extLst>
              </p:cNvPr>
              <p:cNvPicPr>
                <a:picLocks noChangeAspect="1"/>
              </p:cNvPicPr>
              <p:nvPr/>
            </p:nvPicPr>
            <p:blipFill>
              <a:blip r:embed="rId15"/>
              <a:stretch>
                <a:fillRect/>
              </a:stretch>
            </p:blipFill>
            <p:spPr>
              <a:xfrm>
                <a:off x="1822421" y="1264117"/>
                <a:ext cx="330912" cy="864000"/>
              </a:xfrm>
              <a:prstGeom prst="rect">
                <a:avLst/>
              </a:prstGeom>
            </p:spPr>
          </p:pic>
          <p:pic>
            <p:nvPicPr>
              <p:cNvPr id="29" name="図 28">
                <a:extLst>
                  <a:ext uri="{FF2B5EF4-FFF2-40B4-BE49-F238E27FC236}">
                    <a16:creationId xmlns:a16="http://schemas.microsoft.com/office/drawing/2014/main" id="{79483CED-6761-3013-56BB-C60DA866EDB9}"/>
                  </a:ext>
                </a:extLst>
              </p:cNvPr>
              <p:cNvPicPr>
                <a:picLocks noChangeAspect="1"/>
              </p:cNvPicPr>
              <p:nvPr/>
            </p:nvPicPr>
            <p:blipFill>
              <a:blip r:embed="rId16"/>
              <a:stretch>
                <a:fillRect/>
              </a:stretch>
            </p:blipFill>
            <p:spPr>
              <a:xfrm>
                <a:off x="2222667" y="1264117"/>
                <a:ext cx="330912" cy="864000"/>
              </a:xfrm>
              <a:prstGeom prst="rect">
                <a:avLst/>
              </a:prstGeom>
            </p:spPr>
          </p:pic>
          <p:pic>
            <p:nvPicPr>
              <p:cNvPr id="31" name="図 30">
                <a:extLst>
                  <a:ext uri="{FF2B5EF4-FFF2-40B4-BE49-F238E27FC236}">
                    <a16:creationId xmlns:a16="http://schemas.microsoft.com/office/drawing/2014/main" id="{C17D1858-21BA-30DB-F1BF-FA10533062D5}"/>
                  </a:ext>
                </a:extLst>
              </p:cNvPr>
              <p:cNvPicPr>
                <a:picLocks noChangeAspect="1"/>
              </p:cNvPicPr>
              <p:nvPr/>
            </p:nvPicPr>
            <p:blipFill>
              <a:blip r:embed="rId17"/>
              <a:stretch>
                <a:fillRect/>
              </a:stretch>
            </p:blipFill>
            <p:spPr>
              <a:xfrm>
                <a:off x="2622913" y="1264117"/>
                <a:ext cx="330912" cy="864000"/>
              </a:xfrm>
              <a:prstGeom prst="rect">
                <a:avLst/>
              </a:prstGeom>
            </p:spPr>
          </p:pic>
          <p:pic>
            <p:nvPicPr>
              <p:cNvPr id="33" name="図 32">
                <a:extLst>
                  <a:ext uri="{FF2B5EF4-FFF2-40B4-BE49-F238E27FC236}">
                    <a16:creationId xmlns:a16="http://schemas.microsoft.com/office/drawing/2014/main" id="{AAD4A78E-A9FE-BEB4-7696-0691AE23B38C}"/>
                  </a:ext>
                </a:extLst>
              </p:cNvPr>
              <p:cNvPicPr>
                <a:picLocks noChangeAspect="1"/>
              </p:cNvPicPr>
              <p:nvPr/>
            </p:nvPicPr>
            <p:blipFill>
              <a:blip r:embed="rId18"/>
              <a:stretch>
                <a:fillRect/>
              </a:stretch>
            </p:blipFill>
            <p:spPr>
              <a:xfrm>
                <a:off x="3023159" y="1264117"/>
                <a:ext cx="330912" cy="864000"/>
              </a:xfrm>
              <a:prstGeom prst="rect">
                <a:avLst/>
              </a:prstGeom>
            </p:spPr>
          </p:pic>
          <p:pic>
            <p:nvPicPr>
              <p:cNvPr id="35" name="図 34">
                <a:extLst>
                  <a:ext uri="{FF2B5EF4-FFF2-40B4-BE49-F238E27FC236}">
                    <a16:creationId xmlns:a16="http://schemas.microsoft.com/office/drawing/2014/main" id="{B9A10221-AECB-6DEF-86C9-6AE2F4C69708}"/>
                  </a:ext>
                </a:extLst>
              </p:cNvPr>
              <p:cNvPicPr>
                <a:picLocks noChangeAspect="1"/>
              </p:cNvPicPr>
              <p:nvPr/>
            </p:nvPicPr>
            <p:blipFill>
              <a:blip r:embed="rId19"/>
              <a:stretch>
                <a:fillRect/>
              </a:stretch>
            </p:blipFill>
            <p:spPr>
              <a:xfrm>
                <a:off x="3423405" y="1264117"/>
                <a:ext cx="330912" cy="864000"/>
              </a:xfrm>
              <a:prstGeom prst="rect">
                <a:avLst/>
              </a:prstGeom>
            </p:spPr>
          </p:pic>
          <p:pic>
            <p:nvPicPr>
              <p:cNvPr id="37" name="図 36">
                <a:extLst>
                  <a:ext uri="{FF2B5EF4-FFF2-40B4-BE49-F238E27FC236}">
                    <a16:creationId xmlns:a16="http://schemas.microsoft.com/office/drawing/2014/main" id="{F3769AC3-B707-173E-91FC-ABAC0615B2BA}"/>
                  </a:ext>
                </a:extLst>
              </p:cNvPr>
              <p:cNvPicPr>
                <a:picLocks noChangeAspect="1"/>
              </p:cNvPicPr>
              <p:nvPr/>
            </p:nvPicPr>
            <p:blipFill>
              <a:blip r:embed="rId20"/>
              <a:stretch>
                <a:fillRect/>
              </a:stretch>
            </p:blipFill>
            <p:spPr>
              <a:xfrm>
                <a:off x="3823651" y="1264117"/>
                <a:ext cx="330912" cy="864000"/>
              </a:xfrm>
              <a:prstGeom prst="rect">
                <a:avLst/>
              </a:prstGeom>
            </p:spPr>
          </p:pic>
          <p:pic>
            <p:nvPicPr>
              <p:cNvPr id="39" name="図 38">
                <a:extLst>
                  <a:ext uri="{FF2B5EF4-FFF2-40B4-BE49-F238E27FC236}">
                    <a16:creationId xmlns:a16="http://schemas.microsoft.com/office/drawing/2014/main" id="{ED3F331B-76F4-AA9D-3DA5-B1E8536CC104}"/>
                  </a:ext>
                </a:extLst>
              </p:cNvPr>
              <p:cNvPicPr>
                <a:picLocks noChangeAspect="1"/>
              </p:cNvPicPr>
              <p:nvPr/>
            </p:nvPicPr>
            <p:blipFill>
              <a:blip r:embed="rId21"/>
              <a:stretch>
                <a:fillRect/>
              </a:stretch>
            </p:blipFill>
            <p:spPr>
              <a:xfrm>
                <a:off x="4223897" y="1264117"/>
                <a:ext cx="330912" cy="864000"/>
              </a:xfrm>
              <a:prstGeom prst="rect">
                <a:avLst/>
              </a:prstGeom>
            </p:spPr>
          </p:pic>
          <p:pic>
            <p:nvPicPr>
              <p:cNvPr id="41" name="図 40">
                <a:extLst>
                  <a:ext uri="{FF2B5EF4-FFF2-40B4-BE49-F238E27FC236}">
                    <a16:creationId xmlns:a16="http://schemas.microsoft.com/office/drawing/2014/main" id="{DC204BA4-5F1C-FB54-F2DF-79A9D5298728}"/>
                  </a:ext>
                </a:extLst>
              </p:cNvPr>
              <p:cNvPicPr>
                <a:picLocks noChangeAspect="1"/>
              </p:cNvPicPr>
              <p:nvPr/>
            </p:nvPicPr>
            <p:blipFill>
              <a:blip r:embed="rId22"/>
              <a:stretch>
                <a:fillRect/>
              </a:stretch>
            </p:blipFill>
            <p:spPr>
              <a:xfrm>
                <a:off x="4624143" y="1264117"/>
                <a:ext cx="330912" cy="864000"/>
              </a:xfrm>
              <a:prstGeom prst="rect">
                <a:avLst/>
              </a:prstGeom>
            </p:spPr>
          </p:pic>
          <p:pic>
            <p:nvPicPr>
              <p:cNvPr id="43" name="図 42">
                <a:extLst>
                  <a:ext uri="{FF2B5EF4-FFF2-40B4-BE49-F238E27FC236}">
                    <a16:creationId xmlns:a16="http://schemas.microsoft.com/office/drawing/2014/main" id="{B57449DA-66B4-C8F1-3501-08B91820C003}"/>
                  </a:ext>
                </a:extLst>
              </p:cNvPr>
              <p:cNvPicPr>
                <a:picLocks noChangeAspect="1"/>
              </p:cNvPicPr>
              <p:nvPr/>
            </p:nvPicPr>
            <p:blipFill>
              <a:blip r:embed="rId23"/>
              <a:stretch>
                <a:fillRect/>
              </a:stretch>
            </p:blipFill>
            <p:spPr>
              <a:xfrm>
                <a:off x="5024389" y="1264117"/>
                <a:ext cx="330912" cy="864000"/>
              </a:xfrm>
              <a:prstGeom prst="rect">
                <a:avLst/>
              </a:prstGeom>
            </p:spPr>
          </p:pic>
          <p:pic>
            <p:nvPicPr>
              <p:cNvPr id="45" name="図 44">
                <a:extLst>
                  <a:ext uri="{FF2B5EF4-FFF2-40B4-BE49-F238E27FC236}">
                    <a16:creationId xmlns:a16="http://schemas.microsoft.com/office/drawing/2014/main" id="{BA63B66A-3B61-68DC-73B0-1FB60F5412E5}"/>
                  </a:ext>
                </a:extLst>
              </p:cNvPr>
              <p:cNvPicPr>
                <a:picLocks noChangeAspect="1"/>
              </p:cNvPicPr>
              <p:nvPr/>
            </p:nvPicPr>
            <p:blipFill>
              <a:blip r:embed="rId24"/>
              <a:stretch>
                <a:fillRect/>
              </a:stretch>
            </p:blipFill>
            <p:spPr>
              <a:xfrm>
                <a:off x="5424635" y="1264117"/>
                <a:ext cx="330912" cy="864000"/>
              </a:xfrm>
              <a:prstGeom prst="rect">
                <a:avLst/>
              </a:prstGeom>
            </p:spPr>
          </p:pic>
          <p:pic>
            <p:nvPicPr>
              <p:cNvPr id="47" name="図 46">
                <a:extLst>
                  <a:ext uri="{FF2B5EF4-FFF2-40B4-BE49-F238E27FC236}">
                    <a16:creationId xmlns:a16="http://schemas.microsoft.com/office/drawing/2014/main" id="{38E6D946-70DB-4A0E-4027-BAEB003ED197}"/>
                  </a:ext>
                </a:extLst>
              </p:cNvPr>
              <p:cNvPicPr>
                <a:picLocks noChangeAspect="1"/>
              </p:cNvPicPr>
              <p:nvPr/>
            </p:nvPicPr>
            <p:blipFill>
              <a:blip r:embed="rId25"/>
              <a:stretch>
                <a:fillRect/>
              </a:stretch>
            </p:blipFill>
            <p:spPr>
              <a:xfrm>
                <a:off x="5824881" y="1264117"/>
                <a:ext cx="330912" cy="864000"/>
              </a:xfrm>
              <a:prstGeom prst="rect">
                <a:avLst/>
              </a:prstGeom>
            </p:spPr>
          </p:pic>
          <p:sp>
            <p:nvSpPr>
              <p:cNvPr id="192" name="Text Box 18">
                <a:extLst>
                  <a:ext uri="{FF2B5EF4-FFF2-40B4-BE49-F238E27FC236}">
                    <a16:creationId xmlns:a16="http://schemas.microsoft.com/office/drawing/2014/main" id="{7EBBE6BF-8000-BAE5-1BF3-28235AA26E39}"/>
                  </a:ext>
                </a:extLst>
              </p:cNvPr>
              <p:cNvSpPr txBox="1">
                <a:spLocks noChangeArrowheads="1"/>
              </p:cNvSpPr>
              <p:nvPr/>
            </p:nvSpPr>
            <p:spPr bwMode="auto">
              <a:xfrm>
                <a:off x="1422173"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WB</a:t>
                </a:r>
                <a:r>
                  <a:rPr lang="ja-JP" altLang="en-US" sz="500" dirty="0">
                    <a:solidFill>
                      <a:prstClr val="black"/>
                    </a:solidFill>
                    <a:latin typeface="ＭＳ Ｐゴシック" pitchFamily="50" charset="-128"/>
                  </a:rPr>
                  <a:t>型</a:t>
                </a:r>
              </a:p>
            </p:txBody>
          </p:sp>
          <p:sp>
            <p:nvSpPr>
              <p:cNvPr id="193" name="Text Box 18">
                <a:extLst>
                  <a:ext uri="{FF2B5EF4-FFF2-40B4-BE49-F238E27FC236}">
                    <a16:creationId xmlns:a16="http://schemas.microsoft.com/office/drawing/2014/main" id="{DDC484AC-D08D-8F2C-A457-45FA315D0944}"/>
                  </a:ext>
                </a:extLst>
              </p:cNvPr>
              <p:cNvSpPr txBox="1">
                <a:spLocks noChangeArrowheads="1"/>
              </p:cNvSpPr>
              <p:nvPr/>
            </p:nvSpPr>
            <p:spPr bwMode="auto">
              <a:xfrm>
                <a:off x="1822419"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WC</a:t>
                </a:r>
                <a:r>
                  <a:rPr lang="ja-JP" altLang="en-US" sz="500" dirty="0">
                    <a:solidFill>
                      <a:prstClr val="black"/>
                    </a:solidFill>
                    <a:latin typeface="ＭＳ Ｐゴシック" pitchFamily="50" charset="-128"/>
                  </a:rPr>
                  <a:t>型</a:t>
                </a:r>
              </a:p>
            </p:txBody>
          </p:sp>
          <p:sp>
            <p:nvSpPr>
              <p:cNvPr id="194" name="Text Box 18">
                <a:extLst>
                  <a:ext uri="{FF2B5EF4-FFF2-40B4-BE49-F238E27FC236}">
                    <a16:creationId xmlns:a16="http://schemas.microsoft.com/office/drawing/2014/main" id="{EF4B6D2D-68B2-1C81-1F19-2DF0C8058F93}"/>
                  </a:ext>
                </a:extLst>
              </p:cNvPr>
              <p:cNvSpPr txBox="1">
                <a:spLocks noChangeArrowheads="1"/>
              </p:cNvSpPr>
              <p:nvPr/>
            </p:nvSpPr>
            <p:spPr bwMode="auto">
              <a:xfrm>
                <a:off x="2222666"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LA</a:t>
                </a:r>
                <a:r>
                  <a:rPr lang="ja-JP" altLang="en-US" sz="500" dirty="0">
                    <a:solidFill>
                      <a:prstClr val="black"/>
                    </a:solidFill>
                    <a:latin typeface="ＭＳ Ｐゴシック" pitchFamily="50" charset="-128"/>
                  </a:rPr>
                  <a:t>型</a:t>
                </a:r>
              </a:p>
            </p:txBody>
          </p:sp>
          <p:sp>
            <p:nvSpPr>
              <p:cNvPr id="195" name="Text Box 18">
                <a:extLst>
                  <a:ext uri="{FF2B5EF4-FFF2-40B4-BE49-F238E27FC236}">
                    <a16:creationId xmlns:a16="http://schemas.microsoft.com/office/drawing/2014/main" id="{BC0E5541-7E79-0479-7690-C53AA6D08D61}"/>
                  </a:ext>
                </a:extLst>
              </p:cNvPr>
              <p:cNvSpPr txBox="1">
                <a:spLocks noChangeArrowheads="1"/>
              </p:cNvSpPr>
              <p:nvPr/>
            </p:nvSpPr>
            <p:spPr bwMode="auto">
              <a:xfrm>
                <a:off x="2626174" y="2145637"/>
                <a:ext cx="33091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LA</a:t>
                </a:r>
                <a:r>
                  <a:rPr lang="ja-JP" altLang="en-US" sz="500" dirty="0">
                    <a:solidFill>
                      <a:prstClr val="black"/>
                    </a:solidFill>
                    <a:latin typeface="ＭＳ Ｐゴシック" pitchFamily="50" charset="-128"/>
                  </a:rPr>
                  <a:t>型</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198" name="Text Box 18">
                <a:extLst>
                  <a:ext uri="{FF2B5EF4-FFF2-40B4-BE49-F238E27FC236}">
                    <a16:creationId xmlns:a16="http://schemas.microsoft.com/office/drawing/2014/main" id="{56BA0822-E2EC-D605-617E-A869876EBEBA}"/>
                  </a:ext>
                </a:extLst>
              </p:cNvPr>
              <p:cNvSpPr txBox="1">
                <a:spLocks noChangeArrowheads="1"/>
              </p:cNvSpPr>
              <p:nvPr/>
            </p:nvSpPr>
            <p:spPr bwMode="auto">
              <a:xfrm>
                <a:off x="3825137"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a:t>
                </a:r>
                <a:r>
                  <a:rPr lang="en-US" altLang="ja-JP" sz="500">
                    <a:solidFill>
                      <a:prstClr val="black"/>
                    </a:solidFill>
                    <a:latin typeface="ＭＳ Ｐゴシック" pitchFamily="50" charset="-128"/>
                  </a:rPr>
                  <a:t>B</a:t>
                </a:r>
                <a:r>
                  <a:rPr lang="ja-JP" altLang="en-US" sz="500" dirty="0">
                    <a:solidFill>
                      <a:prstClr val="black"/>
                    </a:solidFill>
                    <a:latin typeface="ＭＳ Ｐゴシック" pitchFamily="50" charset="-128"/>
                  </a:rPr>
                  <a:t>型</a:t>
                </a:r>
              </a:p>
            </p:txBody>
          </p:sp>
          <p:sp>
            <p:nvSpPr>
              <p:cNvPr id="199" name="Text Box 18">
                <a:extLst>
                  <a:ext uri="{FF2B5EF4-FFF2-40B4-BE49-F238E27FC236}">
                    <a16:creationId xmlns:a16="http://schemas.microsoft.com/office/drawing/2014/main" id="{7E7CBAAA-BB27-054A-E75A-3769FB69840E}"/>
                  </a:ext>
                </a:extLst>
              </p:cNvPr>
              <p:cNvSpPr txBox="1">
                <a:spLocks noChangeArrowheads="1"/>
              </p:cNvSpPr>
              <p:nvPr/>
            </p:nvSpPr>
            <p:spPr bwMode="auto">
              <a:xfrm>
                <a:off x="4223895"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LC</a:t>
                </a:r>
                <a:r>
                  <a:rPr lang="ja-JP" altLang="en-US" sz="500" dirty="0">
                    <a:solidFill>
                      <a:prstClr val="black"/>
                    </a:solidFill>
                    <a:latin typeface="ＭＳ Ｐゴシック" pitchFamily="50" charset="-128"/>
                  </a:rPr>
                  <a:t>型</a:t>
                </a:r>
              </a:p>
            </p:txBody>
          </p:sp>
          <p:sp>
            <p:nvSpPr>
              <p:cNvPr id="200" name="Text Box 18">
                <a:extLst>
                  <a:ext uri="{FF2B5EF4-FFF2-40B4-BE49-F238E27FC236}">
                    <a16:creationId xmlns:a16="http://schemas.microsoft.com/office/drawing/2014/main" id="{B53D8641-23D9-6E03-94B2-27E270549C60}"/>
                  </a:ext>
                </a:extLst>
              </p:cNvPr>
              <p:cNvSpPr txBox="1">
                <a:spLocks noChangeArrowheads="1"/>
              </p:cNvSpPr>
              <p:nvPr/>
            </p:nvSpPr>
            <p:spPr bwMode="auto">
              <a:xfrm>
                <a:off x="4623370"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LD</a:t>
                </a:r>
                <a:r>
                  <a:rPr lang="ja-JP" altLang="en-US" sz="500" dirty="0">
                    <a:solidFill>
                      <a:prstClr val="black"/>
                    </a:solidFill>
                    <a:latin typeface="ＭＳ Ｐゴシック" pitchFamily="50" charset="-128"/>
                  </a:rPr>
                  <a:t>型</a:t>
                </a:r>
              </a:p>
            </p:txBody>
          </p:sp>
          <p:sp>
            <p:nvSpPr>
              <p:cNvPr id="201" name="Text Box 18">
                <a:extLst>
                  <a:ext uri="{FF2B5EF4-FFF2-40B4-BE49-F238E27FC236}">
                    <a16:creationId xmlns:a16="http://schemas.microsoft.com/office/drawing/2014/main" id="{DB39BFDD-2651-60D0-4DE8-4A78C0F7094D}"/>
                  </a:ext>
                </a:extLst>
              </p:cNvPr>
              <p:cNvSpPr txBox="1">
                <a:spLocks noChangeArrowheads="1"/>
              </p:cNvSpPr>
              <p:nvPr/>
            </p:nvSpPr>
            <p:spPr bwMode="auto">
              <a:xfrm>
                <a:off x="5023470"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MC</a:t>
                </a:r>
                <a:r>
                  <a:rPr lang="ja-JP" altLang="en-US" sz="500" dirty="0">
                    <a:solidFill>
                      <a:prstClr val="black"/>
                    </a:solidFill>
                    <a:latin typeface="ＭＳ Ｐゴシック" pitchFamily="50" charset="-128"/>
                  </a:rPr>
                  <a:t>型</a:t>
                </a:r>
              </a:p>
            </p:txBody>
          </p:sp>
          <p:sp>
            <p:nvSpPr>
              <p:cNvPr id="202" name="Text Box 18">
                <a:extLst>
                  <a:ext uri="{FF2B5EF4-FFF2-40B4-BE49-F238E27FC236}">
                    <a16:creationId xmlns:a16="http://schemas.microsoft.com/office/drawing/2014/main" id="{A51F2978-F75F-3EA5-2767-8DC473CA9144}"/>
                  </a:ext>
                </a:extLst>
              </p:cNvPr>
              <p:cNvSpPr txBox="1">
                <a:spLocks noChangeArrowheads="1"/>
              </p:cNvSpPr>
              <p:nvPr/>
            </p:nvSpPr>
            <p:spPr bwMode="auto">
              <a:xfrm>
                <a:off x="5420727"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KC</a:t>
                </a:r>
                <a:r>
                  <a:rPr lang="ja-JP" altLang="en-US" sz="500" dirty="0">
                    <a:solidFill>
                      <a:prstClr val="black"/>
                    </a:solidFill>
                    <a:latin typeface="ＭＳ Ｐゴシック" pitchFamily="50" charset="-128"/>
                  </a:rPr>
                  <a:t>型</a:t>
                </a:r>
              </a:p>
            </p:txBody>
          </p:sp>
          <p:sp>
            <p:nvSpPr>
              <p:cNvPr id="203" name="Text Box 18">
                <a:extLst>
                  <a:ext uri="{FF2B5EF4-FFF2-40B4-BE49-F238E27FC236}">
                    <a16:creationId xmlns:a16="http://schemas.microsoft.com/office/drawing/2014/main" id="{8AFFCB66-8D99-FFF9-9F7E-744686C2455B}"/>
                  </a:ext>
                </a:extLst>
              </p:cNvPr>
              <p:cNvSpPr txBox="1">
                <a:spLocks noChangeArrowheads="1"/>
              </p:cNvSpPr>
              <p:nvPr/>
            </p:nvSpPr>
            <p:spPr bwMode="auto">
              <a:xfrm>
                <a:off x="5824879" y="2145637"/>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KD</a:t>
                </a:r>
                <a:r>
                  <a:rPr lang="ja-JP" altLang="en-US" sz="500" dirty="0">
                    <a:solidFill>
                      <a:prstClr val="black"/>
                    </a:solidFill>
                    <a:latin typeface="ＭＳ Ｐゴシック" pitchFamily="50" charset="-128"/>
                  </a:rPr>
                  <a:t>型</a:t>
                </a:r>
              </a:p>
            </p:txBody>
          </p:sp>
          <p:sp>
            <p:nvSpPr>
              <p:cNvPr id="213" name="Text Box 18">
                <a:extLst>
                  <a:ext uri="{FF2B5EF4-FFF2-40B4-BE49-F238E27FC236}">
                    <a16:creationId xmlns:a16="http://schemas.microsoft.com/office/drawing/2014/main" id="{A4AE6FAB-6A8A-6B09-F03C-7F95E04D2353}"/>
                  </a:ext>
                </a:extLst>
              </p:cNvPr>
              <p:cNvSpPr txBox="1">
                <a:spLocks noChangeArrowheads="1"/>
              </p:cNvSpPr>
              <p:nvPr/>
            </p:nvSpPr>
            <p:spPr bwMode="auto">
              <a:xfrm>
                <a:off x="3019960" y="2145637"/>
                <a:ext cx="33091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LA</a:t>
                </a:r>
                <a:r>
                  <a:rPr lang="ja-JP" altLang="en-US" sz="500" dirty="0">
                    <a:solidFill>
                      <a:prstClr val="black"/>
                    </a:solidFill>
                    <a:latin typeface="ＭＳ Ｐゴシック" pitchFamily="50" charset="-128"/>
                  </a:rPr>
                  <a:t>型</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214" name="Text Box 18">
                <a:extLst>
                  <a:ext uri="{FF2B5EF4-FFF2-40B4-BE49-F238E27FC236}">
                    <a16:creationId xmlns:a16="http://schemas.microsoft.com/office/drawing/2014/main" id="{FBA89179-2CF4-05A7-05D2-3E7B8DC4A3CA}"/>
                  </a:ext>
                </a:extLst>
              </p:cNvPr>
              <p:cNvSpPr txBox="1">
                <a:spLocks noChangeArrowheads="1"/>
              </p:cNvSpPr>
              <p:nvPr/>
            </p:nvSpPr>
            <p:spPr bwMode="auto">
              <a:xfrm>
                <a:off x="3426667" y="2145637"/>
                <a:ext cx="33091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LA</a:t>
                </a:r>
                <a:r>
                  <a:rPr lang="ja-JP" altLang="en-US" sz="500" dirty="0">
                    <a:solidFill>
                      <a:prstClr val="black"/>
                    </a:solidFill>
                    <a:latin typeface="ＭＳ Ｐゴシック" pitchFamily="50" charset="-128"/>
                  </a:rPr>
                  <a:t>型</a:t>
                </a:r>
                <a:endParaRPr lang="en-US" altLang="ja-JP" sz="500" dirty="0">
                  <a:solidFill>
                    <a:prstClr val="black"/>
                  </a:solidFill>
                  <a:latin typeface="ＭＳ Ｐゴシック" pitchFamily="50" charset="-128"/>
                </a:endParaRPr>
              </a:p>
              <a:p>
                <a:r>
                  <a:rPr lang="en-US" altLang="ja-JP" sz="500" dirty="0">
                    <a:solidFill>
                      <a:srgbClr val="3992B9"/>
                    </a:solidFill>
                    <a:latin typeface="ＭＳ Ｐゴシック" pitchFamily="50" charset="-128"/>
                  </a:rPr>
                  <a:t>U</a:t>
                </a:r>
                <a:r>
                  <a:rPr lang="ja-JP" altLang="en-US" sz="500" dirty="0">
                    <a:solidFill>
                      <a:srgbClr val="3992B9"/>
                    </a:solidFill>
                    <a:latin typeface="ＭＳ Ｐゴシック" pitchFamily="50" charset="-128"/>
                  </a:rPr>
                  <a:t>オーダー</a:t>
                </a:r>
              </a:p>
            </p:txBody>
          </p:sp>
          <p:sp>
            <p:nvSpPr>
              <p:cNvPr id="219" name="Text Box 18">
                <a:extLst>
                  <a:ext uri="{FF2B5EF4-FFF2-40B4-BE49-F238E27FC236}">
                    <a16:creationId xmlns:a16="http://schemas.microsoft.com/office/drawing/2014/main" id="{8BF4F522-4C62-BC79-5027-4B35096B6527}"/>
                  </a:ext>
                </a:extLst>
              </p:cNvPr>
              <p:cNvSpPr txBox="1">
                <a:spLocks noChangeArrowheads="1"/>
              </p:cNvSpPr>
              <p:nvPr/>
            </p:nvSpPr>
            <p:spPr bwMode="auto">
              <a:xfrm>
                <a:off x="219196" y="1077597"/>
                <a:ext cx="5936597"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採光タイプ</a:t>
                </a:r>
              </a:p>
            </p:txBody>
          </p:sp>
        </p:grpSp>
      </p:grpSp>
      <p:grpSp>
        <p:nvGrpSpPr>
          <p:cNvPr id="286" name="グループ化 285">
            <a:extLst>
              <a:ext uri="{FF2B5EF4-FFF2-40B4-BE49-F238E27FC236}">
                <a16:creationId xmlns:a16="http://schemas.microsoft.com/office/drawing/2014/main" id="{17776A8C-3DF9-7BB2-1E99-7E117557A37A}"/>
              </a:ext>
            </a:extLst>
          </p:cNvPr>
          <p:cNvGrpSpPr/>
          <p:nvPr/>
        </p:nvGrpSpPr>
        <p:grpSpPr>
          <a:xfrm>
            <a:off x="188786" y="2178139"/>
            <a:ext cx="4568151" cy="1221928"/>
            <a:chOff x="188786" y="2567739"/>
            <a:chExt cx="4568151" cy="1221928"/>
          </a:xfrm>
        </p:grpSpPr>
        <p:grpSp>
          <p:nvGrpSpPr>
            <p:cNvPr id="275" name="グループ化 274">
              <a:extLst>
                <a:ext uri="{FF2B5EF4-FFF2-40B4-BE49-F238E27FC236}">
                  <a16:creationId xmlns:a16="http://schemas.microsoft.com/office/drawing/2014/main" id="{15FBD972-A694-AE19-C41C-7DE5BA20029D}"/>
                </a:ext>
              </a:extLst>
            </p:cNvPr>
            <p:cNvGrpSpPr/>
            <p:nvPr/>
          </p:nvGrpSpPr>
          <p:grpSpPr>
            <a:xfrm>
              <a:off x="188786" y="2567739"/>
              <a:ext cx="2434127" cy="1221928"/>
              <a:chOff x="188786" y="2567739"/>
              <a:chExt cx="2434127" cy="1221928"/>
            </a:xfrm>
          </p:grpSpPr>
          <p:pic>
            <p:nvPicPr>
              <p:cNvPr id="231" name="図 230">
                <a:extLst>
                  <a:ext uri="{FF2B5EF4-FFF2-40B4-BE49-F238E27FC236}">
                    <a16:creationId xmlns:a16="http://schemas.microsoft.com/office/drawing/2014/main" id="{96B095E3-78DF-CC76-AC4E-812D7619A33F}"/>
                  </a:ext>
                </a:extLst>
              </p:cNvPr>
              <p:cNvPicPr>
                <a:picLocks noChangeAspect="1"/>
              </p:cNvPicPr>
              <p:nvPr/>
            </p:nvPicPr>
            <p:blipFill>
              <a:blip r:embed="rId26"/>
              <a:stretch>
                <a:fillRect/>
              </a:stretch>
            </p:blipFill>
            <p:spPr>
              <a:xfrm>
                <a:off x="188786" y="2757279"/>
                <a:ext cx="383586" cy="864000"/>
              </a:xfrm>
              <a:prstGeom prst="rect">
                <a:avLst/>
              </a:prstGeom>
            </p:spPr>
          </p:pic>
          <p:pic>
            <p:nvPicPr>
              <p:cNvPr id="233" name="図 232">
                <a:extLst>
                  <a:ext uri="{FF2B5EF4-FFF2-40B4-BE49-F238E27FC236}">
                    <a16:creationId xmlns:a16="http://schemas.microsoft.com/office/drawing/2014/main" id="{E4B4A350-9E41-69FA-FA91-DDDAF6AA20EF}"/>
                  </a:ext>
                </a:extLst>
              </p:cNvPr>
              <p:cNvPicPr>
                <a:picLocks noChangeAspect="1"/>
              </p:cNvPicPr>
              <p:nvPr/>
            </p:nvPicPr>
            <p:blipFill>
              <a:blip r:embed="rId27"/>
              <a:stretch>
                <a:fillRect/>
              </a:stretch>
            </p:blipFill>
            <p:spPr>
              <a:xfrm>
                <a:off x="604477" y="2757279"/>
                <a:ext cx="383586" cy="864000"/>
              </a:xfrm>
              <a:prstGeom prst="rect">
                <a:avLst/>
              </a:prstGeom>
            </p:spPr>
          </p:pic>
          <p:pic>
            <p:nvPicPr>
              <p:cNvPr id="237" name="図 236">
                <a:extLst>
                  <a:ext uri="{FF2B5EF4-FFF2-40B4-BE49-F238E27FC236}">
                    <a16:creationId xmlns:a16="http://schemas.microsoft.com/office/drawing/2014/main" id="{20E2A2BB-9821-582D-1CAB-60A832E579FA}"/>
                  </a:ext>
                </a:extLst>
              </p:cNvPr>
              <p:cNvPicPr>
                <a:picLocks noChangeAspect="1"/>
              </p:cNvPicPr>
              <p:nvPr/>
            </p:nvPicPr>
            <p:blipFill>
              <a:blip r:embed="rId28"/>
              <a:stretch>
                <a:fillRect/>
              </a:stretch>
            </p:blipFill>
            <p:spPr>
              <a:xfrm>
                <a:off x="1007789" y="2757279"/>
                <a:ext cx="383586" cy="864000"/>
              </a:xfrm>
              <a:prstGeom prst="rect">
                <a:avLst/>
              </a:prstGeom>
            </p:spPr>
          </p:pic>
          <p:pic>
            <p:nvPicPr>
              <p:cNvPr id="239" name="図 238">
                <a:extLst>
                  <a:ext uri="{FF2B5EF4-FFF2-40B4-BE49-F238E27FC236}">
                    <a16:creationId xmlns:a16="http://schemas.microsoft.com/office/drawing/2014/main" id="{2A7A1770-B5D7-12CD-038A-42E4283ADA03}"/>
                  </a:ext>
                </a:extLst>
              </p:cNvPr>
              <p:cNvPicPr>
                <a:picLocks noChangeAspect="1"/>
              </p:cNvPicPr>
              <p:nvPr/>
            </p:nvPicPr>
            <p:blipFill>
              <a:blip r:embed="rId29"/>
              <a:stretch>
                <a:fillRect/>
              </a:stretch>
            </p:blipFill>
            <p:spPr>
              <a:xfrm>
                <a:off x="1406044" y="2757279"/>
                <a:ext cx="383586" cy="864000"/>
              </a:xfrm>
              <a:prstGeom prst="rect">
                <a:avLst/>
              </a:prstGeom>
            </p:spPr>
          </p:pic>
          <p:pic>
            <p:nvPicPr>
              <p:cNvPr id="241" name="図 240">
                <a:extLst>
                  <a:ext uri="{FF2B5EF4-FFF2-40B4-BE49-F238E27FC236}">
                    <a16:creationId xmlns:a16="http://schemas.microsoft.com/office/drawing/2014/main" id="{7010573E-280E-DF25-99AA-AC0D42F8465A}"/>
                  </a:ext>
                </a:extLst>
              </p:cNvPr>
              <p:cNvPicPr>
                <a:picLocks noChangeAspect="1"/>
              </p:cNvPicPr>
              <p:nvPr/>
            </p:nvPicPr>
            <p:blipFill rotWithShape="1">
              <a:blip r:embed="rId30"/>
              <a:srcRect l="6720" r="6682"/>
              <a:stretch/>
            </p:blipFill>
            <p:spPr>
              <a:xfrm>
                <a:off x="1828272" y="2757279"/>
                <a:ext cx="332180" cy="864000"/>
              </a:xfrm>
              <a:prstGeom prst="rect">
                <a:avLst/>
              </a:prstGeom>
            </p:spPr>
          </p:pic>
          <p:pic>
            <p:nvPicPr>
              <p:cNvPr id="243" name="図 242">
                <a:extLst>
                  <a:ext uri="{FF2B5EF4-FFF2-40B4-BE49-F238E27FC236}">
                    <a16:creationId xmlns:a16="http://schemas.microsoft.com/office/drawing/2014/main" id="{31E6D6E9-D8F9-C88E-1E06-D30D9B059404}"/>
                  </a:ext>
                </a:extLst>
              </p:cNvPr>
              <p:cNvPicPr>
                <a:picLocks noChangeAspect="1"/>
              </p:cNvPicPr>
              <p:nvPr/>
            </p:nvPicPr>
            <p:blipFill rotWithShape="1">
              <a:blip r:embed="rId31"/>
              <a:srcRect t="3425" b="2700"/>
              <a:stretch/>
            </p:blipFill>
            <p:spPr>
              <a:xfrm>
                <a:off x="2220177" y="2757279"/>
                <a:ext cx="388559" cy="864000"/>
              </a:xfrm>
              <a:prstGeom prst="rect">
                <a:avLst/>
              </a:prstGeom>
            </p:spPr>
          </p:pic>
          <p:sp>
            <p:nvSpPr>
              <p:cNvPr id="255" name="Text Box 18">
                <a:extLst>
                  <a:ext uri="{FF2B5EF4-FFF2-40B4-BE49-F238E27FC236}">
                    <a16:creationId xmlns:a16="http://schemas.microsoft.com/office/drawing/2014/main" id="{3E657138-0DEE-75AB-9289-E3323D6BD9B9}"/>
                  </a:ext>
                </a:extLst>
              </p:cNvPr>
              <p:cNvSpPr txBox="1">
                <a:spLocks noChangeArrowheads="1"/>
              </p:cNvSpPr>
              <p:nvPr/>
            </p:nvSpPr>
            <p:spPr bwMode="auto">
              <a:xfrm>
                <a:off x="216586" y="3635779"/>
                <a:ext cx="33091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LE/LF/LG/LM</a:t>
                </a:r>
                <a:r>
                  <a:rPr lang="ja-JP" altLang="en-US" sz="500" dirty="0">
                    <a:solidFill>
                      <a:prstClr val="black"/>
                    </a:solidFill>
                    <a:latin typeface="ＭＳ Ｐゴシック" pitchFamily="50" charset="-128"/>
                  </a:rPr>
                  <a:t>型</a:t>
                </a:r>
              </a:p>
            </p:txBody>
          </p:sp>
          <p:sp>
            <p:nvSpPr>
              <p:cNvPr id="256" name="Text Box 18">
                <a:extLst>
                  <a:ext uri="{FF2B5EF4-FFF2-40B4-BE49-F238E27FC236}">
                    <a16:creationId xmlns:a16="http://schemas.microsoft.com/office/drawing/2014/main" id="{F96295C5-67CB-26DD-A771-27EC1166EE6E}"/>
                  </a:ext>
                </a:extLst>
              </p:cNvPr>
              <p:cNvSpPr txBox="1">
                <a:spLocks noChangeArrowheads="1"/>
              </p:cNvSpPr>
              <p:nvPr/>
            </p:nvSpPr>
            <p:spPr bwMode="auto">
              <a:xfrm>
                <a:off x="219196" y="2567739"/>
                <a:ext cx="2403717"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採光タイプ</a:t>
                </a:r>
              </a:p>
            </p:txBody>
          </p:sp>
          <p:sp>
            <p:nvSpPr>
              <p:cNvPr id="259" name="Text Box 18">
                <a:extLst>
                  <a:ext uri="{FF2B5EF4-FFF2-40B4-BE49-F238E27FC236}">
                    <a16:creationId xmlns:a16="http://schemas.microsoft.com/office/drawing/2014/main" id="{C4CECD32-9D3F-5B4F-72C9-6F36D0D2E177}"/>
                  </a:ext>
                </a:extLst>
              </p:cNvPr>
              <p:cNvSpPr txBox="1">
                <a:spLocks noChangeArrowheads="1"/>
              </p:cNvSpPr>
              <p:nvPr/>
            </p:nvSpPr>
            <p:spPr bwMode="auto">
              <a:xfrm>
                <a:off x="635547" y="3635779"/>
                <a:ext cx="33091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LH/LJ/LK/LR</a:t>
                </a:r>
                <a:r>
                  <a:rPr lang="ja-JP" altLang="en-US" sz="500" dirty="0">
                    <a:solidFill>
                      <a:prstClr val="black"/>
                    </a:solidFill>
                    <a:latin typeface="ＭＳ Ｐゴシック" pitchFamily="50" charset="-128"/>
                  </a:rPr>
                  <a:t>型</a:t>
                </a:r>
              </a:p>
            </p:txBody>
          </p:sp>
          <p:sp>
            <p:nvSpPr>
              <p:cNvPr id="260" name="Text Box 18">
                <a:extLst>
                  <a:ext uri="{FF2B5EF4-FFF2-40B4-BE49-F238E27FC236}">
                    <a16:creationId xmlns:a16="http://schemas.microsoft.com/office/drawing/2014/main" id="{C2967D82-ED67-76BB-4490-E43C5093BDB8}"/>
                  </a:ext>
                </a:extLst>
              </p:cNvPr>
              <p:cNvSpPr txBox="1">
                <a:spLocks noChangeArrowheads="1"/>
              </p:cNvSpPr>
              <p:nvPr/>
            </p:nvSpPr>
            <p:spPr bwMode="auto">
              <a:xfrm>
                <a:off x="1030834"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LU</a:t>
                </a:r>
                <a:r>
                  <a:rPr lang="ja-JP" altLang="en-US" sz="500" dirty="0">
                    <a:solidFill>
                      <a:prstClr val="black"/>
                    </a:solidFill>
                    <a:latin typeface="ＭＳ Ｐゴシック" pitchFamily="50" charset="-128"/>
                  </a:rPr>
                  <a:t>型</a:t>
                </a:r>
              </a:p>
            </p:txBody>
          </p:sp>
          <p:sp>
            <p:nvSpPr>
              <p:cNvPr id="261" name="Text Box 18">
                <a:extLst>
                  <a:ext uri="{FF2B5EF4-FFF2-40B4-BE49-F238E27FC236}">
                    <a16:creationId xmlns:a16="http://schemas.microsoft.com/office/drawing/2014/main" id="{64B802EF-15C0-E5A2-3595-C2EB4A6AB049}"/>
                  </a:ext>
                </a:extLst>
              </p:cNvPr>
              <p:cNvSpPr txBox="1">
                <a:spLocks noChangeArrowheads="1"/>
              </p:cNvSpPr>
              <p:nvPr/>
            </p:nvSpPr>
            <p:spPr bwMode="auto">
              <a:xfrm>
                <a:off x="1426122"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MD</a:t>
                </a:r>
                <a:r>
                  <a:rPr lang="ja-JP" altLang="en-US" sz="500" dirty="0">
                    <a:solidFill>
                      <a:prstClr val="black"/>
                    </a:solidFill>
                    <a:latin typeface="ＭＳ Ｐゴシック" pitchFamily="50" charset="-128"/>
                  </a:rPr>
                  <a:t>型</a:t>
                </a:r>
              </a:p>
            </p:txBody>
          </p:sp>
          <p:sp>
            <p:nvSpPr>
              <p:cNvPr id="262" name="Text Box 18">
                <a:extLst>
                  <a:ext uri="{FF2B5EF4-FFF2-40B4-BE49-F238E27FC236}">
                    <a16:creationId xmlns:a16="http://schemas.microsoft.com/office/drawing/2014/main" id="{3DD07FD7-4C84-2057-4813-1C65FEC341C4}"/>
                  </a:ext>
                </a:extLst>
              </p:cNvPr>
              <p:cNvSpPr txBox="1">
                <a:spLocks noChangeArrowheads="1"/>
              </p:cNvSpPr>
              <p:nvPr/>
            </p:nvSpPr>
            <p:spPr bwMode="auto">
              <a:xfrm>
                <a:off x="1828272" y="3635779"/>
                <a:ext cx="33091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ME/MF/MG/MM</a:t>
                </a:r>
                <a:r>
                  <a:rPr lang="ja-JP" altLang="en-US" sz="500" dirty="0">
                    <a:solidFill>
                      <a:prstClr val="black"/>
                    </a:solidFill>
                    <a:latin typeface="ＭＳ Ｐゴシック" pitchFamily="50" charset="-128"/>
                  </a:rPr>
                  <a:t>型</a:t>
                </a:r>
              </a:p>
            </p:txBody>
          </p:sp>
          <p:sp>
            <p:nvSpPr>
              <p:cNvPr id="263" name="Text Box 18">
                <a:extLst>
                  <a:ext uri="{FF2B5EF4-FFF2-40B4-BE49-F238E27FC236}">
                    <a16:creationId xmlns:a16="http://schemas.microsoft.com/office/drawing/2014/main" id="{54B0F579-A3BC-F413-42AB-DCB8D982F305}"/>
                  </a:ext>
                </a:extLst>
              </p:cNvPr>
              <p:cNvSpPr txBox="1">
                <a:spLocks noChangeArrowheads="1"/>
              </p:cNvSpPr>
              <p:nvPr/>
            </p:nvSpPr>
            <p:spPr bwMode="auto">
              <a:xfrm>
                <a:off x="2245411"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MH/MJ</a:t>
                </a:r>
                <a:r>
                  <a:rPr lang="ja-JP" altLang="en-US" sz="500" dirty="0">
                    <a:solidFill>
                      <a:prstClr val="black"/>
                    </a:solidFill>
                    <a:latin typeface="ＭＳ Ｐゴシック" pitchFamily="50" charset="-128"/>
                  </a:rPr>
                  <a:t>型</a:t>
                </a:r>
              </a:p>
            </p:txBody>
          </p:sp>
        </p:grpSp>
        <p:grpSp>
          <p:nvGrpSpPr>
            <p:cNvPr id="280" name="グループ化 279">
              <a:extLst>
                <a:ext uri="{FF2B5EF4-FFF2-40B4-BE49-F238E27FC236}">
                  <a16:creationId xmlns:a16="http://schemas.microsoft.com/office/drawing/2014/main" id="{34B54ACD-F249-B8C4-9206-A852CC32AD8D}"/>
                </a:ext>
              </a:extLst>
            </p:cNvPr>
            <p:cNvGrpSpPr/>
            <p:nvPr/>
          </p:nvGrpSpPr>
          <p:grpSpPr>
            <a:xfrm>
              <a:off x="2624546" y="2567739"/>
              <a:ext cx="1135770" cy="1144984"/>
              <a:chOff x="2624546" y="2567739"/>
              <a:chExt cx="1135770" cy="1144984"/>
            </a:xfrm>
          </p:grpSpPr>
          <p:pic>
            <p:nvPicPr>
              <p:cNvPr id="245" name="図 244">
                <a:extLst>
                  <a:ext uri="{FF2B5EF4-FFF2-40B4-BE49-F238E27FC236}">
                    <a16:creationId xmlns:a16="http://schemas.microsoft.com/office/drawing/2014/main" id="{729BA5A5-FC80-7B6B-0FA8-EF830254673C}"/>
                  </a:ext>
                </a:extLst>
              </p:cNvPr>
              <p:cNvPicPr>
                <a:picLocks noChangeAspect="1"/>
              </p:cNvPicPr>
              <p:nvPr/>
            </p:nvPicPr>
            <p:blipFill>
              <a:blip r:embed="rId32"/>
              <a:stretch>
                <a:fillRect/>
              </a:stretch>
            </p:blipFill>
            <p:spPr>
              <a:xfrm>
                <a:off x="2624546" y="2757279"/>
                <a:ext cx="383586" cy="864000"/>
              </a:xfrm>
              <a:prstGeom prst="rect">
                <a:avLst/>
              </a:prstGeom>
            </p:spPr>
          </p:pic>
          <p:pic>
            <p:nvPicPr>
              <p:cNvPr id="247" name="図 246">
                <a:extLst>
                  <a:ext uri="{FF2B5EF4-FFF2-40B4-BE49-F238E27FC236}">
                    <a16:creationId xmlns:a16="http://schemas.microsoft.com/office/drawing/2014/main" id="{8CF7BF94-1A0A-A0FF-F415-5348564AAC90}"/>
                  </a:ext>
                </a:extLst>
              </p:cNvPr>
              <p:cNvPicPr>
                <a:picLocks noChangeAspect="1"/>
              </p:cNvPicPr>
              <p:nvPr/>
            </p:nvPicPr>
            <p:blipFill rotWithShape="1">
              <a:blip r:embed="rId33"/>
              <a:srcRect l="6228" r="5788"/>
              <a:stretch/>
            </p:blipFill>
            <p:spPr>
              <a:xfrm>
                <a:off x="3041053" y="2757279"/>
                <a:ext cx="337487" cy="864000"/>
              </a:xfrm>
              <a:prstGeom prst="rect">
                <a:avLst/>
              </a:prstGeom>
            </p:spPr>
          </p:pic>
          <p:pic>
            <p:nvPicPr>
              <p:cNvPr id="249" name="図 248">
                <a:extLst>
                  <a:ext uri="{FF2B5EF4-FFF2-40B4-BE49-F238E27FC236}">
                    <a16:creationId xmlns:a16="http://schemas.microsoft.com/office/drawing/2014/main" id="{34B68AF9-55E8-1BFE-224A-867155F9085F}"/>
                  </a:ext>
                </a:extLst>
              </p:cNvPr>
              <p:cNvPicPr>
                <a:picLocks noChangeAspect="1"/>
              </p:cNvPicPr>
              <p:nvPr/>
            </p:nvPicPr>
            <p:blipFill>
              <a:blip r:embed="rId34"/>
              <a:stretch>
                <a:fillRect/>
              </a:stretch>
            </p:blipFill>
            <p:spPr>
              <a:xfrm>
                <a:off x="3429799" y="2757279"/>
                <a:ext cx="330517" cy="864000"/>
              </a:xfrm>
              <a:prstGeom prst="rect">
                <a:avLst/>
              </a:prstGeom>
            </p:spPr>
          </p:pic>
          <p:sp>
            <p:nvSpPr>
              <p:cNvPr id="264" name="Text Box 18">
                <a:extLst>
                  <a:ext uri="{FF2B5EF4-FFF2-40B4-BE49-F238E27FC236}">
                    <a16:creationId xmlns:a16="http://schemas.microsoft.com/office/drawing/2014/main" id="{68C67E65-5DCB-9D9A-0A9C-F4977F151407}"/>
                  </a:ext>
                </a:extLst>
              </p:cNvPr>
              <p:cNvSpPr txBox="1">
                <a:spLocks noChangeArrowheads="1"/>
              </p:cNvSpPr>
              <p:nvPr/>
            </p:nvSpPr>
            <p:spPr bwMode="auto">
              <a:xfrm>
                <a:off x="2654988"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PC</a:t>
                </a:r>
                <a:r>
                  <a:rPr lang="ja-JP" altLang="en-US" sz="500" dirty="0">
                    <a:solidFill>
                      <a:prstClr val="black"/>
                    </a:solidFill>
                    <a:latin typeface="ＭＳ Ｐゴシック" pitchFamily="50" charset="-128"/>
                  </a:rPr>
                  <a:t>型</a:t>
                </a:r>
              </a:p>
            </p:txBody>
          </p:sp>
          <p:sp>
            <p:nvSpPr>
              <p:cNvPr id="265" name="Text Box 18">
                <a:extLst>
                  <a:ext uri="{FF2B5EF4-FFF2-40B4-BE49-F238E27FC236}">
                    <a16:creationId xmlns:a16="http://schemas.microsoft.com/office/drawing/2014/main" id="{7A8435A6-1A80-7C6A-BC74-CE3ADF1D77C4}"/>
                  </a:ext>
                </a:extLst>
              </p:cNvPr>
              <p:cNvSpPr txBox="1">
                <a:spLocks noChangeArrowheads="1"/>
              </p:cNvSpPr>
              <p:nvPr/>
            </p:nvSpPr>
            <p:spPr bwMode="auto">
              <a:xfrm>
                <a:off x="3044339"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PK</a:t>
                </a:r>
                <a:r>
                  <a:rPr lang="ja-JP" altLang="en-US" sz="500" dirty="0">
                    <a:solidFill>
                      <a:prstClr val="black"/>
                    </a:solidFill>
                    <a:latin typeface="ＭＳ Ｐゴシック" pitchFamily="50" charset="-128"/>
                  </a:rPr>
                  <a:t>型</a:t>
                </a:r>
              </a:p>
            </p:txBody>
          </p:sp>
          <p:sp>
            <p:nvSpPr>
              <p:cNvPr id="266" name="Text Box 18">
                <a:extLst>
                  <a:ext uri="{FF2B5EF4-FFF2-40B4-BE49-F238E27FC236}">
                    <a16:creationId xmlns:a16="http://schemas.microsoft.com/office/drawing/2014/main" id="{7B3564AF-08C4-BBBB-243E-1E2BFDC353C4}"/>
                  </a:ext>
                </a:extLst>
              </p:cNvPr>
              <p:cNvSpPr txBox="1">
                <a:spLocks noChangeArrowheads="1"/>
              </p:cNvSpPr>
              <p:nvPr/>
            </p:nvSpPr>
            <p:spPr bwMode="auto">
              <a:xfrm>
                <a:off x="3423403"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PL</a:t>
                </a:r>
                <a:r>
                  <a:rPr lang="ja-JP" altLang="en-US" sz="500" dirty="0">
                    <a:solidFill>
                      <a:prstClr val="black"/>
                    </a:solidFill>
                    <a:latin typeface="ＭＳ Ｐゴシック" pitchFamily="50" charset="-128"/>
                  </a:rPr>
                  <a:t>型</a:t>
                </a:r>
              </a:p>
            </p:txBody>
          </p:sp>
          <p:sp>
            <p:nvSpPr>
              <p:cNvPr id="269" name="Text Box 18">
                <a:extLst>
                  <a:ext uri="{FF2B5EF4-FFF2-40B4-BE49-F238E27FC236}">
                    <a16:creationId xmlns:a16="http://schemas.microsoft.com/office/drawing/2014/main" id="{28EBD90E-97B6-B05F-B3A5-E3B2EC1B59F6}"/>
                  </a:ext>
                </a:extLst>
              </p:cNvPr>
              <p:cNvSpPr txBox="1">
                <a:spLocks noChangeArrowheads="1"/>
              </p:cNvSpPr>
              <p:nvPr/>
            </p:nvSpPr>
            <p:spPr bwMode="auto">
              <a:xfrm>
                <a:off x="2654989" y="2567739"/>
                <a:ext cx="1099328"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パネルタイプ</a:t>
                </a:r>
              </a:p>
            </p:txBody>
          </p:sp>
        </p:grpSp>
        <p:grpSp>
          <p:nvGrpSpPr>
            <p:cNvPr id="279" name="グループ化 278">
              <a:extLst>
                <a:ext uri="{FF2B5EF4-FFF2-40B4-BE49-F238E27FC236}">
                  <a16:creationId xmlns:a16="http://schemas.microsoft.com/office/drawing/2014/main" id="{79C989F0-9489-2E79-7731-DA5EC3E15226}"/>
                </a:ext>
              </a:extLst>
            </p:cNvPr>
            <p:cNvGrpSpPr/>
            <p:nvPr/>
          </p:nvGrpSpPr>
          <p:grpSpPr>
            <a:xfrm>
              <a:off x="4280969" y="2567739"/>
              <a:ext cx="475968" cy="1144984"/>
              <a:chOff x="4280969" y="2567739"/>
              <a:chExt cx="475968" cy="1144984"/>
            </a:xfrm>
          </p:grpSpPr>
          <p:pic>
            <p:nvPicPr>
              <p:cNvPr id="253" name="図 252">
                <a:extLst>
                  <a:ext uri="{FF2B5EF4-FFF2-40B4-BE49-F238E27FC236}">
                    <a16:creationId xmlns:a16="http://schemas.microsoft.com/office/drawing/2014/main" id="{CBCB2F7E-1660-E038-A039-60D8C04E8E6A}"/>
                  </a:ext>
                </a:extLst>
              </p:cNvPr>
              <p:cNvPicPr>
                <a:picLocks noChangeAspect="1"/>
              </p:cNvPicPr>
              <p:nvPr/>
            </p:nvPicPr>
            <p:blipFill rotWithShape="1">
              <a:blip r:embed="rId35"/>
              <a:srcRect l="7254" r="9251"/>
              <a:stretch/>
            </p:blipFill>
            <p:spPr>
              <a:xfrm>
                <a:off x="4280973" y="2757279"/>
                <a:ext cx="320276" cy="864000"/>
              </a:xfrm>
              <a:prstGeom prst="rect">
                <a:avLst/>
              </a:prstGeom>
            </p:spPr>
          </p:pic>
          <p:sp>
            <p:nvSpPr>
              <p:cNvPr id="268" name="Text Box 18">
                <a:extLst>
                  <a:ext uri="{FF2B5EF4-FFF2-40B4-BE49-F238E27FC236}">
                    <a16:creationId xmlns:a16="http://schemas.microsoft.com/office/drawing/2014/main" id="{AD36FAC5-4CCB-D929-2C82-F07CE3DD82DE}"/>
                  </a:ext>
                </a:extLst>
              </p:cNvPr>
              <p:cNvSpPr txBox="1">
                <a:spLocks noChangeArrowheads="1"/>
              </p:cNvSpPr>
              <p:nvPr/>
            </p:nvSpPr>
            <p:spPr bwMode="auto">
              <a:xfrm>
                <a:off x="4288080"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TC</a:t>
                </a:r>
                <a:r>
                  <a:rPr lang="ja-JP" altLang="en-US" sz="500" dirty="0">
                    <a:solidFill>
                      <a:prstClr val="black"/>
                    </a:solidFill>
                    <a:latin typeface="ＭＳ Ｐゴシック" pitchFamily="50" charset="-128"/>
                  </a:rPr>
                  <a:t>型</a:t>
                </a:r>
              </a:p>
            </p:txBody>
          </p:sp>
          <p:sp>
            <p:nvSpPr>
              <p:cNvPr id="272" name="Text Box 18">
                <a:extLst>
                  <a:ext uri="{FF2B5EF4-FFF2-40B4-BE49-F238E27FC236}">
                    <a16:creationId xmlns:a16="http://schemas.microsoft.com/office/drawing/2014/main" id="{F9C2F42D-0E85-662D-EFBA-DDDEF607D5B7}"/>
                  </a:ext>
                </a:extLst>
              </p:cNvPr>
              <p:cNvSpPr txBox="1">
                <a:spLocks noChangeArrowheads="1"/>
              </p:cNvSpPr>
              <p:nvPr/>
            </p:nvSpPr>
            <p:spPr bwMode="auto">
              <a:xfrm>
                <a:off x="4280969" y="2567739"/>
                <a:ext cx="475968"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ﾄｲﾚﾀｲﾌﾟ</a:t>
                </a:r>
              </a:p>
            </p:txBody>
          </p:sp>
        </p:grpSp>
        <p:grpSp>
          <p:nvGrpSpPr>
            <p:cNvPr id="278" name="グループ化 277">
              <a:extLst>
                <a:ext uri="{FF2B5EF4-FFF2-40B4-BE49-F238E27FC236}">
                  <a16:creationId xmlns:a16="http://schemas.microsoft.com/office/drawing/2014/main" id="{F8999B87-6F90-E836-A267-BE04AC5157B0}"/>
                </a:ext>
              </a:extLst>
            </p:cNvPr>
            <p:cNvGrpSpPr/>
            <p:nvPr/>
          </p:nvGrpSpPr>
          <p:grpSpPr>
            <a:xfrm>
              <a:off x="3846887" y="2567739"/>
              <a:ext cx="475968" cy="1144984"/>
              <a:chOff x="3846887" y="2567739"/>
              <a:chExt cx="475968" cy="1144984"/>
            </a:xfrm>
          </p:grpSpPr>
          <p:pic>
            <p:nvPicPr>
              <p:cNvPr id="251" name="図 250">
                <a:extLst>
                  <a:ext uri="{FF2B5EF4-FFF2-40B4-BE49-F238E27FC236}">
                    <a16:creationId xmlns:a16="http://schemas.microsoft.com/office/drawing/2014/main" id="{A4832A0C-CA35-E161-57E8-9F155367F250}"/>
                  </a:ext>
                </a:extLst>
              </p:cNvPr>
              <p:cNvPicPr>
                <a:picLocks noChangeAspect="1"/>
              </p:cNvPicPr>
              <p:nvPr/>
            </p:nvPicPr>
            <p:blipFill>
              <a:blip r:embed="rId36"/>
              <a:stretch>
                <a:fillRect/>
              </a:stretch>
            </p:blipFill>
            <p:spPr>
              <a:xfrm>
                <a:off x="3863540" y="2757279"/>
                <a:ext cx="320276" cy="864000"/>
              </a:xfrm>
              <a:prstGeom prst="rect">
                <a:avLst/>
              </a:prstGeom>
            </p:spPr>
          </p:pic>
          <p:sp>
            <p:nvSpPr>
              <p:cNvPr id="267" name="Text Box 18">
                <a:extLst>
                  <a:ext uri="{FF2B5EF4-FFF2-40B4-BE49-F238E27FC236}">
                    <a16:creationId xmlns:a16="http://schemas.microsoft.com/office/drawing/2014/main" id="{DE889A4C-1252-F724-7C85-4A07E40EC729}"/>
                  </a:ext>
                </a:extLst>
              </p:cNvPr>
              <p:cNvSpPr txBox="1">
                <a:spLocks noChangeArrowheads="1"/>
              </p:cNvSpPr>
              <p:nvPr/>
            </p:nvSpPr>
            <p:spPr bwMode="auto">
              <a:xfrm>
                <a:off x="3858701" y="3635779"/>
                <a:ext cx="33091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en-US" altLang="ja-JP" sz="500" dirty="0">
                    <a:solidFill>
                      <a:prstClr val="black"/>
                    </a:solidFill>
                    <a:latin typeface="ＭＳ Ｐゴシック" pitchFamily="50" charset="-128"/>
                  </a:rPr>
                  <a:t>DE/DF</a:t>
                </a:r>
                <a:r>
                  <a:rPr lang="ja-JP" altLang="en-US" sz="500" dirty="0">
                    <a:solidFill>
                      <a:prstClr val="black"/>
                    </a:solidFill>
                    <a:latin typeface="ＭＳ Ｐゴシック" pitchFamily="50" charset="-128"/>
                  </a:rPr>
                  <a:t>型</a:t>
                </a:r>
              </a:p>
            </p:txBody>
          </p:sp>
          <p:sp>
            <p:nvSpPr>
              <p:cNvPr id="273" name="Text Box 18">
                <a:extLst>
                  <a:ext uri="{FF2B5EF4-FFF2-40B4-BE49-F238E27FC236}">
                    <a16:creationId xmlns:a16="http://schemas.microsoft.com/office/drawing/2014/main" id="{B283AFB9-165C-C2B6-420C-4071968326C1}"/>
                  </a:ext>
                </a:extLst>
              </p:cNvPr>
              <p:cNvSpPr txBox="1">
                <a:spLocks noChangeArrowheads="1"/>
              </p:cNvSpPr>
              <p:nvPr/>
            </p:nvSpPr>
            <p:spPr bwMode="auto">
              <a:xfrm>
                <a:off x="3846887" y="2567739"/>
                <a:ext cx="475968"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洗面ﾀｲﾌﾟ</a:t>
                </a:r>
              </a:p>
            </p:txBody>
          </p:sp>
        </p:grpSp>
      </p:grpSp>
      <p:grpSp>
        <p:nvGrpSpPr>
          <p:cNvPr id="290" name="グループ化 289">
            <a:extLst>
              <a:ext uri="{FF2B5EF4-FFF2-40B4-BE49-F238E27FC236}">
                <a16:creationId xmlns:a16="http://schemas.microsoft.com/office/drawing/2014/main" id="{9EA37139-3D55-5F51-2D76-AEBB8CA0C086}"/>
              </a:ext>
            </a:extLst>
          </p:cNvPr>
          <p:cNvGrpSpPr/>
          <p:nvPr/>
        </p:nvGrpSpPr>
        <p:grpSpPr>
          <a:xfrm>
            <a:off x="124478" y="3602124"/>
            <a:ext cx="9657044" cy="916041"/>
            <a:chOff x="124478" y="3791505"/>
            <a:chExt cx="9657044" cy="916041"/>
          </a:xfrm>
        </p:grpSpPr>
        <p:grpSp>
          <p:nvGrpSpPr>
            <p:cNvPr id="148" name="グループ化 147">
              <a:extLst>
                <a:ext uri="{FF2B5EF4-FFF2-40B4-BE49-F238E27FC236}">
                  <a16:creationId xmlns:a16="http://schemas.microsoft.com/office/drawing/2014/main" id="{4B13C6F8-AD5D-5EC8-D605-FC448FCED878}"/>
                </a:ext>
              </a:extLst>
            </p:cNvPr>
            <p:cNvGrpSpPr/>
            <p:nvPr/>
          </p:nvGrpSpPr>
          <p:grpSpPr>
            <a:xfrm>
              <a:off x="216586" y="3987300"/>
              <a:ext cx="5356279" cy="667556"/>
              <a:chOff x="1541414" y="4325602"/>
              <a:chExt cx="5356279" cy="667556"/>
            </a:xfrm>
          </p:grpSpPr>
          <p:pic>
            <p:nvPicPr>
              <p:cNvPr id="81" name="Picture 18" descr="http://www2.panasonic.biz/es/sumai/gazou/bicon/CA171AHND-PA0050504_0003.jpg">
                <a:extLst>
                  <a:ext uri="{FF2B5EF4-FFF2-40B4-BE49-F238E27FC236}">
                    <a16:creationId xmlns:a16="http://schemas.microsoft.com/office/drawing/2014/main" id="{603869B5-0F29-E394-53E5-6936B4C4A4C8}"/>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1" b="-496"/>
              <a:stretch/>
            </p:blipFill>
            <p:spPr bwMode="auto">
              <a:xfrm>
                <a:off x="1549352" y="4336611"/>
                <a:ext cx="496326" cy="57157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0" descr="http://www2.panasonic.biz/es/sumai/gazou/bicon/CA141AHND-PA0051398.jpg">
                <a:extLst>
                  <a:ext uri="{FF2B5EF4-FFF2-40B4-BE49-F238E27FC236}">
                    <a16:creationId xmlns:a16="http://schemas.microsoft.com/office/drawing/2014/main" id="{D3ADFD0C-3584-DCF7-8D2A-03B0A3BE4EBC}"/>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313" t="1" b="50"/>
              <a:stretch/>
            </p:blipFill>
            <p:spPr bwMode="auto">
              <a:xfrm rot="16200000">
                <a:off x="2116065" y="4374423"/>
                <a:ext cx="570895" cy="49663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2" descr="http://www2.panasonic.biz/es/sumai/gazou/bicon/CA141AHND-PA0051399.jpg">
                <a:extLst>
                  <a:ext uri="{FF2B5EF4-FFF2-40B4-BE49-F238E27FC236}">
                    <a16:creationId xmlns:a16="http://schemas.microsoft.com/office/drawing/2014/main" id="{9874C67F-1AF1-AFE8-8F11-D70FEB1A9465}"/>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517" t="1" b="50"/>
              <a:stretch/>
            </p:blipFill>
            <p:spPr bwMode="auto">
              <a:xfrm rot="16200000">
                <a:off x="2720370" y="4374573"/>
                <a:ext cx="570594" cy="49663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0" descr="http://www2.panasonic.biz/es/sumai/gazou/bicon/CA141AHND-PA0051401.jpg">
                <a:extLst>
                  <a:ext uri="{FF2B5EF4-FFF2-40B4-BE49-F238E27FC236}">
                    <a16:creationId xmlns:a16="http://schemas.microsoft.com/office/drawing/2014/main" id="{D43BC5A1-0D47-032E-EDFC-62534F1C6CFB}"/>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1021" t="1" r="-1" b="50"/>
              <a:stretch/>
            </p:blipFill>
            <p:spPr bwMode="auto">
              <a:xfrm rot="16200000">
                <a:off x="4509686" y="4375524"/>
                <a:ext cx="571580" cy="49375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2" descr="http://www2.panasonic.biz/es/sumai/gazou/bicon/CA141AHND-PA0051402.jpg">
                <a:extLst>
                  <a:ext uri="{FF2B5EF4-FFF2-40B4-BE49-F238E27FC236}">
                    <a16:creationId xmlns:a16="http://schemas.microsoft.com/office/drawing/2014/main" id="{C53C0DBC-9E1C-6AC1-D737-641D9B2B24E2}"/>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860" t="1" r="-1" b="50"/>
              <a:stretch/>
            </p:blipFill>
            <p:spPr bwMode="auto">
              <a:xfrm rot="16200000">
                <a:off x="5115544" y="4369456"/>
                <a:ext cx="573058" cy="504407"/>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6" name="Picture 34" descr="http://www2.panasonic.biz/es/sumai/gazou/bicon/CA152AHND-PA0050150.jpg">
                <a:extLst>
                  <a:ext uri="{FF2B5EF4-FFF2-40B4-BE49-F238E27FC236}">
                    <a16:creationId xmlns:a16="http://schemas.microsoft.com/office/drawing/2014/main" id="{94642BE9-2E1F-DFA9-190A-37515E06BDCE}"/>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1" t="-2" r="50" b="1820"/>
              <a:stretch/>
            </p:blipFill>
            <p:spPr bwMode="auto">
              <a:xfrm>
                <a:off x="5761794" y="4347385"/>
                <a:ext cx="498451" cy="560804"/>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7" name="Picture 36" descr="http://www2.panasonic.biz/es/sumai/gazou/bicon/CA141AHND-PA0051403.jpg">
                <a:extLst>
                  <a:ext uri="{FF2B5EF4-FFF2-40B4-BE49-F238E27FC236}">
                    <a16:creationId xmlns:a16="http://schemas.microsoft.com/office/drawing/2014/main" id="{92E1460B-0464-D9E9-F4EA-72E19CD40FBB}"/>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1" t="-1" r="50" b="860"/>
              <a:stretch/>
            </p:blipFill>
            <p:spPr bwMode="auto">
              <a:xfrm>
                <a:off x="6367766" y="4325602"/>
                <a:ext cx="512795" cy="582587"/>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97" name="図 96">
                <a:extLst>
                  <a:ext uri="{FF2B5EF4-FFF2-40B4-BE49-F238E27FC236}">
                    <a16:creationId xmlns:a16="http://schemas.microsoft.com/office/drawing/2014/main" id="{518839D4-55BE-AB36-CAD8-F7F277E560FA}"/>
                  </a:ext>
                </a:extLst>
              </p:cNvPr>
              <p:cNvPicPr>
                <a:picLocks noChangeAspect="1"/>
              </p:cNvPicPr>
              <p:nvPr/>
            </p:nvPicPr>
            <p:blipFill rotWithShape="1">
              <a:blip r:embed="rId44">
                <a:extLst>
                  <a:ext uri="{28A0092B-C50C-407E-A947-70E740481C1C}">
                    <a14:useLocalDpi xmlns:a14="http://schemas.microsoft.com/office/drawing/2010/main" val="0"/>
                  </a:ext>
                </a:extLst>
              </a:blip>
              <a:srcRect t="1" b="-318"/>
              <a:stretch/>
            </p:blipFill>
            <p:spPr>
              <a:xfrm>
                <a:off x="3361504" y="4337647"/>
                <a:ext cx="483528" cy="570542"/>
              </a:xfrm>
              <a:prstGeom prst="rect">
                <a:avLst/>
              </a:prstGeom>
            </p:spPr>
          </p:pic>
          <p:pic>
            <p:nvPicPr>
              <p:cNvPr id="98" name="図 97">
                <a:extLst>
                  <a:ext uri="{FF2B5EF4-FFF2-40B4-BE49-F238E27FC236}">
                    <a16:creationId xmlns:a16="http://schemas.microsoft.com/office/drawing/2014/main" id="{716C3394-960E-E94D-4B22-F0FB97315A36}"/>
                  </a:ext>
                </a:extLst>
              </p:cNvPr>
              <p:cNvPicPr>
                <a:picLocks noChangeAspect="1"/>
              </p:cNvPicPr>
              <p:nvPr/>
            </p:nvPicPr>
            <p:blipFill rotWithShape="1">
              <a:blip r:embed="rId45">
                <a:extLst>
                  <a:ext uri="{28A0092B-C50C-407E-A947-70E740481C1C}">
                    <a14:useLocalDpi xmlns:a14="http://schemas.microsoft.com/office/drawing/2010/main" val="0"/>
                  </a:ext>
                </a:extLst>
              </a:blip>
              <a:srcRect b="713"/>
              <a:stretch/>
            </p:blipFill>
            <p:spPr>
              <a:xfrm>
                <a:off x="3952550" y="4337647"/>
                <a:ext cx="488533" cy="570542"/>
              </a:xfrm>
              <a:prstGeom prst="rect">
                <a:avLst/>
              </a:prstGeom>
            </p:spPr>
          </p:pic>
          <p:sp>
            <p:nvSpPr>
              <p:cNvPr id="111" name="正方形/長方形 110">
                <a:extLst>
                  <a:ext uri="{FF2B5EF4-FFF2-40B4-BE49-F238E27FC236}">
                    <a16:creationId xmlns:a16="http://schemas.microsoft.com/office/drawing/2014/main" id="{CF414873-6015-B259-0F00-2CAA16397CDD}"/>
                  </a:ext>
                </a:extLst>
              </p:cNvPr>
              <p:cNvSpPr/>
              <p:nvPr/>
            </p:nvSpPr>
            <p:spPr>
              <a:xfrm>
                <a:off x="1541414" y="4916214"/>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ソフトウォールナット柄</a:t>
                </a:r>
              </a:p>
            </p:txBody>
          </p:sp>
          <p:sp>
            <p:nvSpPr>
              <p:cNvPr id="112" name="正方形/長方形 111">
                <a:extLst>
                  <a:ext uri="{FF2B5EF4-FFF2-40B4-BE49-F238E27FC236}">
                    <a16:creationId xmlns:a16="http://schemas.microsoft.com/office/drawing/2014/main" id="{2B9FBD21-DBE4-B450-F749-C5983E154B2B}"/>
                  </a:ext>
                </a:extLst>
              </p:cNvPr>
              <p:cNvSpPr/>
              <p:nvPr/>
            </p:nvSpPr>
            <p:spPr>
              <a:xfrm>
                <a:off x="2145986" y="4916214"/>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113" name="正方形/長方形 112">
                <a:extLst>
                  <a:ext uri="{FF2B5EF4-FFF2-40B4-BE49-F238E27FC236}">
                    <a16:creationId xmlns:a16="http://schemas.microsoft.com/office/drawing/2014/main" id="{858E8CD9-0325-986E-5025-EE987E5E5EDB}"/>
                  </a:ext>
                </a:extLst>
              </p:cNvPr>
              <p:cNvSpPr/>
              <p:nvPr/>
            </p:nvSpPr>
            <p:spPr>
              <a:xfrm>
                <a:off x="2750561" y="4916214"/>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114" name="正方形/長方形 113">
                <a:extLst>
                  <a:ext uri="{FF2B5EF4-FFF2-40B4-BE49-F238E27FC236}">
                    <a16:creationId xmlns:a16="http://schemas.microsoft.com/office/drawing/2014/main" id="{35F50773-AC9D-6E9B-240F-558094F3705F}"/>
                  </a:ext>
                </a:extLst>
              </p:cNvPr>
              <p:cNvSpPr/>
              <p:nvPr/>
            </p:nvSpPr>
            <p:spPr>
              <a:xfrm>
                <a:off x="3361504" y="4916214"/>
                <a:ext cx="64680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グレージュアッシュ柄</a:t>
                </a:r>
              </a:p>
            </p:txBody>
          </p:sp>
          <p:sp>
            <p:nvSpPr>
              <p:cNvPr id="115" name="正方形/長方形 114">
                <a:extLst>
                  <a:ext uri="{FF2B5EF4-FFF2-40B4-BE49-F238E27FC236}">
                    <a16:creationId xmlns:a16="http://schemas.microsoft.com/office/drawing/2014/main" id="{7DAD7ADB-20F6-84FA-2313-0D066C150DE3}"/>
                  </a:ext>
                </a:extLst>
              </p:cNvPr>
              <p:cNvSpPr/>
              <p:nvPr/>
            </p:nvSpPr>
            <p:spPr>
              <a:xfrm>
                <a:off x="3952550"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イデアオーク柄</a:t>
                </a:r>
              </a:p>
            </p:txBody>
          </p:sp>
          <p:sp>
            <p:nvSpPr>
              <p:cNvPr id="116" name="正方形/長方形 115">
                <a:extLst>
                  <a:ext uri="{FF2B5EF4-FFF2-40B4-BE49-F238E27FC236}">
                    <a16:creationId xmlns:a16="http://schemas.microsoft.com/office/drawing/2014/main" id="{B04D3516-4D2D-B5F2-2422-36773CF865F6}"/>
                  </a:ext>
                </a:extLst>
              </p:cNvPr>
              <p:cNvSpPr/>
              <p:nvPr/>
            </p:nvSpPr>
            <p:spPr>
              <a:xfrm>
                <a:off x="4556098" y="4916214"/>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117" name="正方形/長方形 116">
                <a:extLst>
                  <a:ext uri="{FF2B5EF4-FFF2-40B4-BE49-F238E27FC236}">
                    <a16:creationId xmlns:a16="http://schemas.microsoft.com/office/drawing/2014/main" id="{5D74071E-E1D3-73F2-D275-5DE3312E21CC}"/>
                  </a:ext>
                </a:extLst>
              </p:cNvPr>
              <p:cNvSpPr/>
              <p:nvPr/>
            </p:nvSpPr>
            <p:spPr>
              <a:xfrm>
                <a:off x="5149869" y="4916214"/>
                <a:ext cx="64483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ホワイトオーク柄</a:t>
                </a:r>
              </a:p>
            </p:txBody>
          </p:sp>
          <p:sp>
            <p:nvSpPr>
              <p:cNvPr id="118" name="正方形/長方形 117">
                <a:extLst>
                  <a:ext uri="{FF2B5EF4-FFF2-40B4-BE49-F238E27FC236}">
                    <a16:creationId xmlns:a16="http://schemas.microsoft.com/office/drawing/2014/main" id="{C1D983E0-03DF-F897-6D02-0DF094F916FC}"/>
                  </a:ext>
                </a:extLst>
              </p:cNvPr>
              <p:cNvSpPr/>
              <p:nvPr/>
            </p:nvSpPr>
            <p:spPr>
              <a:xfrm>
                <a:off x="5761794" y="4916214"/>
                <a:ext cx="703756"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ホワイトアッシュ柄</a:t>
                </a:r>
              </a:p>
            </p:txBody>
          </p:sp>
          <p:sp>
            <p:nvSpPr>
              <p:cNvPr id="119" name="正方形/長方形 118">
                <a:extLst>
                  <a:ext uri="{FF2B5EF4-FFF2-40B4-BE49-F238E27FC236}">
                    <a16:creationId xmlns:a16="http://schemas.microsoft.com/office/drawing/2014/main" id="{C3933DAA-DA2C-3660-D809-B21F9A4FA564}"/>
                  </a:ext>
                </a:extLst>
              </p:cNvPr>
              <p:cNvSpPr/>
              <p:nvPr/>
            </p:nvSpPr>
            <p:spPr>
              <a:xfrm>
                <a:off x="6367766" y="4916214"/>
                <a:ext cx="529927" cy="76944"/>
              </a:xfrm>
              <a:prstGeom prst="rect">
                <a:avLst/>
              </a:prstGeom>
            </p:spPr>
            <p:txBody>
              <a:bodyPr wrap="square" lIns="0" tIns="0" rIns="0" bIns="0">
                <a:spAutoFit/>
              </a:bodyPr>
              <a:lstStyle/>
              <a:p>
                <a:r>
                  <a:rPr lang="ja-JP" altLang="en-US" sz="500" dirty="0" err="1">
                    <a:solidFill>
                      <a:srgbClr val="000000"/>
                    </a:solidFill>
                    <a:latin typeface="ＭＳ Ｐゴシック" pitchFamily="50" charset="-128"/>
                    <a:ea typeface="ＭＳ Ｐゴシック" pitchFamily="50" charset="-128"/>
                  </a:rPr>
                  <a:t>しっ</a:t>
                </a:r>
                <a:r>
                  <a:rPr lang="ja-JP" altLang="en-US" sz="500" dirty="0">
                    <a:solidFill>
                      <a:srgbClr val="000000"/>
                    </a:solidFill>
                    <a:latin typeface="ＭＳ Ｐゴシック" pitchFamily="50" charset="-128"/>
                    <a:ea typeface="ＭＳ Ｐゴシック" pitchFamily="50" charset="-128"/>
                  </a:rPr>
                  <a:t>くいホワイト柄</a:t>
                </a:r>
              </a:p>
            </p:txBody>
          </p:sp>
        </p:grpSp>
        <p:grpSp>
          <p:nvGrpSpPr>
            <p:cNvPr id="130" name="グループ化 129">
              <a:extLst>
                <a:ext uri="{FF2B5EF4-FFF2-40B4-BE49-F238E27FC236}">
                  <a16:creationId xmlns:a16="http://schemas.microsoft.com/office/drawing/2014/main" id="{1593C2E2-F92C-7A06-BB7A-3FBC88F96048}"/>
                </a:ext>
              </a:extLst>
            </p:cNvPr>
            <p:cNvGrpSpPr/>
            <p:nvPr/>
          </p:nvGrpSpPr>
          <p:grpSpPr>
            <a:xfrm>
              <a:off x="5860617" y="3987300"/>
              <a:ext cx="3066633" cy="667556"/>
              <a:chOff x="7185445" y="4325602"/>
              <a:chExt cx="3066633" cy="667556"/>
            </a:xfrm>
          </p:grpSpPr>
          <p:pic>
            <p:nvPicPr>
              <p:cNvPr id="67" name="図 66">
                <a:extLst>
                  <a:ext uri="{FF2B5EF4-FFF2-40B4-BE49-F238E27FC236}">
                    <a16:creationId xmlns:a16="http://schemas.microsoft.com/office/drawing/2014/main" id="{47591100-9D02-09BE-5371-67A7849DA2D1}"/>
                  </a:ext>
                </a:extLst>
              </p:cNvPr>
              <p:cNvPicPr>
                <a:picLocks noChangeAspect="1"/>
              </p:cNvPicPr>
              <p:nvPr/>
            </p:nvPicPr>
            <p:blipFill rotWithShape="1">
              <a:blip r:embed="rId46"/>
              <a:srcRect r="23313"/>
              <a:stretch/>
            </p:blipFill>
            <p:spPr>
              <a:xfrm>
                <a:off x="7185445" y="4325602"/>
                <a:ext cx="441718" cy="576000"/>
              </a:xfrm>
              <a:prstGeom prst="rect">
                <a:avLst/>
              </a:prstGeom>
            </p:spPr>
          </p:pic>
          <p:pic>
            <p:nvPicPr>
              <p:cNvPr id="69" name="図 68">
                <a:extLst>
                  <a:ext uri="{FF2B5EF4-FFF2-40B4-BE49-F238E27FC236}">
                    <a16:creationId xmlns:a16="http://schemas.microsoft.com/office/drawing/2014/main" id="{785FEB6F-973D-6046-48A4-9DE5C39B1DF9}"/>
                  </a:ext>
                </a:extLst>
              </p:cNvPr>
              <p:cNvPicPr>
                <a:picLocks noChangeAspect="1"/>
              </p:cNvPicPr>
              <p:nvPr/>
            </p:nvPicPr>
            <p:blipFill rotWithShape="1">
              <a:blip r:embed="rId47"/>
              <a:srcRect r="23313"/>
              <a:stretch/>
            </p:blipFill>
            <p:spPr>
              <a:xfrm>
                <a:off x="7694754" y="4325602"/>
                <a:ext cx="441718" cy="576000"/>
              </a:xfrm>
              <a:prstGeom prst="rect">
                <a:avLst/>
              </a:prstGeom>
            </p:spPr>
          </p:pic>
          <p:pic>
            <p:nvPicPr>
              <p:cNvPr id="71" name="図 70">
                <a:extLst>
                  <a:ext uri="{FF2B5EF4-FFF2-40B4-BE49-F238E27FC236}">
                    <a16:creationId xmlns:a16="http://schemas.microsoft.com/office/drawing/2014/main" id="{C966522F-B28C-237D-0CE6-1378B1E64F64}"/>
                  </a:ext>
                </a:extLst>
              </p:cNvPr>
              <p:cNvPicPr>
                <a:picLocks noChangeAspect="1"/>
              </p:cNvPicPr>
              <p:nvPr/>
            </p:nvPicPr>
            <p:blipFill rotWithShape="1">
              <a:blip r:embed="rId48"/>
              <a:srcRect r="24039"/>
              <a:stretch/>
            </p:blipFill>
            <p:spPr>
              <a:xfrm>
                <a:off x="8204063" y="4325602"/>
                <a:ext cx="443747" cy="576000"/>
              </a:xfrm>
              <a:prstGeom prst="rect">
                <a:avLst/>
              </a:prstGeom>
            </p:spPr>
          </p:pic>
          <p:pic>
            <p:nvPicPr>
              <p:cNvPr id="73" name="図 72">
                <a:extLst>
                  <a:ext uri="{FF2B5EF4-FFF2-40B4-BE49-F238E27FC236}">
                    <a16:creationId xmlns:a16="http://schemas.microsoft.com/office/drawing/2014/main" id="{B92D9F1A-0C84-BE56-3749-D74D018CE28C}"/>
                  </a:ext>
                </a:extLst>
              </p:cNvPr>
              <p:cNvPicPr>
                <a:picLocks noChangeAspect="1"/>
              </p:cNvPicPr>
              <p:nvPr/>
            </p:nvPicPr>
            <p:blipFill>
              <a:blip r:embed="rId49"/>
              <a:stretch>
                <a:fillRect/>
              </a:stretch>
            </p:blipFill>
            <p:spPr>
              <a:xfrm>
                <a:off x="8715401" y="4325602"/>
                <a:ext cx="441718" cy="576000"/>
              </a:xfrm>
              <a:prstGeom prst="rect">
                <a:avLst/>
              </a:prstGeom>
            </p:spPr>
          </p:pic>
          <p:pic>
            <p:nvPicPr>
              <p:cNvPr id="75" name="図 74">
                <a:extLst>
                  <a:ext uri="{FF2B5EF4-FFF2-40B4-BE49-F238E27FC236}">
                    <a16:creationId xmlns:a16="http://schemas.microsoft.com/office/drawing/2014/main" id="{24B8BE73-E598-DA55-B3C6-11BD778458DD}"/>
                  </a:ext>
                </a:extLst>
              </p:cNvPr>
              <p:cNvPicPr>
                <a:picLocks noChangeAspect="1"/>
              </p:cNvPicPr>
              <p:nvPr/>
            </p:nvPicPr>
            <p:blipFill>
              <a:blip r:embed="rId50"/>
              <a:stretch>
                <a:fillRect/>
              </a:stretch>
            </p:blipFill>
            <p:spPr>
              <a:xfrm>
                <a:off x="9224710" y="4325602"/>
                <a:ext cx="429850" cy="576000"/>
              </a:xfrm>
              <a:prstGeom prst="rect">
                <a:avLst/>
              </a:prstGeom>
            </p:spPr>
          </p:pic>
          <p:pic>
            <p:nvPicPr>
              <p:cNvPr id="77" name="図 76">
                <a:extLst>
                  <a:ext uri="{FF2B5EF4-FFF2-40B4-BE49-F238E27FC236}">
                    <a16:creationId xmlns:a16="http://schemas.microsoft.com/office/drawing/2014/main" id="{DA464118-238E-C323-13C9-B18D41065517}"/>
                  </a:ext>
                </a:extLst>
              </p:cNvPr>
              <p:cNvPicPr>
                <a:picLocks noChangeAspect="1"/>
              </p:cNvPicPr>
              <p:nvPr/>
            </p:nvPicPr>
            <p:blipFill>
              <a:blip r:embed="rId51"/>
              <a:stretch>
                <a:fillRect/>
              </a:stretch>
            </p:blipFill>
            <p:spPr>
              <a:xfrm>
                <a:off x="9722151" y="4325602"/>
                <a:ext cx="429850" cy="576000"/>
              </a:xfrm>
              <a:prstGeom prst="rect">
                <a:avLst/>
              </a:prstGeom>
            </p:spPr>
          </p:pic>
          <p:sp>
            <p:nvSpPr>
              <p:cNvPr id="124" name="正方形/長方形 123">
                <a:extLst>
                  <a:ext uri="{FF2B5EF4-FFF2-40B4-BE49-F238E27FC236}">
                    <a16:creationId xmlns:a16="http://schemas.microsoft.com/office/drawing/2014/main" id="{151BD8B7-FFBF-D8D5-871E-36D2112E2BF7}"/>
                  </a:ext>
                </a:extLst>
              </p:cNvPr>
              <p:cNvSpPr/>
              <p:nvPr/>
            </p:nvSpPr>
            <p:spPr>
              <a:xfrm>
                <a:off x="7190464"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ブラックオーク柄</a:t>
                </a:r>
              </a:p>
            </p:txBody>
          </p:sp>
          <p:sp>
            <p:nvSpPr>
              <p:cNvPr id="125" name="正方形/長方形 124">
                <a:extLst>
                  <a:ext uri="{FF2B5EF4-FFF2-40B4-BE49-F238E27FC236}">
                    <a16:creationId xmlns:a16="http://schemas.microsoft.com/office/drawing/2014/main" id="{0306221B-393D-DB9B-4124-820007C33FAC}"/>
                  </a:ext>
                </a:extLst>
              </p:cNvPr>
              <p:cNvSpPr/>
              <p:nvPr/>
            </p:nvSpPr>
            <p:spPr>
              <a:xfrm>
                <a:off x="7696801"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ネイビーオーク柄</a:t>
                </a:r>
              </a:p>
            </p:txBody>
          </p:sp>
          <p:sp>
            <p:nvSpPr>
              <p:cNvPr id="126" name="正方形/長方形 125">
                <a:extLst>
                  <a:ext uri="{FF2B5EF4-FFF2-40B4-BE49-F238E27FC236}">
                    <a16:creationId xmlns:a16="http://schemas.microsoft.com/office/drawing/2014/main" id="{B5B03607-AD78-7C64-C5B8-D6C9BEC1B88F}"/>
                  </a:ext>
                </a:extLst>
              </p:cNvPr>
              <p:cNvSpPr/>
              <p:nvPr/>
            </p:nvSpPr>
            <p:spPr>
              <a:xfrm>
                <a:off x="8203138"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ﾌﾞﾙｰｸﾞﾚｰｵｰｸ柄</a:t>
                </a:r>
              </a:p>
            </p:txBody>
          </p:sp>
          <p:sp>
            <p:nvSpPr>
              <p:cNvPr id="127" name="正方形/長方形 126">
                <a:extLst>
                  <a:ext uri="{FF2B5EF4-FFF2-40B4-BE49-F238E27FC236}">
                    <a16:creationId xmlns:a16="http://schemas.microsoft.com/office/drawing/2014/main" id="{CFD0100F-D963-B3D8-B9CF-9F0F1FD52CE1}"/>
                  </a:ext>
                </a:extLst>
              </p:cNvPr>
              <p:cNvSpPr/>
              <p:nvPr/>
            </p:nvSpPr>
            <p:spPr>
              <a:xfrm>
                <a:off x="8709475"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ﾋﾟｭｱﾜｲﾙﾄﾞｵｰｸ柄</a:t>
                </a:r>
              </a:p>
            </p:txBody>
          </p:sp>
          <p:sp>
            <p:nvSpPr>
              <p:cNvPr id="128" name="正方形/長方形 127">
                <a:extLst>
                  <a:ext uri="{FF2B5EF4-FFF2-40B4-BE49-F238E27FC236}">
                    <a16:creationId xmlns:a16="http://schemas.microsoft.com/office/drawing/2014/main" id="{644A3401-A4CF-AC29-A247-07899FE28C2E}"/>
                  </a:ext>
                </a:extLst>
              </p:cNvPr>
              <p:cNvSpPr/>
              <p:nvPr/>
            </p:nvSpPr>
            <p:spPr>
              <a:xfrm>
                <a:off x="9237843"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ソイルブラック柄</a:t>
                </a:r>
              </a:p>
            </p:txBody>
          </p:sp>
          <p:sp>
            <p:nvSpPr>
              <p:cNvPr id="129" name="正方形/長方形 128">
                <a:extLst>
                  <a:ext uri="{FF2B5EF4-FFF2-40B4-BE49-F238E27FC236}">
                    <a16:creationId xmlns:a16="http://schemas.microsoft.com/office/drawing/2014/main" id="{63173A78-DAEB-A8E5-77D3-420570016D90}"/>
                  </a:ext>
                </a:extLst>
              </p:cNvPr>
              <p:cNvSpPr/>
              <p:nvPr/>
            </p:nvSpPr>
            <p:spPr>
              <a:xfrm>
                <a:off x="9722151" y="4916214"/>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パールグレー柄</a:t>
                </a:r>
              </a:p>
            </p:txBody>
          </p:sp>
        </p:grpSp>
        <p:grpSp>
          <p:nvGrpSpPr>
            <p:cNvPr id="282" name="グループ化 281">
              <a:extLst>
                <a:ext uri="{FF2B5EF4-FFF2-40B4-BE49-F238E27FC236}">
                  <a16:creationId xmlns:a16="http://schemas.microsoft.com/office/drawing/2014/main" id="{823B2EFF-8581-A34F-6DF0-125FB7CB4A43}"/>
                </a:ext>
              </a:extLst>
            </p:cNvPr>
            <p:cNvGrpSpPr/>
            <p:nvPr/>
          </p:nvGrpSpPr>
          <p:grpSpPr>
            <a:xfrm>
              <a:off x="124478" y="3791505"/>
              <a:ext cx="9657044" cy="916041"/>
              <a:chOff x="124478" y="690394"/>
              <a:chExt cx="9657044" cy="916041"/>
            </a:xfrm>
          </p:grpSpPr>
          <p:sp>
            <p:nvSpPr>
              <p:cNvPr id="283" name="Rectangle 84">
                <a:extLst>
                  <a:ext uri="{FF2B5EF4-FFF2-40B4-BE49-F238E27FC236}">
                    <a16:creationId xmlns:a16="http://schemas.microsoft.com/office/drawing/2014/main" id="{4E5F260F-BE5D-B0D9-89CC-288CCD45539A}"/>
                  </a:ext>
                </a:extLst>
              </p:cNvPr>
              <p:cNvSpPr>
                <a:spLocks noChangeArrowheads="1"/>
              </p:cNvSpPr>
              <p:nvPr/>
            </p:nvSpPr>
            <p:spPr bwMode="auto">
              <a:xfrm>
                <a:off x="124478" y="690394"/>
                <a:ext cx="9657044"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284" name="Rectangle 14">
                <a:extLst>
                  <a:ext uri="{FF2B5EF4-FFF2-40B4-BE49-F238E27FC236}">
                    <a16:creationId xmlns:a16="http://schemas.microsoft.com/office/drawing/2014/main" id="{A5FDFCB2-BC8A-1C47-B1B7-74F165E293AC}"/>
                  </a:ext>
                </a:extLst>
              </p:cNvPr>
              <p:cNvSpPr>
                <a:spLocks noChangeArrowheads="1"/>
              </p:cNvSpPr>
              <p:nvPr/>
            </p:nvSpPr>
            <p:spPr bwMode="auto">
              <a:xfrm>
                <a:off x="124478" y="690394"/>
                <a:ext cx="9657044" cy="91604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grpSp>
        <p:nvGrpSpPr>
          <p:cNvPr id="291" name="グループ化 290">
            <a:extLst>
              <a:ext uri="{FF2B5EF4-FFF2-40B4-BE49-F238E27FC236}">
                <a16:creationId xmlns:a16="http://schemas.microsoft.com/office/drawing/2014/main" id="{6957D19C-E735-E73F-C415-DB70BC823F1B}"/>
              </a:ext>
            </a:extLst>
          </p:cNvPr>
          <p:cNvGrpSpPr/>
          <p:nvPr/>
        </p:nvGrpSpPr>
        <p:grpSpPr>
          <a:xfrm>
            <a:off x="124478" y="4610331"/>
            <a:ext cx="6753832" cy="2037244"/>
            <a:chOff x="124478" y="4610331"/>
            <a:chExt cx="6753832" cy="2037244"/>
          </a:xfrm>
        </p:grpSpPr>
        <p:grpSp>
          <p:nvGrpSpPr>
            <p:cNvPr id="184" name="グループ化 183">
              <a:extLst>
                <a:ext uri="{FF2B5EF4-FFF2-40B4-BE49-F238E27FC236}">
                  <a16:creationId xmlns:a16="http://schemas.microsoft.com/office/drawing/2014/main" id="{DC5F6734-090D-D29C-0999-21D087E16B68}"/>
                </a:ext>
              </a:extLst>
            </p:cNvPr>
            <p:cNvGrpSpPr/>
            <p:nvPr/>
          </p:nvGrpSpPr>
          <p:grpSpPr>
            <a:xfrm>
              <a:off x="221768" y="4842953"/>
              <a:ext cx="6168815" cy="824832"/>
              <a:chOff x="1350509" y="5382266"/>
              <a:chExt cx="6168815" cy="824832"/>
            </a:xfrm>
          </p:grpSpPr>
          <p:grpSp>
            <p:nvGrpSpPr>
              <p:cNvPr id="182" name="グループ化 181">
                <a:extLst>
                  <a:ext uri="{FF2B5EF4-FFF2-40B4-BE49-F238E27FC236}">
                    <a16:creationId xmlns:a16="http://schemas.microsoft.com/office/drawing/2014/main" id="{6B8108C5-1F30-6E7D-3402-4FFDDC638DFF}"/>
                  </a:ext>
                </a:extLst>
              </p:cNvPr>
              <p:cNvGrpSpPr/>
              <p:nvPr/>
            </p:nvGrpSpPr>
            <p:grpSpPr>
              <a:xfrm>
                <a:off x="1350509" y="5398534"/>
                <a:ext cx="2334397" cy="808564"/>
                <a:chOff x="1350509" y="5398534"/>
                <a:chExt cx="2334397" cy="808564"/>
              </a:xfrm>
            </p:grpSpPr>
            <p:grpSp>
              <p:nvGrpSpPr>
                <p:cNvPr id="145" name="グループ化 144">
                  <a:extLst>
                    <a:ext uri="{FF2B5EF4-FFF2-40B4-BE49-F238E27FC236}">
                      <a16:creationId xmlns:a16="http://schemas.microsoft.com/office/drawing/2014/main" id="{C761FA08-44EC-B66F-A812-DF4750778901}"/>
                    </a:ext>
                  </a:extLst>
                </p:cNvPr>
                <p:cNvGrpSpPr/>
                <p:nvPr/>
              </p:nvGrpSpPr>
              <p:grpSpPr>
                <a:xfrm>
                  <a:off x="1360587" y="5398534"/>
                  <a:ext cx="2324319" cy="720000"/>
                  <a:chOff x="1360587" y="5398534"/>
                  <a:chExt cx="2324319" cy="820388"/>
                </a:xfrm>
              </p:grpSpPr>
              <p:pic>
                <p:nvPicPr>
                  <p:cNvPr id="132" name="図 131">
                    <a:extLst>
                      <a:ext uri="{FF2B5EF4-FFF2-40B4-BE49-F238E27FC236}">
                        <a16:creationId xmlns:a16="http://schemas.microsoft.com/office/drawing/2014/main" id="{01C3A066-1369-07D0-E32F-785FF6E54499}"/>
                      </a:ext>
                    </a:extLst>
                  </p:cNvPr>
                  <p:cNvPicPr>
                    <a:picLocks noChangeAspect="1"/>
                  </p:cNvPicPr>
                  <p:nvPr/>
                </p:nvPicPr>
                <p:blipFill>
                  <a:blip r:embed="rId52"/>
                  <a:stretch>
                    <a:fillRect/>
                  </a:stretch>
                </p:blipFill>
                <p:spPr>
                  <a:xfrm>
                    <a:off x="1360587" y="5400859"/>
                    <a:ext cx="1162022" cy="818063"/>
                  </a:xfrm>
                  <a:prstGeom prst="rect">
                    <a:avLst/>
                  </a:prstGeom>
                </p:spPr>
              </p:pic>
              <p:pic>
                <p:nvPicPr>
                  <p:cNvPr id="134" name="図 133">
                    <a:extLst>
                      <a:ext uri="{FF2B5EF4-FFF2-40B4-BE49-F238E27FC236}">
                        <a16:creationId xmlns:a16="http://schemas.microsoft.com/office/drawing/2014/main" id="{EC379B85-7C27-B844-6039-17088CAEDCF0}"/>
                      </a:ext>
                    </a:extLst>
                  </p:cNvPr>
                  <p:cNvPicPr>
                    <a:picLocks noChangeAspect="1"/>
                  </p:cNvPicPr>
                  <p:nvPr/>
                </p:nvPicPr>
                <p:blipFill>
                  <a:blip r:embed="rId53"/>
                  <a:stretch>
                    <a:fillRect/>
                  </a:stretch>
                </p:blipFill>
                <p:spPr>
                  <a:xfrm>
                    <a:off x="2522884" y="5398534"/>
                    <a:ext cx="1162022" cy="820388"/>
                  </a:xfrm>
                  <a:prstGeom prst="rect">
                    <a:avLst/>
                  </a:prstGeom>
                </p:spPr>
              </p:pic>
            </p:grpSp>
            <p:sp>
              <p:nvSpPr>
                <p:cNvPr id="143" name="正方形/長方形 142">
                  <a:extLst>
                    <a:ext uri="{FF2B5EF4-FFF2-40B4-BE49-F238E27FC236}">
                      <a16:creationId xmlns:a16="http://schemas.microsoft.com/office/drawing/2014/main" id="{82B1F2E7-8F85-5337-1267-220CE400EA10}"/>
                    </a:ext>
                  </a:extLst>
                </p:cNvPr>
                <p:cNvSpPr/>
                <p:nvPr/>
              </p:nvSpPr>
              <p:spPr>
                <a:xfrm>
                  <a:off x="1350509" y="6130154"/>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半透明合わせガラス</a:t>
                  </a:r>
                </a:p>
              </p:txBody>
            </p:sp>
          </p:grpSp>
          <p:grpSp>
            <p:nvGrpSpPr>
              <p:cNvPr id="183" name="グループ化 182">
                <a:extLst>
                  <a:ext uri="{FF2B5EF4-FFF2-40B4-BE49-F238E27FC236}">
                    <a16:creationId xmlns:a16="http://schemas.microsoft.com/office/drawing/2014/main" id="{9A89FD22-2745-5C12-F034-7935FDA29586}"/>
                  </a:ext>
                </a:extLst>
              </p:cNvPr>
              <p:cNvGrpSpPr/>
              <p:nvPr/>
            </p:nvGrpSpPr>
            <p:grpSpPr>
              <a:xfrm>
                <a:off x="3788646" y="5397372"/>
                <a:ext cx="1018388" cy="809726"/>
                <a:chOff x="3788646" y="5397372"/>
                <a:chExt cx="1018388" cy="809726"/>
              </a:xfrm>
            </p:grpSpPr>
            <p:pic>
              <p:nvPicPr>
                <p:cNvPr id="136" name="図 135">
                  <a:extLst>
                    <a:ext uri="{FF2B5EF4-FFF2-40B4-BE49-F238E27FC236}">
                      <a16:creationId xmlns:a16="http://schemas.microsoft.com/office/drawing/2014/main" id="{4F2185FB-38D6-78FC-F0B2-AF69AF87932A}"/>
                    </a:ext>
                  </a:extLst>
                </p:cNvPr>
                <p:cNvPicPr>
                  <a:picLocks noChangeAspect="1"/>
                </p:cNvPicPr>
                <p:nvPr/>
              </p:nvPicPr>
              <p:blipFill>
                <a:blip r:embed="rId54"/>
                <a:stretch>
                  <a:fillRect/>
                </a:stretch>
              </p:blipFill>
              <p:spPr>
                <a:xfrm>
                  <a:off x="3788647" y="5397372"/>
                  <a:ext cx="1018387" cy="720000"/>
                </a:xfrm>
                <a:prstGeom prst="rect">
                  <a:avLst/>
                </a:prstGeom>
              </p:spPr>
            </p:pic>
            <p:sp>
              <p:nvSpPr>
                <p:cNvPr id="144" name="正方形/長方形 143">
                  <a:extLst>
                    <a:ext uri="{FF2B5EF4-FFF2-40B4-BE49-F238E27FC236}">
                      <a16:creationId xmlns:a16="http://schemas.microsoft.com/office/drawing/2014/main" id="{DD06773D-46DD-EB9C-FB0D-672330E22413}"/>
                    </a:ext>
                  </a:extLst>
                </p:cNvPr>
                <p:cNvSpPr/>
                <p:nvPr/>
              </p:nvSpPr>
              <p:spPr>
                <a:xfrm>
                  <a:off x="3788646" y="6130154"/>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半透明アクリル板</a:t>
                  </a:r>
                </a:p>
              </p:txBody>
            </p:sp>
          </p:grpSp>
          <p:grpSp>
            <p:nvGrpSpPr>
              <p:cNvPr id="181" name="グループ化 180">
                <a:extLst>
                  <a:ext uri="{FF2B5EF4-FFF2-40B4-BE49-F238E27FC236}">
                    <a16:creationId xmlns:a16="http://schemas.microsoft.com/office/drawing/2014/main" id="{DDA58A34-EFE2-2551-7F3C-F59F3A94EEF9}"/>
                  </a:ext>
                </a:extLst>
              </p:cNvPr>
              <p:cNvGrpSpPr/>
              <p:nvPr/>
            </p:nvGrpSpPr>
            <p:grpSpPr>
              <a:xfrm>
                <a:off x="4884320" y="5382266"/>
                <a:ext cx="2635004" cy="824832"/>
                <a:chOff x="5417721" y="5382266"/>
                <a:chExt cx="2635004" cy="824832"/>
              </a:xfrm>
            </p:grpSpPr>
            <p:sp>
              <p:nvSpPr>
                <p:cNvPr id="146" name="正方形/長方形 145">
                  <a:extLst>
                    <a:ext uri="{FF2B5EF4-FFF2-40B4-BE49-F238E27FC236}">
                      <a16:creationId xmlns:a16="http://schemas.microsoft.com/office/drawing/2014/main" id="{A0ABC846-9F44-7F24-6B5F-914CC2121394}"/>
                    </a:ext>
                  </a:extLst>
                </p:cNvPr>
                <p:cNvSpPr/>
                <p:nvPr/>
              </p:nvSpPr>
              <p:spPr>
                <a:xfrm>
                  <a:off x="5417721" y="6130154"/>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透明熱処理ガラス</a:t>
                  </a:r>
                </a:p>
              </p:txBody>
            </p:sp>
            <p:grpSp>
              <p:nvGrpSpPr>
                <p:cNvPr id="180" name="グループ化 179">
                  <a:extLst>
                    <a:ext uri="{FF2B5EF4-FFF2-40B4-BE49-F238E27FC236}">
                      <a16:creationId xmlns:a16="http://schemas.microsoft.com/office/drawing/2014/main" id="{10E2126C-6D0B-5AC1-F665-7CBF87348B7C}"/>
                    </a:ext>
                  </a:extLst>
                </p:cNvPr>
                <p:cNvGrpSpPr/>
                <p:nvPr/>
              </p:nvGrpSpPr>
              <p:grpSpPr>
                <a:xfrm>
                  <a:off x="5435129" y="5382266"/>
                  <a:ext cx="2617596" cy="824832"/>
                  <a:chOff x="5435129" y="5382266"/>
                  <a:chExt cx="2617596" cy="824832"/>
                </a:xfrm>
              </p:grpSpPr>
              <p:pic>
                <p:nvPicPr>
                  <p:cNvPr id="138" name="図 137">
                    <a:extLst>
                      <a:ext uri="{FF2B5EF4-FFF2-40B4-BE49-F238E27FC236}">
                        <a16:creationId xmlns:a16="http://schemas.microsoft.com/office/drawing/2014/main" id="{A59A69BD-CBA5-3A24-704D-78D71A1D8E91}"/>
                      </a:ext>
                    </a:extLst>
                  </p:cNvPr>
                  <p:cNvPicPr>
                    <a:picLocks noChangeAspect="1"/>
                  </p:cNvPicPr>
                  <p:nvPr/>
                </p:nvPicPr>
                <p:blipFill>
                  <a:blip r:embed="rId55"/>
                  <a:stretch>
                    <a:fillRect/>
                  </a:stretch>
                </p:blipFill>
                <p:spPr>
                  <a:xfrm>
                    <a:off x="5435129" y="5393886"/>
                    <a:ext cx="1014084" cy="720000"/>
                  </a:xfrm>
                  <a:prstGeom prst="rect">
                    <a:avLst/>
                  </a:prstGeom>
                  <a:ln w="3175">
                    <a:solidFill>
                      <a:schemeClr val="bg1">
                        <a:lumMod val="85000"/>
                      </a:schemeClr>
                    </a:solidFill>
                  </a:ln>
                </p:spPr>
              </p:pic>
              <p:grpSp>
                <p:nvGrpSpPr>
                  <p:cNvPr id="179" name="グループ化 178">
                    <a:extLst>
                      <a:ext uri="{FF2B5EF4-FFF2-40B4-BE49-F238E27FC236}">
                        <a16:creationId xmlns:a16="http://schemas.microsoft.com/office/drawing/2014/main" id="{18A5A5AD-8AEA-1BA4-FBC9-0A0D880BDAF8}"/>
                      </a:ext>
                    </a:extLst>
                  </p:cNvPr>
                  <p:cNvGrpSpPr/>
                  <p:nvPr/>
                </p:nvGrpSpPr>
                <p:grpSpPr>
                  <a:xfrm>
                    <a:off x="6449213" y="5382266"/>
                    <a:ext cx="1603512" cy="824832"/>
                    <a:chOff x="6597152" y="5382266"/>
                    <a:chExt cx="1603512" cy="824832"/>
                  </a:xfrm>
                </p:grpSpPr>
                <p:pic>
                  <p:nvPicPr>
                    <p:cNvPr id="140" name="図 139">
                      <a:extLst>
                        <a:ext uri="{FF2B5EF4-FFF2-40B4-BE49-F238E27FC236}">
                          <a16:creationId xmlns:a16="http://schemas.microsoft.com/office/drawing/2014/main" id="{3671579C-3C58-428D-BF7A-12FE761A91DD}"/>
                        </a:ext>
                      </a:extLst>
                    </p:cNvPr>
                    <p:cNvPicPr>
                      <a:picLocks noChangeAspect="1"/>
                    </p:cNvPicPr>
                    <p:nvPr/>
                  </p:nvPicPr>
                  <p:blipFill>
                    <a:blip r:embed="rId56"/>
                    <a:stretch>
                      <a:fillRect/>
                    </a:stretch>
                  </p:blipFill>
                  <p:spPr>
                    <a:xfrm>
                      <a:off x="6597152" y="5398534"/>
                      <a:ext cx="1019829" cy="720000"/>
                    </a:xfrm>
                    <a:prstGeom prst="rect">
                      <a:avLst/>
                    </a:prstGeom>
                  </p:spPr>
                </p:pic>
                <p:pic>
                  <p:nvPicPr>
                    <p:cNvPr id="142" name="図 141">
                      <a:extLst>
                        <a:ext uri="{FF2B5EF4-FFF2-40B4-BE49-F238E27FC236}">
                          <a16:creationId xmlns:a16="http://schemas.microsoft.com/office/drawing/2014/main" id="{0243999C-D6B1-C069-ECE3-C9DD30B5625D}"/>
                        </a:ext>
                      </a:extLst>
                    </p:cNvPr>
                    <p:cNvPicPr>
                      <a:picLocks noChangeAspect="1"/>
                    </p:cNvPicPr>
                    <p:nvPr/>
                  </p:nvPicPr>
                  <p:blipFill>
                    <a:blip r:embed="rId57"/>
                    <a:stretch>
                      <a:fillRect/>
                    </a:stretch>
                  </p:blipFill>
                  <p:spPr>
                    <a:xfrm>
                      <a:off x="7480664" y="5382266"/>
                      <a:ext cx="720000" cy="720000"/>
                    </a:xfrm>
                    <a:prstGeom prst="rect">
                      <a:avLst/>
                    </a:prstGeom>
                  </p:spPr>
                </p:pic>
                <p:sp>
                  <p:nvSpPr>
                    <p:cNvPr id="147" name="正方形/長方形 146">
                      <a:extLst>
                        <a:ext uri="{FF2B5EF4-FFF2-40B4-BE49-F238E27FC236}">
                          <a16:creationId xmlns:a16="http://schemas.microsoft.com/office/drawing/2014/main" id="{9C0A3179-5E33-C05D-2D02-33A5D4757C8B}"/>
                        </a:ext>
                      </a:extLst>
                    </p:cNvPr>
                    <p:cNvSpPr/>
                    <p:nvPr/>
                  </p:nvSpPr>
                  <p:spPr>
                    <a:xfrm>
                      <a:off x="7562089" y="6130154"/>
                      <a:ext cx="557149" cy="76944"/>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普通のガラス</a:t>
                      </a:r>
                    </a:p>
                  </p:txBody>
                </p:sp>
              </p:grpSp>
            </p:grpSp>
          </p:grpSp>
        </p:grpSp>
        <p:grpSp>
          <p:nvGrpSpPr>
            <p:cNvPr id="178" name="グループ化 177">
              <a:extLst>
                <a:ext uri="{FF2B5EF4-FFF2-40B4-BE49-F238E27FC236}">
                  <a16:creationId xmlns:a16="http://schemas.microsoft.com/office/drawing/2014/main" id="{C6AAE555-CA68-E2BF-8FA2-AFAF8C68A710}"/>
                </a:ext>
              </a:extLst>
            </p:cNvPr>
            <p:cNvGrpSpPr/>
            <p:nvPr/>
          </p:nvGrpSpPr>
          <p:grpSpPr>
            <a:xfrm>
              <a:off x="231846" y="5750558"/>
              <a:ext cx="6532192" cy="814243"/>
              <a:chOff x="1357120" y="4203108"/>
              <a:chExt cx="6532192" cy="814243"/>
            </a:xfrm>
          </p:grpSpPr>
          <p:pic>
            <p:nvPicPr>
              <p:cNvPr id="158" name="図 157">
                <a:extLst>
                  <a:ext uri="{FF2B5EF4-FFF2-40B4-BE49-F238E27FC236}">
                    <a16:creationId xmlns:a16="http://schemas.microsoft.com/office/drawing/2014/main" id="{55965493-ACD1-3836-C2F1-FA9B1D63B929}"/>
                  </a:ext>
                </a:extLst>
              </p:cNvPr>
              <p:cNvPicPr>
                <a:picLocks noChangeAspect="1"/>
              </p:cNvPicPr>
              <p:nvPr/>
            </p:nvPicPr>
            <p:blipFill>
              <a:blip r:embed="rId58"/>
              <a:stretch>
                <a:fillRect/>
              </a:stretch>
            </p:blipFill>
            <p:spPr>
              <a:xfrm>
                <a:off x="1357120" y="4203108"/>
                <a:ext cx="880312" cy="720000"/>
              </a:xfrm>
              <a:prstGeom prst="rect">
                <a:avLst/>
              </a:prstGeom>
            </p:spPr>
          </p:pic>
          <p:pic>
            <p:nvPicPr>
              <p:cNvPr id="160" name="図 159">
                <a:extLst>
                  <a:ext uri="{FF2B5EF4-FFF2-40B4-BE49-F238E27FC236}">
                    <a16:creationId xmlns:a16="http://schemas.microsoft.com/office/drawing/2014/main" id="{C400614D-7E3A-DBEC-68E5-7DEFB6AC3769}"/>
                  </a:ext>
                </a:extLst>
              </p:cNvPr>
              <p:cNvPicPr>
                <a:picLocks noChangeAspect="1"/>
              </p:cNvPicPr>
              <p:nvPr/>
            </p:nvPicPr>
            <p:blipFill>
              <a:blip r:embed="rId59"/>
              <a:stretch>
                <a:fillRect/>
              </a:stretch>
            </p:blipFill>
            <p:spPr>
              <a:xfrm>
                <a:off x="2299100" y="4203108"/>
                <a:ext cx="880312" cy="720000"/>
              </a:xfrm>
              <a:prstGeom prst="rect">
                <a:avLst/>
              </a:prstGeom>
            </p:spPr>
          </p:pic>
          <p:pic>
            <p:nvPicPr>
              <p:cNvPr id="162" name="図 161">
                <a:extLst>
                  <a:ext uri="{FF2B5EF4-FFF2-40B4-BE49-F238E27FC236}">
                    <a16:creationId xmlns:a16="http://schemas.microsoft.com/office/drawing/2014/main" id="{BEE54C1D-CC25-824F-039E-5E92ED6DF8C1}"/>
                  </a:ext>
                </a:extLst>
              </p:cNvPr>
              <p:cNvPicPr>
                <a:picLocks noChangeAspect="1"/>
              </p:cNvPicPr>
              <p:nvPr/>
            </p:nvPicPr>
            <p:blipFill>
              <a:blip r:embed="rId60"/>
              <a:stretch>
                <a:fillRect/>
              </a:stretch>
            </p:blipFill>
            <p:spPr>
              <a:xfrm>
                <a:off x="3241080" y="4203108"/>
                <a:ext cx="880312" cy="720000"/>
              </a:xfrm>
              <a:prstGeom prst="rect">
                <a:avLst/>
              </a:prstGeom>
            </p:spPr>
          </p:pic>
          <p:pic>
            <p:nvPicPr>
              <p:cNvPr id="164" name="図 163">
                <a:extLst>
                  <a:ext uri="{FF2B5EF4-FFF2-40B4-BE49-F238E27FC236}">
                    <a16:creationId xmlns:a16="http://schemas.microsoft.com/office/drawing/2014/main" id="{211CF8C3-6935-3D80-A653-BE46554130EF}"/>
                  </a:ext>
                </a:extLst>
              </p:cNvPr>
              <p:cNvPicPr>
                <a:picLocks noChangeAspect="1"/>
              </p:cNvPicPr>
              <p:nvPr/>
            </p:nvPicPr>
            <p:blipFill>
              <a:blip r:embed="rId61"/>
              <a:stretch>
                <a:fillRect/>
              </a:stretch>
            </p:blipFill>
            <p:spPr>
              <a:xfrm>
                <a:off x="4183060" y="4203108"/>
                <a:ext cx="880312" cy="720000"/>
              </a:xfrm>
              <a:prstGeom prst="rect">
                <a:avLst/>
              </a:prstGeom>
            </p:spPr>
          </p:pic>
          <p:pic>
            <p:nvPicPr>
              <p:cNvPr id="166" name="図 165">
                <a:extLst>
                  <a:ext uri="{FF2B5EF4-FFF2-40B4-BE49-F238E27FC236}">
                    <a16:creationId xmlns:a16="http://schemas.microsoft.com/office/drawing/2014/main" id="{4E4EEE86-A6BE-96B4-7E69-C897D3DEC653}"/>
                  </a:ext>
                </a:extLst>
              </p:cNvPr>
              <p:cNvPicPr>
                <a:picLocks noChangeAspect="1"/>
              </p:cNvPicPr>
              <p:nvPr/>
            </p:nvPicPr>
            <p:blipFill>
              <a:blip r:embed="rId62"/>
              <a:stretch>
                <a:fillRect/>
              </a:stretch>
            </p:blipFill>
            <p:spPr>
              <a:xfrm>
                <a:off x="5125040" y="4203108"/>
                <a:ext cx="880312" cy="720000"/>
              </a:xfrm>
              <a:prstGeom prst="rect">
                <a:avLst/>
              </a:prstGeom>
            </p:spPr>
          </p:pic>
          <p:pic>
            <p:nvPicPr>
              <p:cNvPr id="168" name="図 167">
                <a:extLst>
                  <a:ext uri="{FF2B5EF4-FFF2-40B4-BE49-F238E27FC236}">
                    <a16:creationId xmlns:a16="http://schemas.microsoft.com/office/drawing/2014/main" id="{3EDAF906-8890-7318-01BF-A1B2B3DDE3BA}"/>
                  </a:ext>
                </a:extLst>
              </p:cNvPr>
              <p:cNvPicPr>
                <a:picLocks noChangeAspect="1"/>
              </p:cNvPicPr>
              <p:nvPr/>
            </p:nvPicPr>
            <p:blipFill>
              <a:blip r:embed="rId63"/>
              <a:stretch>
                <a:fillRect/>
              </a:stretch>
            </p:blipFill>
            <p:spPr>
              <a:xfrm>
                <a:off x="6067020" y="4203108"/>
                <a:ext cx="880312" cy="720000"/>
              </a:xfrm>
              <a:prstGeom prst="rect">
                <a:avLst/>
              </a:prstGeom>
            </p:spPr>
          </p:pic>
          <p:pic>
            <p:nvPicPr>
              <p:cNvPr id="170" name="図 169">
                <a:extLst>
                  <a:ext uri="{FF2B5EF4-FFF2-40B4-BE49-F238E27FC236}">
                    <a16:creationId xmlns:a16="http://schemas.microsoft.com/office/drawing/2014/main" id="{333AFAE2-8C0C-7DED-4414-C2FAC19DC0CB}"/>
                  </a:ext>
                </a:extLst>
              </p:cNvPr>
              <p:cNvPicPr>
                <a:picLocks noChangeAspect="1"/>
              </p:cNvPicPr>
              <p:nvPr/>
            </p:nvPicPr>
            <p:blipFill>
              <a:blip r:embed="rId64"/>
              <a:stretch>
                <a:fillRect/>
              </a:stretch>
            </p:blipFill>
            <p:spPr>
              <a:xfrm>
                <a:off x="7009000" y="4203108"/>
                <a:ext cx="880312" cy="720000"/>
              </a:xfrm>
              <a:prstGeom prst="rect">
                <a:avLst/>
              </a:prstGeom>
            </p:spPr>
          </p:pic>
          <p:sp>
            <p:nvSpPr>
              <p:cNvPr id="171" name="正方形/長方形 170">
                <a:extLst>
                  <a:ext uri="{FF2B5EF4-FFF2-40B4-BE49-F238E27FC236}">
                    <a16:creationId xmlns:a16="http://schemas.microsoft.com/office/drawing/2014/main" id="{4E13CF38-F312-FA25-F753-9EC02E2721FA}"/>
                  </a:ext>
                </a:extLst>
              </p:cNvPr>
              <p:cNvSpPr/>
              <p:nvPr/>
            </p:nvSpPr>
            <p:spPr>
              <a:xfrm>
                <a:off x="1357120" y="4940407"/>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透明熱処理ガラス</a:t>
                </a:r>
              </a:p>
            </p:txBody>
          </p:sp>
          <p:sp>
            <p:nvSpPr>
              <p:cNvPr id="172" name="正方形/長方形 171">
                <a:extLst>
                  <a:ext uri="{FF2B5EF4-FFF2-40B4-BE49-F238E27FC236}">
                    <a16:creationId xmlns:a16="http://schemas.microsoft.com/office/drawing/2014/main" id="{C0C104DF-199D-595E-D720-63D32B2E89E5}"/>
                  </a:ext>
                </a:extLst>
              </p:cNvPr>
              <p:cNvSpPr/>
              <p:nvPr/>
            </p:nvSpPr>
            <p:spPr>
              <a:xfrm>
                <a:off x="2299927" y="4940407"/>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カスミ熱処理ガラス</a:t>
                </a:r>
              </a:p>
            </p:txBody>
          </p:sp>
          <p:sp>
            <p:nvSpPr>
              <p:cNvPr id="173" name="正方形/長方形 172">
                <a:extLst>
                  <a:ext uri="{FF2B5EF4-FFF2-40B4-BE49-F238E27FC236}">
                    <a16:creationId xmlns:a16="http://schemas.microsoft.com/office/drawing/2014/main" id="{D3E9036F-700E-624C-1DEB-BEBEF843A218}"/>
                  </a:ext>
                </a:extLst>
              </p:cNvPr>
              <p:cNvSpPr/>
              <p:nvPr/>
            </p:nvSpPr>
            <p:spPr>
              <a:xfrm>
                <a:off x="3242734" y="4940407"/>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チェッカーアクリル</a:t>
                </a:r>
              </a:p>
            </p:txBody>
          </p:sp>
          <p:sp>
            <p:nvSpPr>
              <p:cNvPr id="174" name="正方形/長方形 173">
                <a:extLst>
                  <a:ext uri="{FF2B5EF4-FFF2-40B4-BE49-F238E27FC236}">
                    <a16:creationId xmlns:a16="http://schemas.microsoft.com/office/drawing/2014/main" id="{DDFC64D6-BF3A-8376-AAC2-710273B7CA46}"/>
                  </a:ext>
                </a:extLst>
              </p:cNvPr>
              <p:cNvSpPr/>
              <p:nvPr/>
            </p:nvSpPr>
            <p:spPr>
              <a:xfrm>
                <a:off x="4185541" y="4940407"/>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モールアクリル</a:t>
                </a:r>
              </a:p>
            </p:txBody>
          </p:sp>
          <p:sp>
            <p:nvSpPr>
              <p:cNvPr id="175" name="正方形/長方形 174">
                <a:extLst>
                  <a:ext uri="{FF2B5EF4-FFF2-40B4-BE49-F238E27FC236}">
                    <a16:creationId xmlns:a16="http://schemas.microsoft.com/office/drawing/2014/main" id="{0E77FBC2-0D67-C1F4-6E8F-1BC7A672727A}"/>
                  </a:ext>
                </a:extLst>
              </p:cNvPr>
              <p:cNvSpPr/>
              <p:nvPr/>
            </p:nvSpPr>
            <p:spPr>
              <a:xfrm>
                <a:off x="5128348" y="4940407"/>
                <a:ext cx="938672" cy="76944"/>
              </a:xfrm>
              <a:prstGeom prst="rect">
                <a:avLst/>
              </a:prstGeom>
            </p:spPr>
            <p:txBody>
              <a:bodyPr wrap="square" lIns="0" tIns="0" rIns="0" bIns="0">
                <a:spAutoFit/>
              </a:bodyPr>
              <a:lstStyle/>
              <a:p>
                <a:r>
                  <a:rPr lang="en-US" altLang="ja-JP" sz="500" b="1" spc="-30" dirty="0">
                    <a:solidFill>
                      <a:srgbClr val="3992B9"/>
                    </a:solidFill>
                    <a:latin typeface="ＭＳ Ｐゴシック" pitchFamily="50" charset="-128"/>
                    <a:ea typeface="ＭＳ Ｐゴシック" pitchFamily="50" charset="-128"/>
                  </a:rPr>
                  <a:t>U</a:t>
                </a:r>
                <a:r>
                  <a:rPr lang="ja-JP" altLang="en-US" sz="500" b="1" spc="-30" dirty="0">
                    <a:solidFill>
                      <a:srgbClr val="3992B9"/>
                    </a:solidFill>
                    <a:latin typeface="ＭＳ Ｐゴシック" pitchFamily="50" charset="-128"/>
                    <a:ea typeface="ＭＳ Ｐゴシック" pitchFamily="50" charset="-128"/>
                  </a:rPr>
                  <a:t>オーダー</a:t>
                </a:r>
                <a:r>
                  <a:rPr lang="ja-JP" altLang="en-US" sz="500" spc="-30" dirty="0">
                    <a:solidFill>
                      <a:srgbClr val="000000"/>
                    </a:solidFill>
                    <a:latin typeface="ＭＳ Ｐゴシック" pitchFamily="50" charset="-128"/>
                    <a:ea typeface="ＭＳ Ｐゴシック" pitchFamily="50" charset="-128"/>
                  </a:rPr>
                  <a:t>　チェッカー熱処理ガラス</a:t>
                </a:r>
              </a:p>
            </p:txBody>
          </p:sp>
          <p:sp>
            <p:nvSpPr>
              <p:cNvPr id="176" name="正方形/長方形 175">
                <a:extLst>
                  <a:ext uri="{FF2B5EF4-FFF2-40B4-BE49-F238E27FC236}">
                    <a16:creationId xmlns:a16="http://schemas.microsoft.com/office/drawing/2014/main" id="{247F854A-ACB8-6F79-B22C-E0EAC107240D}"/>
                  </a:ext>
                </a:extLst>
              </p:cNvPr>
              <p:cNvSpPr/>
              <p:nvPr/>
            </p:nvSpPr>
            <p:spPr>
              <a:xfrm>
                <a:off x="6071155" y="4940407"/>
                <a:ext cx="876177" cy="76944"/>
              </a:xfrm>
              <a:prstGeom prst="rect">
                <a:avLst/>
              </a:prstGeom>
            </p:spPr>
            <p:txBody>
              <a:bodyPr wrap="square" lIns="0" tIns="0" rIns="0" bIns="0">
                <a:spAutoFit/>
              </a:bodyPr>
              <a:lstStyle/>
              <a:p>
                <a:r>
                  <a:rPr lang="en-US" altLang="ja-JP" sz="500" b="1" spc="-30" dirty="0">
                    <a:solidFill>
                      <a:srgbClr val="3992B9"/>
                    </a:solidFill>
                    <a:latin typeface="ＭＳ Ｐゴシック" pitchFamily="50" charset="-128"/>
                    <a:ea typeface="ＭＳ Ｐゴシック" pitchFamily="50" charset="-128"/>
                  </a:rPr>
                  <a:t>U</a:t>
                </a:r>
                <a:r>
                  <a:rPr lang="ja-JP" altLang="en-US" sz="500" b="1" spc="-30" dirty="0">
                    <a:solidFill>
                      <a:srgbClr val="3992B9"/>
                    </a:solidFill>
                    <a:latin typeface="ＭＳ Ｐゴシック" pitchFamily="50" charset="-128"/>
                    <a:ea typeface="ＭＳ Ｐゴシック" pitchFamily="50" charset="-128"/>
                  </a:rPr>
                  <a:t>オーダー</a:t>
                </a:r>
                <a:r>
                  <a:rPr lang="ja-JP" altLang="en-US" sz="500" spc="-30" dirty="0">
                    <a:solidFill>
                      <a:srgbClr val="000000"/>
                    </a:solidFill>
                    <a:latin typeface="ＭＳ Ｐゴシック" pitchFamily="50" charset="-128"/>
                    <a:ea typeface="ＭＳ Ｐゴシック" pitchFamily="50" charset="-128"/>
                  </a:rPr>
                  <a:t>　レイン熱処理ガラス</a:t>
                </a:r>
              </a:p>
            </p:txBody>
          </p:sp>
          <p:sp>
            <p:nvSpPr>
              <p:cNvPr id="177" name="正方形/長方形 176">
                <a:extLst>
                  <a:ext uri="{FF2B5EF4-FFF2-40B4-BE49-F238E27FC236}">
                    <a16:creationId xmlns:a16="http://schemas.microsoft.com/office/drawing/2014/main" id="{891A7212-43A2-4D5C-195B-223FCD28F8EA}"/>
                  </a:ext>
                </a:extLst>
              </p:cNvPr>
              <p:cNvSpPr/>
              <p:nvPr/>
            </p:nvSpPr>
            <p:spPr>
              <a:xfrm>
                <a:off x="7013964" y="4940407"/>
                <a:ext cx="864145" cy="76944"/>
              </a:xfrm>
              <a:prstGeom prst="rect">
                <a:avLst/>
              </a:prstGeom>
            </p:spPr>
            <p:txBody>
              <a:bodyPr wrap="square" lIns="0" tIns="0" rIns="0" bIns="0">
                <a:spAutoFit/>
              </a:bodyPr>
              <a:lstStyle/>
              <a:p>
                <a:r>
                  <a:rPr lang="en-US" altLang="ja-JP" sz="500" b="1" spc="-30" dirty="0">
                    <a:solidFill>
                      <a:srgbClr val="3992B9"/>
                    </a:solidFill>
                    <a:latin typeface="ＭＳ Ｐゴシック" pitchFamily="50" charset="-128"/>
                    <a:ea typeface="ＭＳ Ｐゴシック" pitchFamily="50" charset="-128"/>
                  </a:rPr>
                  <a:t>U</a:t>
                </a:r>
                <a:r>
                  <a:rPr lang="ja-JP" altLang="en-US" sz="500" b="1" spc="-30" dirty="0">
                    <a:solidFill>
                      <a:srgbClr val="3992B9"/>
                    </a:solidFill>
                    <a:latin typeface="ＭＳ Ｐゴシック" pitchFamily="50" charset="-128"/>
                    <a:ea typeface="ＭＳ Ｐゴシック" pitchFamily="50" charset="-128"/>
                  </a:rPr>
                  <a:t>オーダー</a:t>
                </a:r>
                <a:r>
                  <a:rPr lang="ja-JP" altLang="en-US" sz="500" spc="-30" dirty="0">
                    <a:solidFill>
                      <a:srgbClr val="000000"/>
                    </a:solidFill>
                    <a:latin typeface="ＭＳ Ｐゴシック" pitchFamily="50" charset="-128"/>
                    <a:ea typeface="ＭＳ Ｐゴシック" pitchFamily="50" charset="-128"/>
                  </a:rPr>
                  <a:t>　モール熱処理ガラス</a:t>
                </a:r>
              </a:p>
            </p:txBody>
          </p:sp>
        </p:grpSp>
        <p:grpSp>
          <p:nvGrpSpPr>
            <p:cNvPr id="287" name="グループ化 286">
              <a:extLst>
                <a:ext uri="{FF2B5EF4-FFF2-40B4-BE49-F238E27FC236}">
                  <a16:creationId xmlns:a16="http://schemas.microsoft.com/office/drawing/2014/main" id="{2B9596BD-91A8-C19E-A759-AA1F5DCD398D}"/>
                </a:ext>
              </a:extLst>
            </p:cNvPr>
            <p:cNvGrpSpPr/>
            <p:nvPr/>
          </p:nvGrpSpPr>
          <p:grpSpPr>
            <a:xfrm>
              <a:off x="124478" y="4610331"/>
              <a:ext cx="6753832" cy="2037244"/>
              <a:chOff x="124478" y="690393"/>
              <a:chExt cx="6753832" cy="2037244"/>
            </a:xfrm>
          </p:grpSpPr>
          <p:sp>
            <p:nvSpPr>
              <p:cNvPr id="288" name="Rectangle 84">
                <a:extLst>
                  <a:ext uri="{FF2B5EF4-FFF2-40B4-BE49-F238E27FC236}">
                    <a16:creationId xmlns:a16="http://schemas.microsoft.com/office/drawing/2014/main" id="{1932C894-DD16-4340-B252-BA10CB0873F1}"/>
                  </a:ext>
                </a:extLst>
              </p:cNvPr>
              <p:cNvSpPr>
                <a:spLocks noChangeArrowheads="1"/>
              </p:cNvSpPr>
              <p:nvPr/>
            </p:nvSpPr>
            <p:spPr bwMode="auto">
              <a:xfrm>
                <a:off x="124478" y="690394"/>
                <a:ext cx="6753832"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採光部</a:t>
                </a:r>
              </a:p>
            </p:txBody>
          </p:sp>
          <p:sp>
            <p:nvSpPr>
              <p:cNvPr id="289" name="Rectangle 14">
                <a:extLst>
                  <a:ext uri="{FF2B5EF4-FFF2-40B4-BE49-F238E27FC236}">
                    <a16:creationId xmlns:a16="http://schemas.microsoft.com/office/drawing/2014/main" id="{6BD4B44F-49D8-62E2-EB3E-154D1F90239E}"/>
                  </a:ext>
                </a:extLst>
              </p:cNvPr>
              <p:cNvSpPr>
                <a:spLocks noChangeArrowheads="1"/>
              </p:cNvSpPr>
              <p:nvPr/>
            </p:nvSpPr>
            <p:spPr bwMode="auto">
              <a:xfrm>
                <a:off x="124478" y="690393"/>
                <a:ext cx="6753832" cy="2037244"/>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grpSp>
        <p:nvGrpSpPr>
          <p:cNvPr id="315" name="グループ化 314">
            <a:extLst>
              <a:ext uri="{FF2B5EF4-FFF2-40B4-BE49-F238E27FC236}">
                <a16:creationId xmlns:a16="http://schemas.microsoft.com/office/drawing/2014/main" id="{2222FE78-B61B-ABC8-4910-2FEE70EC9AF6}"/>
              </a:ext>
            </a:extLst>
          </p:cNvPr>
          <p:cNvGrpSpPr/>
          <p:nvPr/>
        </p:nvGrpSpPr>
        <p:grpSpPr>
          <a:xfrm>
            <a:off x="7003535" y="5019971"/>
            <a:ext cx="1531816" cy="1627604"/>
            <a:chOff x="7388738" y="4968081"/>
            <a:chExt cx="1531816" cy="1627604"/>
          </a:xfrm>
        </p:grpSpPr>
        <p:sp>
          <p:nvSpPr>
            <p:cNvPr id="295" name="正方形/長方形 294">
              <a:extLst>
                <a:ext uri="{FF2B5EF4-FFF2-40B4-BE49-F238E27FC236}">
                  <a16:creationId xmlns:a16="http://schemas.microsoft.com/office/drawing/2014/main" id="{A6FCE94D-BC95-A84A-9567-755312DDAC5A}"/>
                </a:ext>
              </a:extLst>
            </p:cNvPr>
            <p:cNvSpPr/>
            <p:nvPr/>
          </p:nvSpPr>
          <p:spPr bwMode="auto">
            <a:xfrm>
              <a:off x="7388738" y="4968081"/>
              <a:ext cx="1531816" cy="1627604"/>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305" name="Text Box 18">
              <a:extLst>
                <a:ext uri="{FF2B5EF4-FFF2-40B4-BE49-F238E27FC236}">
                  <a16:creationId xmlns:a16="http://schemas.microsoft.com/office/drawing/2014/main" id="{3D08D422-8346-0642-5759-6E9C9AF534E3}"/>
                </a:ext>
              </a:extLst>
            </p:cNvPr>
            <p:cNvSpPr txBox="1">
              <a:spLocks noChangeArrowheads="1"/>
            </p:cNvSpPr>
            <p:nvPr/>
          </p:nvSpPr>
          <p:spPr bwMode="auto">
            <a:xfrm>
              <a:off x="7539131" y="5002506"/>
              <a:ext cx="475968" cy="123111"/>
            </a:xfrm>
            <a:prstGeom prst="rect">
              <a:avLst/>
            </a:prstGeom>
            <a:noFill/>
            <a:ln>
              <a:noFill/>
            </a:ln>
            <a:effectLst/>
          </p:spPr>
          <p:txBody>
            <a:bodyPr wrap="square" lIns="0" tIns="0" rIns="0" bIns="0" anchor="ctr" anchorCtr="0">
              <a:no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r>
                <a:rPr lang="ja-JP" altLang="en-US" sz="800" dirty="0">
                  <a:latin typeface="ＭＳ Ｐゴシック" pitchFamily="50" charset="-128"/>
                </a:rPr>
                <a:t>木口形状</a:t>
              </a:r>
            </a:p>
          </p:txBody>
        </p:sp>
        <p:grpSp>
          <p:nvGrpSpPr>
            <p:cNvPr id="314" name="グループ化 313">
              <a:extLst>
                <a:ext uri="{FF2B5EF4-FFF2-40B4-BE49-F238E27FC236}">
                  <a16:creationId xmlns:a16="http://schemas.microsoft.com/office/drawing/2014/main" id="{89F15BB7-00B3-4D6F-E2D0-A1E2EF8BF853}"/>
                </a:ext>
              </a:extLst>
            </p:cNvPr>
            <p:cNvGrpSpPr/>
            <p:nvPr/>
          </p:nvGrpSpPr>
          <p:grpSpPr>
            <a:xfrm>
              <a:off x="7548555" y="5160041"/>
              <a:ext cx="1224755" cy="1305589"/>
              <a:chOff x="7548555" y="5160041"/>
              <a:chExt cx="1224755" cy="1305589"/>
            </a:xfrm>
          </p:grpSpPr>
          <p:pic>
            <p:nvPicPr>
              <p:cNvPr id="304" name="図 303">
                <a:extLst>
                  <a:ext uri="{FF2B5EF4-FFF2-40B4-BE49-F238E27FC236}">
                    <a16:creationId xmlns:a16="http://schemas.microsoft.com/office/drawing/2014/main" id="{CB88E757-F924-6098-F911-3FB167B13E73}"/>
                  </a:ext>
                </a:extLst>
              </p:cNvPr>
              <p:cNvPicPr>
                <a:picLocks noChangeAspect="1"/>
              </p:cNvPicPr>
              <p:nvPr/>
            </p:nvPicPr>
            <p:blipFill>
              <a:blip r:embed="rId65"/>
              <a:stretch>
                <a:fillRect/>
              </a:stretch>
            </p:blipFill>
            <p:spPr>
              <a:xfrm>
                <a:off x="7548555" y="5160041"/>
                <a:ext cx="1224755" cy="1305589"/>
              </a:xfrm>
              <a:prstGeom prst="rect">
                <a:avLst/>
              </a:prstGeom>
            </p:spPr>
          </p:pic>
          <p:grpSp>
            <p:nvGrpSpPr>
              <p:cNvPr id="313" name="グループ化 312">
                <a:extLst>
                  <a:ext uri="{FF2B5EF4-FFF2-40B4-BE49-F238E27FC236}">
                    <a16:creationId xmlns:a16="http://schemas.microsoft.com/office/drawing/2014/main" id="{FB5A8D66-2DBB-B0BB-0C9D-FAEA5E73C475}"/>
                  </a:ext>
                </a:extLst>
              </p:cNvPr>
              <p:cNvGrpSpPr/>
              <p:nvPr/>
            </p:nvGrpSpPr>
            <p:grpSpPr>
              <a:xfrm>
                <a:off x="7568156" y="5475427"/>
                <a:ext cx="185633" cy="234846"/>
                <a:chOff x="7568156" y="5475427"/>
                <a:chExt cx="185633" cy="234846"/>
              </a:xfrm>
            </p:grpSpPr>
            <p:grpSp>
              <p:nvGrpSpPr>
                <p:cNvPr id="311" name="グループ化 310">
                  <a:extLst>
                    <a:ext uri="{FF2B5EF4-FFF2-40B4-BE49-F238E27FC236}">
                      <a16:creationId xmlns:a16="http://schemas.microsoft.com/office/drawing/2014/main" id="{97FBDE56-A702-7A28-4A75-5C54A2F62F78}"/>
                    </a:ext>
                  </a:extLst>
                </p:cNvPr>
                <p:cNvGrpSpPr/>
                <p:nvPr/>
              </p:nvGrpSpPr>
              <p:grpSpPr>
                <a:xfrm>
                  <a:off x="7568156" y="5590841"/>
                  <a:ext cx="185633" cy="119432"/>
                  <a:chOff x="7528857" y="5631126"/>
                  <a:chExt cx="185633" cy="119432"/>
                </a:xfrm>
              </p:grpSpPr>
              <p:cxnSp>
                <p:nvCxnSpPr>
                  <p:cNvPr id="307" name="直線コネクタ 306">
                    <a:extLst>
                      <a:ext uri="{FF2B5EF4-FFF2-40B4-BE49-F238E27FC236}">
                        <a16:creationId xmlns:a16="http://schemas.microsoft.com/office/drawing/2014/main" id="{2CB3190A-E042-998B-0692-BCE392F34988}"/>
                      </a:ext>
                    </a:extLst>
                  </p:cNvPr>
                  <p:cNvCxnSpPr/>
                  <p:nvPr/>
                </p:nvCxnSpPr>
                <p:spPr>
                  <a:xfrm flipH="1">
                    <a:off x="7528857" y="5631126"/>
                    <a:ext cx="18563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D71B58D4-3B5A-EEED-900E-EA2D56F286F4}"/>
                      </a:ext>
                    </a:extLst>
                  </p:cNvPr>
                  <p:cNvCxnSpPr>
                    <a:cxnSpLocks/>
                  </p:cNvCxnSpPr>
                  <p:nvPr/>
                </p:nvCxnSpPr>
                <p:spPr>
                  <a:xfrm flipH="1" flipV="1">
                    <a:off x="7528857" y="5631126"/>
                    <a:ext cx="136227" cy="119432"/>
                  </a:xfrm>
                  <a:prstGeom prst="line">
                    <a:avLst/>
                  </a:prstGeom>
                  <a:ln w="6350">
                    <a:solidFill>
                      <a:schemeClr val="tx1"/>
                    </a:solidFill>
                    <a:headEnd type="triangle" w="med" len="sm"/>
                  </a:ln>
                </p:spPr>
                <p:style>
                  <a:lnRef idx="1">
                    <a:schemeClr val="accent1"/>
                  </a:lnRef>
                  <a:fillRef idx="0">
                    <a:schemeClr val="accent1"/>
                  </a:fillRef>
                  <a:effectRef idx="0">
                    <a:schemeClr val="accent1"/>
                  </a:effectRef>
                  <a:fontRef idx="minor">
                    <a:schemeClr val="tx1"/>
                  </a:fontRef>
                </p:style>
              </p:cxnSp>
            </p:grpSp>
            <p:sp>
              <p:nvSpPr>
                <p:cNvPr id="312" name="正方形/長方形 311">
                  <a:extLst>
                    <a:ext uri="{FF2B5EF4-FFF2-40B4-BE49-F238E27FC236}">
                      <a16:creationId xmlns:a16="http://schemas.microsoft.com/office/drawing/2014/main" id="{B1069489-BDBA-5C04-7B83-CD39194508FB}"/>
                    </a:ext>
                  </a:extLst>
                </p:cNvPr>
                <p:cNvSpPr/>
                <p:nvPr/>
              </p:nvSpPr>
              <p:spPr>
                <a:xfrm>
                  <a:off x="7611432" y="5475427"/>
                  <a:ext cx="110627" cy="92333"/>
                </a:xfrm>
                <a:prstGeom prst="rect">
                  <a:avLst/>
                </a:prstGeom>
              </p:spPr>
              <p:txBody>
                <a:bodyPr wrap="square" lIns="0" tIns="0" rIns="0" bIns="0">
                  <a:spAutoFit/>
                </a:bodyPr>
                <a:lstStyle/>
                <a:p>
                  <a:pPr algn="ctr"/>
                  <a:r>
                    <a:rPr lang="en-US" altLang="ja-JP" sz="600" b="1" dirty="0">
                      <a:solidFill>
                        <a:srgbClr val="000000"/>
                      </a:solidFill>
                      <a:latin typeface="ＭＳ Ｐゴシック" pitchFamily="50" charset="-128"/>
                      <a:ea typeface="ＭＳ Ｐゴシック" pitchFamily="50" charset="-128"/>
                    </a:rPr>
                    <a:t>R</a:t>
                  </a:r>
                  <a:r>
                    <a:rPr lang="ja-JP" altLang="en-US" sz="600" b="1" dirty="0">
                      <a:solidFill>
                        <a:srgbClr val="000000"/>
                      </a:solidFill>
                      <a:latin typeface="ＭＳ Ｐゴシック" pitchFamily="50" charset="-128"/>
                      <a:ea typeface="ＭＳ Ｐゴシック" pitchFamily="50" charset="-128"/>
                    </a:rPr>
                    <a:t>２</a:t>
                  </a:r>
                </a:p>
              </p:txBody>
            </p:sp>
          </p:grpSp>
        </p:grpSp>
      </p:grpSp>
    </p:spTree>
    <p:extLst>
      <p:ext uri="{BB962C8B-B14F-4D97-AF65-F5344CB8AC3E}">
        <p14:creationId xmlns:p14="http://schemas.microsoft.com/office/powerpoint/2010/main" val="110577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1143ED0-D1ED-70FB-7358-9114AAD86E5A}"/>
              </a:ext>
            </a:extLst>
          </p:cNvPr>
          <p:cNvSpPr>
            <a:spLocks noGrp="1"/>
          </p:cNvSpPr>
          <p:nvPr>
            <p:ph type="body" sz="quarter" idx="10"/>
          </p:nvPr>
        </p:nvSpPr>
        <p:spPr/>
        <p:txBody>
          <a:bodyPr/>
          <a:lstStyle/>
          <a:p>
            <a:r>
              <a:rPr lang="ja-JP" altLang="en-US" sz="1100" b="1" dirty="0">
                <a:solidFill>
                  <a:srgbClr val="FFFFFF"/>
                </a:solidFill>
                <a:latin typeface="+mj-ea"/>
              </a:rPr>
              <a:t>ベリティスパブリック　コンセプト</a:t>
            </a:r>
          </a:p>
        </p:txBody>
      </p:sp>
      <p:sp>
        <p:nvSpPr>
          <p:cNvPr id="3" name="テキスト ボックス 2">
            <a:extLst>
              <a:ext uri="{FF2B5EF4-FFF2-40B4-BE49-F238E27FC236}">
                <a16:creationId xmlns:a16="http://schemas.microsoft.com/office/drawing/2014/main" id="{A79542CE-90CC-10B6-CCAD-F5C37C69EF48}"/>
              </a:ext>
            </a:extLst>
          </p:cNvPr>
          <p:cNvSpPr txBox="1"/>
          <p:nvPr/>
        </p:nvSpPr>
        <p:spPr>
          <a:xfrm>
            <a:off x="130629" y="703967"/>
            <a:ext cx="3302186" cy="400110"/>
          </a:xfrm>
          <a:prstGeom prst="rect">
            <a:avLst/>
          </a:prstGeom>
          <a:noFill/>
        </p:spPr>
        <p:txBody>
          <a:bodyPr wrap="none" lIns="0" tIns="0" rIns="0" bIns="0" rtlCol="0">
            <a:spAutoFit/>
          </a:bodyPr>
          <a:lstStyle/>
          <a:p>
            <a:r>
              <a:rPr kumimoji="1" lang="ja-JP" altLang="en-US" sz="1300" b="1" dirty="0"/>
              <a:t>利用者とスタッフがともに快適に過ごすために、</a:t>
            </a:r>
          </a:p>
          <a:p>
            <a:r>
              <a:rPr kumimoji="1" lang="ja-JP" altLang="en-US" sz="1300" b="1" dirty="0"/>
              <a:t>ユニバーサルデザインをさらに進化</a:t>
            </a:r>
          </a:p>
        </p:txBody>
      </p:sp>
      <p:sp>
        <p:nvSpPr>
          <p:cNvPr id="4" name="テキスト ボックス 3">
            <a:extLst>
              <a:ext uri="{FF2B5EF4-FFF2-40B4-BE49-F238E27FC236}">
                <a16:creationId xmlns:a16="http://schemas.microsoft.com/office/drawing/2014/main" id="{1B2A758A-282E-95CC-C248-6B8BBB9B0290}"/>
              </a:ext>
            </a:extLst>
          </p:cNvPr>
          <p:cNvSpPr txBox="1"/>
          <p:nvPr/>
        </p:nvSpPr>
        <p:spPr>
          <a:xfrm>
            <a:off x="130629" y="1187956"/>
            <a:ext cx="3688510" cy="492443"/>
          </a:xfrm>
          <a:prstGeom prst="rect">
            <a:avLst/>
          </a:prstGeom>
          <a:noFill/>
        </p:spPr>
        <p:txBody>
          <a:bodyPr wrap="none" lIns="0" tIns="0" rIns="0" bIns="0" rtlCol="0">
            <a:spAutoFit/>
          </a:bodyPr>
          <a:lstStyle/>
          <a:p>
            <a:r>
              <a:rPr kumimoji="1" lang="ja-JP" altLang="en-US" sz="800" dirty="0"/>
              <a:t>利用者はもちろん、スタッフの使いやすさにも配慮した空間を実現するために、</a:t>
            </a:r>
          </a:p>
          <a:p>
            <a:r>
              <a:rPr kumimoji="1" lang="ja-JP" altLang="en-US" sz="800" dirty="0"/>
              <a:t>京都大学大学院建築環境計画学の三浦教授にご助言いただき「操作のわかりやすさ」</a:t>
            </a:r>
          </a:p>
          <a:p>
            <a:r>
              <a:rPr kumimoji="1" lang="ja-JP" altLang="en-US" sz="800" dirty="0"/>
              <a:t>「身体負担の少なさ」「移動のスムーズさ」という</a:t>
            </a:r>
          </a:p>
          <a:p>
            <a:r>
              <a:rPr kumimoji="1" lang="ja-JP" altLang="en-US" sz="800" dirty="0"/>
              <a:t>ユニバーサルデザインを取り入れた３つの新商品を発売。</a:t>
            </a:r>
          </a:p>
        </p:txBody>
      </p:sp>
      <p:grpSp>
        <p:nvGrpSpPr>
          <p:cNvPr id="17" name="グループ化 16">
            <a:extLst>
              <a:ext uri="{FF2B5EF4-FFF2-40B4-BE49-F238E27FC236}">
                <a16:creationId xmlns:a16="http://schemas.microsoft.com/office/drawing/2014/main" id="{BD3C4173-941C-426F-E1BE-5C4A5A620A2C}"/>
              </a:ext>
            </a:extLst>
          </p:cNvPr>
          <p:cNvGrpSpPr/>
          <p:nvPr/>
        </p:nvGrpSpPr>
        <p:grpSpPr>
          <a:xfrm>
            <a:off x="130629" y="1837051"/>
            <a:ext cx="4668374" cy="4806461"/>
            <a:chOff x="130629" y="1837051"/>
            <a:chExt cx="4668374" cy="4806461"/>
          </a:xfrm>
        </p:grpSpPr>
        <p:sp>
          <p:nvSpPr>
            <p:cNvPr id="50" name="正方形/長方形 49">
              <a:extLst>
                <a:ext uri="{FF2B5EF4-FFF2-40B4-BE49-F238E27FC236}">
                  <a16:creationId xmlns:a16="http://schemas.microsoft.com/office/drawing/2014/main" id="{093867FF-88BD-FB0E-1088-87349143F983}"/>
                </a:ext>
              </a:extLst>
            </p:cNvPr>
            <p:cNvSpPr/>
            <p:nvPr/>
          </p:nvSpPr>
          <p:spPr>
            <a:xfrm>
              <a:off x="130629" y="1837051"/>
              <a:ext cx="4668374" cy="4806461"/>
            </a:xfrm>
            <a:prstGeom prst="rect">
              <a:avLst/>
            </a:prstGeom>
            <a:solidFill>
              <a:srgbClr val="E8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28C4E2EB-070B-E7D5-74EE-77152B05DC47}"/>
                </a:ext>
              </a:extLst>
            </p:cNvPr>
            <p:cNvPicPr>
              <a:picLocks noChangeAspect="1"/>
            </p:cNvPicPr>
            <p:nvPr/>
          </p:nvPicPr>
          <p:blipFill rotWithShape="1">
            <a:blip r:embed="rId2"/>
            <a:srcRect l="6878" r="6269"/>
            <a:stretch/>
          </p:blipFill>
          <p:spPr>
            <a:xfrm>
              <a:off x="239389" y="2672710"/>
              <a:ext cx="2416256" cy="3833589"/>
            </a:xfrm>
            <a:prstGeom prst="rect">
              <a:avLst/>
            </a:prstGeom>
          </p:spPr>
        </p:pic>
        <p:grpSp>
          <p:nvGrpSpPr>
            <p:cNvPr id="59" name="グループ化 58">
              <a:extLst>
                <a:ext uri="{FF2B5EF4-FFF2-40B4-BE49-F238E27FC236}">
                  <a16:creationId xmlns:a16="http://schemas.microsoft.com/office/drawing/2014/main" id="{2230F0AD-81E8-8954-D1AE-037DE01EA815}"/>
                </a:ext>
              </a:extLst>
            </p:cNvPr>
            <p:cNvGrpSpPr/>
            <p:nvPr/>
          </p:nvGrpSpPr>
          <p:grpSpPr>
            <a:xfrm>
              <a:off x="2809642" y="2672710"/>
              <a:ext cx="1930199" cy="1983603"/>
              <a:chOff x="2809642" y="2830465"/>
              <a:chExt cx="1930199" cy="1983603"/>
            </a:xfrm>
          </p:grpSpPr>
          <p:pic>
            <p:nvPicPr>
              <p:cNvPr id="27" name="図 26">
                <a:extLst>
                  <a:ext uri="{FF2B5EF4-FFF2-40B4-BE49-F238E27FC236}">
                    <a16:creationId xmlns:a16="http://schemas.microsoft.com/office/drawing/2014/main" id="{0E613099-5177-5EA7-3754-1A351304312D}"/>
                  </a:ext>
                </a:extLst>
              </p:cNvPr>
              <p:cNvPicPr>
                <a:picLocks noChangeAspect="1"/>
              </p:cNvPicPr>
              <p:nvPr/>
            </p:nvPicPr>
            <p:blipFill>
              <a:blip r:embed="rId3"/>
              <a:stretch>
                <a:fillRect/>
              </a:stretch>
            </p:blipFill>
            <p:spPr>
              <a:xfrm>
                <a:off x="2815032" y="2830465"/>
                <a:ext cx="1907832" cy="1354994"/>
              </a:xfrm>
              <a:prstGeom prst="rect">
                <a:avLst/>
              </a:prstGeom>
            </p:spPr>
          </p:pic>
          <p:sp>
            <p:nvSpPr>
              <p:cNvPr id="6" name="テキスト ボックス 5">
                <a:extLst>
                  <a:ext uri="{FF2B5EF4-FFF2-40B4-BE49-F238E27FC236}">
                    <a16:creationId xmlns:a16="http://schemas.microsoft.com/office/drawing/2014/main" id="{75FD726A-121F-743B-DBCB-CC06D3510D74}"/>
                  </a:ext>
                </a:extLst>
              </p:cNvPr>
              <p:cNvSpPr txBox="1"/>
              <p:nvPr/>
            </p:nvSpPr>
            <p:spPr>
              <a:xfrm>
                <a:off x="2809642" y="4198515"/>
                <a:ext cx="1930199" cy="615553"/>
              </a:xfrm>
              <a:prstGeom prst="rect">
                <a:avLst/>
              </a:prstGeom>
              <a:noFill/>
            </p:spPr>
            <p:txBody>
              <a:bodyPr wrap="square" lIns="0" tIns="0" rIns="0" bIns="0" rtlCol="0">
                <a:spAutoFit/>
              </a:bodyPr>
              <a:lstStyle/>
              <a:p>
                <a:r>
                  <a:rPr kumimoji="1" lang="ja-JP" altLang="en-US" sz="800" dirty="0"/>
                  <a:t>センサー引手に手をかざすと、ドアが自動で開きます。手で触れずにドアの開閉ができるので、人の出入りが多い場所でもウイルスとの接触機会を減らせます。荷物を持っている時や、手が汚れている時にも便利です。</a:t>
                </a:r>
              </a:p>
            </p:txBody>
          </p:sp>
        </p:grpSp>
        <p:grpSp>
          <p:nvGrpSpPr>
            <p:cNvPr id="60" name="グループ化 59">
              <a:extLst>
                <a:ext uri="{FF2B5EF4-FFF2-40B4-BE49-F238E27FC236}">
                  <a16:creationId xmlns:a16="http://schemas.microsoft.com/office/drawing/2014/main" id="{01986FCA-E30C-E0E3-092C-F37D0E6FAA1E}"/>
                </a:ext>
              </a:extLst>
            </p:cNvPr>
            <p:cNvGrpSpPr/>
            <p:nvPr/>
          </p:nvGrpSpPr>
          <p:grpSpPr>
            <a:xfrm>
              <a:off x="2764405" y="5075320"/>
              <a:ext cx="1906496" cy="1426450"/>
              <a:chOff x="2809642" y="5071776"/>
              <a:chExt cx="1906496" cy="1426450"/>
            </a:xfrm>
          </p:grpSpPr>
          <p:grpSp>
            <p:nvGrpSpPr>
              <p:cNvPr id="58" name="グループ化 57">
                <a:extLst>
                  <a:ext uri="{FF2B5EF4-FFF2-40B4-BE49-F238E27FC236}">
                    <a16:creationId xmlns:a16="http://schemas.microsoft.com/office/drawing/2014/main" id="{AE3A2ECD-AA97-7EBC-F1E5-890B16E753F9}"/>
                  </a:ext>
                </a:extLst>
              </p:cNvPr>
              <p:cNvGrpSpPr/>
              <p:nvPr/>
            </p:nvGrpSpPr>
            <p:grpSpPr>
              <a:xfrm>
                <a:off x="2809642" y="5071776"/>
                <a:ext cx="1906496" cy="1113429"/>
                <a:chOff x="2809642" y="4621191"/>
                <a:chExt cx="1906496" cy="1113429"/>
              </a:xfrm>
            </p:grpSpPr>
            <p:pic>
              <p:nvPicPr>
                <p:cNvPr id="29" name="図 28">
                  <a:extLst>
                    <a:ext uri="{FF2B5EF4-FFF2-40B4-BE49-F238E27FC236}">
                      <a16:creationId xmlns:a16="http://schemas.microsoft.com/office/drawing/2014/main" id="{CABF7611-0E8A-5FA3-4998-5BED685CA8D2}"/>
                    </a:ext>
                  </a:extLst>
                </p:cNvPr>
                <p:cNvPicPr>
                  <a:picLocks noChangeAspect="1"/>
                </p:cNvPicPr>
                <p:nvPr/>
              </p:nvPicPr>
              <p:blipFill>
                <a:blip r:embed="rId4"/>
                <a:stretch>
                  <a:fillRect/>
                </a:stretch>
              </p:blipFill>
              <p:spPr>
                <a:xfrm>
                  <a:off x="2809642" y="4621191"/>
                  <a:ext cx="539551" cy="933479"/>
                </a:xfrm>
                <a:prstGeom prst="rect">
                  <a:avLst/>
                </a:prstGeom>
              </p:spPr>
            </p:pic>
            <p:pic>
              <p:nvPicPr>
                <p:cNvPr id="31" name="図 30">
                  <a:extLst>
                    <a:ext uri="{FF2B5EF4-FFF2-40B4-BE49-F238E27FC236}">
                      <a16:creationId xmlns:a16="http://schemas.microsoft.com/office/drawing/2014/main" id="{B0F6590A-8549-554E-97D8-0127CC6994C3}"/>
                    </a:ext>
                  </a:extLst>
                </p:cNvPr>
                <p:cNvPicPr>
                  <a:picLocks noChangeAspect="1"/>
                </p:cNvPicPr>
                <p:nvPr/>
              </p:nvPicPr>
              <p:blipFill>
                <a:blip r:embed="rId5"/>
                <a:stretch>
                  <a:fillRect/>
                </a:stretch>
              </p:blipFill>
              <p:spPr>
                <a:xfrm>
                  <a:off x="3384201" y="4621191"/>
                  <a:ext cx="539551" cy="933479"/>
                </a:xfrm>
                <a:prstGeom prst="rect">
                  <a:avLst/>
                </a:prstGeom>
              </p:spPr>
            </p:pic>
            <p:pic>
              <p:nvPicPr>
                <p:cNvPr id="33" name="図 32">
                  <a:extLst>
                    <a:ext uri="{FF2B5EF4-FFF2-40B4-BE49-F238E27FC236}">
                      <a16:creationId xmlns:a16="http://schemas.microsoft.com/office/drawing/2014/main" id="{7093C333-39B1-17D7-AE2D-30BC6B87DA6D}"/>
                    </a:ext>
                  </a:extLst>
                </p:cNvPr>
                <p:cNvPicPr>
                  <a:picLocks noChangeAspect="1"/>
                </p:cNvPicPr>
                <p:nvPr/>
              </p:nvPicPr>
              <p:blipFill>
                <a:blip r:embed="rId6"/>
                <a:stretch>
                  <a:fillRect/>
                </a:stretch>
              </p:blipFill>
              <p:spPr>
                <a:xfrm>
                  <a:off x="3956286" y="4621191"/>
                  <a:ext cx="759852" cy="933479"/>
                </a:xfrm>
                <a:prstGeom prst="rect">
                  <a:avLst/>
                </a:prstGeom>
              </p:spPr>
            </p:pic>
            <p:sp>
              <p:nvSpPr>
                <p:cNvPr id="7" name="テキスト ボックス 6">
                  <a:extLst>
                    <a:ext uri="{FF2B5EF4-FFF2-40B4-BE49-F238E27FC236}">
                      <a16:creationId xmlns:a16="http://schemas.microsoft.com/office/drawing/2014/main" id="{85DE0CA0-3BD8-8D7E-CE43-D6B4CFE29075}"/>
                    </a:ext>
                  </a:extLst>
                </p:cNvPr>
                <p:cNvSpPr txBox="1"/>
                <p:nvPr/>
              </p:nvSpPr>
              <p:spPr>
                <a:xfrm>
                  <a:off x="2809643" y="5580732"/>
                  <a:ext cx="539172" cy="153888"/>
                </a:xfrm>
                <a:prstGeom prst="rect">
                  <a:avLst/>
                </a:prstGeom>
                <a:noFill/>
              </p:spPr>
              <p:txBody>
                <a:bodyPr wrap="square" lIns="0" tIns="0" rIns="0" bIns="0" rtlCol="0">
                  <a:spAutoFit/>
                </a:bodyPr>
                <a:lstStyle/>
                <a:p>
                  <a:r>
                    <a:rPr kumimoji="1" lang="ja-JP" altLang="en-US" sz="500" dirty="0"/>
                    <a:t>引手センサー</a:t>
                  </a:r>
                  <a:endParaRPr kumimoji="1" lang="en-US" altLang="ja-JP" sz="500" dirty="0"/>
                </a:p>
                <a:p>
                  <a:r>
                    <a:rPr kumimoji="1" lang="ja-JP" altLang="en-US" sz="500" dirty="0"/>
                    <a:t>（室外側）</a:t>
                  </a:r>
                </a:p>
              </p:txBody>
            </p:sp>
            <p:sp>
              <p:nvSpPr>
                <p:cNvPr id="8" name="テキスト ボックス 7">
                  <a:extLst>
                    <a:ext uri="{FF2B5EF4-FFF2-40B4-BE49-F238E27FC236}">
                      <a16:creationId xmlns:a16="http://schemas.microsoft.com/office/drawing/2014/main" id="{1C608C51-6360-5EB1-AFF3-0E7BE68872DD}"/>
                    </a:ext>
                  </a:extLst>
                </p:cNvPr>
                <p:cNvSpPr txBox="1"/>
                <p:nvPr/>
              </p:nvSpPr>
              <p:spPr>
                <a:xfrm>
                  <a:off x="3386086" y="5578398"/>
                  <a:ext cx="534813" cy="153888"/>
                </a:xfrm>
                <a:prstGeom prst="rect">
                  <a:avLst/>
                </a:prstGeom>
                <a:noFill/>
              </p:spPr>
              <p:txBody>
                <a:bodyPr wrap="square" lIns="0" tIns="0" rIns="0" bIns="0" rtlCol="0">
                  <a:spAutoFit/>
                </a:bodyPr>
                <a:lstStyle/>
                <a:p>
                  <a:r>
                    <a:rPr kumimoji="1" lang="ja-JP" altLang="en-US" sz="500" dirty="0"/>
                    <a:t>引手センサー</a:t>
                  </a:r>
                  <a:endParaRPr kumimoji="1" lang="en-US" altLang="ja-JP" sz="500" dirty="0"/>
                </a:p>
                <a:p>
                  <a:r>
                    <a:rPr kumimoji="1" lang="ja-JP" altLang="en-US" sz="500" dirty="0"/>
                    <a:t>（室内側）</a:t>
                  </a:r>
                </a:p>
              </p:txBody>
            </p:sp>
          </p:grpSp>
          <p:sp>
            <p:nvSpPr>
              <p:cNvPr id="10" name="テキスト ボックス 9">
                <a:extLst>
                  <a:ext uri="{FF2B5EF4-FFF2-40B4-BE49-F238E27FC236}">
                    <a16:creationId xmlns:a16="http://schemas.microsoft.com/office/drawing/2014/main" id="{1E2B19A7-47C2-4047-5A93-E6C51E560FD3}"/>
                  </a:ext>
                </a:extLst>
              </p:cNvPr>
              <p:cNvSpPr txBox="1"/>
              <p:nvPr/>
            </p:nvSpPr>
            <p:spPr>
              <a:xfrm>
                <a:off x="2811006" y="6252005"/>
                <a:ext cx="1608981" cy="246221"/>
              </a:xfrm>
              <a:prstGeom prst="rect">
                <a:avLst/>
              </a:prstGeom>
              <a:noFill/>
            </p:spPr>
            <p:txBody>
              <a:bodyPr wrap="square" lIns="0" tIns="0" rIns="0" bIns="0" rtlCol="0">
                <a:spAutoFit/>
              </a:bodyPr>
              <a:lstStyle/>
              <a:p>
                <a:r>
                  <a:rPr kumimoji="1" lang="ja-JP" altLang="en-US" sz="800" dirty="0"/>
                  <a:t>センサー引手は単三電池仕様なので電気配線は不要です。</a:t>
                </a:r>
              </a:p>
            </p:txBody>
          </p:sp>
        </p:grpSp>
        <p:grpSp>
          <p:nvGrpSpPr>
            <p:cNvPr id="81" name="グループ化 80">
              <a:extLst>
                <a:ext uri="{FF2B5EF4-FFF2-40B4-BE49-F238E27FC236}">
                  <a16:creationId xmlns:a16="http://schemas.microsoft.com/office/drawing/2014/main" id="{C79A2566-BC05-22D9-64CD-EA46FE6D39C6}"/>
                </a:ext>
              </a:extLst>
            </p:cNvPr>
            <p:cNvGrpSpPr/>
            <p:nvPr/>
          </p:nvGrpSpPr>
          <p:grpSpPr>
            <a:xfrm>
              <a:off x="239389" y="1917314"/>
              <a:ext cx="1969812" cy="615553"/>
              <a:chOff x="239389" y="1917314"/>
              <a:chExt cx="1969812" cy="615553"/>
            </a:xfrm>
          </p:grpSpPr>
          <p:sp>
            <p:nvSpPr>
              <p:cNvPr id="48" name="テキスト ボックス 47">
                <a:extLst>
                  <a:ext uri="{FF2B5EF4-FFF2-40B4-BE49-F238E27FC236}">
                    <a16:creationId xmlns:a16="http://schemas.microsoft.com/office/drawing/2014/main" id="{27924A5C-85D1-13DB-1026-ED8C9CF558C7}"/>
                  </a:ext>
                </a:extLst>
              </p:cNvPr>
              <p:cNvSpPr txBox="1"/>
              <p:nvPr/>
            </p:nvSpPr>
            <p:spPr>
              <a:xfrm>
                <a:off x="239389" y="1917314"/>
                <a:ext cx="245260" cy="615553"/>
              </a:xfrm>
              <a:prstGeom prst="rect">
                <a:avLst/>
              </a:prstGeom>
              <a:noFill/>
            </p:spPr>
            <p:txBody>
              <a:bodyPr wrap="none" lIns="0" tIns="0" rIns="0" bIns="0" rtlCol="0">
                <a:spAutoFit/>
              </a:bodyPr>
              <a:lstStyle/>
              <a:p>
                <a:r>
                  <a:rPr kumimoji="1" lang="en-US" altLang="ja-JP" sz="4000" dirty="0">
                    <a:latin typeface="HGS明朝B" panose="02020800000000000000" pitchFamily="18" charset="-128"/>
                    <a:ea typeface="HGS明朝B" panose="02020800000000000000" pitchFamily="18" charset="-128"/>
                  </a:rPr>
                  <a:t>1</a:t>
                </a:r>
                <a:endParaRPr kumimoji="1" lang="ja-JP" altLang="en-US" sz="4000" dirty="0">
                  <a:latin typeface="HGS明朝B" panose="02020800000000000000" pitchFamily="18" charset="-128"/>
                  <a:ea typeface="HGS明朝B" panose="02020800000000000000" pitchFamily="18" charset="-128"/>
                </a:endParaRPr>
              </a:p>
            </p:txBody>
          </p:sp>
          <p:grpSp>
            <p:nvGrpSpPr>
              <p:cNvPr id="66" name="グループ化 65">
                <a:extLst>
                  <a:ext uri="{FF2B5EF4-FFF2-40B4-BE49-F238E27FC236}">
                    <a16:creationId xmlns:a16="http://schemas.microsoft.com/office/drawing/2014/main" id="{68FB93B4-DD08-28FC-22EF-8E9798156196}"/>
                  </a:ext>
                </a:extLst>
              </p:cNvPr>
              <p:cNvGrpSpPr/>
              <p:nvPr/>
            </p:nvGrpSpPr>
            <p:grpSpPr>
              <a:xfrm>
                <a:off x="632552" y="2038701"/>
                <a:ext cx="1576649" cy="493837"/>
                <a:chOff x="422526" y="1971411"/>
                <a:chExt cx="1576649" cy="493837"/>
              </a:xfrm>
            </p:grpSpPr>
            <p:sp>
              <p:nvSpPr>
                <p:cNvPr id="5" name="テキスト ボックス 4">
                  <a:extLst>
                    <a:ext uri="{FF2B5EF4-FFF2-40B4-BE49-F238E27FC236}">
                      <a16:creationId xmlns:a16="http://schemas.microsoft.com/office/drawing/2014/main" id="{20145D08-B748-9F9A-ED32-187D8E61FDB5}"/>
                    </a:ext>
                  </a:extLst>
                </p:cNvPr>
                <p:cNvSpPr txBox="1"/>
                <p:nvPr/>
              </p:nvSpPr>
              <p:spPr>
                <a:xfrm>
                  <a:off x="434734" y="1971411"/>
                  <a:ext cx="997068" cy="153888"/>
                </a:xfrm>
                <a:prstGeom prst="rect">
                  <a:avLst/>
                </a:prstGeom>
                <a:noFill/>
              </p:spPr>
              <p:txBody>
                <a:bodyPr wrap="none" lIns="0" tIns="0" rIns="0" bIns="0" rtlCol="0">
                  <a:spAutoFit/>
                </a:bodyPr>
                <a:lstStyle/>
                <a:p>
                  <a:r>
                    <a:rPr kumimoji="1" lang="ja-JP" altLang="en-US" sz="1000" b="1" dirty="0"/>
                    <a:t>タッチレス自動ドア</a:t>
                  </a:r>
                </a:p>
              </p:txBody>
            </p:sp>
            <p:pic>
              <p:nvPicPr>
                <p:cNvPr id="23" name="図 22">
                  <a:extLst>
                    <a:ext uri="{FF2B5EF4-FFF2-40B4-BE49-F238E27FC236}">
                      <a16:creationId xmlns:a16="http://schemas.microsoft.com/office/drawing/2014/main" id="{C762F973-4A3A-503B-1508-3A0359F3987C}"/>
                    </a:ext>
                  </a:extLst>
                </p:cNvPr>
                <p:cNvPicPr>
                  <a:picLocks noChangeAspect="1"/>
                </p:cNvPicPr>
                <p:nvPr/>
              </p:nvPicPr>
              <p:blipFill>
                <a:blip r:embed="rId7"/>
                <a:stretch>
                  <a:fillRect/>
                </a:stretch>
              </p:blipFill>
              <p:spPr>
                <a:xfrm>
                  <a:off x="552159" y="2162980"/>
                  <a:ext cx="1318987" cy="302268"/>
                </a:xfrm>
                <a:prstGeom prst="rect">
                  <a:avLst/>
                </a:prstGeom>
              </p:spPr>
            </p:pic>
            <p:sp>
              <p:nvSpPr>
                <p:cNvPr id="61" name="テキスト ボックス 60">
                  <a:extLst>
                    <a:ext uri="{FF2B5EF4-FFF2-40B4-BE49-F238E27FC236}">
                      <a16:creationId xmlns:a16="http://schemas.microsoft.com/office/drawing/2014/main" id="{9E22D116-10FB-C510-1034-B88F7FB2A8BF}"/>
                    </a:ext>
                  </a:extLst>
                </p:cNvPr>
                <p:cNvSpPr txBox="1"/>
                <p:nvPr/>
              </p:nvSpPr>
              <p:spPr>
                <a:xfrm>
                  <a:off x="422526" y="2125299"/>
                  <a:ext cx="117020" cy="276999"/>
                </a:xfrm>
                <a:prstGeom prst="rect">
                  <a:avLst/>
                </a:prstGeom>
                <a:noFill/>
              </p:spPr>
              <p:txBody>
                <a:bodyPr wrap="none" lIns="0" tIns="0" rIns="0" bIns="0" rtlCol="0">
                  <a:spAutoFit/>
                </a:bodyPr>
                <a:lstStyle/>
                <a:p>
                  <a:r>
                    <a:rPr kumimoji="1" lang="ja-JP" altLang="en-US" dirty="0">
                      <a:solidFill>
                        <a:srgbClr val="534B46"/>
                      </a:solidFill>
                    </a:rPr>
                    <a:t>「</a:t>
                  </a:r>
                </a:p>
              </p:txBody>
            </p:sp>
            <p:sp>
              <p:nvSpPr>
                <p:cNvPr id="65" name="テキスト ボックス 64">
                  <a:extLst>
                    <a:ext uri="{FF2B5EF4-FFF2-40B4-BE49-F238E27FC236}">
                      <a16:creationId xmlns:a16="http://schemas.microsoft.com/office/drawing/2014/main" id="{6987F9D6-9A49-AFFC-3BA2-17136F494925}"/>
                    </a:ext>
                  </a:extLst>
                </p:cNvPr>
                <p:cNvSpPr txBox="1"/>
                <p:nvPr/>
              </p:nvSpPr>
              <p:spPr>
                <a:xfrm>
                  <a:off x="1883759" y="2125299"/>
                  <a:ext cx="115416" cy="276999"/>
                </a:xfrm>
                <a:prstGeom prst="rect">
                  <a:avLst/>
                </a:prstGeom>
                <a:noFill/>
              </p:spPr>
              <p:txBody>
                <a:bodyPr wrap="none" lIns="0" tIns="0" rIns="0" bIns="0" rtlCol="0">
                  <a:spAutoFit/>
                </a:bodyPr>
                <a:lstStyle/>
                <a:p>
                  <a:r>
                    <a:rPr kumimoji="1" lang="ja-JP" altLang="en-US" dirty="0">
                      <a:solidFill>
                        <a:srgbClr val="534B46"/>
                      </a:solidFill>
                    </a:rPr>
                    <a:t>」</a:t>
                  </a:r>
                </a:p>
              </p:txBody>
            </p:sp>
          </p:grpSp>
        </p:grpSp>
      </p:grpSp>
      <p:grpSp>
        <p:nvGrpSpPr>
          <p:cNvPr id="9" name="グループ化 8">
            <a:extLst>
              <a:ext uri="{FF2B5EF4-FFF2-40B4-BE49-F238E27FC236}">
                <a16:creationId xmlns:a16="http://schemas.microsoft.com/office/drawing/2014/main" id="{97B60493-7C07-E161-6E33-0E9CB111CC0A}"/>
              </a:ext>
            </a:extLst>
          </p:cNvPr>
          <p:cNvGrpSpPr/>
          <p:nvPr/>
        </p:nvGrpSpPr>
        <p:grpSpPr>
          <a:xfrm>
            <a:off x="4946906" y="742705"/>
            <a:ext cx="4781768" cy="2874026"/>
            <a:chOff x="4946906" y="742705"/>
            <a:chExt cx="4781768" cy="2874026"/>
          </a:xfrm>
        </p:grpSpPr>
        <p:sp>
          <p:nvSpPr>
            <p:cNvPr id="54" name="正方形/長方形 53">
              <a:extLst>
                <a:ext uri="{FF2B5EF4-FFF2-40B4-BE49-F238E27FC236}">
                  <a16:creationId xmlns:a16="http://schemas.microsoft.com/office/drawing/2014/main" id="{4C151870-2F11-D343-2362-A6EF126F2682}"/>
                </a:ext>
              </a:extLst>
            </p:cNvPr>
            <p:cNvSpPr/>
            <p:nvPr/>
          </p:nvSpPr>
          <p:spPr>
            <a:xfrm>
              <a:off x="4946906" y="742705"/>
              <a:ext cx="4781768" cy="2874026"/>
            </a:xfrm>
            <a:prstGeom prst="rect">
              <a:avLst/>
            </a:prstGeom>
            <a:solidFill>
              <a:srgbClr val="E8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図 74">
              <a:extLst>
                <a:ext uri="{FF2B5EF4-FFF2-40B4-BE49-F238E27FC236}">
                  <a16:creationId xmlns:a16="http://schemas.microsoft.com/office/drawing/2014/main" id="{BF35D83E-0663-B6F3-C2A4-486550EE9C02}"/>
                </a:ext>
              </a:extLst>
            </p:cNvPr>
            <p:cNvPicPr>
              <a:picLocks noChangeAspect="1"/>
            </p:cNvPicPr>
            <p:nvPr/>
          </p:nvPicPr>
          <p:blipFill>
            <a:blip r:embed="rId8"/>
            <a:stretch>
              <a:fillRect/>
            </a:stretch>
          </p:blipFill>
          <p:spPr>
            <a:xfrm>
              <a:off x="7801394" y="852295"/>
              <a:ext cx="1834153" cy="2610000"/>
            </a:xfrm>
            <a:prstGeom prst="rect">
              <a:avLst/>
            </a:prstGeom>
          </p:spPr>
        </p:pic>
        <p:sp>
          <p:nvSpPr>
            <p:cNvPr id="12" name="テキスト ボックス 11">
              <a:extLst>
                <a:ext uri="{FF2B5EF4-FFF2-40B4-BE49-F238E27FC236}">
                  <a16:creationId xmlns:a16="http://schemas.microsoft.com/office/drawing/2014/main" id="{BE4C761B-4FDB-5D46-6E2E-03D8580394FD}"/>
                </a:ext>
              </a:extLst>
            </p:cNvPr>
            <p:cNvSpPr txBox="1"/>
            <p:nvPr/>
          </p:nvSpPr>
          <p:spPr>
            <a:xfrm>
              <a:off x="5050762" y="1503221"/>
              <a:ext cx="2602729" cy="369332"/>
            </a:xfrm>
            <a:prstGeom prst="rect">
              <a:avLst/>
            </a:prstGeom>
            <a:noFill/>
          </p:spPr>
          <p:txBody>
            <a:bodyPr wrap="square" lIns="0" tIns="0" rIns="0" bIns="0" rtlCol="0">
              <a:spAutoFit/>
            </a:bodyPr>
            <a:lstStyle/>
            <a:p>
              <a:r>
                <a:rPr kumimoji="1" lang="ja-JP" altLang="en-US" sz="800" dirty="0"/>
                <a:t>ドアが開いた位置でいったん止まる機能を持つ引戸。</a:t>
              </a:r>
              <a:endParaRPr kumimoji="1" lang="en-US" altLang="ja-JP" sz="800" dirty="0"/>
            </a:p>
            <a:p>
              <a:r>
                <a:rPr kumimoji="1" lang="ja-JP" altLang="en-US" sz="800" dirty="0"/>
                <a:t>振り向き動作が不要で、杖歩行や車いすの方もあわてずに通過でき、閉め忘れも防止できます。</a:t>
              </a:r>
            </a:p>
          </p:txBody>
        </p:sp>
        <p:pic>
          <p:nvPicPr>
            <p:cNvPr id="35" name="図 34">
              <a:extLst>
                <a:ext uri="{FF2B5EF4-FFF2-40B4-BE49-F238E27FC236}">
                  <a16:creationId xmlns:a16="http://schemas.microsoft.com/office/drawing/2014/main" id="{5DD3CB82-1EF3-8A6B-ADDE-9DB493D0B34D}"/>
                </a:ext>
              </a:extLst>
            </p:cNvPr>
            <p:cNvPicPr>
              <a:picLocks noChangeAspect="1"/>
            </p:cNvPicPr>
            <p:nvPr/>
          </p:nvPicPr>
          <p:blipFill>
            <a:blip r:embed="rId9"/>
            <a:stretch>
              <a:fillRect/>
            </a:stretch>
          </p:blipFill>
          <p:spPr>
            <a:xfrm>
              <a:off x="5050762" y="1971228"/>
              <a:ext cx="822544" cy="1080000"/>
            </a:xfrm>
            <a:prstGeom prst="rect">
              <a:avLst/>
            </a:prstGeom>
          </p:spPr>
        </p:pic>
        <p:pic>
          <p:nvPicPr>
            <p:cNvPr id="37" name="図 36">
              <a:extLst>
                <a:ext uri="{FF2B5EF4-FFF2-40B4-BE49-F238E27FC236}">
                  <a16:creationId xmlns:a16="http://schemas.microsoft.com/office/drawing/2014/main" id="{0C808DDB-BC76-F569-86E6-2B73A286C903}"/>
                </a:ext>
              </a:extLst>
            </p:cNvPr>
            <p:cNvPicPr>
              <a:picLocks noChangeAspect="1"/>
            </p:cNvPicPr>
            <p:nvPr/>
          </p:nvPicPr>
          <p:blipFill>
            <a:blip r:embed="rId10"/>
            <a:stretch>
              <a:fillRect/>
            </a:stretch>
          </p:blipFill>
          <p:spPr>
            <a:xfrm>
              <a:off x="5964067" y="1972611"/>
              <a:ext cx="821491" cy="1078617"/>
            </a:xfrm>
            <a:prstGeom prst="rect">
              <a:avLst/>
            </a:prstGeom>
          </p:spPr>
        </p:pic>
        <p:pic>
          <p:nvPicPr>
            <p:cNvPr id="39" name="図 38">
              <a:extLst>
                <a:ext uri="{FF2B5EF4-FFF2-40B4-BE49-F238E27FC236}">
                  <a16:creationId xmlns:a16="http://schemas.microsoft.com/office/drawing/2014/main" id="{569AE083-3624-2742-921E-3AE257906A4D}"/>
                </a:ext>
              </a:extLst>
            </p:cNvPr>
            <p:cNvPicPr>
              <a:picLocks noChangeAspect="1"/>
            </p:cNvPicPr>
            <p:nvPr/>
          </p:nvPicPr>
          <p:blipFill>
            <a:blip r:embed="rId11"/>
            <a:stretch>
              <a:fillRect/>
            </a:stretch>
          </p:blipFill>
          <p:spPr>
            <a:xfrm>
              <a:off x="6876318" y="1971228"/>
              <a:ext cx="822544" cy="1080000"/>
            </a:xfrm>
            <a:prstGeom prst="rect">
              <a:avLst/>
            </a:prstGeom>
          </p:spPr>
        </p:pic>
        <p:sp>
          <p:nvSpPr>
            <p:cNvPr id="13" name="テキスト ボックス 12">
              <a:extLst>
                <a:ext uri="{FF2B5EF4-FFF2-40B4-BE49-F238E27FC236}">
                  <a16:creationId xmlns:a16="http://schemas.microsoft.com/office/drawing/2014/main" id="{03322AC4-D977-CC1D-A7FC-4C645E1A1922}"/>
                </a:ext>
              </a:extLst>
            </p:cNvPr>
            <p:cNvSpPr txBox="1"/>
            <p:nvPr/>
          </p:nvSpPr>
          <p:spPr>
            <a:xfrm>
              <a:off x="5050761" y="3102499"/>
              <a:ext cx="848209" cy="76944"/>
            </a:xfrm>
            <a:prstGeom prst="rect">
              <a:avLst/>
            </a:prstGeom>
            <a:noFill/>
          </p:spPr>
          <p:txBody>
            <a:bodyPr wrap="square" lIns="0" tIns="0" rIns="0" bIns="0" rtlCol="0">
              <a:spAutoFit/>
            </a:bodyPr>
            <a:lstStyle/>
            <a:p>
              <a:r>
                <a:rPr kumimoji="1" lang="ja-JP" altLang="en-US" sz="500" dirty="0"/>
                <a:t>引戸を開けます。</a:t>
              </a:r>
            </a:p>
          </p:txBody>
        </p:sp>
        <p:sp>
          <p:nvSpPr>
            <p:cNvPr id="14" name="テキスト ボックス 13">
              <a:extLst>
                <a:ext uri="{FF2B5EF4-FFF2-40B4-BE49-F238E27FC236}">
                  <a16:creationId xmlns:a16="http://schemas.microsoft.com/office/drawing/2014/main" id="{0D540DCB-CCAF-EFF1-34A6-6830331EE0EE}"/>
                </a:ext>
              </a:extLst>
            </p:cNvPr>
            <p:cNvSpPr txBox="1"/>
            <p:nvPr/>
          </p:nvSpPr>
          <p:spPr>
            <a:xfrm>
              <a:off x="5964067" y="3102499"/>
              <a:ext cx="943172" cy="153888"/>
            </a:xfrm>
            <a:prstGeom prst="rect">
              <a:avLst/>
            </a:prstGeom>
            <a:noFill/>
          </p:spPr>
          <p:txBody>
            <a:bodyPr wrap="square" lIns="0" tIns="0" rIns="0" bIns="0" rtlCol="0">
              <a:spAutoFit/>
            </a:bodyPr>
            <a:lstStyle/>
            <a:p>
              <a:r>
                <a:rPr kumimoji="1" lang="ja-JP" altLang="en-US" sz="500" dirty="0"/>
                <a:t>開けた位置で約</a:t>
              </a:r>
              <a:r>
                <a:rPr kumimoji="1" lang="en-US" altLang="ja-JP" sz="500" dirty="0"/>
                <a:t>15</a:t>
              </a:r>
              <a:r>
                <a:rPr kumimoji="1" lang="ja-JP" altLang="en-US" sz="500" dirty="0"/>
                <a:t>秒間ストップ。</a:t>
              </a:r>
            </a:p>
            <a:p>
              <a:r>
                <a:rPr kumimoji="1" lang="ja-JP" altLang="en-US" sz="500" dirty="0"/>
                <a:t>その間に引戸を通過。</a:t>
              </a:r>
            </a:p>
          </p:txBody>
        </p:sp>
        <p:sp>
          <p:nvSpPr>
            <p:cNvPr id="15" name="テキスト ボックス 14">
              <a:extLst>
                <a:ext uri="{FF2B5EF4-FFF2-40B4-BE49-F238E27FC236}">
                  <a16:creationId xmlns:a16="http://schemas.microsoft.com/office/drawing/2014/main" id="{47A4BEB4-CE13-6B2D-114F-9142F4C5D66B}"/>
                </a:ext>
              </a:extLst>
            </p:cNvPr>
            <p:cNvSpPr txBox="1"/>
            <p:nvPr/>
          </p:nvSpPr>
          <p:spPr>
            <a:xfrm>
              <a:off x="6876318" y="3102499"/>
              <a:ext cx="848209" cy="76944"/>
            </a:xfrm>
            <a:prstGeom prst="rect">
              <a:avLst/>
            </a:prstGeom>
            <a:noFill/>
          </p:spPr>
          <p:txBody>
            <a:bodyPr wrap="square" lIns="0" tIns="0" rIns="0" bIns="0" rtlCol="0">
              <a:spAutoFit/>
            </a:bodyPr>
            <a:lstStyle/>
            <a:p>
              <a:r>
                <a:rPr kumimoji="1" lang="ja-JP" altLang="en-US" sz="500" dirty="0"/>
                <a:t>約</a:t>
              </a:r>
              <a:r>
                <a:rPr kumimoji="1" lang="en-US" altLang="ja-JP" sz="500" dirty="0"/>
                <a:t>15</a:t>
              </a:r>
              <a:r>
                <a:rPr kumimoji="1" lang="ja-JP" altLang="en-US" sz="500" dirty="0"/>
                <a:t>秒後、自動で閉まります。</a:t>
              </a:r>
            </a:p>
          </p:txBody>
        </p:sp>
        <p:sp>
          <p:nvSpPr>
            <p:cNvPr id="16" name="テキスト ボックス 15">
              <a:extLst>
                <a:ext uri="{FF2B5EF4-FFF2-40B4-BE49-F238E27FC236}">
                  <a16:creationId xmlns:a16="http://schemas.microsoft.com/office/drawing/2014/main" id="{2F4EB14F-8B98-3699-9691-7909064701B2}"/>
                </a:ext>
              </a:extLst>
            </p:cNvPr>
            <p:cNvSpPr txBox="1"/>
            <p:nvPr/>
          </p:nvSpPr>
          <p:spPr>
            <a:xfrm>
              <a:off x="5050761" y="3385351"/>
              <a:ext cx="2500259" cy="76944"/>
            </a:xfrm>
            <a:prstGeom prst="rect">
              <a:avLst/>
            </a:prstGeom>
            <a:noFill/>
          </p:spPr>
          <p:txBody>
            <a:bodyPr wrap="square" lIns="0" tIns="0" rIns="0" bIns="0" rtlCol="0">
              <a:spAutoFit/>
            </a:bodyPr>
            <a:lstStyle/>
            <a:p>
              <a:r>
                <a:rPr kumimoji="1" lang="en-US" altLang="ja-JP" sz="500" dirty="0"/>
                <a:t>※</a:t>
              </a:r>
              <a:r>
                <a:rPr kumimoji="1" lang="ja-JP" altLang="en-US" sz="500" dirty="0"/>
                <a:t>扉の種類や天枠・床の水平により、</a:t>
              </a:r>
              <a:r>
                <a:rPr kumimoji="1" lang="en-US" altLang="ja-JP" sz="500" dirty="0"/>
                <a:t>±5</a:t>
              </a:r>
              <a:r>
                <a:rPr kumimoji="1" lang="ja-JP" altLang="en-US" sz="500" dirty="0"/>
                <a:t>秒程度の時間差が生じる場合があります。</a:t>
              </a:r>
            </a:p>
          </p:txBody>
        </p:sp>
        <p:grpSp>
          <p:nvGrpSpPr>
            <p:cNvPr id="107" name="グループ化 106">
              <a:extLst>
                <a:ext uri="{FF2B5EF4-FFF2-40B4-BE49-F238E27FC236}">
                  <a16:creationId xmlns:a16="http://schemas.microsoft.com/office/drawing/2014/main" id="{863737F3-08FF-D2CC-7658-BC0E0714CEF2}"/>
                </a:ext>
              </a:extLst>
            </p:cNvPr>
            <p:cNvGrpSpPr/>
            <p:nvPr/>
          </p:nvGrpSpPr>
          <p:grpSpPr>
            <a:xfrm>
              <a:off x="5050761" y="831193"/>
              <a:ext cx="2038340" cy="615553"/>
              <a:chOff x="3029683" y="1927149"/>
              <a:chExt cx="2038340" cy="615553"/>
            </a:xfrm>
          </p:grpSpPr>
          <p:sp>
            <p:nvSpPr>
              <p:cNvPr id="91" name="テキスト ボックス 90">
                <a:extLst>
                  <a:ext uri="{FF2B5EF4-FFF2-40B4-BE49-F238E27FC236}">
                    <a16:creationId xmlns:a16="http://schemas.microsoft.com/office/drawing/2014/main" id="{D927AEB1-F37A-000E-3A0F-CF6B91C33233}"/>
                  </a:ext>
                </a:extLst>
              </p:cNvPr>
              <p:cNvSpPr txBox="1"/>
              <p:nvPr/>
            </p:nvSpPr>
            <p:spPr>
              <a:xfrm>
                <a:off x="3029683" y="1927149"/>
                <a:ext cx="245260" cy="615553"/>
              </a:xfrm>
              <a:prstGeom prst="rect">
                <a:avLst/>
              </a:prstGeom>
              <a:noFill/>
            </p:spPr>
            <p:txBody>
              <a:bodyPr wrap="none" lIns="0" tIns="0" rIns="0" bIns="0" rtlCol="0">
                <a:spAutoFit/>
              </a:bodyPr>
              <a:lstStyle/>
              <a:p>
                <a:r>
                  <a:rPr kumimoji="1" lang="en-US" altLang="ja-JP" sz="4000" dirty="0">
                    <a:latin typeface="HGS明朝B" panose="02020800000000000000" pitchFamily="18" charset="-128"/>
                    <a:ea typeface="HGS明朝B" panose="02020800000000000000" pitchFamily="18" charset="-128"/>
                  </a:rPr>
                  <a:t>2</a:t>
                </a:r>
                <a:endParaRPr kumimoji="1" lang="ja-JP" altLang="en-US" sz="4000" dirty="0">
                  <a:latin typeface="HGS明朝B" panose="02020800000000000000" pitchFamily="18" charset="-128"/>
                  <a:ea typeface="HGS明朝B" panose="02020800000000000000" pitchFamily="18" charset="-128"/>
                </a:endParaRPr>
              </a:p>
            </p:txBody>
          </p:sp>
          <p:sp>
            <p:nvSpPr>
              <p:cNvPr id="93" name="テキスト ボックス 92">
                <a:extLst>
                  <a:ext uri="{FF2B5EF4-FFF2-40B4-BE49-F238E27FC236}">
                    <a16:creationId xmlns:a16="http://schemas.microsoft.com/office/drawing/2014/main" id="{BEA489F8-EB33-4376-361B-0C6564183A89}"/>
                  </a:ext>
                </a:extLst>
              </p:cNvPr>
              <p:cNvSpPr txBox="1"/>
              <p:nvPr/>
            </p:nvSpPr>
            <p:spPr>
              <a:xfrm>
                <a:off x="3435054" y="2316166"/>
                <a:ext cx="493725" cy="153888"/>
              </a:xfrm>
              <a:prstGeom prst="rect">
                <a:avLst/>
              </a:prstGeom>
              <a:noFill/>
            </p:spPr>
            <p:txBody>
              <a:bodyPr wrap="none" lIns="0" tIns="0" rIns="0" bIns="0" rtlCol="0">
                <a:spAutoFit/>
              </a:bodyPr>
              <a:lstStyle/>
              <a:p>
                <a:r>
                  <a:rPr kumimoji="1" lang="ja-JP" altLang="en-US" sz="1000" b="1" dirty="0"/>
                  <a:t>付き引戸</a:t>
                </a:r>
              </a:p>
            </p:txBody>
          </p:sp>
          <p:grpSp>
            <p:nvGrpSpPr>
              <p:cNvPr id="106" name="グループ化 105">
                <a:extLst>
                  <a:ext uri="{FF2B5EF4-FFF2-40B4-BE49-F238E27FC236}">
                    <a16:creationId xmlns:a16="http://schemas.microsoft.com/office/drawing/2014/main" id="{753C095C-7BFA-03C6-27F2-A5BC17651493}"/>
                  </a:ext>
                </a:extLst>
              </p:cNvPr>
              <p:cNvGrpSpPr/>
              <p:nvPr/>
            </p:nvGrpSpPr>
            <p:grpSpPr>
              <a:xfrm>
                <a:off x="3422846" y="2079476"/>
                <a:ext cx="1645177" cy="276999"/>
                <a:chOff x="3422846" y="2202424"/>
                <a:chExt cx="1645177" cy="276999"/>
              </a:xfrm>
            </p:grpSpPr>
            <p:sp>
              <p:nvSpPr>
                <p:cNvPr id="95" name="テキスト ボックス 94">
                  <a:extLst>
                    <a:ext uri="{FF2B5EF4-FFF2-40B4-BE49-F238E27FC236}">
                      <a16:creationId xmlns:a16="http://schemas.microsoft.com/office/drawing/2014/main" id="{62CD1FBD-E170-4000-F93E-933ACE3D5D8C}"/>
                    </a:ext>
                  </a:extLst>
                </p:cNvPr>
                <p:cNvSpPr txBox="1"/>
                <p:nvPr/>
              </p:nvSpPr>
              <p:spPr>
                <a:xfrm>
                  <a:off x="3422846" y="2202424"/>
                  <a:ext cx="117020" cy="276999"/>
                </a:xfrm>
                <a:prstGeom prst="rect">
                  <a:avLst/>
                </a:prstGeom>
                <a:noFill/>
              </p:spPr>
              <p:txBody>
                <a:bodyPr wrap="none" lIns="0" tIns="0" rIns="0" bIns="0" rtlCol="0">
                  <a:spAutoFit/>
                </a:bodyPr>
                <a:lstStyle/>
                <a:p>
                  <a:r>
                    <a:rPr kumimoji="1" lang="ja-JP" altLang="en-US" dirty="0">
                      <a:solidFill>
                        <a:srgbClr val="534B46"/>
                      </a:solidFill>
                    </a:rPr>
                    <a:t>「</a:t>
                  </a:r>
                </a:p>
              </p:txBody>
            </p:sp>
            <p:sp>
              <p:nvSpPr>
                <p:cNvPr id="96" name="テキスト ボックス 95">
                  <a:extLst>
                    <a:ext uri="{FF2B5EF4-FFF2-40B4-BE49-F238E27FC236}">
                      <a16:creationId xmlns:a16="http://schemas.microsoft.com/office/drawing/2014/main" id="{110A7788-7085-3678-ABD3-1F9FD2D52D2C}"/>
                    </a:ext>
                  </a:extLst>
                </p:cNvPr>
                <p:cNvSpPr txBox="1"/>
                <p:nvPr/>
              </p:nvSpPr>
              <p:spPr>
                <a:xfrm>
                  <a:off x="4952607" y="2202424"/>
                  <a:ext cx="115416" cy="276999"/>
                </a:xfrm>
                <a:prstGeom prst="rect">
                  <a:avLst/>
                </a:prstGeom>
                <a:noFill/>
              </p:spPr>
              <p:txBody>
                <a:bodyPr wrap="none" lIns="0" tIns="0" rIns="0" bIns="0" rtlCol="0">
                  <a:spAutoFit/>
                </a:bodyPr>
                <a:lstStyle/>
                <a:p>
                  <a:r>
                    <a:rPr kumimoji="1" lang="ja-JP" altLang="en-US" dirty="0">
                      <a:solidFill>
                        <a:srgbClr val="534B46"/>
                      </a:solidFill>
                    </a:rPr>
                    <a:t>」</a:t>
                  </a:r>
                </a:p>
              </p:txBody>
            </p:sp>
            <p:sp>
              <p:nvSpPr>
                <p:cNvPr id="97" name="テキスト ボックス 96">
                  <a:extLst>
                    <a:ext uri="{FF2B5EF4-FFF2-40B4-BE49-F238E27FC236}">
                      <a16:creationId xmlns:a16="http://schemas.microsoft.com/office/drawing/2014/main" id="{86087E28-FA9E-D0EC-4B38-6CB3E3B93A72}"/>
                    </a:ext>
                  </a:extLst>
                </p:cNvPr>
                <p:cNvSpPr txBox="1"/>
                <p:nvPr/>
              </p:nvSpPr>
              <p:spPr>
                <a:xfrm>
                  <a:off x="3553414" y="2241469"/>
                  <a:ext cx="1388201" cy="200055"/>
                </a:xfrm>
                <a:prstGeom prst="rect">
                  <a:avLst/>
                </a:prstGeom>
                <a:noFill/>
              </p:spPr>
              <p:txBody>
                <a:bodyPr wrap="none" lIns="0" tIns="0" rIns="0" bIns="0" rtlCol="0">
                  <a:spAutoFit/>
                </a:bodyPr>
                <a:lstStyle/>
                <a:p>
                  <a:r>
                    <a:rPr kumimoji="1" lang="ja-JP" altLang="en-US" sz="1300" b="1" dirty="0">
                      <a:solidFill>
                        <a:srgbClr val="886E4E"/>
                      </a:solidFill>
                    </a:rPr>
                    <a:t>タイムラグ自閉機構</a:t>
                  </a:r>
                </a:p>
              </p:txBody>
            </p:sp>
          </p:grpSp>
        </p:grpSp>
      </p:grpSp>
      <p:grpSp>
        <p:nvGrpSpPr>
          <p:cNvPr id="11" name="グループ化 10">
            <a:extLst>
              <a:ext uri="{FF2B5EF4-FFF2-40B4-BE49-F238E27FC236}">
                <a16:creationId xmlns:a16="http://schemas.microsoft.com/office/drawing/2014/main" id="{92926B79-BA3A-B10F-A0E7-73E84BB0607D}"/>
              </a:ext>
            </a:extLst>
          </p:cNvPr>
          <p:cNvGrpSpPr/>
          <p:nvPr/>
        </p:nvGrpSpPr>
        <p:grpSpPr>
          <a:xfrm>
            <a:off x="4953000" y="3769486"/>
            <a:ext cx="4781768" cy="2874026"/>
            <a:chOff x="4953000" y="3769486"/>
            <a:chExt cx="4781768" cy="2874026"/>
          </a:xfrm>
        </p:grpSpPr>
        <p:sp>
          <p:nvSpPr>
            <p:cNvPr id="51" name="正方形/長方形 50">
              <a:extLst>
                <a:ext uri="{FF2B5EF4-FFF2-40B4-BE49-F238E27FC236}">
                  <a16:creationId xmlns:a16="http://schemas.microsoft.com/office/drawing/2014/main" id="{43E20140-3C9C-82B9-96F4-7295D2F6F2ED}"/>
                </a:ext>
              </a:extLst>
            </p:cNvPr>
            <p:cNvSpPr/>
            <p:nvPr/>
          </p:nvSpPr>
          <p:spPr>
            <a:xfrm>
              <a:off x="4953000" y="3769486"/>
              <a:ext cx="4781768" cy="2874026"/>
            </a:xfrm>
            <a:prstGeom prst="rect">
              <a:avLst/>
            </a:prstGeom>
            <a:solidFill>
              <a:srgbClr val="E8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5BCBF668-3C28-83F4-BD54-375B634ABE9D}"/>
                </a:ext>
              </a:extLst>
            </p:cNvPr>
            <p:cNvPicPr>
              <a:picLocks noChangeAspect="1"/>
            </p:cNvPicPr>
            <p:nvPr/>
          </p:nvPicPr>
          <p:blipFill>
            <a:blip r:embed="rId12"/>
            <a:stretch>
              <a:fillRect/>
            </a:stretch>
          </p:blipFill>
          <p:spPr>
            <a:xfrm>
              <a:off x="5050762" y="3918352"/>
              <a:ext cx="2454545" cy="2610000"/>
            </a:xfrm>
            <a:prstGeom prst="rect">
              <a:avLst/>
            </a:prstGeom>
          </p:spPr>
        </p:pic>
        <p:sp>
          <p:nvSpPr>
            <p:cNvPr id="18" name="テキスト ボックス 17">
              <a:extLst>
                <a:ext uri="{FF2B5EF4-FFF2-40B4-BE49-F238E27FC236}">
                  <a16:creationId xmlns:a16="http://schemas.microsoft.com/office/drawing/2014/main" id="{5972618D-2141-F31C-F644-B7466685E336}"/>
                </a:ext>
              </a:extLst>
            </p:cNvPr>
            <p:cNvSpPr txBox="1"/>
            <p:nvPr/>
          </p:nvSpPr>
          <p:spPr>
            <a:xfrm>
              <a:off x="7705270" y="4445030"/>
              <a:ext cx="1891805" cy="492443"/>
            </a:xfrm>
            <a:prstGeom prst="rect">
              <a:avLst/>
            </a:prstGeom>
            <a:noFill/>
          </p:spPr>
          <p:txBody>
            <a:bodyPr wrap="square" lIns="0" tIns="0" rIns="0" bIns="0" rtlCol="0">
              <a:spAutoFit/>
            </a:bodyPr>
            <a:lstStyle/>
            <a:p>
              <a:r>
                <a:rPr kumimoji="1" lang="ja-JP" altLang="en-US" sz="800" dirty="0"/>
                <a:t>握りやすい形状で、自立歩行をサポートする手すりです。</a:t>
              </a:r>
            </a:p>
            <a:p>
              <a:r>
                <a:rPr kumimoji="1" lang="ja-JP" altLang="en-US" sz="800" dirty="0"/>
                <a:t>凹凸の少ないシンプルなデザインで、様々な施設にすっきりなじみます。</a:t>
              </a:r>
            </a:p>
          </p:txBody>
        </p:sp>
        <p:pic>
          <p:nvPicPr>
            <p:cNvPr id="21" name="図 20">
              <a:extLst>
                <a:ext uri="{FF2B5EF4-FFF2-40B4-BE49-F238E27FC236}">
                  <a16:creationId xmlns:a16="http://schemas.microsoft.com/office/drawing/2014/main" id="{347958E8-B0E0-9DB6-EFF1-A15A9D04467C}"/>
                </a:ext>
              </a:extLst>
            </p:cNvPr>
            <p:cNvPicPr>
              <a:picLocks noChangeAspect="1"/>
            </p:cNvPicPr>
            <p:nvPr/>
          </p:nvPicPr>
          <p:blipFill>
            <a:blip r:embed="rId13"/>
            <a:stretch>
              <a:fillRect/>
            </a:stretch>
          </p:blipFill>
          <p:spPr>
            <a:xfrm>
              <a:off x="7705270" y="5175671"/>
              <a:ext cx="1930277" cy="1352682"/>
            </a:xfrm>
            <a:prstGeom prst="rect">
              <a:avLst/>
            </a:prstGeom>
          </p:spPr>
        </p:pic>
        <p:grpSp>
          <p:nvGrpSpPr>
            <p:cNvPr id="99" name="グループ化 98">
              <a:extLst>
                <a:ext uri="{FF2B5EF4-FFF2-40B4-BE49-F238E27FC236}">
                  <a16:creationId xmlns:a16="http://schemas.microsoft.com/office/drawing/2014/main" id="{241082D2-B976-3059-D4DF-91807F3923D3}"/>
                </a:ext>
              </a:extLst>
            </p:cNvPr>
            <p:cNvGrpSpPr/>
            <p:nvPr/>
          </p:nvGrpSpPr>
          <p:grpSpPr>
            <a:xfrm>
              <a:off x="7698862" y="3831983"/>
              <a:ext cx="1650905" cy="615553"/>
              <a:chOff x="3029683" y="1927149"/>
              <a:chExt cx="1650905" cy="615553"/>
            </a:xfrm>
          </p:grpSpPr>
          <p:sp>
            <p:nvSpPr>
              <p:cNvPr id="100" name="テキスト ボックス 99">
                <a:extLst>
                  <a:ext uri="{FF2B5EF4-FFF2-40B4-BE49-F238E27FC236}">
                    <a16:creationId xmlns:a16="http://schemas.microsoft.com/office/drawing/2014/main" id="{5E215626-0142-5581-802F-C70585768553}"/>
                  </a:ext>
                </a:extLst>
              </p:cNvPr>
              <p:cNvSpPr txBox="1"/>
              <p:nvPr/>
            </p:nvSpPr>
            <p:spPr>
              <a:xfrm>
                <a:off x="3029683" y="1927149"/>
                <a:ext cx="245260" cy="615553"/>
              </a:xfrm>
              <a:prstGeom prst="rect">
                <a:avLst/>
              </a:prstGeom>
              <a:noFill/>
            </p:spPr>
            <p:txBody>
              <a:bodyPr wrap="none" lIns="0" tIns="0" rIns="0" bIns="0" rtlCol="0">
                <a:spAutoFit/>
              </a:bodyPr>
              <a:lstStyle/>
              <a:p>
                <a:r>
                  <a:rPr kumimoji="1" lang="en-US" altLang="ja-JP" sz="4000" dirty="0">
                    <a:latin typeface="HGS明朝B" panose="02020800000000000000" pitchFamily="18" charset="-128"/>
                    <a:ea typeface="HGS明朝B" panose="02020800000000000000" pitchFamily="18" charset="-128"/>
                  </a:rPr>
                  <a:t>3</a:t>
                </a:r>
                <a:endParaRPr kumimoji="1" lang="ja-JP" altLang="en-US" sz="4000" dirty="0">
                  <a:latin typeface="HGS明朝B" panose="02020800000000000000" pitchFamily="18" charset="-128"/>
                  <a:ea typeface="HGS明朝B" panose="02020800000000000000" pitchFamily="18" charset="-128"/>
                </a:endParaRPr>
              </a:p>
            </p:txBody>
          </p:sp>
          <p:grpSp>
            <p:nvGrpSpPr>
              <p:cNvPr id="101" name="グループ化 100">
                <a:extLst>
                  <a:ext uri="{FF2B5EF4-FFF2-40B4-BE49-F238E27FC236}">
                    <a16:creationId xmlns:a16="http://schemas.microsoft.com/office/drawing/2014/main" id="{5E951261-ACC4-4A00-4DDF-A9B132DD8107}"/>
                  </a:ext>
                </a:extLst>
              </p:cNvPr>
              <p:cNvGrpSpPr/>
              <p:nvPr/>
            </p:nvGrpSpPr>
            <p:grpSpPr>
              <a:xfrm>
                <a:off x="3422846" y="2048536"/>
                <a:ext cx="1257742" cy="430887"/>
                <a:chOff x="422526" y="1971411"/>
                <a:chExt cx="1257742" cy="430887"/>
              </a:xfrm>
            </p:grpSpPr>
            <p:sp>
              <p:nvSpPr>
                <p:cNvPr id="103" name="テキスト ボックス 102">
                  <a:extLst>
                    <a:ext uri="{FF2B5EF4-FFF2-40B4-BE49-F238E27FC236}">
                      <a16:creationId xmlns:a16="http://schemas.microsoft.com/office/drawing/2014/main" id="{107E995C-9AE5-A6ED-843E-C9C594349349}"/>
                    </a:ext>
                  </a:extLst>
                </p:cNvPr>
                <p:cNvSpPr txBox="1"/>
                <p:nvPr/>
              </p:nvSpPr>
              <p:spPr>
                <a:xfrm>
                  <a:off x="434734" y="1971411"/>
                  <a:ext cx="1245534" cy="153888"/>
                </a:xfrm>
                <a:prstGeom prst="rect">
                  <a:avLst/>
                </a:prstGeom>
                <a:noFill/>
              </p:spPr>
              <p:txBody>
                <a:bodyPr wrap="none" lIns="0" tIns="0" rIns="0" bIns="0" rtlCol="0">
                  <a:spAutoFit/>
                </a:bodyPr>
                <a:lstStyle/>
                <a:p>
                  <a:r>
                    <a:rPr kumimoji="1" lang="ja-JP" altLang="en-US" sz="1000" b="1" dirty="0"/>
                    <a:t>水平設置用連続手すり</a:t>
                  </a:r>
                </a:p>
              </p:txBody>
            </p:sp>
            <p:sp>
              <p:nvSpPr>
                <p:cNvPr id="104" name="テキスト ボックス 103">
                  <a:extLst>
                    <a:ext uri="{FF2B5EF4-FFF2-40B4-BE49-F238E27FC236}">
                      <a16:creationId xmlns:a16="http://schemas.microsoft.com/office/drawing/2014/main" id="{6F263CE8-9D7C-D277-621D-24BE58AF15DD}"/>
                    </a:ext>
                  </a:extLst>
                </p:cNvPr>
                <p:cNvSpPr txBox="1"/>
                <p:nvPr/>
              </p:nvSpPr>
              <p:spPr>
                <a:xfrm>
                  <a:off x="422526" y="2125299"/>
                  <a:ext cx="117020" cy="276999"/>
                </a:xfrm>
                <a:prstGeom prst="rect">
                  <a:avLst/>
                </a:prstGeom>
                <a:noFill/>
              </p:spPr>
              <p:txBody>
                <a:bodyPr wrap="none" lIns="0" tIns="0" rIns="0" bIns="0" rtlCol="0">
                  <a:spAutoFit/>
                </a:bodyPr>
                <a:lstStyle/>
                <a:p>
                  <a:r>
                    <a:rPr kumimoji="1" lang="ja-JP" altLang="en-US" dirty="0">
                      <a:solidFill>
                        <a:srgbClr val="534B46"/>
                      </a:solidFill>
                    </a:rPr>
                    <a:t>「</a:t>
                  </a:r>
                </a:p>
              </p:txBody>
            </p:sp>
            <p:sp>
              <p:nvSpPr>
                <p:cNvPr id="105" name="テキスト ボックス 104">
                  <a:extLst>
                    <a:ext uri="{FF2B5EF4-FFF2-40B4-BE49-F238E27FC236}">
                      <a16:creationId xmlns:a16="http://schemas.microsoft.com/office/drawing/2014/main" id="{B150A869-5869-05E8-32CC-78054D1C757C}"/>
                    </a:ext>
                  </a:extLst>
                </p:cNvPr>
                <p:cNvSpPr txBox="1"/>
                <p:nvPr/>
              </p:nvSpPr>
              <p:spPr>
                <a:xfrm>
                  <a:off x="1267768" y="2125299"/>
                  <a:ext cx="115416" cy="276999"/>
                </a:xfrm>
                <a:prstGeom prst="rect">
                  <a:avLst/>
                </a:prstGeom>
                <a:noFill/>
              </p:spPr>
              <p:txBody>
                <a:bodyPr wrap="none" lIns="0" tIns="0" rIns="0" bIns="0" rtlCol="0">
                  <a:spAutoFit/>
                </a:bodyPr>
                <a:lstStyle/>
                <a:p>
                  <a:r>
                    <a:rPr kumimoji="1" lang="ja-JP" altLang="en-US" dirty="0">
                      <a:solidFill>
                        <a:srgbClr val="534B46"/>
                      </a:solidFill>
                    </a:rPr>
                    <a:t>」</a:t>
                  </a:r>
                </a:p>
              </p:txBody>
            </p:sp>
          </p:grpSp>
          <p:sp>
            <p:nvSpPr>
              <p:cNvPr id="102" name="テキスト ボックス 101">
                <a:extLst>
                  <a:ext uri="{FF2B5EF4-FFF2-40B4-BE49-F238E27FC236}">
                    <a16:creationId xmlns:a16="http://schemas.microsoft.com/office/drawing/2014/main" id="{87FD0A92-0DE3-12AA-D078-3739120F96A4}"/>
                  </a:ext>
                </a:extLst>
              </p:cNvPr>
              <p:cNvSpPr txBox="1"/>
              <p:nvPr/>
            </p:nvSpPr>
            <p:spPr>
              <a:xfrm>
                <a:off x="3553414" y="2241469"/>
                <a:ext cx="703719" cy="200055"/>
              </a:xfrm>
              <a:prstGeom prst="rect">
                <a:avLst/>
              </a:prstGeom>
              <a:noFill/>
            </p:spPr>
            <p:txBody>
              <a:bodyPr wrap="square" lIns="0" tIns="0" rIns="0" bIns="0" rtlCol="0">
                <a:spAutoFit/>
              </a:bodyPr>
              <a:lstStyle/>
              <a:p>
                <a:r>
                  <a:rPr kumimoji="1" lang="ja-JP" altLang="en-US" sz="1300" b="1" dirty="0">
                    <a:solidFill>
                      <a:srgbClr val="886E4E"/>
                    </a:solidFill>
                  </a:rPr>
                  <a:t>らくレール</a:t>
                </a:r>
              </a:p>
            </p:txBody>
          </p:sp>
        </p:grpSp>
        <p:sp>
          <p:nvSpPr>
            <p:cNvPr id="108" name="正方形/長方形 107">
              <a:extLst>
                <a:ext uri="{FF2B5EF4-FFF2-40B4-BE49-F238E27FC236}">
                  <a16:creationId xmlns:a16="http://schemas.microsoft.com/office/drawing/2014/main" id="{65ABAD2D-FD01-699F-000F-1022D8A7E104}"/>
                </a:ext>
              </a:extLst>
            </p:cNvPr>
            <p:cNvSpPr/>
            <p:nvPr/>
          </p:nvSpPr>
          <p:spPr bwMode="auto">
            <a:xfrm>
              <a:off x="5395393" y="5125194"/>
              <a:ext cx="503577" cy="361206"/>
            </a:xfrm>
            <a:prstGeom prst="rect">
              <a:avLst/>
            </a:prstGeom>
            <a:noFill/>
            <a:ln w="19050">
              <a:solidFill>
                <a:srgbClr val="FFCC0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cxnSp>
          <p:nvCxnSpPr>
            <p:cNvPr id="112" name="コネクタ: カギ線 111">
              <a:extLst>
                <a:ext uri="{FF2B5EF4-FFF2-40B4-BE49-F238E27FC236}">
                  <a16:creationId xmlns:a16="http://schemas.microsoft.com/office/drawing/2014/main" id="{76D5108B-F52A-2B50-C7F0-BC8795519FCC}"/>
                </a:ext>
              </a:extLst>
            </p:cNvPr>
            <p:cNvCxnSpPr>
              <a:cxnSpLocks/>
              <a:endCxn id="120" idx="0"/>
            </p:cNvCxnSpPr>
            <p:nvPr/>
          </p:nvCxnSpPr>
          <p:spPr>
            <a:xfrm>
              <a:off x="5898970" y="5411022"/>
              <a:ext cx="2476869" cy="577676"/>
            </a:xfrm>
            <a:prstGeom prst="bentConnector2">
              <a:avLst/>
            </a:prstGeom>
            <a:ln w="1905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120" name="テキスト ボックス 119">
              <a:extLst>
                <a:ext uri="{FF2B5EF4-FFF2-40B4-BE49-F238E27FC236}">
                  <a16:creationId xmlns:a16="http://schemas.microsoft.com/office/drawing/2014/main" id="{91E18EAE-8290-5021-62CA-C60FBE079D6A}"/>
                </a:ext>
              </a:extLst>
            </p:cNvPr>
            <p:cNvSpPr txBox="1"/>
            <p:nvPr/>
          </p:nvSpPr>
          <p:spPr>
            <a:xfrm>
              <a:off x="8186500" y="5988698"/>
              <a:ext cx="378678" cy="123111"/>
            </a:xfrm>
            <a:prstGeom prst="rect">
              <a:avLst/>
            </a:prstGeom>
            <a:noFill/>
            <a:ln>
              <a:noFill/>
            </a:ln>
          </p:spPr>
          <p:txBody>
            <a:bodyPr wrap="square" lIns="0" tIns="0" rIns="0" bIns="0" rtlCol="0">
              <a:spAutoFit/>
            </a:bodyPr>
            <a:lstStyle/>
            <a:p>
              <a:endParaRPr kumimoji="1" lang="ja-JP" altLang="en-US" sz="800" dirty="0"/>
            </a:p>
          </p:txBody>
        </p:sp>
      </p:grpSp>
      <p:sp>
        <p:nvSpPr>
          <p:cNvPr id="62" name="テキスト ボックス 61">
            <a:extLst>
              <a:ext uri="{FF2B5EF4-FFF2-40B4-BE49-F238E27FC236}">
                <a16:creationId xmlns:a16="http://schemas.microsoft.com/office/drawing/2014/main" id="{38129CE4-4DA6-7B47-ED35-30DB29FED5F0}"/>
              </a:ext>
            </a:extLst>
          </p:cNvPr>
          <p:cNvSpPr txBox="1"/>
          <p:nvPr/>
        </p:nvSpPr>
        <p:spPr>
          <a:xfrm>
            <a:off x="2356689" y="2291744"/>
            <a:ext cx="1019384" cy="129881"/>
          </a:xfrm>
          <a:prstGeom prst="rect">
            <a:avLst/>
          </a:prstGeom>
          <a:solidFill>
            <a:schemeClr val="bg1"/>
          </a:solidFill>
          <a:ln>
            <a:solidFill>
              <a:srgbClr val="C00000"/>
            </a:solidFill>
          </a:ln>
        </p:spPr>
        <p:txBody>
          <a:bodyPr wrap="square" lIns="0" tIns="0" rIns="0" bIns="0" rtlCol="0" anchor="ctr" anchorCtr="0">
            <a:noAutofit/>
          </a:bodyPr>
          <a:lstStyle/>
          <a:p>
            <a:pPr algn="ctr"/>
            <a:r>
              <a:rPr kumimoji="1" lang="en-US" altLang="ja-JP" sz="700" dirty="0">
                <a:solidFill>
                  <a:srgbClr val="C00000"/>
                </a:solidFill>
                <a:latin typeface="ＭＳ Ｐゴシック" panose="020B0600070205080204" pitchFamily="50" charset="-128"/>
                <a:ea typeface="ＭＳ Ｐゴシック" panose="020B0600070205080204" pitchFamily="50" charset="-128"/>
              </a:rPr>
              <a:t>2022</a:t>
            </a:r>
            <a:r>
              <a:rPr kumimoji="1" lang="ja-JP" altLang="en-US" sz="700" dirty="0">
                <a:solidFill>
                  <a:srgbClr val="C00000"/>
                </a:solidFill>
                <a:latin typeface="ＭＳ Ｐゴシック" panose="020B0600070205080204" pitchFamily="50" charset="-128"/>
                <a:ea typeface="ＭＳ Ｐゴシック" panose="020B0600070205080204" pitchFamily="50" charset="-128"/>
              </a:rPr>
              <a:t>年</a:t>
            </a:r>
            <a:r>
              <a:rPr kumimoji="1" lang="en-US" altLang="ja-JP" sz="700" dirty="0">
                <a:solidFill>
                  <a:srgbClr val="C00000"/>
                </a:solidFill>
                <a:latin typeface="ＭＳ Ｐゴシック" panose="020B0600070205080204" pitchFamily="50" charset="-128"/>
                <a:ea typeface="ＭＳ Ｐゴシック" panose="020B0600070205080204" pitchFamily="50" charset="-128"/>
              </a:rPr>
              <a:t>8</a:t>
            </a:r>
            <a:r>
              <a:rPr kumimoji="1" lang="ja-JP" altLang="en-US" sz="700" dirty="0">
                <a:solidFill>
                  <a:srgbClr val="C00000"/>
                </a:solidFill>
                <a:latin typeface="ＭＳ Ｐゴシック" panose="020B0600070205080204" pitchFamily="50" charset="-128"/>
                <a:ea typeface="ＭＳ Ｐゴシック" panose="020B0600070205080204" pitchFamily="50" charset="-128"/>
              </a:rPr>
              <a:t>月</a:t>
            </a:r>
            <a:r>
              <a:rPr kumimoji="1" lang="en-US" altLang="ja-JP" sz="700" dirty="0">
                <a:solidFill>
                  <a:srgbClr val="C00000"/>
                </a:solidFill>
                <a:latin typeface="ＭＳ Ｐゴシック" panose="020B0600070205080204" pitchFamily="50" charset="-128"/>
                <a:ea typeface="ＭＳ Ｐゴシック" panose="020B0600070205080204" pitchFamily="50" charset="-128"/>
              </a:rPr>
              <a:t>22</a:t>
            </a:r>
            <a:r>
              <a:rPr kumimoji="1" lang="ja-JP" altLang="en-US" sz="700" dirty="0">
                <a:solidFill>
                  <a:srgbClr val="C00000"/>
                </a:solidFill>
                <a:latin typeface="ＭＳ Ｐゴシック" panose="020B0600070205080204" pitchFamily="50" charset="-128"/>
                <a:ea typeface="ＭＳ Ｐゴシック" panose="020B0600070205080204" pitchFamily="50" charset="-128"/>
              </a:rPr>
              <a:t>日発売予定</a:t>
            </a:r>
          </a:p>
        </p:txBody>
      </p:sp>
    </p:spTree>
    <p:extLst>
      <p:ext uri="{BB962C8B-B14F-4D97-AF65-F5344CB8AC3E}">
        <p14:creationId xmlns:p14="http://schemas.microsoft.com/office/powerpoint/2010/main" val="28791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1143ED0-D1ED-70FB-7358-9114AAD86E5A}"/>
              </a:ext>
            </a:extLst>
          </p:cNvPr>
          <p:cNvSpPr>
            <a:spLocks noGrp="1"/>
          </p:cNvSpPr>
          <p:nvPr>
            <p:ph type="body" sz="quarter" idx="10"/>
          </p:nvPr>
        </p:nvSpPr>
        <p:spPr/>
        <p:txBody>
          <a:bodyPr/>
          <a:lstStyle/>
          <a:p>
            <a:r>
              <a:rPr lang="ja-JP" altLang="en-US" sz="1100" b="1" dirty="0">
                <a:solidFill>
                  <a:srgbClr val="FFFFFF"/>
                </a:solidFill>
                <a:latin typeface="+mj-ea"/>
              </a:rPr>
              <a:t>幅広上吊り引戸</a:t>
            </a:r>
          </a:p>
        </p:txBody>
      </p:sp>
      <p:sp>
        <p:nvSpPr>
          <p:cNvPr id="148" name="Rectangle 14">
            <a:extLst>
              <a:ext uri="{FF2B5EF4-FFF2-40B4-BE49-F238E27FC236}">
                <a16:creationId xmlns:a16="http://schemas.microsoft.com/office/drawing/2014/main" id="{264C7AF6-89B3-80B0-CFD5-EC95B2FEB521}"/>
              </a:ext>
            </a:extLst>
          </p:cNvPr>
          <p:cNvSpPr>
            <a:spLocks noChangeArrowheads="1"/>
          </p:cNvSpPr>
          <p:nvPr/>
        </p:nvSpPr>
        <p:spPr bwMode="auto">
          <a:xfrm>
            <a:off x="123360" y="699524"/>
            <a:ext cx="9637831" cy="438511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3" name="グループ化 2">
            <a:extLst>
              <a:ext uri="{FF2B5EF4-FFF2-40B4-BE49-F238E27FC236}">
                <a16:creationId xmlns:a16="http://schemas.microsoft.com/office/drawing/2014/main" id="{8A04704B-72EA-04CB-3B7D-D332C6E1B601}"/>
              </a:ext>
            </a:extLst>
          </p:cNvPr>
          <p:cNvGrpSpPr/>
          <p:nvPr/>
        </p:nvGrpSpPr>
        <p:grpSpPr>
          <a:xfrm>
            <a:off x="5985947" y="3854601"/>
            <a:ext cx="3775244" cy="1049570"/>
            <a:chOff x="5985947" y="3854601"/>
            <a:chExt cx="3775244" cy="1049570"/>
          </a:xfrm>
        </p:grpSpPr>
        <p:grpSp>
          <p:nvGrpSpPr>
            <p:cNvPr id="122" name="グループ化 121">
              <a:extLst>
                <a:ext uri="{FF2B5EF4-FFF2-40B4-BE49-F238E27FC236}">
                  <a16:creationId xmlns:a16="http://schemas.microsoft.com/office/drawing/2014/main" id="{AA500166-1612-0EFC-4555-A81180F8A924}"/>
                </a:ext>
              </a:extLst>
            </p:cNvPr>
            <p:cNvGrpSpPr/>
            <p:nvPr/>
          </p:nvGrpSpPr>
          <p:grpSpPr>
            <a:xfrm>
              <a:off x="5985947" y="3854601"/>
              <a:ext cx="3775244" cy="1049570"/>
              <a:chOff x="6603991" y="699524"/>
              <a:chExt cx="3157200" cy="1247563"/>
            </a:xfrm>
          </p:grpSpPr>
          <p:sp>
            <p:nvSpPr>
              <p:cNvPr id="4" name="Rectangle 14">
                <a:extLst>
                  <a:ext uri="{FF2B5EF4-FFF2-40B4-BE49-F238E27FC236}">
                    <a16:creationId xmlns:a16="http://schemas.microsoft.com/office/drawing/2014/main" id="{ECE6A175-2A1C-8BF8-079A-14ED68EC8B1A}"/>
                  </a:ext>
                </a:extLst>
              </p:cNvPr>
              <p:cNvSpPr>
                <a:spLocks noChangeArrowheads="1"/>
              </p:cNvSpPr>
              <p:nvPr/>
            </p:nvSpPr>
            <p:spPr bwMode="auto">
              <a:xfrm>
                <a:off x="6603991" y="699526"/>
                <a:ext cx="3157200" cy="124756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6" name="Rectangle 84">
                <a:extLst>
                  <a:ext uri="{FF2B5EF4-FFF2-40B4-BE49-F238E27FC236}">
                    <a16:creationId xmlns:a16="http://schemas.microsoft.com/office/drawing/2014/main" id="{C41AC815-C624-6E5B-417A-70E9FA5D333A}"/>
                  </a:ext>
                </a:extLst>
              </p:cNvPr>
              <p:cNvSpPr>
                <a:spLocks noChangeArrowheads="1"/>
              </p:cNvSpPr>
              <p:nvPr/>
            </p:nvSpPr>
            <p:spPr bwMode="auto">
              <a:xfrm>
                <a:off x="6603991" y="699524"/>
                <a:ext cx="3157200" cy="149769"/>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grpSp>
        <p:pic>
          <p:nvPicPr>
            <p:cNvPr id="7" name="Picture 18" descr="http://www2.panasonic.biz/es/sumai/gazou/bicon/CA171AHND-PA0050504_0003.jpg">
              <a:extLst>
                <a:ext uri="{FF2B5EF4-FFF2-40B4-BE49-F238E27FC236}">
                  <a16:creationId xmlns:a16="http://schemas.microsoft.com/office/drawing/2014/main" id="{EEC4727A-D1DC-4ED1-C711-F947A59DCC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709"/>
            <a:stretch/>
          </p:blipFill>
          <p:spPr bwMode="auto">
            <a:xfrm>
              <a:off x="6090180" y="4041389"/>
              <a:ext cx="557149" cy="2827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http://www2.panasonic.biz/es/sumai/gazou/bicon/CA141AHND-PA0051398.jpg">
              <a:extLst>
                <a:ext uri="{FF2B5EF4-FFF2-40B4-BE49-F238E27FC236}">
                  <a16:creationId xmlns:a16="http://schemas.microsoft.com/office/drawing/2014/main" id="{274CA937-3610-69DD-07F1-3C66DC6A4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175" t="1" b="50"/>
            <a:stretch/>
          </p:blipFill>
          <p:spPr bwMode="auto">
            <a:xfrm rot="16200000">
              <a:off x="6833816" y="3905909"/>
              <a:ext cx="286191" cy="557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http://www2.panasonic.biz/es/sumai/gazou/bicon/CA141AHND-PA0051399.jpg">
              <a:extLst>
                <a:ext uri="{FF2B5EF4-FFF2-40B4-BE49-F238E27FC236}">
                  <a16:creationId xmlns:a16="http://schemas.microsoft.com/office/drawing/2014/main" id="{2A28BC7D-FACD-B5C5-09ED-9356DDCBFC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115" t="1" r="-1" b="50"/>
            <a:stretch/>
          </p:blipFill>
          <p:spPr bwMode="auto">
            <a:xfrm rot="16200000">
              <a:off x="7442146" y="3906081"/>
              <a:ext cx="285847" cy="557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descr="http://www2.panasonic.biz/es/sumai/gazou/bicon/CA141AHND-PA0051401.jpg">
              <a:extLst>
                <a:ext uri="{FF2B5EF4-FFF2-40B4-BE49-F238E27FC236}">
                  <a16:creationId xmlns:a16="http://schemas.microsoft.com/office/drawing/2014/main" id="{265568B9-E653-1EBB-2F82-D6DAEDFA31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234" t="1" b="50"/>
            <a:stretch/>
          </p:blipFill>
          <p:spPr bwMode="auto">
            <a:xfrm rot="16200000">
              <a:off x="9248431" y="3902704"/>
              <a:ext cx="279426" cy="557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ttp://www2.panasonic.biz/es/sumai/gazou/bicon/CA141AHND-PA0051402.jpg">
              <a:extLst>
                <a:ext uri="{FF2B5EF4-FFF2-40B4-BE49-F238E27FC236}">
                  <a16:creationId xmlns:a16="http://schemas.microsoft.com/office/drawing/2014/main" id="{1201C06A-5CA2-329F-7D67-13E5A4A271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69" t="1" b="50"/>
            <a:stretch/>
          </p:blipFill>
          <p:spPr bwMode="auto">
            <a:xfrm rot="16200000">
              <a:off x="6231710" y="4316702"/>
              <a:ext cx="276014" cy="557150"/>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Picture 34" descr="http://www2.panasonic.biz/es/sumai/gazou/bicon/CA152AHND-PA0050150.jpg">
              <a:extLst>
                <a:ext uri="{FF2B5EF4-FFF2-40B4-BE49-F238E27FC236}">
                  <a16:creationId xmlns:a16="http://schemas.microsoft.com/office/drawing/2014/main" id="{1615E436-9653-747A-C101-39BA7C73E9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50" b="57730"/>
            <a:stretch/>
          </p:blipFill>
          <p:spPr bwMode="auto">
            <a:xfrm>
              <a:off x="6699300" y="4463407"/>
              <a:ext cx="557149" cy="269878"/>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3" name="Picture 36" descr="http://www2.panasonic.biz/es/sumai/gazou/bicon/CA141AHND-PA0051403.jpg">
              <a:extLst>
                <a:ext uri="{FF2B5EF4-FFF2-40B4-BE49-F238E27FC236}">
                  <a16:creationId xmlns:a16="http://schemas.microsoft.com/office/drawing/2014/main" id="{AAD93ED4-2F9F-5019-A203-3B878C05F87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50" b="56769"/>
            <a:stretch/>
          </p:blipFill>
          <p:spPr bwMode="auto">
            <a:xfrm>
              <a:off x="7307457" y="4457271"/>
              <a:ext cx="557149" cy="27601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85908465-03EF-957E-F717-90A4543ECFAC}"/>
                </a:ext>
              </a:extLst>
            </p:cNvPr>
            <p:cNvSpPr/>
            <p:nvPr/>
          </p:nvSpPr>
          <p:spPr>
            <a:xfrm>
              <a:off x="6090180" y="4322085"/>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ソフトウォールナット柄</a:t>
              </a:r>
            </a:p>
          </p:txBody>
        </p:sp>
        <p:sp>
          <p:nvSpPr>
            <p:cNvPr id="15" name="正方形/長方形 14">
              <a:extLst>
                <a:ext uri="{FF2B5EF4-FFF2-40B4-BE49-F238E27FC236}">
                  <a16:creationId xmlns:a16="http://schemas.microsoft.com/office/drawing/2014/main" id="{3546D9A7-9A3C-F318-93F2-3257848573B2}"/>
                </a:ext>
              </a:extLst>
            </p:cNvPr>
            <p:cNvSpPr/>
            <p:nvPr/>
          </p:nvSpPr>
          <p:spPr>
            <a:xfrm>
              <a:off x="6694752" y="4322085"/>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16" name="正方形/長方形 15">
              <a:extLst>
                <a:ext uri="{FF2B5EF4-FFF2-40B4-BE49-F238E27FC236}">
                  <a16:creationId xmlns:a16="http://schemas.microsoft.com/office/drawing/2014/main" id="{4405150A-D7CC-F33A-C378-D289106C79B2}"/>
                </a:ext>
              </a:extLst>
            </p:cNvPr>
            <p:cNvSpPr/>
            <p:nvPr/>
          </p:nvSpPr>
          <p:spPr>
            <a:xfrm>
              <a:off x="7299327" y="4322085"/>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17" name="正方形/長方形 16">
              <a:extLst>
                <a:ext uri="{FF2B5EF4-FFF2-40B4-BE49-F238E27FC236}">
                  <a16:creationId xmlns:a16="http://schemas.microsoft.com/office/drawing/2014/main" id="{1F3AEBE7-CF36-7BC0-B8BC-2D1C7712F9AA}"/>
                </a:ext>
              </a:extLst>
            </p:cNvPr>
            <p:cNvSpPr/>
            <p:nvPr/>
          </p:nvSpPr>
          <p:spPr>
            <a:xfrm>
              <a:off x="7914653" y="4322085"/>
              <a:ext cx="64680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グレージュアッシュ柄</a:t>
              </a:r>
            </a:p>
          </p:txBody>
        </p:sp>
        <p:sp>
          <p:nvSpPr>
            <p:cNvPr id="18" name="正方形/長方形 17">
              <a:extLst>
                <a:ext uri="{FF2B5EF4-FFF2-40B4-BE49-F238E27FC236}">
                  <a16:creationId xmlns:a16="http://schemas.microsoft.com/office/drawing/2014/main" id="{2A0C6039-AFDC-E2E9-9AFA-655B747F26DE}"/>
                </a:ext>
              </a:extLst>
            </p:cNvPr>
            <p:cNvSpPr/>
            <p:nvPr/>
          </p:nvSpPr>
          <p:spPr>
            <a:xfrm>
              <a:off x="8521522" y="4322085"/>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イデアオーク柄</a:t>
              </a:r>
            </a:p>
          </p:txBody>
        </p:sp>
        <p:sp>
          <p:nvSpPr>
            <p:cNvPr id="19" name="正方形/長方形 18">
              <a:extLst>
                <a:ext uri="{FF2B5EF4-FFF2-40B4-BE49-F238E27FC236}">
                  <a16:creationId xmlns:a16="http://schemas.microsoft.com/office/drawing/2014/main" id="{8F60DB11-A6AD-2312-D61A-2FAE0BA04125}"/>
                </a:ext>
              </a:extLst>
            </p:cNvPr>
            <p:cNvSpPr/>
            <p:nvPr/>
          </p:nvSpPr>
          <p:spPr>
            <a:xfrm>
              <a:off x="9109569" y="4322085"/>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20" name="正方形/長方形 19">
              <a:extLst>
                <a:ext uri="{FF2B5EF4-FFF2-40B4-BE49-F238E27FC236}">
                  <a16:creationId xmlns:a16="http://schemas.microsoft.com/office/drawing/2014/main" id="{0A4965C7-BDAE-4145-D988-F1417BDBEBE7}"/>
                </a:ext>
              </a:extLst>
            </p:cNvPr>
            <p:cNvSpPr/>
            <p:nvPr/>
          </p:nvSpPr>
          <p:spPr>
            <a:xfrm>
              <a:off x="6094035" y="4742212"/>
              <a:ext cx="64483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ホワイトオーク柄</a:t>
              </a:r>
            </a:p>
          </p:txBody>
        </p:sp>
        <p:sp>
          <p:nvSpPr>
            <p:cNvPr id="21" name="正方形/長方形 20">
              <a:extLst>
                <a:ext uri="{FF2B5EF4-FFF2-40B4-BE49-F238E27FC236}">
                  <a16:creationId xmlns:a16="http://schemas.microsoft.com/office/drawing/2014/main" id="{7C2D7CF9-F77B-65E9-F51E-74A54AE83E11}"/>
                </a:ext>
              </a:extLst>
            </p:cNvPr>
            <p:cNvSpPr/>
            <p:nvPr/>
          </p:nvSpPr>
          <p:spPr>
            <a:xfrm>
              <a:off x="6699857" y="4742212"/>
              <a:ext cx="703756"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ホワイトアッシュ柄</a:t>
              </a:r>
            </a:p>
          </p:txBody>
        </p:sp>
        <p:sp>
          <p:nvSpPr>
            <p:cNvPr id="22" name="正方形/長方形 21">
              <a:extLst>
                <a:ext uri="{FF2B5EF4-FFF2-40B4-BE49-F238E27FC236}">
                  <a16:creationId xmlns:a16="http://schemas.microsoft.com/office/drawing/2014/main" id="{49C92A37-A75F-DE27-5538-8BF940C56F90}"/>
                </a:ext>
              </a:extLst>
            </p:cNvPr>
            <p:cNvSpPr/>
            <p:nvPr/>
          </p:nvSpPr>
          <p:spPr>
            <a:xfrm>
              <a:off x="7307457" y="4742212"/>
              <a:ext cx="529927" cy="76944"/>
            </a:xfrm>
            <a:prstGeom prst="rect">
              <a:avLst/>
            </a:prstGeom>
          </p:spPr>
          <p:txBody>
            <a:bodyPr wrap="square" lIns="0" tIns="0" rIns="0" bIns="0">
              <a:spAutoFit/>
            </a:bodyPr>
            <a:lstStyle/>
            <a:p>
              <a:r>
                <a:rPr lang="ja-JP" altLang="en-US" sz="500" dirty="0" err="1">
                  <a:solidFill>
                    <a:srgbClr val="000000"/>
                  </a:solidFill>
                  <a:latin typeface="ＭＳ Ｐゴシック" pitchFamily="50" charset="-128"/>
                  <a:ea typeface="ＭＳ Ｐゴシック" pitchFamily="50" charset="-128"/>
                </a:rPr>
                <a:t>しっ</a:t>
              </a:r>
              <a:r>
                <a:rPr lang="ja-JP" altLang="en-US" sz="500" dirty="0">
                  <a:solidFill>
                    <a:srgbClr val="000000"/>
                  </a:solidFill>
                  <a:latin typeface="ＭＳ Ｐゴシック" pitchFamily="50" charset="-128"/>
                  <a:ea typeface="ＭＳ Ｐゴシック" pitchFamily="50" charset="-128"/>
                </a:rPr>
                <a:t>くいホワイト柄</a:t>
              </a:r>
            </a:p>
          </p:txBody>
        </p:sp>
        <p:pic>
          <p:nvPicPr>
            <p:cNvPr id="23" name="図 22">
              <a:extLst>
                <a:ext uri="{FF2B5EF4-FFF2-40B4-BE49-F238E27FC236}">
                  <a16:creationId xmlns:a16="http://schemas.microsoft.com/office/drawing/2014/main" id="{7712EB89-81BF-403D-062D-8A872D6ADD4F}"/>
                </a:ext>
              </a:extLst>
            </p:cNvPr>
            <p:cNvPicPr>
              <a:picLocks noChangeAspect="1"/>
            </p:cNvPicPr>
            <p:nvPr/>
          </p:nvPicPr>
          <p:blipFill rotWithShape="1">
            <a:blip r:embed="rId9">
              <a:extLst>
                <a:ext uri="{28A0092B-C50C-407E-A947-70E740481C1C}">
                  <a14:useLocalDpi xmlns:a14="http://schemas.microsoft.com/office/drawing/2010/main" val="0"/>
                </a:ext>
              </a:extLst>
            </a:blip>
            <a:srcRect b="55862"/>
            <a:stretch/>
          </p:blipFill>
          <p:spPr>
            <a:xfrm>
              <a:off x="7914653" y="4041566"/>
              <a:ext cx="547094" cy="284033"/>
            </a:xfrm>
            <a:prstGeom prst="rect">
              <a:avLst/>
            </a:prstGeom>
          </p:spPr>
        </p:pic>
        <p:pic>
          <p:nvPicPr>
            <p:cNvPr id="24" name="図 23">
              <a:extLst>
                <a:ext uri="{FF2B5EF4-FFF2-40B4-BE49-F238E27FC236}">
                  <a16:creationId xmlns:a16="http://schemas.microsoft.com/office/drawing/2014/main" id="{12BE20BA-1209-6FBF-1BE1-CFD7D11D25E6}"/>
                </a:ext>
              </a:extLst>
            </p:cNvPr>
            <p:cNvPicPr>
              <a:picLocks noChangeAspect="1"/>
            </p:cNvPicPr>
            <p:nvPr/>
          </p:nvPicPr>
          <p:blipFill rotWithShape="1">
            <a:blip r:embed="rId10">
              <a:extLst>
                <a:ext uri="{28A0092B-C50C-407E-A947-70E740481C1C}">
                  <a14:useLocalDpi xmlns:a14="http://schemas.microsoft.com/office/drawing/2010/main" val="0"/>
                </a:ext>
              </a:extLst>
            </a:blip>
            <a:srcRect t="1" b="57145"/>
            <a:stretch/>
          </p:blipFill>
          <p:spPr>
            <a:xfrm>
              <a:off x="8512756" y="4041566"/>
              <a:ext cx="547094" cy="275778"/>
            </a:xfrm>
            <a:prstGeom prst="rect">
              <a:avLst/>
            </a:prstGeom>
          </p:spPr>
        </p:pic>
        <p:grpSp>
          <p:nvGrpSpPr>
            <p:cNvPr id="184" name="グループ化 183">
              <a:extLst>
                <a:ext uri="{FF2B5EF4-FFF2-40B4-BE49-F238E27FC236}">
                  <a16:creationId xmlns:a16="http://schemas.microsoft.com/office/drawing/2014/main" id="{F52AA64E-8FCC-5878-A64C-1A873E95B355}"/>
                </a:ext>
              </a:extLst>
            </p:cNvPr>
            <p:cNvGrpSpPr/>
            <p:nvPr/>
          </p:nvGrpSpPr>
          <p:grpSpPr>
            <a:xfrm>
              <a:off x="7930821" y="4432804"/>
              <a:ext cx="1406195" cy="389934"/>
              <a:chOff x="2132906" y="3496506"/>
              <a:chExt cx="1406195" cy="389934"/>
            </a:xfrm>
          </p:grpSpPr>
          <p:sp>
            <p:nvSpPr>
              <p:cNvPr id="173" name="テキスト ボックス 172">
                <a:extLst>
                  <a:ext uri="{FF2B5EF4-FFF2-40B4-BE49-F238E27FC236}">
                    <a16:creationId xmlns:a16="http://schemas.microsoft.com/office/drawing/2014/main" id="{3F4925DA-1B4F-30AF-0C94-D1598F47C083}"/>
                  </a:ext>
                </a:extLst>
              </p:cNvPr>
              <p:cNvSpPr txBox="1"/>
              <p:nvPr/>
            </p:nvSpPr>
            <p:spPr>
              <a:xfrm>
                <a:off x="2132906" y="3601184"/>
                <a:ext cx="670806" cy="193417"/>
              </a:xfrm>
              <a:prstGeom prst="rect">
                <a:avLst/>
              </a:prstGeom>
              <a:solidFill>
                <a:schemeClr val="bg1">
                  <a:lumMod val="85000"/>
                </a:schemeClr>
              </a:solidFill>
            </p:spPr>
            <p:txBody>
              <a:bodyPr wrap="square" lIns="0" tIns="0" rIns="0" bIns="0" rtlCol="0" anchor="ctr" anchorCtr="0">
                <a:noAutofit/>
              </a:bodyPr>
              <a:lstStyle/>
              <a:p>
                <a:pPr algn="ctr"/>
                <a:r>
                  <a:rPr kumimoji="1" lang="en-US" altLang="ja-JP" sz="600" dirty="0"/>
                  <a:t>PA</a:t>
                </a:r>
                <a:r>
                  <a:rPr kumimoji="1" lang="ja-JP" altLang="en-US" sz="600" dirty="0"/>
                  <a:t>・</a:t>
                </a:r>
                <a:r>
                  <a:rPr kumimoji="1" lang="en-US" altLang="ja-JP" sz="600" dirty="0"/>
                  <a:t>SC</a:t>
                </a:r>
                <a:r>
                  <a:rPr kumimoji="1" lang="ja-JP" altLang="en-US" sz="600" dirty="0"/>
                  <a:t>・</a:t>
                </a:r>
                <a:r>
                  <a:rPr kumimoji="1" lang="en-US" altLang="ja-JP" sz="600" dirty="0"/>
                  <a:t>PC</a:t>
                </a:r>
                <a:r>
                  <a:rPr kumimoji="1" lang="ja-JP" altLang="en-US" sz="600" dirty="0"/>
                  <a:t>・</a:t>
                </a:r>
                <a:r>
                  <a:rPr kumimoji="1" lang="en-US" altLang="ja-JP" sz="600" dirty="0"/>
                  <a:t>SB</a:t>
                </a:r>
                <a:r>
                  <a:rPr kumimoji="1" lang="ja-JP" altLang="en-US" sz="600" dirty="0"/>
                  <a:t>・</a:t>
                </a:r>
                <a:r>
                  <a:rPr kumimoji="1" lang="en-US" altLang="ja-JP" sz="600" dirty="0"/>
                  <a:t>LA</a:t>
                </a:r>
              </a:p>
              <a:p>
                <a:pPr algn="ctr"/>
                <a:r>
                  <a:rPr lang="en-US" altLang="ja-JP" sz="600" dirty="0"/>
                  <a:t>LB</a:t>
                </a:r>
                <a:r>
                  <a:rPr lang="ja-JP" altLang="en-US" sz="600" dirty="0"/>
                  <a:t>・</a:t>
                </a:r>
                <a:r>
                  <a:rPr lang="en-US" altLang="ja-JP" sz="600" dirty="0"/>
                  <a:t>LC</a:t>
                </a:r>
                <a:r>
                  <a:rPr lang="ja-JP" altLang="en-US" sz="600" dirty="0"/>
                  <a:t>・</a:t>
                </a:r>
                <a:r>
                  <a:rPr lang="en-US" altLang="ja-JP" sz="600" dirty="0"/>
                  <a:t>KC</a:t>
                </a:r>
                <a:r>
                  <a:rPr lang="ja-JP" altLang="en-US" sz="600" dirty="0"/>
                  <a:t>・</a:t>
                </a:r>
                <a:r>
                  <a:rPr lang="en-US" altLang="ja-JP" sz="600" dirty="0"/>
                  <a:t>DB</a:t>
                </a:r>
                <a:r>
                  <a:rPr lang="ja-JP" altLang="en-US" sz="600" dirty="0"/>
                  <a:t>・</a:t>
                </a:r>
                <a:r>
                  <a:rPr lang="en-US" altLang="ja-JP" sz="600" dirty="0"/>
                  <a:t>DC</a:t>
                </a:r>
                <a:endParaRPr kumimoji="1" lang="ja-JP" altLang="en-US" sz="600" dirty="0"/>
              </a:p>
            </p:txBody>
          </p:sp>
          <p:sp>
            <p:nvSpPr>
              <p:cNvPr id="174" name="テキスト ボックス 173">
                <a:extLst>
                  <a:ext uri="{FF2B5EF4-FFF2-40B4-BE49-F238E27FC236}">
                    <a16:creationId xmlns:a16="http://schemas.microsoft.com/office/drawing/2014/main" id="{47037916-CD91-FDF7-0CA0-8E195E3463D8}"/>
                  </a:ext>
                </a:extLst>
              </p:cNvPr>
              <p:cNvSpPr txBox="1"/>
              <p:nvPr/>
            </p:nvSpPr>
            <p:spPr>
              <a:xfrm>
                <a:off x="2132906" y="3496506"/>
                <a:ext cx="884858" cy="100027"/>
              </a:xfrm>
              <a:prstGeom prst="rect">
                <a:avLst/>
              </a:prstGeom>
              <a:noFill/>
            </p:spPr>
            <p:txBody>
              <a:bodyPr wrap="none" lIns="0" tIns="0" rIns="0" bIns="0" rtlCol="0">
                <a:spAutoFit/>
              </a:bodyPr>
              <a:lstStyle/>
              <a:p>
                <a:r>
                  <a:rPr kumimoji="1" lang="ja-JP" altLang="en-US" sz="650" dirty="0"/>
                  <a:t>■不燃面材ドアの対応幅</a:t>
                </a:r>
              </a:p>
            </p:txBody>
          </p:sp>
          <p:sp>
            <p:nvSpPr>
              <p:cNvPr id="175" name="テキスト ボックス 174">
                <a:extLst>
                  <a:ext uri="{FF2B5EF4-FFF2-40B4-BE49-F238E27FC236}">
                    <a16:creationId xmlns:a16="http://schemas.microsoft.com/office/drawing/2014/main" id="{0ACE4D27-059A-62CE-F1E6-82AEE62E813C}"/>
                  </a:ext>
                </a:extLst>
              </p:cNvPr>
              <p:cNvSpPr txBox="1"/>
              <p:nvPr/>
            </p:nvSpPr>
            <p:spPr>
              <a:xfrm>
                <a:off x="2844253" y="3652496"/>
                <a:ext cx="530594" cy="92333"/>
              </a:xfrm>
              <a:prstGeom prst="rect">
                <a:avLst/>
              </a:prstGeom>
              <a:noFill/>
            </p:spPr>
            <p:txBody>
              <a:bodyPr wrap="none" lIns="0" tIns="0" rIns="0" bIns="0" rtlCol="0">
                <a:spAutoFit/>
              </a:bodyPr>
              <a:lstStyle/>
              <a:p>
                <a:r>
                  <a:rPr kumimoji="1" lang="en-US" altLang="ja-JP" sz="600" dirty="0"/>
                  <a:t>DW1127mm</a:t>
                </a:r>
                <a:r>
                  <a:rPr kumimoji="1" lang="ja-JP" altLang="en-US" sz="600" dirty="0"/>
                  <a:t>まで</a:t>
                </a:r>
              </a:p>
            </p:txBody>
          </p:sp>
          <p:grpSp>
            <p:nvGrpSpPr>
              <p:cNvPr id="179" name="グループ化 178">
                <a:extLst>
                  <a:ext uri="{FF2B5EF4-FFF2-40B4-BE49-F238E27FC236}">
                    <a16:creationId xmlns:a16="http://schemas.microsoft.com/office/drawing/2014/main" id="{F2C6BA17-439F-D35B-0F07-F21B62C040CE}"/>
                  </a:ext>
                </a:extLst>
              </p:cNvPr>
              <p:cNvGrpSpPr/>
              <p:nvPr/>
            </p:nvGrpSpPr>
            <p:grpSpPr>
              <a:xfrm>
                <a:off x="2132906" y="3601016"/>
                <a:ext cx="1293000" cy="195293"/>
                <a:chOff x="2132906" y="3601016"/>
                <a:chExt cx="2407674" cy="195293"/>
              </a:xfrm>
            </p:grpSpPr>
            <p:cxnSp>
              <p:nvCxnSpPr>
                <p:cNvPr id="177" name="直線コネクタ 176">
                  <a:extLst>
                    <a:ext uri="{FF2B5EF4-FFF2-40B4-BE49-F238E27FC236}">
                      <a16:creationId xmlns:a16="http://schemas.microsoft.com/office/drawing/2014/main" id="{0C51DC2B-32F0-7265-F23A-4838F5B45FD4}"/>
                    </a:ext>
                  </a:extLst>
                </p:cNvPr>
                <p:cNvCxnSpPr>
                  <a:cxnSpLocks/>
                </p:cNvCxnSpPr>
                <p:nvPr/>
              </p:nvCxnSpPr>
              <p:spPr>
                <a:xfrm flipV="1">
                  <a:off x="2132906" y="3601016"/>
                  <a:ext cx="2407674" cy="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46037490-AC84-6546-5F73-5A755EB81D9C}"/>
                    </a:ext>
                  </a:extLst>
                </p:cNvPr>
                <p:cNvCxnSpPr>
                  <a:cxnSpLocks/>
                </p:cNvCxnSpPr>
                <p:nvPr/>
              </p:nvCxnSpPr>
              <p:spPr>
                <a:xfrm flipV="1">
                  <a:off x="2132906" y="3796308"/>
                  <a:ext cx="2407674" cy="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6EBFF8FC-C97D-5BB7-A898-D87D4EF6A75E}"/>
                    </a:ext>
                  </a:extLst>
                </p:cNvPr>
                <p:cNvCxnSpPr>
                  <a:cxnSpLocks/>
                </p:cNvCxnSpPr>
                <p:nvPr/>
              </p:nvCxnSpPr>
              <p:spPr>
                <a:xfrm>
                  <a:off x="3375091" y="3602922"/>
                  <a:ext cx="0" cy="18963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5" name="テキスト ボックス 184">
                <a:extLst>
                  <a:ext uri="{FF2B5EF4-FFF2-40B4-BE49-F238E27FC236}">
                    <a16:creationId xmlns:a16="http://schemas.microsoft.com/office/drawing/2014/main" id="{81C3E6B6-9458-A34C-0D46-E43A8A2DB9EB}"/>
                  </a:ext>
                </a:extLst>
              </p:cNvPr>
              <p:cNvSpPr txBox="1"/>
              <p:nvPr/>
            </p:nvSpPr>
            <p:spPr>
              <a:xfrm>
                <a:off x="2134870" y="3809496"/>
                <a:ext cx="1404231" cy="76944"/>
              </a:xfrm>
              <a:prstGeom prst="rect">
                <a:avLst/>
              </a:prstGeom>
              <a:noFill/>
            </p:spPr>
            <p:txBody>
              <a:bodyPr wrap="none" lIns="0" tIns="0" rIns="0" bIns="0" rtlCol="0">
                <a:spAutoFit/>
              </a:bodyPr>
              <a:lstStyle/>
              <a:p>
                <a:r>
                  <a:rPr kumimoji="1" lang="en-US" altLang="ja-JP" sz="500" dirty="0"/>
                  <a:t>※</a:t>
                </a:r>
                <a:r>
                  <a:rPr kumimoji="1" lang="ja-JP" altLang="en-US" sz="500" dirty="0"/>
                  <a:t>不燃面材は、しっくいホワイト柄を除く８柄に対応。</a:t>
                </a:r>
              </a:p>
            </p:txBody>
          </p:sp>
        </p:grpSp>
      </p:grpSp>
      <p:grpSp>
        <p:nvGrpSpPr>
          <p:cNvPr id="387" name="グループ化 386">
            <a:extLst>
              <a:ext uri="{FF2B5EF4-FFF2-40B4-BE49-F238E27FC236}">
                <a16:creationId xmlns:a16="http://schemas.microsoft.com/office/drawing/2014/main" id="{A10CCE2C-9EF5-5B5F-059B-D4EDFEBF649A}"/>
              </a:ext>
            </a:extLst>
          </p:cNvPr>
          <p:cNvGrpSpPr/>
          <p:nvPr/>
        </p:nvGrpSpPr>
        <p:grpSpPr>
          <a:xfrm>
            <a:off x="123360" y="5198768"/>
            <a:ext cx="2207745" cy="1444744"/>
            <a:chOff x="123360" y="5198768"/>
            <a:chExt cx="2207745" cy="1444744"/>
          </a:xfrm>
        </p:grpSpPr>
        <p:grpSp>
          <p:nvGrpSpPr>
            <p:cNvPr id="121" name="グループ化 120">
              <a:extLst>
                <a:ext uri="{FF2B5EF4-FFF2-40B4-BE49-F238E27FC236}">
                  <a16:creationId xmlns:a16="http://schemas.microsoft.com/office/drawing/2014/main" id="{8A90C037-1797-7DF7-EB28-075F213A3922}"/>
                </a:ext>
              </a:extLst>
            </p:cNvPr>
            <p:cNvGrpSpPr/>
            <p:nvPr/>
          </p:nvGrpSpPr>
          <p:grpSpPr>
            <a:xfrm>
              <a:off x="123360" y="5198768"/>
              <a:ext cx="2204902" cy="1444744"/>
              <a:chOff x="697691" y="4070451"/>
              <a:chExt cx="3157200" cy="1944000"/>
            </a:xfrm>
          </p:grpSpPr>
          <p:sp>
            <p:nvSpPr>
              <p:cNvPr id="119" name="Rectangle 14">
                <a:extLst>
                  <a:ext uri="{FF2B5EF4-FFF2-40B4-BE49-F238E27FC236}">
                    <a16:creationId xmlns:a16="http://schemas.microsoft.com/office/drawing/2014/main" id="{68E42A84-0C78-220C-EB16-D0F9EE96F692}"/>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0" name="Rectangle 84">
                <a:extLst>
                  <a:ext uri="{FF2B5EF4-FFF2-40B4-BE49-F238E27FC236}">
                    <a16:creationId xmlns:a16="http://schemas.microsoft.com/office/drawing/2014/main" id="{C494F8D7-4960-6474-37BF-1EF9E93C240F}"/>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標準取手バリエーション</a:t>
                </a:r>
              </a:p>
            </p:txBody>
          </p:sp>
        </p:grpSp>
        <p:grpSp>
          <p:nvGrpSpPr>
            <p:cNvPr id="380" name="グループ化 379">
              <a:extLst>
                <a:ext uri="{FF2B5EF4-FFF2-40B4-BE49-F238E27FC236}">
                  <a16:creationId xmlns:a16="http://schemas.microsoft.com/office/drawing/2014/main" id="{21ED972E-ECA7-F1F9-27A8-B5E86DE7A5EF}"/>
                </a:ext>
              </a:extLst>
            </p:cNvPr>
            <p:cNvGrpSpPr/>
            <p:nvPr/>
          </p:nvGrpSpPr>
          <p:grpSpPr>
            <a:xfrm>
              <a:off x="217898" y="5399851"/>
              <a:ext cx="1314038" cy="1161083"/>
              <a:chOff x="217898" y="5399851"/>
              <a:chExt cx="1314038" cy="1161083"/>
            </a:xfrm>
          </p:grpSpPr>
          <p:sp>
            <p:nvSpPr>
              <p:cNvPr id="195" name="テキスト ボックス 194">
                <a:extLst>
                  <a:ext uri="{FF2B5EF4-FFF2-40B4-BE49-F238E27FC236}">
                    <a16:creationId xmlns:a16="http://schemas.microsoft.com/office/drawing/2014/main" id="{FE281641-31C8-26E8-813E-6C8949B47BB0}"/>
                  </a:ext>
                </a:extLst>
              </p:cNvPr>
              <p:cNvSpPr txBox="1"/>
              <p:nvPr/>
            </p:nvSpPr>
            <p:spPr>
              <a:xfrm>
                <a:off x="217898" y="5399851"/>
                <a:ext cx="916918" cy="123111"/>
              </a:xfrm>
              <a:prstGeom prst="rect">
                <a:avLst/>
              </a:prstGeom>
              <a:noFill/>
            </p:spPr>
            <p:txBody>
              <a:bodyPr wrap="none" lIns="0" tIns="0" rIns="0" bIns="0" rtlCol="0">
                <a:spAutoFit/>
              </a:bodyPr>
              <a:lstStyle/>
              <a:p>
                <a:r>
                  <a:rPr kumimoji="1" lang="ja-JP" altLang="en-US" sz="800" dirty="0"/>
                  <a:t>バー引手（木製バー）</a:t>
                </a:r>
              </a:p>
            </p:txBody>
          </p:sp>
          <p:sp>
            <p:nvSpPr>
              <p:cNvPr id="196" name="正方形/長方形 195">
                <a:extLst>
                  <a:ext uri="{FF2B5EF4-FFF2-40B4-BE49-F238E27FC236}">
                    <a16:creationId xmlns:a16="http://schemas.microsoft.com/office/drawing/2014/main" id="{D68E73E1-43E9-051A-C3B1-F3267F8470EC}"/>
                  </a:ext>
                </a:extLst>
              </p:cNvPr>
              <p:cNvSpPr/>
              <p:nvPr/>
            </p:nvSpPr>
            <p:spPr>
              <a:xfrm>
                <a:off x="23927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pic>
            <p:nvPicPr>
              <p:cNvPr id="199" name="図 198">
                <a:extLst>
                  <a:ext uri="{FF2B5EF4-FFF2-40B4-BE49-F238E27FC236}">
                    <a16:creationId xmlns:a16="http://schemas.microsoft.com/office/drawing/2014/main" id="{3CA6CC1A-7E76-FDBF-9147-B2004ECDCBF7}"/>
                  </a:ext>
                </a:extLst>
              </p:cNvPr>
              <p:cNvPicPr>
                <a:picLocks noChangeAspect="1"/>
              </p:cNvPicPr>
              <p:nvPr/>
            </p:nvPicPr>
            <p:blipFill>
              <a:blip r:embed="rId11"/>
              <a:stretch>
                <a:fillRect/>
              </a:stretch>
            </p:blipFill>
            <p:spPr>
              <a:xfrm>
                <a:off x="245086" y="5587759"/>
                <a:ext cx="166752" cy="864000"/>
              </a:xfrm>
              <a:prstGeom prst="rect">
                <a:avLst/>
              </a:prstGeom>
            </p:spPr>
          </p:pic>
          <p:pic>
            <p:nvPicPr>
              <p:cNvPr id="201" name="図 200">
                <a:extLst>
                  <a:ext uri="{FF2B5EF4-FFF2-40B4-BE49-F238E27FC236}">
                    <a16:creationId xmlns:a16="http://schemas.microsoft.com/office/drawing/2014/main" id="{841F317F-4D6E-57F3-0A00-AFF1A3A1C809}"/>
                  </a:ext>
                </a:extLst>
              </p:cNvPr>
              <p:cNvPicPr>
                <a:picLocks noChangeAspect="1"/>
              </p:cNvPicPr>
              <p:nvPr/>
            </p:nvPicPr>
            <p:blipFill>
              <a:blip r:embed="rId12"/>
              <a:stretch>
                <a:fillRect/>
              </a:stretch>
            </p:blipFill>
            <p:spPr>
              <a:xfrm>
                <a:off x="580869" y="5587759"/>
                <a:ext cx="166752" cy="864000"/>
              </a:xfrm>
              <a:prstGeom prst="rect">
                <a:avLst/>
              </a:prstGeom>
            </p:spPr>
          </p:pic>
          <p:pic>
            <p:nvPicPr>
              <p:cNvPr id="203" name="図 202">
                <a:extLst>
                  <a:ext uri="{FF2B5EF4-FFF2-40B4-BE49-F238E27FC236}">
                    <a16:creationId xmlns:a16="http://schemas.microsoft.com/office/drawing/2014/main" id="{C469DF04-3BEC-49C7-07C1-1B668B588B44}"/>
                  </a:ext>
                </a:extLst>
              </p:cNvPr>
              <p:cNvPicPr>
                <a:picLocks noChangeAspect="1"/>
              </p:cNvPicPr>
              <p:nvPr/>
            </p:nvPicPr>
            <p:blipFill>
              <a:blip r:embed="rId13"/>
              <a:stretch>
                <a:fillRect/>
              </a:stretch>
            </p:blipFill>
            <p:spPr>
              <a:xfrm>
                <a:off x="916652" y="5587761"/>
                <a:ext cx="165024" cy="864000"/>
              </a:xfrm>
              <a:prstGeom prst="rect">
                <a:avLst/>
              </a:prstGeom>
            </p:spPr>
          </p:pic>
          <p:pic>
            <p:nvPicPr>
              <p:cNvPr id="205" name="図 204">
                <a:extLst>
                  <a:ext uri="{FF2B5EF4-FFF2-40B4-BE49-F238E27FC236}">
                    <a16:creationId xmlns:a16="http://schemas.microsoft.com/office/drawing/2014/main" id="{F7271DC5-6B46-810A-6E9F-3740B8BC77D7}"/>
                  </a:ext>
                </a:extLst>
              </p:cNvPr>
              <p:cNvPicPr>
                <a:picLocks noChangeAspect="1"/>
              </p:cNvPicPr>
              <p:nvPr/>
            </p:nvPicPr>
            <p:blipFill>
              <a:blip r:embed="rId14"/>
              <a:stretch>
                <a:fillRect/>
              </a:stretch>
            </p:blipFill>
            <p:spPr>
              <a:xfrm>
                <a:off x="1250707" y="5587760"/>
                <a:ext cx="168480" cy="864000"/>
              </a:xfrm>
              <a:prstGeom prst="rect">
                <a:avLst/>
              </a:prstGeom>
            </p:spPr>
          </p:pic>
          <p:sp>
            <p:nvSpPr>
              <p:cNvPr id="229" name="正方形/長方形 228">
                <a:extLst>
                  <a:ext uri="{FF2B5EF4-FFF2-40B4-BE49-F238E27FC236}">
                    <a16:creationId xmlns:a16="http://schemas.microsoft.com/office/drawing/2014/main" id="{A183879B-3503-0DF2-00AA-027DA22AD16E}"/>
                  </a:ext>
                </a:extLst>
              </p:cNvPr>
              <p:cNvSpPr/>
              <p:nvPr/>
            </p:nvSpPr>
            <p:spPr>
              <a:xfrm>
                <a:off x="566106"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230" name="正方形/長方形 229">
                <a:extLst>
                  <a:ext uri="{FF2B5EF4-FFF2-40B4-BE49-F238E27FC236}">
                    <a16:creationId xmlns:a16="http://schemas.microsoft.com/office/drawing/2014/main" id="{CF11E177-E420-8EAB-AEA4-BE2B7709FF1B}"/>
                  </a:ext>
                </a:extLst>
              </p:cNvPr>
              <p:cNvSpPr/>
              <p:nvPr/>
            </p:nvSpPr>
            <p:spPr>
              <a:xfrm>
                <a:off x="91680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231" name="正方形/長方形 230">
                <a:extLst>
                  <a:ext uri="{FF2B5EF4-FFF2-40B4-BE49-F238E27FC236}">
                    <a16:creationId xmlns:a16="http://schemas.microsoft.com/office/drawing/2014/main" id="{15AAC09E-B480-F195-A1C1-9245A5CF6663}"/>
                  </a:ext>
                </a:extLst>
              </p:cNvPr>
              <p:cNvSpPr/>
              <p:nvPr/>
            </p:nvSpPr>
            <p:spPr>
              <a:xfrm>
                <a:off x="1252298"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grpSp>
        <p:grpSp>
          <p:nvGrpSpPr>
            <p:cNvPr id="381" name="グループ化 380">
              <a:extLst>
                <a:ext uri="{FF2B5EF4-FFF2-40B4-BE49-F238E27FC236}">
                  <a16:creationId xmlns:a16="http://schemas.microsoft.com/office/drawing/2014/main" id="{79812934-630E-922E-318A-A9B881E97FD9}"/>
                </a:ext>
              </a:extLst>
            </p:cNvPr>
            <p:cNvGrpSpPr/>
            <p:nvPr/>
          </p:nvGrpSpPr>
          <p:grpSpPr>
            <a:xfrm>
              <a:off x="1611598" y="5399851"/>
              <a:ext cx="719507" cy="1161083"/>
              <a:chOff x="1611598" y="5399851"/>
              <a:chExt cx="719507" cy="1161083"/>
            </a:xfrm>
          </p:grpSpPr>
          <p:sp>
            <p:nvSpPr>
              <p:cNvPr id="197" name="テキスト ボックス 196">
                <a:extLst>
                  <a:ext uri="{FF2B5EF4-FFF2-40B4-BE49-F238E27FC236}">
                    <a16:creationId xmlns:a16="http://schemas.microsoft.com/office/drawing/2014/main" id="{D7AE1820-1AE9-90E0-3EE5-B1D934808EC0}"/>
                  </a:ext>
                </a:extLst>
              </p:cNvPr>
              <p:cNvSpPr txBox="1"/>
              <p:nvPr/>
            </p:nvSpPr>
            <p:spPr>
              <a:xfrm>
                <a:off x="1611598" y="5399851"/>
                <a:ext cx="512961" cy="123111"/>
              </a:xfrm>
              <a:prstGeom prst="rect">
                <a:avLst/>
              </a:prstGeom>
              <a:noFill/>
            </p:spPr>
            <p:txBody>
              <a:bodyPr wrap="none" lIns="0" tIns="0" rIns="0" bIns="0" rtlCol="0">
                <a:spAutoFit/>
              </a:bodyPr>
              <a:lstStyle/>
              <a:p>
                <a:r>
                  <a:rPr kumimoji="1" lang="ja-JP" altLang="en-US" sz="800" dirty="0"/>
                  <a:t>引手（角型）</a:t>
                </a:r>
              </a:p>
            </p:txBody>
          </p:sp>
          <p:pic>
            <p:nvPicPr>
              <p:cNvPr id="207" name="図 206">
                <a:extLst>
                  <a:ext uri="{FF2B5EF4-FFF2-40B4-BE49-F238E27FC236}">
                    <a16:creationId xmlns:a16="http://schemas.microsoft.com/office/drawing/2014/main" id="{570B592F-27F2-E46A-166A-88399457B816}"/>
                  </a:ext>
                </a:extLst>
              </p:cNvPr>
              <p:cNvPicPr>
                <a:picLocks noChangeAspect="1"/>
              </p:cNvPicPr>
              <p:nvPr/>
            </p:nvPicPr>
            <p:blipFill>
              <a:blip r:embed="rId15"/>
              <a:stretch>
                <a:fillRect/>
              </a:stretch>
            </p:blipFill>
            <p:spPr>
              <a:xfrm>
                <a:off x="1635865" y="5703492"/>
                <a:ext cx="513862" cy="675245"/>
              </a:xfrm>
              <a:prstGeom prst="rect">
                <a:avLst/>
              </a:prstGeom>
            </p:spPr>
          </p:pic>
          <p:sp>
            <p:nvSpPr>
              <p:cNvPr id="232" name="正方形/長方形 231">
                <a:extLst>
                  <a:ext uri="{FF2B5EF4-FFF2-40B4-BE49-F238E27FC236}">
                    <a16:creationId xmlns:a16="http://schemas.microsoft.com/office/drawing/2014/main" id="{2FDDF979-47C2-4691-D2CE-EEF01172ECE9}"/>
                  </a:ext>
                </a:extLst>
              </p:cNvPr>
              <p:cNvSpPr/>
              <p:nvPr/>
            </p:nvSpPr>
            <p:spPr>
              <a:xfrm>
                <a:off x="1635865" y="6483990"/>
                <a:ext cx="695240"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サテンシルバー色（塗装）</a:t>
                </a:r>
              </a:p>
            </p:txBody>
          </p:sp>
        </p:grpSp>
      </p:grpSp>
      <p:grpSp>
        <p:nvGrpSpPr>
          <p:cNvPr id="251" name="グループ化 250">
            <a:extLst>
              <a:ext uri="{FF2B5EF4-FFF2-40B4-BE49-F238E27FC236}">
                <a16:creationId xmlns:a16="http://schemas.microsoft.com/office/drawing/2014/main" id="{E7579C43-F464-82C0-AF43-8265ECB8B9DC}"/>
              </a:ext>
            </a:extLst>
          </p:cNvPr>
          <p:cNvGrpSpPr/>
          <p:nvPr/>
        </p:nvGrpSpPr>
        <p:grpSpPr>
          <a:xfrm>
            <a:off x="237459" y="3700671"/>
            <a:ext cx="5666009" cy="1364131"/>
            <a:chOff x="237459" y="3649395"/>
            <a:chExt cx="5666009" cy="1364131"/>
          </a:xfrm>
        </p:grpSpPr>
        <p:sp>
          <p:nvSpPr>
            <p:cNvPr id="171" name="テキスト ボックス 170">
              <a:extLst>
                <a:ext uri="{FF2B5EF4-FFF2-40B4-BE49-F238E27FC236}">
                  <a16:creationId xmlns:a16="http://schemas.microsoft.com/office/drawing/2014/main" id="{50EBF6F1-9F91-5705-6B4A-BE8881CEB7F8}"/>
                </a:ext>
              </a:extLst>
            </p:cNvPr>
            <p:cNvSpPr txBox="1"/>
            <p:nvPr/>
          </p:nvSpPr>
          <p:spPr>
            <a:xfrm>
              <a:off x="244034" y="4936582"/>
              <a:ext cx="1234312" cy="76944"/>
            </a:xfrm>
            <a:prstGeom prst="rect">
              <a:avLst/>
            </a:prstGeom>
            <a:noFill/>
          </p:spPr>
          <p:txBody>
            <a:bodyPr wrap="none" lIns="0" tIns="0" rIns="0" bIns="0" rtlCol="0">
              <a:spAutoFit/>
            </a:bodyPr>
            <a:lstStyle/>
            <a:p>
              <a:r>
                <a:rPr kumimoji="1" lang="en-US" altLang="ja-JP" sz="500" dirty="0"/>
                <a:t>※</a:t>
              </a:r>
              <a:r>
                <a:rPr kumimoji="1" lang="ja-JP" altLang="en-US" sz="500" dirty="0"/>
                <a:t>有効開口幅は引き残し</a:t>
              </a:r>
              <a:r>
                <a:rPr kumimoji="1" lang="en-US" altLang="ja-JP" sz="500" dirty="0"/>
                <a:t>100mm</a:t>
              </a:r>
              <a:r>
                <a:rPr kumimoji="1" lang="ja-JP" altLang="en-US" sz="500" dirty="0"/>
                <a:t>の場合です。</a:t>
              </a:r>
            </a:p>
          </p:txBody>
        </p:sp>
        <p:sp>
          <p:nvSpPr>
            <p:cNvPr id="188" name="テキスト ボックス 187">
              <a:extLst>
                <a:ext uri="{FF2B5EF4-FFF2-40B4-BE49-F238E27FC236}">
                  <a16:creationId xmlns:a16="http://schemas.microsoft.com/office/drawing/2014/main" id="{7F6468FA-3617-2FFC-DE7B-0E74F0E54657}"/>
                </a:ext>
              </a:extLst>
            </p:cNvPr>
            <p:cNvSpPr txBox="1"/>
            <p:nvPr/>
          </p:nvSpPr>
          <p:spPr>
            <a:xfrm>
              <a:off x="1303195" y="4706026"/>
              <a:ext cx="737381" cy="200055"/>
            </a:xfrm>
            <a:prstGeom prst="rect">
              <a:avLst/>
            </a:prstGeom>
            <a:noFill/>
          </p:spPr>
          <p:txBody>
            <a:bodyPr wrap="none" lIns="0" tIns="0" rIns="0" bIns="0" rtlCol="0">
              <a:spAutoFit/>
            </a:bodyPr>
            <a:lstStyle/>
            <a:p>
              <a:r>
                <a:rPr kumimoji="1" lang="ja-JP" altLang="en-US" sz="650" dirty="0">
                  <a:solidFill>
                    <a:srgbClr val="C00000"/>
                  </a:solidFill>
                </a:rPr>
                <a:t>有効開口幅 </a:t>
              </a:r>
              <a:r>
                <a:rPr lang="en-US" altLang="ja-JP" sz="650" dirty="0">
                  <a:solidFill>
                    <a:srgbClr val="C00000"/>
                  </a:solidFill>
                </a:rPr>
                <a:t>850</a:t>
              </a:r>
              <a:r>
                <a:rPr kumimoji="1" lang="en-US" altLang="ja-JP" sz="650" dirty="0">
                  <a:solidFill>
                    <a:srgbClr val="C00000"/>
                  </a:solidFill>
                </a:rPr>
                <a:t>mm</a:t>
              </a:r>
            </a:p>
            <a:p>
              <a:r>
                <a:rPr kumimoji="1" lang="ja-JP" altLang="en-US" sz="650" dirty="0">
                  <a:solidFill>
                    <a:srgbClr val="C00000"/>
                  </a:solidFill>
                </a:rPr>
                <a:t>有効開口幅 </a:t>
              </a:r>
              <a:r>
                <a:rPr kumimoji="1" lang="en-US" altLang="ja-JP" sz="650" dirty="0">
                  <a:solidFill>
                    <a:srgbClr val="C00000"/>
                  </a:solidFill>
                </a:rPr>
                <a:t>1000mm</a:t>
              </a:r>
              <a:endParaRPr kumimoji="1" lang="ja-JP" altLang="en-US" sz="650" dirty="0">
                <a:solidFill>
                  <a:srgbClr val="C00000"/>
                </a:solidFill>
              </a:endParaRPr>
            </a:p>
          </p:txBody>
        </p:sp>
        <p:sp>
          <p:nvSpPr>
            <p:cNvPr id="220" name="テキスト ボックス 219">
              <a:extLst>
                <a:ext uri="{FF2B5EF4-FFF2-40B4-BE49-F238E27FC236}">
                  <a16:creationId xmlns:a16="http://schemas.microsoft.com/office/drawing/2014/main" id="{1E6D3514-013A-3AC2-1E93-AAD1E8F39A76}"/>
                </a:ext>
              </a:extLst>
            </p:cNvPr>
            <p:cNvSpPr txBox="1"/>
            <p:nvPr/>
          </p:nvSpPr>
          <p:spPr>
            <a:xfrm>
              <a:off x="2237690" y="4706026"/>
              <a:ext cx="737381" cy="200055"/>
            </a:xfrm>
            <a:prstGeom prst="rect">
              <a:avLst/>
            </a:prstGeom>
            <a:noFill/>
          </p:spPr>
          <p:txBody>
            <a:bodyPr wrap="none" lIns="0" tIns="0" rIns="0" bIns="0" rtlCol="0">
              <a:spAutoFit/>
            </a:bodyPr>
            <a:lstStyle/>
            <a:p>
              <a:r>
                <a:rPr kumimoji="1" lang="ja-JP" altLang="en-US" sz="650" dirty="0">
                  <a:solidFill>
                    <a:srgbClr val="C00000"/>
                  </a:solidFill>
                </a:rPr>
                <a:t>有効開口幅 </a:t>
              </a:r>
              <a:r>
                <a:rPr lang="en-US" altLang="ja-JP" sz="650" dirty="0">
                  <a:solidFill>
                    <a:srgbClr val="C00000"/>
                  </a:solidFill>
                </a:rPr>
                <a:t>850</a:t>
              </a:r>
              <a:r>
                <a:rPr kumimoji="1" lang="en-US" altLang="ja-JP" sz="650" dirty="0">
                  <a:solidFill>
                    <a:srgbClr val="C00000"/>
                  </a:solidFill>
                </a:rPr>
                <a:t>mm</a:t>
              </a:r>
            </a:p>
            <a:p>
              <a:r>
                <a:rPr kumimoji="1" lang="ja-JP" altLang="en-US" sz="650" dirty="0">
                  <a:solidFill>
                    <a:srgbClr val="C00000"/>
                  </a:solidFill>
                </a:rPr>
                <a:t>有効開口幅 </a:t>
              </a:r>
              <a:r>
                <a:rPr kumimoji="1" lang="en-US" altLang="ja-JP" sz="650" dirty="0">
                  <a:solidFill>
                    <a:srgbClr val="C00000"/>
                  </a:solidFill>
                </a:rPr>
                <a:t>1000mm</a:t>
              </a:r>
              <a:endParaRPr kumimoji="1" lang="ja-JP" altLang="en-US" sz="650" dirty="0">
                <a:solidFill>
                  <a:srgbClr val="C00000"/>
                </a:solidFill>
              </a:endParaRPr>
            </a:p>
          </p:txBody>
        </p:sp>
        <p:sp>
          <p:nvSpPr>
            <p:cNvPr id="222" name="テキスト ボックス 221">
              <a:extLst>
                <a:ext uri="{FF2B5EF4-FFF2-40B4-BE49-F238E27FC236}">
                  <a16:creationId xmlns:a16="http://schemas.microsoft.com/office/drawing/2014/main" id="{3F272782-0E72-74EA-A1CD-8BBF669D8E03}"/>
                </a:ext>
              </a:extLst>
            </p:cNvPr>
            <p:cNvSpPr txBox="1"/>
            <p:nvPr/>
          </p:nvSpPr>
          <p:spPr>
            <a:xfrm>
              <a:off x="3177355" y="4706026"/>
              <a:ext cx="737381" cy="200055"/>
            </a:xfrm>
            <a:prstGeom prst="rect">
              <a:avLst/>
            </a:prstGeom>
            <a:noFill/>
          </p:spPr>
          <p:txBody>
            <a:bodyPr wrap="none" lIns="0" tIns="0" rIns="0" bIns="0" rtlCol="0">
              <a:spAutoFit/>
            </a:bodyPr>
            <a:lstStyle/>
            <a:p>
              <a:r>
                <a:rPr kumimoji="1" lang="ja-JP" altLang="en-US" sz="650" dirty="0">
                  <a:solidFill>
                    <a:srgbClr val="C00000"/>
                  </a:solidFill>
                </a:rPr>
                <a:t>有効開口幅 </a:t>
              </a:r>
              <a:r>
                <a:rPr lang="en-US" altLang="ja-JP" sz="650" dirty="0">
                  <a:solidFill>
                    <a:srgbClr val="C00000"/>
                  </a:solidFill>
                </a:rPr>
                <a:t>850</a:t>
              </a:r>
              <a:r>
                <a:rPr kumimoji="1" lang="en-US" altLang="ja-JP" sz="650" dirty="0">
                  <a:solidFill>
                    <a:srgbClr val="C00000"/>
                  </a:solidFill>
                </a:rPr>
                <a:t>mm</a:t>
              </a:r>
            </a:p>
            <a:p>
              <a:r>
                <a:rPr kumimoji="1" lang="ja-JP" altLang="en-US" sz="650" dirty="0">
                  <a:solidFill>
                    <a:srgbClr val="C00000"/>
                  </a:solidFill>
                </a:rPr>
                <a:t>有効開口幅 </a:t>
              </a:r>
              <a:r>
                <a:rPr kumimoji="1" lang="en-US" altLang="ja-JP" sz="650" dirty="0">
                  <a:solidFill>
                    <a:srgbClr val="C00000"/>
                  </a:solidFill>
                </a:rPr>
                <a:t>1000mm</a:t>
              </a:r>
              <a:endParaRPr kumimoji="1" lang="ja-JP" altLang="en-US" sz="650" dirty="0">
                <a:solidFill>
                  <a:srgbClr val="C00000"/>
                </a:solidFill>
              </a:endParaRPr>
            </a:p>
          </p:txBody>
        </p:sp>
        <p:pic>
          <p:nvPicPr>
            <p:cNvPr id="160" name="図 159">
              <a:extLst>
                <a:ext uri="{FF2B5EF4-FFF2-40B4-BE49-F238E27FC236}">
                  <a16:creationId xmlns:a16="http://schemas.microsoft.com/office/drawing/2014/main" id="{EE85CB1E-78E6-703C-EC68-CF6DB30A2AD4}"/>
                </a:ext>
              </a:extLst>
            </p:cNvPr>
            <p:cNvPicPr>
              <a:picLocks noChangeAspect="1"/>
            </p:cNvPicPr>
            <p:nvPr/>
          </p:nvPicPr>
          <p:blipFill>
            <a:blip r:embed="rId16"/>
            <a:stretch>
              <a:fillRect/>
            </a:stretch>
          </p:blipFill>
          <p:spPr>
            <a:xfrm>
              <a:off x="3173075" y="3797748"/>
              <a:ext cx="828000" cy="901692"/>
            </a:xfrm>
            <a:prstGeom prst="rect">
              <a:avLst/>
            </a:prstGeom>
          </p:spPr>
        </p:pic>
        <p:pic>
          <p:nvPicPr>
            <p:cNvPr id="162" name="図 161">
              <a:extLst>
                <a:ext uri="{FF2B5EF4-FFF2-40B4-BE49-F238E27FC236}">
                  <a16:creationId xmlns:a16="http://schemas.microsoft.com/office/drawing/2014/main" id="{2E50BB8E-9D05-E8F5-B41C-6EF5749B2F4B}"/>
                </a:ext>
              </a:extLst>
            </p:cNvPr>
            <p:cNvPicPr>
              <a:picLocks noChangeAspect="1"/>
            </p:cNvPicPr>
            <p:nvPr/>
          </p:nvPicPr>
          <p:blipFill>
            <a:blip r:embed="rId17"/>
            <a:stretch>
              <a:fillRect/>
            </a:stretch>
          </p:blipFill>
          <p:spPr>
            <a:xfrm>
              <a:off x="4109791" y="3797748"/>
              <a:ext cx="828000" cy="901692"/>
            </a:xfrm>
            <a:prstGeom prst="rect">
              <a:avLst/>
            </a:prstGeom>
          </p:spPr>
        </p:pic>
        <p:pic>
          <p:nvPicPr>
            <p:cNvPr id="164" name="図 163">
              <a:extLst>
                <a:ext uri="{FF2B5EF4-FFF2-40B4-BE49-F238E27FC236}">
                  <a16:creationId xmlns:a16="http://schemas.microsoft.com/office/drawing/2014/main" id="{8317A7DF-6209-CE38-E748-E39201E878C9}"/>
                </a:ext>
              </a:extLst>
            </p:cNvPr>
            <p:cNvPicPr>
              <a:picLocks noChangeAspect="1"/>
            </p:cNvPicPr>
            <p:nvPr/>
          </p:nvPicPr>
          <p:blipFill>
            <a:blip r:embed="rId18"/>
            <a:stretch>
              <a:fillRect/>
            </a:stretch>
          </p:blipFill>
          <p:spPr>
            <a:xfrm>
              <a:off x="5046507" y="3797748"/>
              <a:ext cx="828000" cy="901692"/>
            </a:xfrm>
            <a:prstGeom prst="rect">
              <a:avLst/>
            </a:prstGeom>
          </p:spPr>
        </p:pic>
        <p:pic>
          <p:nvPicPr>
            <p:cNvPr id="166" name="図 165">
              <a:extLst>
                <a:ext uri="{FF2B5EF4-FFF2-40B4-BE49-F238E27FC236}">
                  <a16:creationId xmlns:a16="http://schemas.microsoft.com/office/drawing/2014/main" id="{FDD48CDD-ADB1-17C4-42F2-3ACEC8A31EEF}"/>
                </a:ext>
              </a:extLst>
            </p:cNvPr>
            <p:cNvPicPr>
              <a:picLocks noChangeAspect="1"/>
            </p:cNvPicPr>
            <p:nvPr/>
          </p:nvPicPr>
          <p:blipFill>
            <a:blip r:embed="rId19"/>
            <a:stretch>
              <a:fillRect/>
            </a:stretch>
          </p:blipFill>
          <p:spPr>
            <a:xfrm>
              <a:off x="244034" y="3797748"/>
              <a:ext cx="828000" cy="901692"/>
            </a:xfrm>
            <a:prstGeom prst="rect">
              <a:avLst/>
            </a:prstGeom>
          </p:spPr>
        </p:pic>
        <p:pic>
          <p:nvPicPr>
            <p:cNvPr id="168" name="図 167">
              <a:extLst>
                <a:ext uri="{FF2B5EF4-FFF2-40B4-BE49-F238E27FC236}">
                  <a16:creationId xmlns:a16="http://schemas.microsoft.com/office/drawing/2014/main" id="{83900989-DD7F-A2F9-48E0-5F339808B3E2}"/>
                </a:ext>
              </a:extLst>
            </p:cNvPr>
            <p:cNvPicPr>
              <a:picLocks noChangeAspect="1"/>
            </p:cNvPicPr>
            <p:nvPr/>
          </p:nvPicPr>
          <p:blipFill>
            <a:blip r:embed="rId20"/>
            <a:stretch>
              <a:fillRect/>
            </a:stretch>
          </p:blipFill>
          <p:spPr>
            <a:xfrm>
              <a:off x="1299643" y="3797748"/>
              <a:ext cx="828000" cy="901692"/>
            </a:xfrm>
            <a:prstGeom prst="rect">
              <a:avLst/>
            </a:prstGeom>
          </p:spPr>
        </p:pic>
        <p:pic>
          <p:nvPicPr>
            <p:cNvPr id="170" name="図 169">
              <a:extLst>
                <a:ext uri="{FF2B5EF4-FFF2-40B4-BE49-F238E27FC236}">
                  <a16:creationId xmlns:a16="http://schemas.microsoft.com/office/drawing/2014/main" id="{76732827-883C-B0C6-62DA-5710898F4D16}"/>
                </a:ext>
              </a:extLst>
            </p:cNvPr>
            <p:cNvPicPr>
              <a:picLocks noChangeAspect="1"/>
            </p:cNvPicPr>
            <p:nvPr/>
          </p:nvPicPr>
          <p:blipFill>
            <a:blip r:embed="rId21"/>
            <a:stretch>
              <a:fillRect/>
            </a:stretch>
          </p:blipFill>
          <p:spPr>
            <a:xfrm>
              <a:off x="2236359" y="3797748"/>
              <a:ext cx="828000" cy="901692"/>
            </a:xfrm>
            <a:prstGeom prst="rect">
              <a:avLst/>
            </a:prstGeom>
          </p:spPr>
        </p:pic>
        <p:sp>
          <p:nvSpPr>
            <p:cNvPr id="172" name="テキスト ボックス 171">
              <a:extLst>
                <a:ext uri="{FF2B5EF4-FFF2-40B4-BE49-F238E27FC236}">
                  <a16:creationId xmlns:a16="http://schemas.microsoft.com/office/drawing/2014/main" id="{26FDA1F3-492B-AF44-A3B0-0832F0CC2F63}"/>
                </a:ext>
              </a:extLst>
            </p:cNvPr>
            <p:cNvSpPr txBox="1"/>
            <p:nvPr/>
          </p:nvSpPr>
          <p:spPr>
            <a:xfrm>
              <a:off x="237459" y="4706026"/>
              <a:ext cx="812042" cy="116754"/>
            </a:xfrm>
            <a:prstGeom prst="rect">
              <a:avLst/>
            </a:prstGeom>
            <a:noFill/>
          </p:spPr>
          <p:txBody>
            <a:bodyPr wrap="none" lIns="0" tIns="0" rIns="0" bIns="0" rtlCol="0">
              <a:spAutoFit/>
            </a:bodyPr>
            <a:lstStyle/>
            <a:p>
              <a:r>
                <a:rPr kumimoji="1" lang="ja-JP" altLang="en-US" sz="650" dirty="0">
                  <a:solidFill>
                    <a:srgbClr val="C00000"/>
                  </a:solidFill>
                </a:rPr>
                <a:t>有効開口幅 </a:t>
              </a:r>
              <a:r>
                <a:rPr kumimoji="1" lang="en-US" altLang="ja-JP" sz="650" dirty="0">
                  <a:solidFill>
                    <a:srgbClr val="C00000"/>
                  </a:solidFill>
                </a:rPr>
                <a:t>736mm</a:t>
              </a:r>
              <a:endParaRPr kumimoji="1" lang="ja-JP" altLang="en-US" sz="650" dirty="0">
                <a:solidFill>
                  <a:srgbClr val="C00000"/>
                </a:solidFill>
              </a:endParaRPr>
            </a:p>
          </p:txBody>
        </p:sp>
        <p:sp>
          <p:nvSpPr>
            <p:cNvPr id="186" name="テキスト ボックス 185">
              <a:extLst>
                <a:ext uri="{FF2B5EF4-FFF2-40B4-BE49-F238E27FC236}">
                  <a16:creationId xmlns:a16="http://schemas.microsoft.com/office/drawing/2014/main" id="{36522B52-3F03-6D73-4A38-0E7F08B132D0}"/>
                </a:ext>
              </a:extLst>
            </p:cNvPr>
            <p:cNvSpPr txBox="1"/>
            <p:nvPr/>
          </p:nvSpPr>
          <p:spPr>
            <a:xfrm>
              <a:off x="237459" y="3649395"/>
              <a:ext cx="828000" cy="116754"/>
            </a:xfrm>
            <a:prstGeom prst="rect">
              <a:avLst/>
            </a:prstGeom>
            <a:solidFill>
              <a:schemeClr val="bg1">
                <a:lumMod val="95000"/>
              </a:schemeClr>
            </a:solidFill>
          </p:spPr>
          <p:txBody>
            <a:bodyPr wrap="square" lIns="0" tIns="0" rIns="0" bIns="0" rtlCol="0">
              <a:spAutoFit/>
            </a:bodyPr>
            <a:lstStyle/>
            <a:p>
              <a:pPr algn="ctr"/>
              <a:r>
                <a:rPr kumimoji="1" lang="ja-JP" altLang="en-US" sz="650" b="1" dirty="0"/>
                <a:t>一般引戸の場合</a:t>
              </a:r>
            </a:p>
          </p:txBody>
        </p:sp>
        <p:sp>
          <p:nvSpPr>
            <p:cNvPr id="187" name="テキスト ボックス 186">
              <a:extLst>
                <a:ext uri="{FF2B5EF4-FFF2-40B4-BE49-F238E27FC236}">
                  <a16:creationId xmlns:a16="http://schemas.microsoft.com/office/drawing/2014/main" id="{CF15D13C-8E8F-7C29-8C9D-F756CF5A8BF8}"/>
                </a:ext>
              </a:extLst>
            </p:cNvPr>
            <p:cNvSpPr txBox="1"/>
            <p:nvPr/>
          </p:nvSpPr>
          <p:spPr>
            <a:xfrm>
              <a:off x="1296559" y="3649395"/>
              <a:ext cx="828000" cy="116754"/>
            </a:xfrm>
            <a:prstGeom prst="rect">
              <a:avLst/>
            </a:prstGeom>
            <a:solidFill>
              <a:schemeClr val="bg1">
                <a:lumMod val="95000"/>
              </a:schemeClr>
            </a:solidFill>
          </p:spPr>
          <p:txBody>
            <a:bodyPr wrap="square" lIns="0" tIns="0" rIns="0" bIns="0" rtlCol="0">
              <a:spAutoFit/>
            </a:bodyPr>
            <a:lstStyle/>
            <a:p>
              <a:pPr algn="ctr"/>
              <a:r>
                <a:rPr lang="ja-JP" altLang="en-US" sz="650" b="1" dirty="0"/>
                <a:t>片</a:t>
              </a:r>
              <a:r>
                <a:rPr kumimoji="1" lang="ja-JP" altLang="en-US" sz="650" b="1" dirty="0"/>
                <a:t>引きの場合</a:t>
              </a:r>
            </a:p>
          </p:txBody>
        </p:sp>
        <p:sp>
          <p:nvSpPr>
            <p:cNvPr id="219" name="テキスト ボックス 218">
              <a:extLst>
                <a:ext uri="{FF2B5EF4-FFF2-40B4-BE49-F238E27FC236}">
                  <a16:creationId xmlns:a16="http://schemas.microsoft.com/office/drawing/2014/main" id="{81E53497-67DF-175E-4619-D8A5CE3FC00D}"/>
                </a:ext>
              </a:extLst>
            </p:cNvPr>
            <p:cNvSpPr txBox="1"/>
            <p:nvPr/>
          </p:nvSpPr>
          <p:spPr>
            <a:xfrm>
              <a:off x="2233114" y="3649395"/>
              <a:ext cx="828000" cy="116754"/>
            </a:xfrm>
            <a:prstGeom prst="rect">
              <a:avLst/>
            </a:prstGeom>
            <a:solidFill>
              <a:schemeClr val="bg1">
                <a:lumMod val="95000"/>
              </a:schemeClr>
            </a:solidFill>
          </p:spPr>
          <p:txBody>
            <a:bodyPr wrap="square" lIns="0" tIns="0" rIns="0" bIns="0" rtlCol="0">
              <a:spAutoFit/>
            </a:bodyPr>
            <a:lstStyle/>
            <a:p>
              <a:pPr algn="ctr"/>
              <a:r>
                <a:rPr kumimoji="1" lang="ja-JP" altLang="en-US" sz="650" b="1" dirty="0"/>
                <a:t>戸袋引込みの場合</a:t>
              </a:r>
            </a:p>
          </p:txBody>
        </p:sp>
        <p:sp>
          <p:nvSpPr>
            <p:cNvPr id="221" name="テキスト ボックス 220">
              <a:extLst>
                <a:ext uri="{FF2B5EF4-FFF2-40B4-BE49-F238E27FC236}">
                  <a16:creationId xmlns:a16="http://schemas.microsoft.com/office/drawing/2014/main" id="{BEA612C4-730B-E906-C922-C31CD6AFF265}"/>
                </a:ext>
              </a:extLst>
            </p:cNvPr>
            <p:cNvSpPr txBox="1"/>
            <p:nvPr/>
          </p:nvSpPr>
          <p:spPr>
            <a:xfrm>
              <a:off x="3169669" y="3649395"/>
              <a:ext cx="828000" cy="100027"/>
            </a:xfrm>
            <a:prstGeom prst="rect">
              <a:avLst/>
            </a:prstGeom>
            <a:solidFill>
              <a:schemeClr val="bg1">
                <a:lumMod val="95000"/>
              </a:schemeClr>
            </a:solidFill>
          </p:spPr>
          <p:txBody>
            <a:bodyPr wrap="square" lIns="0" tIns="0" rIns="0" bIns="0" rtlCol="0">
              <a:spAutoFit/>
            </a:bodyPr>
            <a:lstStyle/>
            <a:p>
              <a:pPr algn="ctr"/>
              <a:r>
                <a:rPr kumimoji="1" lang="ja-JP" altLang="en-US" sz="650" b="1" dirty="0"/>
                <a:t>ｱｳﾄｾｯﾄ納まりの場合</a:t>
              </a:r>
            </a:p>
          </p:txBody>
        </p:sp>
        <p:sp>
          <p:nvSpPr>
            <p:cNvPr id="223" name="テキスト ボックス 222">
              <a:extLst>
                <a:ext uri="{FF2B5EF4-FFF2-40B4-BE49-F238E27FC236}">
                  <a16:creationId xmlns:a16="http://schemas.microsoft.com/office/drawing/2014/main" id="{CFC2ABE8-0058-DEA1-FE62-A974DACD75F2}"/>
                </a:ext>
              </a:extLst>
            </p:cNvPr>
            <p:cNvSpPr txBox="1"/>
            <p:nvPr/>
          </p:nvSpPr>
          <p:spPr>
            <a:xfrm>
              <a:off x="4106224" y="3649395"/>
              <a:ext cx="828000" cy="116754"/>
            </a:xfrm>
            <a:prstGeom prst="rect">
              <a:avLst/>
            </a:prstGeom>
            <a:solidFill>
              <a:schemeClr val="bg1">
                <a:lumMod val="95000"/>
              </a:schemeClr>
            </a:solidFill>
          </p:spPr>
          <p:txBody>
            <a:bodyPr wrap="square" lIns="0" tIns="0" rIns="0" bIns="0" rtlCol="0">
              <a:spAutoFit/>
            </a:bodyPr>
            <a:lstStyle/>
            <a:p>
              <a:pPr algn="ctr"/>
              <a:r>
                <a:rPr kumimoji="1" lang="ja-JP" altLang="en-US" sz="650" b="1" dirty="0"/>
                <a:t>連動片引きの場合</a:t>
              </a:r>
            </a:p>
          </p:txBody>
        </p:sp>
        <p:sp>
          <p:nvSpPr>
            <p:cNvPr id="224" name="テキスト ボックス 223">
              <a:extLst>
                <a:ext uri="{FF2B5EF4-FFF2-40B4-BE49-F238E27FC236}">
                  <a16:creationId xmlns:a16="http://schemas.microsoft.com/office/drawing/2014/main" id="{066C7E50-051C-2C31-B058-F88DFDA35D52}"/>
                </a:ext>
              </a:extLst>
            </p:cNvPr>
            <p:cNvSpPr txBox="1"/>
            <p:nvPr/>
          </p:nvSpPr>
          <p:spPr>
            <a:xfrm>
              <a:off x="4105494" y="4706026"/>
              <a:ext cx="860690" cy="206566"/>
            </a:xfrm>
            <a:prstGeom prst="rect">
              <a:avLst/>
            </a:prstGeom>
            <a:noFill/>
          </p:spPr>
          <p:txBody>
            <a:bodyPr wrap="none" lIns="0" tIns="0" rIns="0" bIns="0" rtlCol="0">
              <a:spAutoFit/>
            </a:bodyPr>
            <a:lstStyle/>
            <a:p>
              <a:r>
                <a:rPr kumimoji="1" lang="ja-JP" altLang="en-US" sz="650" dirty="0">
                  <a:solidFill>
                    <a:srgbClr val="C00000"/>
                  </a:solidFill>
                </a:rPr>
                <a:t>有効開口幅 </a:t>
              </a:r>
              <a:r>
                <a:rPr kumimoji="1" lang="en-US" altLang="ja-JP" sz="650" dirty="0">
                  <a:solidFill>
                    <a:srgbClr val="C00000"/>
                  </a:solidFill>
                </a:rPr>
                <a:t>2</a:t>
              </a:r>
              <a:r>
                <a:rPr lang="en-US" altLang="ja-JP" sz="650" dirty="0">
                  <a:solidFill>
                    <a:srgbClr val="C00000"/>
                  </a:solidFill>
                </a:rPr>
                <a:t>807</a:t>
              </a:r>
              <a:r>
                <a:rPr kumimoji="1" lang="en-US" altLang="ja-JP" sz="650" dirty="0">
                  <a:solidFill>
                    <a:srgbClr val="C00000"/>
                  </a:solidFill>
                </a:rPr>
                <a:t>mm</a:t>
              </a:r>
            </a:p>
            <a:p>
              <a:r>
                <a:rPr kumimoji="1" lang="ja-JP" altLang="en-US" sz="500" dirty="0"/>
                <a:t>直付レールが付きます。</a:t>
              </a:r>
            </a:p>
          </p:txBody>
        </p:sp>
        <p:sp>
          <p:nvSpPr>
            <p:cNvPr id="226" name="テキスト ボックス 225">
              <a:extLst>
                <a:ext uri="{FF2B5EF4-FFF2-40B4-BE49-F238E27FC236}">
                  <a16:creationId xmlns:a16="http://schemas.microsoft.com/office/drawing/2014/main" id="{88360235-9CCB-2F2B-926D-C435B1AE5978}"/>
                </a:ext>
              </a:extLst>
            </p:cNvPr>
            <p:cNvSpPr txBox="1"/>
            <p:nvPr/>
          </p:nvSpPr>
          <p:spPr>
            <a:xfrm>
              <a:off x="5042778" y="3649395"/>
              <a:ext cx="828000" cy="116754"/>
            </a:xfrm>
            <a:prstGeom prst="rect">
              <a:avLst/>
            </a:prstGeom>
            <a:solidFill>
              <a:schemeClr val="bg1">
                <a:lumMod val="95000"/>
              </a:schemeClr>
            </a:solidFill>
          </p:spPr>
          <p:txBody>
            <a:bodyPr wrap="square" lIns="0" tIns="0" rIns="0" bIns="0" rtlCol="0">
              <a:spAutoFit/>
            </a:bodyPr>
            <a:lstStyle/>
            <a:p>
              <a:pPr algn="ctr"/>
              <a:r>
                <a:rPr kumimoji="1" lang="ja-JP" altLang="en-US" sz="650" b="1" dirty="0"/>
                <a:t>連動引違いの場合</a:t>
              </a:r>
            </a:p>
          </p:txBody>
        </p:sp>
        <p:sp>
          <p:nvSpPr>
            <p:cNvPr id="227" name="テキスト ボックス 226">
              <a:extLst>
                <a:ext uri="{FF2B5EF4-FFF2-40B4-BE49-F238E27FC236}">
                  <a16:creationId xmlns:a16="http://schemas.microsoft.com/office/drawing/2014/main" id="{961040F5-BC21-9A84-1385-97B4A76E47F2}"/>
                </a:ext>
              </a:extLst>
            </p:cNvPr>
            <p:cNvSpPr txBox="1"/>
            <p:nvPr/>
          </p:nvSpPr>
          <p:spPr>
            <a:xfrm>
              <a:off x="5042778" y="4706026"/>
              <a:ext cx="860690" cy="206566"/>
            </a:xfrm>
            <a:prstGeom prst="rect">
              <a:avLst/>
            </a:prstGeom>
            <a:noFill/>
          </p:spPr>
          <p:txBody>
            <a:bodyPr wrap="none" lIns="0" tIns="0" rIns="0" bIns="0" rtlCol="0">
              <a:spAutoFit/>
            </a:bodyPr>
            <a:lstStyle/>
            <a:p>
              <a:r>
                <a:rPr kumimoji="1" lang="ja-JP" altLang="en-US" sz="650" dirty="0">
                  <a:solidFill>
                    <a:srgbClr val="C00000"/>
                  </a:solidFill>
                </a:rPr>
                <a:t>有効開口幅 </a:t>
              </a:r>
              <a:r>
                <a:rPr kumimoji="1" lang="en-US" altLang="ja-JP" sz="650" dirty="0">
                  <a:solidFill>
                    <a:srgbClr val="C00000"/>
                  </a:solidFill>
                </a:rPr>
                <a:t>2271mm</a:t>
              </a:r>
            </a:p>
            <a:p>
              <a:r>
                <a:rPr kumimoji="1" lang="ja-JP" altLang="en-US" sz="500" dirty="0"/>
                <a:t>直付レールが付きます。</a:t>
              </a:r>
            </a:p>
          </p:txBody>
        </p:sp>
        <p:sp>
          <p:nvSpPr>
            <p:cNvPr id="244" name="二等辺三角形 243">
              <a:extLst>
                <a:ext uri="{FF2B5EF4-FFF2-40B4-BE49-F238E27FC236}">
                  <a16:creationId xmlns:a16="http://schemas.microsoft.com/office/drawing/2014/main" id="{D8EF64D8-6C7A-634D-0600-E6B03039DE7C}"/>
                </a:ext>
              </a:extLst>
            </p:cNvPr>
            <p:cNvSpPr/>
            <p:nvPr/>
          </p:nvSpPr>
          <p:spPr bwMode="auto">
            <a:xfrm rot="5400000">
              <a:off x="1142915" y="4184404"/>
              <a:ext cx="102707" cy="82166"/>
            </a:xfrm>
            <a:prstGeom prst="triangle">
              <a:avLst/>
            </a:prstGeom>
            <a:solidFill>
              <a:schemeClr val="tx1"/>
            </a:solidFill>
            <a:ln w="6350">
              <a:noFill/>
              <a:miter lim="800000"/>
              <a:headEnd/>
              <a:tailEnd/>
            </a:ln>
            <a:effectLst/>
          </p:spPr>
          <p:txBody>
            <a:bodyPr wrap="none" rtlCol="0" anchor="ctr"/>
            <a:lstStyle/>
            <a:p>
              <a:pPr algn="ctr"/>
              <a:endParaRPr kumimoji="1" lang="ja-JP" altLang="en-US" sz="1200" dirty="0">
                <a:solidFill>
                  <a:sysClr val="windowText" lastClr="000000"/>
                </a:solidFill>
              </a:endParaRPr>
            </a:p>
          </p:txBody>
        </p:sp>
      </p:grpSp>
      <p:grpSp>
        <p:nvGrpSpPr>
          <p:cNvPr id="388" name="グループ化 387">
            <a:extLst>
              <a:ext uri="{FF2B5EF4-FFF2-40B4-BE49-F238E27FC236}">
                <a16:creationId xmlns:a16="http://schemas.microsoft.com/office/drawing/2014/main" id="{FA6B8860-01B1-254D-E485-D6767BC1413F}"/>
              </a:ext>
            </a:extLst>
          </p:cNvPr>
          <p:cNvGrpSpPr/>
          <p:nvPr/>
        </p:nvGrpSpPr>
        <p:grpSpPr>
          <a:xfrm>
            <a:off x="236084" y="743692"/>
            <a:ext cx="4892488" cy="2785228"/>
            <a:chOff x="236084" y="743692"/>
            <a:chExt cx="4892488" cy="2785228"/>
          </a:xfrm>
        </p:grpSpPr>
        <p:pic>
          <p:nvPicPr>
            <p:cNvPr id="90" name="図 89">
              <a:extLst>
                <a:ext uri="{FF2B5EF4-FFF2-40B4-BE49-F238E27FC236}">
                  <a16:creationId xmlns:a16="http://schemas.microsoft.com/office/drawing/2014/main" id="{B0551DEE-08C2-F105-9549-2C18804EEAE8}"/>
                </a:ext>
              </a:extLst>
            </p:cNvPr>
            <p:cNvPicPr>
              <a:picLocks noChangeAspect="1"/>
            </p:cNvPicPr>
            <p:nvPr/>
          </p:nvPicPr>
          <p:blipFill>
            <a:blip r:embed="rId22"/>
            <a:stretch>
              <a:fillRect/>
            </a:stretch>
          </p:blipFill>
          <p:spPr>
            <a:xfrm>
              <a:off x="287734" y="897892"/>
              <a:ext cx="513113" cy="900000"/>
            </a:xfrm>
            <a:prstGeom prst="rect">
              <a:avLst/>
            </a:prstGeom>
          </p:spPr>
        </p:pic>
        <p:pic>
          <p:nvPicPr>
            <p:cNvPr id="92" name="図 91">
              <a:extLst>
                <a:ext uri="{FF2B5EF4-FFF2-40B4-BE49-F238E27FC236}">
                  <a16:creationId xmlns:a16="http://schemas.microsoft.com/office/drawing/2014/main" id="{50DB61E9-1EE5-A388-163F-594ACFFAA1E6}"/>
                </a:ext>
              </a:extLst>
            </p:cNvPr>
            <p:cNvPicPr>
              <a:picLocks noChangeAspect="1"/>
            </p:cNvPicPr>
            <p:nvPr/>
          </p:nvPicPr>
          <p:blipFill>
            <a:blip r:embed="rId23"/>
            <a:stretch>
              <a:fillRect/>
            </a:stretch>
          </p:blipFill>
          <p:spPr>
            <a:xfrm>
              <a:off x="1144654" y="897892"/>
              <a:ext cx="513113" cy="900000"/>
            </a:xfrm>
            <a:prstGeom prst="rect">
              <a:avLst/>
            </a:prstGeom>
          </p:spPr>
        </p:pic>
        <p:pic>
          <p:nvPicPr>
            <p:cNvPr id="94" name="図 93">
              <a:extLst>
                <a:ext uri="{FF2B5EF4-FFF2-40B4-BE49-F238E27FC236}">
                  <a16:creationId xmlns:a16="http://schemas.microsoft.com/office/drawing/2014/main" id="{D76783ED-ADA6-EAA1-B375-252863523CBD}"/>
                </a:ext>
              </a:extLst>
            </p:cNvPr>
            <p:cNvPicPr>
              <a:picLocks noChangeAspect="1"/>
            </p:cNvPicPr>
            <p:nvPr/>
          </p:nvPicPr>
          <p:blipFill>
            <a:blip r:embed="rId24"/>
            <a:stretch>
              <a:fillRect/>
            </a:stretch>
          </p:blipFill>
          <p:spPr>
            <a:xfrm>
              <a:off x="2001574" y="897892"/>
              <a:ext cx="513113" cy="900000"/>
            </a:xfrm>
            <a:prstGeom prst="rect">
              <a:avLst/>
            </a:prstGeom>
          </p:spPr>
        </p:pic>
        <p:pic>
          <p:nvPicPr>
            <p:cNvPr id="96" name="図 95">
              <a:extLst>
                <a:ext uri="{FF2B5EF4-FFF2-40B4-BE49-F238E27FC236}">
                  <a16:creationId xmlns:a16="http://schemas.microsoft.com/office/drawing/2014/main" id="{1175179B-DAAB-0534-9A85-4F2E563F90F3}"/>
                </a:ext>
              </a:extLst>
            </p:cNvPr>
            <p:cNvPicPr>
              <a:picLocks noChangeAspect="1"/>
            </p:cNvPicPr>
            <p:nvPr/>
          </p:nvPicPr>
          <p:blipFill>
            <a:blip r:embed="rId25"/>
            <a:stretch>
              <a:fillRect/>
            </a:stretch>
          </p:blipFill>
          <p:spPr>
            <a:xfrm>
              <a:off x="2858494" y="897892"/>
              <a:ext cx="513113" cy="900000"/>
            </a:xfrm>
            <a:prstGeom prst="rect">
              <a:avLst/>
            </a:prstGeom>
          </p:spPr>
        </p:pic>
        <p:pic>
          <p:nvPicPr>
            <p:cNvPr id="98" name="図 97">
              <a:extLst>
                <a:ext uri="{FF2B5EF4-FFF2-40B4-BE49-F238E27FC236}">
                  <a16:creationId xmlns:a16="http://schemas.microsoft.com/office/drawing/2014/main" id="{77D4483A-B2B2-16D8-810F-CC61C5625659}"/>
                </a:ext>
              </a:extLst>
            </p:cNvPr>
            <p:cNvPicPr>
              <a:picLocks noChangeAspect="1"/>
            </p:cNvPicPr>
            <p:nvPr/>
          </p:nvPicPr>
          <p:blipFill>
            <a:blip r:embed="rId26"/>
            <a:stretch>
              <a:fillRect/>
            </a:stretch>
          </p:blipFill>
          <p:spPr>
            <a:xfrm>
              <a:off x="3715414" y="897892"/>
              <a:ext cx="513113" cy="900000"/>
            </a:xfrm>
            <a:prstGeom prst="rect">
              <a:avLst/>
            </a:prstGeom>
          </p:spPr>
        </p:pic>
        <p:pic>
          <p:nvPicPr>
            <p:cNvPr id="100" name="図 99">
              <a:extLst>
                <a:ext uri="{FF2B5EF4-FFF2-40B4-BE49-F238E27FC236}">
                  <a16:creationId xmlns:a16="http://schemas.microsoft.com/office/drawing/2014/main" id="{D726B48D-3C27-F492-B08A-2EC93F714FBA}"/>
                </a:ext>
              </a:extLst>
            </p:cNvPr>
            <p:cNvPicPr>
              <a:picLocks noChangeAspect="1"/>
            </p:cNvPicPr>
            <p:nvPr/>
          </p:nvPicPr>
          <p:blipFill>
            <a:blip r:embed="rId27"/>
            <a:stretch>
              <a:fillRect/>
            </a:stretch>
          </p:blipFill>
          <p:spPr>
            <a:xfrm>
              <a:off x="4572336" y="897892"/>
              <a:ext cx="513113" cy="900000"/>
            </a:xfrm>
            <a:prstGeom prst="rect">
              <a:avLst/>
            </a:prstGeom>
          </p:spPr>
        </p:pic>
        <p:pic>
          <p:nvPicPr>
            <p:cNvPr id="102" name="図 101">
              <a:extLst>
                <a:ext uri="{FF2B5EF4-FFF2-40B4-BE49-F238E27FC236}">
                  <a16:creationId xmlns:a16="http://schemas.microsoft.com/office/drawing/2014/main" id="{FA447BDD-C351-C577-3D23-E2A872D0CECE}"/>
                </a:ext>
              </a:extLst>
            </p:cNvPr>
            <p:cNvPicPr>
              <a:picLocks noChangeAspect="1"/>
            </p:cNvPicPr>
            <p:nvPr/>
          </p:nvPicPr>
          <p:blipFill>
            <a:blip r:embed="rId28"/>
            <a:stretch>
              <a:fillRect/>
            </a:stretch>
          </p:blipFill>
          <p:spPr>
            <a:xfrm>
              <a:off x="287734" y="2315842"/>
              <a:ext cx="513113" cy="900000"/>
            </a:xfrm>
            <a:prstGeom prst="rect">
              <a:avLst/>
            </a:prstGeom>
          </p:spPr>
        </p:pic>
        <p:pic>
          <p:nvPicPr>
            <p:cNvPr id="104" name="図 103">
              <a:extLst>
                <a:ext uri="{FF2B5EF4-FFF2-40B4-BE49-F238E27FC236}">
                  <a16:creationId xmlns:a16="http://schemas.microsoft.com/office/drawing/2014/main" id="{6D7DD8D3-B46C-48B7-3853-ED48EFF38D63}"/>
                </a:ext>
              </a:extLst>
            </p:cNvPr>
            <p:cNvPicPr>
              <a:picLocks noChangeAspect="1"/>
            </p:cNvPicPr>
            <p:nvPr/>
          </p:nvPicPr>
          <p:blipFill>
            <a:blip r:embed="rId29"/>
            <a:stretch>
              <a:fillRect/>
            </a:stretch>
          </p:blipFill>
          <p:spPr>
            <a:xfrm>
              <a:off x="1144252" y="2315842"/>
              <a:ext cx="513113" cy="900000"/>
            </a:xfrm>
            <a:prstGeom prst="rect">
              <a:avLst/>
            </a:prstGeom>
          </p:spPr>
        </p:pic>
        <p:pic>
          <p:nvPicPr>
            <p:cNvPr id="106" name="図 105">
              <a:extLst>
                <a:ext uri="{FF2B5EF4-FFF2-40B4-BE49-F238E27FC236}">
                  <a16:creationId xmlns:a16="http://schemas.microsoft.com/office/drawing/2014/main" id="{C4405F53-C0C2-956A-B2FF-DA97F4E91E1F}"/>
                </a:ext>
              </a:extLst>
            </p:cNvPr>
            <p:cNvPicPr>
              <a:picLocks noChangeAspect="1"/>
            </p:cNvPicPr>
            <p:nvPr/>
          </p:nvPicPr>
          <p:blipFill>
            <a:blip r:embed="rId30"/>
            <a:stretch>
              <a:fillRect/>
            </a:stretch>
          </p:blipFill>
          <p:spPr>
            <a:xfrm>
              <a:off x="2000770" y="2315842"/>
              <a:ext cx="513113" cy="900000"/>
            </a:xfrm>
            <a:prstGeom prst="rect">
              <a:avLst/>
            </a:prstGeom>
          </p:spPr>
        </p:pic>
        <p:pic>
          <p:nvPicPr>
            <p:cNvPr id="108" name="図 107">
              <a:extLst>
                <a:ext uri="{FF2B5EF4-FFF2-40B4-BE49-F238E27FC236}">
                  <a16:creationId xmlns:a16="http://schemas.microsoft.com/office/drawing/2014/main" id="{D71EE33C-8E2B-C0F0-A29B-12305DB68A1C}"/>
                </a:ext>
              </a:extLst>
            </p:cNvPr>
            <p:cNvPicPr>
              <a:picLocks noChangeAspect="1"/>
            </p:cNvPicPr>
            <p:nvPr/>
          </p:nvPicPr>
          <p:blipFill>
            <a:blip r:embed="rId31"/>
            <a:stretch>
              <a:fillRect/>
            </a:stretch>
          </p:blipFill>
          <p:spPr>
            <a:xfrm>
              <a:off x="2857288" y="2315842"/>
              <a:ext cx="513113" cy="900000"/>
            </a:xfrm>
            <a:prstGeom prst="rect">
              <a:avLst/>
            </a:prstGeom>
          </p:spPr>
        </p:pic>
        <p:pic>
          <p:nvPicPr>
            <p:cNvPr id="110" name="図 109">
              <a:extLst>
                <a:ext uri="{FF2B5EF4-FFF2-40B4-BE49-F238E27FC236}">
                  <a16:creationId xmlns:a16="http://schemas.microsoft.com/office/drawing/2014/main" id="{919299E7-66FF-8125-2E30-370B29684C6F}"/>
                </a:ext>
              </a:extLst>
            </p:cNvPr>
            <p:cNvPicPr>
              <a:picLocks noChangeAspect="1"/>
            </p:cNvPicPr>
            <p:nvPr/>
          </p:nvPicPr>
          <p:blipFill>
            <a:blip r:embed="rId32"/>
            <a:stretch>
              <a:fillRect/>
            </a:stretch>
          </p:blipFill>
          <p:spPr>
            <a:xfrm>
              <a:off x="3713806" y="2315842"/>
              <a:ext cx="513113" cy="900000"/>
            </a:xfrm>
            <a:prstGeom prst="rect">
              <a:avLst/>
            </a:prstGeom>
          </p:spPr>
        </p:pic>
        <p:pic>
          <p:nvPicPr>
            <p:cNvPr id="112" name="図 111">
              <a:extLst>
                <a:ext uri="{FF2B5EF4-FFF2-40B4-BE49-F238E27FC236}">
                  <a16:creationId xmlns:a16="http://schemas.microsoft.com/office/drawing/2014/main" id="{251A93E2-3B69-5D6C-AE74-F4441B870B8F}"/>
                </a:ext>
              </a:extLst>
            </p:cNvPr>
            <p:cNvPicPr>
              <a:picLocks noChangeAspect="1"/>
            </p:cNvPicPr>
            <p:nvPr/>
          </p:nvPicPr>
          <p:blipFill>
            <a:blip r:embed="rId33"/>
            <a:stretch>
              <a:fillRect/>
            </a:stretch>
          </p:blipFill>
          <p:spPr>
            <a:xfrm>
              <a:off x="4570326" y="2315842"/>
              <a:ext cx="513699" cy="900000"/>
            </a:xfrm>
            <a:prstGeom prst="rect">
              <a:avLst/>
            </a:prstGeom>
          </p:spPr>
        </p:pic>
        <p:sp>
          <p:nvSpPr>
            <p:cNvPr id="151" name="テキスト ボックス 150">
              <a:extLst>
                <a:ext uri="{FF2B5EF4-FFF2-40B4-BE49-F238E27FC236}">
                  <a16:creationId xmlns:a16="http://schemas.microsoft.com/office/drawing/2014/main" id="{F4D5798C-29E3-17F4-EBE1-A5BB4912FF93}"/>
                </a:ext>
              </a:extLst>
            </p:cNvPr>
            <p:cNvSpPr txBox="1"/>
            <p:nvPr/>
          </p:nvSpPr>
          <p:spPr>
            <a:xfrm>
              <a:off x="287734" y="743692"/>
              <a:ext cx="237244" cy="138499"/>
            </a:xfrm>
            <a:prstGeom prst="rect">
              <a:avLst/>
            </a:prstGeom>
            <a:noFill/>
          </p:spPr>
          <p:txBody>
            <a:bodyPr wrap="none" lIns="0" tIns="0" rIns="0" bIns="0" rtlCol="0">
              <a:spAutoFit/>
            </a:bodyPr>
            <a:lstStyle/>
            <a:p>
              <a:r>
                <a:rPr lang="en-US" altLang="ja-JP" sz="900" i="0" u="none" strike="noStrike" baseline="0" dirty="0">
                  <a:latin typeface="Helvetica-Light"/>
                </a:rPr>
                <a:t>PA</a:t>
              </a:r>
              <a:r>
                <a:rPr lang="ja-JP" altLang="en-US" sz="600" i="0" u="none" strike="noStrike" baseline="0" dirty="0">
                  <a:latin typeface="Helvetica-Light"/>
                </a:rPr>
                <a:t>型</a:t>
              </a:r>
              <a:endParaRPr kumimoji="1" lang="ja-JP" altLang="en-US" sz="600" dirty="0"/>
            </a:p>
          </p:txBody>
        </p:sp>
        <p:grpSp>
          <p:nvGrpSpPr>
            <p:cNvPr id="252" name="グループ化 251">
              <a:extLst>
                <a:ext uri="{FF2B5EF4-FFF2-40B4-BE49-F238E27FC236}">
                  <a16:creationId xmlns:a16="http://schemas.microsoft.com/office/drawing/2014/main" id="{5E080B17-2D05-87E7-52D8-CFBCAFB20B30}"/>
                </a:ext>
              </a:extLst>
            </p:cNvPr>
            <p:cNvGrpSpPr/>
            <p:nvPr/>
          </p:nvGrpSpPr>
          <p:grpSpPr>
            <a:xfrm>
              <a:off x="287734" y="1820014"/>
              <a:ext cx="513113" cy="193758"/>
              <a:chOff x="287734" y="1797892"/>
              <a:chExt cx="513113" cy="193758"/>
            </a:xfrm>
          </p:grpSpPr>
          <p:sp>
            <p:nvSpPr>
              <p:cNvPr id="153" name="テキスト ボックス 152">
                <a:extLst>
                  <a:ext uri="{FF2B5EF4-FFF2-40B4-BE49-F238E27FC236}">
                    <a16:creationId xmlns:a16="http://schemas.microsoft.com/office/drawing/2014/main" id="{51144297-7C06-6874-1A25-CD8E72461B79}"/>
                  </a:ext>
                </a:extLst>
              </p:cNvPr>
              <p:cNvSpPr txBox="1"/>
              <p:nvPr/>
            </p:nvSpPr>
            <p:spPr>
              <a:xfrm>
                <a:off x="287734" y="1797892"/>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158" name="テキスト ボックス 157">
                <a:extLst>
                  <a:ext uri="{FF2B5EF4-FFF2-40B4-BE49-F238E27FC236}">
                    <a16:creationId xmlns:a16="http://schemas.microsoft.com/office/drawing/2014/main" id="{069922D5-35AA-BE88-BDBB-8B2A536C9619}"/>
                  </a:ext>
                </a:extLst>
              </p:cNvPr>
              <p:cNvSpPr txBox="1"/>
              <p:nvPr/>
            </p:nvSpPr>
            <p:spPr>
              <a:xfrm>
                <a:off x="287734" y="1899317"/>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grpSp>
        <p:sp>
          <p:nvSpPr>
            <p:cNvPr id="242" name="テキスト ボックス 241">
              <a:extLst>
                <a:ext uri="{FF2B5EF4-FFF2-40B4-BE49-F238E27FC236}">
                  <a16:creationId xmlns:a16="http://schemas.microsoft.com/office/drawing/2014/main" id="{D341A7CC-F7D6-8F02-A178-6D57227DD5D0}"/>
                </a:ext>
              </a:extLst>
            </p:cNvPr>
            <p:cNvSpPr txBox="1"/>
            <p:nvPr/>
          </p:nvSpPr>
          <p:spPr>
            <a:xfrm>
              <a:off x="3712366" y="2173131"/>
              <a:ext cx="243656" cy="138499"/>
            </a:xfrm>
            <a:prstGeom prst="rect">
              <a:avLst/>
            </a:prstGeom>
            <a:noFill/>
          </p:spPr>
          <p:txBody>
            <a:bodyPr wrap="none" lIns="0" tIns="0" rIns="0" bIns="0" rtlCol="0">
              <a:spAutoFit/>
            </a:bodyPr>
            <a:lstStyle/>
            <a:p>
              <a:r>
                <a:rPr lang="en-US" altLang="ja-JP" sz="900" i="0" u="none" strike="noStrike" baseline="0" dirty="0">
                  <a:latin typeface="Helvetica-Light"/>
                </a:rPr>
                <a:t>DC</a:t>
              </a:r>
              <a:r>
                <a:rPr lang="ja-JP" altLang="en-US" sz="600" i="0" u="none" strike="noStrike" baseline="0" dirty="0">
                  <a:latin typeface="Helvetica-Light"/>
                </a:rPr>
                <a:t>型</a:t>
              </a:r>
              <a:endParaRPr kumimoji="1" lang="ja-JP" altLang="en-US" sz="600" dirty="0"/>
            </a:p>
          </p:txBody>
        </p:sp>
        <p:sp>
          <p:nvSpPr>
            <p:cNvPr id="253" name="テキスト ボックス 252">
              <a:extLst>
                <a:ext uri="{FF2B5EF4-FFF2-40B4-BE49-F238E27FC236}">
                  <a16:creationId xmlns:a16="http://schemas.microsoft.com/office/drawing/2014/main" id="{FE845359-31E7-8C91-48B0-D0BC6B756D98}"/>
                </a:ext>
              </a:extLst>
            </p:cNvPr>
            <p:cNvSpPr txBox="1"/>
            <p:nvPr/>
          </p:nvSpPr>
          <p:spPr>
            <a:xfrm>
              <a:off x="1148060" y="743692"/>
              <a:ext cx="237244" cy="138499"/>
            </a:xfrm>
            <a:prstGeom prst="rect">
              <a:avLst/>
            </a:prstGeom>
            <a:noFill/>
          </p:spPr>
          <p:txBody>
            <a:bodyPr wrap="none" lIns="0" tIns="0" rIns="0" bIns="0" rtlCol="0">
              <a:spAutoFit/>
            </a:bodyPr>
            <a:lstStyle/>
            <a:p>
              <a:r>
                <a:rPr lang="en-US" altLang="ja-JP" sz="900" i="0" u="none" strike="noStrike" baseline="0" dirty="0">
                  <a:latin typeface="Helvetica-Light"/>
                </a:rPr>
                <a:t>PC</a:t>
              </a:r>
              <a:r>
                <a:rPr lang="ja-JP" altLang="en-US" sz="600" i="0" u="none" strike="noStrike" baseline="0" dirty="0">
                  <a:latin typeface="Helvetica-Light"/>
                </a:rPr>
                <a:t>型</a:t>
              </a:r>
              <a:endParaRPr kumimoji="1" lang="ja-JP" altLang="en-US" sz="600" dirty="0"/>
            </a:p>
          </p:txBody>
        </p:sp>
        <p:sp>
          <p:nvSpPr>
            <p:cNvPr id="254" name="テキスト ボックス 253">
              <a:extLst>
                <a:ext uri="{FF2B5EF4-FFF2-40B4-BE49-F238E27FC236}">
                  <a16:creationId xmlns:a16="http://schemas.microsoft.com/office/drawing/2014/main" id="{BCB91DF5-16B1-B847-00B5-62B969E8EA0D}"/>
                </a:ext>
              </a:extLst>
            </p:cNvPr>
            <p:cNvSpPr txBox="1"/>
            <p:nvPr/>
          </p:nvSpPr>
          <p:spPr>
            <a:xfrm>
              <a:off x="2008386" y="743692"/>
              <a:ext cx="230832" cy="138499"/>
            </a:xfrm>
            <a:prstGeom prst="rect">
              <a:avLst/>
            </a:prstGeom>
            <a:noFill/>
          </p:spPr>
          <p:txBody>
            <a:bodyPr wrap="none" lIns="0" tIns="0" rIns="0" bIns="0" rtlCol="0">
              <a:spAutoFit/>
            </a:bodyPr>
            <a:lstStyle/>
            <a:p>
              <a:r>
                <a:rPr lang="en-US" altLang="ja-JP" sz="900" dirty="0">
                  <a:latin typeface="Helvetica-Light"/>
                </a:rPr>
                <a:t>SB</a:t>
              </a:r>
              <a:r>
                <a:rPr lang="ja-JP" altLang="en-US" sz="600" i="0" u="none" strike="noStrike" baseline="0" dirty="0">
                  <a:latin typeface="Helvetica-Light"/>
                </a:rPr>
                <a:t>型</a:t>
              </a:r>
              <a:endParaRPr kumimoji="1" lang="ja-JP" altLang="en-US" sz="600" dirty="0"/>
            </a:p>
          </p:txBody>
        </p:sp>
        <p:sp>
          <p:nvSpPr>
            <p:cNvPr id="255" name="テキスト ボックス 254">
              <a:extLst>
                <a:ext uri="{FF2B5EF4-FFF2-40B4-BE49-F238E27FC236}">
                  <a16:creationId xmlns:a16="http://schemas.microsoft.com/office/drawing/2014/main" id="{16CBFA57-A9F1-EEB2-375A-D80CD311C467}"/>
                </a:ext>
              </a:extLst>
            </p:cNvPr>
            <p:cNvSpPr txBox="1"/>
            <p:nvPr/>
          </p:nvSpPr>
          <p:spPr>
            <a:xfrm>
              <a:off x="2862300" y="743692"/>
              <a:ext cx="237244" cy="138499"/>
            </a:xfrm>
            <a:prstGeom prst="rect">
              <a:avLst/>
            </a:prstGeom>
            <a:noFill/>
          </p:spPr>
          <p:txBody>
            <a:bodyPr wrap="none" lIns="0" tIns="0" rIns="0" bIns="0" rtlCol="0">
              <a:spAutoFit/>
            </a:bodyPr>
            <a:lstStyle/>
            <a:p>
              <a:r>
                <a:rPr lang="en-US" altLang="ja-JP" sz="900" dirty="0">
                  <a:latin typeface="Helvetica-Light"/>
                </a:rPr>
                <a:t>SC</a:t>
              </a:r>
              <a:r>
                <a:rPr lang="ja-JP" altLang="en-US" sz="600" i="0" u="none" strike="noStrike" baseline="0" dirty="0">
                  <a:latin typeface="Helvetica-Light"/>
                </a:rPr>
                <a:t>型</a:t>
              </a:r>
              <a:endParaRPr kumimoji="1" lang="ja-JP" altLang="en-US" sz="600" dirty="0"/>
            </a:p>
          </p:txBody>
        </p:sp>
        <p:sp>
          <p:nvSpPr>
            <p:cNvPr id="256" name="テキスト ボックス 255">
              <a:extLst>
                <a:ext uri="{FF2B5EF4-FFF2-40B4-BE49-F238E27FC236}">
                  <a16:creationId xmlns:a16="http://schemas.microsoft.com/office/drawing/2014/main" id="{7043B771-6790-48DA-B424-3A4F16C18711}"/>
                </a:ext>
              </a:extLst>
            </p:cNvPr>
            <p:cNvSpPr txBox="1"/>
            <p:nvPr/>
          </p:nvSpPr>
          <p:spPr>
            <a:xfrm>
              <a:off x="1984020" y="2173131"/>
              <a:ext cx="237244" cy="138499"/>
            </a:xfrm>
            <a:prstGeom prst="rect">
              <a:avLst/>
            </a:prstGeom>
            <a:noFill/>
          </p:spPr>
          <p:txBody>
            <a:bodyPr wrap="none" lIns="0" tIns="0" rIns="0" bIns="0" rtlCol="0">
              <a:spAutoFit/>
            </a:bodyPr>
            <a:lstStyle/>
            <a:p>
              <a:r>
                <a:rPr lang="en-US" altLang="ja-JP" sz="900" i="0" u="none" strike="noStrike" baseline="0" dirty="0">
                  <a:latin typeface="Helvetica-Light"/>
                </a:rPr>
                <a:t>KC</a:t>
              </a:r>
              <a:r>
                <a:rPr lang="ja-JP" altLang="en-US" sz="600" i="0" u="none" strike="noStrike" baseline="0" dirty="0">
                  <a:latin typeface="Helvetica-Light"/>
                </a:rPr>
                <a:t>型</a:t>
              </a:r>
              <a:endParaRPr kumimoji="1" lang="ja-JP" altLang="en-US" sz="600" dirty="0"/>
            </a:p>
          </p:txBody>
        </p:sp>
        <p:sp>
          <p:nvSpPr>
            <p:cNvPr id="257" name="テキスト ボックス 256">
              <a:extLst>
                <a:ext uri="{FF2B5EF4-FFF2-40B4-BE49-F238E27FC236}">
                  <a16:creationId xmlns:a16="http://schemas.microsoft.com/office/drawing/2014/main" id="{7BA5CD9B-2323-CCAB-57E3-24DA320F51E2}"/>
                </a:ext>
              </a:extLst>
            </p:cNvPr>
            <p:cNvSpPr txBox="1"/>
            <p:nvPr/>
          </p:nvSpPr>
          <p:spPr>
            <a:xfrm>
              <a:off x="2848193" y="2173131"/>
              <a:ext cx="237244" cy="138499"/>
            </a:xfrm>
            <a:prstGeom prst="rect">
              <a:avLst/>
            </a:prstGeom>
            <a:noFill/>
          </p:spPr>
          <p:txBody>
            <a:bodyPr wrap="none" lIns="0" tIns="0" rIns="0" bIns="0" rtlCol="0">
              <a:spAutoFit/>
            </a:bodyPr>
            <a:lstStyle/>
            <a:p>
              <a:r>
                <a:rPr lang="en-US" altLang="ja-JP" sz="900" i="0" u="none" strike="noStrike" baseline="0" dirty="0">
                  <a:latin typeface="Helvetica-Light"/>
                </a:rPr>
                <a:t>DB</a:t>
              </a:r>
              <a:r>
                <a:rPr lang="ja-JP" altLang="en-US" sz="600" i="0" u="none" strike="noStrike" baseline="0" dirty="0">
                  <a:latin typeface="Helvetica-Light"/>
                </a:rPr>
                <a:t>型</a:t>
              </a:r>
              <a:endParaRPr kumimoji="1" lang="ja-JP" altLang="en-US" sz="600" dirty="0"/>
            </a:p>
          </p:txBody>
        </p:sp>
        <p:sp>
          <p:nvSpPr>
            <p:cNvPr id="258" name="テキスト ボックス 257">
              <a:extLst>
                <a:ext uri="{FF2B5EF4-FFF2-40B4-BE49-F238E27FC236}">
                  <a16:creationId xmlns:a16="http://schemas.microsoft.com/office/drawing/2014/main" id="{0BCFD51A-7EB3-1033-3344-48EE16143B3A}"/>
                </a:ext>
              </a:extLst>
            </p:cNvPr>
            <p:cNvSpPr txBox="1"/>
            <p:nvPr/>
          </p:nvSpPr>
          <p:spPr>
            <a:xfrm>
              <a:off x="4582950" y="2173131"/>
              <a:ext cx="250068" cy="138499"/>
            </a:xfrm>
            <a:prstGeom prst="rect">
              <a:avLst/>
            </a:prstGeom>
            <a:noFill/>
          </p:spPr>
          <p:txBody>
            <a:bodyPr wrap="none" lIns="0" tIns="0" rIns="0" bIns="0" rtlCol="0">
              <a:spAutoFit/>
            </a:bodyPr>
            <a:lstStyle/>
            <a:p>
              <a:r>
                <a:rPr lang="en-US" altLang="ja-JP" sz="900" i="0" u="none" strike="noStrike" baseline="0" dirty="0">
                  <a:latin typeface="Helvetica-Light"/>
                </a:rPr>
                <a:t>MK</a:t>
              </a:r>
              <a:r>
                <a:rPr lang="ja-JP" altLang="en-US" sz="600" i="0" u="none" strike="noStrike" baseline="0" dirty="0">
                  <a:latin typeface="Helvetica-Light"/>
                </a:rPr>
                <a:t>型</a:t>
              </a:r>
              <a:endParaRPr kumimoji="1" lang="ja-JP" altLang="en-US" sz="600" dirty="0"/>
            </a:p>
          </p:txBody>
        </p:sp>
        <p:sp>
          <p:nvSpPr>
            <p:cNvPr id="259" name="テキスト ボックス 258">
              <a:extLst>
                <a:ext uri="{FF2B5EF4-FFF2-40B4-BE49-F238E27FC236}">
                  <a16:creationId xmlns:a16="http://schemas.microsoft.com/office/drawing/2014/main" id="{79AC8998-0AB7-D485-3BD4-AB46D768CD10}"/>
                </a:ext>
              </a:extLst>
            </p:cNvPr>
            <p:cNvSpPr txBox="1"/>
            <p:nvPr/>
          </p:nvSpPr>
          <p:spPr>
            <a:xfrm>
              <a:off x="3722626" y="743692"/>
              <a:ext cx="237244" cy="138499"/>
            </a:xfrm>
            <a:prstGeom prst="rect">
              <a:avLst/>
            </a:prstGeom>
            <a:noFill/>
          </p:spPr>
          <p:txBody>
            <a:bodyPr wrap="none" lIns="0" tIns="0" rIns="0" bIns="0" rtlCol="0">
              <a:spAutoFit/>
            </a:bodyPr>
            <a:lstStyle/>
            <a:p>
              <a:r>
                <a:rPr lang="en-US" altLang="ja-JP" sz="900" dirty="0">
                  <a:latin typeface="Helvetica-Light"/>
                </a:rPr>
                <a:t>SD</a:t>
              </a:r>
              <a:r>
                <a:rPr lang="ja-JP" altLang="en-US" sz="600" i="0" u="none" strike="noStrike" baseline="0" dirty="0">
                  <a:latin typeface="Helvetica-Light"/>
                </a:rPr>
                <a:t>型</a:t>
              </a:r>
              <a:endParaRPr kumimoji="1" lang="ja-JP" altLang="en-US" sz="600" dirty="0"/>
            </a:p>
          </p:txBody>
        </p:sp>
        <p:sp>
          <p:nvSpPr>
            <p:cNvPr id="260" name="テキスト ボックス 259">
              <a:extLst>
                <a:ext uri="{FF2B5EF4-FFF2-40B4-BE49-F238E27FC236}">
                  <a16:creationId xmlns:a16="http://schemas.microsoft.com/office/drawing/2014/main" id="{D6C4BC55-A51F-E756-7C91-43DB0C174ABC}"/>
                </a:ext>
              </a:extLst>
            </p:cNvPr>
            <p:cNvSpPr txBox="1"/>
            <p:nvPr/>
          </p:nvSpPr>
          <p:spPr>
            <a:xfrm>
              <a:off x="4582950" y="743692"/>
              <a:ext cx="218008" cy="138499"/>
            </a:xfrm>
            <a:prstGeom prst="rect">
              <a:avLst/>
            </a:prstGeom>
            <a:noFill/>
          </p:spPr>
          <p:txBody>
            <a:bodyPr wrap="none" lIns="0" tIns="0" rIns="0" bIns="0" rtlCol="0">
              <a:spAutoFit/>
            </a:bodyPr>
            <a:lstStyle/>
            <a:p>
              <a:r>
                <a:rPr lang="en-US" altLang="ja-JP" sz="900" dirty="0">
                  <a:latin typeface="Helvetica-Light"/>
                </a:rPr>
                <a:t>L</a:t>
              </a:r>
              <a:r>
                <a:rPr lang="en-US" altLang="ja-JP" sz="900" i="0" u="none" strike="noStrike" baseline="0" dirty="0">
                  <a:latin typeface="Helvetica-Light"/>
                </a:rPr>
                <a:t>A</a:t>
              </a:r>
              <a:r>
                <a:rPr lang="ja-JP" altLang="en-US" sz="600" i="0" u="none" strike="noStrike" baseline="0" dirty="0">
                  <a:latin typeface="Helvetica-Light"/>
                </a:rPr>
                <a:t>型</a:t>
              </a:r>
              <a:endParaRPr kumimoji="1" lang="ja-JP" altLang="en-US" sz="600" dirty="0"/>
            </a:p>
          </p:txBody>
        </p:sp>
        <p:sp>
          <p:nvSpPr>
            <p:cNvPr id="261" name="テキスト ボックス 260">
              <a:extLst>
                <a:ext uri="{FF2B5EF4-FFF2-40B4-BE49-F238E27FC236}">
                  <a16:creationId xmlns:a16="http://schemas.microsoft.com/office/drawing/2014/main" id="{9FA68163-1962-B9E1-536E-A6B15318FEF6}"/>
                </a:ext>
              </a:extLst>
            </p:cNvPr>
            <p:cNvSpPr txBox="1"/>
            <p:nvPr/>
          </p:nvSpPr>
          <p:spPr>
            <a:xfrm>
              <a:off x="287734" y="2173131"/>
              <a:ext cx="218008" cy="138499"/>
            </a:xfrm>
            <a:prstGeom prst="rect">
              <a:avLst/>
            </a:prstGeom>
            <a:noFill/>
          </p:spPr>
          <p:txBody>
            <a:bodyPr wrap="none" lIns="0" tIns="0" rIns="0" bIns="0" rtlCol="0">
              <a:spAutoFit/>
            </a:bodyPr>
            <a:lstStyle/>
            <a:p>
              <a:r>
                <a:rPr lang="en-US" altLang="ja-JP" sz="900" dirty="0">
                  <a:latin typeface="Helvetica-Light"/>
                </a:rPr>
                <a:t>LB</a:t>
              </a:r>
              <a:r>
                <a:rPr lang="ja-JP" altLang="en-US" sz="600" i="0" u="none" strike="noStrike" baseline="0" dirty="0">
                  <a:latin typeface="Helvetica-Light"/>
                </a:rPr>
                <a:t>型</a:t>
              </a:r>
              <a:endParaRPr kumimoji="1" lang="ja-JP" altLang="en-US" sz="600" dirty="0"/>
            </a:p>
          </p:txBody>
        </p:sp>
        <p:sp>
          <p:nvSpPr>
            <p:cNvPr id="262" name="テキスト ボックス 261">
              <a:extLst>
                <a:ext uri="{FF2B5EF4-FFF2-40B4-BE49-F238E27FC236}">
                  <a16:creationId xmlns:a16="http://schemas.microsoft.com/office/drawing/2014/main" id="{57EB82DD-1789-CECD-DF20-125B3D903E46}"/>
                </a:ext>
              </a:extLst>
            </p:cNvPr>
            <p:cNvSpPr txBox="1"/>
            <p:nvPr/>
          </p:nvSpPr>
          <p:spPr>
            <a:xfrm>
              <a:off x="1132671" y="2173131"/>
              <a:ext cx="224420" cy="138499"/>
            </a:xfrm>
            <a:prstGeom prst="rect">
              <a:avLst/>
            </a:prstGeom>
            <a:noFill/>
          </p:spPr>
          <p:txBody>
            <a:bodyPr wrap="none" lIns="0" tIns="0" rIns="0" bIns="0" rtlCol="0">
              <a:spAutoFit/>
            </a:bodyPr>
            <a:lstStyle/>
            <a:p>
              <a:r>
                <a:rPr lang="en-US" altLang="ja-JP" sz="900" dirty="0">
                  <a:latin typeface="Helvetica-Light"/>
                </a:rPr>
                <a:t>LC</a:t>
              </a:r>
              <a:r>
                <a:rPr lang="ja-JP" altLang="en-US" sz="600" i="0" u="none" strike="noStrike" baseline="0" dirty="0">
                  <a:latin typeface="Helvetica-Light"/>
                </a:rPr>
                <a:t>型</a:t>
              </a:r>
              <a:endParaRPr kumimoji="1" lang="ja-JP" altLang="en-US" sz="600" dirty="0"/>
            </a:p>
          </p:txBody>
        </p:sp>
        <p:grpSp>
          <p:nvGrpSpPr>
            <p:cNvPr id="268" name="グループ化 267">
              <a:extLst>
                <a:ext uri="{FF2B5EF4-FFF2-40B4-BE49-F238E27FC236}">
                  <a16:creationId xmlns:a16="http://schemas.microsoft.com/office/drawing/2014/main" id="{91B6A50E-EE1C-5D81-5A2D-5D39695AC815}"/>
                </a:ext>
              </a:extLst>
            </p:cNvPr>
            <p:cNvGrpSpPr/>
            <p:nvPr/>
          </p:nvGrpSpPr>
          <p:grpSpPr>
            <a:xfrm>
              <a:off x="1144515" y="1820014"/>
              <a:ext cx="513113" cy="193758"/>
              <a:chOff x="287734" y="1797892"/>
              <a:chExt cx="513113" cy="193758"/>
            </a:xfrm>
          </p:grpSpPr>
          <p:sp>
            <p:nvSpPr>
              <p:cNvPr id="269" name="テキスト ボックス 268">
                <a:extLst>
                  <a:ext uri="{FF2B5EF4-FFF2-40B4-BE49-F238E27FC236}">
                    <a16:creationId xmlns:a16="http://schemas.microsoft.com/office/drawing/2014/main" id="{91EAB0B2-A8BF-11C8-49B6-F13AFBDCF4D0}"/>
                  </a:ext>
                </a:extLst>
              </p:cNvPr>
              <p:cNvSpPr txBox="1"/>
              <p:nvPr/>
            </p:nvSpPr>
            <p:spPr>
              <a:xfrm>
                <a:off x="287734" y="1797892"/>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270" name="テキスト ボックス 269">
                <a:extLst>
                  <a:ext uri="{FF2B5EF4-FFF2-40B4-BE49-F238E27FC236}">
                    <a16:creationId xmlns:a16="http://schemas.microsoft.com/office/drawing/2014/main" id="{9281479F-EF3E-D7AF-652D-2D7D75BDBE75}"/>
                  </a:ext>
                </a:extLst>
              </p:cNvPr>
              <p:cNvSpPr txBox="1"/>
              <p:nvPr/>
            </p:nvSpPr>
            <p:spPr>
              <a:xfrm>
                <a:off x="287734" y="1899317"/>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grpSp>
        <p:grpSp>
          <p:nvGrpSpPr>
            <p:cNvPr id="296" name="グループ化 295">
              <a:extLst>
                <a:ext uri="{FF2B5EF4-FFF2-40B4-BE49-F238E27FC236}">
                  <a16:creationId xmlns:a16="http://schemas.microsoft.com/office/drawing/2014/main" id="{D8EB1FAA-B776-E6C3-38C0-A97FA88F0895}"/>
                </a:ext>
              </a:extLst>
            </p:cNvPr>
            <p:cNvGrpSpPr/>
            <p:nvPr/>
          </p:nvGrpSpPr>
          <p:grpSpPr>
            <a:xfrm>
              <a:off x="1960503" y="1825925"/>
              <a:ext cx="603654" cy="288119"/>
              <a:chOff x="239885" y="1803803"/>
              <a:chExt cx="603654" cy="288119"/>
            </a:xfrm>
          </p:grpSpPr>
          <p:sp>
            <p:nvSpPr>
              <p:cNvPr id="297" name="テキスト ボックス 296">
                <a:extLst>
                  <a:ext uri="{FF2B5EF4-FFF2-40B4-BE49-F238E27FC236}">
                    <a16:creationId xmlns:a16="http://schemas.microsoft.com/office/drawing/2014/main" id="{C29ADD4E-253C-A14F-C9CD-090CB6731699}"/>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298" name="テキスト ボックス 297">
                <a:extLst>
                  <a:ext uri="{FF2B5EF4-FFF2-40B4-BE49-F238E27FC236}">
                    <a16:creationId xmlns:a16="http://schemas.microsoft.com/office/drawing/2014/main" id="{76F229DE-B2D8-3F2B-0CFB-BD6C604334A5}"/>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299" name="正方形/長方形 298">
                <a:extLst>
                  <a:ext uri="{FF2B5EF4-FFF2-40B4-BE49-F238E27FC236}">
                    <a16:creationId xmlns:a16="http://schemas.microsoft.com/office/drawing/2014/main" id="{9E7DAFEE-8BF7-9254-167B-17D157C06D9F}"/>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08" name="グループ化 307">
              <a:extLst>
                <a:ext uri="{FF2B5EF4-FFF2-40B4-BE49-F238E27FC236}">
                  <a16:creationId xmlns:a16="http://schemas.microsoft.com/office/drawing/2014/main" id="{26C9DED7-0B63-3906-AEA1-7166C574A60E}"/>
                </a:ext>
              </a:extLst>
            </p:cNvPr>
            <p:cNvGrpSpPr/>
            <p:nvPr/>
          </p:nvGrpSpPr>
          <p:grpSpPr>
            <a:xfrm>
              <a:off x="2812017" y="1825925"/>
              <a:ext cx="603654" cy="288119"/>
              <a:chOff x="239885" y="1803803"/>
              <a:chExt cx="603654" cy="288119"/>
            </a:xfrm>
          </p:grpSpPr>
          <p:sp>
            <p:nvSpPr>
              <p:cNvPr id="309" name="テキスト ボックス 308">
                <a:extLst>
                  <a:ext uri="{FF2B5EF4-FFF2-40B4-BE49-F238E27FC236}">
                    <a16:creationId xmlns:a16="http://schemas.microsoft.com/office/drawing/2014/main" id="{387C0833-FA51-19AC-4D66-9B2222AAB49C}"/>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10" name="テキスト ボックス 309">
                <a:extLst>
                  <a:ext uri="{FF2B5EF4-FFF2-40B4-BE49-F238E27FC236}">
                    <a16:creationId xmlns:a16="http://schemas.microsoft.com/office/drawing/2014/main" id="{0F7C1F91-C2FB-C5D3-C495-1F5E53518EA9}"/>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11" name="正方形/長方形 310">
                <a:extLst>
                  <a:ext uri="{FF2B5EF4-FFF2-40B4-BE49-F238E27FC236}">
                    <a16:creationId xmlns:a16="http://schemas.microsoft.com/office/drawing/2014/main" id="{8B5CCDCE-0578-93C3-9E07-B71BC0FDD8F4}"/>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12" name="グループ化 311">
              <a:extLst>
                <a:ext uri="{FF2B5EF4-FFF2-40B4-BE49-F238E27FC236}">
                  <a16:creationId xmlns:a16="http://schemas.microsoft.com/office/drawing/2014/main" id="{FC893156-73CF-E8AB-7D63-A8C539038572}"/>
                </a:ext>
              </a:extLst>
            </p:cNvPr>
            <p:cNvGrpSpPr/>
            <p:nvPr/>
          </p:nvGrpSpPr>
          <p:grpSpPr>
            <a:xfrm>
              <a:off x="3661299" y="1825925"/>
              <a:ext cx="603654" cy="186694"/>
              <a:chOff x="239885" y="1803803"/>
              <a:chExt cx="603654" cy="186694"/>
            </a:xfrm>
          </p:grpSpPr>
          <p:sp>
            <p:nvSpPr>
              <p:cNvPr id="313" name="テキスト ボックス 312">
                <a:extLst>
                  <a:ext uri="{FF2B5EF4-FFF2-40B4-BE49-F238E27FC236}">
                    <a16:creationId xmlns:a16="http://schemas.microsoft.com/office/drawing/2014/main" id="{5CCBC502-6FC3-8359-78DA-E194815F35DA}"/>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15" name="正方形/長方形 314">
                <a:extLst>
                  <a:ext uri="{FF2B5EF4-FFF2-40B4-BE49-F238E27FC236}">
                    <a16:creationId xmlns:a16="http://schemas.microsoft.com/office/drawing/2014/main" id="{478B47BE-B6E8-1600-608F-8CB74A52A581}"/>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16" name="グループ化 315">
              <a:extLst>
                <a:ext uri="{FF2B5EF4-FFF2-40B4-BE49-F238E27FC236}">
                  <a16:creationId xmlns:a16="http://schemas.microsoft.com/office/drawing/2014/main" id="{3B1C6343-F06B-9FE1-67E3-B78E8ED40837}"/>
                </a:ext>
              </a:extLst>
            </p:cNvPr>
            <p:cNvGrpSpPr/>
            <p:nvPr/>
          </p:nvGrpSpPr>
          <p:grpSpPr>
            <a:xfrm>
              <a:off x="4524918" y="1825925"/>
              <a:ext cx="603654" cy="288119"/>
              <a:chOff x="239885" y="1803803"/>
              <a:chExt cx="603654" cy="288119"/>
            </a:xfrm>
          </p:grpSpPr>
          <p:sp>
            <p:nvSpPr>
              <p:cNvPr id="317" name="テキスト ボックス 316">
                <a:extLst>
                  <a:ext uri="{FF2B5EF4-FFF2-40B4-BE49-F238E27FC236}">
                    <a16:creationId xmlns:a16="http://schemas.microsoft.com/office/drawing/2014/main" id="{4FE15D09-17AB-9AF6-BDDE-7A1FC86E9BCC}"/>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18" name="テキスト ボックス 317">
                <a:extLst>
                  <a:ext uri="{FF2B5EF4-FFF2-40B4-BE49-F238E27FC236}">
                    <a16:creationId xmlns:a16="http://schemas.microsoft.com/office/drawing/2014/main" id="{6733C918-B935-44C8-B613-179C3606DF0D}"/>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19" name="正方形/長方形 318">
                <a:extLst>
                  <a:ext uri="{FF2B5EF4-FFF2-40B4-BE49-F238E27FC236}">
                    <a16:creationId xmlns:a16="http://schemas.microsoft.com/office/drawing/2014/main" id="{ABFB0027-5679-3069-1A07-7AF43BBCD55A}"/>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20" name="グループ化 319">
              <a:extLst>
                <a:ext uri="{FF2B5EF4-FFF2-40B4-BE49-F238E27FC236}">
                  <a16:creationId xmlns:a16="http://schemas.microsoft.com/office/drawing/2014/main" id="{3889517A-F51B-FB30-ED4C-31B083EF41C8}"/>
                </a:ext>
              </a:extLst>
            </p:cNvPr>
            <p:cNvGrpSpPr/>
            <p:nvPr/>
          </p:nvGrpSpPr>
          <p:grpSpPr>
            <a:xfrm>
              <a:off x="236084" y="3240801"/>
              <a:ext cx="603654" cy="288119"/>
              <a:chOff x="239885" y="1803803"/>
              <a:chExt cx="603654" cy="288119"/>
            </a:xfrm>
          </p:grpSpPr>
          <p:sp>
            <p:nvSpPr>
              <p:cNvPr id="321" name="テキスト ボックス 320">
                <a:extLst>
                  <a:ext uri="{FF2B5EF4-FFF2-40B4-BE49-F238E27FC236}">
                    <a16:creationId xmlns:a16="http://schemas.microsoft.com/office/drawing/2014/main" id="{75040D8F-7D19-5194-FD37-E17017EBF198}"/>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22" name="テキスト ボックス 321">
                <a:extLst>
                  <a:ext uri="{FF2B5EF4-FFF2-40B4-BE49-F238E27FC236}">
                    <a16:creationId xmlns:a16="http://schemas.microsoft.com/office/drawing/2014/main" id="{7E5D6EA4-CE00-17AC-586B-59808C6D6DD5}"/>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23" name="正方形/長方形 322">
                <a:extLst>
                  <a:ext uri="{FF2B5EF4-FFF2-40B4-BE49-F238E27FC236}">
                    <a16:creationId xmlns:a16="http://schemas.microsoft.com/office/drawing/2014/main" id="{4755F1A1-1062-F8D3-336D-B54528AA3DFE}"/>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24" name="グループ化 323">
              <a:extLst>
                <a:ext uri="{FF2B5EF4-FFF2-40B4-BE49-F238E27FC236}">
                  <a16:creationId xmlns:a16="http://schemas.microsoft.com/office/drawing/2014/main" id="{10EE8D4E-16CC-33ED-6F1E-2E7D923AFA1B}"/>
                </a:ext>
              </a:extLst>
            </p:cNvPr>
            <p:cNvGrpSpPr/>
            <p:nvPr/>
          </p:nvGrpSpPr>
          <p:grpSpPr>
            <a:xfrm>
              <a:off x="1098981" y="3240801"/>
              <a:ext cx="603654" cy="288119"/>
              <a:chOff x="239885" y="1803803"/>
              <a:chExt cx="603654" cy="288119"/>
            </a:xfrm>
          </p:grpSpPr>
          <p:sp>
            <p:nvSpPr>
              <p:cNvPr id="325" name="テキスト ボックス 324">
                <a:extLst>
                  <a:ext uri="{FF2B5EF4-FFF2-40B4-BE49-F238E27FC236}">
                    <a16:creationId xmlns:a16="http://schemas.microsoft.com/office/drawing/2014/main" id="{03BBFD0C-861D-6795-8E77-A6E285CAED64}"/>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26" name="テキスト ボックス 325">
                <a:extLst>
                  <a:ext uri="{FF2B5EF4-FFF2-40B4-BE49-F238E27FC236}">
                    <a16:creationId xmlns:a16="http://schemas.microsoft.com/office/drawing/2014/main" id="{1890846A-4376-780A-EFE7-A07A94F9AEA6}"/>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27" name="正方形/長方形 326">
                <a:extLst>
                  <a:ext uri="{FF2B5EF4-FFF2-40B4-BE49-F238E27FC236}">
                    <a16:creationId xmlns:a16="http://schemas.microsoft.com/office/drawing/2014/main" id="{28237FFA-4B88-06F8-19DE-B6E5B5F2994C}"/>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28" name="グループ化 327">
              <a:extLst>
                <a:ext uri="{FF2B5EF4-FFF2-40B4-BE49-F238E27FC236}">
                  <a16:creationId xmlns:a16="http://schemas.microsoft.com/office/drawing/2014/main" id="{C37B5DC2-0321-119C-01A2-4E773C2AFF31}"/>
                </a:ext>
              </a:extLst>
            </p:cNvPr>
            <p:cNvGrpSpPr/>
            <p:nvPr/>
          </p:nvGrpSpPr>
          <p:grpSpPr>
            <a:xfrm>
              <a:off x="1955499" y="3240801"/>
              <a:ext cx="603654" cy="288119"/>
              <a:chOff x="239885" y="1803803"/>
              <a:chExt cx="603654" cy="288119"/>
            </a:xfrm>
          </p:grpSpPr>
          <p:sp>
            <p:nvSpPr>
              <p:cNvPr id="329" name="テキスト ボックス 328">
                <a:extLst>
                  <a:ext uri="{FF2B5EF4-FFF2-40B4-BE49-F238E27FC236}">
                    <a16:creationId xmlns:a16="http://schemas.microsoft.com/office/drawing/2014/main" id="{E7459EC4-1461-516A-8484-1030416D00C5}"/>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30" name="テキスト ボックス 329">
                <a:extLst>
                  <a:ext uri="{FF2B5EF4-FFF2-40B4-BE49-F238E27FC236}">
                    <a16:creationId xmlns:a16="http://schemas.microsoft.com/office/drawing/2014/main" id="{E7B7BBCF-9181-60C8-25E4-9B56881847FA}"/>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31" name="正方形/長方形 330">
                <a:extLst>
                  <a:ext uri="{FF2B5EF4-FFF2-40B4-BE49-F238E27FC236}">
                    <a16:creationId xmlns:a16="http://schemas.microsoft.com/office/drawing/2014/main" id="{30B08407-6497-337A-83F3-3061A5509849}"/>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32" name="グループ化 331">
              <a:extLst>
                <a:ext uri="{FF2B5EF4-FFF2-40B4-BE49-F238E27FC236}">
                  <a16:creationId xmlns:a16="http://schemas.microsoft.com/office/drawing/2014/main" id="{6CCF4A58-B2FE-7D18-A2BF-5F4E75E5A0F3}"/>
                </a:ext>
              </a:extLst>
            </p:cNvPr>
            <p:cNvGrpSpPr/>
            <p:nvPr/>
          </p:nvGrpSpPr>
          <p:grpSpPr>
            <a:xfrm>
              <a:off x="2803711" y="3240801"/>
              <a:ext cx="603654" cy="288119"/>
              <a:chOff x="239885" y="1803803"/>
              <a:chExt cx="603654" cy="288119"/>
            </a:xfrm>
          </p:grpSpPr>
          <p:sp>
            <p:nvSpPr>
              <p:cNvPr id="333" name="テキスト ボックス 332">
                <a:extLst>
                  <a:ext uri="{FF2B5EF4-FFF2-40B4-BE49-F238E27FC236}">
                    <a16:creationId xmlns:a16="http://schemas.microsoft.com/office/drawing/2014/main" id="{BF8303DF-8990-284B-E2B2-0E1A109D1998}"/>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34" name="テキスト ボックス 333">
                <a:extLst>
                  <a:ext uri="{FF2B5EF4-FFF2-40B4-BE49-F238E27FC236}">
                    <a16:creationId xmlns:a16="http://schemas.microsoft.com/office/drawing/2014/main" id="{3D21E2E1-1057-E4F7-33CF-8F2872C54499}"/>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35" name="正方形/長方形 334">
                <a:extLst>
                  <a:ext uri="{FF2B5EF4-FFF2-40B4-BE49-F238E27FC236}">
                    <a16:creationId xmlns:a16="http://schemas.microsoft.com/office/drawing/2014/main" id="{DB5640E4-A3F6-C8F0-A1CC-A02C810E2DB4}"/>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36" name="グループ化 335">
              <a:extLst>
                <a:ext uri="{FF2B5EF4-FFF2-40B4-BE49-F238E27FC236}">
                  <a16:creationId xmlns:a16="http://schemas.microsoft.com/office/drawing/2014/main" id="{CDB1A8C8-1A63-8C13-DE37-0D58B304EAD5}"/>
                </a:ext>
              </a:extLst>
            </p:cNvPr>
            <p:cNvGrpSpPr/>
            <p:nvPr/>
          </p:nvGrpSpPr>
          <p:grpSpPr>
            <a:xfrm>
              <a:off x="3668212" y="3240801"/>
              <a:ext cx="603654" cy="288119"/>
              <a:chOff x="239885" y="1803803"/>
              <a:chExt cx="603654" cy="288119"/>
            </a:xfrm>
          </p:grpSpPr>
          <p:sp>
            <p:nvSpPr>
              <p:cNvPr id="337" name="テキスト ボックス 336">
                <a:extLst>
                  <a:ext uri="{FF2B5EF4-FFF2-40B4-BE49-F238E27FC236}">
                    <a16:creationId xmlns:a16="http://schemas.microsoft.com/office/drawing/2014/main" id="{E8C20AA5-4CE2-8A13-A518-95B5CF7486B5}"/>
                  </a:ext>
                </a:extLst>
              </p:cNvPr>
              <p:cNvSpPr txBox="1"/>
              <p:nvPr/>
            </p:nvSpPr>
            <p:spPr>
              <a:xfrm>
                <a:off x="287734" y="1898164"/>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38" name="テキスト ボックス 337">
                <a:extLst>
                  <a:ext uri="{FF2B5EF4-FFF2-40B4-BE49-F238E27FC236}">
                    <a16:creationId xmlns:a16="http://schemas.microsoft.com/office/drawing/2014/main" id="{1229ECC8-AF7A-7506-7688-D06B355AE3BA}"/>
                  </a:ext>
                </a:extLst>
              </p:cNvPr>
              <p:cNvSpPr txBox="1"/>
              <p:nvPr/>
            </p:nvSpPr>
            <p:spPr>
              <a:xfrm>
                <a:off x="287734" y="1999589"/>
                <a:ext cx="513113" cy="92333"/>
              </a:xfrm>
              <a:prstGeom prst="rect">
                <a:avLst/>
              </a:prstGeom>
              <a:solidFill>
                <a:srgbClr val="DA9574"/>
              </a:solidFill>
            </p:spPr>
            <p:txBody>
              <a:bodyPr wrap="square" lIns="0" tIns="0" rIns="0" bIns="0" rtlCol="0">
                <a:spAutoFit/>
              </a:bodyPr>
              <a:lstStyle/>
              <a:p>
                <a:pPr algn="ctr"/>
                <a:r>
                  <a:rPr kumimoji="1" lang="ja-JP" altLang="en-US" sz="600" b="1" dirty="0">
                    <a:solidFill>
                      <a:schemeClr val="bg1"/>
                    </a:solidFill>
                  </a:rPr>
                  <a:t>不燃</a:t>
                </a:r>
              </a:p>
            </p:txBody>
          </p:sp>
          <p:sp>
            <p:nvSpPr>
              <p:cNvPr id="339" name="正方形/長方形 338">
                <a:extLst>
                  <a:ext uri="{FF2B5EF4-FFF2-40B4-BE49-F238E27FC236}">
                    <a16:creationId xmlns:a16="http://schemas.microsoft.com/office/drawing/2014/main" id="{DCBA6F06-9301-0F4B-BBC0-A7AE90807693}"/>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grpSp>
        <p:grpSp>
          <p:nvGrpSpPr>
            <p:cNvPr id="340" name="グループ化 339">
              <a:extLst>
                <a:ext uri="{FF2B5EF4-FFF2-40B4-BE49-F238E27FC236}">
                  <a16:creationId xmlns:a16="http://schemas.microsoft.com/office/drawing/2014/main" id="{A00AE93A-6216-7560-1F6D-2B1CEF280869}"/>
                </a:ext>
              </a:extLst>
            </p:cNvPr>
            <p:cNvGrpSpPr/>
            <p:nvPr/>
          </p:nvGrpSpPr>
          <p:grpSpPr>
            <a:xfrm>
              <a:off x="4520224" y="3240801"/>
              <a:ext cx="603654" cy="288119"/>
              <a:chOff x="239885" y="1803803"/>
              <a:chExt cx="603654" cy="288119"/>
            </a:xfrm>
          </p:grpSpPr>
          <p:sp>
            <p:nvSpPr>
              <p:cNvPr id="341" name="テキスト ボックス 340">
                <a:extLst>
                  <a:ext uri="{FF2B5EF4-FFF2-40B4-BE49-F238E27FC236}">
                    <a16:creationId xmlns:a16="http://schemas.microsoft.com/office/drawing/2014/main" id="{4F2C8007-2CC4-663A-AA2A-EDAC4B50AFB5}"/>
                  </a:ext>
                </a:extLst>
              </p:cNvPr>
              <p:cNvSpPr txBox="1"/>
              <p:nvPr/>
            </p:nvSpPr>
            <p:spPr>
              <a:xfrm>
                <a:off x="287734" y="1999589"/>
                <a:ext cx="513113" cy="92333"/>
              </a:xfrm>
              <a:prstGeom prst="rect">
                <a:avLst/>
              </a:prstGeom>
              <a:solidFill>
                <a:srgbClr val="6CB2D4"/>
              </a:solidFill>
            </p:spPr>
            <p:txBody>
              <a:bodyPr wrap="square" lIns="0" tIns="0" rIns="0" bIns="0" rtlCol="0">
                <a:spAutoFit/>
              </a:bodyPr>
              <a:lstStyle/>
              <a:p>
                <a:pPr algn="ctr"/>
                <a:r>
                  <a:rPr lang="en-US" altLang="ja-JP" sz="600" b="1" i="0" u="none" strike="noStrike" baseline="0" dirty="0">
                    <a:solidFill>
                      <a:srgbClr val="FFFFFF"/>
                    </a:solidFill>
                    <a:latin typeface="FutoGoB101Pro-Bold-90pv-RKSJ-H-Identity-H"/>
                  </a:rPr>
                  <a:t>e-</a:t>
                </a:r>
                <a:r>
                  <a:rPr lang="en-US" altLang="ja-JP" sz="600" b="1" i="0" u="none" strike="noStrike" baseline="0" dirty="0" err="1">
                    <a:solidFill>
                      <a:srgbClr val="FFFFFF"/>
                    </a:solidFill>
                    <a:latin typeface="FutoGoB101Pro-Bold-90pv-RKSJ-H-Identity-H"/>
                  </a:rPr>
                  <a:t>Kindoor</a:t>
                </a:r>
                <a:endParaRPr kumimoji="1" lang="ja-JP" altLang="en-US" sz="600" b="1" dirty="0">
                  <a:solidFill>
                    <a:schemeClr val="bg1"/>
                  </a:solidFill>
                </a:endParaRPr>
              </a:p>
            </p:txBody>
          </p:sp>
          <p:sp>
            <p:nvSpPr>
              <p:cNvPr id="343" name="正方形/長方形 342">
                <a:extLst>
                  <a:ext uri="{FF2B5EF4-FFF2-40B4-BE49-F238E27FC236}">
                    <a16:creationId xmlns:a16="http://schemas.microsoft.com/office/drawing/2014/main" id="{55A0E778-4B93-3506-C046-025D5601180E}"/>
                  </a:ext>
                </a:extLst>
              </p:cNvPr>
              <p:cNvSpPr/>
              <p:nvPr/>
            </p:nvSpPr>
            <p:spPr>
              <a:xfrm>
                <a:off x="239885" y="1803803"/>
                <a:ext cx="603654" cy="76944"/>
              </a:xfrm>
              <a:prstGeom prst="rect">
                <a:avLst/>
              </a:prstGeom>
            </p:spPr>
            <p:txBody>
              <a:bodyPr wrap="square" lIns="0" tIns="0" rIns="0" bIns="0">
                <a:spAutoFit/>
              </a:bodyPr>
              <a:lstStyle/>
              <a:p>
                <a:pPr algn="ctr"/>
                <a:r>
                  <a:rPr lang="ja-JP" altLang="en-US" sz="500" kern="0" spc="-80" dirty="0">
                    <a:solidFill>
                      <a:srgbClr val="000000"/>
                    </a:solidFill>
                    <a:latin typeface="ＭＳ Ｐゴシック" pitchFamily="50" charset="-128"/>
                    <a:ea typeface="ＭＳ Ｐゴシック" pitchFamily="50" charset="-128"/>
                  </a:rPr>
                  <a:t>採光部：半透明アクリル板</a:t>
                </a:r>
              </a:p>
            </p:txBody>
          </p:sp>
          <p:sp>
            <p:nvSpPr>
              <p:cNvPr id="344" name="正方形/長方形 343">
                <a:extLst>
                  <a:ext uri="{FF2B5EF4-FFF2-40B4-BE49-F238E27FC236}">
                    <a16:creationId xmlns:a16="http://schemas.microsoft.com/office/drawing/2014/main" id="{9FA0161D-09C4-CF43-3006-55E53329CB0B}"/>
                  </a:ext>
                </a:extLst>
              </p:cNvPr>
              <p:cNvSpPr/>
              <p:nvPr/>
            </p:nvSpPr>
            <p:spPr>
              <a:xfrm>
                <a:off x="275093" y="1897686"/>
                <a:ext cx="568446" cy="76944"/>
              </a:xfrm>
              <a:prstGeom prst="rect">
                <a:avLst/>
              </a:prstGeom>
            </p:spPr>
            <p:txBody>
              <a:bodyPr wrap="square" lIns="0" tIns="0" rIns="0" bIns="0">
                <a:spAutoFit/>
              </a:bodyPr>
              <a:lstStyle/>
              <a:p>
                <a:r>
                  <a:rPr lang="en-US" altLang="ja-JP" sz="500" kern="0" dirty="0">
                    <a:solidFill>
                      <a:srgbClr val="000000"/>
                    </a:solidFill>
                    <a:latin typeface="ＭＳ Ｐゴシック" pitchFamily="50" charset="-128"/>
                    <a:ea typeface="ＭＳ Ｐゴシック" pitchFamily="50" charset="-128"/>
                  </a:rPr>
                  <a:t>©Disney</a:t>
                </a:r>
                <a:endParaRPr lang="ja-JP" altLang="en-US" sz="500" kern="0" dirty="0">
                  <a:solidFill>
                    <a:srgbClr val="000000"/>
                  </a:solidFill>
                  <a:latin typeface="ＭＳ Ｐゴシック" pitchFamily="50" charset="-128"/>
                  <a:ea typeface="ＭＳ Ｐゴシック" pitchFamily="50" charset="-128"/>
                </a:endParaRPr>
              </a:p>
            </p:txBody>
          </p:sp>
        </p:grpSp>
      </p:grpSp>
      <p:grpSp>
        <p:nvGrpSpPr>
          <p:cNvPr id="385" name="グループ化 384">
            <a:extLst>
              <a:ext uri="{FF2B5EF4-FFF2-40B4-BE49-F238E27FC236}">
                <a16:creationId xmlns:a16="http://schemas.microsoft.com/office/drawing/2014/main" id="{4B187CCF-86D3-9136-8CA0-29E41A57F679}"/>
              </a:ext>
            </a:extLst>
          </p:cNvPr>
          <p:cNvGrpSpPr/>
          <p:nvPr/>
        </p:nvGrpSpPr>
        <p:grpSpPr>
          <a:xfrm>
            <a:off x="8481688" y="5198768"/>
            <a:ext cx="1279503" cy="1444744"/>
            <a:chOff x="8481688" y="5198768"/>
            <a:chExt cx="1279503" cy="1444744"/>
          </a:xfrm>
        </p:grpSpPr>
        <p:grpSp>
          <p:nvGrpSpPr>
            <p:cNvPr id="128" name="グループ化 127">
              <a:extLst>
                <a:ext uri="{FF2B5EF4-FFF2-40B4-BE49-F238E27FC236}">
                  <a16:creationId xmlns:a16="http://schemas.microsoft.com/office/drawing/2014/main" id="{A837C1A4-A0C1-BEFC-0F15-6EAA27A3298B}"/>
                </a:ext>
              </a:extLst>
            </p:cNvPr>
            <p:cNvGrpSpPr/>
            <p:nvPr/>
          </p:nvGrpSpPr>
          <p:grpSpPr>
            <a:xfrm>
              <a:off x="8481688" y="5198768"/>
              <a:ext cx="1279503" cy="1444744"/>
              <a:chOff x="697691" y="4070451"/>
              <a:chExt cx="3157200" cy="1944000"/>
            </a:xfrm>
          </p:grpSpPr>
          <p:sp>
            <p:nvSpPr>
              <p:cNvPr id="129" name="Rectangle 14">
                <a:extLst>
                  <a:ext uri="{FF2B5EF4-FFF2-40B4-BE49-F238E27FC236}">
                    <a16:creationId xmlns:a16="http://schemas.microsoft.com/office/drawing/2014/main" id="{1AC46C74-662C-13E5-440E-6526F2A36A11}"/>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30" name="Rectangle 84">
                <a:extLst>
                  <a:ext uri="{FF2B5EF4-FFF2-40B4-BE49-F238E27FC236}">
                    <a16:creationId xmlns:a16="http://schemas.microsoft.com/office/drawing/2014/main" id="{25E1C726-EFA2-F1C5-34C9-C99E7D16383E}"/>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採光部バリエーション</a:t>
                </a:r>
              </a:p>
            </p:txBody>
          </p:sp>
        </p:grpSp>
        <p:grpSp>
          <p:nvGrpSpPr>
            <p:cNvPr id="384" name="グループ化 383">
              <a:extLst>
                <a:ext uri="{FF2B5EF4-FFF2-40B4-BE49-F238E27FC236}">
                  <a16:creationId xmlns:a16="http://schemas.microsoft.com/office/drawing/2014/main" id="{65B1FD46-3F99-92E7-30B3-41F969F8653D}"/>
                </a:ext>
              </a:extLst>
            </p:cNvPr>
            <p:cNvGrpSpPr/>
            <p:nvPr/>
          </p:nvGrpSpPr>
          <p:grpSpPr>
            <a:xfrm>
              <a:off x="8781450" y="5390570"/>
              <a:ext cx="720000" cy="1175031"/>
              <a:chOff x="8781450" y="5390570"/>
              <a:chExt cx="720000" cy="1175031"/>
            </a:xfrm>
          </p:grpSpPr>
          <p:pic>
            <p:nvPicPr>
              <p:cNvPr id="144" name="図 143">
                <a:extLst>
                  <a:ext uri="{FF2B5EF4-FFF2-40B4-BE49-F238E27FC236}">
                    <a16:creationId xmlns:a16="http://schemas.microsoft.com/office/drawing/2014/main" id="{F5FF1569-1DCA-F6D7-E42E-4B5D9B49A9EB}"/>
                  </a:ext>
                </a:extLst>
              </p:cNvPr>
              <p:cNvPicPr>
                <a:picLocks noChangeAspect="1"/>
              </p:cNvPicPr>
              <p:nvPr/>
            </p:nvPicPr>
            <p:blipFill>
              <a:blip r:embed="rId34"/>
              <a:stretch>
                <a:fillRect/>
              </a:stretch>
            </p:blipFill>
            <p:spPr>
              <a:xfrm>
                <a:off x="8781450" y="6010230"/>
                <a:ext cx="720000" cy="473760"/>
              </a:xfrm>
              <a:prstGeom prst="rect">
                <a:avLst/>
              </a:prstGeom>
              <a:ln w="3175">
                <a:solidFill>
                  <a:schemeClr val="bg1">
                    <a:lumMod val="75000"/>
                  </a:schemeClr>
                </a:solidFill>
              </a:ln>
            </p:spPr>
          </p:pic>
          <p:pic>
            <p:nvPicPr>
              <p:cNvPr id="146" name="図 145">
                <a:extLst>
                  <a:ext uri="{FF2B5EF4-FFF2-40B4-BE49-F238E27FC236}">
                    <a16:creationId xmlns:a16="http://schemas.microsoft.com/office/drawing/2014/main" id="{EE842818-26ED-66B4-66CB-06D3D95CACC1}"/>
                  </a:ext>
                </a:extLst>
              </p:cNvPr>
              <p:cNvPicPr>
                <a:picLocks noChangeAspect="1"/>
              </p:cNvPicPr>
              <p:nvPr/>
            </p:nvPicPr>
            <p:blipFill>
              <a:blip r:embed="rId35"/>
              <a:stretch>
                <a:fillRect/>
              </a:stretch>
            </p:blipFill>
            <p:spPr>
              <a:xfrm>
                <a:off x="8781450" y="5390570"/>
                <a:ext cx="720000" cy="470880"/>
              </a:xfrm>
              <a:prstGeom prst="rect">
                <a:avLst/>
              </a:prstGeom>
              <a:ln w="3175">
                <a:solidFill>
                  <a:schemeClr val="bg1">
                    <a:lumMod val="75000"/>
                  </a:schemeClr>
                </a:solidFill>
              </a:ln>
            </p:spPr>
          </p:pic>
          <p:sp>
            <p:nvSpPr>
              <p:cNvPr id="345" name="正方形/長方形 344">
                <a:extLst>
                  <a:ext uri="{FF2B5EF4-FFF2-40B4-BE49-F238E27FC236}">
                    <a16:creationId xmlns:a16="http://schemas.microsoft.com/office/drawing/2014/main" id="{8E4D9FCA-3073-FA31-3DD9-5F600ACFCC87}"/>
                  </a:ext>
                </a:extLst>
              </p:cNvPr>
              <p:cNvSpPr/>
              <p:nvPr/>
            </p:nvSpPr>
            <p:spPr>
              <a:xfrm>
                <a:off x="8781450" y="5866216"/>
                <a:ext cx="695240"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半透明アクリル板</a:t>
                </a:r>
              </a:p>
            </p:txBody>
          </p:sp>
          <p:sp>
            <p:nvSpPr>
              <p:cNvPr id="346" name="正方形/長方形 345">
                <a:extLst>
                  <a:ext uri="{FF2B5EF4-FFF2-40B4-BE49-F238E27FC236}">
                    <a16:creationId xmlns:a16="http://schemas.microsoft.com/office/drawing/2014/main" id="{9B4770FB-92F3-1605-1328-59636085C116}"/>
                  </a:ext>
                </a:extLst>
              </p:cNvPr>
              <p:cNvSpPr/>
              <p:nvPr/>
            </p:nvSpPr>
            <p:spPr>
              <a:xfrm>
                <a:off x="8781450" y="6488657"/>
                <a:ext cx="695240"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透明アクリル板</a:t>
                </a:r>
              </a:p>
            </p:txBody>
          </p:sp>
        </p:grpSp>
      </p:grpSp>
      <p:grpSp>
        <p:nvGrpSpPr>
          <p:cNvPr id="386" name="グループ化 385">
            <a:extLst>
              <a:ext uri="{FF2B5EF4-FFF2-40B4-BE49-F238E27FC236}">
                <a16:creationId xmlns:a16="http://schemas.microsoft.com/office/drawing/2014/main" id="{770DBE46-AD74-099D-3482-7E8BEEB17270}"/>
              </a:ext>
            </a:extLst>
          </p:cNvPr>
          <p:cNvGrpSpPr/>
          <p:nvPr/>
        </p:nvGrpSpPr>
        <p:grpSpPr>
          <a:xfrm>
            <a:off x="2458633" y="5198768"/>
            <a:ext cx="5885869" cy="1444744"/>
            <a:chOff x="2458633" y="5198768"/>
            <a:chExt cx="5885869" cy="1444744"/>
          </a:xfrm>
        </p:grpSpPr>
        <p:grpSp>
          <p:nvGrpSpPr>
            <p:cNvPr id="125" name="グループ化 124">
              <a:extLst>
                <a:ext uri="{FF2B5EF4-FFF2-40B4-BE49-F238E27FC236}">
                  <a16:creationId xmlns:a16="http://schemas.microsoft.com/office/drawing/2014/main" id="{0665CF68-9ED0-B834-FE86-0655DF10911B}"/>
                </a:ext>
              </a:extLst>
            </p:cNvPr>
            <p:cNvGrpSpPr/>
            <p:nvPr/>
          </p:nvGrpSpPr>
          <p:grpSpPr>
            <a:xfrm>
              <a:off x="2458633" y="5198768"/>
              <a:ext cx="5885869" cy="1444744"/>
              <a:chOff x="697691" y="4070451"/>
              <a:chExt cx="3157200" cy="1944000"/>
            </a:xfrm>
          </p:grpSpPr>
          <p:sp>
            <p:nvSpPr>
              <p:cNvPr id="126" name="Rectangle 14">
                <a:extLst>
                  <a:ext uri="{FF2B5EF4-FFF2-40B4-BE49-F238E27FC236}">
                    <a16:creationId xmlns:a16="http://schemas.microsoft.com/office/drawing/2014/main" id="{814767BE-FFB6-210F-6CF4-6B7C54D2DD34}"/>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7" name="Rectangle 84">
                <a:extLst>
                  <a:ext uri="{FF2B5EF4-FFF2-40B4-BE49-F238E27FC236}">
                    <a16:creationId xmlns:a16="http://schemas.microsoft.com/office/drawing/2014/main" id="{653F3903-2255-091C-5C36-52EDB11BE47C}"/>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オプション取手バリエーション</a:t>
                </a:r>
              </a:p>
            </p:txBody>
          </p:sp>
        </p:grpSp>
        <p:grpSp>
          <p:nvGrpSpPr>
            <p:cNvPr id="379" name="グループ化 378">
              <a:extLst>
                <a:ext uri="{FF2B5EF4-FFF2-40B4-BE49-F238E27FC236}">
                  <a16:creationId xmlns:a16="http://schemas.microsoft.com/office/drawing/2014/main" id="{59DD0413-745D-C8DB-6416-39E945B044F2}"/>
                </a:ext>
              </a:extLst>
            </p:cNvPr>
            <p:cNvGrpSpPr/>
            <p:nvPr/>
          </p:nvGrpSpPr>
          <p:grpSpPr>
            <a:xfrm>
              <a:off x="4668865" y="5375737"/>
              <a:ext cx="3530620" cy="1185197"/>
              <a:chOff x="4668865" y="5375737"/>
              <a:chExt cx="3530620" cy="1185197"/>
            </a:xfrm>
          </p:grpSpPr>
          <p:pic>
            <p:nvPicPr>
              <p:cNvPr id="217" name="図 216">
                <a:extLst>
                  <a:ext uri="{FF2B5EF4-FFF2-40B4-BE49-F238E27FC236}">
                    <a16:creationId xmlns:a16="http://schemas.microsoft.com/office/drawing/2014/main" id="{47784441-F087-671D-4BE7-FE643AE9F6A3}"/>
                  </a:ext>
                </a:extLst>
              </p:cNvPr>
              <p:cNvPicPr>
                <a:picLocks noChangeAspect="1"/>
              </p:cNvPicPr>
              <p:nvPr/>
            </p:nvPicPr>
            <p:blipFill>
              <a:blip r:embed="rId36"/>
              <a:stretch>
                <a:fillRect/>
              </a:stretch>
            </p:blipFill>
            <p:spPr>
              <a:xfrm>
                <a:off x="7356386" y="5383421"/>
                <a:ext cx="843099" cy="1177513"/>
              </a:xfrm>
              <a:prstGeom prst="rect">
                <a:avLst/>
              </a:prstGeom>
            </p:spPr>
          </p:pic>
          <p:grpSp>
            <p:nvGrpSpPr>
              <p:cNvPr id="372" name="グループ化 371">
                <a:extLst>
                  <a:ext uri="{FF2B5EF4-FFF2-40B4-BE49-F238E27FC236}">
                    <a16:creationId xmlns:a16="http://schemas.microsoft.com/office/drawing/2014/main" id="{C2DF096C-01C4-C7A4-48D8-B285C3C101E5}"/>
                  </a:ext>
                </a:extLst>
              </p:cNvPr>
              <p:cNvGrpSpPr/>
              <p:nvPr/>
            </p:nvGrpSpPr>
            <p:grpSpPr>
              <a:xfrm>
                <a:off x="4668865" y="5375737"/>
                <a:ext cx="595523" cy="144462"/>
                <a:chOff x="4555432" y="5375737"/>
                <a:chExt cx="595523" cy="144462"/>
              </a:xfrm>
            </p:grpSpPr>
            <p:sp>
              <p:nvSpPr>
                <p:cNvPr id="371" name="正方形/長方形 370">
                  <a:extLst>
                    <a:ext uri="{FF2B5EF4-FFF2-40B4-BE49-F238E27FC236}">
                      <a16:creationId xmlns:a16="http://schemas.microsoft.com/office/drawing/2014/main" id="{9DFB77DD-2269-F262-521B-28158F2ED22D}"/>
                    </a:ext>
                  </a:extLst>
                </p:cNvPr>
                <p:cNvSpPr/>
                <p:nvPr/>
              </p:nvSpPr>
              <p:spPr bwMode="auto">
                <a:xfrm>
                  <a:off x="4555432" y="5375737"/>
                  <a:ext cx="595523" cy="144462"/>
                </a:xfrm>
                <a:prstGeom prst="rect">
                  <a:avLst/>
                </a:prstGeom>
                <a:solidFill>
                  <a:schemeClr val="bg1"/>
                </a:solidFill>
                <a:ln w="9525">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grpSp>
              <p:nvGrpSpPr>
                <p:cNvPr id="370" name="グループ化 369">
                  <a:extLst>
                    <a:ext uri="{FF2B5EF4-FFF2-40B4-BE49-F238E27FC236}">
                      <a16:creationId xmlns:a16="http://schemas.microsoft.com/office/drawing/2014/main" id="{6F519C42-4263-5228-047C-0F6F8902AC09}"/>
                    </a:ext>
                  </a:extLst>
                </p:cNvPr>
                <p:cNvGrpSpPr/>
                <p:nvPr/>
              </p:nvGrpSpPr>
              <p:grpSpPr>
                <a:xfrm>
                  <a:off x="4617418" y="5387189"/>
                  <a:ext cx="494596" cy="123111"/>
                  <a:chOff x="4617418" y="5387189"/>
                  <a:chExt cx="494596" cy="123111"/>
                </a:xfrm>
              </p:grpSpPr>
              <p:sp>
                <p:nvSpPr>
                  <p:cNvPr id="351" name="テキスト ボックス 350">
                    <a:extLst>
                      <a:ext uri="{FF2B5EF4-FFF2-40B4-BE49-F238E27FC236}">
                        <a16:creationId xmlns:a16="http://schemas.microsoft.com/office/drawing/2014/main" id="{ECC71E09-2029-27EF-0486-F8D799F8B1B4}"/>
                      </a:ext>
                    </a:extLst>
                  </p:cNvPr>
                  <p:cNvSpPr txBox="1"/>
                  <p:nvPr/>
                </p:nvSpPr>
                <p:spPr>
                  <a:xfrm>
                    <a:off x="4722484" y="5387189"/>
                    <a:ext cx="389530" cy="123111"/>
                  </a:xfrm>
                  <a:prstGeom prst="rect">
                    <a:avLst/>
                  </a:prstGeom>
                  <a:noFill/>
                </p:spPr>
                <p:txBody>
                  <a:bodyPr wrap="none" lIns="0" tIns="0" rIns="0" bIns="0" rtlCol="0">
                    <a:spAutoFit/>
                  </a:bodyPr>
                  <a:lstStyle/>
                  <a:p>
                    <a:r>
                      <a:rPr lang="ja-JP" altLang="en-US" sz="800" b="1" dirty="0">
                        <a:solidFill>
                          <a:srgbClr val="3992B9"/>
                        </a:solidFill>
                      </a:rPr>
                      <a:t>オーダー</a:t>
                    </a:r>
                    <a:endParaRPr kumimoji="1" lang="en-US" altLang="ja-JP" sz="800" b="1" dirty="0">
                      <a:solidFill>
                        <a:srgbClr val="3992B9"/>
                      </a:solidFill>
                    </a:endParaRPr>
                  </a:p>
                </p:txBody>
              </p:sp>
              <p:sp>
                <p:nvSpPr>
                  <p:cNvPr id="355" name="四角形: 角を丸くする 354">
                    <a:extLst>
                      <a:ext uri="{FF2B5EF4-FFF2-40B4-BE49-F238E27FC236}">
                        <a16:creationId xmlns:a16="http://schemas.microsoft.com/office/drawing/2014/main" id="{32FEC0A7-A648-1127-E16C-C53822F07DEC}"/>
                      </a:ext>
                    </a:extLst>
                  </p:cNvPr>
                  <p:cNvSpPr/>
                  <p:nvPr/>
                </p:nvSpPr>
                <p:spPr bwMode="auto">
                  <a:xfrm>
                    <a:off x="4617418" y="5399550"/>
                    <a:ext cx="89538" cy="99454"/>
                  </a:xfrm>
                  <a:prstGeom prst="roundRect">
                    <a:avLst/>
                  </a:prstGeom>
                  <a:noFill/>
                  <a:ln w="9525">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b="1" dirty="0">
                        <a:solidFill>
                          <a:srgbClr val="3992B9"/>
                        </a:solidFill>
                      </a:rPr>
                      <a:t>U</a:t>
                    </a:r>
                    <a:endParaRPr kumimoji="1" lang="ja-JP" altLang="en-US" sz="800" b="1" dirty="0">
                      <a:solidFill>
                        <a:srgbClr val="3992B9"/>
                      </a:solidFill>
                    </a:endParaRPr>
                  </a:p>
                </p:txBody>
              </p:sp>
            </p:grpSp>
          </p:grpSp>
          <p:pic>
            <p:nvPicPr>
              <p:cNvPr id="361" name="図 360">
                <a:extLst>
                  <a:ext uri="{FF2B5EF4-FFF2-40B4-BE49-F238E27FC236}">
                    <a16:creationId xmlns:a16="http://schemas.microsoft.com/office/drawing/2014/main" id="{3C60B1AD-CD2E-8FFF-4273-B5622FD57E15}"/>
                  </a:ext>
                </a:extLst>
              </p:cNvPr>
              <p:cNvPicPr>
                <a:picLocks noChangeAspect="1"/>
              </p:cNvPicPr>
              <p:nvPr/>
            </p:nvPicPr>
            <p:blipFill>
              <a:blip r:embed="rId37"/>
              <a:stretch>
                <a:fillRect/>
              </a:stretch>
            </p:blipFill>
            <p:spPr>
              <a:xfrm>
                <a:off x="4729048" y="5599917"/>
                <a:ext cx="151200" cy="864000"/>
              </a:xfrm>
              <a:prstGeom prst="rect">
                <a:avLst/>
              </a:prstGeom>
            </p:spPr>
          </p:pic>
          <p:pic>
            <p:nvPicPr>
              <p:cNvPr id="362" name="図 361">
                <a:extLst>
                  <a:ext uri="{FF2B5EF4-FFF2-40B4-BE49-F238E27FC236}">
                    <a16:creationId xmlns:a16="http://schemas.microsoft.com/office/drawing/2014/main" id="{353958CB-6A74-30FF-4946-A12E084741AD}"/>
                  </a:ext>
                </a:extLst>
              </p:cNvPr>
              <p:cNvPicPr>
                <a:picLocks noChangeAspect="1"/>
              </p:cNvPicPr>
              <p:nvPr/>
            </p:nvPicPr>
            <p:blipFill>
              <a:blip r:embed="rId38"/>
              <a:stretch>
                <a:fillRect/>
              </a:stretch>
            </p:blipFill>
            <p:spPr>
              <a:xfrm>
                <a:off x="5357971" y="5599917"/>
                <a:ext cx="148608" cy="864000"/>
              </a:xfrm>
              <a:prstGeom prst="rect">
                <a:avLst/>
              </a:prstGeom>
            </p:spPr>
          </p:pic>
          <p:pic>
            <p:nvPicPr>
              <p:cNvPr id="363" name="図 362">
                <a:extLst>
                  <a:ext uri="{FF2B5EF4-FFF2-40B4-BE49-F238E27FC236}">
                    <a16:creationId xmlns:a16="http://schemas.microsoft.com/office/drawing/2014/main" id="{2B1BB252-4769-26BB-4293-21117EFEF8D6}"/>
                  </a:ext>
                </a:extLst>
              </p:cNvPr>
              <p:cNvPicPr>
                <a:picLocks noChangeAspect="1"/>
              </p:cNvPicPr>
              <p:nvPr/>
            </p:nvPicPr>
            <p:blipFill>
              <a:blip r:embed="rId39"/>
              <a:stretch>
                <a:fillRect/>
              </a:stretch>
            </p:blipFill>
            <p:spPr>
              <a:xfrm>
                <a:off x="5978482" y="5599917"/>
                <a:ext cx="150336" cy="864000"/>
              </a:xfrm>
              <a:prstGeom prst="rect">
                <a:avLst/>
              </a:prstGeom>
            </p:spPr>
          </p:pic>
          <p:pic>
            <p:nvPicPr>
              <p:cNvPr id="364" name="図 363">
                <a:extLst>
                  <a:ext uri="{FF2B5EF4-FFF2-40B4-BE49-F238E27FC236}">
                    <a16:creationId xmlns:a16="http://schemas.microsoft.com/office/drawing/2014/main" id="{81999716-677D-6ABD-4EBB-20BBA797F0E4}"/>
                  </a:ext>
                </a:extLst>
              </p:cNvPr>
              <p:cNvPicPr>
                <a:picLocks noChangeAspect="1"/>
              </p:cNvPicPr>
              <p:nvPr/>
            </p:nvPicPr>
            <p:blipFill>
              <a:blip r:embed="rId40"/>
              <a:stretch>
                <a:fillRect/>
              </a:stretch>
            </p:blipFill>
            <p:spPr>
              <a:xfrm>
                <a:off x="6552003" y="5599917"/>
                <a:ext cx="150336" cy="864000"/>
              </a:xfrm>
              <a:prstGeom prst="rect">
                <a:avLst/>
              </a:prstGeom>
            </p:spPr>
          </p:pic>
          <p:sp>
            <p:nvSpPr>
              <p:cNvPr id="365" name="正方形/長方形 364">
                <a:extLst>
                  <a:ext uri="{FF2B5EF4-FFF2-40B4-BE49-F238E27FC236}">
                    <a16:creationId xmlns:a16="http://schemas.microsoft.com/office/drawing/2014/main" id="{CB6D8A96-0E5C-13FD-0F53-CF6B61FA87D4}"/>
                  </a:ext>
                </a:extLst>
              </p:cNvPr>
              <p:cNvSpPr/>
              <p:nvPr/>
            </p:nvSpPr>
            <p:spPr>
              <a:xfrm>
                <a:off x="4729452"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sp>
            <p:nvSpPr>
              <p:cNvPr id="366" name="正方形/長方形 365">
                <a:extLst>
                  <a:ext uri="{FF2B5EF4-FFF2-40B4-BE49-F238E27FC236}">
                    <a16:creationId xmlns:a16="http://schemas.microsoft.com/office/drawing/2014/main" id="{115955E9-D990-66EF-4836-A81FD8E99909}"/>
                  </a:ext>
                </a:extLst>
              </p:cNvPr>
              <p:cNvSpPr/>
              <p:nvPr/>
            </p:nvSpPr>
            <p:spPr>
              <a:xfrm>
                <a:off x="5326078"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367" name="正方形/長方形 366">
                <a:extLst>
                  <a:ext uri="{FF2B5EF4-FFF2-40B4-BE49-F238E27FC236}">
                    <a16:creationId xmlns:a16="http://schemas.microsoft.com/office/drawing/2014/main" id="{546C6D3D-BA42-FE19-41B3-8559561C44A8}"/>
                  </a:ext>
                </a:extLst>
              </p:cNvPr>
              <p:cNvSpPr/>
              <p:nvPr/>
            </p:nvSpPr>
            <p:spPr>
              <a:xfrm>
                <a:off x="5978482"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368" name="正方形/長方形 367">
                <a:extLst>
                  <a:ext uri="{FF2B5EF4-FFF2-40B4-BE49-F238E27FC236}">
                    <a16:creationId xmlns:a16="http://schemas.microsoft.com/office/drawing/2014/main" id="{113F1607-1CDC-617D-639E-8C2E1471C65E}"/>
                  </a:ext>
                </a:extLst>
              </p:cNvPr>
              <p:cNvSpPr/>
              <p:nvPr/>
            </p:nvSpPr>
            <p:spPr>
              <a:xfrm>
                <a:off x="6562672"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sp>
            <p:nvSpPr>
              <p:cNvPr id="369" name="テキスト ボックス 368">
                <a:extLst>
                  <a:ext uri="{FF2B5EF4-FFF2-40B4-BE49-F238E27FC236}">
                    <a16:creationId xmlns:a16="http://schemas.microsoft.com/office/drawing/2014/main" id="{3485E696-ECD0-871D-114A-4BA3DA7FB680}"/>
                  </a:ext>
                </a:extLst>
              </p:cNvPr>
              <p:cNvSpPr txBox="1"/>
              <p:nvPr/>
            </p:nvSpPr>
            <p:spPr>
              <a:xfrm>
                <a:off x="5322367" y="5399851"/>
                <a:ext cx="1981312" cy="123111"/>
              </a:xfrm>
              <a:prstGeom prst="rect">
                <a:avLst/>
              </a:prstGeom>
              <a:noFill/>
            </p:spPr>
            <p:txBody>
              <a:bodyPr wrap="none" lIns="0" tIns="0" rIns="0" bIns="0" rtlCol="0">
                <a:spAutoFit/>
              </a:bodyPr>
              <a:lstStyle/>
              <a:p>
                <a:r>
                  <a:rPr kumimoji="1" lang="ja-JP" altLang="en-US" sz="800" dirty="0"/>
                  <a:t>握りやすい</a:t>
                </a:r>
                <a:r>
                  <a:rPr kumimoji="1" lang="en-US" altLang="ja-JP" sz="800" dirty="0"/>
                  <a:t>Φ</a:t>
                </a:r>
                <a:r>
                  <a:rPr kumimoji="1" lang="ja-JP" altLang="en-US" sz="800" dirty="0"/>
                  <a:t>３０</a:t>
                </a:r>
                <a:r>
                  <a:rPr kumimoji="1" lang="en-US" altLang="ja-JP" sz="800" dirty="0"/>
                  <a:t>mm</a:t>
                </a:r>
                <a:r>
                  <a:rPr kumimoji="1" lang="ja-JP" altLang="en-US" sz="800" dirty="0"/>
                  <a:t>木製バー引手に変更可能</a:t>
                </a:r>
              </a:p>
            </p:txBody>
          </p:sp>
          <p:pic>
            <p:nvPicPr>
              <p:cNvPr id="373" name="図 372">
                <a:extLst>
                  <a:ext uri="{FF2B5EF4-FFF2-40B4-BE49-F238E27FC236}">
                    <a16:creationId xmlns:a16="http://schemas.microsoft.com/office/drawing/2014/main" id="{326477F7-03B1-39C4-26B7-70F5330EF284}"/>
                  </a:ext>
                </a:extLst>
              </p:cNvPr>
              <p:cNvPicPr>
                <a:picLocks noChangeAspect="1"/>
              </p:cNvPicPr>
              <p:nvPr/>
            </p:nvPicPr>
            <p:blipFill>
              <a:blip r:embed="rId41"/>
              <a:stretch>
                <a:fillRect/>
              </a:stretch>
            </p:blipFill>
            <p:spPr>
              <a:xfrm>
                <a:off x="6992771" y="5597786"/>
                <a:ext cx="298872" cy="252000"/>
              </a:xfrm>
              <a:prstGeom prst="rect">
                <a:avLst/>
              </a:prstGeom>
            </p:spPr>
          </p:pic>
        </p:grpSp>
        <p:grpSp>
          <p:nvGrpSpPr>
            <p:cNvPr id="378" name="グループ化 377">
              <a:extLst>
                <a:ext uri="{FF2B5EF4-FFF2-40B4-BE49-F238E27FC236}">
                  <a16:creationId xmlns:a16="http://schemas.microsoft.com/office/drawing/2014/main" id="{B556883A-8C07-CA19-B39C-562FC6E947C3}"/>
                </a:ext>
              </a:extLst>
            </p:cNvPr>
            <p:cNvGrpSpPr/>
            <p:nvPr/>
          </p:nvGrpSpPr>
          <p:grpSpPr>
            <a:xfrm>
              <a:off x="2521465" y="5399851"/>
              <a:ext cx="1784143" cy="1161083"/>
              <a:chOff x="2521465" y="5399851"/>
              <a:chExt cx="1784143" cy="1161083"/>
            </a:xfrm>
          </p:grpSpPr>
          <p:pic>
            <p:nvPicPr>
              <p:cNvPr id="41" name="図 40">
                <a:extLst>
                  <a:ext uri="{FF2B5EF4-FFF2-40B4-BE49-F238E27FC236}">
                    <a16:creationId xmlns:a16="http://schemas.microsoft.com/office/drawing/2014/main" id="{EFF90AC0-6676-D6C0-5219-3B501B819E9F}"/>
                  </a:ext>
                </a:extLst>
              </p:cNvPr>
              <p:cNvPicPr>
                <a:picLocks noChangeAspect="1"/>
              </p:cNvPicPr>
              <p:nvPr/>
            </p:nvPicPr>
            <p:blipFill>
              <a:blip r:embed="rId41"/>
              <a:stretch>
                <a:fillRect/>
              </a:stretch>
            </p:blipFill>
            <p:spPr>
              <a:xfrm>
                <a:off x="3953871" y="6089028"/>
                <a:ext cx="298872" cy="252000"/>
              </a:xfrm>
              <a:prstGeom prst="rect">
                <a:avLst/>
              </a:prstGeom>
            </p:spPr>
          </p:pic>
          <p:grpSp>
            <p:nvGrpSpPr>
              <p:cNvPr id="118" name="グループ化 117">
                <a:extLst>
                  <a:ext uri="{FF2B5EF4-FFF2-40B4-BE49-F238E27FC236}">
                    <a16:creationId xmlns:a16="http://schemas.microsoft.com/office/drawing/2014/main" id="{12EBE4D7-C472-8211-8081-3238D04B3229}"/>
                  </a:ext>
                </a:extLst>
              </p:cNvPr>
              <p:cNvGrpSpPr/>
              <p:nvPr/>
            </p:nvGrpSpPr>
            <p:grpSpPr>
              <a:xfrm>
                <a:off x="3953871" y="5587650"/>
                <a:ext cx="314438" cy="412299"/>
                <a:chOff x="3555102" y="4116384"/>
                <a:chExt cx="314438" cy="412299"/>
              </a:xfrm>
            </p:grpSpPr>
            <p:pic>
              <p:nvPicPr>
                <p:cNvPr id="113" name="図 112">
                  <a:extLst>
                    <a:ext uri="{FF2B5EF4-FFF2-40B4-BE49-F238E27FC236}">
                      <a16:creationId xmlns:a16="http://schemas.microsoft.com/office/drawing/2014/main" id="{99912F80-F5BB-0663-0E68-D52D1A8E594C}"/>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556019" y="4116384"/>
                  <a:ext cx="298872" cy="252000"/>
                </a:xfrm>
                <a:prstGeom prst="rect">
                  <a:avLst/>
                </a:prstGeom>
              </p:spPr>
            </p:pic>
            <p:sp>
              <p:nvSpPr>
                <p:cNvPr id="114" name="正方形/長方形 113">
                  <a:extLst>
                    <a:ext uri="{FF2B5EF4-FFF2-40B4-BE49-F238E27FC236}">
                      <a16:creationId xmlns:a16="http://schemas.microsoft.com/office/drawing/2014/main" id="{5DC7550B-4047-7200-53D9-14F4D7DD4910}"/>
                    </a:ext>
                  </a:extLst>
                </p:cNvPr>
                <p:cNvSpPr/>
                <p:nvPr/>
              </p:nvSpPr>
              <p:spPr>
                <a:xfrm>
                  <a:off x="3555102" y="4390184"/>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sp>
            <p:nvSpPr>
              <p:cNvPr id="347" name="正方形/長方形 346">
                <a:extLst>
                  <a:ext uri="{FF2B5EF4-FFF2-40B4-BE49-F238E27FC236}">
                    <a16:creationId xmlns:a16="http://schemas.microsoft.com/office/drawing/2014/main" id="{307D88BF-198A-3A84-C1E2-F70EB993C645}"/>
                  </a:ext>
                </a:extLst>
              </p:cNvPr>
              <p:cNvSpPr/>
              <p:nvPr/>
            </p:nvSpPr>
            <p:spPr>
              <a:xfrm>
                <a:off x="254741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sp>
            <p:nvSpPr>
              <p:cNvPr id="348" name="正方形/長方形 347">
                <a:extLst>
                  <a:ext uri="{FF2B5EF4-FFF2-40B4-BE49-F238E27FC236}">
                    <a16:creationId xmlns:a16="http://schemas.microsoft.com/office/drawing/2014/main" id="{F8CEF460-87E3-6926-6F20-4C5355AB0F6D}"/>
                  </a:ext>
                </a:extLst>
              </p:cNvPr>
              <p:cNvSpPr/>
              <p:nvPr/>
            </p:nvSpPr>
            <p:spPr>
              <a:xfrm>
                <a:off x="2903491"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349" name="正方形/長方形 348">
                <a:extLst>
                  <a:ext uri="{FF2B5EF4-FFF2-40B4-BE49-F238E27FC236}">
                    <a16:creationId xmlns:a16="http://schemas.microsoft.com/office/drawing/2014/main" id="{F951C6BD-C687-5980-C199-4D679D890278}"/>
                  </a:ext>
                </a:extLst>
              </p:cNvPr>
              <p:cNvSpPr/>
              <p:nvPr/>
            </p:nvSpPr>
            <p:spPr>
              <a:xfrm>
                <a:off x="3271853"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350" name="正方形/長方形 349">
                <a:extLst>
                  <a:ext uri="{FF2B5EF4-FFF2-40B4-BE49-F238E27FC236}">
                    <a16:creationId xmlns:a16="http://schemas.microsoft.com/office/drawing/2014/main" id="{D7FD3B40-AFB4-07FB-053F-3D6EFBC88990}"/>
                  </a:ext>
                </a:extLst>
              </p:cNvPr>
              <p:cNvSpPr/>
              <p:nvPr/>
            </p:nvSpPr>
            <p:spPr>
              <a:xfrm>
                <a:off x="3625154"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sp>
            <p:nvSpPr>
              <p:cNvPr id="356" name="テキスト ボックス 355">
                <a:extLst>
                  <a:ext uri="{FF2B5EF4-FFF2-40B4-BE49-F238E27FC236}">
                    <a16:creationId xmlns:a16="http://schemas.microsoft.com/office/drawing/2014/main" id="{24EDD5C1-6A40-5846-505E-C215C1DAE7DA}"/>
                  </a:ext>
                </a:extLst>
              </p:cNvPr>
              <p:cNvSpPr txBox="1"/>
              <p:nvPr/>
            </p:nvSpPr>
            <p:spPr>
              <a:xfrm>
                <a:off x="2521465" y="5399851"/>
                <a:ext cx="1784143" cy="123111"/>
              </a:xfrm>
              <a:prstGeom prst="rect">
                <a:avLst/>
              </a:prstGeom>
              <a:noFill/>
            </p:spPr>
            <p:txBody>
              <a:bodyPr wrap="none" lIns="0" tIns="0" rIns="0" bIns="0" rtlCol="0">
                <a:spAutoFit/>
              </a:bodyPr>
              <a:lstStyle/>
              <a:p>
                <a:r>
                  <a:rPr kumimoji="1" lang="ja-JP" altLang="en-US" sz="800" dirty="0"/>
                  <a:t>■抗菌・抗ウイルス加工に変更できます。</a:t>
                </a:r>
              </a:p>
            </p:txBody>
          </p:sp>
          <p:pic>
            <p:nvPicPr>
              <p:cNvPr id="374" name="図 373">
                <a:extLst>
                  <a:ext uri="{FF2B5EF4-FFF2-40B4-BE49-F238E27FC236}">
                    <a16:creationId xmlns:a16="http://schemas.microsoft.com/office/drawing/2014/main" id="{72F37216-3D8E-14CF-97CE-16318A7BC68F}"/>
                  </a:ext>
                </a:extLst>
              </p:cNvPr>
              <p:cNvPicPr>
                <a:picLocks noChangeAspect="1"/>
              </p:cNvPicPr>
              <p:nvPr/>
            </p:nvPicPr>
            <p:blipFill>
              <a:blip r:embed="rId11"/>
              <a:stretch>
                <a:fillRect/>
              </a:stretch>
            </p:blipFill>
            <p:spPr>
              <a:xfrm>
                <a:off x="2558384" y="5587759"/>
                <a:ext cx="166752" cy="864000"/>
              </a:xfrm>
              <a:prstGeom prst="rect">
                <a:avLst/>
              </a:prstGeom>
            </p:spPr>
          </p:pic>
          <p:pic>
            <p:nvPicPr>
              <p:cNvPr id="375" name="図 374">
                <a:extLst>
                  <a:ext uri="{FF2B5EF4-FFF2-40B4-BE49-F238E27FC236}">
                    <a16:creationId xmlns:a16="http://schemas.microsoft.com/office/drawing/2014/main" id="{29CBD8BA-9404-4CFB-95BE-8BBCB7BDC968}"/>
                  </a:ext>
                </a:extLst>
              </p:cNvPr>
              <p:cNvPicPr>
                <a:picLocks noChangeAspect="1"/>
              </p:cNvPicPr>
              <p:nvPr/>
            </p:nvPicPr>
            <p:blipFill>
              <a:blip r:embed="rId12"/>
              <a:stretch>
                <a:fillRect/>
              </a:stretch>
            </p:blipFill>
            <p:spPr>
              <a:xfrm>
                <a:off x="2916138" y="5587759"/>
                <a:ext cx="166752" cy="864000"/>
              </a:xfrm>
              <a:prstGeom prst="rect">
                <a:avLst/>
              </a:prstGeom>
            </p:spPr>
          </p:pic>
          <p:pic>
            <p:nvPicPr>
              <p:cNvPr id="376" name="図 375">
                <a:extLst>
                  <a:ext uri="{FF2B5EF4-FFF2-40B4-BE49-F238E27FC236}">
                    <a16:creationId xmlns:a16="http://schemas.microsoft.com/office/drawing/2014/main" id="{F09BCCE1-9D0C-F760-63D3-005F5A5207CB}"/>
                  </a:ext>
                </a:extLst>
              </p:cNvPr>
              <p:cNvPicPr>
                <a:picLocks noChangeAspect="1"/>
              </p:cNvPicPr>
              <p:nvPr/>
            </p:nvPicPr>
            <p:blipFill>
              <a:blip r:embed="rId13"/>
              <a:stretch>
                <a:fillRect/>
              </a:stretch>
            </p:blipFill>
            <p:spPr>
              <a:xfrm>
                <a:off x="3273892" y="5587761"/>
                <a:ext cx="165024" cy="864000"/>
              </a:xfrm>
              <a:prstGeom prst="rect">
                <a:avLst/>
              </a:prstGeom>
            </p:spPr>
          </p:pic>
          <p:pic>
            <p:nvPicPr>
              <p:cNvPr id="377" name="図 376">
                <a:extLst>
                  <a:ext uri="{FF2B5EF4-FFF2-40B4-BE49-F238E27FC236}">
                    <a16:creationId xmlns:a16="http://schemas.microsoft.com/office/drawing/2014/main" id="{637A9165-B488-42FC-DCCB-85D0FD2AFF44}"/>
                  </a:ext>
                </a:extLst>
              </p:cNvPr>
              <p:cNvPicPr>
                <a:picLocks noChangeAspect="1"/>
              </p:cNvPicPr>
              <p:nvPr/>
            </p:nvPicPr>
            <p:blipFill>
              <a:blip r:embed="rId14"/>
              <a:stretch>
                <a:fillRect/>
              </a:stretch>
            </p:blipFill>
            <p:spPr>
              <a:xfrm>
                <a:off x="3629919" y="5587760"/>
                <a:ext cx="168480" cy="864000"/>
              </a:xfrm>
              <a:prstGeom prst="rect">
                <a:avLst/>
              </a:prstGeom>
            </p:spPr>
          </p:pic>
        </p:grpSp>
      </p:grpSp>
      <p:pic>
        <p:nvPicPr>
          <p:cNvPr id="394" name="図 393">
            <a:extLst>
              <a:ext uri="{FF2B5EF4-FFF2-40B4-BE49-F238E27FC236}">
                <a16:creationId xmlns:a16="http://schemas.microsoft.com/office/drawing/2014/main" id="{BC82A701-3DC6-0D42-B93B-C98E7A421B61}"/>
              </a:ext>
            </a:extLst>
          </p:cNvPr>
          <p:cNvPicPr>
            <a:picLocks noChangeAspect="1"/>
          </p:cNvPicPr>
          <p:nvPr/>
        </p:nvPicPr>
        <p:blipFill>
          <a:blip r:embed="rId43"/>
          <a:stretch>
            <a:fillRect/>
          </a:stretch>
        </p:blipFill>
        <p:spPr>
          <a:xfrm>
            <a:off x="5985947" y="746158"/>
            <a:ext cx="3723578" cy="3060000"/>
          </a:xfrm>
          <a:prstGeom prst="rect">
            <a:avLst/>
          </a:prstGeom>
        </p:spPr>
      </p:pic>
    </p:spTree>
    <p:extLst>
      <p:ext uri="{BB962C8B-B14F-4D97-AF65-F5344CB8AC3E}">
        <p14:creationId xmlns:p14="http://schemas.microsoft.com/office/powerpoint/2010/main" val="392741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r>
              <a:rPr kumimoji="1" lang="ja-JP" altLang="en-US" dirty="0"/>
              <a:t>幅広上吊り引戸　オススメ　</a:t>
            </a:r>
            <a:r>
              <a:rPr kumimoji="1" lang="en-US" altLang="ja-JP" dirty="0"/>
              <a:t>U</a:t>
            </a:r>
            <a:r>
              <a:rPr kumimoji="1" lang="ja-JP" altLang="en-US" dirty="0"/>
              <a:t>オーダー</a:t>
            </a:r>
          </a:p>
        </p:txBody>
      </p:sp>
      <p:grpSp>
        <p:nvGrpSpPr>
          <p:cNvPr id="84" name="グループ化 83">
            <a:extLst>
              <a:ext uri="{FF2B5EF4-FFF2-40B4-BE49-F238E27FC236}">
                <a16:creationId xmlns:a16="http://schemas.microsoft.com/office/drawing/2014/main" id="{FBBC49B0-F029-8A0B-4933-6C17ADA256D2}"/>
              </a:ext>
            </a:extLst>
          </p:cNvPr>
          <p:cNvGrpSpPr/>
          <p:nvPr/>
        </p:nvGrpSpPr>
        <p:grpSpPr>
          <a:xfrm>
            <a:off x="2473089" y="6940490"/>
            <a:ext cx="1462006" cy="96306"/>
            <a:chOff x="2473089" y="2612115"/>
            <a:chExt cx="1462006" cy="96306"/>
          </a:xfrm>
        </p:grpSpPr>
        <p:sp>
          <p:nvSpPr>
            <p:cNvPr id="53" name="テキスト ボックス 52">
              <a:extLst>
                <a:ext uri="{FF2B5EF4-FFF2-40B4-BE49-F238E27FC236}">
                  <a16:creationId xmlns:a16="http://schemas.microsoft.com/office/drawing/2014/main" id="{9F2C3904-3954-B7B1-3742-5F21489467EA}"/>
                </a:ext>
              </a:extLst>
            </p:cNvPr>
            <p:cNvSpPr txBox="1"/>
            <p:nvPr/>
          </p:nvSpPr>
          <p:spPr>
            <a:xfrm>
              <a:off x="2473089" y="2612115"/>
              <a:ext cx="216479" cy="96306"/>
            </a:xfrm>
            <a:prstGeom prst="rect">
              <a:avLst/>
            </a:prstGeom>
            <a:solidFill>
              <a:srgbClr val="E6D1A5"/>
            </a:solidFill>
            <a:ln w="6350">
              <a:solidFill>
                <a:srgbClr val="E6D1A5"/>
              </a:solidFill>
            </a:ln>
          </p:spPr>
          <p:txBody>
            <a:bodyPr wrap="square" lIns="0" tIns="0" rIns="0" bIns="0" rtlCol="0" anchor="ctr" anchorCtr="0">
              <a:noAutofit/>
            </a:bodyPr>
            <a:lstStyle/>
            <a:p>
              <a:pPr algn="ctr"/>
              <a:r>
                <a:rPr kumimoji="1" lang="ja-JP" altLang="en-US" sz="553" b="1" dirty="0"/>
                <a:t>福祉</a:t>
              </a:r>
            </a:p>
          </p:txBody>
        </p:sp>
        <p:sp>
          <p:nvSpPr>
            <p:cNvPr id="55" name="テキスト ボックス 54">
              <a:extLst>
                <a:ext uri="{FF2B5EF4-FFF2-40B4-BE49-F238E27FC236}">
                  <a16:creationId xmlns:a16="http://schemas.microsoft.com/office/drawing/2014/main" id="{1FA7B751-8630-45FB-83E0-066C80494DCB}"/>
                </a:ext>
              </a:extLst>
            </p:cNvPr>
            <p:cNvSpPr txBox="1"/>
            <p:nvPr/>
          </p:nvSpPr>
          <p:spPr>
            <a:xfrm>
              <a:off x="2722194" y="2612115"/>
              <a:ext cx="216479" cy="96306"/>
            </a:xfrm>
            <a:prstGeom prst="rect">
              <a:avLst/>
            </a:prstGeom>
            <a:solidFill>
              <a:srgbClr val="A3C7DD"/>
            </a:solidFill>
            <a:ln w="6350">
              <a:solidFill>
                <a:srgbClr val="A3C7DD"/>
              </a:solidFill>
            </a:ln>
          </p:spPr>
          <p:txBody>
            <a:bodyPr wrap="square" lIns="0" tIns="0" rIns="0" bIns="0" rtlCol="0" anchor="ctr" anchorCtr="0">
              <a:noAutofit/>
            </a:bodyPr>
            <a:lstStyle/>
            <a:p>
              <a:pPr algn="ctr"/>
              <a:r>
                <a:rPr lang="ja-JP" altLang="en-US" sz="553" b="1" dirty="0"/>
                <a:t>医療</a:t>
              </a:r>
              <a:endParaRPr kumimoji="1" lang="ja-JP" altLang="en-US" sz="553" b="1" dirty="0"/>
            </a:p>
          </p:txBody>
        </p:sp>
        <p:sp>
          <p:nvSpPr>
            <p:cNvPr id="56" name="テキスト ボックス 55">
              <a:extLst>
                <a:ext uri="{FF2B5EF4-FFF2-40B4-BE49-F238E27FC236}">
                  <a16:creationId xmlns:a16="http://schemas.microsoft.com/office/drawing/2014/main" id="{8CFF90AD-1B93-7948-CB5C-F6874923C598}"/>
                </a:ext>
              </a:extLst>
            </p:cNvPr>
            <p:cNvSpPr txBox="1"/>
            <p:nvPr/>
          </p:nvSpPr>
          <p:spPr>
            <a:xfrm>
              <a:off x="2971299" y="2612115"/>
              <a:ext cx="216479" cy="96306"/>
            </a:xfrm>
            <a:prstGeom prst="rect">
              <a:avLst/>
            </a:prstGeom>
            <a:solidFill>
              <a:srgbClr val="ABBEA8"/>
            </a:solidFill>
            <a:ln w="6350">
              <a:solidFill>
                <a:srgbClr val="ABBEA8"/>
              </a:solidFill>
            </a:ln>
          </p:spPr>
          <p:txBody>
            <a:bodyPr wrap="square" lIns="0" tIns="0" rIns="0" bIns="0" rtlCol="0" anchor="ctr" anchorCtr="0">
              <a:noAutofit/>
            </a:bodyPr>
            <a:lstStyle/>
            <a:p>
              <a:pPr algn="ctr"/>
              <a:r>
                <a:rPr lang="ja-JP" altLang="en-US" sz="553" b="1" dirty="0"/>
                <a:t>教育</a:t>
              </a:r>
              <a:endParaRPr kumimoji="1" lang="ja-JP" altLang="en-US" sz="553" b="1" dirty="0"/>
            </a:p>
          </p:txBody>
        </p:sp>
        <p:sp>
          <p:nvSpPr>
            <p:cNvPr id="57" name="テキスト ボックス 56">
              <a:extLst>
                <a:ext uri="{FF2B5EF4-FFF2-40B4-BE49-F238E27FC236}">
                  <a16:creationId xmlns:a16="http://schemas.microsoft.com/office/drawing/2014/main" id="{A26C0B8F-D813-74A8-0C22-C34C8560BA21}"/>
                </a:ext>
              </a:extLst>
            </p:cNvPr>
            <p:cNvSpPr txBox="1"/>
            <p:nvPr/>
          </p:nvSpPr>
          <p:spPr>
            <a:xfrm>
              <a:off x="3220404" y="2612115"/>
              <a:ext cx="216479" cy="96306"/>
            </a:xfrm>
            <a:prstGeom prst="rect">
              <a:avLst/>
            </a:prstGeom>
            <a:solidFill>
              <a:srgbClr val="E8C1A1"/>
            </a:solidFill>
            <a:ln w="6350">
              <a:solidFill>
                <a:srgbClr val="E8C1A1"/>
              </a:solidFill>
            </a:ln>
          </p:spPr>
          <p:txBody>
            <a:bodyPr wrap="square" lIns="0" tIns="0" rIns="0" bIns="0" rtlCol="0" anchor="ctr" anchorCtr="0">
              <a:noAutofit/>
            </a:bodyPr>
            <a:lstStyle/>
            <a:p>
              <a:pPr algn="ctr"/>
              <a:r>
                <a:rPr lang="ja-JP" altLang="en-US" sz="553" b="1" kern="0" dirty="0"/>
                <a:t>事務所</a:t>
              </a:r>
              <a:endParaRPr kumimoji="1" lang="ja-JP" altLang="en-US" sz="553" b="1" kern="0" dirty="0"/>
            </a:p>
          </p:txBody>
        </p:sp>
        <p:sp>
          <p:nvSpPr>
            <p:cNvPr id="58" name="テキスト ボックス 57">
              <a:extLst>
                <a:ext uri="{FF2B5EF4-FFF2-40B4-BE49-F238E27FC236}">
                  <a16:creationId xmlns:a16="http://schemas.microsoft.com/office/drawing/2014/main" id="{4C12CDBA-012A-5201-F6B4-31D63EC56539}"/>
                </a:ext>
              </a:extLst>
            </p:cNvPr>
            <p:cNvSpPr txBox="1"/>
            <p:nvPr/>
          </p:nvSpPr>
          <p:spPr>
            <a:xfrm>
              <a:off x="3469509" y="2612115"/>
              <a:ext cx="216479" cy="96306"/>
            </a:xfrm>
            <a:prstGeom prst="rect">
              <a:avLst/>
            </a:prstGeom>
            <a:solidFill>
              <a:srgbClr val="D4D6D5"/>
            </a:solidFill>
            <a:ln w="6350">
              <a:solidFill>
                <a:srgbClr val="D4D6D5"/>
              </a:solidFill>
            </a:ln>
          </p:spPr>
          <p:txBody>
            <a:bodyPr wrap="square" lIns="0" tIns="0" rIns="0" bIns="0" rtlCol="0" anchor="ctr" anchorCtr="0">
              <a:noAutofit/>
            </a:bodyPr>
            <a:lstStyle/>
            <a:p>
              <a:pPr algn="ctr"/>
              <a:r>
                <a:rPr kumimoji="1" lang="ja-JP" altLang="en-US" sz="553" b="1" dirty="0"/>
                <a:t>商業</a:t>
              </a:r>
            </a:p>
          </p:txBody>
        </p:sp>
        <p:sp>
          <p:nvSpPr>
            <p:cNvPr id="59" name="テキスト ボックス 58">
              <a:extLst>
                <a:ext uri="{FF2B5EF4-FFF2-40B4-BE49-F238E27FC236}">
                  <a16:creationId xmlns:a16="http://schemas.microsoft.com/office/drawing/2014/main" id="{3B90238F-572F-11FB-661C-F3A2E5FE2E86}"/>
                </a:ext>
              </a:extLst>
            </p:cNvPr>
            <p:cNvSpPr txBox="1"/>
            <p:nvPr/>
          </p:nvSpPr>
          <p:spPr>
            <a:xfrm>
              <a:off x="3718616" y="2612115"/>
              <a:ext cx="216479" cy="96306"/>
            </a:xfrm>
            <a:prstGeom prst="rect">
              <a:avLst/>
            </a:prstGeom>
            <a:solidFill>
              <a:srgbClr val="D6B6CC"/>
            </a:solidFill>
            <a:ln w="6350">
              <a:solidFill>
                <a:srgbClr val="D6B6CC"/>
              </a:solidFill>
            </a:ln>
          </p:spPr>
          <p:txBody>
            <a:bodyPr wrap="square" lIns="0" tIns="0" rIns="0" bIns="0" rtlCol="0" anchor="ctr" anchorCtr="0">
              <a:noAutofit/>
            </a:bodyPr>
            <a:lstStyle/>
            <a:p>
              <a:pPr algn="ctr"/>
              <a:r>
                <a:rPr kumimoji="1" lang="ja-JP" altLang="en-US" sz="553" b="1" dirty="0"/>
                <a:t>宿泊</a:t>
              </a:r>
            </a:p>
          </p:txBody>
        </p:sp>
      </p:grpSp>
      <p:grpSp>
        <p:nvGrpSpPr>
          <p:cNvPr id="52" name="グループ化 51">
            <a:extLst>
              <a:ext uri="{FF2B5EF4-FFF2-40B4-BE49-F238E27FC236}">
                <a16:creationId xmlns:a16="http://schemas.microsoft.com/office/drawing/2014/main" id="{B77FFC74-8A4F-2E89-9539-A52A7091FFA4}"/>
              </a:ext>
            </a:extLst>
          </p:cNvPr>
          <p:cNvGrpSpPr/>
          <p:nvPr/>
        </p:nvGrpSpPr>
        <p:grpSpPr>
          <a:xfrm>
            <a:off x="5013426" y="702565"/>
            <a:ext cx="4743339" cy="2097111"/>
            <a:chOff x="5013426" y="702565"/>
            <a:chExt cx="4743339" cy="2097111"/>
          </a:xfrm>
        </p:grpSpPr>
        <p:sp>
          <p:nvSpPr>
            <p:cNvPr id="29" name="テキスト ボックス 28">
              <a:extLst>
                <a:ext uri="{FF2B5EF4-FFF2-40B4-BE49-F238E27FC236}">
                  <a16:creationId xmlns:a16="http://schemas.microsoft.com/office/drawing/2014/main" id="{A8C25DBE-D420-31F7-5D6E-D302DC9930BE}"/>
                </a:ext>
              </a:extLst>
            </p:cNvPr>
            <p:cNvSpPr txBox="1"/>
            <p:nvPr/>
          </p:nvSpPr>
          <p:spPr>
            <a:xfrm>
              <a:off x="7168613" y="927988"/>
              <a:ext cx="1399781" cy="123111"/>
            </a:xfrm>
            <a:prstGeom prst="rect">
              <a:avLst/>
            </a:prstGeom>
            <a:noFill/>
          </p:spPr>
          <p:txBody>
            <a:bodyPr wrap="square" lIns="0" tIns="0" rIns="0" bIns="0" rtlCol="0">
              <a:spAutoFit/>
            </a:bodyPr>
            <a:lstStyle/>
            <a:p>
              <a:r>
                <a:rPr kumimoji="1" lang="ja-JP" altLang="en-US" sz="800" dirty="0"/>
                <a:t>お子様が鍵を触れない。</a:t>
              </a:r>
            </a:p>
          </p:txBody>
        </p:sp>
        <p:sp>
          <p:nvSpPr>
            <p:cNvPr id="40" name="テキスト ボックス 39">
              <a:extLst>
                <a:ext uri="{FF2B5EF4-FFF2-40B4-BE49-F238E27FC236}">
                  <a16:creationId xmlns:a16="http://schemas.microsoft.com/office/drawing/2014/main" id="{17378473-F30F-70D6-3AEB-33A71A5492EB}"/>
                </a:ext>
              </a:extLst>
            </p:cNvPr>
            <p:cNvSpPr txBox="1"/>
            <p:nvPr/>
          </p:nvSpPr>
          <p:spPr>
            <a:xfrm>
              <a:off x="7181534" y="1174334"/>
              <a:ext cx="1533391" cy="184666"/>
            </a:xfrm>
            <a:prstGeom prst="rect">
              <a:avLst/>
            </a:prstGeom>
            <a:noFill/>
          </p:spPr>
          <p:txBody>
            <a:bodyPr wrap="square" lIns="0" tIns="0" rIns="0" bIns="0" rtlCol="0">
              <a:spAutoFit/>
            </a:bodyPr>
            <a:lstStyle/>
            <a:p>
              <a:r>
                <a:rPr kumimoji="1" lang="ja-JP" altLang="en-US" sz="600" dirty="0"/>
                <a:t>扉表裏で簡易ロック可能で、扉上部取り付けでお子様の不用意な扉開閉を防止できます。</a:t>
              </a:r>
            </a:p>
          </p:txBody>
        </p:sp>
        <p:grpSp>
          <p:nvGrpSpPr>
            <p:cNvPr id="5" name="グループ化 4">
              <a:extLst>
                <a:ext uri="{FF2B5EF4-FFF2-40B4-BE49-F238E27FC236}">
                  <a16:creationId xmlns:a16="http://schemas.microsoft.com/office/drawing/2014/main" id="{A97CD1D3-753E-29DF-DA0C-D769AD08E538}"/>
                </a:ext>
              </a:extLst>
            </p:cNvPr>
            <p:cNvGrpSpPr/>
            <p:nvPr/>
          </p:nvGrpSpPr>
          <p:grpSpPr>
            <a:xfrm>
              <a:off x="5013426" y="702565"/>
              <a:ext cx="4743339" cy="155930"/>
              <a:chOff x="5013426" y="702833"/>
              <a:chExt cx="4743339" cy="155930"/>
            </a:xfrm>
          </p:grpSpPr>
          <p:grpSp>
            <p:nvGrpSpPr>
              <p:cNvPr id="63" name="グループ化 62">
                <a:extLst>
                  <a:ext uri="{FF2B5EF4-FFF2-40B4-BE49-F238E27FC236}">
                    <a16:creationId xmlns:a16="http://schemas.microsoft.com/office/drawing/2014/main" id="{E138F1E3-1C24-D128-55FE-1AD87F70F4CE}"/>
                  </a:ext>
                </a:extLst>
              </p:cNvPr>
              <p:cNvGrpSpPr/>
              <p:nvPr/>
            </p:nvGrpSpPr>
            <p:grpSpPr>
              <a:xfrm>
                <a:off x="7822135" y="719204"/>
                <a:ext cx="425527" cy="112552"/>
                <a:chOff x="4854734" y="5407647"/>
                <a:chExt cx="425527" cy="112552"/>
              </a:xfrm>
            </p:grpSpPr>
            <p:sp>
              <p:nvSpPr>
                <p:cNvPr id="60" name="正方形/長方形 59">
                  <a:extLst>
                    <a:ext uri="{FF2B5EF4-FFF2-40B4-BE49-F238E27FC236}">
                      <a16:creationId xmlns:a16="http://schemas.microsoft.com/office/drawing/2014/main" id="{90EE2652-F7C2-0656-9A2B-C8FA2FD139D8}"/>
                    </a:ext>
                  </a:extLst>
                </p:cNvPr>
                <p:cNvSpPr/>
                <p:nvPr/>
              </p:nvSpPr>
              <p:spPr bwMode="auto">
                <a:xfrm>
                  <a:off x="4854734" y="5407647"/>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61" name="テキスト ボックス 60">
                  <a:extLst>
                    <a:ext uri="{FF2B5EF4-FFF2-40B4-BE49-F238E27FC236}">
                      <a16:creationId xmlns:a16="http://schemas.microsoft.com/office/drawing/2014/main" id="{EE7384A6-49A9-F20C-9CAD-9CD0DFE52F03}"/>
                    </a:ext>
                  </a:extLst>
                </p:cNvPr>
                <p:cNvSpPr txBox="1"/>
                <p:nvPr/>
              </p:nvSpPr>
              <p:spPr>
                <a:xfrm>
                  <a:off x="4969368" y="5421212"/>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62" name="四角形: 角を丸くする 61">
                  <a:extLst>
                    <a:ext uri="{FF2B5EF4-FFF2-40B4-BE49-F238E27FC236}">
                      <a16:creationId xmlns:a16="http://schemas.microsoft.com/office/drawing/2014/main" id="{F1B50E65-2DD9-1D5F-6C2A-877FCA6ECD4E}"/>
                    </a:ext>
                  </a:extLst>
                </p:cNvPr>
                <p:cNvSpPr/>
                <p:nvPr/>
              </p:nvSpPr>
              <p:spPr bwMode="auto">
                <a:xfrm>
                  <a:off x="4873725" y="5418768"/>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28" name="テキスト ボックス 27">
                <a:extLst>
                  <a:ext uri="{FF2B5EF4-FFF2-40B4-BE49-F238E27FC236}">
                    <a16:creationId xmlns:a16="http://schemas.microsoft.com/office/drawing/2014/main" id="{A2DF3E77-E8CC-46D8-9C10-5042096A7A4B}"/>
                  </a:ext>
                </a:extLst>
              </p:cNvPr>
              <p:cNvSpPr txBox="1"/>
              <p:nvPr/>
            </p:nvSpPr>
            <p:spPr>
              <a:xfrm>
                <a:off x="5015409" y="702833"/>
                <a:ext cx="777457" cy="123111"/>
              </a:xfrm>
              <a:prstGeom prst="rect">
                <a:avLst/>
              </a:prstGeom>
              <a:noFill/>
            </p:spPr>
            <p:txBody>
              <a:bodyPr wrap="none" lIns="0" tIns="0" rIns="0" bIns="0" rtlCol="0">
                <a:spAutoFit/>
              </a:bodyPr>
              <a:lstStyle/>
              <a:p>
                <a:r>
                  <a:rPr kumimoji="1" lang="ja-JP" altLang="en-US" sz="800" dirty="0"/>
                  <a:t>「両側サムターン」</a:t>
                </a:r>
              </a:p>
            </p:txBody>
          </p:sp>
          <p:grpSp>
            <p:nvGrpSpPr>
              <p:cNvPr id="85" name="グループ化 84">
                <a:extLst>
                  <a:ext uri="{FF2B5EF4-FFF2-40B4-BE49-F238E27FC236}">
                    <a16:creationId xmlns:a16="http://schemas.microsoft.com/office/drawing/2014/main" id="{D8CA5F5D-F90D-2D66-8C24-8719FF8CEA42}"/>
                  </a:ext>
                </a:extLst>
              </p:cNvPr>
              <p:cNvGrpSpPr/>
              <p:nvPr/>
            </p:nvGrpSpPr>
            <p:grpSpPr>
              <a:xfrm>
                <a:off x="8294759" y="730991"/>
                <a:ext cx="1462006" cy="96306"/>
                <a:chOff x="2473089" y="2612115"/>
                <a:chExt cx="1462006" cy="96306"/>
              </a:xfrm>
            </p:grpSpPr>
            <p:sp>
              <p:nvSpPr>
                <p:cNvPr id="86" name="テキスト ボックス 85">
                  <a:extLst>
                    <a:ext uri="{FF2B5EF4-FFF2-40B4-BE49-F238E27FC236}">
                      <a16:creationId xmlns:a16="http://schemas.microsoft.com/office/drawing/2014/main" id="{B6832ACE-0C36-5E39-58B2-DB012B6D138C}"/>
                    </a:ext>
                  </a:extLst>
                </p:cNvPr>
                <p:cNvSpPr txBox="1"/>
                <p:nvPr/>
              </p:nvSpPr>
              <p:spPr>
                <a:xfrm>
                  <a:off x="2473089" y="2612115"/>
                  <a:ext cx="216479" cy="96306"/>
                </a:xfrm>
                <a:prstGeom prst="rect">
                  <a:avLst/>
                </a:prstGeom>
                <a:solidFill>
                  <a:srgbClr val="E6D1A5"/>
                </a:solidFill>
                <a:ln w="6350">
                  <a:solidFill>
                    <a:srgbClr val="E6D1A5"/>
                  </a:solidFill>
                </a:ln>
              </p:spPr>
              <p:txBody>
                <a:bodyPr wrap="square" lIns="0" tIns="0" rIns="0" bIns="0" rtlCol="0" anchor="ctr" anchorCtr="0">
                  <a:noAutofit/>
                </a:bodyPr>
                <a:lstStyle/>
                <a:p>
                  <a:pPr algn="ctr"/>
                  <a:r>
                    <a:rPr kumimoji="1" lang="ja-JP" altLang="en-US" sz="553" b="1" dirty="0"/>
                    <a:t>福祉</a:t>
                  </a:r>
                </a:p>
              </p:txBody>
            </p:sp>
            <p:sp>
              <p:nvSpPr>
                <p:cNvPr id="87" name="テキスト ボックス 86">
                  <a:extLst>
                    <a:ext uri="{FF2B5EF4-FFF2-40B4-BE49-F238E27FC236}">
                      <a16:creationId xmlns:a16="http://schemas.microsoft.com/office/drawing/2014/main" id="{F7423856-E1C9-E7D4-0C30-63D05E964897}"/>
                    </a:ext>
                  </a:extLst>
                </p:cNvPr>
                <p:cNvSpPr txBox="1"/>
                <p:nvPr/>
              </p:nvSpPr>
              <p:spPr>
                <a:xfrm>
                  <a:off x="272219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医療</a:t>
                  </a:r>
                  <a:endParaRPr kumimoji="1" lang="ja-JP" altLang="en-US" sz="553" b="1" dirty="0">
                    <a:solidFill>
                      <a:schemeClr val="bg1">
                        <a:lumMod val="65000"/>
                      </a:schemeClr>
                    </a:solidFill>
                  </a:endParaRPr>
                </a:p>
              </p:txBody>
            </p:sp>
            <p:sp>
              <p:nvSpPr>
                <p:cNvPr id="88" name="テキスト ボックス 87">
                  <a:extLst>
                    <a:ext uri="{FF2B5EF4-FFF2-40B4-BE49-F238E27FC236}">
                      <a16:creationId xmlns:a16="http://schemas.microsoft.com/office/drawing/2014/main" id="{D62B2C28-FD9A-5C23-DB27-FBA7CB265748}"/>
                    </a:ext>
                  </a:extLst>
                </p:cNvPr>
                <p:cNvSpPr txBox="1"/>
                <p:nvPr/>
              </p:nvSpPr>
              <p:spPr>
                <a:xfrm>
                  <a:off x="2971299" y="2612115"/>
                  <a:ext cx="216479" cy="96306"/>
                </a:xfrm>
                <a:prstGeom prst="rect">
                  <a:avLst/>
                </a:prstGeom>
                <a:solidFill>
                  <a:srgbClr val="ABBEA8"/>
                </a:solidFill>
                <a:ln w="6350">
                  <a:solidFill>
                    <a:srgbClr val="ABBEA8"/>
                  </a:solidFill>
                </a:ln>
              </p:spPr>
              <p:txBody>
                <a:bodyPr wrap="square" lIns="0" tIns="0" rIns="0" bIns="0" rtlCol="0" anchor="ctr" anchorCtr="0">
                  <a:noAutofit/>
                </a:bodyPr>
                <a:lstStyle/>
                <a:p>
                  <a:pPr algn="ctr"/>
                  <a:r>
                    <a:rPr lang="ja-JP" altLang="en-US" sz="553" b="1" dirty="0"/>
                    <a:t>教育</a:t>
                  </a:r>
                  <a:endParaRPr kumimoji="1" lang="ja-JP" altLang="en-US" sz="553" b="1" dirty="0"/>
                </a:p>
              </p:txBody>
            </p:sp>
            <p:sp>
              <p:nvSpPr>
                <p:cNvPr id="89" name="テキスト ボックス 88">
                  <a:extLst>
                    <a:ext uri="{FF2B5EF4-FFF2-40B4-BE49-F238E27FC236}">
                      <a16:creationId xmlns:a16="http://schemas.microsoft.com/office/drawing/2014/main" id="{634DF01F-E5F1-199C-0771-A375262328D3}"/>
                    </a:ext>
                  </a:extLst>
                </p:cNvPr>
                <p:cNvSpPr txBox="1"/>
                <p:nvPr/>
              </p:nvSpPr>
              <p:spPr>
                <a:xfrm>
                  <a:off x="322040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90" name="テキスト ボックス 89">
                  <a:extLst>
                    <a:ext uri="{FF2B5EF4-FFF2-40B4-BE49-F238E27FC236}">
                      <a16:creationId xmlns:a16="http://schemas.microsoft.com/office/drawing/2014/main" id="{8F0DD723-1108-551A-89CC-8378C074968E}"/>
                    </a:ext>
                  </a:extLst>
                </p:cNvPr>
                <p:cNvSpPr txBox="1"/>
                <p:nvPr/>
              </p:nvSpPr>
              <p:spPr>
                <a:xfrm>
                  <a:off x="346950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商業</a:t>
                  </a:r>
                </a:p>
              </p:txBody>
            </p:sp>
            <p:sp>
              <p:nvSpPr>
                <p:cNvPr id="91" name="テキスト ボックス 90">
                  <a:extLst>
                    <a:ext uri="{FF2B5EF4-FFF2-40B4-BE49-F238E27FC236}">
                      <a16:creationId xmlns:a16="http://schemas.microsoft.com/office/drawing/2014/main" id="{B1526560-E35A-BB21-D70C-A879FF4CA3F7}"/>
                    </a:ext>
                  </a:extLst>
                </p:cNvPr>
                <p:cNvSpPr txBox="1"/>
                <p:nvPr/>
              </p:nvSpPr>
              <p:spPr>
                <a:xfrm>
                  <a:off x="3718616"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93" name="直線コネクタ 92">
                <a:extLst>
                  <a:ext uri="{FF2B5EF4-FFF2-40B4-BE49-F238E27FC236}">
                    <a16:creationId xmlns:a16="http://schemas.microsoft.com/office/drawing/2014/main" id="{26D84B28-D2A9-7416-F425-ED8D29C34A56}"/>
                  </a:ext>
                </a:extLst>
              </p:cNvPr>
              <p:cNvCxnSpPr/>
              <p:nvPr/>
            </p:nvCxnSpPr>
            <p:spPr>
              <a:xfrm>
                <a:off x="5013426" y="858763"/>
                <a:ext cx="474303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6C9D9DBC-F528-14E7-FB72-61BF7FFE6676}"/>
                </a:ext>
              </a:extLst>
            </p:cNvPr>
            <p:cNvGrpSpPr/>
            <p:nvPr/>
          </p:nvGrpSpPr>
          <p:grpSpPr>
            <a:xfrm>
              <a:off x="5013426" y="924530"/>
              <a:ext cx="1944596" cy="1875146"/>
              <a:chOff x="5013426" y="924530"/>
              <a:chExt cx="1944596" cy="1875146"/>
            </a:xfrm>
          </p:grpSpPr>
          <p:pic>
            <p:nvPicPr>
              <p:cNvPr id="69" name="図 68">
                <a:extLst>
                  <a:ext uri="{FF2B5EF4-FFF2-40B4-BE49-F238E27FC236}">
                    <a16:creationId xmlns:a16="http://schemas.microsoft.com/office/drawing/2014/main" id="{375E7D4B-4D91-009D-EF25-EB33352B0CB3}"/>
                  </a:ext>
                </a:extLst>
              </p:cNvPr>
              <p:cNvPicPr>
                <a:picLocks noChangeAspect="1"/>
              </p:cNvPicPr>
              <p:nvPr/>
            </p:nvPicPr>
            <p:blipFill>
              <a:blip r:embed="rId2"/>
              <a:stretch>
                <a:fillRect/>
              </a:stretch>
            </p:blipFill>
            <p:spPr>
              <a:xfrm>
                <a:off x="5013426" y="924530"/>
                <a:ext cx="1099500" cy="1800000"/>
              </a:xfrm>
              <a:prstGeom prst="rect">
                <a:avLst/>
              </a:prstGeom>
            </p:spPr>
          </p:pic>
          <p:pic>
            <p:nvPicPr>
              <p:cNvPr id="71" name="図 70">
                <a:extLst>
                  <a:ext uri="{FF2B5EF4-FFF2-40B4-BE49-F238E27FC236}">
                    <a16:creationId xmlns:a16="http://schemas.microsoft.com/office/drawing/2014/main" id="{4F2745DC-9E54-89E9-88FE-D18BDB2B4C2D}"/>
                  </a:ext>
                </a:extLst>
              </p:cNvPr>
              <p:cNvPicPr>
                <a:picLocks noChangeAspect="1"/>
              </p:cNvPicPr>
              <p:nvPr/>
            </p:nvPicPr>
            <p:blipFill>
              <a:blip r:embed="rId3"/>
              <a:stretch>
                <a:fillRect/>
              </a:stretch>
            </p:blipFill>
            <p:spPr>
              <a:xfrm>
                <a:off x="6184457" y="924834"/>
                <a:ext cx="773565" cy="828000"/>
              </a:xfrm>
              <a:prstGeom prst="rect">
                <a:avLst/>
              </a:prstGeom>
            </p:spPr>
          </p:pic>
          <p:pic>
            <p:nvPicPr>
              <p:cNvPr id="73" name="図 72">
                <a:extLst>
                  <a:ext uri="{FF2B5EF4-FFF2-40B4-BE49-F238E27FC236}">
                    <a16:creationId xmlns:a16="http://schemas.microsoft.com/office/drawing/2014/main" id="{942C9439-C970-7E68-E9F1-23A84CA2AD4A}"/>
                  </a:ext>
                </a:extLst>
              </p:cNvPr>
              <p:cNvPicPr>
                <a:picLocks noChangeAspect="1"/>
              </p:cNvPicPr>
              <p:nvPr/>
            </p:nvPicPr>
            <p:blipFill>
              <a:blip r:embed="rId4"/>
              <a:stretch>
                <a:fillRect/>
              </a:stretch>
            </p:blipFill>
            <p:spPr>
              <a:xfrm>
                <a:off x="6184457" y="1891890"/>
                <a:ext cx="773565" cy="828000"/>
              </a:xfrm>
              <a:prstGeom prst="rect">
                <a:avLst/>
              </a:prstGeom>
            </p:spPr>
          </p:pic>
          <p:sp>
            <p:nvSpPr>
              <p:cNvPr id="64" name="テキスト ボックス 63">
                <a:extLst>
                  <a:ext uri="{FF2B5EF4-FFF2-40B4-BE49-F238E27FC236}">
                    <a16:creationId xmlns:a16="http://schemas.microsoft.com/office/drawing/2014/main" id="{B2E0B386-728E-F625-DE46-670A0024F6E8}"/>
                  </a:ext>
                </a:extLst>
              </p:cNvPr>
              <p:cNvSpPr txBox="1"/>
              <p:nvPr/>
            </p:nvSpPr>
            <p:spPr>
              <a:xfrm>
                <a:off x="6555668" y="1747586"/>
                <a:ext cx="402354" cy="76944"/>
              </a:xfrm>
              <a:prstGeom prst="rect">
                <a:avLst/>
              </a:prstGeom>
              <a:noFill/>
            </p:spPr>
            <p:txBody>
              <a:bodyPr wrap="none" lIns="0" tIns="0" rIns="0" bIns="0" rtlCol="0">
                <a:spAutoFit/>
              </a:bodyPr>
              <a:lstStyle/>
              <a:p>
                <a:pPr algn="r"/>
                <a:r>
                  <a:rPr lang="en-US" altLang="ja-JP" sz="500" dirty="0"/>
                  <a:t>[</a:t>
                </a:r>
                <a:r>
                  <a:rPr lang="ja-JP" altLang="en-US" sz="500" dirty="0"/>
                  <a:t>表側</a:t>
                </a:r>
                <a:r>
                  <a:rPr lang="en-US" altLang="ja-JP" sz="500" dirty="0"/>
                  <a:t>]</a:t>
                </a:r>
                <a:r>
                  <a:rPr lang="ja-JP" altLang="en-US" sz="500" dirty="0"/>
                  <a:t>　解錠時</a:t>
                </a:r>
                <a:endParaRPr kumimoji="1" lang="ja-JP" altLang="en-US" sz="500" dirty="0"/>
              </a:p>
            </p:txBody>
          </p:sp>
          <p:sp>
            <p:nvSpPr>
              <p:cNvPr id="65" name="テキスト ボックス 64">
                <a:extLst>
                  <a:ext uri="{FF2B5EF4-FFF2-40B4-BE49-F238E27FC236}">
                    <a16:creationId xmlns:a16="http://schemas.microsoft.com/office/drawing/2014/main" id="{9F2106BD-D680-53CF-1952-FCA482126C1A}"/>
                  </a:ext>
                </a:extLst>
              </p:cNvPr>
              <p:cNvSpPr txBox="1"/>
              <p:nvPr/>
            </p:nvSpPr>
            <p:spPr>
              <a:xfrm>
                <a:off x="6555668" y="2722732"/>
                <a:ext cx="402354" cy="76944"/>
              </a:xfrm>
              <a:prstGeom prst="rect">
                <a:avLst/>
              </a:prstGeom>
              <a:noFill/>
            </p:spPr>
            <p:txBody>
              <a:bodyPr wrap="none" lIns="0" tIns="0" rIns="0" bIns="0" rtlCol="0">
                <a:spAutoFit/>
              </a:bodyPr>
              <a:lstStyle/>
              <a:p>
                <a:pPr algn="r"/>
                <a:r>
                  <a:rPr lang="en-US" altLang="ja-JP" sz="500" dirty="0"/>
                  <a:t>[</a:t>
                </a:r>
                <a:r>
                  <a:rPr lang="ja-JP" altLang="en-US" sz="500" dirty="0"/>
                  <a:t>裏側</a:t>
                </a:r>
                <a:r>
                  <a:rPr lang="en-US" altLang="ja-JP" sz="500" dirty="0"/>
                  <a:t>]</a:t>
                </a:r>
                <a:r>
                  <a:rPr lang="ja-JP" altLang="en-US" sz="500" dirty="0"/>
                  <a:t>　施錠時</a:t>
                </a:r>
                <a:endParaRPr kumimoji="1" lang="ja-JP" altLang="en-US" sz="500" dirty="0"/>
              </a:p>
            </p:txBody>
          </p:sp>
        </p:grpSp>
      </p:grpSp>
      <p:grpSp>
        <p:nvGrpSpPr>
          <p:cNvPr id="80" name="グループ化 79">
            <a:extLst>
              <a:ext uri="{FF2B5EF4-FFF2-40B4-BE49-F238E27FC236}">
                <a16:creationId xmlns:a16="http://schemas.microsoft.com/office/drawing/2014/main" id="{8AEB55F2-37C0-AD67-DEED-E8B10F32AE43}"/>
              </a:ext>
            </a:extLst>
          </p:cNvPr>
          <p:cNvGrpSpPr/>
          <p:nvPr/>
        </p:nvGrpSpPr>
        <p:grpSpPr>
          <a:xfrm>
            <a:off x="5013426" y="2846334"/>
            <a:ext cx="2284311" cy="1439592"/>
            <a:chOff x="5013426" y="2940977"/>
            <a:chExt cx="2284311" cy="1439592"/>
          </a:xfrm>
        </p:grpSpPr>
        <p:sp>
          <p:nvSpPr>
            <p:cNvPr id="32" name="テキスト ボックス 31">
              <a:extLst>
                <a:ext uri="{FF2B5EF4-FFF2-40B4-BE49-F238E27FC236}">
                  <a16:creationId xmlns:a16="http://schemas.microsoft.com/office/drawing/2014/main" id="{38F10FAC-3135-3F0B-90A0-D40291AD7F07}"/>
                </a:ext>
              </a:extLst>
            </p:cNvPr>
            <p:cNvSpPr txBox="1"/>
            <p:nvPr/>
          </p:nvSpPr>
          <p:spPr>
            <a:xfrm>
              <a:off x="6332420" y="3255938"/>
              <a:ext cx="965008" cy="123111"/>
            </a:xfrm>
            <a:prstGeom prst="rect">
              <a:avLst/>
            </a:prstGeom>
            <a:noFill/>
          </p:spPr>
          <p:txBody>
            <a:bodyPr wrap="none" lIns="0" tIns="0" rIns="0" bIns="0" rtlCol="0">
              <a:spAutoFit/>
            </a:bodyPr>
            <a:lstStyle/>
            <a:p>
              <a:r>
                <a:rPr kumimoji="1" lang="ja-JP" altLang="en-US" sz="800" dirty="0"/>
                <a:t>鍵のかけ忘れを防止。</a:t>
              </a:r>
            </a:p>
          </p:txBody>
        </p:sp>
        <p:sp>
          <p:nvSpPr>
            <p:cNvPr id="33" name="テキスト ボックス 32">
              <a:extLst>
                <a:ext uri="{FF2B5EF4-FFF2-40B4-BE49-F238E27FC236}">
                  <a16:creationId xmlns:a16="http://schemas.microsoft.com/office/drawing/2014/main" id="{51C96328-E267-C4D0-EF03-207036FE82FA}"/>
                </a:ext>
              </a:extLst>
            </p:cNvPr>
            <p:cNvSpPr txBox="1"/>
            <p:nvPr/>
          </p:nvSpPr>
          <p:spPr>
            <a:xfrm>
              <a:off x="6332420" y="3500194"/>
              <a:ext cx="965008" cy="276999"/>
            </a:xfrm>
            <a:prstGeom prst="rect">
              <a:avLst/>
            </a:prstGeom>
            <a:noFill/>
          </p:spPr>
          <p:txBody>
            <a:bodyPr wrap="square" lIns="0" tIns="0" rIns="0" bIns="0" rtlCol="0">
              <a:spAutoFit/>
            </a:bodyPr>
            <a:lstStyle/>
            <a:p>
              <a:r>
                <a:rPr kumimoji="1" lang="ja-JP" altLang="en-US" sz="600" dirty="0"/>
                <a:t>扉を閉めると自動的に鎌錠が掛かり、鍵のかけ忘れを防止できます。</a:t>
              </a:r>
            </a:p>
          </p:txBody>
        </p:sp>
        <p:pic>
          <p:nvPicPr>
            <p:cNvPr id="75" name="図 74">
              <a:extLst>
                <a:ext uri="{FF2B5EF4-FFF2-40B4-BE49-F238E27FC236}">
                  <a16:creationId xmlns:a16="http://schemas.microsoft.com/office/drawing/2014/main" id="{CF9B48FA-D32B-0AFF-1245-BBC652428FE4}"/>
                </a:ext>
              </a:extLst>
            </p:cNvPr>
            <p:cNvPicPr>
              <a:picLocks noChangeAspect="1"/>
            </p:cNvPicPr>
            <p:nvPr/>
          </p:nvPicPr>
          <p:blipFill>
            <a:blip r:embed="rId5"/>
            <a:stretch>
              <a:fillRect/>
            </a:stretch>
          </p:blipFill>
          <p:spPr>
            <a:xfrm>
              <a:off x="5025851" y="3248404"/>
              <a:ext cx="1103475" cy="1132165"/>
            </a:xfrm>
            <a:prstGeom prst="rect">
              <a:avLst/>
            </a:prstGeom>
          </p:spPr>
        </p:pic>
        <p:grpSp>
          <p:nvGrpSpPr>
            <p:cNvPr id="44" name="グループ化 43">
              <a:extLst>
                <a:ext uri="{FF2B5EF4-FFF2-40B4-BE49-F238E27FC236}">
                  <a16:creationId xmlns:a16="http://schemas.microsoft.com/office/drawing/2014/main" id="{61F62771-3903-6BC0-F225-9D9009375F0E}"/>
                </a:ext>
              </a:extLst>
            </p:cNvPr>
            <p:cNvGrpSpPr/>
            <p:nvPr/>
          </p:nvGrpSpPr>
          <p:grpSpPr>
            <a:xfrm>
              <a:off x="5013426" y="2940977"/>
              <a:ext cx="2284311" cy="248271"/>
              <a:chOff x="5013426" y="3035806"/>
              <a:chExt cx="2284311" cy="248271"/>
            </a:xfrm>
          </p:grpSpPr>
          <p:sp>
            <p:nvSpPr>
              <p:cNvPr id="117" name="テキスト ボックス 116">
                <a:extLst>
                  <a:ext uri="{FF2B5EF4-FFF2-40B4-BE49-F238E27FC236}">
                    <a16:creationId xmlns:a16="http://schemas.microsoft.com/office/drawing/2014/main" id="{D35D10BD-3B9B-489B-815F-9ED66E681B4C}"/>
                  </a:ext>
                </a:extLst>
              </p:cNvPr>
              <p:cNvSpPr txBox="1"/>
              <p:nvPr/>
            </p:nvSpPr>
            <p:spPr>
              <a:xfrm>
                <a:off x="5015409" y="3128147"/>
                <a:ext cx="965008" cy="123111"/>
              </a:xfrm>
              <a:prstGeom prst="rect">
                <a:avLst/>
              </a:prstGeom>
              <a:noFill/>
            </p:spPr>
            <p:txBody>
              <a:bodyPr wrap="none" lIns="0" tIns="0" rIns="0" bIns="0" rtlCol="0">
                <a:spAutoFit/>
              </a:bodyPr>
              <a:lstStyle/>
              <a:p>
                <a:r>
                  <a:rPr kumimoji="1" lang="ja-JP" altLang="en-US" sz="800" dirty="0"/>
                  <a:t>「オート鎌錠付き引手」</a:t>
                </a:r>
              </a:p>
            </p:txBody>
          </p:sp>
          <p:grpSp>
            <p:nvGrpSpPr>
              <p:cNvPr id="118" name="グループ化 117">
                <a:extLst>
                  <a:ext uri="{FF2B5EF4-FFF2-40B4-BE49-F238E27FC236}">
                    <a16:creationId xmlns:a16="http://schemas.microsoft.com/office/drawing/2014/main" id="{4642DF99-BC05-81CD-B2D6-70315EEAD07E}"/>
                  </a:ext>
                </a:extLst>
              </p:cNvPr>
              <p:cNvGrpSpPr/>
              <p:nvPr/>
            </p:nvGrpSpPr>
            <p:grpSpPr>
              <a:xfrm>
                <a:off x="6582739" y="3035806"/>
                <a:ext cx="714998" cy="216805"/>
                <a:chOff x="944542" y="2491616"/>
                <a:chExt cx="714998" cy="216805"/>
              </a:xfrm>
            </p:grpSpPr>
            <p:sp>
              <p:nvSpPr>
                <p:cNvPr id="120" name="テキスト ボックス 119">
                  <a:extLst>
                    <a:ext uri="{FF2B5EF4-FFF2-40B4-BE49-F238E27FC236}">
                      <a16:creationId xmlns:a16="http://schemas.microsoft.com/office/drawing/2014/main" id="{02E0EF0F-BBD8-E18D-85DC-170988C37692}"/>
                    </a:ext>
                  </a:extLst>
                </p:cNvPr>
                <p:cNvSpPr txBox="1"/>
                <p:nvPr/>
              </p:nvSpPr>
              <p:spPr>
                <a:xfrm>
                  <a:off x="944542" y="2491616"/>
                  <a:ext cx="216479" cy="96306"/>
                </a:xfrm>
                <a:prstGeom prst="rect">
                  <a:avLst/>
                </a:prstGeom>
                <a:solidFill>
                  <a:srgbClr val="E6D1A5"/>
                </a:solidFill>
                <a:ln w="6350">
                  <a:solidFill>
                    <a:srgbClr val="E6D1A5"/>
                  </a:solidFill>
                </a:ln>
              </p:spPr>
              <p:txBody>
                <a:bodyPr wrap="square" lIns="0" tIns="0" rIns="0" bIns="0" rtlCol="0" anchor="ctr" anchorCtr="0">
                  <a:noAutofit/>
                </a:bodyPr>
                <a:lstStyle/>
                <a:p>
                  <a:pPr algn="ctr"/>
                  <a:r>
                    <a:rPr kumimoji="1" lang="ja-JP" altLang="en-US" sz="553" b="1" dirty="0"/>
                    <a:t>福祉</a:t>
                  </a:r>
                </a:p>
              </p:txBody>
            </p:sp>
            <p:sp>
              <p:nvSpPr>
                <p:cNvPr id="121" name="テキスト ボックス 120">
                  <a:extLst>
                    <a:ext uri="{FF2B5EF4-FFF2-40B4-BE49-F238E27FC236}">
                      <a16:creationId xmlns:a16="http://schemas.microsoft.com/office/drawing/2014/main" id="{A313C66A-2743-BEC7-EBC8-21391096B118}"/>
                    </a:ext>
                  </a:extLst>
                </p:cNvPr>
                <p:cNvSpPr txBox="1"/>
                <p:nvPr/>
              </p:nvSpPr>
              <p:spPr>
                <a:xfrm>
                  <a:off x="1193647" y="2491616"/>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医療</a:t>
                  </a:r>
                  <a:endParaRPr kumimoji="1" lang="ja-JP" altLang="en-US" sz="553" b="1" dirty="0">
                    <a:solidFill>
                      <a:schemeClr val="bg1">
                        <a:lumMod val="65000"/>
                      </a:schemeClr>
                    </a:solidFill>
                  </a:endParaRPr>
                </a:p>
              </p:txBody>
            </p:sp>
            <p:sp>
              <p:nvSpPr>
                <p:cNvPr id="122" name="テキスト ボックス 121">
                  <a:extLst>
                    <a:ext uri="{FF2B5EF4-FFF2-40B4-BE49-F238E27FC236}">
                      <a16:creationId xmlns:a16="http://schemas.microsoft.com/office/drawing/2014/main" id="{42442455-AF5E-91E0-1970-1A27F6B6F3C3}"/>
                    </a:ext>
                  </a:extLst>
                </p:cNvPr>
                <p:cNvSpPr txBox="1"/>
                <p:nvPr/>
              </p:nvSpPr>
              <p:spPr>
                <a:xfrm>
                  <a:off x="1442752" y="2491616"/>
                  <a:ext cx="216479" cy="96306"/>
                </a:xfrm>
                <a:prstGeom prst="rect">
                  <a:avLst/>
                </a:prstGeom>
                <a:solidFill>
                  <a:srgbClr val="ABBEA8"/>
                </a:solidFill>
                <a:ln w="6350">
                  <a:solidFill>
                    <a:srgbClr val="ABBEA8"/>
                  </a:solidFill>
                </a:ln>
              </p:spPr>
              <p:txBody>
                <a:bodyPr wrap="square" lIns="0" tIns="0" rIns="0" bIns="0" rtlCol="0" anchor="ctr" anchorCtr="0">
                  <a:noAutofit/>
                </a:bodyPr>
                <a:lstStyle/>
                <a:p>
                  <a:pPr algn="ctr"/>
                  <a:r>
                    <a:rPr lang="ja-JP" altLang="en-US" sz="553" b="1" dirty="0"/>
                    <a:t>教育</a:t>
                  </a:r>
                  <a:endParaRPr kumimoji="1" lang="ja-JP" altLang="en-US" sz="553" b="1" dirty="0"/>
                </a:p>
              </p:txBody>
            </p:sp>
            <p:sp>
              <p:nvSpPr>
                <p:cNvPr id="123" name="テキスト ボックス 122">
                  <a:extLst>
                    <a:ext uri="{FF2B5EF4-FFF2-40B4-BE49-F238E27FC236}">
                      <a16:creationId xmlns:a16="http://schemas.microsoft.com/office/drawing/2014/main" id="{AAEEE475-557C-39C5-2174-6137AEF39E88}"/>
                    </a:ext>
                  </a:extLst>
                </p:cNvPr>
                <p:cNvSpPr txBox="1"/>
                <p:nvPr/>
              </p:nvSpPr>
              <p:spPr>
                <a:xfrm>
                  <a:off x="94484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124" name="テキスト ボックス 123">
                  <a:extLst>
                    <a:ext uri="{FF2B5EF4-FFF2-40B4-BE49-F238E27FC236}">
                      <a16:creationId xmlns:a16="http://schemas.microsoft.com/office/drawing/2014/main" id="{5DFEF4E6-F0D8-CAC8-033C-F97DD96F931D}"/>
                    </a:ext>
                  </a:extLst>
                </p:cNvPr>
                <p:cNvSpPr txBox="1"/>
                <p:nvPr/>
              </p:nvSpPr>
              <p:spPr>
                <a:xfrm>
                  <a:off x="119395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商業</a:t>
                  </a:r>
                </a:p>
              </p:txBody>
            </p:sp>
            <p:sp>
              <p:nvSpPr>
                <p:cNvPr id="125" name="テキスト ボックス 124">
                  <a:extLst>
                    <a:ext uri="{FF2B5EF4-FFF2-40B4-BE49-F238E27FC236}">
                      <a16:creationId xmlns:a16="http://schemas.microsoft.com/office/drawing/2014/main" id="{5151EA04-3541-1E85-E1D1-C99AC6F5FE92}"/>
                    </a:ext>
                  </a:extLst>
                </p:cNvPr>
                <p:cNvSpPr txBox="1"/>
                <p:nvPr/>
              </p:nvSpPr>
              <p:spPr>
                <a:xfrm>
                  <a:off x="1443061"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119" name="直線コネクタ 118">
                <a:extLst>
                  <a:ext uri="{FF2B5EF4-FFF2-40B4-BE49-F238E27FC236}">
                    <a16:creationId xmlns:a16="http://schemas.microsoft.com/office/drawing/2014/main" id="{6E0CF616-BFCA-5432-CACC-4080FC172253}"/>
                  </a:ext>
                </a:extLst>
              </p:cNvPr>
              <p:cNvCxnSpPr>
                <a:cxnSpLocks/>
              </p:cNvCxnSpPr>
              <p:nvPr/>
            </p:nvCxnSpPr>
            <p:spPr>
              <a:xfrm>
                <a:off x="5013426" y="3284077"/>
                <a:ext cx="228400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4A64B715-4D1A-FB94-FAD0-511126CDB360}"/>
                  </a:ext>
                </a:extLst>
              </p:cNvPr>
              <p:cNvGrpSpPr/>
              <p:nvPr/>
            </p:nvGrpSpPr>
            <p:grpSpPr>
              <a:xfrm>
                <a:off x="6110335" y="3144653"/>
                <a:ext cx="425527" cy="112552"/>
                <a:chOff x="7974535" y="871336"/>
                <a:chExt cx="425527" cy="112552"/>
              </a:xfrm>
            </p:grpSpPr>
            <p:sp>
              <p:nvSpPr>
                <p:cNvPr id="175" name="正方形/長方形 174">
                  <a:extLst>
                    <a:ext uri="{FF2B5EF4-FFF2-40B4-BE49-F238E27FC236}">
                      <a16:creationId xmlns:a16="http://schemas.microsoft.com/office/drawing/2014/main" id="{15DBB859-F3D9-2026-0105-09DFE6874CF4}"/>
                    </a:ext>
                  </a:extLst>
                </p:cNvPr>
                <p:cNvSpPr/>
                <p:nvPr/>
              </p:nvSpPr>
              <p:spPr bwMode="auto">
                <a:xfrm>
                  <a:off x="7974535" y="871336"/>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176" name="テキスト ボックス 175">
                  <a:extLst>
                    <a:ext uri="{FF2B5EF4-FFF2-40B4-BE49-F238E27FC236}">
                      <a16:creationId xmlns:a16="http://schemas.microsoft.com/office/drawing/2014/main" id="{4A33A5EA-3536-C8DD-D29A-2135EEDED177}"/>
                    </a:ext>
                  </a:extLst>
                </p:cNvPr>
                <p:cNvSpPr txBox="1"/>
                <p:nvPr/>
              </p:nvSpPr>
              <p:spPr>
                <a:xfrm>
                  <a:off x="8089169" y="884901"/>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177" name="四角形: 角を丸くする 176">
                  <a:extLst>
                    <a:ext uri="{FF2B5EF4-FFF2-40B4-BE49-F238E27FC236}">
                      <a16:creationId xmlns:a16="http://schemas.microsoft.com/office/drawing/2014/main" id="{22766EA4-48CE-A5AA-17A0-A6D943B72BA4}"/>
                    </a:ext>
                  </a:extLst>
                </p:cNvPr>
                <p:cNvSpPr/>
                <p:nvPr/>
              </p:nvSpPr>
              <p:spPr bwMode="auto">
                <a:xfrm>
                  <a:off x="7993526" y="882457"/>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grpSp>
      </p:grpSp>
      <p:grpSp>
        <p:nvGrpSpPr>
          <p:cNvPr id="82" name="グループ化 81">
            <a:extLst>
              <a:ext uri="{FF2B5EF4-FFF2-40B4-BE49-F238E27FC236}">
                <a16:creationId xmlns:a16="http://schemas.microsoft.com/office/drawing/2014/main" id="{23243D9C-C9D7-FBF8-D831-84889C821B8A}"/>
              </a:ext>
            </a:extLst>
          </p:cNvPr>
          <p:cNvGrpSpPr/>
          <p:nvPr/>
        </p:nvGrpSpPr>
        <p:grpSpPr>
          <a:xfrm>
            <a:off x="7472145" y="2940977"/>
            <a:ext cx="2333280" cy="1439592"/>
            <a:chOff x="7472145" y="2940977"/>
            <a:chExt cx="2333280" cy="1439592"/>
          </a:xfrm>
        </p:grpSpPr>
        <p:sp>
          <p:nvSpPr>
            <p:cNvPr id="47" name="正方形/長方形 46">
              <a:extLst>
                <a:ext uri="{FF2B5EF4-FFF2-40B4-BE49-F238E27FC236}">
                  <a16:creationId xmlns:a16="http://schemas.microsoft.com/office/drawing/2014/main" id="{7852D2CF-7B79-4A0A-4EAC-A9034A4FBE5F}"/>
                </a:ext>
              </a:extLst>
            </p:cNvPr>
            <p:cNvSpPr/>
            <p:nvPr/>
          </p:nvSpPr>
          <p:spPr bwMode="auto">
            <a:xfrm>
              <a:off x="7472146" y="3248404"/>
              <a:ext cx="822614" cy="113216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35" name="テキスト ボックス 34">
              <a:extLst>
                <a:ext uri="{FF2B5EF4-FFF2-40B4-BE49-F238E27FC236}">
                  <a16:creationId xmlns:a16="http://schemas.microsoft.com/office/drawing/2014/main" id="{327A082F-730A-03ED-0CDB-3BCF05C03977}"/>
                </a:ext>
              </a:extLst>
            </p:cNvPr>
            <p:cNvSpPr txBox="1"/>
            <p:nvPr/>
          </p:nvSpPr>
          <p:spPr>
            <a:xfrm>
              <a:off x="8489359" y="3255938"/>
              <a:ext cx="1316066" cy="123111"/>
            </a:xfrm>
            <a:prstGeom prst="rect">
              <a:avLst/>
            </a:prstGeom>
            <a:noFill/>
          </p:spPr>
          <p:txBody>
            <a:bodyPr wrap="none" lIns="0" tIns="0" rIns="0" bIns="0" rtlCol="0">
              <a:spAutoFit/>
            </a:bodyPr>
            <a:lstStyle/>
            <a:p>
              <a:r>
                <a:rPr kumimoji="1" lang="ja-JP" altLang="en-US" sz="800" dirty="0"/>
                <a:t>複数スタッフの入退室に便利。</a:t>
              </a:r>
            </a:p>
          </p:txBody>
        </p:sp>
        <p:sp>
          <p:nvSpPr>
            <p:cNvPr id="36" name="テキスト ボックス 35">
              <a:extLst>
                <a:ext uri="{FF2B5EF4-FFF2-40B4-BE49-F238E27FC236}">
                  <a16:creationId xmlns:a16="http://schemas.microsoft.com/office/drawing/2014/main" id="{343C9842-ED41-6C8E-AA26-F798D02B16B2}"/>
                </a:ext>
              </a:extLst>
            </p:cNvPr>
            <p:cNvSpPr txBox="1"/>
            <p:nvPr/>
          </p:nvSpPr>
          <p:spPr>
            <a:xfrm>
              <a:off x="8503634" y="3500194"/>
              <a:ext cx="1252513" cy="369332"/>
            </a:xfrm>
            <a:prstGeom prst="rect">
              <a:avLst/>
            </a:prstGeom>
            <a:noFill/>
          </p:spPr>
          <p:txBody>
            <a:bodyPr wrap="square" lIns="0" tIns="0" rIns="0" bIns="0" rtlCol="0">
              <a:spAutoFit/>
            </a:bodyPr>
            <a:lstStyle/>
            <a:p>
              <a:r>
                <a:rPr kumimoji="1" lang="ja-JP" altLang="en-US" sz="600" dirty="0"/>
                <a:t>押しボタン式での解錠で、固有の鍵が不要なため紛失の心配もありません。</a:t>
              </a:r>
            </a:p>
            <a:p>
              <a:r>
                <a:rPr kumimoji="1" lang="ja-JP" altLang="en-US" sz="600" dirty="0"/>
                <a:t>また、定期的な施錠番号の変更でセキュリティ性も安心です。</a:t>
              </a:r>
            </a:p>
          </p:txBody>
        </p:sp>
        <p:pic>
          <p:nvPicPr>
            <p:cNvPr id="77" name="図 76">
              <a:extLst>
                <a:ext uri="{FF2B5EF4-FFF2-40B4-BE49-F238E27FC236}">
                  <a16:creationId xmlns:a16="http://schemas.microsoft.com/office/drawing/2014/main" id="{751D5D88-E3E9-6448-0E92-B98B7BEC9FDD}"/>
                </a:ext>
              </a:extLst>
            </p:cNvPr>
            <p:cNvPicPr>
              <a:picLocks noChangeAspect="1"/>
            </p:cNvPicPr>
            <p:nvPr/>
          </p:nvPicPr>
          <p:blipFill>
            <a:blip r:embed="rId6"/>
            <a:stretch>
              <a:fillRect/>
            </a:stretch>
          </p:blipFill>
          <p:spPr>
            <a:xfrm>
              <a:off x="7738548" y="3315282"/>
              <a:ext cx="261761" cy="1010660"/>
            </a:xfrm>
            <a:prstGeom prst="rect">
              <a:avLst/>
            </a:prstGeom>
          </p:spPr>
        </p:pic>
        <p:grpSp>
          <p:nvGrpSpPr>
            <p:cNvPr id="204" name="グループ化 203">
              <a:extLst>
                <a:ext uri="{FF2B5EF4-FFF2-40B4-BE49-F238E27FC236}">
                  <a16:creationId xmlns:a16="http://schemas.microsoft.com/office/drawing/2014/main" id="{1214F91E-C7A0-6040-FDFF-559554FFFD5C}"/>
                </a:ext>
              </a:extLst>
            </p:cNvPr>
            <p:cNvGrpSpPr/>
            <p:nvPr/>
          </p:nvGrpSpPr>
          <p:grpSpPr>
            <a:xfrm>
              <a:off x="7472145" y="2940977"/>
              <a:ext cx="2284311" cy="248271"/>
              <a:chOff x="5013426" y="3035806"/>
              <a:chExt cx="2284311" cy="248271"/>
            </a:xfrm>
          </p:grpSpPr>
          <p:sp>
            <p:nvSpPr>
              <p:cNvPr id="205" name="テキスト ボックス 204">
                <a:extLst>
                  <a:ext uri="{FF2B5EF4-FFF2-40B4-BE49-F238E27FC236}">
                    <a16:creationId xmlns:a16="http://schemas.microsoft.com/office/drawing/2014/main" id="{1FD889E6-0329-8BF2-75D0-BB0173848279}"/>
                  </a:ext>
                </a:extLst>
              </p:cNvPr>
              <p:cNvSpPr txBox="1"/>
              <p:nvPr/>
            </p:nvSpPr>
            <p:spPr>
              <a:xfrm>
                <a:off x="5015409" y="3128147"/>
                <a:ext cx="915315" cy="123111"/>
              </a:xfrm>
              <a:prstGeom prst="rect">
                <a:avLst/>
              </a:prstGeom>
              <a:noFill/>
            </p:spPr>
            <p:txBody>
              <a:bodyPr wrap="none" lIns="0" tIns="0" rIns="0" bIns="0" rtlCol="0">
                <a:spAutoFit/>
              </a:bodyPr>
              <a:lstStyle/>
              <a:p>
                <a:r>
                  <a:rPr kumimoji="1" lang="ja-JP" altLang="en-US" sz="800" dirty="0"/>
                  <a:t>「キーレックス</a:t>
                </a:r>
                <a:r>
                  <a:rPr kumimoji="1" lang="en-US" altLang="ja-JP" sz="800" dirty="0">
                    <a:latin typeface="+mj-ea"/>
                    <a:ea typeface="+mj-ea"/>
                  </a:rPr>
                  <a:t>®</a:t>
                </a:r>
                <a:r>
                  <a:rPr kumimoji="1" lang="ja-JP" altLang="en-US" sz="800" dirty="0"/>
                  <a:t>対応」</a:t>
                </a:r>
              </a:p>
            </p:txBody>
          </p:sp>
          <p:grpSp>
            <p:nvGrpSpPr>
              <p:cNvPr id="206" name="グループ化 205">
                <a:extLst>
                  <a:ext uri="{FF2B5EF4-FFF2-40B4-BE49-F238E27FC236}">
                    <a16:creationId xmlns:a16="http://schemas.microsoft.com/office/drawing/2014/main" id="{FFC0B211-D2D6-4C4A-FE35-031F01E2A57E}"/>
                  </a:ext>
                </a:extLst>
              </p:cNvPr>
              <p:cNvGrpSpPr/>
              <p:nvPr/>
            </p:nvGrpSpPr>
            <p:grpSpPr>
              <a:xfrm>
                <a:off x="6582739" y="3035806"/>
                <a:ext cx="714998" cy="216805"/>
                <a:chOff x="944542" y="2491616"/>
                <a:chExt cx="714998" cy="216805"/>
              </a:xfrm>
            </p:grpSpPr>
            <p:sp>
              <p:nvSpPr>
                <p:cNvPr id="212" name="テキスト ボックス 211">
                  <a:extLst>
                    <a:ext uri="{FF2B5EF4-FFF2-40B4-BE49-F238E27FC236}">
                      <a16:creationId xmlns:a16="http://schemas.microsoft.com/office/drawing/2014/main" id="{179C4F75-2C70-42BB-EF51-70E0D5CB47F8}"/>
                    </a:ext>
                  </a:extLst>
                </p:cNvPr>
                <p:cNvSpPr txBox="1"/>
                <p:nvPr/>
              </p:nvSpPr>
              <p:spPr>
                <a:xfrm>
                  <a:off x="944542" y="2491616"/>
                  <a:ext cx="216479" cy="96306"/>
                </a:xfrm>
                <a:prstGeom prst="rect">
                  <a:avLst/>
                </a:prstGeom>
                <a:solidFill>
                  <a:srgbClr val="E6D1A5"/>
                </a:solidFill>
                <a:ln w="6350">
                  <a:solidFill>
                    <a:srgbClr val="E6D1A5"/>
                  </a:solidFill>
                </a:ln>
              </p:spPr>
              <p:txBody>
                <a:bodyPr wrap="square" lIns="0" tIns="0" rIns="0" bIns="0" rtlCol="0" anchor="ctr" anchorCtr="0">
                  <a:noAutofit/>
                </a:bodyPr>
                <a:lstStyle/>
                <a:p>
                  <a:pPr algn="ctr"/>
                  <a:r>
                    <a:rPr kumimoji="1" lang="ja-JP" altLang="en-US" sz="553" b="1" dirty="0"/>
                    <a:t>福祉</a:t>
                  </a:r>
                </a:p>
              </p:txBody>
            </p:sp>
            <p:sp>
              <p:nvSpPr>
                <p:cNvPr id="213" name="テキスト ボックス 212">
                  <a:extLst>
                    <a:ext uri="{FF2B5EF4-FFF2-40B4-BE49-F238E27FC236}">
                      <a16:creationId xmlns:a16="http://schemas.microsoft.com/office/drawing/2014/main" id="{2BA9BA18-51F6-9072-3596-0D70FFDD9C93}"/>
                    </a:ext>
                  </a:extLst>
                </p:cNvPr>
                <p:cNvSpPr txBox="1"/>
                <p:nvPr/>
              </p:nvSpPr>
              <p:spPr>
                <a:xfrm>
                  <a:off x="1193647" y="2491616"/>
                  <a:ext cx="216479" cy="96306"/>
                </a:xfrm>
                <a:prstGeom prst="rect">
                  <a:avLst/>
                </a:prstGeom>
                <a:solidFill>
                  <a:srgbClr val="A3C7DD"/>
                </a:solidFill>
                <a:ln w="6350">
                  <a:solidFill>
                    <a:srgbClr val="A3C7DD"/>
                  </a:solidFill>
                </a:ln>
              </p:spPr>
              <p:txBody>
                <a:bodyPr wrap="square" lIns="0" tIns="0" rIns="0" bIns="0" rtlCol="0" anchor="ctr" anchorCtr="0">
                  <a:noAutofit/>
                </a:bodyPr>
                <a:lstStyle/>
                <a:p>
                  <a:pPr algn="ctr"/>
                  <a:r>
                    <a:rPr lang="ja-JP" altLang="en-US" sz="553" b="1" dirty="0"/>
                    <a:t>医療</a:t>
                  </a:r>
                  <a:endParaRPr kumimoji="1" lang="ja-JP" altLang="en-US" sz="553" b="1" dirty="0"/>
                </a:p>
              </p:txBody>
            </p:sp>
            <p:sp>
              <p:nvSpPr>
                <p:cNvPr id="214" name="テキスト ボックス 213">
                  <a:extLst>
                    <a:ext uri="{FF2B5EF4-FFF2-40B4-BE49-F238E27FC236}">
                      <a16:creationId xmlns:a16="http://schemas.microsoft.com/office/drawing/2014/main" id="{D25C4629-D3BA-EC66-B42B-A431C283CE3D}"/>
                    </a:ext>
                  </a:extLst>
                </p:cNvPr>
                <p:cNvSpPr txBox="1"/>
                <p:nvPr/>
              </p:nvSpPr>
              <p:spPr>
                <a:xfrm>
                  <a:off x="1442752" y="2491616"/>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教育</a:t>
                  </a:r>
                  <a:endParaRPr kumimoji="1" lang="ja-JP" altLang="en-US" sz="553" b="1" dirty="0">
                    <a:solidFill>
                      <a:schemeClr val="bg1">
                        <a:lumMod val="65000"/>
                      </a:schemeClr>
                    </a:solidFill>
                  </a:endParaRPr>
                </a:p>
              </p:txBody>
            </p:sp>
            <p:sp>
              <p:nvSpPr>
                <p:cNvPr id="215" name="テキスト ボックス 214">
                  <a:extLst>
                    <a:ext uri="{FF2B5EF4-FFF2-40B4-BE49-F238E27FC236}">
                      <a16:creationId xmlns:a16="http://schemas.microsoft.com/office/drawing/2014/main" id="{432B75A6-A423-F1C2-14CE-4BC8C1C6154D}"/>
                    </a:ext>
                  </a:extLst>
                </p:cNvPr>
                <p:cNvSpPr txBox="1"/>
                <p:nvPr/>
              </p:nvSpPr>
              <p:spPr>
                <a:xfrm>
                  <a:off x="94484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216" name="テキスト ボックス 215">
                  <a:extLst>
                    <a:ext uri="{FF2B5EF4-FFF2-40B4-BE49-F238E27FC236}">
                      <a16:creationId xmlns:a16="http://schemas.microsoft.com/office/drawing/2014/main" id="{00793993-2019-05BE-1A06-DD64B6C5DFBA}"/>
                    </a:ext>
                  </a:extLst>
                </p:cNvPr>
                <p:cNvSpPr txBox="1"/>
                <p:nvPr/>
              </p:nvSpPr>
              <p:spPr>
                <a:xfrm>
                  <a:off x="1193954" y="2612115"/>
                  <a:ext cx="216479" cy="96306"/>
                </a:xfrm>
                <a:prstGeom prst="rect">
                  <a:avLst/>
                </a:prstGeom>
                <a:solidFill>
                  <a:srgbClr val="D4D6D5"/>
                </a:solidFill>
                <a:ln w="6350">
                  <a:solidFill>
                    <a:srgbClr val="D4D6D5"/>
                  </a:solidFill>
                </a:ln>
              </p:spPr>
              <p:txBody>
                <a:bodyPr wrap="square" lIns="0" tIns="0" rIns="0" bIns="0" rtlCol="0" anchor="ctr" anchorCtr="0">
                  <a:noAutofit/>
                </a:bodyPr>
                <a:lstStyle/>
                <a:p>
                  <a:pPr algn="ctr"/>
                  <a:r>
                    <a:rPr kumimoji="1" lang="ja-JP" altLang="en-US" sz="553" b="1" dirty="0"/>
                    <a:t>商業</a:t>
                  </a:r>
                </a:p>
              </p:txBody>
            </p:sp>
            <p:sp>
              <p:nvSpPr>
                <p:cNvPr id="217" name="テキスト ボックス 216">
                  <a:extLst>
                    <a:ext uri="{FF2B5EF4-FFF2-40B4-BE49-F238E27FC236}">
                      <a16:creationId xmlns:a16="http://schemas.microsoft.com/office/drawing/2014/main" id="{23832E2D-AE12-58FF-2B92-FBB1F55E8E13}"/>
                    </a:ext>
                  </a:extLst>
                </p:cNvPr>
                <p:cNvSpPr txBox="1"/>
                <p:nvPr/>
              </p:nvSpPr>
              <p:spPr>
                <a:xfrm>
                  <a:off x="1443061"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207" name="直線コネクタ 206">
                <a:extLst>
                  <a:ext uri="{FF2B5EF4-FFF2-40B4-BE49-F238E27FC236}">
                    <a16:creationId xmlns:a16="http://schemas.microsoft.com/office/drawing/2014/main" id="{B9B9D7FE-7030-E389-D2BE-FF5258193AA4}"/>
                  </a:ext>
                </a:extLst>
              </p:cNvPr>
              <p:cNvCxnSpPr>
                <a:cxnSpLocks/>
              </p:cNvCxnSpPr>
              <p:nvPr/>
            </p:nvCxnSpPr>
            <p:spPr>
              <a:xfrm>
                <a:off x="5013426" y="3284077"/>
                <a:ext cx="228400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8" name="グループ化 207">
                <a:extLst>
                  <a:ext uri="{FF2B5EF4-FFF2-40B4-BE49-F238E27FC236}">
                    <a16:creationId xmlns:a16="http://schemas.microsoft.com/office/drawing/2014/main" id="{093F4195-011C-2B12-03B9-A0A89AF505F9}"/>
                  </a:ext>
                </a:extLst>
              </p:cNvPr>
              <p:cNvGrpSpPr/>
              <p:nvPr/>
            </p:nvGrpSpPr>
            <p:grpSpPr>
              <a:xfrm>
                <a:off x="6110335" y="3144653"/>
                <a:ext cx="425527" cy="112552"/>
                <a:chOff x="7974535" y="871336"/>
                <a:chExt cx="425527" cy="112552"/>
              </a:xfrm>
            </p:grpSpPr>
            <p:sp>
              <p:nvSpPr>
                <p:cNvPr id="209" name="正方形/長方形 208">
                  <a:extLst>
                    <a:ext uri="{FF2B5EF4-FFF2-40B4-BE49-F238E27FC236}">
                      <a16:creationId xmlns:a16="http://schemas.microsoft.com/office/drawing/2014/main" id="{86FBA0EC-08DA-780F-5747-D92113EA1B3B}"/>
                    </a:ext>
                  </a:extLst>
                </p:cNvPr>
                <p:cNvSpPr/>
                <p:nvPr/>
              </p:nvSpPr>
              <p:spPr bwMode="auto">
                <a:xfrm>
                  <a:off x="7974535" y="871336"/>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210" name="テキスト ボックス 209">
                  <a:extLst>
                    <a:ext uri="{FF2B5EF4-FFF2-40B4-BE49-F238E27FC236}">
                      <a16:creationId xmlns:a16="http://schemas.microsoft.com/office/drawing/2014/main" id="{35AF6E9A-271B-62FE-DDF3-988813BD6B07}"/>
                    </a:ext>
                  </a:extLst>
                </p:cNvPr>
                <p:cNvSpPr txBox="1"/>
                <p:nvPr/>
              </p:nvSpPr>
              <p:spPr>
                <a:xfrm>
                  <a:off x="8089169" y="884901"/>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211" name="四角形: 角を丸くする 210">
                  <a:extLst>
                    <a:ext uri="{FF2B5EF4-FFF2-40B4-BE49-F238E27FC236}">
                      <a16:creationId xmlns:a16="http://schemas.microsoft.com/office/drawing/2014/main" id="{B9EFB9C1-831D-9C76-4B90-89BA6483CC92}"/>
                    </a:ext>
                  </a:extLst>
                </p:cNvPr>
                <p:cNvSpPr/>
                <p:nvPr/>
              </p:nvSpPr>
              <p:spPr bwMode="auto">
                <a:xfrm>
                  <a:off x="7993526" y="882457"/>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grpSp>
      </p:grpSp>
      <p:grpSp>
        <p:nvGrpSpPr>
          <p:cNvPr id="78" name="グループ化 77">
            <a:extLst>
              <a:ext uri="{FF2B5EF4-FFF2-40B4-BE49-F238E27FC236}">
                <a16:creationId xmlns:a16="http://schemas.microsoft.com/office/drawing/2014/main" id="{D4661223-48F8-8C1D-8C16-3A04E51FA530}"/>
              </a:ext>
            </a:extLst>
          </p:cNvPr>
          <p:cNvGrpSpPr/>
          <p:nvPr/>
        </p:nvGrpSpPr>
        <p:grpSpPr>
          <a:xfrm>
            <a:off x="130879" y="702565"/>
            <a:ext cx="4588328" cy="1538205"/>
            <a:chOff x="130879" y="702565"/>
            <a:chExt cx="4588328" cy="1538205"/>
          </a:xfrm>
        </p:grpSpPr>
        <p:sp>
          <p:nvSpPr>
            <p:cNvPr id="16" name="テキスト ボックス 15">
              <a:extLst>
                <a:ext uri="{FF2B5EF4-FFF2-40B4-BE49-F238E27FC236}">
                  <a16:creationId xmlns:a16="http://schemas.microsoft.com/office/drawing/2014/main" id="{47D2F0D9-B890-419D-6B9C-F09E12A4154C}"/>
                </a:ext>
              </a:extLst>
            </p:cNvPr>
            <p:cNvSpPr txBox="1"/>
            <p:nvPr/>
          </p:nvSpPr>
          <p:spPr>
            <a:xfrm>
              <a:off x="2959512" y="916211"/>
              <a:ext cx="1338508" cy="123111"/>
            </a:xfrm>
            <a:prstGeom prst="rect">
              <a:avLst/>
            </a:prstGeom>
            <a:noFill/>
          </p:spPr>
          <p:txBody>
            <a:bodyPr wrap="none" lIns="0" tIns="0" rIns="0" bIns="0" rtlCol="0">
              <a:spAutoFit/>
            </a:bodyPr>
            <a:lstStyle/>
            <a:p>
              <a:r>
                <a:rPr kumimoji="1" lang="ja-JP" altLang="en-US" sz="800" dirty="0"/>
                <a:t>指をはさんでもけがをしにくい。</a:t>
              </a:r>
            </a:p>
          </p:txBody>
        </p:sp>
        <p:sp>
          <p:nvSpPr>
            <p:cNvPr id="17" name="テキスト ボックス 16">
              <a:extLst>
                <a:ext uri="{FF2B5EF4-FFF2-40B4-BE49-F238E27FC236}">
                  <a16:creationId xmlns:a16="http://schemas.microsoft.com/office/drawing/2014/main" id="{01E798F8-A5BE-29C8-C0EB-98BAEE6B0DB1}"/>
                </a:ext>
              </a:extLst>
            </p:cNvPr>
            <p:cNvSpPr txBox="1"/>
            <p:nvPr/>
          </p:nvSpPr>
          <p:spPr>
            <a:xfrm>
              <a:off x="2959512" y="1166647"/>
              <a:ext cx="1167639" cy="184666"/>
            </a:xfrm>
            <a:prstGeom prst="rect">
              <a:avLst/>
            </a:prstGeom>
            <a:noFill/>
          </p:spPr>
          <p:txBody>
            <a:bodyPr wrap="square" lIns="0" tIns="0" rIns="0" bIns="0" rtlCol="0">
              <a:spAutoFit/>
            </a:bodyPr>
            <a:lstStyle/>
            <a:p>
              <a:r>
                <a:rPr kumimoji="1" lang="ja-JP" altLang="en-US" sz="600" dirty="0"/>
                <a:t>誤って指で挟んでもけがをしにくい、戸先クッションを採用しています。</a:t>
              </a:r>
            </a:p>
          </p:txBody>
        </p:sp>
        <p:pic>
          <p:nvPicPr>
            <p:cNvPr id="4" name="図 3">
              <a:extLst>
                <a:ext uri="{FF2B5EF4-FFF2-40B4-BE49-F238E27FC236}">
                  <a16:creationId xmlns:a16="http://schemas.microsoft.com/office/drawing/2014/main" id="{AD9A4470-4909-E84D-65E8-111C8EE85554}"/>
                </a:ext>
              </a:extLst>
            </p:cNvPr>
            <p:cNvPicPr>
              <a:picLocks noChangeAspect="1"/>
            </p:cNvPicPr>
            <p:nvPr/>
          </p:nvPicPr>
          <p:blipFill>
            <a:blip r:embed="rId7"/>
            <a:stretch>
              <a:fillRect/>
            </a:stretch>
          </p:blipFill>
          <p:spPr>
            <a:xfrm>
              <a:off x="131355" y="923058"/>
              <a:ext cx="1254462" cy="1317712"/>
            </a:xfrm>
            <a:prstGeom prst="rect">
              <a:avLst/>
            </a:prstGeom>
          </p:spPr>
        </p:pic>
        <p:pic>
          <p:nvPicPr>
            <p:cNvPr id="6" name="図 5">
              <a:extLst>
                <a:ext uri="{FF2B5EF4-FFF2-40B4-BE49-F238E27FC236}">
                  <a16:creationId xmlns:a16="http://schemas.microsoft.com/office/drawing/2014/main" id="{B15653B2-FB17-84DD-1971-956311AE2B8C}"/>
                </a:ext>
              </a:extLst>
            </p:cNvPr>
            <p:cNvPicPr>
              <a:picLocks noChangeAspect="1"/>
            </p:cNvPicPr>
            <p:nvPr/>
          </p:nvPicPr>
          <p:blipFill>
            <a:blip r:embed="rId8"/>
            <a:stretch>
              <a:fillRect/>
            </a:stretch>
          </p:blipFill>
          <p:spPr>
            <a:xfrm>
              <a:off x="1466013" y="1428181"/>
              <a:ext cx="1273788" cy="812589"/>
            </a:xfrm>
            <a:prstGeom prst="rect">
              <a:avLst/>
            </a:prstGeom>
          </p:spPr>
        </p:pic>
        <p:sp>
          <p:nvSpPr>
            <p:cNvPr id="18" name="テキスト ボックス 17">
              <a:extLst>
                <a:ext uri="{FF2B5EF4-FFF2-40B4-BE49-F238E27FC236}">
                  <a16:creationId xmlns:a16="http://schemas.microsoft.com/office/drawing/2014/main" id="{97C71B69-79C0-25F4-74CC-6865C5C0B314}"/>
                </a:ext>
              </a:extLst>
            </p:cNvPr>
            <p:cNvSpPr txBox="1"/>
            <p:nvPr/>
          </p:nvSpPr>
          <p:spPr>
            <a:xfrm>
              <a:off x="2954334" y="1407050"/>
              <a:ext cx="1693142" cy="307777"/>
            </a:xfrm>
            <a:prstGeom prst="rect">
              <a:avLst/>
            </a:prstGeom>
            <a:noFill/>
          </p:spPr>
          <p:txBody>
            <a:bodyPr wrap="square" lIns="0" tIns="0" rIns="0" bIns="0" rtlCol="0">
              <a:spAutoFit/>
            </a:bodyPr>
            <a:lstStyle/>
            <a:p>
              <a:r>
                <a:rPr kumimoji="1" lang="en-US" altLang="ja-JP" sz="500" dirty="0"/>
                <a:t>※</a:t>
              </a:r>
              <a:r>
                <a:rPr kumimoji="1" lang="ja-JP" altLang="en-US" sz="500" dirty="0"/>
                <a:t>両引き扉では戸先クッションの厚み分だけ僅かに隙間が発生します。（約</a:t>
              </a:r>
              <a:r>
                <a:rPr kumimoji="1" lang="en-US" altLang="ja-JP" sz="500" dirty="0"/>
                <a:t>1.5㎜</a:t>
              </a:r>
              <a:r>
                <a:rPr kumimoji="1" lang="ja-JP" altLang="en-US" sz="500" dirty="0"/>
                <a:t>）</a:t>
              </a:r>
            </a:p>
            <a:p>
              <a:r>
                <a:rPr kumimoji="1" lang="ja-JP" altLang="en-US" sz="500" dirty="0"/>
                <a:t>　必要に応じて「建築用モヘア」「召し合わせクッション」をご使用ください。</a:t>
              </a:r>
            </a:p>
          </p:txBody>
        </p:sp>
        <p:grpSp>
          <p:nvGrpSpPr>
            <p:cNvPr id="232" name="グループ化 231">
              <a:extLst>
                <a:ext uri="{FF2B5EF4-FFF2-40B4-BE49-F238E27FC236}">
                  <a16:creationId xmlns:a16="http://schemas.microsoft.com/office/drawing/2014/main" id="{79146677-8A14-B04D-5A09-DDC0550453B9}"/>
                </a:ext>
              </a:extLst>
            </p:cNvPr>
            <p:cNvGrpSpPr/>
            <p:nvPr/>
          </p:nvGrpSpPr>
          <p:grpSpPr>
            <a:xfrm>
              <a:off x="130879" y="702565"/>
              <a:ext cx="4588328" cy="155930"/>
              <a:chOff x="5168437" y="702833"/>
              <a:chExt cx="4588328" cy="155930"/>
            </a:xfrm>
          </p:grpSpPr>
          <p:grpSp>
            <p:nvGrpSpPr>
              <p:cNvPr id="233" name="グループ化 232">
                <a:extLst>
                  <a:ext uri="{FF2B5EF4-FFF2-40B4-BE49-F238E27FC236}">
                    <a16:creationId xmlns:a16="http://schemas.microsoft.com/office/drawing/2014/main" id="{EAFFE0E1-6A33-9F69-AE3C-5B781F60CB9C}"/>
                  </a:ext>
                </a:extLst>
              </p:cNvPr>
              <p:cNvGrpSpPr/>
              <p:nvPr/>
            </p:nvGrpSpPr>
            <p:grpSpPr>
              <a:xfrm>
                <a:off x="7822135" y="719204"/>
                <a:ext cx="425527" cy="112552"/>
                <a:chOff x="4854734" y="5407647"/>
                <a:chExt cx="425527" cy="112552"/>
              </a:xfrm>
            </p:grpSpPr>
            <p:sp>
              <p:nvSpPr>
                <p:cNvPr id="243" name="正方形/長方形 242">
                  <a:extLst>
                    <a:ext uri="{FF2B5EF4-FFF2-40B4-BE49-F238E27FC236}">
                      <a16:creationId xmlns:a16="http://schemas.microsoft.com/office/drawing/2014/main" id="{899F7A1D-6658-AA5A-7629-A9C2BB67AEE0}"/>
                    </a:ext>
                  </a:extLst>
                </p:cNvPr>
                <p:cNvSpPr/>
                <p:nvPr/>
              </p:nvSpPr>
              <p:spPr bwMode="auto">
                <a:xfrm>
                  <a:off x="4854734" y="5407647"/>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244" name="テキスト ボックス 243">
                  <a:extLst>
                    <a:ext uri="{FF2B5EF4-FFF2-40B4-BE49-F238E27FC236}">
                      <a16:creationId xmlns:a16="http://schemas.microsoft.com/office/drawing/2014/main" id="{4E3AA31D-6A9D-C100-C1A7-8328F1D9CA63}"/>
                    </a:ext>
                  </a:extLst>
                </p:cNvPr>
                <p:cNvSpPr txBox="1"/>
                <p:nvPr/>
              </p:nvSpPr>
              <p:spPr>
                <a:xfrm>
                  <a:off x="4969368" y="5421212"/>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245" name="四角形: 角を丸くする 244">
                  <a:extLst>
                    <a:ext uri="{FF2B5EF4-FFF2-40B4-BE49-F238E27FC236}">
                      <a16:creationId xmlns:a16="http://schemas.microsoft.com/office/drawing/2014/main" id="{3820B608-ECC7-2D80-2AB6-9156408F400F}"/>
                    </a:ext>
                  </a:extLst>
                </p:cNvPr>
                <p:cNvSpPr/>
                <p:nvPr/>
              </p:nvSpPr>
              <p:spPr bwMode="auto">
                <a:xfrm>
                  <a:off x="4873725" y="5418768"/>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234" name="テキスト ボックス 233">
                <a:extLst>
                  <a:ext uri="{FF2B5EF4-FFF2-40B4-BE49-F238E27FC236}">
                    <a16:creationId xmlns:a16="http://schemas.microsoft.com/office/drawing/2014/main" id="{DD533A0A-50C9-83D5-45A9-76F6F4DB0E46}"/>
                  </a:ext>
                </a:extLst>
              </p:cNvPr>
              <p:cNvSpPr txBox="1"/>
              <p:nvPr/>
            </p:nvSpPr>
            <p:spPr>
              <a:xfrm>
                <a:off x="5168437" y="702833"/>
                <a:ext cx="711733" cy="123111"/>
              </a:xfrm>
              <a:prstGeom prst="rect">
                <a:avLst/>
              </a:prstGeom>
              <a:noFill/>
            </p:spPr>
            <p:txBody>
              <a:bodyPr wrap="none" lIns="0" tIns="0" rIns="0" bIns="0" rtlCol="0">
                <a:spAutoFit/>
              </a:bodyPr>
              <a:lstStyle/>
              <a:p>
                <a:r>
                  <a:rPr kumimoji="1" lang="ja-JP" altLang="en-US" sz="800" dirty="0"/>
                  <a:t>「戸先クッション」</a:t>
                </a:r>
              </a:p>
            </p:txBody>
          </p:sp>
          <p:grpSp>
            <p:nvGrpSpPr>
              <p:cNvPr id="235" name="グループ化 234">
                <a:extLst>
                  <a:ext uri="{FF2B5EF4-FFF2-40B4-BE49-F238E27FC236}">
                    <a16:creationId xmlns:a16="http://schemas.microsoft.com/office/drawing/2014/main" id="{BF95F5AD-9513-297C-A12F-957F4F1BDC6B}"/>
                  </a:ext>
                </a:extLst>
              </p:cNvPr>
              <p:cNvGrpSpPr/>
              <p:nvPr/>
            </p:nvGrpSpPr>
            <p:grpSpPr>
              <a:xfrm>
                <a:off x="8294759" y="730991"/>
                <a:ext cx="1462006" cy="96306"/>
                <a:chOff x="2473089" y="2612115"/>
                <a:chExt cx="1462006" cy="96306"/>
              </a:xfrm>
            </p:grpSpPr>
            <p:sp>
              <p:nvSpPr>
                <p:cNvPr id="237" name="テキスト ボックス 236">
                  <a:extLst>
                    <a:ext uri="{FF2B5EF4-FFF2-40B4-BE49-F238E27FC236}">
                      <a16:creationId xmlns:a16="http://schemas.microsoft.com/office/drawing/2014/main" id="{6003CD89-9B39-E2A1-BBC4-D8FD497BA364}"/>
                    </a:ext>
                  </a:extLst>
                </p:cNvPr>
                <p:cNvSpPr txBox="1"/>
                <p:nvPr/>
              </p:nvSpPr>
              <p:spPr>
                <a:xfrm>
                  <a:off x="247308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福祉</a:t>
                  </a:r>
                </a:p>
              </p:txBody>
            </p:sp>
            <p:sp>
              <p:nvSpPr>
                <p:cNvPr id="238" name="テキスト ボックス 237">
                  <a:extLst>
                    <a:ext uri="{FF2B5EF4-FFF2-40B4-BE49-F238E27FC236}">
                      <a16:creationId xmlns:a16="http://schemas.microsoft.com/office/drawing/2014/main" id="{7CFF93F0-5C26-224C-2EDE-319D8BC37D38}"/>
                    </a:ext>
                  </a:extLst>
                </p:cNvPr>
                <p:cNvSpPr txBox="1"/>
                <p:nvPr/>
              </p:nvSpPr>
              <p:spPr>
                <a:xfrm>
                  <a:off x="272219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医療</a:t>
                  </a:r>
                  <a:endParaRPr kumimoji="1" lang="ja-JP" altLang="en-US" sz="553" b="1" dirty="0">
                    <a:solidFill>
                      <a:schemeClr val="bg1">
                        <a:lumMod val="65000"/>
                      </a:schemeClr>
                    </a:solidFill>
                  </a:endParaRPr>
                </a:p>
              </p:txBody>
            </p:sp>
            <p:sp>
              <p:nvSpPr>
                <p:cNvPr id="239" name="テキスト ボックス 238">
                  <a:extLst>
                    <a:ext uri="{FF2B5EF4-FFF2-40B4-BE49-F238E27FC236}">
                      <a16:creationId xmlns:a16="http://schemas.microsoft.com/office/drawing/2014/main" id="{11FD75FA-9DC6-B6F8-AB9F-2BCC5828105A}"/>
                    </a:ext>
                  </a:extLst>
                </p:cNvPr>
                <p:cNvSpPr txBox="1"/>
                <p:nvPr/>
              </p:nvSpPr>
              <p:spPr>
                <a:xfrm>
                  <a:off x="2971299" y="2612115"/>
                  <a:ext cx="216479" cy="96306"/>
                </a:xfrm>
                <a:prstGeom prst="rect">
                  <a:avLst/>
                </a:prstGeom>
                <a:solidFill>
                  <a:srgbClr val="ABBEA8"/>
                </a:solidFill>
                <a:ln w="6350">
                  <a:solidFill>
                    <a:srgbClr val="ABBEA8"/>
                  </a:solidFill>
                </a:ln>
              </p:spPr>
              <p:txBody>
                <a:bodyPr wrap="square" lIns="0" tIns="0" rIns="0" bIns="0" rtlCol="0" anchor="ctr" anchorCtr="0">
                  <a:noAutofit/>
                </a:bodyPr>
                <a:lstStyle/>
                <a:p>
                  <a:pPr algn="ctr"/>
                  <a:r>
                    <a:rPr lang="ja-JP" altLang="en-US" sz="553" b="1" dirty="0"/>
                    <a:t>教育</a:t>
                  </a:r>
                  <a:endParaRPr kumimoji="1" lang="ja-JP" altLang="en-US" sz="553" b="1" dirty="0"/>
                </a:p>
              </p:txBody>
            </p:sp>
            <p:sp>
              <p:nvSpPr>
                <p:cNvPr id="240" name="テキスト ボックス 239">
                  <a:extLst>
                    <a:ext uri="{FF2B5EF4-FFF2-40B4-BE49-F238E27FC236}">
                      <a16:creationId xmlns:a16="http://schemas.microsoft.com/office/drawing/2014/main" id="{3EB24FBA-03BA-BFC2-4DFB-7709BCF2E171}"/>
                    </a:ext>
                  </a:extLst>
                </p:cNvPr>
                <p:cNvSpPr txBox="1"/>
                <p:nvPr/>
              </p:nvSpPr>
              <p:spPr>
                <a:xfrm>
                  <a:off x="322040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241" name="テキスト ボックス 240">
                  <a:extLst>
                    <a:ext uri="{FF2B5EF4-FFF2-40B4-BE49-F238E27FC236}">
                      <a16:creationId xmlns:a16="http://schemas.microsoft.com/office/drawing/2014/main" id="{DD764A30-FA4B-BE6F-B18B-59C24F9620C0}"/>
                    </a:ext>
                  </a:extLst>
                </p:cNvPr>
                <p:cNvSpPr txBox="1"/>
                <p:nvPr/>
              </p:nvSpPr>
              <p:spPr>
                <a:xfrm>
                  <a:off x="346950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商業</a:t>
                  </a:r>
                </a:p>
              </p:txBody>
            </p:sp>
            <p:sp>
              <p:nvSpPr>
                <p:cNvPr id="242" name="テキスト ボックス 241">
                  <a:extLst>
                    <a:ext uri="{FF2B5EF4-FFF2-40B4-BE49-F238E27FC236}">
                      <a16:creationId xmlns:a16="http://schemas.microsoft.com/office/drawing/2014/main" id="{5807B15B-C678-91FD-004E-0175030F5373}"/>
                    </a:ext>
                  </a:extLst>
                </p:cNvPr>
                <p:cNvSpPr txBox="1"/>
                <p:nvPr/>
              </p:nvSpPr>
              <p:spPr>
                <a:xfrm>
                  <a:off x="3718616"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236" name="直線コネクタ 235">
                <a:extLst>
                  <a:ext uri="{FF2B5EF4-FFF2-40B4-BE49-F238E27FC236}">
                    <a16:creationId xmlns:a16="http://schemas.microsoft.com/office/drawing/2014/main" id="{AA55B368-5A5C-F416-CDEF-C9B7388C5664}"/>
                  </a:ext>
                </a:extLst>
              </p:cNvPr>
              <p:cNvCxnSpPr>
                <a:cxnSpLocks/>
              </p:cNvCxnSpPr>
              <p:nvPr/>
            </p:nvCxnSpPr>
            <p:spPr>
              <a:xfrm>
                <a:off x="5178536" y="858763"/>
                <a:ext cx="4577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6" name="グループ化 75">
            <a:extLst>
              <a:ext uri="{FF2B5EF4-FFF2-40B4-BE49-F238E27FC236}">
                <a16:creationId xmlns:a16="http://schemas.microsoft.com/office/drawing/2014/main" id="{511C7D2C-23A6-C114-4D50-FE5FA12CF861}"/>
              </a:ext>
            </a:extLst>
          </p:cNvPr>
          <p:cNvGrpSpPr/>
          <p:nvPr/>
        </p:nvGrpSpPr>
        <p:grpSpPr>
          <a:xfrm>
            <a:off x="130879" y="3033023"/>
            <a:ext cx="4664867" cy="1708511"/>
            <a:chOff x="130879" y="3033023"/>
            <a:chExt cx="4664867" cy="1708511"/>
          </a:xfrm>
        </p:grpSpPr>
        <p:pic>
          <p:nvPicPr>
            <p:cNvPr id="8" name="図 7">
              <a:extLst>
                <a:ext uri="{FF2B5EF4-FFF2-40B4-BE49-F238E27FC236}">
                  <a16:creationId xmlns:a16="http://schemas.microsoft.com/office/drawing/2014/main" id="{634CA7CB-CE0F-3036-F1D5-6273D54462A2}"/>
                </a:ext>
              </a:extLst>
            </p:cNvPr>
            <p:cNvPicPr>
              <a:picLocks noChangeAspect="1"/>
            </p:cNvPicPr>
            <p:nvPr/>
          </p:nvPicPr>
          <p:blipFill>
            <a:blip r:embed="rId9"/>
            <a:stretch>
              <a:fillRect/>
            </a:stretch>
          </p:blipFill>
          <p:spPr>
            <a:xfrm>
              <a:off x="131354" y="3394673"/>
              <a:ext cx="1256400" cy="1345604"/>
            </a:xfrm>
            <a:prstGeom prst="rect">
              <a:avLst/>
            </a:prstGeom>
          </p:spPr>
        </p:pic>
        <p:pic>
          <p:nvPicPr>
            <p:cNvPr id="10" name="図 9">
              <a:extLst>
                <a:ext uri="{FF2B5EF4-FFF2-40B4-BE49-F238E27FC236}">
                  <a16:creationId xmlns:a16="http://schemas.microsoft.com/office/drawing/2014/main" id="{F1878873-3782-4614-DEEA-5606C397B8F6}"/>
                </a:ext>
              </a:extLst>
            </p:cNvPr>
            <p:cNvPicPr>
              <a:picLocks noChangeAspect="1"/>
            </p:cNvPicPr>
            <p:nvPr/>
          </p:nvPicPr>
          <p:blipFill>
            <a:blip r:embed="rId10"/>
            <a:stretch>
              <a:fillRect/>
            </a:stretch>
          </p:blipFill>
          <p:spPr>
            <a:xfrm>
              <a:off x="1466013" y="3394673"/>
              <a:ext cx="1256400" cy="1346861"/>
            </a:xfrm>
            <a:prstGeom prst="rect">
              <a:avLst/>
            </a:prstGeom>
          </p:spPr>
        </p:pic>
        <p:sp>
          <p:nvSpPr>
            <p:cNvPr id="20" name="テキスト ボックス 19">
              <a:extLst>
                <a:ext uri="{FF2B5EF4-FFF2-40B4-BE49-F238E27FC236}">
                  <a16:creationId xmlns:a16="http://schemas.microsoft.com/office/drawing/2014/main" id="{E6565B6B-70F2-F37E-6FC7-F8630ACB11C0}"/>
                </a:ext>
              </a:extLst>
            </p:cNvPr>
            <p:cNvSpPr txBox="1"/>
            <p:nvPr/>
          </p:nvSpPr>
          <p:spPr>
            <a:xfrm>
              <a:off x="132690" y="3234168"/>
              <a:ext cx="1277594" cy="76944"/>
            </a:xfrm>
            <a:prstGeom prst="rect">
              <a:avLst/>
            </a:prstGeom>
            <a:noFill/>
          </p:spPr>
          <p:txBody>
            <a:bodyPr wrap="none" lIns="0" tIns="0" rIns="0" bIns="0" rtlCol="0">
              <a:spAutoFit/>
            </a:bodyPr>
            <a:lstStyle/>
            <a:p>
              <a:r>
                <a:rPr kumimoji="1" lang="en-US" altLang="ja-JP" sz="500" dirty="0"/>
                <a:t>※</a:t>
              </a:r>
              <a:r>
                <a:rPr kumimoji="1" lang="ja-JP" altLang="en-US" sz="500" dirty="0"/>
                <a:t>「フィンガード」は（株）ベストの登録商標です。</a:t>
              </a:r>
            </a:p>
          </p:txBody>
        </p:sp>
        <p:sp>
          <p:nvSpPr>
            <p:cNvPr id="21" name="テキスト ボックス 20">
              <a:extLst>
                <a:ext uri="{FF2B5EF4-FFF2-40B4-BE49-F238E27FC236}">
                  <a16:creationId xmlns:a16="http://schemas.microsoft.com/office/drawing/2014/main" id="{FF79D150-5D1C-F845-DED8-B46BAB3AB5EF}"/>
                </a:ext>
              </a:extLst>
            </p:cNvPr>
            <p:cNvSpPr txBox="1"/>
            <p:nvPr/>
          </p:nvSpPr>
          <p:spPr>
            <a:xfrm>
              <a:off x="2959512" y="3255937"/>
              <a:ext cx="1401025" cy="123111"/>
            </a:xfrm>
            <a:prstGeom prst="rect">
              <a:avLst/>
            </a:prstGeom>
            <a:noFill/>
          </p:spPr>
          <p:txBody>
            <a:bodyPr wrap="none" lIns="0" tIns="0" rIns="0" bIns="0" rtlCol="0">
              <a:spAutoFit/>
            </a:bodyPr>
            <a:lstStyle/>
            <a:p>
              <a:r>
                <a:rPr kumimoji="1" lang="ja-JP" altLang="en-US" sz="800" dirty="0"/>
                <a:t>隙間があるから指をはさまない。</a:t>
              </a:r>
            </a:p>
          </p:txBody>
        </p:sp>
        <p:sp>
          <p:nvSpPr>
            <p:cNvPr id="22" name="テキスト ボックス 21">
              <a:extLst>
                <a:ext uri="{FF2B5EF4-FFF2-40B4-BE49-F238E27FC236}">
                  <a16:creationId xmlns:a16="http://schemas.microsoft.com/office/drawing/2014/main" id="{8CF95195-239F-AFC0-5AB6-73273FA9249D}"/>
                </a:ext>
              </a:extLst>
            </p:cNvPr>
            <p:cNvSpPr txBox="1"/>
            <p:nvPr/>
          </p:nvSpPr>
          <p:spPr>
            <a:xfrm>
              <a:off x="2959512" y="3506440"/>
              <a:ext cx="1836234" cy="184666"/>
            </a:xfrm>
            <a:prstGeom prst="rect">
              <a:avLst/>
            </a:prstGeom>
            <a:noFill/>
          </p:spPr>
          <p:txBody>
            <a:bodyPr wrap="square" lIns="0" tIns="0" rIns="0" bIns="0" rtlCol="0">
              <a:spAutoFit/>
            </a:bodyPr>
            <a:lstStyle/>
            <a:p>
              <a:r>
                <a:rPr kumimoji="1" lang="ja-JP" altLang="en-US" sz="600" dirty="0"/>
                <a:t>ストッパーを設置して、扉と枠の間に</a:t>
              </a:r>
              <a:r>
                <a:rPr kumimoji="1" lang="en-US" altLang="ja-JP" sz="600" dirty="0"/>
                <a:t>29mm</a:t>
              </a:r>
              <a:r>
                <a:rPr kumimoji="1" lang="ja-JP" altLang="en-US" sz="600" dirty="0"/>
                <a:t>の隙間を確保。お子様の指はさみを防ぎます。</a:t>
              </a:r>
            </a:p>
          </p:txBody>
        </p:sp>
        <p:sp>
          <p:nvSpPr>
            <p:cNvPr id="23" name="テキスト ボックス 22">
              <a:extLst>
                <a:ext uri="{FF2B5EF4-FFF2-40B4-BE49-F238E27FC236}">
                  <a16:creationId xmlns:a16="http://schemas.microsoft.com/office/drawing/2014/main" id="{7A110F40-F44C-A4D4-9822-88BF7F5DEF71}"/>
                </a:ext>
              </a:extLst>
            </p:cNvPr>
            <p:cNvSpPr txBox="1"/>
            <p:nvPr/>
          </p:nvSpPr>
          <p:spPr>
            <a:xfrm>
              <a:off x="2959512" y="3745749"/>
              <a:ext cx="1687963" cy="76944"/>
            </a:xfrm>
            <a:prstGeom prst="rect">
              <a:avLst/>
            </a:prstGeom>
            <a:noFill/>
          </p:spPr>
          <p:txBody>
            <a:bodyPr wrap="none" lIns="0" tIns="0" rIns="0" bIns="0" rtlCol="0">
              <a:spAutoFit/>
            </a:bodyPr>
            <a:lstStyle/>
            <a:p>
              <a:r>
                <a:rPr kumimoji="1" lang="en-US" altLang="ja-JP" sz="500" dirty="0"/>
                <a:t>※</a:t>
              </a:r>
              <a:r>
                <a:rPr kumimoji="1" lang="ja-JP" altLang="en-US" sz="500" dirty="0"/>
                <a:t>扉下端より</a:t>
              </a:r>
              <a:r>
                <a:rPr kumimoji="1" lang="en-US" altLang="ja-JP" sz="500" dirty="0"/>
                <a:t>1590mm</a:t>
              </a:r>
              <a:r>
                <a:rPr kumimoji="1" lang="ja-JP" altLang="en-US" sz="500" dirty="0"/>
                <a:t>、または</a:t>
              </a:r>
              <a:r>
                <a:rPr kumimoji="1" lang="en-US" altLang="ja-JP" sz="500" dirty="0"/>
                <a:t>1710mm</a:t>
              </a:r>
              <a:r>
                <a:rPr kumimoji="1" lang="ja-JP" altLang="en-US" sz="500" dirty="0"/>
                <a:t>の高さに設置できます。</a:t>
              </a:r>
            </a:p>
          </p:txBody>
        </p:sp>
        <p:grpSp>
          <p:nvGrpSpPr>
            <p:cNvPr id="261" name="グループ化 260">
              <a:extLst>
                <a:ext uri="{FF2B5EF4-FFF2-40B4-BE49-F238E27FC236}">
                  <a16:creationId xmlns:a16="http://schemas.microsoft.com/office/drawing/2014/main" id="{F47C34A9-6283-E4A6-4C11-AE93A869A8AC}"/>
                </a:ext>
              </a:extLst>
            </p:cNvPr>
            <p:cNvGrpSpPr/>
            <p:nvPr/>
          </p:nvGrpSpPr>
          <p:grpSpPr>
            <a:xfrm>
              <a:off x="130879" y="3033023"/>
              <a:ext cx="4588328" cy="155930"/>
              <a:chOff x="5168437" y="702833"/>
              <a:chExt cx="4588328" cy="155930"/>
            </a:xfrm>
          </p:grpSpPr>
          <p:grpSp>
            <p:nvGrpSpPr>
              <p:cNvPr id="262" name="グループ化 261">
                <a:extLst>
                  <a:ext uri="{FF2B5EF4-FFF2-40B4-BE49-F238E27FC236}">
                    <a16:creationId xmlns:a16="http://schemas.microsoft.com/office/drawing/2014/main" id="{E3A08B58-6291-AB70-A30F-D1C9405313F9}"/>
                  </a:ext>
                </a:extLst>
              </p:cNvPr>
              <p:cNvGrpSpPr/>
              <p:nvPr/>
            </p:nvGrpSpPr>
            <p:grpSpPr>
              <a:xfrm>
                <a:off x="7822135" y="719204"/>
                <a:ext cx="425527" cy="112552"/>
                <a:chOff x="4854734" y="5407647"/>
                <a:chExt cx="425527" cy="112552"/>
              </a:xfrm>
            </p:grpSpPr>
            <p:sp>
              <p:nvSpPr>
                <p:cNvPr id="272" name="正方形/長方形 271">
                  <a:extLst>
                    <a:ext uri="{FF2B5EF4-FFF2-40B4-BE49-F238E27FC236}">
                      <a16:creationId xmlns:a16="http://schemas.microsoft.com/office/drawing/2014/main" id="{A3D6C1F9-EC7A-07D9-2E0F-2FEBBA55F194}"/>
                    </a:ext>
                  </a:extLst>
                </p:cNvPr>
                <p:cNvSpPr/>
                <p:nvPr/>
              </p:nvSpPr>
              <p:spPr bwMode="auto">
                <a:xfrm>
                  <a:off x="4854734" y="5407647"/>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273" name="テキスト ボックス 272">
                  <a:extLst>
                    <a:ext uri="{FF2B5EF4-FFF2-40B4-BE49-F238E27FC236}">
                      <a16:creationId xmlns:a16="http://schemas.microsoft.com/office/drawing/2014/main" id="{C6884F6C-4EE3-A399-84F3-861A8B005D05}"/>
                    </a:ext>
                  </a:extLst>
                </p:cNvPr>
                <p:cNvSpPr txBox="1"/>
                <p:nvPr/>
              </p:nvSpPr>
              <p:spPr>
                <a:xfrm>
                  <a:off x="4969368" y="5421212"/>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274" name="四角形: 角を丸くする 273">
                  <a:extLst>
                    <a:ext uri="{FF2B5EF4-FFF2-40B4-BE49-F238E27FC236}">
                      <a16:creationId xmlns:a16="http://schemas.microsoft.com/office/drawing/2014/main" id="{B100B00D-6DC7-A0F0-2EF8-C2D0E881993A}"/>
                    </a:ext>
                  </a:extLst>
                </p:cNvPr>
                <p:cNvSpPr/>
                <p:nvPr/>
              </p:nvSpPr>
              <p:spPr bwMode="auto">
                <a:xfrm>
                  <a:off x="4873725" y="5418768"/>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263" name="テキスト ボックス 262">
                <a:extLst>
                  <a:ext uri="{FF2B5EF4-FFF2-40B4-BE49-F238E27FC236}">
                    <a16:creationId xmlns:a16="http://schemas.microsoft.com/office/drawing/2014/main" id="{29CA8B5F-E484-057B-87FA-86FE709C4219}"/>
                  </a:ext>
                </a:extLst>
              </p:cNvPr>
              <p:cNvSpPr txBox="1"/>
              <p:nvPr/>
            </p:nvSpPr>
            <p:spPr>
              <a:xfrm>
                <a:off x="5168437" y="702833"/>
                <a:ext cx="711733" cy="123111"/>
              </a:xfrm>
              <a:prstGeom prst="rect">
                <a:avLst/>
              </a:prstGeom>
              <a:noFill/>
            </p:spPr>
            <p:txBody>
              <a:bodyPr wrap="none" lIns="0" tIns="0" rIns="0" bIns="0" rtlCol="0">
                <a:spAutoFit/>
              </a:bodyPr>
              <a:lstStyle/>
              <a:p>
                <a:r>
                  <a:rPr kumimoji="1" lang="ja-JP" altLang="en-US" sz="800" dirty="0"/>
                  <a:t>「フィンガード</a:t>
                </a:r>
                <a:r>
                  <a:rPr kumimoji="1" lang="en-US" altLang="ja-JP" sz="800" baseline="30000" dirty="0"/>
                  <a:t>※</a:t>
                </a:r>
                <a:r>
                  <a:rPr kumimoji="1" lang="en-US" altLang="ja-JP" sz="800" dirty="0"/>
                  <a:t> </a:t>
                </a:r>
                <a:r>
                  <a:rPr kumimoji="1" lang="ja-JP" altLang="en-US" sz="800" dirty="0"/>
                  <a:t>」</a:t>
                </a:r>
              </a:p>
            </p:txBody>
          </p:sp>
          <p:grpSp>
            <p:nvGrpSpPr>
              <p:cNvPr id="264" name="グループ化 263">
                <a:extLst>
                  <a:ext uri="{FF2B5EF4-FFF2-40B4-BE49-F238E27FC236}">
                    <a16:creationId xmlns:a16="http://schemas.microsoft.com/office/drawing/2014/main" id="{F19FFF72-04C0-0737-3284-F50C080DB41F}"/>
                  </a:ext>
                </a:extLst>
              </p:cNvPr>
              <p:cNvGrpSpPr/>
              <p:nvPr/>
            </p:nvGrpSpPr>
            <p:grpSpPr>
              <a:xfrm>
                <a:off x="8294759" y="730991"/>
                <a:ext cx="1462006" cy="96306"/>
                <a:chOff x="2473089" y="2612115"/>
                <a:chExt cx="1462006" cy="96306"/>
              </a:xfrm>
            </p:grpSpPr>
            <p:sp>
              <p:nvSpPr>
                <p:cNvPr id="266" name="テキスト ボックス 265">
                  <a:extLst>
                    <a:ext uri="{FF2B5EF4-FFF2-40B4-BE49-F238E27FC236}">
                      <a16:creationId xmlns:a16="http://schemas.microsoft.com/office/drawing/2014/main" id="{76823905-F3A3-E7DC-69F9-D3A9D78A3A46}"/>
                    </a:ext>
                  </a:extLst>
                </p:cNvPr>
                <p:cNvSpPr txBox="1"/>
                <p:nvPr/>
              </p:nvSpPr>
              <p:spPr>
                <a:xfrm>
                  <a:off x="247308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福祉</a:t>
                  </a:r>
                </a:p>
              </p:txBody>
            </p:sp>
            <p:sp>
              <p:nvSpPr>
                <p:cNvPr id="267" name="テキスト ボックス 266">
                  <a:extLst>
                    <a:ext uri="{FF2B5EF4-FFF2-40B4-BE49-F238E27FC236}">
                      <a16:creationId xmlns:a16="http://schemas.microsoft.com/office/drawing/2014/main" id="{4C8C1652-E9F5-A376-8CC2-6797A3F8A777}"/>
                    </a:ext>
                  </a:extLst>
                </p:cNvPr>
                <p:cNvSpPr txBox="1"/>
                <p:nvPr/>
              </p:nvSpPr>
              <p:spPr>
                <a:xfrm>
                  <a:off x="272219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医療</a:t>
                  </a:r>
                  <a:endParaRPr kumimoji="1" lang="ja-JP" altLang="en-US" sz="553" b="1" dirty="0">
                    <a:solidFill>
                      <a:schemeClr val="bg1">
                        <a:lumMod val="65000"/>
                      </a:schemeClr>
                    </a:solidFill>
                  </a:endParaRPr>
                </a:p>
              </p:txBody>
            </p:sp>
            <p:sp>
              <p:nvSpPr>
                <p:cNvPr id="268" name="テキスト ボックス 267">
                  <a:extLst>
                    <a:ext uri="{FF2B5EF4-FFF2-40B4-BE49-F238E27FC236}">
                      <a16:creationId xmlns:a16="http://schemas.microsoft.com/office/drawing/2014/main" id="{86AB43B4-E96D-09D7-79A6-F052987BA1FA}"/>
                    </a:ext>
                  </a:extLst>
                </p:cNvPr>
                <p:cNvSpPr txBox="1"/>
                <p:nvPr/>
              </p:nvSpPr>
              <p:spPr>
                <a:xfrm>
                  <a:off x="2971299" y="2612115"/>
                  <a:ext cx="216479" cy="96306"/>
                </a:xfrm>
                <a:prstGeom prst="rect">
                  <a:avLst/>
                </a:prstGeom>
                <a:solidFill>
                  <a:srgbClr val="ABBEA8"/>
                </a:solidFill>
                <a:ln w="6350">
                  <a:solidFill>
                    <a:srgbClr val="ABBEA8"/>
                  </a:solidFill>
                </a:ln>
              </p:spPr>
              <p:txBody>
                <a:bodyPr wrap="square" lIns="0" tIns="0" rIns="0" bIns="0" rtlCol="0" anchor="ctr" anchorCtr="0">
                  <a:noAutofit/>
                </a:bodyPr>
                <a:lstStyle/>
                <a:p>
                  <a:pPr algn="ctr"/>
                  <a:r>
                    <a:rPr lang="ja-JP" altLang="en-US" sz="553" b="1" dirty="0"/>
                    <a:t>教育</a:t>
                  </a:r>
                  <a:endParaRPr kumimoji="1" lang="ja-JP" altLang="en-US" sz="553" b="1" dirty="0"/>
                </a:p>
              </p:txBody>
            </p:sp>
            <p:sp>
              <p:nvSpPr>
                <p:cNvPr id="269" name="テキスト ボックス 268">
                  <a:extLst>
                    <a:ext uri="{FF2B5EF4-FFF2-40B4-BE49-F238E27FC236}">
                      <a16:creationId xmlns:a16="http://schemas.microsoft.com/office/drawing/2014/main" id="{A1A3F20C-5E3B-5FC0-292C-21737EAD5331}"/>
                    </a:ext>
                  </a:extLst>
                </p:cNvPr>
                <p:cNvSpPr txBox="1"/>
                <p:nvPr/>
              </p:nvSpPr>
              <p:spPr>
                <a:xfrm>
                  <a:off x="322040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270" name="テキスト ボックス 269">
                  <a:extLst>
                    <a:ext uri="{FF2B5EF4-FFF2-40B4-BE49-F238E27FC236}">
                      <a16:creationId xmlns:a16="http://schemas.microsoft.com/office/drawing/2014/main" id="{5CA39564-C3D3-F89F-CFB9-BF4D5C28BFDF}"/>
                    </a:ext>
                  </a:extLst>
                </p:cNvPr>
                <p:cNvSpPr txBox="1"/>
                <p:nvPr/>
              </p:nvSpPr>
              <p:spPr>
                <a:xfrm>
                  <a:off x="346950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商業</a:t>
                  </a:r>
                </a:p>
              </p:txBody>
            </p:sp>
            <p:sp>
              <p:nvSpPr>
                <p:cNvPr id="271" name="テキスト ボックス 270">
                  <a:extLst>
                    <a:ext uri="{FF2B5EF4-FFF2-40B4-BE49-F238E27FC236}">
                      <a16:creationId xmlns:a16="http://schemas.microsoft.com/office/drawing/2014/main" id="{F90BE954-0702-1572-9B54-195C03EEE1F1}"/>
                    </a:ext>
                  </a:extLst>
                </p:cNvPr>
                <p:cNvSpPr txBox="1"/>
                <p:nvPr/>
              </p:nvSpPr>
              <p:spPr>
                <a:xfrm>
                  <a:off x="3718616"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265" name="直線コネクタ 264">
                <a:extLst>
                  <a:ext uri="{FF2B5EF4-FFF2-40B4-BE49-F238E27FC236}">
                    <a16:creationId xmlns:a16="http://schemas.microsoft.com/office/drawing/2014/main" id="{174E8781-5442-D4A0-96A1-103CD8C3A2A9}"/>
                  </a:ext>
                </a:extLst>
              </p:cNvPr>
              <p:cNvCxnSpPr>
                <a:cxnSpLocks/>
              </p:cNvCxnSpPr>
              <p:nvPr/>
            </p:nvCxnSpPr>
            <p:spPr>
              <a:xfrm>
                <a:off x="5178536" y="858763"/>
                <a:ext cx="4577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4" name="グループ化 73">
            <a:extLst>
              <a:ext uri="{FF2B5EF4-FFF2-40B4-BE49-F238E27FC236}">
                <a16:creationId xmlns:a16="http://schemas.microsoft.com/office/drawing/2014/main" id="{D2C0954E-006C-591B-D261-B4DB93C34CD7}"/>
              </a:ext>
            </a:extLst>
          </p:cNvPr>
          <p:cNvGrpSpPr/>
          <p:nvPr/>
        </p:nvGrpSpPr>
        <p:grpSpPr>
          <a:xfrm>
            <a:off x="95135" y="5276323"/>
            <a:ext cx="2790439" cy="973228"/>
            <a:chOff x="95135" y="5276323"/>
            <a:chExt cx="2790439" cy="973228"/>
          </a:xfrm>
        </p:grpSpPr>
        <p:sp>
          <p:nvSpPr>
            <p:cNvPr id="68" name="正方形/長方形 67">
              <a:extLst>
                <a:ext uri="{FF2B5EF4-FFF2-40B4-BE49-F238E27FC236}">
                  <a16:creationId xmlns:a16="http://schemas.microsoft.com/office/drawing/2014/main" id="{79954538-D238-0DAE-28E4-A6B03E8CFF53}"/>
                </a:ext>
              </a:extLst>
            </p:cNvPr>
            <p:cNvSpPr/>
            <p:nvPr/>
          </p:nvSpPr>
          <p:spPr bwMode="auto">
            <a:xfrm>
              <a:off x="130879" y="5490573"/>
              <a:ext cx="1229209" cy="758978"/>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2" name="図 11">
              <a:extLst>
                <a:ext uri="{FF2B5EF4-FFF2-40B4-BE49-F238E27FC236}">
                  <a16:creationId xmlns:a16="http://schemas.microsoft.com/office/drawing/2014/main" id="{96DA198B-296C-B170-40FC-88FDCF2EA7AF}"/>
                </a:ext>
              </a:extLst>
            </p:cNvPr>
            <p:cNvPicPr>
              <a:picLocks noChangeAspect="1"/>
            </p:cNvPicPr>
            <p:nvPr/>
          </p:nvPicPr>
          <p:blipFill>
            <a:blip r:embed="rId11"/>
            <a:stretch>
              <a:fillRect/>
            </a:stretch>
          </p:blipFill>
          <p:spPr>
            <a:xfrm>
              <a:off x="321733" y="5549956"/>
              <a:ext cx="847499" cy="635624"/>
            </a:xfrm>
            <a:prstGeom prst="rect">
              <a:avLst/>
            </a:prstGeom>
          </p:spPr>
        </p:pic>
        <p:sp>
          <p:nvSpPr>
            <p:cNvPr id="25" name="テキスト ボックス 24">
              <a:extLst>
                <a:ext uri="{FF2B5EF4-FFF2-40B4-BE49-F238E27FC236}">
                  <a16:creationId xmlns:a16="http://schemas.microsoft.com/office/drawing/2014/main" id="{BAAA3B12-D583-69A3-56DC-6A48FD83008C}"/>
                </a:ext>
              </a:extLst>
            </p:cNvPr>
            <p:cNvSpPr txBox="1"/>
            <p:nvPr/>
          </p:nvSpPr>
          <p:spPr>
            <a:xfrm>
              <a:off x="1462399" y="5498333"/>
              <a:ext cx="1054776" cy="123111"/>
            </a:xfrm>
            <a:prstGeom prst="rect">
              <a:avLst/>
            </a:prstGeom>
            <a:noFill/>
          </p:spPr>
          <p:txBody>
            <a:bodyPr wrap="none" lIns="0" tIns="0" rIns="0" bIns="0" rtlCol="0">
              <a:spAutoFit/>
            </a:bodyPr>
            <a:lstStyle/>
            <a:p>
              <a:r>
                <a:rPr kumimoji="1" lang="ja-JP" altLang="en-US" sz="800" dirty="0"/>
                <a:t>来訪者を確認でき安心。</a:t>
              </a:r>
            </a:p>
          </p:txBody>
        </p:sp>
        <p:sp>
          <p:nvSpPr>
            <p:cNvPr id="26" name="テキスト ボックス 25">
              <a:extLst>
                <a:ext uri="{FF2B5EF4-FFF2-40B4-BE49-F238E27FC236}">
                  <a16:creationId xmlns:a16="http://schemas.microsoft.com/office/drawing/2014/main" id="{331844AB-E8C3-85E2-43E1-99149DE61752}"/>
                </a:ext>
              </a:extLst>
            </p:cNvPr>
            <p:cNvSpPr txBox="1"/>
            <p:nvPr/>
          </p:nvSpPr>
          <p:spPr>
            <a:xfrm>
              <a:off x="1462398" y="5749024"/>
              <a:ext cx="1401025" cy="184666"/>
            </a:xfrm>
            <a:prstGeom prst="rect">
              <a:avLst/>
            </a:prstGeom>
            <a:noFill/>
          </p:spPr>
          <p:txBody>
            <a:bodyPr wrap="square" lIns="0" tIns="0" rIns="0" bIns="0" rtlCol="0">
              <a:spAutoFit/>
            </a:bodyPr>
            <a:lstStyle/>
            <a:p>
              <a:r>
                <a:rPr kumimoji="1" lang="ja-JP" altLang="en-US" sz="600" dirty="0"/>
                <a:t>目視で来訪者を確認することができるので、セキュリティー性が向上します。</a:t>
              </a:r>
            </a:p>
          </p:txBody>
        </p:sp>
        <p:sp>
          <p:nvSpPr>
            <p:cNvPr id="27" name="テキスト ボックス 26">
              <a:extLst>
                <a:ext uri="{FF2B5EF4-FFF2-40B4-BE49-F238E27FC236}">
                  <a16:creationId xmlns:a16="http://schemas.microsoft.com/office/drawing/2014/main" id="{0B6648E8-D306-C0E5-9A9D-08608F560F8E}"/>
                </a:ext>
              </a:extLst>
            </p:cNvPr>
            <p:cNvSpPr txBox="1"/>
            <p:nvPr/>
          </p:nvSpPr>
          <p:spPr>
            <a:xfrm>
              <a:off x="1462399" y="5986921"/>
              <a:ext cx="508152" cy="76944"/>
            </a:xfrm>
            <a:prstGeom prst="rect">
              <a:avLst/>
            </a:prstGeom>
            <a:noFill/>
          </p:spPr>
          <p:txBody>
            <a:bodyPr wrap="none" lIns="0" tIns="0" rIns="0" bIns="0" rtlCol="0">
              <a:spAutoFit/>
            </a:bodyPr>
            <a:lstStyle/>
            <a:p>
              <a:r>
                <a:rPr kumimoji="1" lang="en-US" altLang="ja-JP" sz="500" dirty="0"/>
                <a:t>※PA</a:t>
              </a:r>
              <a:r>
                <a:rPr kumimoji="1" lang="ja-JP" altLang="en-US" sz="500" dirty="0"/>
                <a:t>型、</a:t>
              </a:r>
              <a:r>
                <a:rPr kumimoji="1" lang="en-US" altLang="ja-JP" sz="500" dirty="0"/>
                <a:t>DC</a:t>
              </a:r>
              <a:r>
                <a:rPr kumimoji="1" lang="ja-JP" altLang="en-US" sz="500" dirty="0"/>
                <a:t>型のみ</a:t>
              </a:r>
            </a:p>
          </p:txBody>
        </p:sp>
        <p:grpSp>
          <p:nvGrpSpPr>
            <p:cNvPr id="72" name="グループ化 71">
              <a:extLst>
                <a:ext uri="{FF2B5EF4-FFF2-40B4-BE49-F238E27FC236}">
                  <a16:creationId xmlns:a16="http://schemas.microsoft.com/office/drawing/2014/main" id="{19E70ABF-8A12-BC98-B7DC-87B43A748872}"/>
                </a:ext>
              </a:extLst>
            </p:cNvPr>
            <p:cNvGrpSpPr/>
            <p:nvPr/>
          </p:nvGrpSpPr>
          <p:grpSpPr>
            <a:xfrm>
              <a:off x="95135" y="5276323"/>
              <a:ext cx="2790439" cy="155930"/>
              <a:chOff x="95135" y="5276323"/>
              <a:chExt cx="2790439" cy="155930"/>
            </a:xfrm>
          </p:grpSpPr>
          <p:grpSp>
            <p:nvGrpSpPr>
              <p:cNvPr id="300" name="グループ化 299">
                <a:extLst>
                  <a:ext uri="{FF2B5EF4-FFF2-40B4-BE49-F238E27FC236}">
                    <a16:creationId xmlns:a16="http://schemas.microsoft.com/office/drawing/2014/main" id="{EFAFDEF5-25CE-A39D-EC26-7040C7C99EB3}"/>
                  </a:ext>
                </a:extLst>
              </p:cNvPr>
              <p:cNvGrpSpPr/>
              <p:nvPr/>
            </p:nvGrpSpPr>
            <p:grpSpPr>
              <a:xfrm>
                <a:off x="913193" y="5292694"/>
                <a:ext cx="425527" cy="112552"/>
                <a:chOff x="4854734" y="5407647"/>
                <a:chExt cx="425527" cy="112552"/>
              </a:xfrm>
            </p:grpSpPr>
            <p:sp>
              <p:nvSpPr>
                <p:cNvPr id="310" name="正方形/長方形 309">
                  <a:extLst>
                    <a:ext uri="{FF2B5EF4-FFF2-40B4-BE49-F238E27FC236}">
                      <a16:creationId xmlns:a16="http://schemas.microsoft.com/office/drawing/2014/main" id="{DFA73A53-5516-3517-D973-B39A0363EC47}"/>
                    </a:ext>
                  </a:extLst>
                </p:cNvPr>
                <p:cNvSpPr/>
                <p:nvPr/>
              </p:nvSpPr>
              <p:spPr bwMode="auto">
                <a:xfrm>
                  <a:off x="4854734" y="5407647"/>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311" name="テキスト ボックス 310">
                  <a:extLst>
                    <a:ext uri="{FF2B5EF4-FFF2-40B4-BE49-F238E27FC236}">
                      <a16:creationId xmlns:a16="http://schemas.microsoft.com/office/drawing/2014/main" id="{D60A51A0-6AE0-B03A-9F58-A553D906AE6B}"/>
                    </a:ext>
                  </a:extLst>
                </p:cNvPr>
                <p:cNvSpPr txBox="1"/>
                <p:nvPr/>
              </p:nvSpPr>
              <p:spPr>
                <a:xfrm>
                  <a:off x="4969368" y="5421212"/>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312" name="四角形: 角を丸くする 311">
                  <a:extLst>
                    <a:ext uri="{FF2B5EF4-FFF2-40B4-BE49-F238E27FC236}">
                      <a16:creationId xmlns:a16="http://schemas.microsoft.com/office/drawing/2014/main" id="{C8B1017F-63B5-0DC2-774F-7402887F3D17}"/>
                    </a:ext>
                  </a:extLst>
                </p:cNvPr>
                <p:cNvSpPr/>
                <p:nvPr/>
              </p:nvSpPr>
              <p:spPr bwMode="auto">
                <a:xfrm>
                  <a:off x="4873725" y="5418768"/>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301" name="テキスト ボックス 300">
                <a:extLst>
                  <a:ext uri="{FF2B5EF4-FFF2-40B4-BE49-F238E27FC236}">
                    <a16:creationId xmlns:a16="http://schemas.microsoft.com/office/drawing/2014/main" id="{18D65F1F-8C50-B866-7006-2C43DFC2118C}"/>
                  </a:ext>
                </a:extLst>
              </p:cNvPr>
              <p:cNvSpPr txBox="1"/>
              <p:nvPr/>
            </p:nvSpPr>
            <p:spPr>
              <a:xfrm>
                <a:off x="95135" y="5276323"/>
                <a:ext cx="655629" cy="123111"/>
              </a:xfrm>
              <a:prstGeom prst="rect">
                <a:avLst/>
              </a:prstGeom>
              <a:noFill/>
            </p:spPr>
            <p:txBody>
              <a:bodyPr wrap="none" lIns="0" tIns="0" rIns="0" bIns="0" rtlCol="0">
                <a:spAutoFit/>
              </a:bodyPr>
              <a:lstStyle/>
              <a:p>
                <a:r>
                  <a:rPr kumimoji="1" lang="ja-JP" altLang="en-US" sz="800" dirty="0"/>
                  <a:t>「ドアスコープ</a:t>
                </a:r>
                <a:r>
                  <a:rPr kumimoji="1" lang="en-US" altLang="ja-JP" sz="800" dirty="0"/>
                  <a:t> </a:t>
                </a:r>
                <a:r>
                  <a:rPr kumimoji="1" lang="ja-JP" altLang="en-US" sz="800" dirty="0"/>
                  <a:t>」</a:t>
                </a:r>
              </a:p>
            </p:txBody>
          </p:sp>
          <p:grpSp>
            <p:nvGrpSpPr>
              <p:cNvPr id="302" name="グループ化 301">
                <a:extLst>
                  <a:ext uri="{FF2B5EF4-FFF2-40B4-BE49-F238E27FC236}">
                    <a16:creationId xmlns:a16="http://schemas.microsoft.com/office/drawing/2014/main" id="{0F2828A0-8C9D-D30E-2275-1573772ACB24}"/>
                  </a:ext>
                </a:extLst>
              </p:cNvPr>
              <p:cNvGrpSpPr/>
              <p:nvPr/>
            </p:nvGrpSpPr>
            <p:grpSpPr>
              <a:xfrm>
                <a:off x="1385817" y="5304481"/>
                <a:ext cx="1462006" cy="96306"/>
                <a:chOff x="2473089" y="2612115"/>
                <a:chExt cx="1462006" cy="96306"/>
              </a:xfrm>
            </p:grpSpPr>
            <p:sp>
              <p:nvSpPr>
                <p:cNvPr id="304" name="テキスト ボックス 303">
                  <a:extLst>
                    <a:ext uri="{FF2B5EF4-FFF2-40B4-BE49-F238E27FC236}">
                      <a16:creationId xmlns:a16="http://schemas.microsoft.com/office/drawing/2014/main" id="{B16D4AA1-E454-8201-F02A-C815269C53C1}"/>
                    </a:ext>
                  </a:extLst>
                </p:cNvPr>
                <p:cNvSpPr txBox="1"/>
                <p:nvPr/>
              </p:nvSpPr>
              <p:spPr>
                <a:xfrm>
                  <a:off x="2473089" y="2612115"/>
                  <a:ext cx="216479" cy="96306"/>
                </a:xfrm>
                <a:prstGeom prst="rect">
                  <a:avLst/>
                </a:prstGeom>
                <a:solidFill>
                  <a:srgbClr val="E6D1A5"/>
                </a:solidFill>
                <a:ln w="6350">
                  <a:solidFill>
                    <a:srgbClr val="E6D1A5"/>
                  </a:solidFill>
                </a:ln>
              </p:spPr>
              <p:txBody>
                <a:bodyPr wrap="square" lIns="0" tIns="0" rIns="0" bIns="0" rtlCol="0" anchor="ctr" anchorCtr="0">
                  <a:noAutofit/>
                </a:bodyPr>
                <a:lstStyle/>
                <a:p>
                  <a:pPr algn="ctr"/>
                  <a:r>
                    <a:rPr kumimoji="1" lang="ja-JP" altLang="en-US" sz="553" b="1" dirty="0"/>
                    <a:t>福祉</a:t>
                  </a:r>
                </a:p>
              </p:txBody>
            </p:sp>
            <p:sp>
              <p:nvSpPr>
                <p:cNvPr id="305" name="テキスト ボックス 304">
                  <a:extLst>
                    <a:ext uri="{FF2B5EF4-FFF2-40B4-BE49-F238E27FC236}">
                      <a16:creationId xmlns:a16="http://schemas.microsoft.com/office/drawing/2014/main" id="{3CAD6688-C446-A2F7-35E3-6606492AC46B}"/>
                    </a:ext>
                  </a:extLst>
                </p:cNvPr>
                <p:cNvSpPr txBox="1"/>
                <p:nvPr/>
              </p:nvSpPr>
              <p:spPr>
                <a:xfrm>
                  <a:off x="272219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医療</a:t>
                  </a:r>
                  <a:endParaRPr kumimoji="1" lang="ja-JP" altLang="en-US" sz="553" b="1" dirty="0">
                    <a:solidFill>
                      <a:schemeClr val="bg1">
                        <a:lumMod val="65000"/>
                      </a:schemeClr>
                    </a:solidFill>
                  </a:endParaRPr>
                </a:p>
              </p:txBody>
            </p:sp>
            <p:sp>
              <p:nvSpPr>
                <p:cNvPr id="306" name="テキスト ボックス 305">
                  <a:extLst>
                    <a:ext uri="{FF2B5EF4-FFF2-40B4-BE49-F238E27FC236}">
                      <a16:creationId xmlns:a16="http://schemas.microsoft.com/office/drawing/2014/main" id="{0D6894E7-2A5A-3470-F1EA-84297DA97DFF}"/>
                    </a:ext>
                  </a:extLst>
                </p:cNvPr>
                <p:cNvSpPr txBox="1"/>
                <p:nvPr/>
              </p:nvSpPr>
              <p:spPr>
                <a:xfrm>
                  <a:off x="297129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教育</a:t>
                  </a:r>
                  <a:endParaRPr kumimoji="1" lang="ja-JP" altLang="en-US" sz="553" b="1" dirty="0">
                    <a:solidFill>
                      <a:schemeClr val="bg1">
                        <a:lumMod val="65000"/>
                      </a:schemeClr>
                    </a:solidFill>
                  </a:endParaRPr>
                </a:p>
              </p:txBody>
            </p:sp>
            <p:sp>
              <p:nvSpPr>
                <p:cNvPr id="307" name="テキスト ボックス 306">
                  <a:extLst>
                    <a:ext uri="{FF2B5EF4-FFF2-40B4-BE49-F238E27FC236}">
                      <a16:creationId xmlns:a16="http://schemas.microsoft.com/office/drawing/2014/main" id="{D66613E6-8271-C7CE-076B-DDD7D668F6F8}"/>
                    </a:ext>
                  </a:extLst>
                </p:cNvPr>
                <p:cNvSpPr txBox="1"/>
                <p:nvPr/>
              </p:nvSpPr>
              <p:spPr>
                <a:xfrm>
                  <a:off x="322040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308" name="テキスト ボックス 307">
                  <a:extLst>
                    <a:ext uri="{FF2B5EF4-FFF2-40B4-BE49-F238E27FC236}">
                      <a16:creationId xmlns:a16="http://schemas.microsoft.com/office/drawing/2014/main" id="{DF4C33D6-CEA8-9B29-44B4-955D96EB650A}"/>
                    </a:ext>
                  </a:extLst>
                </p:cNvPr>
                <p:cNvSpPr txBox="1"/>
                <p:nvPr/>
              </p:nvSpPr>
              <p:spPr>
                <a:xfrm>
                  <a:off x="346950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商業</a:t>
                  </a:r>
                </a:p>
              </p:txBody>
            </p:sp>
            <p:sp>
              <p:nvSpPr>
                <p:cNvPr id="309" name="テキスト ボックス 308">
                  <a:extLst>
                    <a:ext uri="{FF2B5EF4-FFF2-40B4-BE49-F238E27FC236}">
                      <a16:creationId xmlns:a16="http://schemas.microsoft.com/office/drawing/2014/main" id="{BA926CE1-0F88-834F-7AAA-E23A81CD8608}"/>
                    </a:ext>
                  </a:extLst>
                </p:cNvPr>
                <p:cNvSpPr txBox="1"/>
                <p:nvPr/>
              </p:nvSpPr>
              <p:spPr>
                <a:xfrm>
                  <a:off x="3718616"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303" name="直線コネクタ 302">
                <a:extLst>
                  <a:ext uri="{FF2B5EF4-FFF2-40B4-BE49-F238E27FC236}">
                    <a16:creationId xmlns:a16="http://schemas.microsoft.com/office/drawing/2014/main" id="{1927ED61-2351-82FC-1EF4-574B1B266E80}"/>
                  </a:ext>
                </a:extLst>
              </p:cNvPr>
              <p:cNvCxnSpPr>
                <a:cxnSpLocks/>
              </p:cNvCxnSpPr>
              <p:nvPr/>
            </p:nvCxnSpPr>
            <p:spPr>
              <a:xfrm>
                <a:off x="105234" y="5432253"/>
                <a:ext cx="278034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28" name="グループ化 327">
            <a:extLst>
              <a:ext uri="{FF2B5EF4-FFF2-40B4-BE49-F238E27FC236}">
                <a16:creationId xmlns:a16="http://schemas.microsoft.com/office/drawing/2014/main" id="{5DE74062-5954-489D-20A5-8D8073901187}"/>
              </a:ext>
            </a:extLst>
          </p:cNvPr>
          <p:cNvGrpSpPr/>
          <p:nvPr/>
        </p:nvGrpSpPr>
        <p:grpSpPr>
          <a:xfrm>
            <a:off x="5013426" y="4564108"/>
            <a:ext cx="4743339" cy="2098501"/>
            <a:chOff x="5013426" y="4564108"/>
            <a:chExt cx="4743339" cy="2098501"/>
          </a:xfrm>
        </p:grpSpPr>
        <p:sp>
          <p:nvSpPr>
            <p:cNvPr id="38" name="テキスト ボックス 37">
              <a:extLst>
                <a:ext uri="{FF2B5EF4-FFF2-40B4-BE49-F238E27FC236}">
                  <a16:creationId xmlns:a16="http://schemas.microsoft.com/office/drawing/2014/main" id="{5AC2D3F5-B362-C7E7-22A7-CCF8307E06F7}"/>
                </a:ext>
              </a:extLst>
            </p:cNvPr>
            <p:cNvSpPr txBox="1"/>
            <p:nvPr/>
          </p:nvSpPr>
          <p:spPr>
            <a:xfrm>
              <a:off x="8489359" y="4787771"/>
              <a:ext cx="1264242" cy="123111"/>
            </a:xfrm>
            <a:prstGeom prst="rect">
              <a:avLst/>
            </a:prstGeom>
            <a:noFill/>
          </p:spPr>
          <p:txBody>
            <a:bodyPr wrap="square" lIns="0" tIns="0" rIns="0" bIns="0" rtlCol="0">
              <a:spAutoFit/>
            </a:bodyPr>
            <a:lstStyle/>
            <a:p>
              <a:r>
                <a:rPr kumimoji="1" lang="ja-JP" altLang="en-US" sz="800" dirty="0"/>
                <a:t>２か所で施錠するから安心。</a:t>
              </a:r>
            </a:p>
          </p:txBody>
        </p:sp>
        <p:sp>
          <p:nvSpPr>
            <p:cNvPr id="39" name="テキスト ボックス 38">
              <a:extLst>
                <a:ext uri="{FF2B5EF4-FFF2-40B4-BE49-F238E27FC236}">
                  <a16:creationId xmlns:a16="http://schemas.microsoft.com/office/drawing/2014/main" id="{84BF2A3D-FDA3-51B6-EC13-DFCAC970C99A}"/>
                </a:ext>
              </a:extLst>
            </p:cNvPr>
            <p:cNvSpPr txBox="1"/>
            <p:nvPr/>
          </p:nvSpPr>
          <p:spPr>
            <a:xfrm>
              <a:off x="8486246" y="5037335"/>
              <a:ext cx="1264242" cy="553998"/>
            </a:xfrm>
            <a:prstGeom prst="rect">
              <a:avLst/>
            </a:prstGeom>
            <a:noFill/>
          </p:spPr>
          <p:txBody>
            <a:bodyPr wrap="square" lIns="0" tIns="0" rIns="0" bIns="0" rtlCol="0">
              <a:spAutoFit/>
            </a:bodyPr>
            <a:lstStyle/>
            <a:p>
              <a:r>
                <a:rPr kumimoji="1" lang="ja-JP" altLang="en-US" sz="600" dirty="0"/>
                <a:t>合計２か所まで錠設置が可能です。</a:t>
              </a:r>
            </a:p>
            <a:p>
              <a:r>
                <a:rPr kumimoji="1" lang="ja-JP" altLang="en-US" sz="600" dirty="0"/>
                <a:t>両側サムターンや美和ロック錠、</a:t>
              </a:r>
              <a:endParaRPr kumimoji="1" lang="en-US" altLang="ja-JP" sz="600" dirty="0"/>
            </a:p>
            <a:p>
              <a:r>
                <a:rPr kumimoji="1" lang="ja-JP" altLang="en-US" sz="600" dirty="0"/>
                <a:t>キーレックスなどの組み合わせ対応ができます。</a:t>
              </a:r>
            </a:p>
            <a:p>
              <a:r>
                <a:rPr kumimoji="1" lang="ja-JP" altLang="en-US" sz="600" dirty="0"/>
                <a:t>また子どもの手が届かない</a:t>
              </a:r>
              <a:r>
                <a:rPr kumimoji="1" lang="en-US" altLang="ja-JP" sz="600" dirty="0"/>
                <a:t>1600mm</a:t>
              </a:r>
            </a:p>
            <a:p>
              <a:r>
                <a:rPr kumimoji="1" lang="ja-JP" altLang="en-US" sz="600" dirty="0"/>
                <a:t>高さ以上への錠設置も対応いたします。</a:t>
              </a:r>
            </a:p>
          </p:txBody>
        </p:sp>
        <p:pic>
          <p:nvPicPr>
            <p:cNvPr id="67" name="図 66">
              <a:extLst>
                <a:ext uri="{FF2B5EF4-FFF2-40B4-BE49-F238E27FC236}">
                  <a16:creationId xmlns:a16="http://schemas.microsoft.com/office/drawing/2014/main" id="{4BC2BEE1-4196-5935-D682-F20515DC296A}"/>
                </a:ext>
              </a:extLst>
            </p:cNvPr>
            <p:cNvPicPr>
              <a:picLocks noChangeAspect="1"/>
            </p:cNvPicPr>
            <p:nvPr/>
          </p:nvPicPr>
          <p:blipFill>
            <a:blip r:embed="rId12"/>
            <a:stretch>
              <a:fillRect/>
            </a:stretch>
          </p:blipFill>
          <p:spPr>
            <a:xfrm>
              <a:off x="7297737" y="4785665"/>
              <a:ext cx="990000" cy="1800000"/>
            </a:xfrm>
            <a:prstGeom prst="rect">
              <a:avLst/>
            </a:prstGeom>
          </p:spPr>
        </p:pic>
        <p:grpSp>
          <p:nvGrpSpPr>
            <p:cNvPr id="7" name="グループ化 6">
              <a:extLst>
                <a:ext uri="{FF2B5EF4-FFF2-40B4-BE49-F238E27FC236}">
                  <a16:creationId xmlns:a16="http://schemas.microsoft.com/office/drawing/2014/main" id="{0CE083F1-3EE4-F7DF-8D3D-D3BB87764B92}"/>
                </a:ext>
              </a:extLst>
            </p:cNvPr>
            <p:cNvGrpSpPr/>
            <p:nvPr/>
          </p:nvGrpSpPr>
          <p:grpSpPr>
            <a:xfrm>
              <a:off x="5016639" y="4784803"/>
              <a:ext cx="2217174" cy="1877806"/>
              <a:chOff x="5016639" y="4864041"/>
              <a:chExt cx="2217174" cy="1877806"/>
            </a:xfrm>
          </p:grpSpPr>
          <p:pic>
            <p:nvPicPr>
              <p:cNvPr id="79" name="図 78">
                <a:extLst>
                  <a:ext uri="{FF2B5EF4-FFF2-40B4-BE49-F238E27FC236}">
                    <a16:creationId xmlns:a16="http://schemas.microsoft.com/office/drawing/2014/main" id="{F21FB744-CF0A-70D0-947F-53B0E6618349}"/>
                  </a:ext>
                </a:extLst>
              </p:cNvPr>
              <p:cNvPicPr>
                <a:picLocks noChangeAspect="1"/>
              </p:cNvPicPr>
              <p:nvPr/>
            </p:nvPicPr>
            <p:blipFill>
              <a:blip r:embed="rId13"/>
              <a:stretch>
                <a:fillRect/>
              </a:stretch>
            </p:blipFill>
            <p:spPr>
              <a:xfrm>
                <a:off x="5016639" y="4864903"/>
                <a:ext cx="1376170" cy="1800000"/>
              </a:xfrm>
              <a:prstGeom prst="rect">
                <a:avLst/>
              </a:prstGeom>
            </p:spPr>
          </p:pic>
          <p:pic>
            <p:nvPicPr>
              <p:cNvPr id="81" name="図 80">
                <a:extLst>
                  <a:ext uri="{FF2B5EF4-FFF2-40B4-BE49-F238E27FC236}">
                    <a16:creationId xmlns:a16="http://schemas.microsoft.com/office/drawing/2014/main" id="{9553B0EB-1B7B-AAA0-6DFF-4478964C7FAD}"/>
                  </a:ext>
                </a:extLst>
              </p:cNvPr>
              <p:cNvPicPr>
                <a:picLocks noChangeAspect="1"/>
              </p:cNvPicPr>
              <p:nvPr/>
            </p:nvPicPr>
            <p:blipFill>
              <a:blip r:embed="rId14"/>
              <a:stretch>
                <a:fillRect/>
              </a:stretch>
            </p:blipFill>
            <p:spPr>
              <a:xfrm>
                <a:off x="6450525" y="4864041"/>
                <a:ext cx="783288" cy="828000"/>
              </a:xfrm>
              <a:prstGeom prst="rect">
                <a:avLst/>
              </a:prstGeom>
            </p:spPr>
          </p:pic>
          <p:pic>
            <p:nvPicPr>
              <p:cNvPr id="83" name="図 82">
                <a:extLst>
                  <a:ext uri="{FF2B5EF4-FFF2-40B4-BE49-F238E27FC236}">
                    <a16:creationId xmlns:a16="http://schemas.microsoft.com/office/drawing/2014/main" id="{EF231333-7727-361E-A9C6-1ED1150CF0E9}"/>
                  </a:ext>
                </a:extLst>
              </p:cNvPr>
              <p:cNvPicPr>
                <a:picLocks noChangeAspect="1"/>
              </p:cNvPicPr>
              <p:nvPr/>
            </p:nvPicPr>
            <p:blipFill>
              <a:blip r:embed="rId15"/>
              <a:stretch>
                <a:fillRect/>
              </a:stretch>
            </p:blipFill>
            <p:spPr>
              <a:xfrm>
                <a:off x="6450525" y="5836903"/>
                <a:ext cx="783288" cy="828000"/>
              </a:xfrm>
              <a:prstGeom prst="rect">
                <a:avLst/>
              </a:prstGeom>
            </p:spPr>
          </p:pic>
          <p:sp>
            <p:nvSpPr>
              <p:cNvPr id="143" name="テキスト ボックス 142">
                <a:extLst>
                  <a:ext uri="{FF2B5EF4-FFF2-40B4-BE49-F238E27FC236}">
                    <a16:creationId xmlns:a16="http://schemas.microsoft.com/office/drawing/2014/main" id="{737A168D-74C8-6BA1-BC95-3E65E1DE0859}"/>
                  </a:ext>
                </a:extLst>
              </p:cNvPr>
              <p:cNvSpPr txBox="1"/>
              <p:nvPr/>
            </p:nvSpPr>
            <p:spPr>
              <a:xfrm>
                <a:off x="7103118" y="5700682"/>
                <a:ext cx="128240" cy="76944"/>
              </a:xfrm>
              <a:prstGeom prst="rect">
                <a:avLst/>
              </a:prstGeom>
              <a:noFill/>
            </p:spPr>
            <p:txBody>
              <a:bodyPr wrap="none" lIns="0" tIns="0" rIns="0" bIns="0" rtlCol="0">
                <a:spAutoFit/>
              </a:bodyPr>
              <a:lstStyle/>
              <a:p>
                <a:pPr algn="r"/>
                <a:r>
                  <a:rPr lang="ja-JP" altLang="en-US" sz="500" dirty="0"/>
                  <a:t>上部</a:t>
                </a:r>
                <a:endParaRPr kumimoji="1" lang="ja-JP" altLang="en-US" sz="500" dirty="0"/>
              </a:p>
            </p:txBody>
          </p:sp>
          <p:sp>
            <p:nvSpPr>
              <p:cNvPr id="144" name="テキスト ボックス 143">
                <a:extLst>
                  <a:ext uri="{FF2B5EF4-FFF2-40B4-BE49-F238E27FC236}">
                    <a16:creationId xmlns:a16="http://schemas.microsoft.com/office/drawing/2014/main" id="{44DA83CD-C154-2451-CFE7-EFE7E9CCF838}"/>
                  </a:ext>
                </a:extLst>
              </p:cNvPr>
              <p:cNvSpPr txBox="1"/>
              <p:nvPr/>
            </p:nvSpPr>
            <p:spPr>
              <a:xfrm>
                <a:off x="7103118" y="6664903"/>
                <a:ext cx="128240" cy="76944"/>
              </a:xfrm>
              <a:prstGeom prst="rect">
                <a:avLst/>
              </a:prstGeom>
              <a:noFill/>
            </p:spPr>
            <p:txBody>
              <a:bodyPr wrap="none" lIns="0" tIns="0" rIns="0" bIns="0" rtlCol="0">
                <a:spAutoFit/>
              </a:bodyPr>
              <a:lstStyle/>
              <a:p>
                <a:pPr algn="r"/>
                <a:r>
                  <a:rPr lang="ja-JP" altLang="en-US" sz="500" dirty="0"/>
                  <a:t>下部</a:t>
                </a:r>
                <a:endParaRPr kumimoji="1" lang="ja-JP" altLang="en-US" sz="500" dirty="0"/>
              </a:p>
            </p:txBody>
          </p:sp>
        </p:grpSp>
        <p:grpSp>
          <p:nvGrpSpPr>
            <p:cNvPr id="218" name="グループ化 217">
              <a:extLst>
                <a:ext uri="{FF2B5EF4-FFF2-40B4-BE49-F238E27FC236}">
                  <a16:creationId xmlns:a16="http://schemas.microsoft.com/office/drawing/2014/main" id="{8764723D-34B0-71C1-2979-68975D4AC4DB}"/>
                </a:ext>
              </a:extLst>
            </p:cNvPr>
            <p:cNvGrpSpPr/>
            <p:nvPr/>
          </p:nvGrpSpPr>
          <p:grpSpPr>
            <a:xfrm>
              <a:off x="5013426" y="4564108"/>
              <a:ext cx="4743339" cy="155930"/>
              <a:chOff x="5013426" y="702833"/>
              <a:chExt cx="4743339" cy="155930"/>
            </a:xfrm>
          </p:grpSpPr>
          <p:grpSp>
            <p:nvGrpSpPr>
              <p:cNvPr id="219" name="グループ化 218">
                <a:extLst>
                  <a:ext uri="{FF2B5EF4-FFF2-40B4-BE49-F238E27FC236}">
                    <a16:creationId xmlns:a16="http://schemas.microsoft.com/office/drawing/2014/main" id="{F02C2E72-3CF4-140D-90A5-6665693837CA}"/>
                  </a:ext>
                </a:extLst>
              </p:cNvPr>
              <p:cNvGrpSpPr/>
              <p:nvPr/>
            </p:nvGrpSpPr>
            <p:grpSpPr>
              <a:xfrm>
                <a:off x="7822135" y="719204"/>
                <a:ext cx="425527" cy="112552"/>
                <a:chOff x="4854734" y="5407647"/>
                <a:chExt cx="425527" cy="112552"/>
              </a:xfrm>
            </p:grpSpPr>
            <p:sp>
              <p:nvSpPr>
                <p:cNvPr id="229" name="正方形/長方形 228">
                  <a:extLst>
                    <a:ext uri="{FF2B5EF4-FFF2-40B4-BE49-F238E27FC236}">
                      <a16:creationId xmlns:a16="http://schemas.microsoft.com/office/drawing/2014/main" id="{E51F7C7A-D663-DD34-B4F2-6C5E24738AFA}"/>
                    </a:ext>
                  </a:extLst>
                </p:cNvPr>
                <p:cNvSpPr/>
                <p:nvPr/>
              </p:nvSpPr>
              <p:spPr bwMode="auto">
                <a:xfrm>
                  <a:off x="4854734" y="5407647"/>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230" name="テキスト ボックス 229">
                  <a:extLst>
                    <a:ext uri="{FF2B5EF4-FFF2-40B4-BE49-F238E27FC236}">
                      <a16:creationId xmlns:a16="http://schemas.microsoft.com/office/drawing/2014/main" id="{A36EBD16-34B7-B9DB-7AD6-2B1444906216}"/>
                    </a:ext>
                  </a:extLst>
                </p:cNvPr>
                <p:cNvSpPr txBox="1"/>
                <p:nvPr/>
              </p:nvSpPr>
              <p:spPr>
                <a:xfrm>
                  <a:off x="4969368" y="5421212"/>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231" name="四角形: 角を丸くする 230">
                  <a:extLst>
                    <a:ext uri="{FF2B5EF4-FFF2-40B4-BE49-F238E27FC236}">
                      <a16:creationId xmlns:a16="http://schemas.microsoft.com/office/drawing/2014/main" id="{E18D1DC1-4846-87C8-D6CF-752510D70374}"/>
                    </a:ext>
                  </a:extLst>
                </p:cNvPr>
                <p:cNvSpPr/>
                <p:nvPr/>
              </p:nvSpPr>
              <p:spPr bwMode="auto">
                <a:xfrm>
                  <a:off x="4873725" y="5418768"/>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220" name="テキスト ボックス 219">
                <a:extLst>
                  <a:ext uri="{FF2B5EF4-FFF2-40B4-BE49-F238E27FC236}">
                    <a16:creationId xmlns:a16="http://schemas.microsoft.com/office/drawing/2014/main" id="{6E2474E0-E61D-8C77-F9F8-32BCF884C5B3}"/>
                  </a:ext>
                </a:extLst>
              </p:cNvPr>
              <p:cNvSpPr txBox="1"/>
              <p:nvPr/>
            </p:nvSpPr>
            <p:spPr>
              <a:xfrm>
                <a:off x="5015409" y="702833"/>
                <a:ext cx="686085" cy="123111"/>
              </a:xfrm>
              <a:prstGeom prst="rect">
                <a:avLst/>
              </a:prstGeom>
              <a:noFill/>
            </p:spPr>
            <p:txBody>
              <a:bodyPr wrap="none" lIns="0" tIns="0" rIns="0" bIns="0" rtlCol="0">
                <a:spAutoFit/>
              </a:bodyPr>
              <a:lstStyle/>
              <a:p>
                <a:r>
                  <a:rPr kumimoji="1" lang="ja-JP" altLang="en-US" sz="800" dirty="0"/>
                  <a:t>「錠２か所対応」</a:t>
                </a:r>
              </a:p>
            </p:txBody>
          </p:sp>
          <p:grpSp>
            <p:nvGrpSpPr>
              <p:cNvPr id="221" name="グループ化 220">
                <a:extLst>
                  <a:ext uri="{FF2B5EF4-FFF2-40B4-BE49-F238E27FC236}">
                    <a16:creationId xmlns:a16="http://schemas.microsoft.com/office/drawing/2014/main" id="{9CFC6A44-C57C-CD55-7B11-7213E560FE29}"/>
                  </a:ext>
                </a:extLst>
              </p:cNvPr>
              <p:cNvGrpSpPr/>
              <p:nvPr/>
            </p:nvGrpSpPr>
            <p:grpSpPr>
              <a:xfrm>
                <a:off x="8294759" y="730991"/>
                <a:ext cx="1462006" cy="96306"/>
                <a:chOff x="2473089" y="2612115"/>
                <a:chExt cx="1462006" cy="96306"/>
              </a:xfrm>
            </p:grpSpPr>
            <p:sp>
              <p:nvSpPr>
                <p:cNvPr id="223" name="テキスト ボックス 222">
                  <a:extLst>
                    <a:ext uri="{FF2B5EF4-FFF2-40B4-BE49-F238E27FC236}">
                      <a16:creationId xmlns:a16="http://schemas.microsoft.com/office/drawing/2014/main" id="{18E5DF92-6112-5C4E-142A-2253EFE1B4DC}"/>
                    </a:ext>
                  </a:extLst>
                </p:cNvPr>
                <p:cNvSpPr txBox="1"/>
                <p:nvPr/>
              </p:nvSpPr>
              <p:spPr>
                <a:xfrm>
                  <a:off x="2473089" y="2612115"/>
                  <a:ext cx="216479" cy="96306"/>
                </a:xfrm>
                <a:prstGeom prst="rect">
                  <a:avLst/>
                </a:prstGeom>
                <a:solidFill>
                  <a:srgbClr val="E6D1A5"/>
                </a:solidFill>
                <a:ln w="6350">
                  <a:solidFill>
                    <a:srgbClr val="E6D1A5"/>
                  </a:solidFill>
                </a:ln>
              </p:spPr>
              <p:txBody>
                <a:bodyPr wrap="square" lIns="0" tIns="0" rIns="0" bIns="0" rtlCol="0" anchor="ctr" anchorCtr="0">
                  <a:noAutofit/>
                </a:bodyPr>
                <a:lstStyle/>
                <a:p>
                  <a:pPr algn="ctr"/>
                  <a:r>
                    <a:rPr kumimoji="1" lang="ja-JP" altLang="en-US" sz="553" b="1" dirty="0"/>
                    <a:t>福祉</a:t>
                  </a:r>
                </a:p>
              </p:txBody>
            </p:sp>
            <p:sp>
              <p:nvSpPr>
                <p:cNvPr id="224" name="テキスト ボックス 223">
                  <a:extLst>
                    <a:ext uri="{FF2B5EF4-FFF2-40B4-BE49-F238E27FC236}">
                      <a16:creationId xmlns:a16="http://schemas.microsoft.com/office/drawing/2014/main" id="{834F60E8-4410-83AB-21D4-80B5ABF57927}"/>
                    </a:ext>
                  </a:extLst>
                </p:cNvPr>
                <p:cNvSpPr txBox="1"/>
                <p:nvPr/>
              </p:nvSpPr>
              <p:spPr>
                <a:xfrm>
                  <a:off x="272219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dirty="0">
                      <a:solidFill>
                        <a:schemeClr val="bg1">
                          <a:lumMod val="65000"/>
                        </a:schemeClr>
                      </a:solidFill>
                    </a:rPr>
                    <a:t>医療</a:t>
                  </a:r>
                  <a:endParaRPr kumimoji="1" lang="ja-JP" altLang="en-US" sz="553" b="1" dirty="0">
                    <a:solidFill>
                      <a:schemeClr val="bg1">
                        <a:lumMod val="65000"/>
                      </a:schemeClr>
                    </a:solidFill>
                  </a:endParaRPr>
                </a:p>
              </p:txBody>
            </p:sp>
            <p:sp>
              <p:nvSpPr>
                <p:cNvPr id="225" name="テキスト ボックス 224">
                  <a:extLst>
                    <a:ext uri="{FF2B5EF4-FFF2-40B4-BE49-F238E27FC236}">
                      <a16:creationId xmlns:a16="http://schemas.microsoft.com/office/drawing/2014/main" id="{5056716B-CC39-78A0-A101-87061E992FA5}"/>
                    </a:ext>
                  </a:extLst>
                </p:cNvPr>
                <p:cNvSpPr txBox="1"/>
                <p:nvPr/>
              </p:nvSpPr>
              <p:spPr>
                <a:xfrm>
                  <a:off x="2971299" y="2612115"/>
                  <a:ext cx="216479" cy="96306"/>
                </a:xfrm>
                <a:prstGeom prst="rect">
                  <a:avLst/>
                </a:prstGeom>
                <a:solidFill>
                  <a:srgbClr val="ABBEA8"/>
                </a:solidFill>
                <a:ln w="6350">
                  <a:solidFill>
                    <a:srgbClr val="ABBEA8"/>
                  </a:solidFill>
                </a:ln>
              </p:spPr>
              <p:txBody>
                <a:bodyPr wrap="square" lIns="0" tIns="0" rIns="0" bIns="0" rtlCol="0" anchor="ctr" anchorCtr="0">
                  <a:noAutofit/>
                </a:bodyPr>
                <a:lstStyle/>
                <a:p>
                  <a:pPr algn="ctr"/>
                  <a:r>
                    <a:rPr lang="ja-JP" altLang="en-US" sz="553" b="1" dirty="0"/>
                    <a:t>教育</a:t>
                  </a:r>
                  <a:endParaRPr kumimoji="1" lang="ja-JP" altLang="en-US" sz="553" b="1" dirty="0"/>
                </a:p>
              </p:txBody>
            </p:sp>
            <p:sp>
              <p:nvSpPr>
                <p:cNvPr id="226" name="テキスト ボックス 225">
                  <a:extLst>
                    <a:ext uri="{FF2B5EF4-FFF2-40B4-BE49-F238E27FC236}">
                      <a16:creationId xmlns:a16="http://schemas.microsoft.com/office/drawing/2014/main" id="{20078CF8-4957-7367-21FA-0BF950CAA184}"/>
                    </a:ext>
                  </a:extLst>
                </p:cNvPr>
                <p:cNvSpPr txBox="1"/>
                <p:nvPr/>
              </p:nvSpPr>
              <p:spPr>
                <a:xfrm>
                  <a:off x="3220404"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lang="ja-JP" altLang="en-US" sz="553" b="1" kern="0" dirty="0">
                      <a:solidFill>
                        <a:schemeClr val="bg1">
                          <a:lumMod val="65000"/>
                        </a:schemeClr>
                      </a:solidFill>
                    </a:rPr>
                    <a:t>事務所</a:t>
                  </a:r>
                  <a:endParaRPr kumimoji="1" lang="ja-JP" altLang="en-US" sz="553" b="1" kern="0" dirty="0">
                    <a:solidFill>
                      <a:schemeClr val="bg1">
                        <a:lumMod val="65000"/>
                      </a:schemeClr>
                    </a:solidFill>
                  </a:endParaRPr>
                </a:p>
              </p:txBody>
            </p:sp>
            <p:sp>
              <p:nvSpPr>
                <p:cNvPr id="227" name="テキスト ボックス 226">
                  <a:extLst>
                    <a:ext uri="{FF2B5EF4-FFF2-40B4-BE49-F238E27FC236}">
                      <a16:creationId xmlns:a16="http://schemas.microsoft.com/office/drawing/2014/main" id="{69D20D83-D00E-3841-7D9A-583B06A79CD7}"/>
                    </a:ext>
                  </a:extLst>
                </p:cNvPr>
                <p:cNvSpPr txBox="1"/>
                <p:nvPr/>
              </p:nvSpPr>
              <p:spPr>
                <a:xfrm>
                  <a:off x="3469509"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商業</a:t>
                  </a:r>
                </a:p>
              </p:txBody>
            </p:sp>
            <p:sp>
              <p:nvSpPr>
                <p:cNvPr id="228" name="テキスト ボックス 227">
                  <a:extLst>
                    <a:ext uri="{FF2B5EF4-FFF2-40B4-BE49-F238E27FC236}">
                      <a16:creationId xmlns:a16="http://schemas.microsoft.com/office/drawing/2014/main" id="{22DDFE1E-E0DB-9AFD-3011-D92924E207A6}"/>
                    </a:ext>
                  </a:extLst>
                </p:cNvPr>
                <p:cNvSpPr txBox="1"/>
                <p:nvPr/>
              </p:nvSpPr>
              <p:spPr>
                <a:xfrm>
                  <a:off x="3718616" y="2612115"/>
                  <a:ext cx="216479" cy="96306"/>
                </a:xfrm>
                <a:prstGeom prst="rect">
                  <a:avLst/>
                </a:prstGeom>
                <a:noFill/>
                <a:ln w="6350">
                  <a:solidFill>
                    <a:schemeClr val="bg1">
                      <a:lumMod val="65000"/>
                    </a:schemeClr>
                  </a:solidFill>
                </a:ln>
              </p:spPr>
              <p:txBody>
                <a:bodyPr wrap="square" lIns="0" tIns="0" rIns="0" bIns="0" rtlCol="0" anchor="ctr" anchorCtr="0">
                  <a:noAutofit/>
                </a:bodyPr>
                <a:lstStyle/>
                <a:p>
                  <a:pPr algn="ctr"/>
                  <a:r>
                    <a:rPr kumimoji="1" lang="ja-JP" altLang="en-US" sz="553" b="1" dirty="0">
                      <a:solidFill>
                        <a:schemeClr val="bg1">
                          <a:lumMod val="65000"/>
                        </a:schemeClr>
                      </a:solidFill>
                    </a:rPr>
                    <a:t>宿泊</a:t>
                  </a:r>
                </a:p>
              </p:txBody>
            </p:sp>
          </p:grpSp>
          <p:cxnSp>
            <p:nvCxnSpPr>
              <p:cNvPr id="222" name="直線コネクタ 221">
                <a:extLst>
                  <a:ext uri="{FF2B5EF4-FFF2-40B4-BE49-F238E27FC236}">
                    <a16:creationId xmlns:a16="http://schemas.microsoft.com/office/drawing/2014/main" id="{36767450-21E7-9C20-F761-A5C023405D22}"/>
                  </a:ext>
                </a:extLst>
              </p:cNvPr>
              <p:cNvCxnSpPr/>
              <p:nvPr/>
            </p:nvCxnSpPr>
            <p:spPr>
              <a:xfrm>
                <a:off x="5013426" y="858763"/>
                <a:ext cx="474303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20" name="正方形/長方形 319">
              <a:extLst>
                <a:ext uri="{FF2B5EF4-FFF2-40B4-BE49-F238E27FC236}">
                  <a16:creationId xmlns:a16="http://schemas.microsoft.com/office/drawing/2014/main" id="{8EF9EAE6-1150-97A1-13D4-82232D0E3742}"/>
                </a:ext>
              </a:extLst>
            </p:cNvPr>
            <p:cNvSpPr/>
            <p:nvPr/>
          </p:nvSpPr>
          <p:spPr bwMode="auto">
            <a:xfrm>
              <a:off x="5237211" y="5167782"/>
              <a:ext cx="121240" cy="124912"/>
            </a:xfrm>
            <a:prstGeom prst="rect">
              <a:avLst/>
            </a:prstGeom>
            <a:noFill/>
            <a:ln w="9525">
              <a:solidFill>
                <a:schemeClr val="accent1"/>
              </a:solidFill>
              <a:prstDash val="sysDash"/>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sp>
          <p:nvSpPr>
            <p:cNvPr id="321" name="正方形/長方形 320">
              <a:extLst>
                <a:ext uri="{FF2B5EF4-FFF2-40B4-BE49-F238E27FC236}">
                  <a16:creationId xmlns:a16="http://schemas.microsoft.com/office/drawing/2014/main" id="{8A6D8D75-84F6-D14E-21C6-A67EF5090F5E}"/>
                </a:ext>
              </a:extLst>
            </p:cNvPr>
            <p:cNvSpPr/>
            <p:nvPr/>
          </p:nvSpPr>
          <p:spPr bwMode="auto">
            <a:xfrm>
              <a:off x="5237211" y="5348386"/>
              <a:ext cx="121240" cy="124912"/>
            </a:xfrm>
            <a:prstGeom prst="rect">
              <a:avLst/>
            </a:prstGeom>
            <a:noFill/>
            <a:ln w="9525">
              <a:solidFill>
                <a:schemeClr val="accent1"/>
              </a:solidFill>
              <a:prstDash val="sysDash"/>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cxnSp>
          <p:nvCxnSpPr>
            <p:cNvPr id="325" name="直線コネクタ 324">
              <a:extLst>
                <a:ext uri="{FF2B5EF4-FFF2-40B4-BE49-F238E27FC236}">
                  <a16:creationId xmlns:a16="http://schemas.microsoft.com/office/drawing/2014/main" id="{38DB0B35-3489-ADC2-F6E5-900A4D136273}"/>
                </a:ext>
              </a:extLst>
            </p:cNvPr>
            <p:cNvCxnSpPr>
              <a:stCxn id="320" idx="3"/>
            </p:cNvCxnSpPr>
            <p:nvPr/>
          </p:nvCxnSpPr>
          <p:spPr>
            <a:xfrm>
              <a:off x="5358451" y="5230238"/>
              <a:ext cx="109207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7" name="コネクタ: カギ線 326">
              <a:extLst>
                <a:ext uri="{FF2B5EF4-FFF2-40B4-BE49-F238E27FC236}">
                  <a16:creationId xmlns:a16="http://schemas.microsoft.com/office/drawing/2014/main" id="{53DA7454-5448-392B-001A-9E3E9AF3D2DD}"/>
                </a:ext>
              </a:extLst>
            </p:cNvPr>
            <p:cNvCxnSpPr>
              <a:cxnSpLocks/>
              <a:stCxn id="321" idx="3"/>
              <a:endCxn id="83" idx="1"/>
            </p:cNvCxnSpPr>
            <p:nvPr/>
          </p:nvCxnSpPr>
          <p:spPr>
            <a:xfrm>
              <a:off x="5358451" y="5410842"/>
              <a:ext cx="1092074" cy="760823"/>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837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053B238B-7505-5CF4-0155-F54C4FF19E43}"/>
              </a:ext>
            </a:extLst>
          </p:cNvPr>
          <p:cNvPicPr>
            <a:picLocks noChangeAspect="1"/>
          </p:cNvPicPr>
          <p:nvPr/>
        </p:nvPicPr>
        <p:blipFill>
          <a:blip r:embed="rId2"/>
          <a:stretch>
            <a:fillRect/>
          </a:stretch>
        </p:blipFill>
        <p:spPr>
          <a:xfrm>
            <a:off x="129712" y="703968"/>
            <a:ext cx="3005794" cy="3946608"/>
          </a:xfrm>
          <a:prstGeom prst="rect">
            <a:avLst/>
          </a:prstGeom>
        </p:spPr>
      </p:pic>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pPr algn="l"/>
            <a:r>
              <a:rPr lang="ja-JP" altLang="en-US" sz="1100" b="1" dirty="0">
                <a:solidFill>
                  <a:srgbClr val="FFFFFF"/>
                </a:solidFill>
                <a:latin typeface="+mj-ea"/>
              </a:rPr>
              <a:t>幅広引き戸　タイムラグ自閉機構</a:t>
            </a:r>
          </a:p>
        </p:txBody>
      </p:sp>
      <p:grpSp>
        <p:nvGrpSpPr>
          <p:cNvPr id="138" name="グループ化 137">
            <a:extLst>
              <a:ext uri="{FF2B5EF4-FFF2-40B4-BE49-F238E27FC236}">
                <a16:creationId xmlns:a16="http://schemas.microsoft.com/office/drawing/2014/main" id="{19597071-FB63-B0CB-F25E-992EE471715A}"/>
              </a:ext>
            </a:extLst>
          </p:cNvPr>
          <p:cNvGrpSpPr/>
          <p:nvPr/>
        </p:nvGrpSpPr>
        <p:grpSpPr>
          <a:xfrm>
            <a:off x="6603991" y="699525"/>
            <a:ext cx="3157200" cy="1060270"/>
            <a:chOff x="6603991" y="699525"/>
            <a:chExt cx="3157200" cy="1060270"/>
          </a:xfrm>
        </p:grpSpPr>
        <p:sp>
          <p:nvSpPr>
            <p:cNvPr id="37" name="Rectangle 14">
              <a:extLst>
                <a:ext uri="{FF2B5EF4-FFF2-40B4-BE49-F238E27FC236}">
                  <a16:creationId xmlns:a16="http://schemas.microsoft.com/office/drawing/2014/main" id="{9D4A6318-47B6-D966-BB34-02C564E05CA3}"/>
                </a:ext>
              </a:extLst>
            </p:cNvPr>
            <p:cNvSpPr>
              <a:spLocks noChangeArrowheads="1"/>
            </p:cNvSpPr>
            <p:nvPr/>
          </p:nvSpPr>
          <p:spPr bwMode="auto">
            <a:xfrm>
              <a:off x="6603991" y="699525"/>
              <a:ext cx="3157200" cy="106027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38" name="Rectangle 84">
              <a:extLst>
                <a:ext uri="{FF2B5EF4-FFF2-40B4-BE49-F238E27FC236}">
                  <a16:creationId xmlns:a16="http://schemas.microsoft.com/office/drawing/2014/main" id="{7D6D9ABA-FBA9-16F5-1646-38D6E8D4BD1C}"/>
                </a:ext>
              </a:extLst>
            </p:cNvPr>
            <p:cNvSpPr>
              <a:spLocks noChangeArrowheads="1"/>
            </p:cNvSpPr>
            <p:nvPr/>
          </p:nvSpPr>
          <p:spPr bwMode="auto">
            <a:xfrm>
              <a:off x="6603991" y="699526"/>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39" name="Rectangle 84">
              <a:extLst>
                <a:ext uri="{FF2B5EF4-FFF2-40B4-BE49-F238E27FC236}">
                  <a16:creationId xmlns:a16="http://schemas.microsoft.com/office/drawing/2014/main" id="{8AED71DE-2AE4-ED09-0327-3F67358D0473}"/>
                </a:ext>
              </a:extLst>
            </p:cNvPr>
            <p:cNvSpPr>
              <a:spLocks noChangeArrowheads="1"/>
            </p:cNvSpPr>
            <p:nvPr/>
          </p:nvSpPr>
          <p:spPr bwMode="auto">
            <a:xfrm>
              <a:off x="6603991" y="699525"/>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pic>
          <p:nvPicPr>
            <p:cNvPr id="40" name="Picture 18" descr="http://www2.panasonic.biz/es/sumai/gazou/bicon/CA171AHND-PA0050504_0003.jpg">
              <a:extLst>
                <a:ext uri="{FF2B5EF4-FFF2-40B4-BE49-F238E27FC236}">
                  <a16:creationId xmlns:a16="http://schemas.microsoft.com/office/drawing/2014/main" id="{E32DEFBE-80E9-3EA7-625D-701EBA29A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709"/>
            <a:stretch/>
          </p:blipFill>
          <p:spPr bwMode="auto">
            <a:xfrm>
              <a:off x="6708223" y="908525"/>
              <a:ext cx="557149" cy="2827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2.panasonic.biz/es/sumai/gazou/bicon/CA141AHND-PA0051398.jpg">
              <a:extLst>
                <a:ext uri="{FF2B5EF4-FFF2-40B4-BE49-F238E27FC236}">
                  <a16:creationId xmlns:a16="http://schemas.microsoft.com/office/drawing/2014/main" id="{FA4CF964-E490-FC88-9809-D7C0B4EA3E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175" t="1" b="50"/>
            <a:stretch/>
          </p:blipFill>
          <p:spPr bwMode="auto">
            <a:xfrm rot="16200000">
              <a:off x="7451859" y="773045"/>
              <a:ext cx="286191" cy="5571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2" descr="http://www2.panasonic.biz/es/sumai/gazou/bicon/CA141AHND-PA0051399.jpg">
              <a:extLst>
                <a:ext uri="{FF2B5EF4-FFF2-40B4-BE49-F238E27FC236}">
                  <a16:creationId xmlns:a16="http://schemas.microsoft.com/office/drawing/2014/main" id="{A44D6D4F-FCD1-6485-4575-41071772D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115" t="1" r="-1" b="50"/>
            <a:stretch/>
          </p:blipFill>
          <p:spPr bwMode="auto">
            <a:xfrm rot="16200000">
              <a:off x="8060189" y="773217"/>
              <a:ext cx="285847" cy="5571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http://www2.panasonic.biz/es/sumai/gazou/bicon/CA141AHND-PA0051401.jpg">
              <a:extLst>
                <a:ext uri="{FF2B5EF4-FFF2-40B4-BE49-F238E27FC236}">
                  <a16:creationId xmlns:a16="http://schemas.microsoft.com/office/drawing/2014/main" id="{EEB26E5A-D38C-CB2F-B70D-0D2B013C51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234" t="1" b="50"/>
            <a:stretch/>
          </p:blipFill>
          <p:spPr bwMode="auto">
            <a:xfrm rot="16200000">
              <a:off x="6847085" y="1185544"/>
              <a:ext cx="279426" cy="5571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http://www2.panasonic.biz/es/sumai/gazou/bicon/CA141AHND-PA0051402.jpg">
              <a:extLst>
                <a:ext uri="{FF2B5EF4-FFF2-40B4-BE49-F238E27FC236}">
                  <a16:creationId xmlns:a16="http://schemas.microsoft.com/office/drawing/2014/main" id="{7914D890-059E-EBAC-7E2C-FB47FF29F1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69" t="1" b="50"/>
            <a:stretch/>
          </p:blipFill>
          <p:spPr bwMode="auto">
            <a:xfrm rot="16200000">
              <a:off x="7456949" y="1183838"/>
              <a:ext cx="276014" cy="557150"/>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5" name="Picture 34" descr="http://www2.panasonic.biz/es/sumai/gazou/bicon/CA152AHND-PA0050150.jpg">
              <a:extLst>
                <a:ext uri="{FF2B5EF4-FFF2-40B4-BE49-F238E27FC236}">
                  <a16:creationId xmlns:a16="http://schemas.microsoft.com/office/drawing/2014/main" id="{46745DEE-1E2D-454F-2280-D4363D5215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50" b="57730"/>
            <a:stretch/>
          </p:blipFill>
          <p:spPr bwMode="auto">
            <a:xfrm>
              <a:off x="7924539" y="1330543"/>
              <a:ext cx="557149" cy="269878"/>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6" name="Picture 36" descr="http://www2.panasonic.biz/es/sumai/gazou/bicon/CA141AHND-PA0051403.jpg">
              <a:extLst>
                <a:ext uri="{FF2B5EF4-FFF2-40B4-BE49-F238E27FC236}">
                  <a16:creationId xmlns:a16="http://schemas.microsoft.com/office/drawing/2014/main" id="{67A3AE1E-DBDD-4A2D-DEAF-E1C11B9EE9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r="50" b="56769"/>
            <a:stretch/>
          </p:blipFill>
          <p:spPr bwMode="auto">
            <a:xfrm>
              <a:off x="8532696" y="1324407"/>
              <a:ext cx="557149" cy="27601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FC5C1730-BE71-7304-2A73-502E803C48B7}"/>
                </a:ext>
              </a:extLst>
            </p:cNvPr>
            <p:cNvSpPr/>
            <p:nvPr/>
          </p:nvSpPr>
          <p:spPr>
            <a:xfrm>
              <a:off x="6708223" y="1189221"/>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ソフトウォールナット柄</a:t>
              </a:r>
            </a:p>
          </p:txBody>
        </p:sp>
        <p:sp>
          <p:nvSpPr>
            <p:cNvPr id="48" name="正方形/長方形 47">
              <a:extLst>
                <a:ext uri="{FF2B5EF4-FFF2-40B4-BE49-F238E27FC236}">
                  <a16:creationId xmlns:a16="http://schemas.microsoft.com/office/drawing/2014/main" id="{66298B84-B78A-478B-06A7-4E5F965FAC5E}"/>
                </a:ext>
              </a:extLst>
            </p:cNvPr>
            <p:cNvSpPr/>
            <p:nvPr/>
          </p:nvSpPr>
          <p:spPr>
            <a:xfrm>
              <a:off x="7312795" y="1189221"/>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49" name="正方形/長方形 48">
              <a:extLst>
                <a:ext uri="{FF2B5EF4-FFF2-40B4-BE49-F238E27FC236}">
                  <a16:creationId xmlns:a16="http://schemas.microsoft.com/office/drawing/2014/main" id="{4E044515-E65C-780A-7285-B52854DCEA07}"/>
                </a:ext>
              </a:extLst>
            </p:cNvPr>
            <p:cNvSpPr/>
            <p:nvPr/>
          </p:nvSpPr>
          <p:spPr>
            <a:xfrm>
              <a:off x="7917370" y="1189221"/>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50" name="正方形/長方形 49">
              <a:extLst>
                <a:ext uri="{FF2B5EF4-FFF2-40B4-BE49-F238E27FC236}">
                  <a16:creationId xmlns:a16="http://schemas.microsoft.com/office/drawing/2014/main" id="{C57584CD-766B-0EE2-7BDC-1E42C8B866FC}"/>
                </a:ext>
              </a:extLst>
            </p:cNvPr>
            <p:cNvSpPr/>
            <p:nvPr/>
          </p:nvSpPr>
          <p:spPr>
            <a:xfrm>
              <a:off x="8532696" y="1189221"/>
              <a:ext cx="64680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グレージュアッシュ柄</a:t>
              </a:r>
            </a:p>
          </p:txBody>
        </p:sp>
        <p:sp>
          <p:nvSpPr>
            <p:cNvPr id="51" name="正方形/長方形 50">
              <a:extLst>
                <a:ext uri="{FF2B5EF4-FFF2-40B4-BE49-F238E27FC236}">
                  <a16:creationId xmlns:a16="http://schemas.microsoft.com/office/drawing/2014/main" id="{5EF1B1D0-52C5-CFBD-12DE-4E0F2B52EDB7}"/>
                </a:ext>
              </a:extLst>
            </p:cNvPr>
            <p:cNvSpPr/>
            <p:nvPr/>
          </p:nvSpPr>
          <p:spPr>
            <a:xfrm>
              <a:off x="9139565" y="1189221"/>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イデアオーク柄</a:t>
              </a:r>
            </a:p>
          </p:txBody>
        </p:sp>
        <p:sp>
          <p:nvSpPr>
            <p:cNvPr id="52" name="正方形/長方形 51">
              <a:extLst>
                <a:ext uri="{FF2B5EF4-FFF2-40B4-BE49-F238E27FC236}">
                  <a16:creationId xmlns:a16="http://schemas.microsoft.com/office/drawing/2014/main" id="{0DDE67B0-2650-CA88-8350-57791E34B932}"/>
                </a:ext>
              </a:extLst>
            </p:cNvPr>
            <p:cNvSpPr/>
            <p:nvPr/>
          </p:nvSpPr>
          <p:spPr>
            <a:xfrm>
              <a:off x="6708223" y="1593211"/>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53" name="正方形/長方形 52">
              <a:extLst>
                <a:ext uri="{FF2B5EF4-FFF2-40B4-BE49-F238E27FC236}">
                  <a16:creationId xmlns:a16="http://schemas.microsoft.com/office/drawing/2014/main" id="{833E8537-59A2-0D75-3908-065DEA6F1034}"/>
                </a:ext>
              </a:extLst>
            </p:cNvPr>
            <p:cNvSpPr/>
            <p:nvPr/>
          </p:nvSpPr>
          <p:spPr>
            <a:xfrm>
              <a:off x="7319274" y="1593211"/>
              <a:ext cx="64483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ホワイトオーク柄</a:t>
              </a:r>
            </a:p>
          </p:txBody>
        </p:sp>
        <p:sp>
          <p:nvSpPr>
            <p:cNvPr id="54" name="正方形/長方形 53">
              <a:extLst>
                <a:ext uri="{FF2B5EF4-FFF2-40B4-BE49-F238E27FC236}">
                  <a16:creationId xmlns:a16="http://schemas.microsoft.com/office/drawing/2014/main" id="{A1E15422-5ED2-2024-DEF5-AC1C62B91D29}"/>
                </a:ext>
              </a:extLst>
            </p:cNvPr>
            <p:cNvSpPr/>
            <p:nvPr/>
          </p:nvSpPr>
          <p:spPr>
            <a:xfrm>
              <a:off x="7925096" y="1593211"/>
              <a:ext cx="703756"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ホワイトアッシュ柄</a:t>
              </a:r>
            </a:p>
          </p:txBody>
        </p:sp>
        <p:sp>
          <p:nvSpPr>
            <p:cNvPr id="55" name="正方形/長方形 54">
              <a:extLst>
                <a:ext uri="{FF2B5EF4-FFF2-40B4-BE49-F238E27FC236}">
                  <a16:creationId xmlns:a16="http://schemas.microsoft.com/office/drawing/2014/main" id="{7386AAF0-B689-AEDA-BAE3-2BCFB0A10C8B}"/>
                </a:ext>
              </a:extLst>
            </p:cNvPr>
            <p:cNvSpPr/>
            <p:nvPr/>
          </p:nvSpPr>
          <p:spPr>
            <a:xfrm>
              <a:off x="8532696" y="1593211"/>
              <a:ext cx="529927" cy="76944"/>
            </a:xfrm>
            <a:prstGeom prst="rect">
              <a:avLst/>
            </a:prstGeom>
          </p:spPr>
          <p:txBody>
            <a:bodyPr wrap="square" lIns="0" tIns="0" rIns="0" bIns="0">
              <a:spAutoFit/>
            </a:bodyPr>
            <a:lstStyle/>
            <a:p>
              <a:r>
                <a:rPr lang="ja-JP" altLang="en-US" sz="500" dirty="0" err="1">
                  <a:solidFill>
                    <a:srgbClr val="000000"/>
                  </a:solidFill>
                  <a:latin typeface="ＭＳ Ｐゴシック" pitchFamily="50" charset="-128"/>
                  <a:ea typeface="ＭＳ Ｐゴシック" pitchFamily="50" charset="-128"/>
                </a:rPr>
                <a:t>しっ</a:t>
              </a:r>
              <a:r>
                <a:rPr lang="ja-JP" altLang="en-US" sz="500" dirty="0">
                  <a:solidFill>
                    <a:srgbClr val="000000"/>
                  </a:solidFill>
                  <a:latin typeface="ＭＳ Ｐゴシック" pitchFamily="50" charset="-128"/>
                  <a:ea typeface="ＭＳ Ｐゴシック" pitchFamily="50" charset="-128"/>
                </a:rPr>
                <a:t>くいホワイト柄</a:t>
              </a:r>
            </a:p>
          </p:txBody>
        </p:sp>
        <p:pic>
          <p:nvPicPr>
            <p:cNvPr id="56" name="図 55">
              <a:extLst>
                <a:ext uri="{FF2B5EF4-FFF2-40B4-BE49-F238E27FC236}">
                  <a16:creationId xmlns:a16="http://schemas.microsoft.com/office/drawing/2014/main" id="{FF309E83-DE44-552E-3D35-7AD77372EDBF}"/>
                </a:ext>
              </a:extLst>
            </p:cNvPr>
            <p:cNvPicPr>
              <a:picLocks noChangeAspect="1"/>
            </p:cNvPicPr>
            <p:nvPr/>
          </p:nvPicPr>
          <p:blipFill rotWithShape="1">
            <a:blip r:embed="rId10">
              <a:extLst>
                <a:ext uri="{28A0092B-C50C-407E-A947-70E740481C1C}">
                  <a14:useLocalDpi xmlns:a14="http://schemas.microsoft.com/office/drawing/2010/main" val="0"/>
                </a:ext>
              </a:extLst>
            </a:blip>
            <a:srcRect b="55862"/>
            <a:stretch/>
          </p:blipFill>
          <p:spPr>
            <a:xfrm>
              <a:off x="8532696" y="908702"/>
              <a:ext cx="547094" cy="284033"/>
            </a:xfrm>
            <a:prstGeom prst="rect">
              <a:avLst/>
            </a:prstGeom>
          </p:spPr>
        </p:pic>
        <p:pic>
          <p:nvPicPr>
            <p:cNvPr id="57" name="図 56">
              <a:extLst>
                <a:ext uri="{FF2B5EF4-FFF2-40B4-BE49-F238E27FC236}">
                  <a16:creationId xmlns:a16="http://schemas.microsoft.com/office/drawing/2014/main" id="{2C53E9B6-C726-31F2-C3CD-32E218C4F9E3}"/>
                </a:ext>
              </a:extLst>
            </p:cNvPr>
            <p:cNvPicPr>
              <a:picLocks noChangeAspect="1"/>
            </p:cNvPicPr>
            <p:nvPr/>
          </p:nvPicPr>
          <p:blipFill rotWithShape="1">
            <a:blip r:embed="rId11">
              <a:extLst>
                <a:ext uri="{28A0092B-C50C-407E-A947-70E740481C1C}">
                  <a14:useLocalDpi xmlns:a14="http://schemas.microsoft.com/office/drawing/2010/main" val="0"/>
                </a:ext>
              </a:extLst>
            </a:blip>
            <a:srcRect t="1" b="57145"/>
            <a:stretch/>
          </p:blipFill>
          <p:spPr>
            <a:xfrm>
              <a:off x="9130799" y="908702"/>
              <a:ext cx="547094" cy="275778"/>
            </a:xfrm>
            <a:prstGeom prst="rect">
              <a:avLst/>
            </a:prstGeom>
          </p:spPr>
        </p:pic>
      </p:grpSp>
      <p:grpSp>
        <p:nvGrpSpPr>
          <p:cNvPr id="31" name="グループ化 30">
            <a:extLst>
              <a:ext uri="{FF2B5EF4-FFF2-40B4-BE49-F238E27FC236}">
                <a16:creationId xmlns:a16="http://schemas.microsoft.com/office/drawing/2014/main" id="{A5F244FE-569F-1E5F-770C-17B68520AD8C}"/>
              </a:ext>
            </a:extLst>
          </p:cNvPr>
          <p:cNvGrpSpPr/>
          <p:nvPr/>
        </p:nvGrpSpPr>
        <p:grpSpPr>
          <a:xfrm>
            <a:off x="3262411" y="1843381"/>
            <a:ext cx="1851538" cy="1444744"/>
            <a:chOff x="3262411" y="1843381"/>
            <a:chExt cx="1851538" cy="1444744"/>
          </a:xfrm>
        </p:grpSpPr>
        <p:grpSp>
          <p:nvGrpSpPr>
            <p:cNvPr id="73" name="グループ化 72">
              <a:extLst>
                <a:ext uri="{FF2B5EF4-FFF2-40B4-BE49-F238E27FC236}">
                  <a16:creationId xmlns:a16="http://schemas.microsoft.com/office/drawing/2014/main" id="{10372996-561E-AF21-C284-9CBBDF94354F}"/>
                </a:ext>
              </a:extLst>
            </p:cNvPr>
            <p:cNvGrpSpPr/>
            <p:nvPr/>
          </p:nvGrpSpPr>
          <p:grpSpPr>
            <a:xfrm>
              <a:off x="3262411" y="1843381"/>
              <a:ext cx="1851538" cy="1444744"/>
              <a:chOff x="697691" y="4070451"/>
              <a:chExt cx="3157200" cy="1944000"/>
            </a:xfrm>
          </p:grpSpPr>
          <p:sp>
            <p:nvSpPr>
              <p:cNvPr id="88" name="Rectangle 14">
                <a:extLst>
                  <a:ext uri="{FF2B5EF4-FFF2-40B4-BE49-F238E27FC236}">
                    <a16:creationId xmlns:a16="http://schemas.microsoft.com/office/drawing/2014/main" id="{6DD8DF51-AF40-8586-B496-EAA99DE243BB}"/>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89" name="Rectangle 84">
                <a:extLst>
                  <a:ext uri="{FF2B5EF4-FFF2-40B4-BE49-F238E27FC236}">
                    <a16:creationId xmlns:a16="http://schemas.microsoft.com/office/drawing/2014/main" id="{D1AFF36B-C98A-31E9-4FC1-770C27D73220}"/>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標準取手バリエーション</a:t>
                </a:r>
              </a:p>
            </p:txBody>
          </p:sp>
        </p:grpSp>
        <p:grpSp>
          <p:nvGrpSpPr>
            <p:cNvPr id="74" name="グループ化 73">
              <a:extLst>
                <a:ext uri="{FF2B5EF4-FFF2-40B4-BE49-F238E27FC236}">
                  <a16:creationId xmlns:a16="http://schemas.microsoft.com/office/drawing/2014/main" id="{69910BE1-8720-E741-4EDD-356549E26FC7}"/>
                </a:ext>
              </a:extLst>
            </p:cNvPr>
            <p:cNvGrpSpPr/>
            <p:nvPr/>
          </p:nvGrpSpPr>
          <p:grpSpPr>
            <a:xfrm>
              <a:off x="3356949" y="2044464"/>
              <a:ext cx="1087565" cy="1161083"/>
              <a:chOff x="217898" y="5399851"/>
              <a:chExt cx="1087565" cy="1161083"/>
            </a:xfrm>
          </p:grpSpPr>
          <p:sp>
            <p:nvSpPr>
              <p:cNvPr id="79" name="テキスト ボックス 78">
                <a:extLst>
                  <a:ext uri="{FF2B5EF4-FFF2-40B4-BE49-F238E27FC236}">
                    <a16:creationId xmlns:a16="http://schemas.microsoft.com/office/drawing/2014/main" id="{0DF8CE6D-679B-71F9-8376-3F2C45706D7D}"/>
                  </a:ext>
                </a:extLst>
              </p:cNvPr>
              <p:cNvSpPr txBox="1"/>
              <p:nvPr/>
            </p:nvSpPr>
            <p:spPr>
              <a:xfrm>
                <a:off x="217898" y="5399851"/>
                <a:ext cx="916918" cy="123111"/>
              </a:xfrm>
              <a:prstGeom prst="rect">
                <a:avLst/>
              </a:prstGeom>
              <a:noFill/>
            </p:spPr>
            <p:txBody>
              <a:bodyPr wrap="none" lIns="0" tIns="0" rIns="0" bIns="0" rtlCol="0">
                <a:spAutoFit/>
              </a:bodyPr>
              <a:lstStyle/>
              <a:p>
                <a:r>
                  <a:rPr kumimoji="1" lang="ja-JP" altLang="en-US" sz="800" dirty="0"/>
                  <a:t>バー引手（木製バー）</a:t>
                </a:r>
              </a:p>
            </p:txBody>
          </p:sp>
          <p:sp>
            <p:nvSpPr>
              <p:cNvPr id="80" name="正方形/長方形 79">
                <a:extLst>
                  <a:ext uri="{FF2B5EF4-FFF2-40B4-BE49-F238E27FC236}">
                    <a16:creationId xmlns:a16="http://schemas.microsoft.com/office/drawing/2014/main" id="{28A42DD6-1484-35D7-26C8-29D402A95DEE}"/>
                  </a:ext>
                </a:extLst>
              </p:cNvPr>
              <p:cNvSpPr/>
              <p:nvPr/>
            </p:nvSpPr>
            <p:spPr>
              <a:xfrm>
                <a:off x="23927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pic>
            <p:nvPicPr>
              <p:cNvPr id="81" name="図 80">
                <a:extLst>
                  <a:ext uri="{FF2B5EF4-FFF2-40B4-BE49-F238E27FC236}">
                    <a16:creationId xmlns:a16="http://schemas.microsoft.com/office/drawing/2014/main" id="{80B71FB4-0658-30B8-63EB-E4FFB56EDEBB}"/>
                  </a:ext>
                </a:extLst>
              </p:cNvPr>
              <p:cNvPicPr>
                <a:picLocks noChangeAspect="1"/>
              </p:cNvPicPr>
              <p:nvPr/>
            </p:nvPicPr>
            <p:blipFill>
              <a:blip r:embed="rId12"/>
              <a:stretch>
                <a:fillRect/>
              </a:stretch>
            </p:blipFill>
            <p:spPr>
              <a:xfrm>
                <a:off x="245086" y="5587759"/>
                <a:ext cx="166752" cy="864000"/>
              </a:xfrm>
              <a:prstGeom prst="rect">
                <a:avLst/>
              </a:prstGeom>
            </p:spPr>
          </p:pic>
          <p:pic>
            <p:nvPicPr>
              <p:cNvPr id="82" name="図 81">
                <a:extLst>
                  <a:ext uri="{FF2B5EF4-FFF2-40B4-BE49-F238E27FC236}">
                    <a16:creationId xmlns:a16="http://schemas.microsoft.com/office/drawing/2014/main" id="{7657609A-2E18-6FB2-C2D6-50E3295CD1B7}"/>
                  </a:ext>
                </a:extLst>
              </p:cNvPr>
              <p:cNvPicPr>
                <a:picLocks noChangeAspect="1"/>
              </p:cNvPicPr>
              <p:nvPr/>
            </p:nvPicPr>
            <p:blipFill>
              <a:blip r:embed="rId13"/>
              <a:stretch>
                <a:fillRect/>
              </a:stretch>
            </p:blipFill>
            <p:spPr>
              <a:xfrm>
                <a:off x="510445" y="5587759"/>
                <a:ext cx="166752" cy="864000"/>
              </a:xfrm>
              <a:prstGeom prst="rect">
                <a:avLst/>
              </a:prstGeom>
            </p:spPr>
          </p:pic>
          <p:pic>
            <p:nvPicPr>
              <p:cNvPr id="83" name="図 82">
                <a:extLst>
                  <a:ext uri="{FF2B5EF4-FFF2-40B4-BE49-F238E27FC236}">
                    <a16:creationId xmlns:a16="http://schemas.microsoft.com/office/drawing/2014/main" id="{894A52D9-7FB3-02B2-0F6C-E4D4C7AEBB2F}"/>
                  </a:ext>
                </a:extLst>
              </p:cNvPr>
              <p:cNvPicPr>
                <a:picLocks noChangeAspect="1"/>
              </p:cNvPicPr>
              <p:nvPr/>
            </p:nvPicPr>
            <p:blipFill>
              <a:blip r:embed="rId14"/>
              <a:stretch>
                <a:fillRect/>
              </a:stretch>
            </p:blipFill>
            <p:spPr>
              <a:xfrm>
                <a:off x="779510" y="5587761"/>
                <a:ext cx="165024" cy="864000"/>
              </a:xfrm>
              <a:prstGeom prst="rect">
                <a:avLst/>
              </a:prstGeom>
            </p:spPr>
          </p:pic>
          <p:pic>
            <p:nvPicPr>
              <p:cNvPr id="84" name="図 83">
                <a:extLst>
                  <a:ext uri="{FF2B5EF4-FFF2-40B4-BE49-F238E27FC236}">
                    <a16:creationId xmlns:a16="http://schemas.microsoft.com/office/drawing/2014/main" id="{E0AB15EE-0E95-3582-8B7B-A8DF44FF689A}"/>
                  </a:ext>
                </a:extLst>
              </p:cNvPr>
              <p:cNvPicPr>
                <a:picLocks noChangeAspect="1"/>
              </p:cNvPicPr>
              <p:nvPr/>
            </p:nvPicPr>
            <p:blipFill>
              <a:blip r:embed="rId15"/>
              <a:stretch>
                <a:fillRect/>
              </a:stretch>
            </p:blipFill>
            <p:spPr>
              <a:xfrm>
                <a:off x="1024234" y="5587760"/>
                <a:ext cx="168480" cy="864000"/>
              </a:xfrm>
              <a:prstGeom prst="rect">
                <a:avLst/>
              </a:prstGeom>
            </p:spPr>
          </p:pic>
          <p:sp>
            <p:nvSpPr>
              <p:cNvPr id="85" name="正方形/長方形 84">
                <a:extLst>
                  <a:ext uri="{FF2B5EF4-FFF2-40B4-BE49-F238E27FC236}">
                    <a16:creationId xmlns:a16="http://schemas.microsoft.com/office/drawing/2014/main" id="{9F474DBB-7D2C-2122-28C1-7FA933B77AA3}"/>
                  </a:ext>
                </a:extLst>
              </p:cNvPr>
              <p:cNvSpPr/>
              <p:nvPr/>
            </p:nvSpPr>
            <p:spPr>
              <a:xfrm>
                <a:off x="495682"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ﾐﾃﾞｨｱﾑ色</a:t>
                </a:r>
              </a:p>
            </p:txBody>
          </p:sp>
          <p:sp>
            <p:nvSpPr>
              <p:cNvPr id="86" name="正方形/長方形 85">
                <a:extLst>
                  <a:ext uri="{FF2B5EF4-FFF2-40B4-BE49-F238E27FC236}">
                    <a16:creationId xmlns:a16="http://schemas.microsoft.com/office/drawing/2014/main" id="{6E1F563A-5728-2EC8-6EFE-056246FF4C46}"/>
                  </a:ext>
                </a:extLst>
              </p:cNvPr>
              <p:cNvSpPr/>
              <p:nvPr/>
            </p:nvSpPr>
            <p:spPr>
              <a:xfrm>
                <a:off x="779659"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87" name="正方形/長方形 86">
                <a:extLst>
                  <a:ext uri="{FF2B5EF4-FFF2-40B4-BE49-F238E27FC236}">
                    <a16:creationId xmlns:a16="http://schemas.microsoft.com/office/drawing/2014/main" id="{031A82EA-F85D-55BF-B47C-0088B5BBB745}"/>
                  </a:ext>
                </a:extLst>
              </p:cNvPr>
              <p:cNvSpPr/>
              <p:nvPr/>
            </p:nvSpPr>
            <p:spPr>
              <a:xfrm>
                <a:off x="1025825"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ﾎﾜｲﾄ色</a:t>
                </a:r>
              </a:p>
            </p:txBody>
          </p:sp>
        </p:grpSp>
        <p:grpSp>
          <p:nvGrpSpPr>
            <p:cNvPr id="75" name="グループ化 74">
              <a:extLst>
                <a:ext uri="{FF2B5EF4-FFF2-40B4-BE49-F238E27FC236}">
                  <a16:creationId xmlns:a16="http://schemas.microsoft.com/office/drawing/2014/main" id="{B4CCA5F7-D888-A46A-BDCA-17523B6CC4A6}"/>
                </a:ext>
              </a:extLst>
            </p:cNvPr>
            <p:cNvGrpSpPr/>
            <p:nvPr/>
          </p:nvGrpSpPr>
          <p:grpSpPr>
            <a:xfrm>
              <a:off x="4474369" y="2044464"/>
              <a:ext cx="538129" cy="1161083"/>
              <a:chOff x="1335318" y="5399851"/>
              <a:chExt cx="538129" cy="1161083"/>
            </a:xfrm>
          </p:grpSpPr>
          <p:sp>
            <p:nvSpPr>
              <p:cNvPr id="76" name="テキスト ボックス 75">
                <a:extLst>
                  <a:ext uri="{FF2B5EF4-FFF2-40B4-BE49-F238E27FC236}">
                    <a16:creationId xmlns:a16="http://schemas.microsoft.com/office/drawing/2014/main" id="{93060DC3-4DA6-981D-051D-985C9548DB33}"/>
                  </a:ext>
                </a:extLst>
              </p:cNvPr>
              <p:cNvSpPr txBox="1"/>
              <p:nvPr/>
            </p:nvSpPr>
            <p:spPr>
              <a:xfrm>
                <a:off x="1335318" y="5399851"/>
                <a:ext cx="512961" cy="123111"/>
              </a:xfrm>
              <a:prstGeom prst="rect">
                <a:avLst/>
              </a:prstGeom>
              <a:noFill/>
            </p:spPr>
            <p:txBody>
              <a:bodyPr wrap="none" lIns="0" tIns="0" rIns="0" bIns="0" rtlCol="0">
                <a:spAutoFit/>
              </a:bodyPr>
              <a:lstStyle/>
              <a:p>
                <a:r>
                  <a:rPr kumimoji="1" lang="ja-JP" altLang="en-US" sz="800" dirty="0"/>
                  <a:t>引手（角型）</a:t>
                </a:r>
              </a:p>
            </p:txBody>
          </p:sp>
          <p:pic>
            <p:nvPicPr>
              <p:cNvPr id="77" name="図 76">
                <a:extLst>
                  <a:ext uri="{FF2B5EF4-FFF2-40B4-BE49-F238E27FC236}">
                    <a16:creationId xmlns:a16="http://schemas.microsoft.com/office/drawing/2014/main" id="{4E73E201-35B6-7543-1E4F-FE1D44C1174E}"/>
                  </a:ext>
                </a:extLst>
              </p:cNvPr>
              <p:cNvPicPr>
                <a:picLocks noChangeAspect="1"/>
              </p:cNvPicPr>
              <p:nvPr/>
            </p:nvPicPr>
            <p:blipFill>
              <a:blip r:embed="rId16"/>
              <a:stretch>
                <a:fillRect/>
              </a:stretch>
            </p:blipFill>
            <p:spPr>
              <a:xfrm>
                <a:off x="1359585" y="5703492"/>
                <a:ext cx="513862" cy="675245"/>
              </a:xfrm>
              <a:prstGeom prst="rect">
                <a:avLst/>
              </a:prstGeom>
            </p:spPr>
          </p:pic>
          <p:sp>
            <p:nvSpPr>
              <p:cNvPr id="78" name="正方形/長方形 77">
                <a:extLst>
                  <a:ext uri="{FF2B5EF4-FFF2-40B4-BE49-F238E27FC236}">
                    <a16:creationId xmlns:a16="http://schemas.microsoft.com/office/drawing/2014/main" id="{9AD3F8FC-FBB6-183A-2845-C209FC9D1B44}"/>
                  </a:ext>
                </a:extLst>
              </p:cNvPr>
              <p:cNvSpPr/>
              <p:nvPr/>
            </p:nvSpPr>
            <p:spPr>
              <a:xfrm>
                <a:off x="1373603" y="6483990"/>
                <a:ext cx="498807" cy="76944"/>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ｻﾃﾝｼﾙﾊﾞｰ色（塗装）</a:t>
                </a:r>
              </a:p>
            </p:txBody>
          </p:sp>
        </p:grpSp>
      </p:grpSp>
      <p:grpSp>
        <p:nvGrpSpPr>
          <p:cNvPr id="17" name="グループ化 16">
            <a:extLst>
              <a:ext uri="{FF2B5EF4-FFF2-40B4-BE49-F238E27FC236}">
                <a16:creationId xmlns:a16="http://schemas.microsoft.com/office/drawing/2014/main" id="{02E97884-6243-47B9-0179-A9094E0C5179}"/>
              </a:ext>
            </a:extLst>
          </p:cNvPr>
          <p:cNvGrpSpPr/>
          <p:nvPr/>
        </p:nvGrpSpPr>
        <p:grpSpPr>
          <a:xfrm>
            <a:off x="129712" y="4693766"/>
            <a:ext cx="3005794" cy="1956416"/>
            <a:chOff x="129712" y="4693766"/>
            <a:chExt cx="3005794" cy="1956416"/>
          </a:xfrm>
        </p:grpSpPr>
        <p:sp>
          <p:nvSpPr>
            <p:cNvPr id="26" name="Rectangle 14">
              <a:extLst>
                <a:ext uri="{FF2B5EF4-FFF2-40B4-BE49-F238E27FC236}">
                  <a16:creationId xmlns:a16="http://schemas.microsoft.com/office/drawing/2014/main" id="{B8F8C389-3B04-6AEB-AA93-73F3015943FB}"/>
                </a:ext>
              </a:extLst>
            </p:cNvPr>
            <p:cNvSpPr>
              <a:spLocks noChangeArrowheads="1"/>
            </p:cNvSpPr>
            <p:nvPr/>
          </p:nvSpPr>
          <p:spPr bwMode="auto">
            <a:xfrm>
              <a:off x="129712" y="4693766"/>
              <a:ext cx="3005794" cy="1956416"/>
            </a:xfrm>
            <a:prstGeom prst="rect">
              <a:avLst/>
            </a:prstGeom>
            <a:solidFill>
              <a:srgbClr val="FFFFE7"/>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321D72FA-6715-FE17-C80C-E0A3E8D1E78A}"/>
                </a:ext>
              </a:extLst>
            </p:cNvPr>
            <p:cNvSpPr txBox="1"/>
            <p:nvPr/>
          </p:nvSpPr>
          <p:spPr>
            <a:xfrm>
              <a:off x="230968" y="4835859"/>
              <a:ext cx="2736327" cy="123111"/>
            </a:xfrm>
            <a:prstGeom prst="rect">
              <a:avLst/>
            </a:prstGeom>
            <a:noFill/>
          </p:spPr>
          <p:txBody>
            <a:bodyPr wrap="none" lIns="0" tIns="0" rIns="0" bIns="0" rtlCol="0">
              <a:spAutoFit/>
            </a:bodyPr>
            <a:lstStyle/>
            <a:p>
              <a:r>
                <a:rPr kumimoji="1" lang="ja-JP" altLang="en-US" sz="800" b="1" dirty="0"/>
                <a:t>杖歩行、車椅子の方など、安心して通れるタイムラグ自閉機構。</a:t>
              </a:r>
            </a:p>
          </p:txBody>
        </p:sp>
        <p:sp>
          <p:nvSpPr>
            <p:cNvPr id="4" name="テキスト ボックス 3">
              <a:extLst>
                <a:ext uri="{FF2B5EF4-FFF2-40B4-BE49-F238E27FC236}">
                  <a16:creationId xmlns:a16="http://schemas.microsoft.com/office/drawing/2014/main" id="{664E4CE7-A0BE-F850-6834-3877483E6D97}"/>
                </a:ext>
              </a:extLst>
            </p:cNvPr>
            <p:cNvSpPr txBox="1"/>
            <p:nvPr/>
          </p:nvSpPr>
          <p:spPr>
            <a:xfrm>
              <a:off x="230969" y="5021843"/>
              <a:ext cx="2736326" cy="276999"/>
            </a:xfrm>
            <a:prstGeom prst="rect">
              <a:avLst/>
            </a:prstGeom>
            <a:noFill/>
          </p:spPr>
          <p:txBody>
            <a:bodyPr wrap="square" lIns="0" tIns="0" rIns="0" bIns="0" rtlCol="0">
              <a:spAutoFit/>
            </a:bodyPr>
            <a:lstStyle/>
            <a:p>
              <a:r>
                <a:rPr kumimoji="1" lang="ja-JP" altLang="en-US" sz="600" dirty="0"/>
                <a:t>開けた位置で一定時間（約</a:t>
              </a:r>
              <a:r>
                <a:rPr kumimoji="1" lang="en-US" altLang="ja-JP" sz="600" dirty="0"/>
                <a:t>15</a:t>
              </a:r>
              <a:r>
                <a:rPr kumimoji="1" lang="ja-JP" altLang="en-US" sz="600" dirty="0"/>
                <a:t>秒）止まり、自動で閉まる自閉機構付き引戸。高齢者やお身体の不自由な方でも、あわてずに引戸を通過することができます。自動で閉まるので、振り返って閉める動作が不要で、閉め忘れ防止にもなります。</a:t>
              </a:r>
            </a:p>
          </p:txBody>
        </p:sp>
        <p:sp>
          <p:nvSpPr>
            <p:cNvPr id="15" name="テキスト ボックス 14">
              <a:extLst>
                <a:ext uri="{FF2B5EF4-FFF2-40B4-BE49-F238E27FC236}">
                  <a16:creationId xmlns:a16="http://schemas.microsoft.com/office/drawing/2014/main" id="{E25386C5-B09D-DB66-DD79-1DDD0410152E}"/>
                </a:ext>
              </a:extLst>
            </p:cNvPr>
            <p:cNvSpPr txBox="1"/>
            <p:nvPr/>
          </p:nvSpPr>
          <p:spPr>
            <a:xfrm>
              <a:off x="230968" y="5350390"/>
              <a:ext cx="2500259" cy="76944"/>
            </a:xfrm>
            <a:prstGeom prst="rect">
              <a:avLst/>
            </a:prstGeom>
            <a:noFill/>
          </p:spPr>
          <p:txBody>
            <a:bodyPr wrap="square" lIns="0" tIns="0" rIns="0" bIns="0" rtlCol="0">
              <a:spAutoFit/>
            </a:bodyPr>
            <a:lstStyle/>
            <a:p>
              <a:r>
                <a:rPr kumimoji="1" lang="en-US" altLang="ja-JP" sz="500" dirty="0"/>
                <a:t>※</a:t>
              </a:r>
              <a:r>
                <a:rPr kumimoji="1" lang="ja-JP" altLang="en-US" sz="500" dirty="0"/>
                <a:t>扉の種類や天枠・床の水平により、</a:t>
              </a:r>
              <a:r>
                <a:rPr kumimoji="1" lang="en-US" altLang="ja-JP" sz="500" dirty="0"/>
                <a:t>±5</a:t>
              </a:r>
              <a:r>
                <a:rPr kumimoji="1" lang="ja-JP" altLang="en-US" sz="500" dirty="0"/>
                <a:t>秒程度の時間差が生じる場合があります。</a:t>
              </a:r>
            </a:p>
          </p:txBody>
        </p:sp>
        <p:grpSp>
          <p:nvGrpSpPr>
            <p:cNvPr id="133" name="グループ化 132">
              <a:extLst>
                <a:ext uri="{FF2B5EF4-FFF2-40B4-BE49-F238E27FC236}">
                  <a16:creationId xmlns:a16="http://schemas.microsoft.com/office/drawing/2014/main" id="{6230ECA1-07FF-4EC9-7A3A-AB77D03F97E4}"/>
                </a:ext>
              </a:extLst>
            </p:cNvPr>
            <p:cNvGrpSpPr/>
            <p:nvPr/>
          </p:nvGrpSpPr>
          <p:grpSpPr>
            <a:xfrm>
              <a:off x="230968" y="5531493"/>
              <a:ext cx="2788999" cy="1002009"/>
              <a:chOff x="277615" y="5531493"/>
              <a:chExt cx="2788999" cy="1002009"/>
            </a:xfrm>
          </p:grpSpPr>
          <p:pic>
            <p:nvPicPr>
              <p:cNvPr id="7" name="図 6">
                <a:extLst>
                  <a:ext uri="{FF2B5EF4-FFF2-40B4-BE49-F238E27FC236}">
                    <a16:creationId xmlns:a16="http://schemas.microsoft.com/office/drawing/2014/main" id="{A11B0F2A-BD6F-D5E0-9FA5-7EDA2CDAC1DF}"/>
                  </a:ext>
                </a:extLst>
              </p:cNvPr>
              <p:cNvPicPr>
                <a:picLocks noChangeAspect="1"/>
              </p:cNvPicPr>
              <p:nvPr/>
            </p:nvPicPr>
            <p:blipFill rotWithShape="1">
              <a:blip r:embed="rId17"/>
              <a:srcRect t="28288" r="5923" b="4630"/>
              <a:stretch/>
            </p:blipFill>
            <p:spPr>
              <a:xfrm>
                <a:off x="2218404" y="5531493"/>
                <a:ext cx="821491" cy="833558"/>
              </a:xfrm>
              <a:prstGeom prst="rect">
                <a:avLst/>
              </a:prstGeom>
            </p:spPr>
          </p:pic>
          <p:pic>
            <p:nvPicPr>
              <p:cNvPr id="9" name="図 8">
                <a:extLst>
                  <a:ext uri="{FF2B5EF4-FFF2-40B4-BE49-F238E27FC236}">
                    <a16:creationId xmlns:a16="http://schemas.microsoft.com/office/drawing/2014/main" id="{15620866-E39D-7519-8E05-1397EA766612}"/>
                  </a:ext>
                </a:extLst>
              </p:cNvPr>
              <p:cNvPicPr>
                <a:picLocks noChangeAspect="1"/>
              </p:cNvPicPr>
              <p:nvPr/>
            </p:nvPicPr>
            <p:blipFill rotWithShape="1">
              <a:blip r:embed="rId18"/>
              <a:srcRect t="19825" b="3158"/>
              <a:stretch/>
            </p:blipFill>
            <p:spPr>
              <a:xfrm>
                <a:off x="277616" y="5533268"/>
                <a:ext cx="822544" cy="831784"/>
              </a:xfrm>
              <a:prstGeom prst="rect">
                <a:avLst/>
              </a:prstGeom>
            </p:spPr>
          </p:pic>
          <p:pic>
            <p:nvPicPr>
              <p:cNvPr id="10" name="図 9">
                <a:extLst>
                  <a:ext uri="{FF2B5EF4-FFF2-40B4-BE49-F238E27FC236}">
                    <a16:creationId xmlns:a16="http://schemas.microsoft.com/office/drawing/2014/main" id="{8DC2D07F-019D-E304-3C87-79B3089B60BF}"/>
                  </a:ext>
                </a:extLst>
              </p:cNvPr>
              <p:cNvPicPr>
                <a:picLocks noChangeAspect="1"/>
              </p:cNvPicPr>
              <p:nvPr/>
            </p:nvPicPr>
            <p:blipFill rotWithShape="1">
              <a:blip r:embed="rId19"/>
              <a:srcRect t="22719"/>
              <a:stretch/>
            </p:blipFill>
            <p:spPr>
              <a:xfrm>
                <a:off x="1258845" y="5533268"/>
                <a:ext cx="821491" cy="833558"/>
              </a:xfrm>
              <a:prstGeom prst="rect">
                <a:avLst/>
              </a:prstGeom>
            </p:spPr>
          </p:pic>
          <p:sp>
            <p:nvSpPr>
              <p:cNvPr id="12" name="テキスト ボックス 11">
                <a:extLst>
                  <a:ext uri="{FF2B5EF4-FFF2-40B4-BE49-F238E27FC236}">
                    <a16:creationId xmlns:a16="http://schemas.microsoft.com/office/drawing/2014/main" id="{8DEAA913-4758-E132-E60B-FF18B76DC45C}"/>
                  </a:ext>
                </a:extLst>
              </p:cNvPr>
              <p:cNvSpPr txBox="1"/>
              <p:nvPr/>
            </p:nvSpPr>
            <p:spPr>
              <a:xfrm>
                <a:off x="277615" y="6379614"/>
                <a:ext cx="848209" cy="76944"/>
              </a:xfrm>
              <a:prstGeom prst="rect">
                <a:avLst/>
              </a:prstGeom>
              <a:noFill/>
            </p:spPr>
            <p:txBody>
              <a:bodyPr wrap="square" lIns="0" tIns="0" rIns="0" bIns="0" rtlCol="0">
                <a:spAutoFit/>
              </a:bodyPr>
              <a:lstStyle/>
              <a:p>
                <a:r>
                  <a:rPr kumimoji="1" lang="ja-JP" altLang="en-US" sz="500" dirty="0"/>
                  <a:t>引戸を開けます。</a:t>
                </a:r>
              </a:p>
            </p:txBody>
          </p:sp>
          <p:sp>
            <p:nvSpPr>
              <p:cNvPr id="13" name="テキスト ボックス 12">
                <a:extLst>
                  <a:ext uri="{FF2B5EF4-FFF2-40B4-BE49-F238E27FC236}">
                    <a16:creationId xmlns:a16="http://schemas.microsoft.com/office/drawing/2014/main" id="{CEC4CAD3-E6C2-C6DC-16FB-79A1F717155C}"/>
                  </a:ext>
                </a:extLst>
              </p:cNvPr>
              <p:cNvSpPr txBox="1"/>
              <p:nvPr/>
            </p:nvSpPr>
            <p:spPr>
              <a:xfrm>
                <a:off x="1258845" y="6379614"/>
                <a:ext cx="943172" cy="153888"/>
              </a:xfrm>
              <a:prstGeom prst="rect">
                <a:avLst/>
              </a:prstGeom>
              <a:noFill/>
            </p:spPr>
            <p:txBody>
              <a:bodyPr wrap="square" lIns="0" tIns="0" rIns="0" bIns="0" rtlCol="0">
                <a:spAutoFit/>
              </a:bodyPr>
              <a:lstStyle/>
              <a:p>
                <a:r>
                  <a:rPr kumimoji="1" lang="ja-JP" altLang="en-US" sz="500" dirty="0"/>
                  <a:t>開けた位置で約</a:t>
                </a:r>
                <a:r>
                  <a:rPr kumimoji="1" lang="en-US" altLang="ja-JP" sz="500" dirty="0"/>
                  <a:t>15</a:t>
                </a:r>
                <a:r>
                  <a:rPr kumimoji="1" lang="ja-JP" altLang="en-US" sz="500" dirty="0"/>
                  <a:t>秒間ストップ。</a:t>
                </a:r>
              </a:p>
              <a:p>
                <a:r>
                  <a:rPr kumimoji="1" lang="ja-JP" altLang="en-US" sz="500" dirty="0"/>
                  <a:t>その間に引戸を通過。</a:t>
                </a:r>
              </a:p>
            </p:txBody>
          </p:sp>
          <p:sp>
            <p:nvSpPr>
              <p:cNvPr id="14" name="テキスト ボックス 13">
                <a:extLst>
                  <a:ext uri="{FF2B5EF4-FFF2-40B4-BE49-F238E27FC236}">
                    <a16:creationId xmlns:a16="http://schemas.microsoft.com/office/drawing/2014/main" id="{32499A71-1ABF-1AA5-5082-0EA0A74A3F27}"/>
                  </a:ext>
                </a:extLst>
              </p:cNvPr>
              <p:cNvSpPr txBox="1"/>
              <p:nvPr/>
            </p:nvSpPr>
            <p:spPr>
              <a:xfrm>
                <a:off x="2218405" y="6379614"/>
                <a:ext cx="848209" cy="153888"/>
              </a:xfrm>
              <a:prstGeom prst="rect">
                <a:avLst/>
              </a:prstGeom>
              <a:noFill/>
            </p:spPr>
            <p:txBody>
              <a:bodyPr wrap="square" lIns="0" tIns="0" rIns="0" bIns="0" rtlCol="0">
                <a:spAutoFit/>
              </a:bodyPr>
              <a:lstStyle/>
              <a:p>
                <a:r>
                  <a:rPr kumimoji="1" lang="ja-JP" altLang="en-US" sz="500" dirty="0"/>
                  <a:t>一定時間（約</a:t>
                </a:r>
                <a:r>
                  <a:rPr kumimoji="1" lang="en-US" altLang="ja-JP" sz="500" dirty="0"/>
                  <a:t>15</a:t>
                </a:r>
                <a:r>
                  <a:rPr kumimoji="1" lang="ja-JP" altLang="en-US" sz="500" dirty="0"/>
                  <a:t>秒）後、自動で閉まります。</a:t>
                </a:r>
              </a:p>
            </p:txBody>
          </p:sp>
          <p:cxnSp>
            <p:nvCxnSpPr>
              <p:cNvPr id="128" name="直線矢印コネクタ 127">
                <a:extLst>
                  <a:ext uri="{FF2B5EF4-FFF2-40B4-BE49-F238E27FC236}">
                    <a16:creationId xmlns:a16="http://schemas.microsoft.com/office/drawing/2014/main" id="{18F1E10C-219C-18C4-5297-48988C682DA2}"/>
                  </a:ext>
                </a:extLst>
              </p:cNvPr>
              <p:cNvCxnSpPr>
                <a:cxnSpLocks/>
              </p:cNvCxnSpPr>
              <p:nvPr/>
            </p:nvCxnSpPr>
            <p:spPr>
              <a:xfrm>
                <a:off x="459567" y="5602634"/>
                <a:ext cx="396000"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130" name="直線矢印コネクタ 129">
                <a:extLst>
                  <a:ext uri="{FF2B5EF4-FFF2-40B4-BE49-F238E27FC236}">
                    <a16:creationId xmlns:a16="http://schemas.microsoft.com/office/drawing/2014/main" id="{6306B521-773E-1038-0EB5-5AFC09C99AD4}"/>
                  </a:ext>
                </a:extLst>
              </p:cNvPr>
              <p:cNvCxnSpPr>
                <a:cxnSpLocks/>
              </p:cNvCxnSpPr>
              <p:nvPr/>
            </p:nvCxnSpPr>
            <p:spPr>
              <a:xfrm flipH="1">
                <a:off x="2436766" y="5602634"/>
                <a:ext cx="396000"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grpSp>
      </p:grpSp>
      <p:grpSp>
        <p:nvGrpSpPr>
          <p:cNvPr id="228" name="グループ化 227">
            <a:extLst>
              <a:ext uri="{FF2B5EF4-FFF2-40B4-BE49-F238E27FC236}">
                <a16:creationId xmlns:a16="http://schemas.microsoft.com/office/drawing/2014/main" id="{8E30E065-CAEB-D513-F968-22900BE10BED}"/>
              </a:ext>
            </a:extLst>
          </p:cNvPr>
          <p:cNvGrpSpPr/>
          <p:nvPr/>
        </p:nvGrpSpPr>
        <p:grpSpPr>
          <a:xfrm>
            <a:off x="5174014" y="1843381"/>
            <a:ext cx="4587176" cy="1444744"/>
            <a:chOff x="5597685" y="1861615"/>
            <a:chExt cx="4587176" cy="1444744"/>
          </a:xfrm>
        </p:grpSpPr>
        <p:grpSp>
          <p:nvGrpSpPr>
            <p:cNvPr id="91" name="グループ化 90">
              <a:extLst>
                <a:ext uri="{FF2B5EF4-FFF2-40B4-BE49-F238E27FC236}">
                  <a16:creationId xmlns:a16="http://schemas.microsoft.com/office/drawing/2014/main" id="{9D312F3E-C020-C3E4-266D-648D9D3E6286}"/>
                </a:ext>
              </a:extLst>
            </p:cNvPr>
            <p:cNvGrpSpPr/>
            <p:nvPr/>
          </p:nvGrpSpPr>
          <p:grpSpPr>
            <a:xfrm>
              <a:off x="5597685" y="1861615"/>
              <a:ext cx="4587176" cy="1444744"/>
              <a:chOff x="697691" y="4070451"/>
              <a:chExt cx="3157200" cy="1944000"/>
            </a:xfrm>
          </p:grpSpPr>
          <p:sp>
            <p:nvSpPr>
              <p:cNvPr id="123" name="Rectangle 14">
                <a:extLst>
                  <a:ext uri="{FF2B5EF4-FFF2-40B4-BE49-F238E27FC236}">
                    <a16:creationId xmlns:a16="http://schemas.microsoft.com/office/drawing/2014/main" id="{5F385A3F-6425-6B09-5286-52EF8A3A590C}"/>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4" name="Rectangle 84">
                <a:extLst>
                  <a:ext uri="{FF2B5EF4-FFF2-40B4-BE49-F238E27FC236}">
                    <a16:creationId xmlns:a16="http://schemas.microsoft.com/office/drawing/2014/main" id="{0635315B-8764-85E1-3ADA-0BCDA7200D8A}"/>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オプション取手バリエーション</a:t>
                </a:r>
              </a:p>
            </p:txBody>
          </p:sp>
        </p:grpSp>
        <p:pic>
          <p:nvPicPr>
            <p:cNvPr id="107" name="図 106">
              <a:extLst>
                <a:ext uri="{FF2B5EF4-FFF2-40B4-BE49-F238E27FC236}">
                  <a16:creationId xmlns:a16="http://schemas.microsoft.com/office/drawing/2014/main" id="{AEE6B650-1B72-49BB-1230-1B95F85C48B9}"/>
                </a:ext>
              </a:extLst>
            </p:cNvPr>
            <p:cNvPicPr>
              <a:picLocks noChangeAspect="1"/>
            </p:cNvPicPr>
            <p:nvPr/>
          </p:nvPicPr>
          <p:blipFill>
            <a:blip r:embed="rId20"/>
            <a:stretch>
              <a:fillRect/>
            </a:stretch>
          </p:blipFill>
          <p:spPr>
            <a:xfrm>
              <a:off x="9402529" y="2250497"/>
              <a:ext cx="696871" cy="973284"/>
            </a:xfrm>
            <a:prstGeom prst="rect">
              <a:avLst/>
            </a:prstGeom>
          </p:spPr>
        </p:pic>
        <p:pic>
          <p:nvPicPr>
            <p:cNvPr id="109" name="図 108">
              <a:extLst>
                <a:ext uri="{FF2B5EF4-FFF2-40B4-BE49-F238E27FC236}">
                  <a16:creationId xmlns:a16="http://schemas.microsoft.com/office/drawing/2014/main" id="{DBD4E868-453F-6B15-9CED-D4A15209312B}"/>
                </a:ext>
              </a:extLst>
            </p:cNvPr>
            <p:cNvPicPr>
              <a:picLocks noChangeAspect="1"/>
            </p:cNvPicPr>
            <p:nvPr/>
          </p:nvPicPr>
          <p:blipFill>
            <a:blip r:embed="rId21"/>
            <a:stretch>
              <a:fillRect/>
            </a:stretch>
          </p:blipFill>
          <p:spPr>
            <a:xfrm>
              <a:off x="7703764" y="2262764"/>
              <a:ext cx="151200" cy="864000"/>
            </a:xfrm>
            <a:prstGeom prst="rect">
              <a:avLst/>
            </a:prstGeom>
          </p:spPr>
        </p:pic>
        <p:pic>
          <p:nvPicPr>
            <p:cNvPr id="110" name="図 109">
              <a:extLst>
                <a:ext uri="{FF2B5EF4-FFF2-40B4-BE49-F238E27FC236}">
                  <a16:creationId xmlns:a16="http://schemas.microsoft.com/office/drawing/2014/main" id="{BDE1FD50-BBD1-A68A-9F01-4E1F84960B54}"/>
                </a:ext>
              </a:extLst>
            </p:cNvPr>
            <p:cNvPicPr>
              <a:picLocks noChangeAspect="1"/>
            </p:cNvPicPr>
            <p:nvPr/>
          </p:nvPicPr>
          <p:blipFill>
            <a:blip r:embed="rId22"/>
            <a:stretch>
              <a:fillRect/>
            </a:stretch>
          </p:blipFill>
          <p:spPr>
            <a:xfrm>
              <a:off x="8034141" y="2262764"/>
              <a:ext cx="148608" cy="864000"/>
            </a:xfrm>
            <a:prstGeom prst="rect">
              <a:avLst/>
            </a:prstGeom>
          </p:spPr>
        </p:pic>
        <p:pic>
          <p:nvPicPr>
            <p:cNvPr id="111" name="図 110">
              <a:extLst>
                <a:ext uri="{FF2B5EF4-FFF2-40B4-BE49-F238E27FC236}">
                  <a16:creationId xmlns:a16="http://schemas.microsoft.com/office/drawing/2014/main" id="{69452AD7-4768-7302-6196-C561C4081380}"/>
                </a:ext>
              </a:extLst>
            </p:cNvPr>
            <p:cNvPicPr>
              <a:picLocks noChangeAspect="1"/>
            </p:cNvPicPr>
            <p:nvPr/>
          </p:nvPicPr>
          <p:blipFill>
            <a:blip r:embed="rId23"/>
            <a:stretch>
              <a:fillRect/>
            </a:stretch>
          </p:blipFill>
          <p:spPr>
            <a:xfrm>
              <a:off x="8361926" y="2262764"/>
              <a:ext cx="150336" cy="864000"/>
            </a:xfrm>
            <a:prstGeom prst="rect">
              <a:avLst/>
            </a:prstGeom>
          </p:spPr>
        </p:pic>
        <p:pic>
          <p:nvPicPr>
            <p:cNvPr id="112" name="図 111">
              <a:extLst>
                <a:ext uri="{FF2B5EF4-FFF2-40B4-BE49-F238E27FC236}">
                  <a16:creationId xmlns:a16="http://schemas.microsoft.com/office/drawing/2014/main" id="{F3892A28-2BCC-8E0E-8FFD-CB6FF441E549}"/>
                </a:ext>
              </a:extLst>
            </p:cNvPr>
            <p:cNvPicPr>
              <a:picLocks noChangeAspect="1"/>
            </p:cNvPicPr>
            <p:nvPr/>
          </p:nvPicPr>
          <p:blipFill>
            <a:blip r:embed="rId24"/>
            <a:stretch>
              <a:fillRect/>
            </a:stretch>
          </p:blipFill>
          <p:spPr>
            <a:xfrm>
              <a:off x="8691439" y="2262764"/>
              <a:ext cx="150336" cy="864000"/>
            </a:xfrm>
            <a:prstGeom prst="rect">
              <a:avLst/>
            </a:prstGeom>
          </p:spPr>
        </p:pic>
        <p:sp>
          <p:nvSpPr>
            <p:cNvPr id="113" name="正方形/長方形 112">
              <a:extLst>
                <a:ext uri="{FF2B5EF4-FFF2-40B4-BE49-F238E27FC236}">
                  <a16:creationId xmlns:a16="http://schemas.microsoft.com/office/drawing/2014/main" id="{A80E9AB9-1650-BB68-FB91-537B687FA442}"/>
                </a:ext>
              </a:extLst>
            </p:cNvPr>
            <p:cNvSpPr/>
            <p:nvPr/>
          </p:nvSpPr>
          <p:spPr>
            <a:xfrm>
              <a:off x="7691451" y="3146837"/>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sp>
          <p:nvSpPr>
            <p:cNvPr id="114" name="正方形/長方形 113">
              <a:extLst>
                <a:ext uri="{FF2B5EF4-FFF2-40B4-BE49-F238E27FC236}">
                  <a16:creationId xmlns:a16="http://schemas.microsoft.com/office/drawing/2014/main" id="{E023EF8E-1609-5C09-4A83-8DDD32E21B5C}"/>
                </a:ext>
              </a:extLst>
            </p:cNvPr>
            <p:cNvSpPr/>
            <p:nvPr/>
          </p:nvSpPr>
          <p:spPr>
            <a:xfrm>
              <a:off x="7996651" y="3146837"/>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115" name="正方形/長方形 114">
              <a:extLst>
                <a:ext uri="{FF2B5EF4-FFF2-40B4-BE49-F238E27FC236}">
                  <a16:creationId xmlns:a16="http://schemas.microsoft.com/office/drawing/2014/main" id="{A5B56397-6E4A-BF20-661A-226B7B9CA118}"/>
                </a:ext>
              </a:extLst>
            </p:cNvPr>
            <p:cNvSpPr/>
            <p:nvPr/>
          </p:nvSpPr>
          <p:spPr>
            <a:xfrm>
              <a:off x="8357800" y="3146837"/>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116" name="正方形/長方形 115">
              <a:extLst>
                <a:ext uri="{FF2B5EF4-FFF2-40B4-BE49-F238E27FC236}">
                  <a16:creationId xmlns:a16="http://schemas.microsoft.com/office/drawing/2014/main" id="{37CC95A1-3D86-0A16-F7D7-8F9BDC9617D1}"/>
                </a:ext>
              </a:extLst>
            </p:cNvPr>
            <p:cNvSpPr/>
            <p:nvPr/>
          </p:nvSpPr>
          <p:spPr>
            <a:xfrm>
              <a:off x="8678087" y="3146837"/>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sp>
          <p:nvSpPr>
            <p:cNvPr id="117" name="テキスト ボックス 116">
              <a:extLst>
                <a:ext uri="{FF2B5EF4-FFF2-40B4-BE49-F238E27FC236}">
                  <a16:creationId xmlns:a16="http://schemas.microsoft.com/office/drawing/2014/main" id="{E09DB4D7-AB3C-FEDC-CB62-12F42D6191A2}"/>
                </a:ext>
              </a:extLst>
            </p:cNvPr>
            <p:cNvSpPr txBox="1"/>
            <p:nvPr/>
          </p:nvSpPr>
          <p:spPr>
            <a:xfrm>
              <a:off x="8140143" y="2062698"/>
              <a:ext cx="1981312" cy="123111"/>
            </a:xfrm>
            <a:prstGeom prst="rect">
              <a:avLst/>
            </a:prstGeom>
            <a:noFill/>
          </p:spPr>
          <p:txBody>
            <a:bodyPr wrap="none" lIns="0" tIns="0" rIns="0" bIns="0" rtlCol="0">
              <a:spAutoFit/>
            </a:bodyPr>
            <a:lstStyle/>
            <a:p>
              <a:r>
                <a:rPr kumimoji="1" lang="ja-JP" altLang="en-US" sz="800" dirty="0"/>
                <a:t>握りやすい</a:t>
              </a:r>
              <a:r>
                <a:rPr kumimoji="1" lang="en-US" altLang="ja-JP" sz="800" dirty="0"/>
                <a:t>Φ</a:t>
              </a:r>
              <a:r>
                <a:rPr kumimoji="1" lang="ja-JP" altLang="en-US" sz="800" dirty="0"/>
                <a:t>３０</a:t>
              </a:r>
              <a:r>
                <a:rPr kumimoji="1" lang="en-US" altLang="ja-JP" sz="800" dirty="0"/>
                <a:t>mm</a:t>
              </a:r>
              <a:r>
                <a:rPr kumimoji="1" lang="ja-JP" altLang="en-US" sz="800" dirty="0"/>
                <a:t>木製バー引手に変更可能</a:t>
              </a:r>
            </a:p>
          </p:txBody>
        </p:sp>
        <p:pic>
          <p:nvPicPr>
            <p:cNvPr id="118" name="図 117">
              <a:extLst>
                <a:ext uri="{FF2B5EF4-FFF2-40B4-BE49-F238E27FC236}">
                  <a16:creationId xmlns:a16="http://schemas.microsoft.com/office/drawing/2014/main" id="{46B3BDFF-1B39-8D1C-C768-8F425973DB3F}"/>
                </a:ext>
              </a:extLst>
            </p:cNvPr>
            <p:cNvPicPr>
              <a:picLocks noChangeAspect="1"/>
            </p:cNvPicPr>
            <p:nvPr/>
          </p:nvPicPr>
          <p:blipFill>
            <a:blip r:embed="rId25"/>
            <a:stretch>
              <a:fillRect/>
            </a:stretch>
          </p:blipFill>
          <p:spPr>
            <a:xfrm>
              <a:off x="8980761" y="2260633"/>
              <a:ext cx="298872" cy="252000"/>
            </a:xfrm>
            <a:prstGeom prst="rect">
              <a:avLst/>
            </a:prstGeom>
          </p:spPr>
        </p:pic>
        <p:grpSp>
          <p:nvGrpSpPr>
            <p:cNvPr id="93" name="グループ化 92">
              <a:extLst>
                <a:ext uri="{FF2B5EF4-FFF2-40B4-BE49-F238E27FC236}">
                  <a16:creationId xmlns:a16="http://schemas.microsoft.com/office/drawing/2014/main" id="{CB1D2984-8343-6145-1A6E-8EC005FF83CF}"/>
                </a:ext>
              </a:extLst>
            </p:cNvPr>
            <p:cNvGrpSpPr/>
            <p:nvPr/>
          </p:nvGrpSpPr>
          <p:grpSpPr>
            <a:xfrm>
              <a:off x="5660516" y="2062698"/>
              <a:ext cx="1784143" cy="1161083"/>
              <a:chOff x="2521465" y="5399851"/>
              <a:chExt cx="1784143" cy="1161083"/>
            </a:xfrm>
          </p:grpSpPr>
          <p:pic>
            <p:nvPicPr>
              <p:cNvPr id="94" name="図 93">
                <a:extLst>
                  <a:ext uri="{FF2B5EF4-FFF2-40B4-BE49-F238E27FC236}">
                    <a16:creationId xmlns:a16="http://schemas.microsoft.com/office/drawing/2014/main" id="{DB830CC7-4A83-9AED-0626-9CF7F1D30714}"/>
                  </a:ext>
                </a:extLst>
              </p:cNvPr>
              <p:cNvPicPr>
                <a:picLocks noChangeAspect="1"/>
              </p:cNvPicPr>
              <p:nvPr/>
            </p:nvPicPr>
            <p:blipFill>
              <a:blip r:embed="rId25"/>
              <a:stretch>
                <a:fillRect/>
              </a:stretch>
            </p:blipFill>
            <p:spPr>
              <a:xfrm>
                <a:off x="3953871" y="6089028"/>
                <a:ext cx="298872" cy="252000"/>
              </a:xfrm>
              <a:prstGeom prst="rect">
                <a:avLst/>
              </a:prstGeom>
            </p:spPr>
          </p:pic>
          <p:grpSp>
            <p:nvGrpSpPr>
              <p:cNvPr id="95" name="グループ化 94">
                <a:extLst>
                  <a:ext uri="{FF2B5EF4-FFF2-40B4-BE49-F238E27FC236}">
                    <a16:creationId xmlns:a16="http://schemas.microsoft.com/office/drawing/2014/main" id="{3B9AB178-40C6-391B-A88E-062ACB16BC85}"/>
                  </a:ext>
                </a:extLst>
              </p:cNvPr>
              <p:cNvGrpSpPr/>
              <p:nvPr/>
            </p:nvGrpSpPr>
            <p:grpSpPr>
              <a:xfrm>
                <a:off x="3953871" y="5587650"/>
                <a:ext cx="314438" cy="412299"/>
                <a:chOff x="3555102" y="4116384"/>
                <a:chExt cx="314438" cy="412299"/>
              </a:xfrm>
            </p:grpSpPr>
            <p:pic>
              <p:nvPicPr>
                <p:cNvPr id="105" name="図 104">
                  <a:extLst>
                    <a:ext uri="{FF2B5EF4-FFF2-40B4-BE49-F238E27FC236}">
                      <a16:creationId xmlns:a16="http://schemas.microsoft.com/office/drawing/2014/main" id="{20883E68-0ABC-75BB-25B6-632E1CDDCFC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56019" y="4116384"/>
                  <a:ext cx="298872" cy="252000"/>
                </a:xfrm>
                <a:prstGeom prst="rect">
                  <a:avLst/>
                </a:prstGeom>
              </p:spPr>
            </p:pic>
            <p:sp>
              <p:nvSpPr>
                <p:cNvPr id="106" name="正方形/長方形 105">
                  <a:extLst>
                    <a:ext uri="{FF2B5EF4-FFF2-40B4-BE49-F238E27FC236}">
                      <a16:creationId xmlns:a16="http://schemas.microsoft.com/office/drawing/2014/main" id="{A77DC377-0704-63F4-18FF-E3231BA31D04}"/>
                    </a:ext>
                  </a:extLst>
                </p:cNvPr>
                <p:cNvSpPr/>
                <p:nvPr/>
              </p:nvSpPr>
              <p:spPr>
                <a:xfrm>
                  <a:off x="3555102" y="4390184"/>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sp>
            <p:nvSpPr>
              <p:cNvPr id="96" name="正方形/長方形 95">
                <a:extLst>
                  <a:ext uri="{FF2B5EF4-FFF2-40B4-BE49-F238E27FC236}">
                    <a16:creationId xmlns:a16="http://schemas.microsoft.com/office/drawing/2014/main" id="{AC0EB441-57D8-CECC-31F0-8BAC9D14E782}"/>
                  </a:ext>
                </a:extLst>
              </p:cNvPr>
              <p:cNvSpPr/>
              <p:nvPr/>
            </p:nvSpPr>
            <p:spPr>
              <a:xfrm>
                <a:off x="254741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sp>
            <p:nvSpPr>
              <p:cNvPr id="97" name="正方形/長方形 96">
                <a:extLst>
                  <a:ext uri="{FF2B5EF4-FFF2-40B4-BE49-F238E27FC236}">
                    <a16:creationId xmlns:a16="http://schemas.microsoft.com/office/drawing/2014/main" id="{93252806-48C8-A176-93E3-55223381B2CF}"/>
                  </a:ext>
                </a:extLst>
              </p:cNvPr>
              <p:cNvSpPr/>
              <p:nvPr/>
            </p:nvSpPr>
            <p:spPr>
              <a:xfrm>
                <a:off x="2903491"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98" name="正方形/長方形 97">
                <a:extLst>
                  <a:ext uri="{FF2B5EF4-FFF2-40B4-BE49-F238E27FC236}">
                    <a16:creationId xmlns:a16="http://schemas.microsoft.com/office/drawing/2014/main" id="{9E5406FB-A1D1-C579-B5E3-8CF74FF007DD}"/>
                  </a:ext>
                </a:extLst>
              </p:cNvPr>
              <p:cNvSpPr/>
              <p:nvPr/>
            </p:nvSpPr>
            <p:spPr>
              <a:xfrm>
                <a:off x="3271853"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99" name="正方形/長方形 98">
                <a:extLst>
                  <a:ext uri="{FF2B5EF4-FFF2-40B4-BE49-F238E27FC236}">
                    <a16:creationId xmlns:a16="http://schemas.microsoft.com/office/drawing/2014/main" id="{534B2DF9-D0C4-B39A-0AE5-7C2B41050DFE}"/>
                  </a:ext>
                </a:extLst>
              </p:cNvPr>
              <p:cNvSpPr/>
              <p:nvPr/>
            </p:nvSpPr>
            <p:spPr>
              <a:xfrm>
                <a:off x="3625154"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sp>
            <p:nvSpPr>
              <p:cNvPr id="100" name="テキスト ボックス 99">
                <a:extLst>
                  <a:ext uri="{FF2B5EF4-FFF2-40B4-BE49-F238E27FC236}">
                    <a16:creationId xmlns:a16="http://schemas.microsoft.com/office/drawing/2014/main" id="{17A3B2AD-3AB2-57BD-9CD2-AB882B2A1E45}"/>
                  </a:ext>
                </a:extLst>
              </p:cNvPr>
              <p:cNvSpPr txBox="1"/>
              <p:nvPr/>
            </p:nvSpPr>
            <p:spPr>
              <a:xfrm>
                <a:off x="2521465" y="5399851"/>
                <a:ext cx="1784143" cy="123111"/>
              </a:xfrm>
              <a:prstGeom prst="rect">
                <a:avLst/>
              </a:prstGeom>
              <a:noFill/>
            </p:spPr>
            <p:txBody>
              <a:bodyPr wrap="none" lIns="0" tIns="0" rIns="0" bIns="0" rtlCol="0">
                <a:spAutoFit/>
              </a:bodyPr>
              <a:lstStyle/>
              <a:p>
                <a:r>
                  <a:rPr kumimoji="1" lang="ja-JP" altLang="en-US" sz="800" dirty="0"/>
                  <a:t>■抗菌・抗ウイルス加工に変更できます。</a:t>
                </a:r>
              </a:p>
            </p:txBody>
          </p:sp>
          <p:pic>
            <p:nvPicPr>
              <p:cNvPr id="101" name="図 100">
                <a:extLst>
                  <a:ext uri="{FF2B5EF4-FFF2-40B4-BE49-F238E27FC236}">
                    <a16:creationId xmlns:a16="http://schemas.microsoft.com/office/drawing/2014/main" id="{556AE1C1-B1A8-E006-D8E4-4DCE0D405CCF}"/>
                  </a:ext>
                </a:extLst>
              </p:cNvPr>
              <p:cNvPicPr>
                <a:picLocks noChangeAspect="1"/>
              </p:cNvPicPr>
              <p:nvPr/>
            </p:nvPicPr>
            <p:blipFill>
              <a:blip r:embed="rId12"/>
              <a:stretch>
                <a:fillRect/>
              </a:stretch>
            </p:blipFill>
            <p:spPr>
              <a:xfrm>
                <a:off x="2558384" y="5587759"/>
                <a:ext cx="166752" cy="864000"/>
              </a:xfrm>
              <a:prstGeom prst="rect">
                <a:avLst/>
              </a:prstGeom>
            </p:spPr>
          </p:pic>
          <p:pic>
            <p:nvPicPr>
              <p:cNvPr id="102" name="図 101">
                <a:extLst>
                  <a:ext uri="{FF2B5EF4-FFF2-40B4-BE49-F238E27FC236}">
                    <a16:creationId xmlns:a16="http://schemas.microsoft.com/office/drawing/2014/main" id="{78721277-8428-5E76-A43D-BE643F21C4C9}"/>
                  </a:ext>
                </a:extLst>
              </p:cNvPr>
              <p:cNvPicPr>
                <a:picLocks noChangeAspect="1"/>
              </p:cNvPicPr>
              <p:nvPr/>
            </p:nvPicPr>
            <p:blipFill>
              <a:blip r:embed="rId13"/>
              <a:stretch>
                <a:fillRect/>
              </a:stretch>
            </p:blipFill>
            <p:spPr>
              <a:xfrm>
                <a:off x="2916138" y="5587759"/>
                <a:ext cx="166752" cy="864000"/>
              </a:xfrm>
              <a:prstGeom prst="rect">
                <a:avLst/>
              </a:prstGeom>
            </p:spPr>
          </p:pic>
          <p:pic>
            <p:nvPicPr>
              <p:cNvPr id="103" name="図 102">
                <a:extLst>
                  <a:ext uri="{FF2B5EF4-FFF2-40B4-BE49-F238E27FC236}">
                    <a16:creationId xmlns:a16="http://schemas.microsoft.com/office/drawing/2014/main" id="{DB1E5B05-C89E-32CF-8EF5-6FFC04B37B21}"/>
                  </a:ext>
                </a:extLst>
              </p:cNvPr>
              <p:cNvPicPr>
                <a:picLocks noChangeAspect="1"/>
              </p:cNvPicPr>
              <p:nvPr/>
            </p:nvPicPr>
            <p:blipFill>
              <a:blip r:embed="rId14"/>
              <a:stretch>
                <a:fillRect/>
              </a:stretch>
            </p:blipFill>
            <p:spPr>
              <a:xfrm>
                <a:off x="3273892" y="5587761"/>
                <a:ext cx="165024" cy="864000"/>
              </a:xfrm>
              <a:prstGeom prst="rect">
                <a:avLst/>
              </a:prstGeom>
            </p:spPr>
          </p:pic>
          <p:pic>
            <p:nvPicPr>
              <p:cNvPr id="104" name="図 103">
                <a:extLst>
                  <a:ext uri="{FF2B5EF4-FFF2-40B4-BE49-F238E27FC236}">
                    <a16:creationId xmlns:a16="http://schemas.microsoft.com/office/drawing/2014/main" id="{CD16403F-37A4-5E64-1480-05A89C0E81BB}"/>
                  </a:ext>
                </a:extLst>
              </p:cNvPr>
              <p:cNvPicPr>
                <a:picLocks noChangeAspect="1"/>
              </p:cNvPicPr>
              <p:nvPr/>
            </p:nvPicPr>
            <p:blipFill>
              <a:blip r:embed="rId15"/>
              <a:stretch>
                <a:fillRect/>
              </a:stretch>
            </p:blipFill>
            <p:spPr>
              <a:xfrm>
                <a:off x="3629919" y="5587760"/>
                <a:ext cx="168480" cy="864000"/>
              </a:xfrm>
              <a:prstGeom prst="rect">
                <a:avLst/>
              </a:prstGeom>
            </p:spPr>
          </p:pic>
        </p:grpSp>
        <p:grpSp>
          <p:nvGrpSpPr>
            <p:cNvPr id="227" name="グループ化 226">
              <a:extLst>
                <a:ext uri="{FF2B5EF4-FFF2-40B4-BE49-F238E27FC236}">
                  <a16:creationId xmlns:a16="http://schemas.microsoft.com/office/drawing/2014/main" id="{D5971E8E-943A-548B-B653-EE9947712695}"/>
                </a:ext>
              </a:extLst>
            </p:cNvPr>
            <p:cNvGrpSpPr/>
            <p:nvPr/>
          </p:nvGrpSpPr>
          <p:grpSpPr>
            <a:xfrm>
              <a:off x="7677105" y="2070432"/>
              <a:ext cx="425527" cy="112552"/>
              <a:chOff x="7822135" y="718936"/>
              <a:chExt cx="425527" cy="112552"/>
            </a:xfrm>
          </p:grpSpPr>
          <p:sp>
            <p:nvSpPr>
              <p:cNvPr id="224" name="正方形/長方形 223">
                <a:extLst>
                  <a:ext uri="{FF2B5EF4-FFF2-40B4-BE49-F238E27FC236}">
                    <a16:creationId xmlns:a16="http://schemas.microsoft.com/office/drawing/2014/main" id="{2E8088C8-F232-334B-D607-A9168D8D399E}"/>
                  </a:ext>
                </a:extLst>
              </p:cNvPr>
              <p:cNvSpPr/>
              <p:nvPr/>
            </p:nvSpPr>
            <p:spPr bwMode="auto">
              <a:xfrm>
                <a:off x="7822135" y="718936"/>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225" name="テキスト ボックス 224">
                <a:extLst>
                  <a:ext uri="{FF2B5EF4-FFF2-40B4-BE49-F238E27FC236}">
                    <a16:creationId xmlns:a16="http://schemas.microsoft.com/office/drawing/2014/main" id="{FC4EEB7C-092B-06AD-30A2-26A657ACF1B1}"/>
                  </a:ext>
                </a:extLst>
              </p:cNvPr>
              <p:cNvSpPr txBox="1"/>
              <p:nvPr/>
            </p:nvSpPr>
            <p:spPr>
              <a:xfrm>
                <a:off x="7936769" y="732501"/>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226" name="四角形: 角を丸くする 225">
                <a:extLst>
                  <a:ext uri="{FF2B5EF4-FFF2-40B4-BE49-F238E27FC236}">
                    <a16:creationId xmlns:a16="http://schemas.microsoft.com/office/drawing/2014/main" id="{0A2F0AE0-FB34-65DB-8689-6AF485EA1352}"/>
                  </a:ext>
                </a:extLst>
              </p:cNvPr>
              <p:cNvSpPr/>
              <p:nvPr/>
            </p:nvSpPr>
            <p:spPr bwMode="auto">
              <a:xfrm>
                <a:off x="7841126" y="730057"/>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grpSp>
      <p:grpSp>
        <p:nvGrpSpPr>
          <p:cNvPr id="16" name="グループ化 15">
            <a:extLst>
              <a:ext uri="{FF2B5EF4-FFF2-40B4-BE49-F238E27FC236}">
                <a16:creationId xmlns:a16="http://schemas.microsoft.com/office/drawing/2014/main" id="{B4722973-AAFC-8228-1F22-F5BB3A8740B3}"/>
              </a:ext>
            </a:extLst>
          </p:cNvPr>
          <p:cNvGrpSpPr/>
          <p:nvPr/>
        </p:nvGrpSpPr>
        <p:grpSpPr>
          <a:xfrm>
            <a:off x="3356705" y="3427320"/>
            <a:ext cx="6311168" cy="1899485"/>
            <a:chOff x="3356705" y="3427320"/>
            <a:chExt cx="6311168" cy="1899485"/>
          </a:xfrm>
        </p:grpSpPr>
        <p:sp>
          <p:nvSpPr>
            <p:cNvPr id="181" name="テキスト ボックス 180">
              <a:extLst>
                <a:ext uri="{FF2B5EF4-FFF2-40B4-BE49-F238E27FC236}">
                  <a16:creationId xmlns:a16="http://schemas.microsoft.com/office/drawing/2014/main" id="{30343BB4-72C5-8612-9552-F81B3D13B2C5}"/>
                </a:ext>
              </a:extLst>
            </p:cNvPr>
            <p:cNvSpPr txBox="1"/>
            <p:nvPr/>
          </p:nvSpPr>
          <p:spPr>
            <a:xfrm>
              <a:off x="3356705" y="3437696"/>
              <a:ext cx="1909177" cy="123111"/>
            </a:xfrm>
            <a:prstGeom prst="rect">
              <a:avLst/>
            </a:prstGeom>
            <a:noFill/>
          </p:spPr>
          <p:txBody>
            <a:bodyPr wrap="none" lIns="0" tIns="0" rIns="0" bIns="0" rtlCol="0">
              <a:spAutoFit/>
            </a:bodyPr>
            <a:lstStyle/>
            <a:p>
              <a:r>
                <a:rPr kumimoji="1" lang="ja-JP" altLang="en-US" sz="800" dirty="0"/>
                <a:t>■ユニオン製ハンドル取り付け穴加工対応</a:t>
              </a:r>
            </a:p>
          </p:txBody>
        </p:sp>
        <p:sp>
          <p:nvSpPr>
            <p:cNvPr id="214" name="テキスト ボックス 213">
              <a:extLst>
                <a:ext uri="{FF2B5EF4-FFF2-40B4-BE49-F238E27FC236}">
                  <a16:creationId xmlns:a16="http://schemas.microsoft.com/office/drawing/2014/main" id="{CA054209-0165-C0D0-1376-46792DC3E4EE}"/>
                </a:ext>
              </a:extLst>
            </p:cNvPr>
            <p:cNvSpPr txBox="1"/>
            <p:nvPr/>
          </p:nvSpPr>
          <p:spPr>
            <a:xfrm>
              <a:off x="5246791" y="3434497"/>
              <a:ext cx="4421082" cy="184666"/>
            </a:xfrm>
            <a:prstGeom prst="rect">
              <a:avLst/>
            </a:prstGeom>
            <a:noFill/>
          </p:spPr>
          <p:txBody>
            <a:bodyPr wrap="none" lIns="0" tIns="0" rIns="0" bIns="0" rtlCol="0">
              <a:spAutoFit/>
            </a:bodyPr>
            <a:lstStyle/>
            <a:p>
              <a:r>
                <a:rPr kumimoji="1" lang="ja-JP" altLang="en-US" sz="600" dirty="0"/>
                <a:t>高齢者施設などで採用が多いユニオンケアハンドル、ユニオンレバーハンドルを取り付けるための本体加工を　</a:t>
              </a:r>
              <a:r>
                <a:rPr lang="en-US" altLang="ja-JP" sz="600" b="1" dirty="0">
                  <a:solidFill>
                    <a:srgbClr val="3992B9"/>
                  </a:solidFill>
                </a:rPr>
                <a:t>U</a:t>
              </a:r>
              <a:r>
                <a:rPr kumimoji="1" lang="ja-JP" altLang="en-US" sz="600" b="1" dirty="0">
                  <a:solidFill>
                    <a:srgbClr val="3992B9"/>
                  </a:solidFill>
                </a:rPr>
                <a:t>オーダー　</a:t>
              </a:r>
              <a:r>
                <a:rPr kumimoji="1" lang="ja-JP" altLang="en-US" sz="600" dirty="0"/>
                <a:t>で対応します。</a:t>
              </a:r>
              <a:endParaRPr kumimoji="1" lang="en-US" altLang="ja-JP" sz="600" dirty="0"/>
            </a:p>
            <a:p>
              <a:r>
                <a:rPr kumimoji="1" lang="ja-JP" altLang="en-US" sz="600" dirty="0"/>
                <a:t>（下記は対応ハンドル例）</a:t>
              </a:r>
            </a:p>
          </p:txBody>
        </p:sp>
        <p:sp>
          <p:nvSpPr>
            <p:cNvPr id="215" name="正方形/長方形 214">
              <a:extLst>
                <a:ext uri="{FF2B5EF4-FFF2-40B4-BE49-F238E27FC236}">
                  <a16:creationId xmlns:a16="http://schemas.microsoft.com/office/drawing/2014/main" id="{534EC500-1F61-8F94-D196-480D4A4A8FF4}"/>
                </a:ext>
              </a:extLst>
            </p:cNvPr>
            <p:cNvSpPr/>
            <p:nvPr/>
          </p:nvSpPr>
          <p:spPr>
            <a:xfrm>
              <a:off x="6131352" y="3533690"/>
              <a:ext cx="3049786" cy="76944"/>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ケアハンドル、レバーハンドル（表示錠・間仕切錠）は現場手配。</a:t>
              </a:r>
            </a:p>
          </p:txBody>
        </p:sp>
        <p:grpSp>
          <p:nvGrpSpPr>
            <p:cNvPr id="266" name="グループ化 265">
              <a:extLst>
                <a:ext uri="{FF2B5EF4-FFF2-40B4-BE49-F238E27FC236}">
                  <a16:creationId xmlns:a16="http://schemas.microsoft.com/office/drawing/2014/main" id="{74E752AB-8641-8A06-6753-AAB2898CB776}"/>
                </a:ext>
              </a:extLst>
            </p:cNvPr>
            <p:cNvGrpSpPr/>
            <p:nvPr/>
          </p:nvGrpSpPr>
          <p:grpSpPr>
            <a:xfrm>
              <a:off x="3360251" y="3664469"/>
              <a:ext cx="6306074" cy="1662336"/>
              <a:chOff x="3351785" y="3682703"/>
              <a:chExt cx="6306074" cy="1662336"/>
            </a:xfrm>
          </p:grpSpPr>
          <p:sp>
            <p:nvSpPr>
              <p:cNvPr id="265" name="楕円 264">
                <a:extLst>
                  <a:ext uri="{FF2B5EF4-FFF2-40B4-BE49-F238E27FC236}">
                    <a16:creationId xmlns:a16="http://schemas.microsoft.com/office/drawing/2014/main" id="{3A56C6AF-6A36-D866-CD97-5D7B5F9A4BA1}"/>
                  </a:ext>
                </a:extLst>
              </p:cNvPr>
              <p:cNvSpPr/>
              <p:nvPr/>
            </p:nvSpPr>
            <p:spPr bwMode="auto">
              <a:xfrm>
                <a:off x="3649496" y="4075286"/>
                <a:ext cx="469055" cy="469055"/>
              </a:xfrm>
              <a:prstGeom prst="ellipse">
                <a:avLst/>
              </a:prstGeom>
              <a:solidFill>
                <a:schemeClr val="accent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47" name="図 146">
                <a:extLst>
                  <a:ext uri="{FF2B5EF4-FFF2-40B4-BE49-F238E27FC236}">
                    <a16:creationId xmlns:a16="http://schemas.microsoft.com/office/drawing/2014/main" id="{E944A98D-09D7-9E4F-60C6-2A83909A4FE0}"/>
                  </a:ext>
                </a:extLst>
              </p:cNvPr>
              <p:cNvPicPr>
                <a:picLocks noChangeAspect="1"/>
              </p:cNvPicPr>
              <p:nvPr/>
            </p:nvPicPr>
            <p:blipFill>
              <a:blip r:embed="rId27"/>
              <a:stretch>
                <a:fillRect/>
              </a:stretch>
            </p:blipFill>
            <p:spPr>
              <a:xfrm>
                <a:off x="4268768" y="3922677"/>
                <a:ext cx="448839" cy="828116"/>
              </a:xfrm>
              <a:prstGeom prst="rect">
                <a:avLst/>
              </a:prstGeom>
            </p:spPr>
          </p:pic>
          <p:grpSp>
            <p:nvGrpSpPr>
              <p:cNvPr id="156" name="グループ化 155">
                <a:extLst>
                  <a:ext uri="{FF2B5EF4-FFF2-40B4-BE49-F238E27FC236}">
                    <a16:creationId xmlns:a16="http://schemas.microsoft.com/office/drawing/2014/main" id="{3D226CFE-3C30-875C-B21B-6F70C6D412D3}"/>
                  </a:ext>
                </a:extLst>
              </p:cNvPr>
              <p:cNvGrpSpPr/>
              <p:nvPr/>
            </p:nvGrpSpPr>
            <p:grpSpPr>
              <a:xfrm>
                <a:off x="5036723" y="3918315"/>
                <a:ext cx="797723" cy="839433"/>
                <a:chOff x="-353760" y="0"/>
                <a:chExt cx="6517238" cy="6858000"/>
              </a:xfrm>
            </p:grpSpPr>
            <p:pic>
              <p:nvPicPr>
                <p:cNvPr id="149" name="図 148">
                  <a:extLst>
                    <a:ext uri="{FF2B5EF4-FFF2-40B4-BE49-F238E27FC236}">
                      <a16:creationId xmlns:a16="http://schemas.microsoft.com/office/drawing/2014/main" id="{9BDC2723-DB9B-72E2-DE55-68C04D833137}"/>
                    </a:ext>
                  </a:extLst>
                </p:cNvPr>
                <p:cNvPicPr>
                  <a:picLocks noChangeAspect="1"/>
                </p:cNvPicPr>
                <p:nvPr/>
              </p:nvPicPr>
              <p:blipFill rotWithShape="1">
                <a:blip r:embed="rId28"/>
                <a:srcRect l="20610"/>
                <a:stretch/>
              </p:blipFill>
              <p:spPr>
                <a:xfrm>
                  <a:off x="-353760" y="0"/>
                  <a:ext cx="2733182" cy="6858000"/>
                </a:xfrm>
                <a:prstGeom prst="rect">
                  <a:avLst/>
                </a:prstGeom>
              </p:spPr>
            </p:pic>
            <p:pic>
              <p:nvPicPr>
                <p:cNvPr id="151" name="図 150">
                  <a:extLst>
                    <a:ext uri="{FF2B5EF4-FFF2-40B4-BE49-F238E27FC236}">
                      <a16:creationId xmlns:a16="http://schemas.microsoft.com/office/drawing/2014/main" id="{5F318E29-2738-20FB-737F-A500E529E9BF}"/>
                    </a:ext>
                  </a:extLst>
                </p:cNvPr>
                <p:cNvPicPr>
                  <a:picLocks noChangeAspect="1"/>
                </p:cNvPicPr>
                <p:nvPr/>
              </p:nvPicPr>
              <p:blipFill>
                <a:blip r:embed="rId29"/>
                <a:stretch>
                  <a:fillRect/>
                </a:stretch>
              </p:blipFill>
              <p:spPr>
                <a:xfrm>
                  <a:off x="1480436" y="0"/>
                  <a:ext cx="3442716" cy="6858000"/>
                </a:xfrm>
                <a:prstGeom prst="rect">
                  <a:avLst/>
                </a:prstGeom>
              </p:spPr>
            </p:pic>
            <p:pic>
              <p:nvPicPr>
                <p:cNvPr id="153" name="図 152">
                  <a:extLst>
                    <a:ext uri="{FF2B5EF4-FFF2-40B4-BE49-F238E27FC236}">
                      <a16:creationId xmlns:a16="http://schemas.microsoft.com/office/drawing/2014/main" id="{9B800BF3-909C-533A-EC05-9E36DE12AC40}"/>
                    </a:ext>
                  </a:extLst>
                </p:cNvPr>
                <p:cNvPicPr>
                  <a:picLocks noChangeAspect="1"/>
                </p:cNvPicPr>
                <p:nvPr/>
              </p:nvPicPr>
              <p:blipFill rotWithShape="1">
                <a:blip r:embed="rId30"/>
                <a:srcRect r="25796"/>
                <a:stretch/>
              </p:blipFill>
              <p:spPr>
                <a:xfrm>
                  <a:off x="3608879" y="0"/>
                  <a:ext cx="2554599" cy="6858000"/>
                </a:xfrm>
                <a:prstGeom prst="rect">
                  <a:avLst/>
                </a:prstGeom>
              </p:spPr>
            </p:pic>
          </p:grpSp>
          <p:grpSp>
            <p:nvGrpSpPr>
              <p:cNvPr id="167" name="グループ化 166">
                <a:extLst>
                  <a:ext uri="{FF2B5EF4-FFF2-40B4-BE49-F238E27FC236}">
                    <a16:creationId xmlns:a16="http://schemas.microsoft.com/office/drawing/2014/main" id="{3AB01721-FB47-0ADF-8130-CCA3D12474EF}"/>
                  </a:ext>
                </a:extLst>
              </p:cNvPr>
              <p:cNvGrpSpPr/>
              <p:nvPr/>
            </p:nvGrpSpPr>
            <p:grpSpPr>
              <a:xfrm>
                <a:off x="5852143" y="3921665"/>
                <a:ext cx="831069" cy="839433"/>
                <a:chOff x="6195353" y="-4"/>
                <a:chExt cx="6789662" cy="6858004"/>
              </a:xfrm>
            </p:grpSpPr>
            <p:pic>
              <p:nvPicPr>
                <p:cNvPr id="155" name="図 154">
                  <a:extLst>
                    <a:ext uri="{FF2B5EF4-FFF2-40B4-BE49-F238E27FC236}">
                      <a16:creationId xmlns:a16="http://schemas.microsoft.com/office/drawing/2014/main" id="{4DA8107E-3639-E410-9E73-93458C80443B}"/>
                    </a:ext>
                  </a:extLst>
                </p:cNvPr>
                <p:cNvPicPr>
                  <a:picLocks noChangeAspect="1"/>
                </p:cNvPicPr>
                <p:nvPr/>
              </p:nvPicPr>
              <p:blipFill>
                <a:blip r:embed="rId31"/>
                <a:stretch>
                  <a:fillRect/>
                </a:stretch>
              </p:blipFill>
              <p:spPr>
                <a:xfrm>
                  <a:off x="6195353" y="-4"/>
                  <a:ext cx="1248157" cy="6858004"/>
                </a:xfrm>
                <a:prstGeom prst="rect">
                  <a:avLst/>
                </a:prstGeom>
              </p:spPr>
            </p:pic>
            <p:pic>
              <p:nvPicPr>
                <p:cNvPr id="158" name="図 157">
                  <a:extLst>
                    <a:ext uri="{FF2B5EF4-FFF2-40B4-BE49-F238E27FC236}">
                      <a16:creationId xmlns:a16="http://schemas.microsoft.com/office/drawing/2014/main" id="{E2725380-A370-5556-1A83-0976A6BD6422}"/>
                    </a:ext>
                  </a:extLst>
                </p:cNvPr>
                <p:cNvPicPr>
                  <a:picLocks noChangeAspect="1"/>
                </p:cNvPicPr>
                <p:nvPr/>
              </p:nvPicPr>
              <p:blipFill>
                <a:blip r:embed="rId32"/>
                <a:stretch>
                  <a:fillRect/>
                </a:stretch>
              </p:blipFill>
              <p:spPr>
                <a:xfrm>
                  <a:off x="7303651" y="-4"/>
                  <a:ext cx="1248157" cy="6858004"/>
                </a:xfrm>
                <a:prstGeom prst="rect">
                  <a:avLst/>
                </a:prstGeom>
              </p:spPr>
            </p:pic>
            <p:pic>
              <p:nvPicPr>
                <p:cNvPr id="160" name="図 159">
                  <a:extLst>
                    <a:ext uri="{FF2B5EF4-FFF2-40B4-BE49-F238E27FC236}">
                      <a16:creationId xmlns:a16="http://schemas.microsoft.com/office/drawing/2014/main" id="{330308E2-D24B-8EC3-7E3D-EC3D887CE7A1}"/>
                    </a:ext>
                  </a:extLst>
                </p:cNvPr>
                <p:cNvPicPr>
                  <a:picLocks noChangeAspect="1"/>
                </p:cNvPicPr>
                <p:nvPr/>
              </p:nvPicPr>
              <p:blipFill>
                <a:blip r:embed="rId33"/>
                <a:stretch>
                  <a:fillRect/>
                </a:stretch>
              </p:blipFill>
              <p:spPr>
                <a:xfrm>
                  <a:off x="8411949" y="-4"/>
                  <a:ext cx="1248157" cy="6858004"/>
                </a:xfrm>
                <a:prstGeom prst="rect">
                  <a:avLst/>
                </a:prstGeom>
              </p:spPr>
            </p:pic>
            <p:pic>
              <p:nvPicPr>
                <p:cNvPr id="162" name="図 161">
                  <a:extLst>
                    <a:ext uri="{FF2B5EF4-FFF2-40B4-BE49-F238E27FC236}">
                      <a16:creationId xmlns:a16="http://schemas.microsoft.com/office/drawing/2014/main" id="{5137C48F-9C2E-0FD9-24B3-04DFA9E87595}"/>
                    </a:ext>
                  </a:extLst>
                </p:cNvPr>
                <p:cNvPicPr>
                  <a:picLocks noChangeAspect="1"/>
                </p:cNvPicPr>
                <p:nvPr/>
              </p:nvPicPr>
              <p:blipFill>
                <a:blip r:embed="rId34"/>
                <a:stretch>
                  <a:fillRect/>
                </a:stretch>
              </p:blipFill>
              <p:spPr>
                <a:xfrm>
                  <a:off x="9520246" y="-4"/>
                  <a:ext cx="1248157" cy="6858004"/>
                </a:xfrm>
                <a:prstGeom prst="rect">
                  <a:avLst/>
                </a:prstGeom>
              </p:spPr>
            </p:pic>
            <p:pic>
              <p:nvPicPr>
                <p:cNvPr id="164" name="図 163">
                  <a:extLst>
                    <a:ext uri="{FF2B5EF4-FFF2-40B4-BE49-F238E27FC236}">
                      <a16:creationId xmlns:a16="http://schemas.microsoft.com/office/drawing/2014/main" id="{B6C74DDD-1E1F-1758-4230-96B08056413C}"/>
                    </a:ext>
                  </a:extLst>
                </p:cNvPr>
                <p:cNvPicPr>
                  <a:picLocks noChangeAspect="1"/>
                </p:cNvPicPr>
                <p:nvPr/>
              </p:nvPicPr>
              <p:blipFill>
                <a:blip r:embed="rId35"/>
                <a:stretch>
                  <a:fillRect/>
                </a:stretch>
              </p:blipFill>
              <p:spPr>
                <a:xfrm>
                  <a:off x="10628544" y="-4"/>
                  <a:ext cx="1248157" cy="6858004"/>
                </a:xfrm>
                <a:prstGeom prst="rect">
                  <a:avLst/>
                </a:prstGeom>
              </p:spPr>
            </p:pic>
            <p:pic>
              <p:nvPicPr>
                <p:cNvPr id="166" name="図 165">
                  <a:extLst>
                    <a:ext uri="{FF2B5EF4-FFF2-40B4-BE49-F238E27FC236}">
                      <a16:creationId xmlns:a16="http://schemas.microsoft.com/office/drawing/2014/main" id="{26C55B13-0164-51F9-4690-398E64144092}"/>
                    </a:ext>
                  </a:extLst>
                </p:cNvPr>
                <p:cNvPicPr>
                  <a:picLocks noChangeAspect="1"/>
                </p:cNvPicPr>
                <p:nvPr/>
              </p:nvPicPr>
              <p:blipFill>
                <a:blip r:embed="rId36"/>
                <a:stretch>
                  <a:fillRect/>
                </a:stretch>
              </p:blipFill>
              <p:spPr>
                <a:xfrm>
                  <a:off x="11736858" y="-4"/>
                  <a:ext cx="1248157" cy="6858004"/>
                </a:xfrm>
                <a:prstGeom prst="rect">
                  <a:avLst/>
                </a:prstGeom>
              </p:spPr>
            </p:pic>
          </p:grpSp>
          <p:pic>
            <p:nvPicPr>
              <p:cNvPr id="175" name="図 174">
                <a:extLst>
                  <a:ext uri="{FF2B5EF4-FFF2-40B4-BE49-F238E27FC236}">
                    <a16:creationId xmlns:a16="http://schemas.microsoft.com/office/drawing/2014/main" id="{1287BCE1-829F-DD72-875A-DF4648492620}"/>
                  </a:ext>
                </a:extLst>
              </p:cNvPr>
              <p:cNvPicPr>
                <a:picLocks noChangeAspect="1"/>
              </p:cNvPicPr>
              <p:nvPr/>
            </p:nvPicPr>
            <p:blipFill>
              <a:blip r:embed="rId37"/>
              <a:stretch>
                <a:fillRect/>
              </a:stretch>
            </p:blipFill>
            <p:spPr>
              <a:xfrm>
                <a:off x="7189070" y="3949083"/>
                <a:ext cx="538337" cy="647818"/>
              </a:xfrm>
              <a:prstGeom prst="rect">
                <a:avLst/>
              </a:prstGeom>
            </p:spPr>
          </p:pic>
          <p:pic>
            <p:nvPicPr>
              <p:cNvPr id="177" name="図 176">
                <a:extLst>
                  <a:ext uri="{FF2B5EF4-FFF2-40B4-BE49-F238E27FC236}">
                    <a16:creationId xmlns:a16="http://schemas.microsoft.com/office/drawing/2014/main" id="{B03D08F5-E198-25BC-F208-4FEDA85E86D4}"/>
                  </a:ext>
                </a:extLst>
              </p:cNvPr>
              <p:cNvPicPr>
                <a:picLocks noChangeAspect="1"/>
              </p:cNvPicPr>
              <p:nvPr/>
            </p:nvPicPr>
            <p:blipFill>
              <a:blip r:embed="rId38"/>
              <a:stretch>
                <a:fillRect/>
              </a:stretch>
            </p:blipFill>
            <p:spPr>
              <a:xfrm>
                <a:off x="7774560" y="3949083"/>
                <a:ext cx="538337" cy="647818"/>
              </a:xfrm>
              <a:prstGeom prst="rect">
                <a:avLst/>
              </a:prstGeom>
            </p:spPr>
          </p:pic>
          <p:pic>
            <p:nvPicPr>
              <p:cNvPr id="179" name="図 178">
                <a:extLst>
                  <a:ext uri="{FF2B5EF4-FFF2-40B4-BE49-F238E27FC236}">
                    <a16:creationId xmlns:a16="http://schemas.microsoft.com/office/drawing/2014/main" id="{52CB6F58-0635-5F4A-0821-06151C34462B}"/>
                  </a:ext>
                </a:extLst>
              </p:cNvPr>
              <p:cNvPicPr>
                <a:picLocks noChangeAspect="1"/>
              </p:cNvPicPr>
              <p:nvPr/>
            </p:nvPicPr>
            <p:blipFill>
              <a:blip r:embed="rId39"/>
              <a:stretch>
                <a:fillRect/>
              </a:stretch>
            </p:blipFill>
            <p:spPr>
              <a:xfrm>
                <a:off x="8585008" y="3922793"/>
                <a:ext cx="678961" cy="828000"/>
              </a:xfrm>
              <a:prstGeom prst="rect">
                <a:avLst/>
              </a:prstGeom>
            </p:spPr>
          </p:pic>
          <p:sp>
            <p:nvSpPr>
              <p:cNvPr id="216" name="正方形/長方形 215">
                <a:extLst>
                  <a:ext uri="{FF2B5EF4-FFF2-40B4-BE49-F238E27FC236}">
                    <a16:creationId xmlns:a16="http://schemas.microsoft.com/office/drawing/2014/main" id="{E7275C80-771F-25B8-E82A-D97CC0A0FE22}"/>
                  </a:ext>
                </a:extLst>
              </p:cNvPr>
              <p:cNvSpPr/>
              <p:nvPr/>
            </p:nvSpPr>
            <p:spPr>
              <a:xfrm>
                <a:off x="7199379" y="4596905"/>
                <a:ext cx="433395" cy="153888"/>
              </a:xfrm>
              <a:prstGeom prst="rect">
                <a:avLst/>
              </a:prstGeom>
            </p:spPr>
            <p:txBody>
              <a:bodyPr wrap="square" lIns="0" tIns="0" rIns="0" bIns="0">
                <a:spAutoFit/>
              </a:bodyPr>
              <a:lstStyle/>
              <a:p>
                <a:r>
                  <a:rPr lang="zh-TW" altLang="en-US" sz="500" spc="-30" dirty="0">
                    <a:solidFill>
                      <a:srgbClr val="000000"/>
                    </a:solidFill>
                    <a:latin typeface="ＭＳ Ｐゴシック" pitchFamily="50" charset="-128"/>
                    <a:ea typeface="ＭＳ Ｐゴシック" pitchFamily="50" charset="-128"/>
                  </a:rPr>
                  <a:t>空錠用</a:t>
                </a:r>
              </a:p>
              <a:p>
                <a:r>
                  <a:rPr lang="zh-TW" altLang="en-US" sz="500" spc="-30" dirty="0">
                    <a:solidFill>
                      <a:srgbClr val="000000"/>
                    </a:solidFill>
                    <a:latin typeface="ＭＳ Ｐゴシック" pitchFamily="50" charset="-128"/>
                    <a:ea typeface="ＭＳ Ｐゴシック" pitchFamily="50" charset="-128"/>
                  </a:rPr>
                  <a:t>本体加工</a:t>
                </a:r>
                <a:endParaRPr lang="ja-JP" altLang="en-US" sz="500" spc="-30" dirty="0">
                  <a:solidFill>
                    <a:srgbClr val="000000"/>
                  </a:solidFill>
                  <a:latin typeface="ＭＳ Ｐゴシック" pitchFamily="50" charset="-128"/>
                  <a:ea typeface="ＭＳ Ｐゴシック" pitchFamily="50" charset="-128"/>
                </a:endParaRPr>
              </a:p>
            </p:txBody>
          </p:sp>
          <p:sp>
            <p:nvSpPr>
              <p:cNvPr id="217" name="正方形/長方形 216">
                <a:extLst>
                  <a:ext uri="{FF2B5EF4-FFF2-40B4-BE49-F238E27FC236}">
                    <a16:creationId xmlns:a16="http://schemas.microsoft.com/office/drawing/2014/main" id="{CA19E633-A22E-4393-DA8E-C8EFAD188EF5}"/>
                  </a:ext>
                </a:extLst>
              </p:cNvPr>
              <p:cNvSpPr/>
              <p:nvPr/>
            </p:nvSpPr>
            <p:spPr>
              <a:xfrm>
                <a:off x="7798101" y="4596905"/>
                <a:ext cx="544835"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表示錠・間仕切錠用</a:t>
                </a:r>
              </a:p>
              <a:p>
                <a:r>
                  <a:rPr lang="ja-JP" altLang="en-US" sz="500" spc="-30" dirty="0">
                    <a:solidFill>
                      <a:srgbClr val="000000"/>
                    </a:solidFill>
                    <a:latin typeface="ＭＳ Ｐゴシック" pitchFamily="50" charset="-128"/>
                    <a:ea typeface="ＭＳ Ｐゴシック" pitchFamily="50" charset="-128"/>
                  </a:rPr>
                  <a:t>本体加工</a:t>
                </a:r>
              </a:p>
            </p:txBody>
          </p:sp>
          <p:sp>
            <p:nvSpPr>
              <p:cNvPr id="218" name="正方形/長方形 217">
                <a:extLst>
                  <a:ext uri="{FF2B5EF4-FFF2-40B4-BE49-F238E27FC236}">
                    <a16:creationId xmlns:a16="http://schemas.microsoft.com/office/drawing/2014/main" id="{DF2F2508-6938-38E1-60F7-7D4E967ED108}"/>
                  </a:ext>
                </a:extLst>
              </p:cNvPr>
              <p:cNvSpPr/>
              <p:nvPr/>
            </p:nvSpPr>
            <p:spPr>
              <a:xfrm>
                <a:off x="3703107" y="4566813"/>
                <a:ext cx="433395"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取り付け穴</a:t>
                </a:r>
              </a:p>
              <a:p>
                <a:r>
                  <a:rPr lang="ja-JP" altLang="en-US" sz="500" spc="-30" dirty="0">
                    <a:solidFill>
                      <a:srgbClr val="000000"/>
                    </a:solidFill>
                    <a:latin typeface="ＭＳ Ｐゴシック" pitchFamily="50" charset="-128"/>
                    <a:ea typeface="ＭＳ Ｐゴシック" pitchFamily="50" charset="-128"/>
                  </a:rPr>
                  <a:t>（</a:t>
                </a:r>
                <a:r>
                  <a:rPr lang="en-US" altLang="ja-JP" sz="500" spc="-30" dirty="0">
                    <a:solidFill>
                      <a:srgbClr val="000000"/>
                    </a:solidFill>
                    <a:latin typeface="ＭＳ Ｐゴシック" pitchFamily="50" charset="-128"/>
                    <a:ea typeface="ＭＳ Ｐゴシック" pitchFamily="50" charset="-128"/>
                  </a:rPr>
                  <a:t>φ8</a:t>
                </a:r>
                <a:r>
                  <a:rPr lang="ja-JP" altLang="en-US" sz="500" spc="-30" dirty="0">
                    <a:solidFill>
                      <a:srgbClr val="000000"/>
                    </a:solidFill>
                    <a:latin typeface="ＭＳ Ｐゴシック" pitchFamily="50" charset="-128"/>
                    <a:ea typeface="ＭＳ Ｐゴシック" pitchFamily="50" charset="-128"/>
                  </a:rPr>
                  <a:t>または</a:t>
                </a:r>
                <a:r>
                  <a:rPr lang="en-US" altLang="ja-JP" sz="500" spc="-30" dirty="0">
                    <a:solidFill>
                      <a:srgbClr val="000000"/>
                    </a:solidFill>
                    <a:latin typeface="ＭＳ Ｐゴシック" pitchFamily="50" charset="-128"/>
                    <a:ea typeface="ＭＳ Ｐゴシック" pitchFamily="50" charset="-128"/>
                  </a:rPr>
                  <a:t>φ10</a:t>
                </a:r>
                <a:r>
                  <a:rPr lang="ja-JP" altLang="en-US" sz="500" spc="-30" dirty="0">
                    <a:solidFill>
                      <a:srgbClr val="000000"/>
                    </a:solidFill>
                    <a:latin typeface="ＭＳ Ｐゴシック" pitchFamily="50" charset="-128"/>
                    <a:ea typeface="ＭＳ Ｐゴシック" pitchFamily="50" charset="-128"/>
                  </a:rPr>
                  <a:t>）</a:t>
                </a:r>
              </a:p>
            </p:txBody>
          </p:sp>
          <p:sp>
            <p:nvSpPr>
              <p:cNvPr id="219" name="正方形/長方形 218">
                <a:extLst>
                  <a:ext uri="{FF2B5EF4-FFF2-40B4-BE49-F238E27FC236}">
                    <a16:creationId xmlns:a16="http://schemas.microsoft.com/office/drawing/2014/main" id="{B502850D-5E2F-05E0-A980-436B01FB9EC5}"/>
                  </a:ext>
                </a:extLst>
              </p:cNvPr>
              <p:cNvSpPr/>
              <p:nvPr/>
            </p:nvSpPr>
            <p:spPr>
              <a:xfrm>
                <a:off x="5440516" y="3818345"/>
                <a:ext cx="803822" cy="76944"/>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取り付け可能なハンドル例</a:t>
                </a:r>
              </a:p>
            </p:txBody>
          </p:sp>
          <p:sp>
            <p:nvSpPr>
              <p:cNvPr id="220" name="正方形/長方形 219">
                <a:extLst>
                  <a:ext uri="{FF2B5EF4-FFF2-40B4-BE49-F238E27FC236}">
                    <a16:creationId xmlns:a16="http://schemas.microsoft.com/office/drawing/2014/main" id="{20538A37-17FE-262C-3587-67BD4DA1B6E7}"/>
                  </a:ext>
                </a:extLst>
              </p:cNvPr>
              <p:cNvSpPr/>
              <p:nvPr/>
            </p:nvSpPr>
            <p:spPr>
              <a:xfrm>
                <a:off x="8591257" y="3818345"/>
                <a:ext cx="80382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取り付け可能なハンドル例</a:t>
                </a:r>
              </a:p>
            </p:txBody>
          </p:sp>
          <p:sp>
            <p:nvSpPr>
              <p:cNvPr id="233" name="正方形/長方形 232">
                <a:extLst>
                  <a:ext uri="{FF2B5EF4-FFF2-40B4-BE49-F238E27FC236}">
                    <a16:creationId xmlns:a16="http://schemas.microsoft.com/office/drawing/2014/main" id="{1531AC43-66B3-648D-55D6-9B7008BE715A}"/>
                  </a:ext>
                </a:extLst>
              </p:cNvPr>
              <p:cNvSpPr/>
              <p:nvPr/>
            </p:nvSpPr>
            <p:spPr>
              <a:xfrm>
                <a:off x="3471633" y="3682703"/>
                <a:ext cx="3416389" cy="111029"/>
              </a:xfrm>
              <a:prstGeom prst="rect">
                <a:avLst/>
              </a:prstGeom>
              <a:solidFill>
                <a:schemeClr val="bg1">
                  <a:lumMod val="85000"/>
                </a:schemeClr>
              </a:solidFill>
              <a:ln w="3175">
                <a:solidFill>
                  <a:schemeClr val="tx1"/>
                </a:solidFill>
              </a:ln>
            </p:spPr>
            <p:txBody>
              <a:bodyPr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ケアハンドル</a:t>
                </a:r>
              </a:p>
            </p:txBody>
          </p:sp>
          <p:sp>
            <p:nvSpPr>
              <p:cNvPr id="234" name="正方形/長方形 233">
                <a:extLst>
                  <a:ext uri="{FF2B5EF4-FFF2-40B4-BE49-F238E27FC236}">
                    <a16:creationId xmlns:a16="http://schemas.microsoft.com/office/drawing/2014/main" id="{F912FED2-833C-2B55-D181-11ABD998FAD6}"/>
                  </a:ext>
                </a:extLst>
              </p:cNvPr>
              <p:cNvSpPr/>
              <p:nvPr/>
            </p:nvSpPr>
            <p:spPr>
              <a:xfrm>
                <a:off x="6888022" y="3682703"/>
                <a:ext cx="2769831" cy="111029"/>
              </a:xfrm>
              <a:prstGeom prst="rect">
                <a:avLst/>
              </a:prstGeom>
              <a:solidFill>
                <a:schemeClr val="bg1">
                  <a:lumMod val="85000"/>
                </a:schemeClr>
              </a:solidFill>
              <a:ln w="3175">
                <a:solidFill>
                  <a:schemeClr val="tx1"/>
                </a:solidFill>
              </a:ln>
            </p:spPr>
            <p:txBody>
              <a:bodyPr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レバーハンドル</a:t>
                </a:r>
              </a:p>
            </p:txBody>
          </p:sp>
          <p:cxnSp>
            <p:nvCxnSpPr>
              <p:cNvPr id="236" name="直線コネクタ 235">
                <a:extLst>
                  <a:ext uri="{FF2B5EF4-FFF2-40B4-BE49-F238E27FC236}">
                    <a16:creationId xmlns:a16="http://schemas.microsoft.com/office/drawing/2014/main" id="{B766F3DF-157E-FF2B-A09B-732127BEA5E3}"/>
                  </a:ext>
                </a:extLst>
              </p:cNvPr>
              <p:cNvCxnSpPr>
                <a:cxnSpLocks/>
                <a:stCxn id="238" idx="0"/>
              </p:cNvCxnSpPr>
              <p:nvPr/>
            </p:nvCxnSpPr>
            <p:spPr>
              <a:xfrm>
                <a:off x="3411709" y="4820889"/>
                <a:ext cx="6246144" cy="0"/>
              </a:xfrm>
              <a:prstGeom prst="line">
                <a:avLst/>
              </a:prstGeom>
              <a:ln w="3175"/>
            </p:spPr>
            <p:style>
              <a:lnRef idx="1">
                <a:schemeClr val="dk1"/>
              </a:lnRef>
              <a:fillRef idx="0">
                <a:schemeClr val="dk1"/>
              </a:fillRef>
              <a:effectRef idx="0">
                <a:schemeClr val="dk1"/>
              </a:effectRef>
              <a:fontRef idx="minor">
                <a:schemeClr val="tx1"/>
              </a:fontRef>
            </p:style>
          </p:cxnSp>
          <p:sp>
            <p:nvSpPr>
              <p:cNvPr id="237" name="正方形/長方形 236">
                <a:extLst>
                  <a:ext uri="{FF2B5EF4-FFF2-40B4-BE49-F238E27FC236}">
                    <a16:creationId xmlns:a16="http://schemas.microsoft.com/office/drawing/2014/main" id="{2902DB2A-FA82-AA53-A1B3-2BB266C2BF42}"/>
                  </a:ext>
                </a:extLst>
              </p:cNvPr>
              <p:cNvSpPr/>
              <p:nvPr/>
            </p:nvSpPr>
            <p:spPr>
              <a:xfrm>
                <a:off x="3351785" y="3793732"/>
                <a:ext cx="119848" cy="1027155"/>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本体穴加工</a:t>
                </a:r>
              </a:p>
            </p:txBody>
          </p:sp>
          <p:sp>
            <p:nvSpPr>
              <p:cNvPr id="238" name="正方形/長方形 237">
                <a:extLst>
                  <a:ext uri="{FF2B5EF4-FFF2-40B4-BE49-F238E27FC236}">
                    <a16:creationId xmlns:a16="http://schemas.microsoft.com/office/drawing/2014/main" id="{01AFA55E-6828-DD7A-981B-7D19F3449885}"/>
                  </a:ext>
                </a:extLst>
              </p:cNvPr>
              <p:cNvSpPr/>
              <p:nvPr/>
            </p:nvSpPr>
            <p:spPr>
              <a:xfrm>
                <a:off x="3351785" y="4820889"/>
                <a:ext cx="119848" cy="524150"/>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対応納まり</a:t>
                </a:r>
              </a:p>
            </p:txBody>
          </p:sp>
          <p:sp>
            <p:nvSpPr>
              <p:cNvPr id="239" name="正方形/長方形 238">
                <a:extLst>
                  <a:ext uri="{FF2B5EF4-FFF2-40B4-BE49-F238E27FC236}">
                    <a16:creationId xmlns:a16="http://schemas.microsoft.com/office/drawing/2014/main" id="{56387248-596E-49AE-3D84-6697CC5FAD74}"/>
                  </a:ext>
                </a:extLst>
              </p:cNvPr>
              <p:cNvSpPr/>
              <p:nvPr/>
            </p:nvSpPr>
            <p:spPr>
              <a:xfrm>
                <a:off x="3351785" y="3682703"/>
                <a:ext cx="119848" cy="111600"/>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endParaRPr lang="ja-JP" altLang="en-US" sz="500" b="1" dirty="0">
                  <a:solidFill>
                    <a:srgbClr val="000000"/>
                  </a:solidFill>
                  <a:latin typeface="ＭＳ Ｐゴシック" pitchFamily="50" charset="-128"/>
                  <a:ea typeface="ＭＳ Ｐゴシック" pitchFamily="50" charset="-128"/>
                </a:endParaRPr>
              </a:p>
            </p:txBody>
          </p:sp>
          <p:cxnSp>
            <p:nvCxnSpPr>
              <p:cNvPr id="240" name="直線コネクタ 239">
                <a:extLst>
                  <a:ext uri="{FF2B5EF4-FFF2-40B4-BE49-F238E27FC236}">
                    <a16:creationId xmlns:a16="http://schemas.microsoft.com/office/drawing/2014/main" id="{2645BF13-67F5-16B5-2E41-7A00C5B9E7AE}"/>
                  </a:ext>
                </a:extLst>
              </p:cNvPr>
              <p:cNvCxnSpPr>
                <a:cxnSpLocks/>
              </p:cNvCxnSpPr>
              <p:nvPr/>
            </p:nvCxnSpPr>
            <p:spPr>
              <a:xfrm>
                <a:off x="6888022" y="3795774"/>
                <a:ext cx="0" cy="1549264"/>
              </a:xfrm>
              <a:prstGeom prst="line">
                <a:avLst/>
              </a:prstGeom>
              <a:ln w="3175"/>
            </p:spPr>
            <p:style>
              <a:lnRef idx="1">
                <a:schemeClr val="dk1"/>
              </a:lnRef>
              <a:fillRef idx="0">
                <a:schemeClr val="dk1"/>
              </a:fillRef>
              <a:effectRef idx="0">
                <a:schemeClr val="dk1"/>
              </a:effectRef>
              <a:fontRef idx="minor">
                <a:schemeClr val="tx1"/>
              </a:fontRef>
            </p:style>
          </p:cxnSp>
          <p:cxnSp>
            <p:nvCxnSpPr>
              <p:cNvPr id="246" name="直線コネクタ 245">
                <a:extLst>
                  <a:ext uri="{FF2B5EF4-FFF2-40B4-BE49-F238E27FC236}">
                    <a16:creationId xmlns:a16="http://schemas.microsoft.com/office/drawing/2014/main" id="{FC355584-81A2-8455-7F94-2593AE757FCB}"/>
                  </a:ext>
                </a:extLst>
              </p:cNvPr>
              <p:cNvCxnSpPr>
                <a:cxnSpLocks/>
              </p:cNvCxnSpPr>
              <p:nvPr/>
            </p:nvCxnSpPr>
            <p:spPr>
              <a:xfrm>
                <a:off x="3473994" y="5345038"/>
                <a:ext cx="6183859"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47" name="直線コネクタ 246">
                <a:extLst>
                  <a:ext uri="{FF2B5EF4-FFF2-40B4-BE49-F238E27FC236}">
                    <a16:creationId xmlns:a16="http://schemas.microsoft.com/office/drawing/2014/main" id="{C7688100-31BF-BEB6-B2F3-830640EA38B5}"/>
                  </a:ext>
                </a:extLst>
              </p:cNvPr>
              <p:cNvCxnSpPr>
                <a:cxnSpLocks/>
                <a:stCxn id="234" idx="3"/>
              </p:cNvCxnSpPr>
              <p:nvPr/>
            </p:nvCxnSpPr>
            <p:spPr>
              <a:xfrm>
                <a:off x="9657853" y="3738218"/>
                <a:ext cx="6" cy="1606820"/>
              </a:xfrm>
              <a:prstGeom prst="line">
                <a:avLst/>
              </a:prstGeom>
              <a:ln w="3175"/>
            </p:spPr>
            <p:style>
              <a:lnRef idx="1">
                <a:schemeClr val="dk1"/>
              </a:lnRef>
              <a:fillRef idx="0">
                <a:schemeClr val="dk1"/>
              </a:fillRef>
              <a:effectRef idx="0">
                <a:schemeClr val="dk1"/>
              </a:effectRef>
              <a:fontRef idx="minor">
                <a:schemeClr val="tx1"/>
              </a:fontRef>
            </p:style>
          </p:cxnSp>
          <p:grpSp>
            <p:nvGrpSpPr>
              <p:cNvPr id="254" name="グループ化 253">
                <a:extLst>
                  <a:ext uri="{FF2B5EF4-FFF2-40B4-BE49-F238E27FC236}">
                    <a16:creationId xmlns:a16="http://schemas.microsoft.com/office/drawing/2014/main" id="{075AAA8B-A8B8-96F0-5299-266F8B0EB6B0}"/>
                  </a:ext>
                </a:extLst>
              </p:cNvPr>
              <p:cNvGrpSpPr/>
              <p:nvPr/>
            </p:nvGrpSpPr>
            <p:grpSpPr>
              <a:xfrm>
                <a:off x="3656480" y="4845768"/>
                <a:ext cx="1471165" cy="462693"/>
                <a:chOff x="3558155" y="4845768"/>
                <a:chExt cx="1471165" cy="462693"/>
              </a:xfrm>
            </p:grpSpPr>
            <p:pic>
              <p:nvPicPr>
                <p:cNvPr id="169" name="図 168">
                  <a:extLst>
                    <a:ext uri="{FF2B5EF4-FFF2-40B4-BE49-F238E27FC236}">
                      <a16:creationId xmlns:a16="http://schemas.microsoft.com/office/drawing/2014/main" id="{CEE8F4C7-3830-18F9-B929-41E830A8717B}"/>
                    </a:ext>
                  </a:extLst>
                </p:cNvPr>
                <p:cNvPicPr>
                  <a:picLocks noChangeAspect="1"/>
                </p:cNvPicPr>
                <p:nvPr/>
              </p:nvPicPr>
              <p:blipFill>
                <a:blip r:embed="rId40"/>
                <a:stretch>
                  <a:fillRect/>
                </a:stretch>
              </p:blipFill>
              <p:spPr>
                <a:xfrm>
                  <a:off x="3862693" y="4845768"/>
                  <a:ext cx="218391" cy="462693"/>
                </a:xfrm>
                <a:prstGeom prst="rect">
                  <a:avLst/>
                </a:prstGeom>
              </p:spPr>
            </p:pic>
            <p:sp>
              <p:nvSpPr>
                <p:cNvPr id="212" name="正方形/長方形 211">
                  <a:extLst>
                    <a:ext uri="{FF2B5EF4-FFF2-40B4-BE49-F238E27FC236}">
                      <a16:creationId xmlns:a16="http://schemas.microsoft.com/office/drawing/2014/main" id="{D26B282E-2011-8570-C7E9-C6382A3DE1A1}"/>
                    </a:ext>
                  </a:extLst>
                </p:cNvPr>
                <p:cNvSpPr/>
                <p:nvPr/>
              </p:nvSpPr>
              <p:spPr>
                <a:xfrm>
                  <a:off x="4150146" y="5140279"/>
                  <a:ext cx="879174" cy="153888"/>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枠外高</a:t>
                  </a:r>
                  <a:r>
                    <a:rPr lang="en-US" altLang="ja-JP" sz="500" spc="-30" dirty="0">
                      <a:solidFill>
                        <a:srgbClr val="000000"/>
                      </a:solidFill>
                      <a:latin typeface="ＭＳ Ｐゴシック" pitchFamily="50" charset="-128"/>
                      <a:ea typeface="ＭＳ Ｐゴシック" pitchFamily="50" charset="-128"/>
                    </a:rPr>
                    <a:t>UH1780mm</a:t>
                  </a:r>
                  <a:r>
                    <a:rPr lang="ja-JP" altLang="en-US" sz="500" spc="-30" dirty="0">
                      <a:solidFill>
                        <a:srgbClr val="000000"/>
                      </a:solidFill>
                      <a:latin typeface="ＭＳ Ｐゴシック" pitchFamily="50" charset="-128"/>
                      <a:ea typeface="ＭＳ Ｐゴシック" pitchFamily="50" charset="-128"/>
                    </a:rPr>
                    <a:t>以上に対応。</a:t>
                  </a:r>
                </a:p>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ドアクローザーとの併用が必要。</a:t>
                  </a:r>
                </a:p>
              </p:txBody>
            </p:sp>
            <p:sp>
              <p:nvSpPr>
                <p:cNvPr id="248" name="正方形/長方形 247">
                  <a:extLst>
                    <a:ext uri="{FF2B5EF4-FFF2-40B4-BE49-F238E27FC236}">
                      <a16:creationId xmlns:a16="http://schemas.microsoft.com/office/drawing/2014/main" id="{1320090B-B383-52FD-9C7C-1FD29AE274F0}"/>
                    </a:ext>
                  </a:extLst>
                </p:cNvPr>
                <p:cNvSpPr/>
                <p:nvPr/>
              </p:nvSpPr>
              <p:spPr>
                <a:xfrm>
                  <a:off x="3558155"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開き戸</a:t>
                  </a:r>
                </a:p>
              </p:txBody>
            </p:sp>
          </p:grpSp>
          <p:grpSp>
            <p:nvGrpSpPr>
              <p:cNvPr id="253" name="グループ化 252">
                <a:extLst>
                  <a:ext uri="{FF2B5EF4-FFF2-40B4-BE49-F238E27FC236}">
                    <a16:creationId xmlns:a16="http://schemas.microsoft.com/office/drawing/2014/main" id="{933C06C4-B7C0-9F7A-B406-CD6232032872}"/>
                  </a:ext>
                </a:extLst>
              </p:cNvPr>
              <p:cNvGrpSpPr/>
              <p:nvPr/>
            </p:nvGrpSpPr>
            <p:grpSpPr>
              <a:xfrm>
                <a:off x="5007454" y="4845768"/>
                <a:ext cx="1714072" cy="462693"/>
                <a:chOff x="4941847" y="4845768"/>
                <a:chExt cx="1714072" cy="462693"/>
              </a:xfrm>
            </p:grpSpPr>
            <p:pic>
              <p:nvPicPr>
                <p:cNvPr id="171" name="図 170">
                  <a:extLst>
                    <a:ext uri="{FF2B5EF4-FFF2-40B4-BE49-F238E27FC236}">
                      <a16:creationId xmlns:a16="http://schemas.microsoft.com/office/drawing/2014/main" id="{C19B9B17-0451-5994-6DD5-A224F708C3A8}"/>
                    </a:ext>
                  </a:extLst>
                </p:cNvPr>
                <p:cNvPicPr>
                  <a:picLocks noChangeAspect="1"/>
                </p:cNvPicPr>
                <p:nvPr/>
              </p:nvPicPr>
              <p:blipFill>
                <a:blip r:embed="rId41"/>
                <a:stretch>
                  <a:fillRect/>
                </a:stretch>
              </p:blipFill>
              <p:spPr>
                <a:xfrm>
                  <a:off x="5268379" y="4845768"/>
                  <a:ext cx="462693" cy="462693"/>
                </a:xfrm>
                <a:prstGeom prst="rect">
                  <a:avLst/>
                </a:prstGeom>
              </p:spPr>
            </p:pic>
            <p:sp>
              <p:nvSpPr>
                <p:cNvPr id="213" name="正方形/長方形 212">
                  <a:extLst>
                    <a:ext uri="{FF2B5EF4-FFF2-40B4-BE49-F238E27FC236}">
                      <a16:creationId xmlns:a16="http://schemas.microsoft.com/office/drawing/2014/main" id="{A5CBEBD7-9D1D-D22E-9E96-F37E66767528}"/>
                    </a:ext>
                  </a:extLst>
                </p:cNvPr>
                <p:cNvSpPr/>
                <p:nvPr/>
              </p:nvSpPr>
              <p:spPr>
                <a:xfrm>
                  <a:off x="5798270" y="5140279"/>
                  <a:ext cx="857649" cy="153888"/>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枠外高</a:t>
                  </a:r>
                  <a:r>
                    <a:rPr lang="en-US" altLang="ja-JP" sz="500" spc="-30" dirty="0">
                      <a:solidFill>
                        <a:srgbClr val="000000"/>
                      </a:solidFill>
                      <a:latin typeface="ＭＳ Ｐゴシック" pitchFamily="50" charset="-128"/>
                      <a:ea typeface="ＭＳ Ｐゴシック" pitchFamily="50" charset="-128"/>
                    </a:rPr>
                    <a:t>UH1780mm</a:t>
                  </a:r>
                  <a:r>
                    <a:rPr lang="ja-JP" altLang="en-US" sz="500" spc="-30" dirty="0">
                      <a:solidFill>
                        <a:srgbClr val="000000"/>
                      </a:solidFill>
                      <a:latin typeface="ＭＳ Ｐゴシック" pitchFamily="50" charset="-128"/>
                      <a:ea typeface="ＭＳ Ｐゴシック" pitchFamily="50" charset="-128"/>
                    </a:rPr>
                    <a:t>以上に対応。</a:t>
                  </a:r>
                </a:p>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引き残し</a:t>
                  </a:r>
                  <a:r>
                    <a:rPr lang="en-US" altLang="ja-JP" sz="500" spc="-30" dirty="0">
                      <a:solidFill>
                        <a:srgbClr val="000000"/>
                      </a:solidFill>
                      <a:latin typeface="ＭＳ Ｐゴシック" pitchFamily="50" charset="-128"/>
                      <a:ea typeface="ＭＳ Ｐゴシック" pitchFamily="50" charset="-128"/>
                    </a:rPr>
                    <a:t>120mm</a:t>
                  </a:r>
                  <a:r>
                    <a:rPr lang="ja-JP" altLang="en-US" sz="500" spc="-30" dirty="0">
                      <a:solidFill>
                        <a:srgbClr val="000000"/>
                      </a:solidFill>
                      <a:latin typeface="ＭＳ Ｐゴシック" pitchFamily="50" charset="-128"/>
                      <a:ea typeface="ＭＳ Ｐゴシック" pitchFamily="50" charset="-128"/>
                    </a:rPr>
                    <a:t>のみ対応。</a:t>
                  </a:r>
                </a:p>
              </p:txBody>
            </p:sp>
            <p:sp>
              <p:nvSpPr>
                <p:cNvPr id="249" name="正方形/長方形 248">
                  <a:extLst>
                    <a:ext uri="{FF2B5EF4-FFF2-40B4-BE49-F238E27FC236}">
                      <a16:creationId xmlns:a16="http://schemas.microsoft.com/office/drawing/2014/main" id="{DA451967-807F-B2A1-9DEA-BD419F4A1103}"/>
                    </a:ext>
                  </a:extLst>
                </p:cNvPr>
                <p:cNvSpPr/>
                <p:nvPr/>
              </p:nvSpPr>
              <p:spPr>
                <a:xfrm>
                  <a:off x="4941847"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引戸</a:t>
                  </a:r>
                </a:p>
              </p:txBody>
            </p:sp>
            <p:sp>
              <p:nvSpPr>
                <p:cNvPr id="250" name="正方形/長方形 249">
                  <a:extLst>
                    <a:ext uri="{FF2B5EF4-FFF2-40B4-BE49-F238E27FC236}">
                      <a16:creationId xmlns:a16="http://schemas.microsoft.com/office/drawing/2014/main" id="{A64CC491-AADA-F06B-D2E5-E1DB997CE032}"/>
                    </a:ext>
                  </a:extLst>
                </p:cNvPr>
                <p:cNvSpPr/>
                <p:nvPr/>
              </p:nvSpPr>
              <p:spPr>
                <a:xfrm>
                  <a:off x="5326645" y="4908750"/>
                  <a:ext cx="115911" cy="356473"/>
                </a:xfrm>
                <a:prstGeom prst="rect">
                  <a:avLst/>
                </a:prstGeom>
                <a:noFill/>
                <a:ln w="3175">
                  <a:noFill/>
                </a:ln>
              </p:spPr>
              <p:txBody>
                <a:bodyPr vert="eaVert" wrap="square" lIns="0" tIns="0" rIns="0" bIns="0" anchor="ctr" anchorCtr="0">
                  <a:noAutofit/>
                </a:bodyPr>
                <a:lstStyle/>
                <a:p>
                  <a:pPr algn="ctr"/>
                  <a:r>
                    <a:rPr lang="ja-JP" altLang="en-US" sz="500" dirty="0">
                      <a:solidFill>
                        <a:srgbClr val="000000"/>
                      </a:solidFill>
                      <a:latin typeface="ＭＳ Ｐゴシック" pitchFamily="50" charset="-128"/>
                      <a:ea typeface="ＭＳ Ｐゴシック" pitchFamily="50" charset="-128"/>
                    </a:rPr>
                    <a:t>（控え壁）</a:t>
                  </a:r>
                </a:p>
              </p:txBody>
            </p:sp>
          </p:grpSp>
          <p:grpSp>
            <p:nvGrpSpPr>
              <p:cNvPr id="255" name="グループ化 254">
                <a:extLst>
                  <a:ext uri="{FF2B5EF4-FFF2-40B4-BE49-F238E27FC236}">
                    <a16:creationId xmlns:a16="http://schemas.microsoft.com/office/drawing/2014/main" id="{299CCC31-C1E3-364F-D905-749CE2E8C632}"/>
                  </a:ext>
                </a:extLst>
              </p:cNvPr>
              <p:cNvGrpSpPr/>
              <p:nvPr/>
            </p:nvGrpSpPr>
            <p:grpSpPr>
              <a:xfrm>
                <a:off x="7853632" y="4845768"/>
                <a:ext cx="544835" cy="462693"/>
                <a:chOff x="7798101" y="4845768"/>
                <a:chExt cx="544835" cy="462693"/>
              </a:xfrm>
            </p:grpSpPr>
            <p:pic>
              <p:nvPicPr>
                <p:cNvPr id="173" name="図 172">
                  <a:extLst>
                    <a:ext uri="{FF2B5EF4-FFF2-40B4-BE49-F238E27FC236}">
                      <a16:creationId xmlns:a16="http://schemas.microsoft.com/office/drawing/2014/main" id="{1ECD4C84-0B65-3712-A0D3-74A040B3AFA0}"/>
                    </a:ext>
                  </a:extLst>
                </p:cNvPr>
                <p:cNvPicPr>
                  <a:picLocks noChangeAspect="1"/>
                </p:cNvPicPr>
                <p:nvPr/>
              </p:nvPicPr>
              <p:blipFill>
                <a:blip r:embed="rId42"/>
                <a:stretch>
                  <a:fillRect/>
                </a:stretch>
              </p:blipFill>
              <p:spPr>
                <a:xfrm>
                  <a:off x="8124545" y="4845768"/>
                  <a:ext cx="218391" cy="462693"/>
                </a:xfrm>
                <a:prstGeom prst="rect">
                  <a:avLst/>
                </a:prstGeom>
              </p:spPr>
            </p:pic>
            <p:sp>
              <p:nvSpPr>
                <p:cNvPr id="252" name="正方形/長方形 251">
                  <a:extLst>
                    <a:ext uri="{FF2B5EF4-FFF2-40B4-BE49-F238E27FC236}">
                      <a16:creationId xmlns:a16="http://schemas.microsoft.com/office/drawing/2014/main" id="{E17127AA-2159-428C-B0D9-4A5D00C6F678}"/>
                    </a:ext>
                  </a:extLst>
                </p:cNvPr>
                <p:cNvSpPr/>
                <p:nvPr/>
              </p:nvSpPr>
              <p:spPr>
                <a:xfrm>
                  <a:off x="7798101"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開き戸</a:t>
                  </a:r>
                </a:p>
              </p:txBody>
            </p:sp>
          </p:grpSp>
          <p:cxnSp>
            <p:nvCxnSpPr>
              <p:cNvPr id="257" name="コネクタ: カギ線 256">
                <a:extLst>
                  <a:ext uri="{FF2B5EF4-FFF2-40B4-BE49-F238E27FC236}">
                    <a16:creationId xmlns:a16="http://schemas.microsoft.com/office/drawing/2014/main" id="{757DF6B1-CEF9-7CD5-68F2-F717080760CD}"/>
                  </a:ext>
                </a:extLst>
              </p:cNvPr>
              <p:cNvCxnSpPr>
                <a:cxnSpLocks/>
                <a:stCxn id="261" idx="2"/>
                <a:endCxn id="262" idx="2"/>
              </p:cNvCxnSpPr>
              <p:nvPr/>
            </p:nvCxnSpPr>
            <p:spPr>
              <a:xfrm rot="10800000" flipV="1">
                <a:off x="4286719" y="4009649"/>
                <a:ext cx="12700" cy="643555"/>
              </a:xfrm>
              <a:prstGeom prst="bentConnector3">
                <a:avLst>
                  <a:gd name="adj1" fmla="val 1800000"/>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61" name="楕円 260">
                <a:extLst>
                  <a:ext uri="{FF2B5EF4-FFF2-40B4-BE49-F238E27FC236}">
                    <a16:creationId xmlns:a16="http://schemas.microsoft.com/office/drawing/2014/main" id="{F86F9B58-F634-7DAA-1E49-B44446CA9223}"/>
                  </a:ext>
                </a:extLst>
              </p:cNvPr>
              <p:cNvSpPr/>
              <p:nvPr/>
            </p:nvSpPr>
            <p:spPr bwMode="auto">
              <a:xfrm>
                <a:off x="4286719" y="3950854"/>
                <a:ext cx="117591" cy="117591"/>
              </a:xfrm>
              <a:prstGeom prst="ellipse">
                <a:avLst/>
              </a:prstGeom>
              <a:noFill/>
              <a:ln w="6350">
                <a:solidFill>
                  <a:schemeClr val="accent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sp>
            <p:nvSpPr>
              <p:cNvPr id="262" name="楕円 261">
                <a:extLst>
                  <a:ext uri="{FF2B5EF4-FFF2-40B4-BE49-F238E27FC236}">
                    <a16:creationId xmlns:a16="http://schemas.microsoft.com/office/drawing/2014/main" id="{46F21DB6-7E97-865A-E75E-76205168EBCF}"/>
                  </a:ext>
                </a:extLst>
              </p:cNvPr>
              <p:cNvSpPr/>
              <p:nvPr/>
            </p:nvSpPr>
            <p:spPr bwMode="auto">
              <a:xfrm>
                <a:off x="4286719" y="4594409"/>
                <a:ext cx="117591" cy="117591"/>
              </a:xfrm>
              <a:prstGeom prst="ellipse">
                <a:avLst/>
              </a:prstGeom>
              <a:noFill/>
              <a:ln w="6350">
                <a:solidFill>
                  <a:schemeClr val="accent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pic>
            <p:nvPicPr>
              <p:cNvPr id="145" name="図 144">
                <a:extLst>
                  <a:ext uri="{FF2B5EF4-FFF2-40B4-BE49-F238E27FC236}">
                    <a16:creationId xmlns:a16="http://schemas.microsoft.com/office/drawing/2014/main" id="{E86A18F6-B903-17BE-AA26-259A27DC4D2D}"/>
                  </a:ext>
                </a:extLst>
              </p:cNvPr>
              <p:cNvPicPr>
                <a:picLocks noChangeAspect="1"/>
              </p:cNvPicPr>
              <p:nvPr/>
            </p:nvPicPr>
            <p:blipFill>
              <a:blip r:embed="rId43"/>
              <a:stretch>
                <a:fillRect/>
              </a:stretch>
            </p:blipFill>
            <p:spPr>
              <a:xfrm>
                <a:off x="3640665" y="4067474"/>
                <a:ext cx="486932" cy="475520"/>
              </a:xfrm>
              <a:prstGeom prst="rect">
                <a:avLst/>
              </a:prstGeom>
            </p:spPr>
          </p:pic>
        </p:grpSp>
        <p:grpSp>
          <p:nvGrpSpPr>
            <p:cNvPr id="336" name="グループ化 335">
              <a:extLst>
                <a:ext uri="{FF2B5EF4-FFF2-40B4-BE49-F238E27FC236}">
                  <a16:creationId xmlns:a16="http://schemas.microsoft.com/office/drawing/2014/main" id="{E9D3B826-8E55-CAB8-2655-B97FF42D8217}"/>
                </a:ext>
              </a:extLst>
            </p:cNvPr>
            <p:cNvGrpSpPr/>
            <p:nvPr/>
          </p:nvGrpSpPr>
          <p:grpSpPr>
            <a:xfrm>
              <a:off x="8723196" y="3427320"/>
              <a:ext cx="425527" cy="112552"/>
              <a:chOff x="7405834" y="2204598"/>
              <a:chExt cx="425527" cy="112552"/>
            </a:xfrm>
          </p:grpSpPr>
          <p:sp>
            <p:nvSpPr>
              <p:cNvPr id="333" name="正方形/長方形 332">
                <a:extLst>
                  <a:ext uri="{FF2B5EF4-FFF2-40B4-BE49-F238E27FC236}">
                    <a16:creationId xmlns:a16="http://schemas.microsoft.com/office/drawing/2014/main" id="{57BEF4DF-E530-4D40-C3A1-EA2290D4C82A}"/>
                  </a:ext>
                </a:extLst>
              </p:cNvPr>
              <p:cNvSpPr/>
              <p:nvPr/>
            </p:nvSpPr>
            <p:spPr bwMode="auto">
              <a:xfrm>
                <a:off x="7405834" y="2204598"/>
                <a:ext cx="425527" cy="112552"/>
              </a:xfrm>
              <a:prstGeom prst="rect">
                <a:avLst/>
              </a:prstGeom>
              <a:solidFill>
                <a:schemeClr val="bg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334" name="テキスト ボックス 333">
                <a:extLst>
                  <a:ext uri="{FF2B5EF4-FFF2-40B4-BE49-F238E27FC236}">
                    <a16:creationId xmlns:a16="http://schemas.microsoft.com/office/drawing/2014/main" id="{44A9C2C6-50E4-9B56-F2E6-B4F3C8DFDC49}"/>
                  </a:ext>
                </a:extLst>
              </p:cNvPr>
              <p:cNvSpPr txBox="1"/>
              <p:nvPr/>
            </p:nvSpPr>
            <p:spPr>
              <a:xfrm>
                <a:off x="7520468" y="2218163"/>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335" name="四角形: 角を丸くする 334">
                <a:extLst>
                  <a:ext uri="{FF2B5EF4-FFF2-40B4-BE49-F238E27FC236}">
                    <a16:creationId xmlns:a16="http://schemas.microsoft.com/office/drawing/2014/main" id="{0A425174-BCEE-DC6C-6A20-69E25387D245}"/>
                  </a:ext>
                </a:extLst>
              </p:cNvPr>
              <p:cNvSpPr/>
              <p:nvPr/>
            </p:nvSpPr>
            <p:spPr bwMode="auto">
              <a:xfrm>
                <a:off x="7424825" y="2215719"/>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grpSp>
      <p:grpSp>
        <p:nvGrpSpPr>
          <p:cNvPr id="11" name="グループ化 10">
            <a:extLst>
              <a:ext uri="{FF2B5EF4-FFF2-40B4-BE49-F238E27FC236}">
                <a16:creationId xmlns:a16="http://schemas.microsoft.com/office/drawing/2014/main" id="{AD9D02C2-65ED-3333-DE69-79AD70AA06C9}"/>
              </a:ext>
            </a:extLst>
          </p:cNvPr>
          <p:cNvGrpSpPr/>
          <p:nvPr/>
        </p:nvGrpSpPr>
        <p:grpSpPr>
          <a:xfrm>
            <a:off x="3262410" y="5454553"/>
            <a:ext cx="6498778" cy="1188649"/>
            <a:chOff x="3262410" y="5438473"/>
            <a:chExt cx="6498778" cy="1188649"/>
          </a:xfrm>
        </p:grpSpPr>
        <p:grpSp>
          <p:nvGrpSpPr>
            <p:cNvPr id="207" name="グループ化 206">
              <a:extLst>
                <a:ext uri="{FF2B5EF4-FFF2-40B4-BE49-F238E27FC236}">
                  <a16:creationId xmlns:a16="http://schemas.microsoft.com/office/drawing/2014/main" id="{1C8BFC17-B81D-3220-74C9-C833C8AA61EA}"/>
                </a:ext>
              </a:extLst>
            </p:cNvPr>
            <p:cNvGrpSpPr/>
            <p:nvPr/>
          </p:nvGrpSpPr>
          <p:grpSpPr>
            <a:xfrm>
              <a:off x="3262410" y="5438473"/>
              <a:ext cx="6498778" cy="1188649"/>
              <a:chOff x="7491085" y="4030626"/>
              <a:chExt cx="3161168" cy="1188649"/>
            </a:xfrm>
          </p:grpSpPr>
          <p:sp>
            <p:nvSpPr>
              <p:cNvPr id="186" name="Rectangle 14">
                <a:extLst>
                  <a:ext uri="{FF2B5EF4-FFF2-40B4-BE49-F238E27FC236}">
                    <a16:creationId xmlns:a16="http://schemas.microsoft.com/office/drawing/2014/main" id="{4F991DE5-862B-5ADA-36FC-C719EB9FDE3D}"/>
                  </a:ext>
                </a:extLst>
              </p:cNvPr>
              <p:cNvSpPr>
                <a:spLocks noChangeArrowheads="1"/>
              </p:cNvSpPr>
              <p:nvPr/>
            </p:nvSpPr>
            <p:spPr bwMode="auto">
              <a:xfrm>
                <a:off x="7491085" y="4030626"/>
                <a:ext cx="3161168" cy="1188649"/>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88" name="Rectangle 84">
                <a:extLst>
                  <a:ext uri="{FF2B5EF4-FFF2-40B4-BE49-F238E27FC236}">
                    <a16:creationId xmlns:a16="http://schemas.microsoft.com/office/drawing/2014/main" id="{9DB1675B-985A-94DE-A647-6A38DD4F0B57}"/>
                  </a:ext>
                </a:extLst>
              </p:cNvPr>
              <p:cNvSpPr>
                <a:spLocks noChangeArrowheads="1"/>
              </p:cNvSpPr>
              <p:nvPr/>
            </p:nvSpPr>
            <p:spPr bwMode="auto">
              <a:xfrm>
                <a:off x="7491085" y="4030628"/>
                <a:ext cx="3161168"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セパレート型表示錠・本締り錠バリエーション（抗菌・抗ウイルス対応）</a:t>
                </a:r>
              </a:p>
            </p:txBody>
          </p:sp>
        </p:grpSp>
        <p:grpSp>
          <p:nvGrpSpPr>
            <p:cNvPr id="232" name="グループ化 231">
              <a:extLst>
                <a:ext uri="{FF2B5EF4-FFF2-40B4-BE49-F238E27FC236}">
                  <a16:creationId xmlns:a16="http://schemas.microsoft.com/office/drawing/2014/main" id="{25884DD4-F9FE-98A5-2151-544DF858B1CB}"/>
                </a:ext>
              </a:extLst>
            </p:cNvPr>
            <p:cNvGrpSpPr/>
            <p:nvPr/>
          </p:nvGrpSpPr>
          <p:grpSpPr>
            <a:xfrm>
              <a:off x="9302522" y="5792831"/>
              <a:ext cx="314438" cy="753378"/>
              <a:chOff x="6821651" y="2402897"/>
              <a:chExt cx="314438" cy="753378"/>
            </a:xfrm>
          </p:grpSpPr>
          <p:pic>
            <p:nvPicPr>
              <p:cNvPr id="229" name="図 228">
                <a:extLst>
                  <a:ext uri="{FF2B5EF4-FFF2-40B4-BE49-F238E27FC236}">
                    <a16:creationId xmlns:a16="http://schemas.microsoft.com/office/drawing/2014/main" id="{D3B8B244-4CF3-7723-3879-A4C2AF0716C4}"/>
                  </a:ext>
                </a:extLst>
              </p:cNvPr>
              <p:cNvPicPr>
                <a:picLocks noChangeAspect="1"/>
              </p:cNvPicPr>
              <p:nvPr/>
            </p:nvPicPr>
            <p:blipFill>
              <a:blip r:embed="rId25"/>
              <a:stretch>
                <a:fillRect/>
              </a:stretch>
            </p:blipFill>
            <p:spPr>
              <a:xfrm>
                <a:off x="6821651" y="2904275"/>
                <a:ext cx="298872" cy="252000"/>
              </a:xfrm>
              <a:prstGeom prst="rect">
                <a:avLst/>
              </a:prstGeom>
            </p:spPr>
          </p:pic>
          <p:pic>
            <p:nvPicPr>
              <p:cNvPr id="230" name="図 229">
                <a:extLst>
                  <a:ext uri="{FF2B5EF4-FFF2-40B4-BE49-F238E27FC236}">
                    <a16:creationId xmlns:a16="http://schemas.microsoft.com/office/drawing/2014/main" id="{7A31ACFB-35A2-7D4E-CDFD-5DD7EA31AB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22568" y="2402897"/>
                <a:ext cx="298872" cy="252000"/>
              </a:xfrm>
              <a:prstGeom prst="rect">
                <a:avLst/>
              </a:prstGeom>
            </p:spPr>
          </p:pic>
          <p:sp>
            <p:nvSpPr>
              <p:cNvPr id="231" name="正方形/長方形 230">
                <a:extLst>
                  <a:ext uri="{FF2B5EF4-FFF2-40B4-BE49-F238E27FC236}">
                    <a16:creationId xmlns:a16="http://schemas.microsoft.com/office/drawing/2014/main" id="{0538E7C6-4171-89E7-F193-490843767584}"/>
                  </a:ext>
                </a:extLst>
              </p:cNvPr>
              <p:cNvSpPr/>
              <p:nvPr/>
            </p:nvSpPr>
            <p:spPr>
              <a:xfrm>
                <a:off x="6821651" y="2676697"/>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pic>
          <p:nvPicPr>
            <p:cNvPr id="268" name="図 267">
              <a:extLst>
                <a:ext uri="{FF2B5EF4-FFF2-40B4-BE49-F238E27FC236}">
                  <a16:creationId xmlns:a16="http://schemas.microsoft.com/office/drawing/2014/main" id="{F29EE271-51B4-3448-44DB-6C1B77E9ACF7}"/>
                </a:ext>
              </a:extLst>
            </p:cNvPr>
            <p:cNvPicPr>
              <a:picLocks noChangeAspect="1"/>
            </p:cNvPicPr>
            <p:nvPr/>
          </p:nvPicPr>
          <p:blipFill>
            <a:blip r:embed="rId44"/>
            <a:stretch>
              <a:fillRect/>
            </a:stretch>
          </p:blipFill>
          <p:spPr>
            <a:xfrm>
              <a:off x="3551728" y="5843259"/>
              <a:ext cx="257623" cy="263478"/>
            </a:xfrm>
            <a:prstGeom prst="rect">
              <a:avLst/>
            </a:prstGeom>
          </p:spPr>
        </p:pic>
        <p:grpSp>
          <p:nvGrpSpPr>
            <p:cNvPr id="310" name="グループ化 309">
              <a:extLst>
                <a:ext uri="{FF2B5EF4-FFF2-40B4-BE49-F238E27FC236}">
                  <a16:creationId xmlns:a16="http://schemas.microsoft.com/office/drawing/2014/main" id="{BCBB75F8-E87A-1313-E246-A8B39C4D5001}"/>
                </a:ext>
              </a:extLst>
            </p:cNvPr>
            <p:cNvGrpSpPr/>
            <p:nvPr/>
          </p:nvGrpSpPr>
          <p:grpSpPr>
            <a:xfrm>
              <a:off x="3356705" y="5620754"/>
              <a:ext cx="1629411" cy="876145"/>
              <a:chOff x="3356705" y="5620754"/>
              <a:chExt cx="1629411" cy="876145"/>
            </a:xfrm>
          </p:grpSpPr>
          <p:sp>
            <p:nvSpPr>
              <p:cNvPr id="208" name="テキスト ボックス 207">
                <a:extLst>
                  <a:ext uri="{FF2B5EF4-FFF2-40B4-BE49-F238E27FC236}">
                    <a16:creationId xmlns:a16="http://schemas.microsoft.com/office/drawing/2014/main" id="{77E07085-5E55-0A02-40D3-6490CF4D63B0}"/>
                  </a:ext>
                </a:extLst>
              </p:cNvPr>
              <p:cNvSpPr txBox="1"/>
              <p:nvPr/>
            </p:nvSpPr>
            <p:spPr>
              <a:xfrm>
                <a:off x="3513304" y="5620754"/>
                <a:ext cx="1041952" cy="107722"/>
              </a:xfrm>
              <a:prstGeom prst="rect">
                <a:avLst/>
              </a:prstGeom>
              <a:noFill/>
            </p:spPr>
            <p:txBody>
              <a:bodyPr wrap="none" lIns="0" tIns="0" rIns="0" bIns="0" rtlCol="0">
                <a:spAutoFit/>
              </a:bodyPr>
              <a:lstStyle/>
              <a:p>
                <a:r>
                  <a:rPr kumimoji="1" lang="ja-JP" altLang="en-US" sz="700" dirty="0"/>
                  <a:t>引戸用 セパレート型表示錠</a:t>
                </a:r>
              </a:p>
            </p:txBody>
          </p:sp>
          <p:sp>
            <p:nvSpPr>
              <p:cNvPr id="269" name="テキスト ボックス 268">
                <a:extLst>
                  <a:ext uri="{FF2B5EF4-FFF2-40B4-BE49-F238E27FC236}">
                    <a16:creationId xmlns:a16="http://schemas.microsoft.com/office/drawing/2014/main" id="{E3807AB9-4217-241E-75B7-E8CD6544BF8C}"/>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297" name="グループ化 296">
                <a:extLst>
                  <a:ext uri="{FF2B5EF4-FFF2-40B4-BE49-F238E27FC236}">
                    <a16:creationId xmlns:a16="http://schemas.microsoft.com/office/drawing/2014/main" id="{0B28AAE6-A5BA-784A-1245-81C0F47ACCB2}"/>
                  </a:ext>
                </a:extLst>
              </p:cNvPr>
              <p:cNvGrpSpPr/>
              <p:nvPr/>
            </p:nvGrpSpPr>
            <p:grpSpPr>
              <a:xfrm>
                <a:off x="3356705" y="5822402"/>
                <a:ext cx="88312" cy="674497"/>
                <a:chOff x="3356705" y="5854847"/>
                <a:chExt cx="63828" cy="623785"/>
              </a:xfrm>
            </p:grpSpPr>
            <p:sp>
              <p:nvSpPr>
                <p:cNvPr id="270" name="正方形/長方形 269">
                  <a:extLst>
                    <a:ext uri="{FF2B5EF4-FFF2-40B4-BE49-F238E27FC236}">
                      <a16:creationId xmlns:a16="http://schemas.microsoft.com/office/drawing/2014/main" id="{8D9F4962-7CBB-874F-54FE-04095F53AAA5}"/>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標準サムターン</a:t>
                  </a:r>
                </a:p>
              </p:txBody>
            </p:sp>
            <p:sp>
              <p:nvSpPr>
                <p:cNvPr id="271" name="正方形/長方形 270">
                  <a:extLst>
                    <a:ext uri="{FF2B5EF4-FFF2-40B4-BE49-F238E27FC236}">
                      <a16:creationId xmlns:a16="http://schemas.microsoft.com/office/drawing/2014/main" id="{36F9E22B-494F-96F8-DE9D-07D3AB63D315}"/>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大型サムターン</a:t>
                  </a:r>
                </a:p>
              </p:txBody>
            </p:sp>
          </p:grpSp>
          <p:sp>
            <p:nvSpPr>
              <p:cNvPr id="293" name="テキスト ボックス 292">
                <a:extLst>
                  <a:ext uri="{FF2B5EF4-FFF2-40B4-BE49-F238E27FC236}">
                    <a16:creationId xmlns:a16="http://schemas.microsoft.com/office/drawing/2014/main" id="{5017DF86-1219-51CC-FFE1-DC46631EF689}"/>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sp>
          <p:nvSpPr>
            <p:cNvPr id="295" name="正方形/長方形 294">
              <a:extLst>
                <a:ext uri="{FF2B5EF4-FFF2-40B4-BE49-F238E27FC236}">
                  <a16:creationId xmlns:a16="http://schemas.microsoft.com/office/drawing/2014/main" id="{FB2DFF4D-7088-D763-667F-76EEDB9B5ECD}"/>
                </a:ext>
              </a:extLst>
            </p:cNvPr>
            <p:cNvSpPr/>
            <p:nvPr/>
          </p:nvSpPr>
          <p:spPr>
            <a:xfrm>
              <a:off x="3530602"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表示部</a:t>
              </a:r>
            </a:p>
          </p:txBody>
        </p:sp>
        <p:sp>
          <p:nvSpPr>
            <p:cNvPr id="296" name="正方形/長方形 295">
              <a:extLst>
                <a:ext uri="{FF2B5EF4-FFF2-40B4-BE49-F238E27FC236}">
                  <a16:creationId xmlns:a16="http://schemas.microsoft.com/office/drawing/2014/main" id="{B0F9439B-280A-0E57-6D14-B260CE30DC53}"/>
                </a:ext>
              </a:extLst>
            </p:cNvPr>
            <p:cNvSpPr/>
            <p:nvPr/>
          </p:nvSpPr>
          <p:spPr>
            <a:xfrm>
              <a:off x="3834886"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pic>
          <p:nvPicPr>
            <p:cNvPr id="299" name="図 298">
              <a:extLst>
                <a:ext uri="{FF2B5EF4-FFF2-40B4-BE49-F238E27FC236}">
                  <a16:creationId xmlns:a16="http://schemas.microsoft.com/office/drawing/2014/main" id="{BD3D1434-E40F-9D67-9C74-E25ED085E06F}"/>
                </a:ext>
              </a:extLst>
            </p:cNvPr>
            <p:cNvPicPr>
              <a:picLocks noChangeAspect="1"/>
            </p:cNvPicPr>
            <p:nvPr/>
          </p:nvPicPr>
          <p:blipFill>
            <a:blip r:embed="rId45"/>
            <a:stretch>
              <a:fillRect/>
            </a:stretch>
          </p:blipFill>
          <p:spPr>
            <a:xfrm>
              <a:off x="3869785" y="5843937"/>
              <a:ext cx="256960" cy="262800"/>
            </a:xfrm>
            <a:prstGeom prst="rect">
              <a:avLst/>
            </a:prstGeom>
          </p:spPr>
        </p:pic>
        <p:pic>
          <p:nvPicPr>
            <p:cNvPr id="301" name="図 300">
              <a:extLst>
                <a:ext uri="{FF2B5EF4-FFF2-40B4-BE49-F238E27FC236}">
                  <a16:creationId xmlns:a16="http://schemas.microsoft.com/office/drawing/2014/main" id="{7CDFAD05-51FD-B0E3-2340-65527A579C6C}"/>
                </a:ext>
              </a:extLst>
            </p:cNvPr>
            <p:cNvPicPr>
              <a:picLocks noChangeAspect="1"/>
            </p:cNvPicPr>
            <p:nvPr/>
          </p:nvPicPr>
          <p:blipFill>
            <a:blip r:embed="rId46"/>
            <a:stretch>
              <a:fillRect/>
            </a:stretch>
          </p:blipFill>
          <p:spPr>
            <a:xfrm>
              <a:off x="3872869" y="6195140"/>
              <a:ext cx="286854" cy="317524"/>
            </a:xfrm>
            <a:prstGeom prst="rect">
              <a:avLst/>
            </a:prstGeom>
          </p:spPr>
        </p:pic>
        <p:pic>
          <p:nvPicPr>
            <p:cNvPr id="302" name="図 301">
              <a:extLst>
                <a:ext uri="{FF2B5EF4-FFF2-40B4-BE49-F238E27FC236}">
                  <a16:creationId xmlns:a16="http://schemas.microsoft.com/office/drawing/2014/main" id="{70676D12-F653-36A5-082D-2D12E3946EA6}"/>
                </a:ext>
              </a:extLst>
            </p:cNvPr>
            <p:cNvPicPr>
              <a:picLocks noChangeAspect="1"/>
            </p:cNvPicPr>
            <p:nvPr/>
          </p:nvPicPr>
          <p:blipFill>
            <a:blip r:embed="rId44"/>
            <a:stretch>
              <a:fillRect/>
            </a:stretch>
          </p:blipFill>
          <p:spPr>
            <a:xfrm>
              <a:off x="3551728" y="6195140"/>
              <a:ext cx="257623" cy="263478"/>
            </a:xfrm>
            <a:prstGeom prst="rect">
              <a:avLst/>
            </a:prstGeom>
          </p:spPr>
        </p:pic>
        <p:pic>
          <p:nvPicPr>
            <p:cNvPr id="304" name="図 303">
              <a:extLst>
                <a:ext uri="{FF2B5EF4-FFF2-40B4-BE49-F238E27FC236}">
                  <a16:creationId xmlns:a16="http://schemas.microsoft.com/office/drawing/2014/main" id="{58D45811-FB5D-7928-2177-0FCD7675AAA4}"/>
                </a:ext>
              </a:extLst>
            </p:cNvPr>
            <p:cNvPicPr>
              <a:picLocks noChangeAspect="1"/>
            </p:cNvPicPr>
            <p:nvPr/>
          </p:nvPicPr>
          <p:blipFill>
            <a:blip r:embed="rId47"/>
            <a:stretch>
              <a:fillRect/>
            </a:stretch>
          </p:blipFill>
          <p:spPr>
            <a:xfrm>
              <a:off x="4332428" y="5843937"/>
              <a:ext cx="256960" cy="262800"/>
            </a:xfrm>
            <a:prstGeom prst="rect">
              <a:avLst/>
            </a:prstGeom>
          </p:spPr>
        </p:pic>
        <p:pic>
          <p:nvPicPr>
            <p:cNvPr id="306" name="図 305">
              <a:extLst>
                <a:ext uri="{FF2B5EF4-FFF2-40B4-BE49-F238E27FC236}">
                  <a16:creationId xmlns:a16="http://schemas.microsoft.com/office/drawing/2014/main" id="{B8E75836-81D7-BC5E-6D2C-12817489038D}"/>
                </a:ext>
              </a:extLst>
            </p:cNvPr>
            <p:cNvPicPr>
              <a:picLocks noChangeAspect="1"/>
            </p:cNvPicPr>
            <p:nvPr/>
          </p:nvPicPr>
          <p:blipFill>
            <a:blip r:embed="rId48"/>
            <a:stretch>
              <a:fillRect/>
            </a:stretch>
          </p:blipFill>
          <p:spPr>
            <a:xfrm>
              <a:off x="4643382" y="5843937"/>
              <a:ext cx="256960" cy="262800"/>
            </a:xfrm>
            <a:prstGeom prst="rect">
              <a:avLst/>
            </a:prstGeom>
          </p:spPr>
        </p:pic>
        <p:pic>
          <p:nvPicPr>
            <p:cNvPr id="308" name="図 307">
              <a:extLst>
                <a:ext uri="{FF2B5EF4-FFF2-40B4-BE49-F238E27FC236}">
                  <a16:creationId xmlns:a16="http://schemas.microsoft.com/office/drawing/2014/main" id="{DF7F0ABF-D8EF-7F02-2B8A-F1405DF95E25}"/>
                </a:ext>
              </a:extLst>
            </p:cNvPr>
            <p:cNvPicPr>
              <a:picLocks noChangeAspect="1"/>
            </p:cNvPicPr>
            <p:nvPr/>
          </p:nvPicPr>
          <p:blipFill>
            <a:blip r:embed="rId49"/>
            <a:stretch>
              <a:fillRect/>
            </a:stretch>
          </p:blipFill>
          <p:spPr>
            <a:xfrm>
              <a:off x="4643382" y="6195140"/>
              <a:ext cx="288000" cy="318792"/>
            </a:xfrm>
            <a:prstGeom prst="rect">
              <a:avLst/>
            </a:prstGeom>
          </p:spPr>
        </p:pic>
        <p:pic>
          <p:nvPicPr>
            <p:cNvPr id="309" name="図 308">
              <a:extLst>
                <a:ext uri="{FF2B5EF4-FFF2-40B4-BE49-F238E27FC236}">
                  <a16:creationId xmlns:a16="http://schemas.microsoft.com/office/drawing/2014/main" id="{F8A6040A-29C8-D80C-AE9E-6117CF95E648}"/>
                </a:ext>
              </a:extLst>
            </p:cNvPr>
            <p:cNvPicPr>
              <a:picLocks noChangeAspect="1"/>
            </p:cNvPicPr>
            <p:nvPr/>
          </p:nvPicPr>
          <p:blipFill>
            <a:blip r:embed="rId47"/>
            <a:stretch>
              <a:fillRect/>
            </a:stretch>
          </p:blipFill>
          <p:spPr>
            <a:xfrm>
              <a:off x="4332428" y="6195140"/>
              <a:ext cx="256960" cy="262800"/>
            </a:xfrm>
            <a:prstGeom prst="rect">
              <a:avLst/>
            </a:prstGeom>
          </p:spPr>
        </p:pic>
        <p:grpSp>
          <p:nvGrpSpPr>
            <p:cNvPr id="311" name="グループ化 310">
              <a:extLst>
                <a:ext uri="{FF2B5EF4-FFF2-40B4-BE49-F238E27FC236}">
                  <a16:creationId xmlns:a16="http://schemas.microsoft.com/office/drawing/2014/main" id="{B7B8E1E7-CBF2-F9DA-4A16-3C82321FF2A4}"/>
                </a:ext>
              </a:extLst>
            </p:cNvPr>
            <p:cNvGrpSpPr/>
            <p:nvPr/>
          </p:nvGrpSpPr>
          <p:grpSpPr>
            <a:xfrm>
              <a:off x="5287963" y="5620754"/>
              <a:ext cx="1629411" cy="876145"/>
              <a:chOff x="3356705" y="5620754"/>
              <a:chExt cx="1629411" cy="876145"/>
            </a:xfrm>
          </p:grpSpPr>
          <p:sp>
            <p:nvSpPr>
              <p:cNvPr id="312" name="テキスト ボックス 311">
                <a:extLst>
                  <a:ext uri="{FF2B5EF4-FFF2-40B4-BE49-F238E27FC236}">
                    <a16:creationId xmlns:a16="http://schemas.microsoft.com/office/drawing/2014/main" id="{0A25504C-FDE7-A839-F6D6-35D746543997}"/>
                  </a:ext>
                </a:extLst>
              </p:cNvPr>
              <p:cNvSpPr txBox="1"/>
              <p:nvPr/>
            </p:nvSpPr>
            <p:spPr>
              <a:xfrm>
                <a:off x="3513304" y="5620754"/>
                <a:ext cx="910506" cy="107722"/>
              </a:xfrm>
              <a:prstGeom prst="rect">
                <a:avLst/>
              </a:prstGeom>
              <a:noFill/>
            </p:spPr>
            <p:txBody>
              <a:bodyPr wrap="none" lIns="0" tIns="0" rIns="0" bIns="0" rtlCol="0">
                <a:spAutoFit/>
              </a:bodyPr>
              <a:lstStyle/>
              <a:p>
                <a:r>
                  <a:rPr kumimoji="1" lang="ja-JP" altLang="en-US" sz="700" dirty="0"/>
                  <a:t>本締り錠（シリンダー錠）</a:t>
                </a:r>
              </a:p>
            </p:txBody>
          </p:sp>
          <p:sp>
            <p:nvSpPr>
              <p:cNvPr id="313" name="テキスト ボックス 312">
                <a:extLst>
                  <a:ext uri="{FF2B5EF4-FFF2-40B4-BE49-F238E27FC236}">
                    <a16:creationId xmlns:a16="http://schemas.microsoft.com/office/drawing/2014/main" id="{D85A5D74-B5E6-D135-B48B-E8A927CC22B6}"/>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314" name="グループ化 313">
                <a:extLst>
                  <a:ext uri="{FF2B5EF4-FFF2-40B4-BE49-F238E27FC236}">
                    <a16:creationId xmlns:a16="http://schemas.microsoft.com/office/drawing/2014/main" id="{5104C7A8-9F9A-C70A-533E-8B7F1F2EA33A}"/>
                  </a:ext>
                </a:extLst>
              </p:cNvPr>
              <p:cNvGrpSpPr/>
              <p:nvPr/>
            </p:nvGrpSpPr>
            <p:grpSpPr>
              <a:xfrm>
                <a:off x="3356705" y="5822402"/>
                <a:ext cx="88312" cy="674497"/>
                <a:chOff x="3356705" y="5854847"/>
                <a:chExt cx="63828" cy="623785"/>
              </a:xfrm>
            </p:grpSpPr>
            <p:sp>
              <p:nvSpPr>
                <p:cNvPr id="316" name="正方形/長方形 315">
                  <a:extLst>
                    <a:ext uri="{FF2B5EF4-FFF2-40B4-BE49-F238E27FC236}">
                      <a16:creationId xmlns:a16="http://schemas.microsoft.com/office/drawing/2014/main" id="{CDCDF4EC-1B0A-B09B-24D5-C83D2E370D76}"/>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引戸用</a:t>
                  </a:r>
                </a:p>
              </p:txBody>
            </p:sp>
            <p:sp>
              <p:nvSpPr>
                <p:cNvPr id="317" name="正方形/長方形 316">
                  <a:extLst>
                    <a:ext uri="{FF2B5EF4-FFF2-40B4-BE49-F238E27FC236}">
                      <a16:creationId xmlns:a16="http://schemas.microsoft.com/office/drawing/2014/main" id="{50AB2BF8-A90D-A3E3-C29C-36D431E4C695}"/>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開き戸用</a:t>
                  </a:r>
                </a:p>
              </p:txBody>
            </p:sp>
          </p:grpSp>
          <p:sp>
            <p:nvSpPr>
              <p:cNvPr id="315" name="テキスト ボックス 314">
                <a:extLst>
                  <a:ext uri="{FF2B5EF4-FFF2-40B4-BE49-F238E27FC236}">
                    <a16:creationId xmlns:a16="http://schemas.microsoft.com/office/drawing/2014/main" id="{9960568E-805F-7A72-297B-3D78125833E7}"/>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grpSp>
          <p:nvGrpSpPr>
            <p:cNvPr id="325" name="グループ化 324">
              <a:extLst>
                <a:ext uri="{FF2B5EF4-FFF2-40B4-BE49-F238E27FC236}">
                  <a16:creationId xmlns:a16="http://schemas.microsoft.com/office/drawing/2014/main" id="{0138DC60-84DF-A95F-B1BC-42C4A5362B71}"/>
                </a:ext>
              </a:extLst>
            </p:cNvPr>
            <p:cNvGrpSpPr/>
            <p:nvPr/>
          </p:nvGrpSpPr>
          <p:grpSpPr>
            <a:xfrm>
              <a:off x="7219221" y="5620754"/>
              <a:ext cx="1629411" cy="876145"/>
              <a:chOff x="3356705" y="5620754"/>
              <a:chExt cx="1629411" cy="876145"/>
            </a:xfrm>
          </p:grpSpPr>
          <p:sp>
            <p:nvSpPr>
              <p:cNvPr id="326" name="テキスト ボックス 325">
                <a:extLst>
                  <a:ext uri="{FF2B5EF4-FFF2-40B4-BE49-F238E27FC236}">
                    <a16:creationId xmlns:a16="http://schemas.microsoft.com/office/drawing/2014/main" id="{64DFA491-6D8E-C04F-2773-2C879DF7267C}"/>
                  </a:ext>
                </a:extLst>
              </p:cNvPr>
              <p:cNvSpPr txBox="1"/>
              <p:nvPr/>
            </p:nvSpPr>
            <p:spPr>
              <a:xfrm>
                <a:off x="3513304" y="5620754"/>
                <a:ext cx="589905" cy="107722"/>
              </a:xfrm>
              <a:prstGeom prst="rect">
                <a:avLst/>
              </a:prstGeom>
              <a:noFill/>
            </p:spPr>
            <p:txBody>
              <a:bodyPr wrap="none" lIns="0" tIns="0" rIns="0" bIns="0" rtlCol="0">
                <a:spAutoFit/>
              </a:bodyPr>
              <a:lstStyle/>
              <a:p>
                <a:r>
                  <a:rPr kumimoji="1" lang="ja-JP" altLang="en-US" sz="700" dirty="0"/>
                  <a:t>両側サムターン</a:t>
                </a:r>
              </a:p>
            </p:txBody>
          </p:sp>
          <p:sp>
            <p:nvSpPr>
              <p:cNvPr id="327" name="テキスト ボックス 326">
                <a:extLst>
                  <a:ext uri="{FF2B5EF4-FFF2-40B4-BE49-F238E27FC236}">
                    <a16:creationId xmlns:a16="http://schemas.microsoft.com/office/drawing/2014/main" id="{4F204BDF-5F8F-7780-7807-65C16B5F4B72}"/>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328" name="グループ化 327">
                <a:extLst>
                  <a:ext uri="{FF2B5EF4-FFF2-40B4-BE49-F238E27FC236}">
                    <a16:creationId xmlns:a16="http://schemas.microsoft.com/office/drawing/2014/main" id="{02629550-4D08-9BD7-D703-8F7A270ABC5C}"/>
                  </a:ext>
                </a:extLst>
              </p:cNvPr>
              <p:cNvGrpSpPr/>
              <p:nvPr/>
            </p:nvGrpSpPr>
            <p:grpSpPr>
              <a:xfrm>
                <a:off x="3356705" y="5822402"/>
                <a:ext cx="88312" cy="674497"/>
                <a:chOff x="3356705" y="5854847"/>
                <a:chExt cx="63828" cy="623785"/>
              </a:xfrm>
            </p:grpSpPr>
            <p:sp>
              <p:nvSpPr>
                <p:cNvPr id="330" name="正方形/長方形 329">
                  <a:extLst>
                    <a:ext uri="{FF2B5EF4-FFF2-40B4-BE49-F238E27FC236}">
                      <a16:creationId xmlns:a16="http://schemas.microsoft.com/office/drawing/2014/main" id="{1C284D6F-0644-AC6D-C96E-D179C284458F}"/>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引戸用</a:t>
                  </a:r>
                </a:p>
              </p:txBody>
            </p:sp>
            <p:sp>
              <p:nvSpPr>
                <p:cNvPr id="331" name="正方形/長方形 330">
                  <a:extLst>
                    <a:ext uri="{FF2B5EF4-FFF2-40B4-BE49-F238E27FC236}">
                      <a16:creationId xmlns:a16="http://schemas.microsoft.com/office/drawing/2014/main" id="{F1F0D9D8-BE61-31F2-43EB-FFB5EC273833}"/>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開き戸用</a:t>
                  </a:r>
                </a:p>
              </p:txBody>
            </p:sp>
          </p:grpSp>
          <p:sp>
            <p:nvSpPr>
              <p:cNvPr id="329" name="テキスト ボックス 328">
                <a:extLst>
                  <a:ext uri="{FF2B5EF4-FFF2-40B4-BE49-F238E27FC236}">
                    <a16:creationId xmlns:a16="http://schemas.microsoft.com/office/drawing/2014/main" id="{0D5B0DAB-DEF9-AA00-B6B7-8CB99F8A4A5A}"/>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grpSp>
          <p:nvGrpSpPr>
            <p:cNvPr id="337" name="グループ化 336">
              <a:extLst>
                <a:ext uri="{FF2B5EF4-FFF2-40B4-BE49-F238E27FC236}">
                  <a16:creationId xmlns:a16="http://schemas.microsoft.com/office/drawing/2014/main" id="{AC1F3219-2B73-CE52-EBEC-826D577458AA}"/>
                </a:ext>
              </a:extLst>
            </p:cNvPr>
            <p:cNvGrpSpPr/>
            <p:nvPr/>
          </p:nvGrpSpPr>
          <p:grpSpPr>
            <a:xfrm>
              <a:off x="9246978" y="5616841"/>
              <a:ext cx="425527" cy="112552"/>
              <a:chOff x="7405834" y="2204598"/>
              <a:chExt cx="425527" cy="112552"/>
            </a:xfrm>
          </p:grpSpPr>
          <p:sp>
            <p:nvSpPr>
              <p:cNvPr id="338" name="正方形/長方形 337">
                <a:extLst>
                  <a:ext uri="{FF2B5EF4-FFF2-40B4-BE49-F238E27FC236}">
                    <a16:creationId xmlns:a16="http://schemas.microsoft.com/office/drawing/2014/main" id="{319F9DD1-5333-AD8B-BE2F-7B3254BD1DFD}"/>
                  </a:ext>
                </a:extLst>
              </p:cNvPr>
              <p:cNvSpPr/>
              <p:nvPr/>
            </p:nvSpPr>
            <p:spPr bwMode="auto">
              <a:xfrm>
                <a:off x="7405834" y="2204598"/>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339" name="テキスト ボックス 338">
                <a:extLst>
                  <a:ext uri="{FF2B5EF4-FFF2-40B4-BE49-F238E27FC236}">
                    <a16:creationId xmlns:a16="http://schemas.microsoft.com/office/drawing/2014/main" id="{B58DE42C-7F85-9D97-03C3-C80EC80ED3F4}"/>
                  </a:ext>
                </a:extLst>
              </p:cNvPr>
              <p:cNvSpPr txBox="1"/>
              <p:nvPr/>
            </p:nvSpPr>
            <p:spPr>
              <a:xfrm>
                <a:off x="7520468" y="2218163"/>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340" name="四角形: 角を丸くする 339">
                <a:extLst>
                  <a:ext uri="{FF2B5EF4-FFF2-40B4-BE49-F238E27FC236}">
                    <a16:creationId xmlns:a16="http://schemas.microsoft.com/office/drawing/2014/main" id="{62CB91DB-AF9C-5B89-51C8-3491680D3B58}"/>
                  </a:ext>
                </a:extLst>
              </p:cNvPr>
              <p:cNvSpPr/>
              <p:nvPr/>
            </p:nvSpPr>
            <p:spPr bwMode="auto">
              <a:xfrm>
                <a:off x="7424825" y="2215719"/>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pic>
          <p:nvPicPr>
            <p:cNvPr id="342" name="図 341">
              <a:extLst>
                <a:ext uri="{FF2B5EF4-FFF2-40B4-BE49-F238E27FC236}">
                  <a16:creationId xmlns:a16="http://schemas.microsoft.com/office/drawing/2014/main" id="{EE9EB5F6-3F4A-26B7-A0CF-CE1948B75166}"/>
                </a:ext>
              </a:extLst>
            </p:cNvPr>
            <p:cNvPicPr>
              <a:picLocks noChangeAspect="1"/>
            </p:cNvPicPr>
            <p:nvPr/>
          </p:nvPicPr>
          <p:blipFill>
            <a:blip r:embed="rId50"/>
            <a:stretch>
              <a:fillRect/>
            </a:stretch>
          </p:blipFill>
          <p:spPr>
            <a:xfrm>
              <a:off x="5475281" y="5843937"/>
              <a:ext cx="266693" cy="262800"/>
            </a:xfrm>
            <a:prstGeom prst="rect">
              <a:avLst/>
            </a:prstGeom>
          </p:spPr>
        </p:pic>
        <p:pic>
          <p:nvPicPr>
            <p:cNvPr id="344" name="図 343">
              <a:extLst>
                <a:ext uri="{FF2B5EF4-FFF2-40B4-BE49-F238E27FC236}">
                  <a16:creationId xmlns:a16="http://schemas.microsoft.com/office/drawing/2014/main" id="{23685286-4676-C64A-9E5C-7D359D9F7887}"/>
                </a:ext>
              </a:extLst>
            </p:cNvPr>
            <p:cNvPicPr>
              <a:picLocks noChangeAspect="1"/>
            </p:cNvPicPr>
            <p:nvPr/>
          </p:nvPicPr>
          <p:blipFill>
            <a:blip r:embed="rId51"/>
            <a:stretch>
              <a:fillRect/>
            </a:stretch>
          </p:blipFill>
          <p:spPr>
            <a:xfrm>
              <a:off x="5468332" y="6197516"/>
              <a:ext cx="266693" cy="262800"/>
            </a:xfrm>
            <a:prstGeom prst="rect">
              <a:avLst/>
            </a:prstGeom>
          </p:spPr>
        </p:pic>
        <p:pic>
          <p:nvPicPr>
            <p:cNvPr id="346" name="図 345">
              <a:extLst>
                <a:ext uri="{FF2B5EF4-FFF2-40B4-BE49-F238E27FC236}">
                  <a16:creationId xmlns:a16="http://schemas.microsoft.com/office/drawing/2014/main" id="{B9665D75-3BC1-9688-B1E9-21A74AA76E5D}"/>
                </a:ext>
              </a:extLst>
            </p:cNvPr>
            <p:cNvPicPr>
              <a:picLocks noChangeAspect="1"/>
            </p:cNvPicPr>
            <p:nvPr/>
          </p:nvPicPr>
          <p:blipFill>
            <a:blip r:embed="rId52"/>
            <a:stretch>
              <a:fillRect/>
            </a:stretch>
          </p:blipFill>
          <p:spPr>
            <a:xfrm>
              <a:off x="5787486" y="6193425"/>
              <a:ext cx="241387" cy="262800"/>
            </a:xfrm>
            <a:prstGeom prst="rect">
              <a:avLst/>
            </a:prstGeom>
          </p:spPr>
        </p:pic>
        <p:pic>
          <p:nvPicPr>
            <p:cNvPr id="348" name="図 347">
              <a:extLst>
                <a:ext uri="{FF2B5EF4-FFF2-40B4-BE49-F238E27FC236}">
                  <a16:creationId xmlns:a16="http://schemas.microsoft.com/office/drawing/2014/main" id="{896CB0CA-F905-DDD5-D01B-A418DE1D97A2}"/>
                </a:ext>
              </a:extLst>
            </p:cNvPr>
            <p:cNvPicPr>
              <a:picLocks noChangeAspect="1"/>
            </p:cNvPicPr>
            <p:nvPr/>
          </p:nvPicPr>
          <p:blipFill>
            <a:blip r:embed="rId53"/>
            <a:stretch>
              <a:fillRect/>
            </a:stretch>
          </p:blipFill>
          <p:spPr>
            <a:xfrm>
              <a:off x="6267583" y="5843937"/>
              <a:ext cx="266693" cy="262800"/>
            </a:xfrm>
            <a:prstGeom prst="rect">
              <a:avLst/>
            </a:prstGeom>
          </p:spPr>
        </p:pic>
        <p:pic>
          <p:nvPicPr>
            <p:cNvPr id="350" name="図 349">
              <a:extLst>
                <a:ext uri="{FF2B5EF4-FFF2-40B4-BE49-F238E27FC236}">
                  <a16:creationId xmlns:a16="http://schemas.microsoft.com/office/drawing/2014/main" id="{0199D702-890A-3C14-4860-416B16B9630D}"/>
                </a:ext>
              </a:extLst>
            </p:cNvPr>
            <p:cNvPicPr>
              <a:picLocks noChangeAspect="1"/>
            </p:cNvPicPr>
            <p:nvPr/>
          </p:nvPicPr>
          <p:blipFill>
            <a:blip r:embed="rId54"/>
            <a:stretch>
              <a:fillRect/>
            </a:stretch>
          </p:blipFill>
          <p:spPr>
            <a:xfrm>
              <a:off x="6267583" y="6171338"/>
              <a:ext cx="266693" cy="262800"/>
            </a:xfrm>
            <a:prstGeom prst="rect">
              <a:avLst/>
            </a:prstGeom>
          </p:spPr>
        </p:pic>
        <p:pic>
          <p:nvPicPr>
            <p:cNvPr id="352" name="図 351">
              <a:extLst>
                <a:ext uri="{FF2B5EF4-FFF2-40B4-BE49-F238E27FC236}">
                  <a16:creationId xmlns:a16="http://schemas.microsoft.com/office/drawing/2014/main" id="{FB68D330-8345-F941-982F-838C8A80AED2}"/>
                </a:ext>
              </a:extLst>
            </p:cNvPr>
            <p:cNvPicPr>
              <a:picLocks noChangeAspect="1"/>
            </p:cNvPicPr>
            <p:nvPr/>
          </p:nvPicPr>
          <p:blipFill>
            <a:blip r:embed="rId55"/>
            <a:stretch>
              <a:fillRect/>
            </a:stretch>
          </p:blipFill>
          <p:spPr>
            <a:xfrm>
              <a:off x="6593124" y="6179374"/>
              <a:ext cx="241387" cy="262800"/>
            </a:xfrm>
            <a:prstGeom prst="rect">
              <a:avLst/>
            </a:prstGeom>
          </p:spPr>
        </p:pic>
        <p:pic>
          <p:nvPicPr>
            <p:cNvPr id="354" name="図 353">
              <a:extLst>
                <a:ext uri="{FF2B5EF4-FFF2-40B4-BE49-F238E27FC236}">
                  <a16:creationId xmlns:a16="http://schemas.microsoft.com/office/drawing/2014/main" id="{E0F8FB62-BB6B-9998-D53A-37025F3A2900}"/>
                </a:ext>
              </a:extLst>
            </p:cNvPr>
            <p:cNvPicPr>
              <a:picLocks noChangeAspect="1"/>
            </p:cNvPicPr>
            <p:nvPr/>
          </p:nvPicPr>
          <p:blipFill>
            <a:blip r:embed="rId56"/>
            <a:stretch>
              <a:fillRect/>
            </a:stretch>
          </p:blipFill>
          <p:spPr>
            <a:xfrm>
              <a:off x="5796988" y="5843937"/>
              <a:ext cx="286200" cy="316800"/>
            </a:xfrm>
            <a:prstGeom prst="rect">
              <a:avLst/>
            </a:prstGeom>
          </p:spPr>
        </p:pic>
        <p:pic>
          <p:nvPicPr>
            <p:cNvPr id="356" name="図 355">
              <a:extLst>
                <a:ext uri="{FF2B5EF4-FFF2-40B4-BE49-F238E27FC236}">
                  <a16:creationId xmlns:a16="http://schemas.microsoft.com/office/drawing/2014/main" id="{6479679C-2D2A-B99A-6976-EFD5AADA66DB}"/>
                </a:ext>
              </a:extLst>
            </p:cNvPr>
            <p:cNvPicPr>
              <a:picLocks noChangeAspect="1"/>
            </p:cNvPicPr>
            <p:nvPr/>
          </p:nvPicPr>
          <p:blipFill>
            <a:blip r:embed="rId57"/>
            <a:stretch>
              <a:fillRect/>
            </a:stretch>
          </p:blipFill>
          <p:spPr>
            <a:xfrm>
              <a:off x="6588123" y="5843937"/>
              <a:ext cx="286200" cy="316800"/>
            </a:xfrm>
            <a:prstGeom prst="rect">
              <a:avLst/>
            </a:prstGeom>
          </p:spPr>
        </p:pic>
        <p:pic>
          <p:nvPicPr>
            <p:cNvPr id="357" name="図 356">
              <a:extLst>
                <a:ext uri="{FF2B5EF4-FFF2-40B4-BE49-F238E27FC236}">
                  <a16:creationId xmlns:a16="http://schemas.microsoft.com/office/drawing/2014/main" id="{1C72B5AE-BD5C-928E-CF58-92F2BCB716A0}"/>
                </a:ext>
              </a:extLst>
            </p:cNvPr>
            <p:cNvPicPr>
              <a:picLocks noChangeAspect="1"/>
            </p:cNvPicPr>
            <p:nvPr/>
          </p:nvPicPr>
          <p:blipFill>
            <a:blip r:embed="rId45"/>
            <a:stretch>
              <a:fillRect/>
            </a:stretch>
          </p:blipFill>
          <p:spPr>
            <a:xfrm>
              <a:off x="7455958" y="5855145"/>
              <a:ext cx="256960" cy="262800"/>
            </a:xfrm>
            <a:prstGeom prst="rect">
              <a:avLst/>
            </a:prstGeom>
          </p:spPr>
        </p:pic>
        <p:pic>
          <p:nvPicPr>
            <p:cNvPr id="358" name="図 357">
              <a:extLst>
                <a:ext uri="{FF2B5EF4-FFF2-40B4-BE49-F238E27FC236}">
                  <a16:creationId xmlns:a16="http://schemas.microsoft.com/office/drawing/2014/main" id="{21948DBC-5858-2A29-CDCC-B73F30DE0E25}"/>
                </a:ext>
              </a:extLst>
            </p:cNvPr>
            <p:cNvPicPr>
              <a:picLocks noChangeAspect="1"/>
            </p:cNvPicPr>
            <p:nvPr/>
          </p:nvPicPr>
          <p:blipFill>
            <a:blip r:embed="rId45"/>
            <a:stretch>
              <a:fillRect/>
            </a:stretch>
          </p:blipFill>
          <p:spPr>
            <a:xfrm>
              <a:off x="7759078" y="5855145"/>
              <a:ext cx="256960" cy="262800"/>
            </a:xfrm>
            <a:prstGeom prst="rect">
              <a:avLst/>
            </a:prstGeom>
          </p:spPr>
        </p:pic>
        <p:pic>
          <p:nvPicPr>
            <p:cNvPr id="359" name="図 358">
              <a:extLst>
                <a:ext uri="{FF2B5EF4-FFF2-40B4-BE49-F238E27FC236}">
                  <a16:creationId xmlns:a16="http://schemas.microsoft.com/office/drawing/2014/main" id="{BE4E753F-2669-6BC1-0FA6-6D057BFB91F7}"/>
                </a:ext>
              </a:extLst>
            </p:cNvPr>
            <p:cNvPicPr>
              <a:picLocks noChangeAspect="1"/>
            </p:cNvPicPr>
            <p:nvPr/>
          </p:nvPicPr>
          <p:blipFill>
            <a:blip r:embed="rId48"/>
            <a:stretch>
              <a:fillRect/>
            </a:stretch>
          </p:blipFill>
          <p:spPr>
            <a:xfrm>
              <a:off x="8214187" y="5857238"/>
              <a:ext cx="256960" cy="262800"/>
            </a:xfrm>
            <a:prstGeom prst="rect">
              <a:avLst/>
            </a:prstGeom>
          </p:spPr>
        </p:pic>
        <p:pic>
          <p:nvPicPr>
            <p:cNvPr id="360" name="図 359">
              <a:extLst>
                <a:ext uri="{FF2B5EF4-FFF2-40B4-BE49-F238E27FC236}">
                  <a16:creationId xmlns:a16="http://schemas.microsoft.com/office/drawing/2014/main" id="{288D3780-1E45-E227-1CEA-A3E4DF32C8A1}"/>
                </a:ext>
              </a:extLst>
            </p:cNvPr>
            <p:cNvPicPr>
              <a:picLocks noChangeAspect="1"/>
            </p:cNvPicPr>
            <p:nvPr/>
          </p:nvPicPr>
          <p:blipFill>
            <a:blip r:embed="rId48"/>
            <a:stretch>
              <a:fillRect/>
            </a:stretch>
          </p:blipFill>
          <p:spPr>
            <a:xfrm>
              <a:off x="8530891" y="5857238"/>
              <a:ext cx="256960" cy="262800"/>
            </a:xfrm>
            <a:prstGeom prst="rect">
              <a:avLst/>
            </a:prstGeom>
          </p:spPr>
        </p:pic>
        <p:pic>
          <p:nvPicPr>
            <p:cNvPr id="361" name="図 360">
              <a:extLst>
                <a:ext uri="{FF2B5EF4-FFF2-40B4-BE49-F238E27FC236}">
                  <a16:creationId xmlns:a16="http://schemas.microsoft.com/office/drawing/2014/main" id="{F870A031-C293-C107-3A56-D58575F50899}"/>
                </a:ext>
              </a:extLst>
            </p:cNvPr>
            <p:cNvPicPr>
              <a:picLocks noChangeAspect="1"/>
            </p:cNvPicPr>
            <p:nvPr/>
          </p:nvPicPr>
          <p:blipFill>
            <a:blip r:embed="rId52"/>
            <a:stretch>
              <a:fillRect/>
            </a:stretch>
          </p:blipFill>
          <p:spPr>
            <a:xfrm>
              <a:off x="7455958" y="6222292"/>
              <a:ext cx="241387" cy="262800"/>
            </a:xfrm>
            <a:prstGeom prst="rect">
              <a:avLst/>
            </a:prstGeom>
          </p:spPr>
        </p:pic>
        <p:pic>
          <p:nvPicPr>
            <p:cNvPr id="362" name="図 361">
              <a:extLst>
                <a:ext uri="{FF2B5EF4-FFF2-40B4-BE49-F238E27FC236}">
                  <a16:creationId xmlns:a16="http://schemas.microsoft.com/office/drawing/2014/main" id="{F7B82767-E157-42E8-0BFB-B238FF899D76}"/>
                </a:ext>
              </a:extLst>
            </p:cNvPr>
            <p:cNvPicPr>
              <a:picLocks noChangeAspect="1"/>
            </p:cNvPicPr>
            <p:nvPr/>
          </p:nvPicPr>
          <p:blipFill>
            <a:blip r:embed="rId52"/>
            <a:stretch>
              <a:fillRect/>
            </a:stretch>
          </p:blipFill>
          <p:spPr>
            <a:xfrm>
              <a:off x="7759031" y="6222292"/>
              <a:ext cx="241387" cy="262800"/>
            </a:xfrm>
            <a:prstGeom prst="rect">
              <a:avLst/>
            </a:prstGeom>
          </p:spPr>
        </p:pic>
        <p:pic>
          <p:nvPicPr>
            <p:cNvPr id="365" name="図 364">
              <a:extLst>
                <a:ext uri="{FF2B5EF4-FFF2-40B4-BE49-F238E27FC236}">
                  <a16:creationId xmlns:a16="http://schemas.microsoft.com/office/drawing/2014/main" id="{549C940E-DFD5-6DDD-09CC-C88D2201432F}"/>
                </a:ext>
              </a:extLst>
            </p:cNvPr>
            <p:cNvPicPr>
              <a:picLocks noChangeAspect="1"/>
            </p:cNvPicPr>
            <p:nvPr/>
          </p:nvPicPr>
          <p:blipFill>
            <a:blip r:embed="rId55"/>
            <a:stretch>
              <a:fillRect/>
            </a:stretch>
          </p:blipFill>
          <p:spPr>
            <a:xfrm>
              <a:off x="8223430" y="6222292"/>
              <a:ext cx="241387" cy="262800"/>
            </a:xfrm>
            <a:prstGeom prst="rect">
              <a:avLst/>
            </a:prstGeom>
          </p:spPr>
        </p:pic>
        <p:pic>
          <p:nvPicPr>
            <p:cNvPr id="366" name="図 365">
              <a:extLst>
                <a:ext uri="{FF2B5EF4-FFF2-40B4-BE49-F238E27FC236}">
                  <a16:creationId xmlns:a16="http://schemas.microsoft.com/office/drawing/2014/main" id="{D5A41E4F-9B27-668E-EA86-37D3C0214E31}"/>
                </a:ext>
              </a:extLst>
            </p:cNvPr>
            <p:cNvPicPr>
              <a:picLocks noChangeAspect="1"/>
            </p:cNvPicPr>
            <p:nvPr/>
          </p:nvPicPr>
          <p:blipFill>
            <a:blip r:embed="rId55"/>
            <a:stretch>
              <a:fillRect/>
            </a:stretch>
          </p:blipFill>
          <p:spPr>
            <a:xfrm>
              <a:off x="8538678" y="6222292"/>
              <a:ext cx="241387" cy="262800"/>
            </a:xfrm>
            <a:prstGeom prst="rect">
              <a:avLst/>
            </a:prstGeom>
          </p:spPr>
        </p:pic>
        <p:sp>
          <p:nvSpPr>
            <p:cNvPr id="203" name="正方形/長方形 202">
              <a:extLst>
                <a:ext uri="{FF2B5EF4-FFF2-40B4-BE49-F238E27FC236}">
                  <a16:creationId xmlns:a16="http://schemas.microsoft.com/office/drawing/2014/main" id="{E90EF5FE-85F9-507D-3335-F7AFB44DCA53}"/>
                </a:ext>
              </a:extLst>
            </p:cNvPr>
            <p:cNvSpPr/>
            <p:nvPr/>
          </p:nvSpPr>
          <p:spPr>
            <a:xfrm>
              <a:off x="4312552"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表示部</a:t>
              </a:r>
            </a:p>
          </p:txBody>
        </p:sp>
        <p:sp>
          <p:nvSpPr>
            <p:cNvPr id="205" name="正方形/長方形 204">
              <a:extLst>
                <a:ext uri="{FF2B5EF4-FFF2-40B4-BE49-F238E27FC236}">
                  <a16:creationId xmlns:a16="http://schemas.microsoft.com/office/drawing/2014/main" id="{009771BD-13E4-ADBF-90C2-09F20D400ECA}"/>
                </a:ext>
              </a:extLst>
            </p:cNvPr>
            <p:cNvSpPr/>
            <p:nvPr/>
          </p:nvSpPr>
          <p:spPr>
            <a:xfrm>
              <a:off x="4614118"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06" name="正方形/長方形 205">
              <a:extLst>
                <a:ext uri="{FF2B5EF4-FFF2-40B4-BE49-F238E27FC236}">
                  <a16:creationId xmlns:a16="http://schemas.microsoft.com/office/drawing/2014/main" id="{FE56EED0-CF7F-EDA4-395F-ED0155E56949}"/>
                </a:ext>
              </a:extLst>
            </p:cNvPr>
            <p:cNvSpPr/>
            <p:nvPr/>
          </p:nvSpPr>
          <p:spPr>
            <a:xfrm>
              <a:off x="5469905"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シリンダー部</a:t>
              </a:r>
            </a:p>
          </p:txBody>
        </p:sp>
        <p:sp>
          <p:nvSpPr>
            <p:cNvPr id="209" name="正方形/長方形 208">
              <a:extLst>
                <a:ext uri="{FF2B5EF4-FFF2-40B4-BE49-F238E27FC236}">
                  <a16:creationId xmlns:a16="http://schemas.microsoft.com/office/drawing/2014/main" id="{78AB66DB-2BD4-2413-5452-8353DF4792B0}"/>
                </a:ext>
              </a:extLst>
            </p:cNvPr>
            <p:cNvSpPr/>
            <p:nvPr/>
          </p:nvSpPr>
          <p:spPr>
            <a:xfrm>
              <a:off x="5771471"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10" name="正方形/長方形 209">
              <a:extLst>
                <a:ext uri="{FF2B5EF4-FFF2-40B4-BE49-F238E27FC236}">
                  <a16:creationId xmlns:a16="http://schemas.microsoft.com/office/drawing/2014/main" id="{46E7FB4D-4AD7-CF43-5929-9E652C1C53BA}"/>
                </a:ext>
              </a:extLst>
            </p:cNvPr>
            <p:cNvSpPr/>
            <p:nvPr/>
          </p:nvSpPr>
          <p:spPr>
            <a:xfrm>
              <a:off x="6260392"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11" name="正方形/長方形 210">
              <a:extLst>
                <a:ext uri="{FF2B5EF4-FFF2-40B4-BE49-F238E27FC236}">
                  <a16:creationId xmlns:a16="http://schemas.microsoft.com/office/drawing/2014/main" id="{1E5875AE-BA50-1528-B945-3A18E741A6F8}"/>
                </a:ext>
              </a:extLst>
            </p:cNvPr>
            <p:cNvSpPr/>
            <p:nvPr/>
          </p:nvSpPr>
          <p:spPr>
            <a:xfrm>
              <a:off x="6574740"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21" name="正方形/長方形 220">
              <a:extLst>
                <a:ext uri="{FF2B5EF4-FFF2-40B4-BE49-F238E27FC236}">
                  <a16:creationId xmlns:a16="http://schemas.microsoft.com/office/drawing/2014/main" id="{AF136FD1-510B-E6B3-486A-3FD094154286}"/>
                </a:ext>
              </a:extLst>
            </p:cNvPr>
            <p:cNvSpPr/>
            <p:nvPr/>
          </p:nvSpPr>
          <p:spPr>
            <a:xfrm>
              <a:off x="7444599"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22" name="正方形/長方形 221">
              <a:extLst>
                <a:ext uri="{FF2B5EF4-FFF2-40B4-BE49-F238E27FC236}">
                  <a16:creationId xmlns:a16="http://schemas.microsoft.com/office/drawing/2014/main" id="{17AA7A5E-FDD4-4A8C-C040-3C6CE6179C4A}"/>
                </a:ext>
              </a:extLst>
            </p:cNvPr>
            <p:cNvSpPr/>
            <p:nvPr/>
          </p:nvSpPr>
          <p:spPr>
            <a:xfrm>
              <a:off x="7758947"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23" name="正方形/長方形 222">
              <a:extLst>
                <a:ext uri="{FF2B5EF4-FFF2-40B4-BE49-F238E27FC236}">
                  <a16:creationId xmlns:a16="http://schemas.microsoft.com/office/drawing/2014/main" id="{5C7745D4-97D5-5259-720F-FDA00D49EE64}"/>
                </a:ext>
              </a:extLst>
            </p:cNvPr>
            <p:cNvSpPr/>
            <p:nvPr/>
          </p:nvSpPr>
          <p:spPr>
            <a:xfrm>
              <a:off x="8208981"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235" name="正方形/長方形 234">
              <a:extLst>
                <a:ext uri="{FF2B5EF4-FFF2-40B4-BE49-F238E27FC236}">
                  <a16:creationId xmlns:a16="http://schemas.microsoft.com/office/drawing/2014/main" id="{B318CFFD-C350-7CEF-C738-C7D76B4A5C20}"/>
                </a:ext>
              </a:extLst>
            </p:cNvPr>
            <p:cNvSpPr/>
            <p:nvPr/>
          </p:nvSpPr>
          <p:spPr>
            <a:xfrm>
              <a:off x="8523329"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grpSp>
      <p:grpSp>
        <p:nvGrpSpPr>
          <p:cNvPr id="30" name="グループ化 29">
            <a:extLst>
              <a:ext uri="{FF2B5EF4-FFF2-40B4-BE49-F238E27FC236}">
                <a16:creationId xmlns:a16="http://schemas.microsoft.com/office/drawing/2014/main" id="{23661D8D-B053-ACBA-C964-DE0DE1E0CD17}"/>
              </a:ext>
            </a:extLst>
          </p:cNvPr>
          <p:cNvGrpSpPr/>
          <p:nvPr/>
        </p:nvGrpSpPr>
        <p:grpSpPr>
          <a:xfrm>
            <a:off x="3262411" y="726821"/>
            <a:ext cx="3265469" cy="1032974"/>
            <a:chOff x="3247265" y="720854"/>
            <a:chExt cx="3265469" cy="821492"/>
          </a:xfrm>
        </p:grpSpPr>
        <p:cxnSp>
          <p:nvCxnSpPr>
            <p:cNvPr id="241" name="直線コネクタ 240">
              <a:extLst>
                <a:ext uri="{FF2B5EF4-FFF2-40B4-BE49-F238E27FC236}">
                  <a16:creationId xmlns:a16="http://schemas.microsoft.com/office/drawing/2014/main" id="{BB4835E4-E0A7-4A1B-D86A-1DD4329DFD8C}"/>
                </a:ext>
              </a:extLst>
            </p:cNvPr>
            <p:cNvCxnSpPr>
              <a:cxnSpLocks/>
            </p:cNvCxnSpPr>
            <p:nvPr/>
          </p:nvCxnSpPr>
          <p:spPr>
            <a:xfrm>
              <a:off x="3247265" y="954517"/>
              <a:ext cx="3265469" cy="0"/>
            </a:xfrm>
            <a:prstGeom prst="line">
              <a:avLst/>
            </a:prstGeom>
            <a:ln w="3175"/>
          </p:spPr>
          <p:style>
            <a:lnRef idx="1">
              <a:schemeClr val="dk1"/>
            </a:lnRef>
            <a:fillRef idx="0">
              <a:schemeClr val="dk1"/>
            </a:fillRef>
            <a:effectRef idx="0">
              <a:schemeClr val="dk1"/>
            </a:effectRef>
            <a:fontRef idx="minor">
              <a:schemeClr val="tx1"/>
            </a:fontRef>
          </p:style>
        </p:cxnSp>
        <p:sp>
          <p:nvSpPr>
            <p:cNvPr id="243" name="テキスト ボックス 242">
              <a:extLst>
                <a:ext uri="{FF2B5EF4-FFF2-40B4-BE49-F238E27FC236}">
                  <a16:creationId xmlns:a16="http://schemas.microsoft.com/office/drawing/2014/main" id="{A1865FA2-EFA5-1D9E-B83A-43E6B1358792}"/>
                </a:ext>
              </a:extLst>
            </p:cNvPr>
            <p:cNvSpPr txBox="1"/>
            <p:nvPr/>
          </p:nvSpPr>
          <p:spPr>
            <a:xfrm>
              <a:off x="3247914" y="720854"/>
              <a:ext cx="1205458" cy="123111"/>
            </a:xfrm>
            <a:prstGeom prst="rect">
              <a:avLst/>
            </a:prstGeom>
            <a:noFill/>
          </p:spPr>
          <p:txBody>
            <a:bodyPr wrap="none" lIns="0" tIns="0" rIns="0" bIns="0" rtlCol="0">
              <a:spAutoFit/>
            </a:bodyPr>
            <a:lstStyle/>
            <a:p>
              <a:r>
                <a:rPr kumimoji="1" lang="ja-JP" altLang="en-US" sz="800" dirty="0"/>
                <a:t>幅広上吊り引戸不燃対応表</a:t>
              </a:r>
            </a:p>
          </p:txBody>
        </p:sp>
        <p:sp>
          <p:nvSpPr>
            <p:cNvPr id="244" name="テキスト ボックス 243">
              <a:extLst>
                <a:ext uri="{FF2B5EF4-FFF2-40B4-BE49-F238E27FC236}">
                  <a16:creationId xmlns:a16="http://schemas.microsoft.com/office/drawing/2014/main" id="{1BFF5396-A4FC-D892-26D9-C0F7C7872A8A}"/>
                </a:ext>
              </a:extLst>
            </p:cNvPr>
            <p:cNvSpPr txBox="1"/>
            <p:nvPr/>
          </p:nvSpPr>
          <p:spPr>
            <a:xfrm>
              <a:off x="3294048" y="1020390"/>
              <a:ext cx="716543" cy="67311"/>
            </a:xfrm>
            <a:prstGeom prst="rect">
              <a:avLst/>
            </a:prstGeom>
            <a:noFill/>
          </p:spPr>
          <p:txBody>
            <a:bodyPr wrap="none" lIns="0" tIns="0" rIns="0" bIns="0" rtlCol="0">
              <a:spAutoFit/>
            </a:bodyPr>
            <a:lstStyle/>
            <a:p>
              <a:r>
                <a:rPr kumimoji="1" lang="ja-JP" altLang="en-US" sz="550" dirty="0"/>
                <a:t>タイムラグ自閉機構付き</a:t>
              </a:r>
            </a:p>
          </p:txBody>
        </p:sp>
        <p:sp>
          <p:nvSpPr>
            <p:cNvPr id="245" name="テキスト ボックス 244">
              <a:extLst>
                <a:ext uri="{FF2B5EF4-FFF2-40B4-BE49-F238E27FC236}">
                  <a16:creationId xmlns:a16="http://schemas.microsoft.com/office/drawing/2014/main" id="{A2487526-957D-3495-7356-89D34DF2E5AD}"/>
                </a:ext>
              </a:extLst>
            </p:cNvPr>
            <p:cNvSpPr txBox="1"/>
            <p:nvPr/>
          </p:nvSpPr>
          <p:spPr>
            <a:xfrm>
              <a:off x="3294048" y="1178879"/>
              <a:ext cx="589905" cy="134621"/>
            </a:xfrm>
            <a:prstGeom prst="rect">
              <a:avLst/>
            </a:prstGeom>
            <a:noFill/>
          </p:spPr>
          <p:txBody>
            <a:bodyPr wrap="none" lIns="0" tIns="0" rIns="0" bIns="0" rtlCol="0">
              <a:spAutoFit/>
            </a:bodyPr>
            <a:lstStyle/>
            <a:p>
              <a:r>
                <a:rPr kumimoji="1" lang="ja-JP" altLang="en-US" sz="550" dirty="0"/>
                <a:t>自閉機構</a:t>
              </a:r>
              <a:endParaRPr kumimoji="1" lang="en-US" altLang="ja-JP" sz="550" dirty="0"/>
            </a:p>
            <a:p>
              <a:r>
                <a:rPr kumimoji="1" lang="ja-JP" altLang="en-US" sz="550" dirty="0"/>
                <a:t>（フリーストップなし）</a:t>
              </a:r>
            </a:p>
          </p:txBody>
        </p:sp>
        <p:sp>
          <p:nvSpPr>
            <p:cNvPr id="251" name="テキスト ボックス 250">
              <a:extLst>
                <a:ext uri="{FF2B5EF4-FFF2-40B4-BE49-F238E27FC236}">
                  <a16:creationId xmlns:a16="http://schemas.microsoft.com/office/drawing/2014/main" id="{7AE43F99-EDB1-4916-8CAA-E287179BCF09}"/>
                </a:ext>
              </a:extLst>
            </p:cNvPr>
            <p:cNvSpPr txBox="1"/>
            <p:nvPr/>
          </p:nvSpPr>
          <p:spPr>
            <a:xfrm>
              <a:off x="3294048" y="1417095"/>
              <a:ext cx="681277" cy="67311"/>
            </a:xfrm>
            <a:prstGeom prst="rect">
              <a:avLst/>
            </a:prstGeom>
            <a:noFill/>
          </p:spPr>
          <p:txBody>
            <a:bodyPr wrap="none" lIns="0" tIns="0" rIns="0" bIns="0" rtlCol="0">
              <a:spAutoFit/>
            </a:bodyPr>
            <a:lstStyle/>
            <a:p>
              <a:r>
                <a:rPr kumimoji="1" lang="ja-JP" altLang="en-US" sz="550" dirty="0"/>
                <a:t>ソフトクローズ機構付き</a:t>
              </a:r>
            </a:p>
          </p:txBody>
        </p:sp>
        <p:sp>
          <p:nvSpPr>
            <p:cNvPr id="256" name="テキスト ボックス 255">
              <a:extLst>
                <a:ext uri="{FF2B5EF4-FFF2-40B4-BE49-F238E27FC236}">
                  <a16:creationId xmlns:a16="http://schemas.microsoft.com/office/drawing/2014/main" id="{0651A1AB-FC9F-34AC-3BF8-8763EEDFE939}"/>
                </a:ext>
              </a:extLst>
            </p:cNvPr>
            <p:cNvSpPr txBox="1"/>
            <p:nvPr/>
          </p:nvSpPr>
          <p:spPr>
            <a:xfrm>
              <a:off x="4324988" y="865179"/>
              <a:ext cx="200376" cy="67311"/>
            </a:xfrm>
            <a:prstGeom prst="rect">
              <a:avLst/>
            </a:prstGeom>
            <a:noFill/>
          </p:spPr>
          <p:txBody>
            <a:bodyPr wrap="none" lIns="0" tIns="0" rIns="0" bIns="0" rtlCol="0">
              <a:spAutoFit/>
            </a:bodyPr>
            <a:lstStyle/>
            <a:p>
              <a:pPr algn="ctr"/>
              <a:r>
                <a:rPr kumimoji="1" lang="ja-JP" altLang="en-US" sz="550" dirty="0"/>
                <a:t>片引き</a:t>
              </a:r>
            </a:p>
          </p:txBody>
        </p:sp>
        <p:sp>
          <p:nvSpPr>
            <p:cNvPr id="258" name="テキスト ボックス 257">
              <a:extLst>
                <a:ext uri="{FF2B5EF4-FFF2-40B4-BE49-F238E27FC236}">
                  <a16:creationId xmlns:a16="http://schemas.microsoft.com/office/drawing/2014/main" id="{AD41ABBD-3AF6-5E4D-694E-533CF23E00EA}"/>
                </a:ext>
              </a:extLst>
            </p:cNvPr>
            <p:cNvSpPr txBox="1"/>
            <p:nvPr/>
          </p:nvSpPr>
          <p:spPr>
            <a:xfrm>
              <a:off x="4843847" y="865179"/>
              <a:ext cx="352662" cy="67311"/>
            </a:xfrm>
            <a:prstGeom prst="rect">
              <a:avLst/>
            </a:prstGeom>
            <a:noFill/>
          </p:spPr>
          <p:txBody>
            <a:bodyPr wrap="none" lIns="0" tIns="0" rIns="0" bIns="0" rtlCol="0">
              <a:spAutoFit/>
            </a:bodyPr>
            <a:lstStyle/>
            <a:p>
              <a:pPr algn="ctr"/>
              <a:r>
                <a:rPr kumimoji="1" lang="ja-JP" altLang="en-US" sz="550" dirty="0"/>
                <a:t>戸袋引込み</a:t>
              </a:r>
            </a:p>
          </p:txBody>
        </p:sp>
        <p:sp>
          <p:nvSpPr>
            <p:cNvPr id="259" name="テキスト ボックス 258">
              <a:extLst>
                <a:ext uri="{FF2B5EF4-FFF2-40B4-BE49-F238E27FC236}">
                  <a16:creationId xmlns:a16="http://schemas.microsoft.com/office/drawing/2014/main" id="{F9DCC598-0173-A54C-84BC-58499A013A8F}"/>
                </a:ext>
              </a:extLst>
            </p:cNvPr>
            <p:cNvSpPr txBox="1"/>
            <p:nvPr/>
          </p:nvSpPr>
          <p:spPr>
            <a:xfrm>
              <a:off x="5351428" y="865179"/>
              <a:ext cx="553037" cy="67311"/>
            </a:xfrm>
            <a:prstGeom prst="rect">
              <a:avLst/>
            </a:prstGeom>
            <a:noFill/>
          </p:spPr>
          <p:txBody>
            <a:bodyPr wrap="none" lIns="0" tIns="0" rIns="0" bIns="0" rtlCol="0">
              <a:spAutoFit/>
            </a:bodyPr>
            <a:lstStyle/>
            <a:p>
              <a:pPr algn="ctr"/>
              <a:r>
                <a:rPr kumimoji="1" lang="en-US" altLang="ja-JP" sz="550" dirty="0"/>
                <a:t>1</a:t>
              </a:r>
              <a:r>
                <a:rPr kumimoji="1" lang="ja-JP" altLang="en-US" sz="550" dirty="0"/>
                <a:t>間</a:t>
              </a:r>
              <a:r>
                <a:rPr kumimoji="1" lang="en-US" altLang="ja-JP" sz="550" dirty="0"/>
                <a:t>2</a:t>
              </a:r>
              <a:r>
                <a:rPr kumimoji="1" lang="ja-JP" altLang="en-US" sz="550" dirty="0"/>
                <a:t>枚連動片引き</a:t>
              </a:r>
            </a:p>
          </p:txBody>
        </p:sp>
        <p:sp>
          <p:nvSpPr>
            <p:cNvPr id="260" name="テキスト ボックス 259">
              <a:extLst>
                <a:ext uri="{FF2B5EF4-FFF2-40B4-BE49-F238E27FC236}">
                  <a16:creationId xmlns:a16="http://schemas.microsoft.com/office/drawing/2014/main" id="{02C7928D-81A5-42D5-6628-2B7EAFD4F05D}"/>
                </a:ext>
              </a:extLst>
            </p:cNvPr>
            <p:cNvSpPr txBox="1"/>
            <p:nvPr/>
          </p:nvSpPr>
          <p:spPr>
            <a:xfrm>
              <a:off x="5952021" y="865179"/>
              <a:ext cx="524182" cy="67311"/>
            </a:xfrm>
            <a:prstGeom prst="rect">
              <a:avLst/>
            </a:prstGeom>
            <a:noFill/>
          </p:spPr>
          <p:txBody>
            <a:bodyPr wrap="none" lIns="0" tIns="0" rIns="0" bIns="0" rtlCol="0">
              <a:spAutoFit/>
            </a:bodyPr>
            <a:lstStyle/>
            <a:p>
              <a:pPr algn="ctr"/>
              <a:r>
                <a:rPr kumimoji="1" lang="ja-JP" altLang="en-US" sz="550" dirty="0"/>
                <a:t>アウトセット納まり</a:t>
              </a:r>
            </a:p>
          </p:txBody>
        </p:sp>
        <p:cxnSp>
          <p:nvCxnSpPr>
            <p:cNvPr id="263" name="直線コネクタ 262">
              <a:extLst>
                <a:ext uri="{FF2B5EF4-FFF2-40B4-BE49-F238E27FC236}">
                  <a16:creationId xmlns:a16="http://schemas.microsoft.com/office/drawing/2014/main" id="{79713AB9-B983-6367-9546-4151756E69DA}"/>
                </a:ext>
              </a:extLst>
            </p:cNvPr>
            <p:cNvCxnSpPr>
              <a:cxnSpLocks/>
            </p:cNvCxnSpPr>
            <p:nvPr/>
          </p:nvCxnSpPr>
          <p:spPr>
            <a:xfrm>
              <a:off x="3247265" y="840192"/>
              <a:ext cx="3265469" cy="0"/>
            </a:xfrm>
            <a:prstGeom prst="line">
              <a:avLst/>
            </a:prstGeom>
            <a:ln w="3175"/>
          </p:spPr>
          <p:style>
            <a:lnRef idx="1">
              <a:schemeClr val="dk1"/>
            </a:lnRef>
            <a:fillRef idx="0">
              <a:schemeClr val="dk1"/>
            </a:fillRef>
            <a:effectRef idx="0">
              <a:schemeClr val="dk1"/>
            </a:effectRef>
            <a:fontRef idx="minor">
              <a:schemeClr val="tx1"/>
            </a:fontRef>
          </p:style>
        </p:cxnSp>
        <p:grpSp>
          <p:nvGrpSpPr>
            <p:cNvPr id="29" name="グループ化 28">
              <a:extLst>
                <a:ext uri="{FF2B5EF4-FFF2-40B4-BE49-F238E27FC236}">
                  <a16:creationId xmlns:a16="http://schemas.microsoft.com/office/drawing/2014/main" id="{F274706E-BB6D-ED2B-C7CD-16AA24E655D1}"/>
                </a:ext>
              </a:extLst>
            </p:cNvPr>
            <p:cNvGrpSpPr/>
            <p:nvPr/>
          </p:nvGrpSpPr>
          <p:grpSpPr>
            <a:xfrm>
              <a:off x="3247265" y="840193"/>
              <a:ext cx="3265469" cy="700111"/>
              <a:chOff x="3247265" y="818239"/>
              <a:chExt cx="3265469" cy="941556"/>
            </a:xfrm>
          </p:grpSpPr>
          <p:cxnSp>
            <p:nvCxnSpPr>
              <p:cNvPr id="242" name="直線コネクタ 241">
                <a:extLst>
                  <a:ext uri="{FF2B5EF4-FFF2-40B4-BE49-F238E27FC236}">
                    <a16:creationId xmlns:a16="http://schemas.microsoft.com/office/drawing/2014/main" id="{55144C1B-7FBE-C8A4-7F7C-F3911106A7EB}"/>
                  </a:ext>
                </a:extLst>
              </p:cNvPr>
              <p:cNvCxnSpPr>
                <a:cxnSpLocks/>
              </p:cNvCxnSpPr>
              <p:nvPr/>
            </p:nvCxnSpPr>
            <p:spPr>
              <a:xfrm>
                <a:off x="6512734"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264" name="直線コネクタ 263">
                <a:extLst>
                  <a:ext uri="{FF2B5EF4-FFF2-40B4-BE49-F238E27FC236}">
                    <a16:creationId xmlns:a16="http://schemas.microsoft.com/office/drawing/2014/main" id="{B06A0CFE-8358-ED09-B7BE-8ED769FC3921}"/>
                  </a:ext>
                </a:extLst>
              </p:cNvPr>
              <p:cNvCxnSpPr>
                <a:cxnSpLocks/>
              </p:cNvCxnSpPr>
              <p:nvPr/>
            </p:nvCxnSpPr>
            <p:spPr>
              <a:xfrm>
                <a:off x="4131111"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267" name="直線コネクタ 266">
                <a:extLst>
                  <a:ext uri="{FF2B5EF4-FFF2-40B4-BE49-F238E27FC236}">
                    <a16:creationId xmlns:a16="http://schemas.microsoft.com/office/drawing/2014/main" id="{31D45761-FD1B-FBD9-F694-1FD48B6B5E5D}"/>
                  </a:ext>
                </a:extLst>
              </p:cNvPr>
              <p:cNvCxnSpPr>
                <a:cxnSpLocks/>
              </p:cNvCxnSpPr>
              <p:nvPr/>
            </p:nvCxnSpPr>
            <p:spPr>
              <a:xfrm>
                <a:off x="4726517"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272" name="直線コネクタ 271">
                <a:extLst>
                  <a:ext uri="{FF2B5EF4-FFF2-40B4-BE49-F238E27FC236}">
                    <a16:creationId xmlns:a16="http://schemas.microsoft.com/office/drawing/2014/main" id="{9525595B-55E7-C98D-7CAF-FDE1A769B27B}"/>
                  </a:ext>
                </a:extLst>
              </p:cNvPr>
              <p:cNvCxnSpPr>
                <a:cxnSpLocks/>
              </p:cNvCxnSpPr>
              <p:nvPr/>
            </p:nvCxnSpPr>
            <p:spPr>
              <a:xfrm>
                <a:off x="5321923"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273" name="直線コネクタ 272">
                <a:extLst>
                  <a:ext uri="{FF2B5EF4-FFF2-40B4-BE49-F238E27FC236}">
                    <a16:creationId xmlns:a16="http://schemas.microsoft.com/office/drawing/2014/main" id="{9132A339-F3AC-1FA8-3AD8-1450D90B2F30}"/>
                  </a:ext>
                </a:extLst>
              </p:cNvPr>
              <p:cNvCxnSpPr>
                <a:cxnSpLocks/>
              </p:cNvCxnSpPr>
              <p:nvPr/>
            </p:nvCxnSpPr>
            <p:spPr>
              <a:xfrm>
                <a:off x="5917329"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283" name="直線コネクタ 282">
                <a:extLst>
                  <a:ext uri="{FF2B5EF4-FFF2-40B4-BE49-F238E27FC236}">
                    <a16:creationId xmlns:a16="http://schemas.microsoft.com/office/drawing/2014/main" id="{9D19E459-B88B-C6AE-2BD9-CB432505AA74}"/>
                  </a:ext>
                </a:extLst>
              </p:cNvPr>
              <p:cNvCxnSpPr>
                <a:cxnSpLocks/>
              </p:cNvCxnSpPr>
              <p:nvPr/>
            </p:nvCxnSpPr>
            <p:spPr>
              <a:xfrm>
                <a:off x="3247265" y="818239"/>
                <a:ext cx="0" cy="941556"/>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274" name="直線コネクタ 273">
              <a:extLst>
                <a:ext uri="{FF2B5EF4-FFF2-40B4-BE49-F238E27FC236}">
                  <a16:creationId xmlns:a16="http://schemas.microsoft.com/office/drawing/2014/main" id="{0176D32A-E0E6-F3D2-EB5B-EEB7850E6086}"/>
                </a:ext>
              </a:extLst>
            </p:cNvPr>
            <p:cNvCxnSpPr>
              <a:cxnSpLocks/>
            </p:cNvCxnSpPr>
            <p:nvPr/>
          </p:nvCxnSpPr>
          <p:spPr>
            <a:xfrm>
              <a:off x="3247265" y="1542346"/>
              <a:ext cx="3265469"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75" name="直線コネクタ 274">
              <a:extLst>
                <a:ext uri="{FF2B5EF4-FFF2-40B4-BE49-F238E27FC236}">
                  <a16:creationId xmlns:a16="http://schemas.microsoft.com/office/drawing/2014/main" id="{4F1D018D-FE85-6761-FEE6-9577A69A87CE}"/>
                </a:ext>
              </a:extLst>
            </p:cNvPr>
            <p:cNvCxnSpPr>
              <a:cxnSpLocks/>
            </p:cNvCxnSpPr>
            <p:nvPr/>
          </p:nvCxnSpPr>
          <p:spPr>
            <a:xfrm>
              <a:off x="3247265" y="1150460"/>
              <a:ext cx="3265469"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76" name="直線コネクタ 275">
              <a:extLst>
                <a:ext uri="{FF2B5EF4-FFF2-40B4-BE49-F238E27FC236}">
                  <a16:creationId xmlns:a16="http://schemas.microsoft.com/office/drawing/2014/main" id="{99C1AC32-4F41-0415-AF81-E583C3509FBB}"/>
                </a:ext>
              </a:extLst>
            </p:cNvPr>
            <p:cNvCxnSpPr>
              <a:cxnSpLocks/>
            </p:cNvCxnSpPr>
            <p:nvPr/>
          </p:nvCxnSpPr>
          <p:spPr>
            <a:xfrm>
              <a:off x="3247265" y="1346403"/>
              <a:ext cx="3265469" cy="0"/>
            </a:xfrm>
            <a:prstGeom prst="line">
              <a:avLst/>
            </a:prstGeom>
            <a:ln w="3175"/>
          </p:spPr>
          <p:style>
            <a:lnRef idx="1">
              <a:schemeClr val="dk1"/>
            </a:lnRef>
            <a:fillRef idx="0">
              <a:schemeClr val="dk1"/>
            </a:fillRef>
            <a:effectRef idx="0">
              <a:schemeClr val="dk1"/>
            </a:effectRef>
            <a:fontRef idx="minor">
              <a:schemeClr val="tx1"/>
            </a:fontRef>
          </p:style>
        </p:cxnSp>
        <p:sp>
          <p:nvSpPr>
            <p:cNvPr id="284" name="テキスト ボックス 283">
              <a:extLst>
                <a:ext uri="{FF2B5EF4-FFF2-40B4-BE49-F238E27FC236}">
                  <a16:creationId xmlns:a16="http://schemas.microsoft.com/office/drawing/2014/main" id="{83EAA9D1-5969-238F-73C1-39168EC68A43}"/>
                </a:ext>
              </a:extLst>
            </p:cNvPr>
            <p:cNvSpPr txBox="1"/>
            <p:nvPr/>
          </p:nvSpPr>
          <p:spPr>
            <a:xfrm>
              <a:off x="4376685" y="1000753"/>
              <a:ext cx="106621" cy="123111"/>
            </a:xfrm>
            <a:prstGeom prst="rect">
              <a:avLst/>
            </a:prstGeom>
            <a:noFill/>
          </p:spPr>
          <p:txBody>
            <a:bodyPr wrap="square" lIns="0" tIns="0" rIns="0" bIns="0" rtlCol="0">
              <a:spAutoFit/>
            </a:bodyPr>
            <a:lstStyle/>
            <a:p>
              <a:r>
                <a:rPr kumimoji="1" lang="ja-JP" altLang="en-US" sz="800" dirty="0"/>
                <a:t>○</a:t>
              </a:r>
            </a:p>
          </p:txBody>
        </p:sp>
        <p:sp>
          <p:nvSpPr>
            <p:cNvPr id="287" name="テキスト ボックス 286">
              <a:extLst>
                <a:ext uri="{FF2B5EF4-FFF2-40B4-BE49-F238E27FC236}">
                  <a16:creationId xmlns:a16="http://schemas.microsoft.com/office/drawing/2014/main" id="{656741E2-FA2F-BCA2-3BC6-90734B708617}"/>
                </a:ext>
              </a:extLst>
            </p:cNvPr>
            <p:cNvSpPr txBox="1"/>
            <p:nvPr/>
          </p:nvSpPr>
          <p:spPr>
            <a:xfrm>
              <a:off x="4376685" y="1203193"/>
              <a:ext cx="106621" cy="123111"/>
            </a:xfrm>
            <a:prstGeom prst="rect">
              <a:avLst/>
            </a:prstGeom>
            <a:noFill/>
          </p:spPr>
          <p:txBody>
            <a:bodyPr wrap="square" lIns="0" tIns="0" rIns="0" bIns="0" rtlCol="0">
              <a:spAutoFit/>
            </a:bodyPr>
            <a:lstStyle/>
            <a:p>
              <a:r>
                <a:rPr kumimoji="1" lang="ja-JP" altLang="en-US" sz="800" dirty="0"/>
                <a:t>○</a:t>
              </a:r>
            </a:p>
          </p:txBody>
        </p:sp>
        <p:sp>
          <p:nvSpPr>
            <p:cNvPr id="288" name="テキスト ボックス 287">
              <a:extLst>
                <a:ext uri="{FF2B5EF4-FFF2-40B4-BE49-F238E27FC236}">
                  <a16:creationId xmlns:a16="http://schemas.microsoft.com/office/drawing/2014/main" id="{A289B119-9385-0FD1-B169-673167135783}"/>
                </a:ext>
              </a:extLst>
            </p:cNvPr>
            <p:cNvSpPr txBox="1"/>
            <p:nvPr/>
          </p:nvSpPr>
          <p:spPr>
            <a:xfrm>
              <a:off x="4376685"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289" name="テキスト ボックス 288">
              <a:extLst>
                <a:ext uri="{FF2B5EF4-FFF2-40B4-BE49-F238E27FC236}">
                  <a16:creationId xmlns:a16="http://schemas.microsoft.com/office/drawing/2014/main" id="{21C1BAEF-6809-FAD7-E630-FD2006B8807E}"/>
                </a:ext>
              </a:extLst>
            </p:cNvPr>
            <p:cNvSpPr txBox="1"/>
            <p:nvPr/>
          </p:nvSpPr>
          <p:spPr>
            <a:xfrm>
              <a:off x="4968320" y="1000753"/>
              <a:ext cx="106621" cy="123111"/>
            </a:xfrm>
            <a:prstGeom prst="rect">
              <a:avLst/>
            </a:prstGeom>
            <a:noFill/>
          </p:spPr>
          <p:txBody>
            <a:bodyPr wrap="square" lIns="0" tIns="0" rIns="0" bIns="0" rtlCol="0">
              <a:spAutoFit/>
            </a:bodyPr>
            <a:lstStyle/>
            <a:p>
              <a:r>
                <a:rPr kumimoji="1" lang="ja-JP" altLang="en-US" sz="800" dirty="0"/>
                <a:t>○</a:t>
              </a:r>
            </a:p>
          </p:txBody>
        </p:sp>
        <p:sp>
          <p:nvSpPr>
            <p:cNvPr id="290" name="テキスト ボックス 289">
              <a:extLst>
                <a:ext uri="{FF2B5EF4-FFF2-40B4-BE49-F238E27FC236}">
                  <a16:creationId xmlns:a16="http://schemas.microsoft.com/office/drawing/2014/main" id="{6AE95889-C866-ECFF-316F-8CE5A94C9F2C}"/>
                </a:ext>
              </a:extLst>
            </p:cNvPr>
            <p:cNvSpPr txBox="1"/>
            <p:nvPr/>
          </p:nvSpPr>
          <p:spPr>
            <a:xfrm>
              <a:off x="4968320" y="1203193"/>
              <a:ext cx="106621" cy="123111"/>
            </a:xfrm>
            <a:prstGeom prst="rect">
              <a:avLst/>
            </a:prstGeom>
            <a:noFill/>
          </p:spPr>
          <p:txBody>
            <a:bodyPr wrap="square" lIns="0" tIns="0" rIns="0" bIns="0" rtlCol="0">
              <a:spAutoFit/>
            </a:bodyPr>
            <a:lstStyle/>
            <a:p>
              <a:r>
                <a:rPr kumimoji="1" lang="ja-JP" altLang="en-US" sz="800" dirty="0"/>
                <a:t>○</a:t>
              </a:r>
            </a:p>
          </p:txBody>
        </p:sp>
        <p:sp>
          <p:nvSpPr>
            <p:cNvPr id="291" name="テキスト ボックス 290">
              <a:extLst>
                <a:ext uri="{FF2B5EF4-FFF2-40B4-BE49-F238E27FC236}">
                  <a16:creationId xmlns:a16="http://schemas.microsoft.com/office/drawing/2014/main" id="{CCA0E65A-63F9-D493-A300-D563FC0BE185}"/>
                </a:ext>
              </a:extLst>
            </p:cNvPr>
            <p:cNvSpPr txBox="1"/>
            <p:nvPr/>
          </p:nvSpPr>
          <p:spPr>
            <a:xfrm>
              <a:off x="4968320"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292" name="テキスト ボックス 291">
              <a:extLst>
                <a:ext uri="{FF2B5EF4-FFF2-40B4-BE49-F238E27FC236}">
                  <a16:creationId xmlns:a16="http://schemas.microsoft.com/office/drawing/2014/main" id="{68514A70-3A66-1E50-DA62-1574302A0B38}"/>
                </a:ext>
              </a:extLst>
            </p:cNvPr>
            <p:cNvSpPr txBox="1"/>
            <p:nvPr/>
          </p:nvSpPr>
          <p:spPr>
            <a:xfrm>
              <a:off x="5565326" y="100075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294" name="テキスト ボックス 293">
              <a:extLst>
                <a:ext uri="{FF2B5EF4-FFF2-40B4-BE49-F238E27FC236}">
                  <a16:creationId xmlns:a16="http://schemas.microsoft.com/office/drawing/2014/main" id="{6AB11192-8214-9104-E71D-830D58E4CD8A}"/>
                </a:ext>
              </a:extLst>
            </p:cNvPr>
            <p:cNvSpPr txBox="1"/>
            <p:nvPr/>
          </p:nvSpPr>
          <p:spPr>
            <a:xfrm>
              <a:off x="5565326" y="1203193"/>
              <a:ext cx="106621" cy="123111"/>
            </a:xfrm>
            <a:prstGeom prst="rect">
              <a:avLst/>
            </a:prstGeom>
            <a:noFill/>
          </p:spPr>
          <p:txBody>
            <a:bodyPr wrap="square" lIns="0" tIns="0" rIns="0" bIns="0" rtlCol="0">
              <a:spAutoFit/>
            </a:bodyPr>
            <a:lstStyle/>
            <a:p>
              <a:r>
                <a:rPr kumimoji="1" lang="ja-JP" altLang="en-US" sz="800" dirty="0"/>
                <a:t>○</a:t>
              </a:r>
            </a:p>
          </p:txBody>
        </p:sp>
        <p:sp>
          <p:nvSpPr>
            <p:cNvPr id="298" name="テキスト ボックス 297">
              <a:extLst>
                <a:ext uri="{FF2B5EF4-FFF2-40B4-BE49-F238E27FC236}">
                  <a16:creationId xmlns:a16="http://schemas.microsoft.com/office/drawing/2014/main" id="{EDFD18A6-5819-54AF-97C8-323701C97BCB}"/>
                </a:ext>
              </a:extLst>
            </p:cNvPr>
            <p:cNvSpPr txBox="1"/>
            <p:nvPr/>
          </p:nvSpPr>
          <p:spPr>
            <a:xfrm>
              <a:off x="5565326"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300" name="テキスト ボックス 299">
              <a:extLst>
                <a:ext uri="{FF2B5EF4-FFF2-40B4-BE49-F238E27FC236}">
                  <a16:creationId xmlns:a16="http://schemas.microsoft.com/office/drawing/2014/main" id="{698BFA55-E7EE-7752-8CD9-67C5073CFBD0}"/>
                </a:ext>
              </a:extLst>
            </p:cNvPr>
            <p:cNvSpPr txBox="1"/>
            <p:nvPr/>
          </p:nvSpPr>
          <p:spPr>
            <a:xfrm>
              <a:off x="6169901" y="1000753"/>
              <a:ext cx="106621" cy="123111"/>
            </a:xfrm>
            <a:prstGeom prst="rect">
              <a:avLst/>
            </a:prstGeom>
            <a:noFill/>
          </p:spPr>
          <p:txBody>
            <a:bodyPr wrap="square" lIns="0" tIns="0" rIns="0" bIns="0" rtlCol="0">
              <a:spAutoFit/>
            </a:bodyPr>
            <a:lstStyle/>
            <a:p>
              <a:r>
                <a:rPr kumimoji="1" lang="ja-JP" altLang="en-US" sz="800" dirty="0"/>
                <a:t>○</a:t>
              </a:r>
            </a:p>
          </p:txBody>
        </p:sp>
        <p:sp>
          <p:nvSpPr>
            <p:cNvPr id="303" name="テキスト ボックス 302">
              <a:extLst>
                <a:ext uri="{FF2B5EF4-FFF2-40B4-BE49-F238E27FC236}">
                  <a16:creationId xmlns:a16="http://schemas.microsoft.com/office/drawing/2014/main" id="{9317076C-9F74-154A-9481-4EE4275E5BEA}"/>
                </a:ext>
              </a:extLst>
            </p:cNvPr>
            <p:cNvSpPr txBox="1"/>
            <p:nvPr/>
          </p:nvSpPr>
          <p:spPr>
            <a:xfrm>
              <a:off x="6169901" y="1203193"/>
              <a:ext cx="106621" cy="123111"/>
            </a:xfrm>
            <a:prstGeom prst="rect">
              <a:avLst/>
            </a:prstGeom>
            <a:noFill/>
          </p:spPr>
          <p:txBody>
            <a:bodyPr wrap="square" lIns="0" tIns="0" rIns="0" bIns="0" rtlCol="0">
              <a:spAutoFit/>
            </a:bodyPr>
            <a:lstStyle/>
            <a:p>
              <a:r>
                <a:rPr kumimoji="1" lang="ja-JP" altLang="en-US" sz="800" dirty="0"/>
                <a:t>○</a:t>
              </a:r>
            </a:p>
          </p:txBody>
        </p:sp>
        <p:sp>
          <p:nvSpPr>
            <p:cNvPr id="305" name="テキスト ボックス 304">
              <a:extLst>
                <a:ext uri="{FF2B5EF4-FFF2-40B4-BE49-F238E27FC236}">
                  <a16:creationId xmlns:a16="http://schemas.microsoft.com/office/drawing/2014/main" id="{ACD9CCD8-E3E6-6470-559B-DD8CBE014FA0}"/>
                </a:ext>
              </a:extLst>
            </p:cNvPr>
            <p:cNvSpPr txBox="1"/>
            <p:nvPr/>
          </p:nvSpPr>
          <p:spPr>
            <a:xfrm>
              <a:off x="6169901"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grpSp>
    </p:spTree>
    <p:extLst>
      <p:ext uri="{BB962C8B-B14F-4D97-AF65-F5344CB8AC3E}">
        <p14:creationId xmlns:p14="http://schemas.microsoft.com/office/powerpoint/2010/main" val="4165223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053B238B-7505-5CF4-0155-F54C4FF19E43}"/>
              </a:ext>
            </a:extLst>
          </p:cNvPr>
          <p:cNvPicPr>
            <a:picLocks noChangeAspect="1"/>
          </p:cNvPicPr>
          <p:nvPr/>
        </p:nvPicPr>
        <p:blipFill>
          <a:blip r:embed="rId2"/>
          <a:stretch>
            <a:fillRect/>
          </a:stretch>
        </p:blipFill>
        <p:spPr>
          <a:xfrm>
            <a:off x="129712" y="703968"/>
            <a:ext cx="3005794" cy="3946608"/>
          </a:xfrm>
          <a:prstGeom prst="rect">
            <a:avLst/>
          </a:prstGeom>
        </p:spPr>
      </p:pic>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pPr algn="l"/>
            <a:r>
              <a:rPr lang="ja-JP" altLang="en-US" sz="1100" b="1" dirty="0">
                <a:solidFill>
                  <a:srgbClr val="FFFFFF"/>
                </a:solidFill>
                <a:latin typeface="+mj-ea"/>
              </a:rPr>
              <a:t>幅広引き戸　フリーストップ自閉機構</a:t>
            </a:r>
          </a:p>
        </p:txBody>
      </p:sp>
      <p:grpSp>
        <p:nvGrpSpPr>
          <p:cNvPr id="138" name="グループ化 137">
            <a:extLst>
              <a:ext uri="{FF2B5EF4-FFF2-40B4-BE49-F238E27FC236}">
                <a16:creationId xmlns:a16="http://schemas.microsoft.com/office/drawing/2014/main" id="{19597071-FB63-B0CB-F25E-992EE471715A}"/>
              </a:ext>
            </a:extLst>
          </p:cNvPr>
          <p:cNvGrpSpPr/>
          <p:nvPr/>
        </p:nvGrpSpPr>
        <p:grpSpPr>
          <a:xfrm>
            <a:off x="6603991" y="699525"/>
            <a:ext cx="3157200" cy="1060270"/>
            <a:chOff x="6603991" y="699525"/>
            <a:chExt cx="3157200" cy="1060270"/>
          </a:xfrm>
        </p:grpSpPr>
        <p:sp>
          <p:nvSpPr>
            <p:cNvPr id="37" name="Rectangle 14">
              <a:extLst>
                <a:ext uri="{FF2B5EF4-FFF2-40B4-BE49-F238E27FC236}">
                  <a16:creationId xmlns:a16="http://schemas.microsoft.com/office/drawing/2014/main" id="{9D4A6318-47B6-D966-BB34-02C564E05CA3}"/>
                </a:ext>
              </a:extLst>
            </p:cNvPr>
            <p:cNvSpPr>
              <a:spLocks noChangeArrowheads="1"/>
            </p:cNvSpPr>
            <p:nvPr/>
          </p:nvSpPr>
          <p:spPr bwMode="auto">
            <a:xfrm>
              <a:off x="6603991" y="699525"/>
              <a:ext cx="3157200" cy="106027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38" name="Rectangle 84">
              <a:extLst>
                <a:ext uri="{FF2B5EF4-FFF2-40B4-BE49-F238E27FC236}">
                  <a16:creationId xmlns:a16="http://schemas.microsoft.com/office/drawing/2014/main" id="{7D6D9ABA-FBA9-16F5-1646-38D6E8D4BD1C}"/>
                </a:ext>
              </a:extLst>
            </p:cNvPr>
            <p:cNvSpPr>
              <a:spLocks noChangeArrowheads="1"/>
            </p:cNvSpPr>
            <p:nvPr/>
          </p:nvSpPr>
          <p:spPr bwMode="auto">
            <a:xfrm>
              <a:off x="6603991" y="699526"/>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39" name="Rectangle 84">
              <a:extLst>
                <a:ext uri="{FF2B5EF4-FFF2-40B4-BE49-F238E27FC236}">
                  <a16:creationId xmlns:a16="http://schemas.microsoft.com/office/drawing/2014/main" id="{8AED71DE-2AE4-ED09-0327-3F67358D0473}"/>
                </a:ext>
              </a:extLst>
            </p:cNvPr>
            <p:cNvSpPr>
              <a:spLocks noChangeArrowheads="1"/>
            </p:cNvSpPr>
            <p:nvPr/>
          </p:nvSpPr>
          <p:spPr bwMode="auto">
            <a:xfrm>
              <a:off x="6603991" y="699525"/>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pic>
          <p:nvPicPr>
            <p:cNvPr id="40" name="Picture 18" descr="http://www2.panasonic.biz/es/sumai/gazou/bicon/CA171AHND-PA0050504_0003.jpg">
              <a:extLst>
                <a:ext uri="{FF2B5EF4-FFF2-40B4-BE49-F238E27FC236}">
                  <a16:creationId xmlns:a16="http://schemas.microsoft.com/office/drawing/2014/main" id="{E32DEFBE-80E9-3EA7-625D-701EBA29A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709"/>
            <a:stretch/>
          </p:blipFill>
          <p:spPr bwMode="auto">
            <a:xfrm>
              <a:off x="6708223" y="908525"/>
              <a:ext cx="557149" cy="2827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2.panasonic.biz/es/sumai/gazou/bicon/CA141AHND-PA0051398.jpg">
              <a:extLst>
                <a:ext uri="{FF2B5EF4-FFF2-40B4-BE49-F238E27FC236}">
                  <a16:creationId xmlns:a16="http://schemas.microsoft.com/office/drawing/2014/main" id="{FA4CF964-E490-FC88-9809-D7C0B4EA3E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175" t="1" b="50"/>
            <a:stretch/>
          </p:blipFill>
          <p:spPr bwMode="auto">
            <a:xfrm rot="16200000">
              <a:off x="7451859" y="773045"/>
              <a:ext cx="286191" cy="5571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2" descr="http://www2.panasonic.biz/es/sumai/gazou/bicon/CA141AHND-PA0051399.jpg">
              <a:extLst>
                <a:ext uri="{FF2B5EF4-FFF2-40B4-BE49-F238E27FC236}">
                  <a16:creationId xmlns:a16="http://schemas.microsoft.com/office/drawing/2014/main" id="{A44D6D4F-FCD1-6485-4575-41071772D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115" t="1" r="-1" b="50"/>
            <a:stretch/>
          </p:blipFill>
          <p:spPr bwMode="auto">
            <a:xfrm rot="16200000">
              <a:off x="8060189" y="773217"/>
              <a:ext cx="285847" cy="5571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http://www2.panasonic.biz/es/sumai/gazou/bicon/CA141AHND-PA0051401.jpg">
              <a:extLst>
                <a:ext uri="{FF2B5EF4-FFF2-40B4-BE49-F238E27FC236}">
                  <a16:creationId xmlns:a16="http://schemas.microsoft.com/office/drawing/2014/main" id="{EEB26E5A-D38C-CB2F-B70D-0D2B013C51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234" t="1" b="50"/>
            <a:stretch/>
          </p:blipFill>
          <p:spPr bwMode="auto">
            <a:xfrm rot="16200000">
              <a:off x="6847085" y="1185544"/>
              <a:ext cx="279426" cy="5571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http://www2.panasonic.biz/es/sumai/gazou/bicon/CA141AHND-PA0051402.jpg">
              <a:extLst>
                <a:ext uri="{FF2B5EF4-FFF2-40B4-BE49-F238E27FC236}">
                  <a16:creationId xmlns:a16="http://schemas.microsoft.com/office/drawing/2014/main" id="{7914D890-059E-EBAC-7E2C-FB47FF29F1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69" t="1" b="50"/>
            <a:stretch/>
          </p:blipFill>
          <p:spPr bwMode="auto">
            <a:xfrm rot="16200000">
              <a:off x="7456949" y="1183838"/>
              <a:ext cx="276014" cy="557150"/>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5" name="Picture 34" descr="http://www2.panasonic.biz/es/sumai/gazou/bicon/CA152AHND-PA0050150.jpg">
              <a:extLst>
                <a:ext uri="{FF2B5EF4-FFF2-40B4-BE49-F238E27FC236}">
                  <a16:creationId xmlns:a16="http://schemas.microsoft.com/office/drawing/2014/main" id="{46745DEE-1E2D-454F-2280-D4363D5215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50" b="57730"/>
            <a:stretch/>
          </p:blipFill>
          <p:spPr bwMode="auto">
            <a:xfrm>
              <a:off x="7924539" y="1330543"/>
              <a:ext cx="557149" cy="269878"/>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6" name="Picture 36" descr="http://www2.panasonic.biz/es/sumai/gazou/bicon/CA141AHND-PA0051403.jpg">
              <a:extLst>
                <a:ext uri="{FF2B5EF4-FFF2-40B4-BE49-F238E27FC236}">
                  <a16:creationId xmlns:a16="http://schemas.microsoft.com/office/drawing/2014/main" id="{67A3AE1E-DBDD-4A2D-DEAF-E1C11B9EE9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r="50" b="56769"/>
            <a:stretch/>
          </p:blipFill>
          <p:spPr bwMode="auto">
            <a:xfrm>
              <a:off x="8532696" y="1324407"/>
              <a:ext cx="557149" cy="27601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FC5C1730-BE71-7304-2A73-502E803C48B7}"/>
                </a:ext>
              </a:extLst>
            </p:cNvPr>
            <p:cNvSpPr/>
            <p:nvPr/>
          </p:nvSpPr>
          <p:spPr>
            <a:xfrm>
              <a:off x="6708223" y="1189221"/>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ソフトウォールナット柄</a:t>
              </a:r>
            </a:p>
          </p:txBody>
        </p:sp>
        <p:sp>
          <p:nvSpPr>
            <p:cNvPr id="48" name="正方形/長方形 47">
              <a:extLst>
                <a:ext uri="{FF2B5EF4-FFF2-40B4-BE49-F238E27FC236}">
                  <a16:creationId xmlns:a16="http://schemas.microsoft.com/office/drawing/2014/main" id="{66298B84-B78A-478B-06A7-4E5F965FAC5E}"/>
                </a:ext>
              </a:extLst>
            </p:cNvPr>
            <p:cNvSpPr/>
            <p:nvPr/>
          </p:nvSpPr>
          <p:spPr>
            <a:xfrm>
              <a:off x="7312795" y="1189221"/>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49" name="正方形/長方形 48">
              <a:extLst>
                <a:ext uri="{FF2B5EF4-FFF2-40B4-BE49-F238E27FC236}">
                  <a16:creationId xmlns:a16="http://schemas.microsoft.com/office/drawing/2014/main" id="{4E044515-E65C-780A-7285-B52854DCEA07}"/>
                </a:ext>
              </a:extLst>
            </p:cNvPr>
            <p:cNvSpPr/>
            <p:nvPr/>
          </p:nvSpPr>
          <p:spPr>
            <a:xfrm>
              <a:off x="7917370" y="1189221"/>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50" name="正方形/長方形 49">
              <a:extLst>
                <a:ext uri="{FF2B5EF4-FFF2-40B4-BE49-F238E27FC236}">
                  <a16:creationId xmlns:a16="http://schemas.microsoft.com/office/drawing/2014/main" id="{C57584CD-766B-0EE2-7BDC-1E42C8B866FC}"/>
                </a:ext>
              </a:extLst>
            </p:cNvPr>
            <p:cNvSpPr/>
            <p:nvPr/>
          </p:nvSpPr>
          <p:spPr>
            <a:xfrm>
              <a:off x="8532696" y="1189221"/>
              <a:ext cx="64680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グレージュアッシュ柄</a:t>
              </a:r>
            </a:p>
          </p:txBody>
        </p:sp>
        <p:sp>
          <p:nvSpPr>
            <p:cNvPr id="51" name="正方形/長方形 50">
              <a:extLst>
                <a:ext uri="{FF2B5EF4-FFF2-40B4-BE49-F238E27FC236}">
                  <a16:creationId xmlns:a16="http://schemas.microsoft.com/office/drawing/2014/main" id="{5EF1B1D0-52C5-CFBD-12DE-4E0F2B52EDB7}"/>
                </a:ext>
              </a:extLst>
            </p:cNvPr>
            <p:cNvSpPr/>
            <p:nvPr/>
          </p:nvSpPr>
          <p:spPr>
            <a:xfrm>
              <a:off x="9139565" y="1189221"/>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イデアオーク柄</a:t>
              </a:r>
            </a:p>
          </p:txBody>
        </p:sp>
        <p:sp>
          <p:nvSpPr>
            <p:cNvPr id="52" name="正方形/長方形 51">
              <a:extLst>
                <a:ext uri="{FF2B5EF4-FFF2-40B4-BE49-F238E27FC236}">
                  <a16:creationId xmlns:a16="http://schemas.microsoft.com/office/drawing/2014/main" id="{0DDE67B0-2650-CA88-8350-57791E34B932}"/>
                </a:ext>
              </a:extLst>
            </p:cNvPr>
            <p:cNvSpPr/>
            <p:nvPr/>
          </p:nvSpPr>
          <p:spPr>
            <a:xfrm>
              <a:off x="6708223" y="1593211"/>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53" name="正方形/長方形 52">
              <a:extLst>
                <a:ext uri="{FF2B5EF4-FFF2-40B4-BE49-F238E27FC236}">
                  <a16:creationId xmlns:a16="http://schemas.microsoft.com/office/drawing/2014/main" id="{833E8537-59A2-0D75-3908-065DEA6F1034}"/>
                </a:ext>
              </a:extLst>
            </p:cNvPr>
            <p:cNvSpPr/>
            <p:nvPr/>
          </p:nvSpPr>
          <p:spPr>
            <a:xfrm>
              <a:off x="7319274" y="1593211"/>
              <a:ext cx="64483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ホワイトオーク柄</a:t>
              </a:r>
            </a:p>
          </p:txBody>
        </p:sp>
        <p:sp>
          <p:nvSpPr>
            <p:cNvPr id="54" name="正方形/長方形 53">
              <a:extLst>
                <a:ext uri="{FF2B5EF4-FFF2-40B4-BE49-F238E27FC236}">
                  <a16:creationId xmlns:a16="http://schemas.microsoft.com/office/drawing/2014/main" id="{A1E15422-5ED2-2024-DEF5-AC1C62B91D29}"/>
                </a:ext>
              </a:extLst>
            </p:cNvPr>
            <p:cNvSpPr/>
            <p:nvPr/>
          </p:nvSpPr>
          <p:spPr>
            <a:xfrm>
              <a:off x="7925096" y="1593211"/>
              <a:ext cx="703756"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ホワイトアッシュ柄</a:t>
              </a:r>
            </a:p>
          </p:txBody>
        </p:sp>
        <p:sp>
          <p:nvSpPr>
            <p:cNvPr id="55" name="正方形/長方形 54">
              <a:extLst>
                <a:ext uri="{FF2B5EF4-FFF2-40B4-BE49-F238E27FC236}">
                  <a16:creationId xmlns:a16="http://schemas.microsoft.com/office/drawing/2014/main" id="{7386AAF0-B689-AEDA-BAE3-2BCFB0A10C8B}"/>
                </a:ext>
              </a:extLst>
            </p:cNvPr>
            <p:cNvSpPr/>
            <p:nvPr/>
          </p:nvSpPr>
          <p:spPr>
            <a:xfrm>
              <a:off x="8532696" y="1593211"/>
              <a:ext cx="529927" cy="76944"/>
            </a:xfrm>
            <a:prstGeom prst="rect">
              <a:avLst/>
            </a:prstGeom>
          </p:spPr>
          <p:txBody>
            <a:bodyPr wrap="square" lIns="0" tIns="0" rIns="0" bIns="0">
              <a:spAutoFit/>
            </a:bodyPr>
            <a:lstStyle/>
            <a:p>
              <a:r>
                <a:rPr lang="ja-JP" altLang="en-US" sz="500" dirty="0" err="1">
                  <a:solidFill>
                    <a:srgbClr val="000000"/>
                  </a:solidFill>
                  <a:latin typeface="ＭＳ Ｐゴシック" pitchFamily="50" charset="-128"/>
                  <a:ea typeface="ＭＳ Ｐゴシック" pitchFamily="50" charset="-128"/>
                </a:rPr>
                <a:t>しっ</a:t>
              </a:r>
              <a:r>
                <a:rPr lang="ja-JP" altLang="en-US" sz="500" dirty="0">
                  <a:solidFill>
                    <a:srgbClr val="000000"/>
                  </a:solidFill>
                  <a:latin typeface="ＭＳ Ｐゴシック" pitchFamily="50" charset="-128"/>
                  <a:ea typeface="ＭＳ Ｐゴシック" pitchFamily="50" charset="-128"/>
                </a:rPr>
                <a:t>くいホワイト柄</a:t>
              </a:r>
            </a:p>
          </p:txBody>
        </p:sp>
        <p:pic>
          <p:nvPicPr>
            <p:cNvPr id="56" name="図 55">
              <a:extLst>
                <a:ext uri="{FF2B5EF4-FFF2-40B4-BE49-F238E27FC236}">
                  <a16:creationId xmlns:a16="http://schemas.microsoft.com/office/drawing/2014/main" id="{FF309E83-DE44-552E-3D35-7AD77372EDBF}"/>
                </a:ext>
              </a:extLst>
            </p:cNvPr>
            <p:cNvPicPr>
              <a:picLocks noChangeAspect="1"/>
            </p:cNvPicPr>
            <p:nvPr/>
          </p:nvPicPr>
          <p:blipFill rotWithShape="1">
            <a:blip r:embed="rId10">
              <a:extLst>
                <a:ext uri="{28A0092B-C50C-407E-A947-70E740481C1C}">
                  <a14:useLocalDpi xmlns:a14="http://schemas.microsoft.com/office/drawing/2010/main" val="0"/>
                </a:ext>
              </a:extLst>
            </a:blip>
            <a:srcRect b="55862"/>
            <a:stretch/>
          </p:blipFill>
          <p:spPr>
            <a:xfrm>
              <a:off x="8532696" y="908702"/>
              <a:ext cx="547094" cy="284033"/>
            </a:xfrm>
            <a:prstGeom prst="rect">
              <a:avLst/>
            </a:prstGeom>
          </p:spPr>
        </p:pic>
        <p:pic>
          <p:nvPicPr>
            <p:cNvPr id="57" name="図 56">
              <a:extLst>
                <a:ext uri="{FF2B5EF4-FFF2-40B4-BE49-F238E27FC236}">
                  <a16:creationId xmlns:a16="http://schemas.microsoft.com/office/drawing/2014/main" id="{2C53E9B6-C726-31F2-C3CD-32E218C4F9E3}"/>
                </a:ext>
              </a:extLst>
            </p:cNvPr>
            <p:cNvPicPr>
              <a:picLocks noChangeAspect="1"/>
            </p:cNvPicPr>
            <p:nvPr/>
          </p:nvPicPr>
          <p:blipFill rotWithShape="1">
            <a:blip r:embed="rId11">
              <a:extLst>
                <a:ext uri="{28A0092B-C50C-407E-A947-70E740481C1C}">
                  <a14:useLocalDpi xmlns:a14="http://schemas.microsoft.com/office/drawing/2010/main" val="0"/>
                </a:ext>
              </a:extLst>
            </a:blip>
            <a:srcRect t="1" b="57145"/>
            <a:stretch/>
          </p:blipFill>
          <p:spPr>
            <a:xfrm>
              <a:off x="9130799" y="908702"/>
              <a:ext cx="547094" cy="275778"/>
            </a:xfrm>
            <a:prstGeom prst="rect">
              <a:avLst/>
            </a:prstGeom>
          </p:spPr>
        </p:pic>
      </p:grpSp>
      <p:grpSp>
        <p:nvGrpSpPr>
          <p:cNvPr id="33" name="グループ化 32">
            <a:extLst>
              <a:ext uri="{FF2B5EF4-FFF2-40B4-BE49-F238E27FC236}">
                <a16:creationId xmlns:a16="http://schemas.microsoft.com/office/drawing/2014/main" id="{B6C45B89-D310-C320-D0EA-7761DEDAF6A8}"/>
              </a:ext>
            </a:extLst>
          </p:cNvPr>
          <p:cNvGrpSpPr/>
          <p:nvPr/>
        </p:nvGrpSpPr>
        <p:grpSpPr>
          <a:xfrm>
            <a:off x="3262411" y="1843381"/>
            <a:ext cx="1851538" cy="1444744"/>
            <a:chOff x="3262411" y="1843381"/>
            <a:chExt cx="1851538" cy="1444744"/>
          </a:xfrm>
        </p:grpSpPr>
        <p:grpSp>
          <p:nvGrpSpPr>
            <p:cNvPr id="73" name="グループ化 72">
              <a:extLst>
                <a:ext uri="{FF2B5EF4-FFF2-40B4-BE49-F238E27FC236}">
                  <a16:creationId xmlns:a16="http://schemas.microsoft.com/office/drawing/2014/main" id="{10372996-561E-AF21-C284-9CBBDF94354F}"/>
                </a:ext>
              </a:extLst>
            </p:cNvPr>
            <p:cNvGrpSpPr/>
            <p:nvPr/>
          </p:nvGrpSpPr>
          <p:grpSpPr>
            <a:xfrm>
              <a:off x="3262411" y="1843381"/>
              <a:ext cx="1851538" cy="1444744"/>
              <a:chOff x="697691" y="4070451"/>
              <a:chExt cx="3157200" cy="1944000"/>
            </a:xfrm>
          </p:grpSpPr>
          <p:sp>
            <p:nvSpPr>
              <p:cNvPr id="88" name="Rectangle 14">
                <a:extLst>
                  <a:ext uri="{FF2B5EF4-FFF2-40B4-BE49-F238E27FC236}">
                    <a16:creationId xmlns:a16="http://schemas.microsoft.com/office/drawing/2014/main" id="{6DD8DF51-AF40-8586-B496-EAA99DE243BB}"/>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89" name="Rectangle 84">
                <a:extLst>
                  <a:ext uri="{FF2B5EF4-FFF2-40B4-BE49-F238E27FC236}">
                    <a16:creationId xmlns:a16="http://schemas.microsoft.com/office/drawing/2014/main" id="{D1AFF36B-C98A-31E9-4FC1-770C27D73220}"/>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標準取手バリエーション</a:t>
                </a:r>
              </a:p>
            </p:txBody>
          </p:sp>
        </p:grpSp>
        <p:grpSp>
          <p:nvGrpSpPr>
            <p:cNvPr id="74" name="グループ化 73">
              <a:extLst>
                <a:ext uri="{FF2B5EF4-FFF2-40B4-BE49-F238E27FC236}">
                  <a16:creationId xmlns:a16="http://schemas.microsoft.com/office/drawing/2014/main" id="{69910BE1-8720-E741-4EDD-356549E26FC7}"/>
                </a:ext>
              </a:extLst>
            </p:cNvPr>
            <p:cNvGrpSpPr/>
            <p:nvPr/>
          </p:nvGrpSpPr>
          <p:grpSpPr>
            <a:xfrm>
              <a:off x="3356949" y="2044464"/>
              <a:ext cx="1087565" cy="1161083"/>
              <a:chOff x="217898" y="5399851"/>
              <a:chExt cx="1087565" cy="1161083"/>
            </a:xfrm>
          </p:grpSpPr>
          <p:sp>
            <p:nvSpPr>
              <p:cNvPr id="79" name="テキスト ボックス 78">
                <a:extLst>
                  <a:ext uri="{FF2B5EF4-FFF2-40B4-BE49-F238E27FC236}">
                    <a16:creationId xmlns:a16="http://schemas.microsoft.com/office/drawing/2014/main" id="{0DF8CE6D-679B-71F9-8376-3F2C45706D7D}"/>
                  </a:ext>
                </a:extLst>
              </p:cNvPr>
              <p:cNvSpPr txBox="1"/>
              <p:nvPr/>
            </p:nvSpPr>
            <p:spPr>
              <a:xfrm>
                <a:off x="217898" y="5399851"/>
                <a:ext cx="916918" cy="123111"/>
              </a:xfrm>
              <a:prstGeom prst="rect">
                <a:avLst/>
              </a:prstGeom>
              <a:noFill/>
            </p:spPr>
            <p:txBody>
              <a:bodyPr wrap="none" lIns="0" tIns="0" rIns="0" bIns="0" rtlCol="0">
                <a:spAutoFit/>
              </a:bodyPr>
              <a:lstStyle/>
              <a:p>
                <a:r>
                  <a:rPr kumimoji="1" lang="ja-JP" altLang="en-US" sz="800" dirty="0"/>
                  <a:t>バー引手（木製バー）</a:t>
                </a:r>
              </a:p>
            </p:txBody>
          </p:sp>
          <p:sp>
            <p:nvSpPr>
              <p:cNvPr id="80" name="正方形/長方形 79">
                <a:extLst>
                  <a:ext uri="{FF2B5EF4-FFF2-40B4-BE49-F238E27FC236}">
                    <a16:creationId xmlns:a16="http://schemas.microsoft.com/office/drawing/2014/main" id="{28A42DD6-1484-35D7-26C8-29D402A95DEE}"/>
                  </a:ext>
                </a:extLst>
              </p:cNvPr>
              <p:cNvSpPr/>
              <p:nvPr/>
            </p:nvSpPr>
            <p:spPr>
              <a:xfrm>
                <a:off x="23927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pic>
            <p:nvPicPr>
              <p:cNvPr id="81" name="図 80">
                <a:extLst>
                  <a:ext uri="{FF2B5EF4-FFF2-40B4-BE49-F238E27FC236}">
                    <a16:creationId xmlns:a16="http://schemas.microsoft.com/office/drawing/2014/main" id="{80B71FB4-0658-30B8-63EB-E4FFB56EDEBB}"/>
                  </a:ext>
                </a:extLst>
              </p:cNvPr>
              <p:cNvPicPr>
                <a:picLocks noChangeAspect="1"/>
              </p:cNvPicPr>
              <p:nvPr/>
            </p:nvPicPr>
            <p:blipFill>
              <a:blip r:embed="rId12"/>
              <a:stretch>
                <a:fillRect/>
              </a:stretch>
            </p:blipFill>
            <p:spPr>
              <a:xfrm>
                <a:off x="245086" y="5587759"/>
                <a:ext cx="166752" cy="864000"/>
              </a:xfrm>
              <a:prstGeom prst="rect">
                <a:avLst/>
              </a:prstGeom>
            </p:spPr>
          </p:pic>
          <p:pic>
            <p:nvPicPr>
              <p:cNvPr id="82" name="図 81">
                <a:extLst>
                  <a:ext uri="{FF2B5EF4-FFF2-40B4-BE49-F238E27FC236}">
                    <a16:creationId xmlns:a16="http://schemas.microsoft.com/office/drawing/2014/main" id="{7657609A-2E18-6FB2-C2D6-50E3295CD1B7}"/>
                  </a:ext>
                </a:extLst>
              </p:cNvPr>
              <p:cNvPicPr>
                <a:picLocks noChangeAspect="1"/>
              </p:cNvPicPr>
              <p:nvPr/>
            </p:nvPicPr>
            <p:blipFill>
              <a:blip r:embed="rId13"/>
              <a:stretch>
                <a:fillRect/>
              </a:stretch>
            </p:blipFill>
            <p:spPr>
              <a:xfrm>
                <a:off x="510445" y="5587759"/>
                <a:ext cx="166752" cy="864000"/>
              </a:xfrm>
              <a:prstGeom prst="rect">
                <a:avLst/>
              </a:prstGeom>
            </p:spPr>
          </p:pic>
          <p:pic>
            <p:nvPicPr>
              <p:cNvPr id="83" name="図 82">
                <a:extLst>
                  <a:ext uri="{FF2B5EF4-FFF2-40B4-BE49-F238E27FC236}">
                    <a16:creationId xmlns:a16="http://schemas.microsoft.com/office/drawing/2014/main" id="{894A52D9-7FB3-02B2-0F6C-E4D4C7AEBB2F}"/>
                  </a:ext>
                </a:extLst>
              </p:cNvPr>
              <p:cNvPicPr>
                <a:picLocks noChangeAspect="1"/>
              </p:cNvPicPr>
              <p:nvPr/>
            </p:nvPicPr>
            <p:blipFill>
              <a:blip r:embed="rId14"/>
              <a:stretch>
                <a:fillRect/>
              </a:stretch>
            </p:blipFill>
            <p:spPr>
              <a:xfrm>
                <a:off x="779510" y="5587761"/>
                <a:ext cx="165024" cy="864000"/>
              </a:xfrm>
              <a:prstGeom prst="rect">
                <a:avLst/>
              </a:prstGeom>
            </p:spPr>
          </p:pic>
          <p:pic>
            <p:nvPicPr>
              <p:cNvPr id="84" name="図 83">
                <a:extLst>
                  <a:ext uri="{FF2B5EF4-FFF2-40B4-BE49-F238E27FC236}">
                    <a16:creationId xmlns:a16="http://schemas.microsoft.com/office/drawing/2014/main" id="{E0AB15EE-0E95-3582-8B7B-A8DF44FF689A}"/>
                  </a:ext>
                </a:extLst>
              </p:cNvPr>
              <p:cNvPicPr>
                <a:picLocks noChangeAspect="1"/>
              </p:cNvPicPr>
              <p:nvPr/>
            </p:nvPicPr>
            <p:blipFill>
              <a:blip r:embed="rId15"/>
              <a:stretch>
                <a:fillRect/>
              </a:stretch>
            </p:blipFill>
            <p:spPr>
              <a:xfrm>
                <a:off x="1024234" y="5587760"/>
                <a:ext cx="168480" cy="864000"/>
              </a:xfrm>
              <a:prstGeom prst="rect">
                <a:avLst/>
              </a:prstGeom>
            </p:spPr>
          </p:pic>
          <p:sp>
            <p:nvSpPr>
              <p:cNvPr id="85" name="正方形/長方形 84">
                <a:extLst>
                  <a:ext uri="{FF2B5EF4-FFF2-40B4-BE49-F238E27FC236}">
                    <a16:creationId xmlns:a16="http://schemas.microsoft.com/office/drawing/2014/main" id="{9F474DBB-7D2C-2122-28C1-7FA933B77AA3}"/>
                  </a:ext>
                </a:extLst>
              </p:cNvPr>
              <p:cNvSpPr/>
              <p:nvPr/>
            </p:nvSpPr>
            <p:spPr>
              <a:xfrm>
                <a:off x="495682"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ﾐﾃﾞｨｱﾑ色</a:t>
                </a:r>
              </a:p>
            </p:txBody>
          </p:sp>
          <p:sp>
            <p:nvSpPr>
              <p:cNvPr id="86" name="正方形/長方形 85">
                <a:extLst>
                  <a:ext uri="{FF2B5EF4-FFF2-40B4-BE49-F238E27FC236}">
                    <a16:creationId xmlns:a16="http://schemas.microsoft.com/office/drawing/2014/main" id="{6E1F563A-5728-2EC8-6EFE-056246FF4C46}"/>
                  </a:ext>
                </a:extLst>
              </p:cNvPr>
              <p:cNvSpPr/>
              <p:nvPr/>
            </p:nvSpPr>
            <p:spPr>
              <a:xfrm>
                <a:off x="779659"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87" name="正方形/長方形 86">
                <a:extLst>
                  <a:ext uri="{FF2B5EF4-FFF2-40B4-BE49-F238E27FC236}">
                    <a16:creationId xmlns:a16="http://schemas.microsoft.com/office/drawing/2014/main" id="{031A82EA-F85D-55BF-B47C-0088B5BBB745}"/>
                  </a:ext>
                </a:extLst>
              </p:cNvPr>
              <p:cNvSpPr/>
              <p:nvPr/>
            </p:nvSpPr>
            <p:spPr>
              <a:xfrm>
                <a:off x="1025825"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ﾎﾜｲﾄ色</a:t>
                </a:r>
              </a:p>
            </p:txBody>
          </p:sp>
        </p:grpSp>
        <p:grpSp>
          <p:nvGrpSpPr>
            <p:cNvPr id="75" name="グループ化 74">
              <a:extLst>
                <a:ext uri="{FF2B5EF4-FFF2-40B4-BE49-F238E27FC236}">
                  <a16:creationId xmlns:a16="http://schemas.microsoft.com/office/drawing/2014/main" id="{B4CCA5F7-D888-A46A-BDCA-17523B6CC4A6}"/>
                </a:ext>
              </a:extLst>
            </p:cNvPr>
            <p:cNvGrpSpPr/>
            <p:nvPr/>
          </p:nvGrpSpPr>
          <p:grpSpPr>
            <a:xfrm>
              <a:off x="4474369" y="2044464"/>
              <a:ext cx="538129" cy="1161083"/>
              <a:chOff x="1335318" y="5399851"/>
              <a:chExt cx="538129" cy="1161083"/>
            </a:xfrm>
          </p:grpSpPr>
          <p:sp>
            <p:nvSpPr>
              <p:cNvPr id="76" name="テキスト ボックス 75">
                <a:extLst>
                  <a:ext uri="{FF2B5EF4-FFF2-40B4-BE49-F238E27FC236}">
                    <a16:creationId xmlns:a16="http://schemas.microsoft.com/office/drawing/2014/main" id="{93060DC3-4DA6-981D-051D-985C9548DB33}"/>
                  </a:ext>
                </a:extLst>
              </p:cNvPr>
              <p:cNvSpPr txBox="1"/>
              <p:nvPr/>
            </p:nvSpPr>
            <p:spPr>
              <a:xfrm>
                <a:off x="1335318" y="5399851"/>
                <a:ext cx="512961" cy="123111"/>
              </a:xfrm>
              <a:prstGeom prst="rect">
                <a:avLst/>
              </a:prstGeom>
              <a:noFill/>
            </p:spPr>
            <p:txBody>
              <a:bodyPr wrap="none" lIns="0" tIns="0" rIns="0" bIns="0" rtlCol="0">
                <a:spAutoFit/>
              </a:bodyPr>
              <a:lstStyle/>
              <a:p>
                <a:r>
                  <a:rPr kumimoji="1" lang="ja-JP" altLang="en-US" sz="800" dirty="0"/>
                  <a:t>引手（角型）</a:t>
                </a:r>
              </a:p>
            </p:txBody>
          </p:sp>
          <p:pic>
            <p:nvPicPr>
              <p:cNvPr id="77" name="図 76">
                <a:extLst>
                  <a:ext uri="{FF2B5EF4-FFF2-40B4-BE49-F238E27FC236}">
                    <a16:creationId xmlns:a16="http://schemas.microsoft.com/office/drawing/2014/main" id="{4E73E201-35B6-7543-1E4F-FE1D44C1174E}"/>
                  </a:ext>
                </a:extLst>
              </p:cNvPr>
              <p:cNvPicPr>
                <a:picLocks noChangeAspect="1"/>
              </p:cNvPicPr>
              <p:nvPr/>
            </p:nvPicPr>
            <p:blipFill>
              <a:blip r:embed="rId16"/>
              <a:stretch>
                <a:fillRect/>
              </a:stretch>
            </p:blipFill>
            <p:spPr>
              <a:xfrm>
                <a:off x="1359585" y="5703492"/>
                <a:ext cx="513862" cy="675245"/>
              </a:xfrm>
              <a:prstGeom prst="rect">
                <a:avLst/>
              </a:prstGeom>
            </p:spPr>
          </p:pic>
          <p:sp>
            <p:nvSpPr>
              <p:cNvPr id="78" name="正方形/長方形 77">
                <a:extLst>
                  <a:ext uri="{FF2B5EF4-FFF2-40B4-BE49-F238E27FC236}">
                    <a16:creationId xmlns:a16="http://schemas.microsoft.com/office/drawing/2014/main" id="{9AD3F8FC-FBB6-183A-2845-C209FC9D1B44}"/>
                  </a:ext>
                </a:extLst>
              </p:cNvPr>
              <p:cNvSpPr/>
              <p:nvPr/>
            </p:nvSpPr>
            <p:spPr>
              <a:xfrm>
                <a:off x="1373603" y="6483990"/>
                <a:ext cx="498807" cy="76944"/>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ｻﾃﾝｼﾙﾊﾞｰ色（塗装）</a:t>
                </a:r>
              </a:p>
            </p:txBody>
          </p:sp>
        </p:grpSp>
      </p:grpSp>
      <p:grpSp>
        <p:nvGrpSpPr>
          <p:cNvPr id="228" name="グループ化 227">
            <a:extLst>
              <a:ext uri="{FF2B5EF4-FFF2-40B4-BE49-F238E27FC236}">
                <a16:creationId xmlns:a16="http://schemas.microsoft.com/office/drawing/2014/main" id="{8E30E065-CAEB-D513-F968-22900BE10BED}"/>
              </a:ext>
            </a:extLst>
          </p:cNvPr>
          <p:cNvGrpSpPr/>
          <p:nvPr/>
        </p:nvGrpSpPr>
        <p:grpSpPr>
          <a:xfrm>
            <a:off x="5174014" y="1843381"/>
            <a:ext cx="4587176" cy="1444744"/>
            <a:chOff x="5597685" y="1861615"/>
            <a:chExt cx="4587176" cy="1444744"/>
          </a:xfrm>
        </p:grpSpPr>
        <p:grpSp>
          <p:nvGrpSpPr>
            <p:cNvPr id="91" name="グループ化 90">
              <a:extLst>
                <a:ext uri="{FF2B5EF4-FFF2-40B4-BE49-F238E27FC236}">
                  <a16:creationId xmlns:a16="http://schemas.microsoft.com/office/drawing/2014/main" id="{9D312F3E-C020-C3E4-266D-648D9D3E6286}"/>
                </a:ext>
              </a:extLst>
            </p:cNvPr>
            <p:cNvGrpSpPr/>
            <p:nvPr/>
          </p:nvGrpSpPr>
          <p:grpSpPr>
            <a:xfrm>
              <a:off x="5597685" y="1861615"/>
              <a:ext cx="4587176" cy="1444744"/>
              <a:chOff x="697691" y="4070451"/>
              <a:chExt cx="3157200" cy="1944000"/>
            </a:xfrm>
          </p:grpSpPr>
          <p:sp>
            <p:nvSpPr>
              <p:cNvPr id="123" name="Rectangle 14">
                <a:extLst>
                  <a:ext uri="{FF2B5EF4-FFF2-40B4-BE49-F238E27FC236}">
                    <a16:creationId xmlns:a16="http://schemas.microsoft.com/office/drawing/2014/main" id="{5F385A3F-6425-6B09-5286-52EF8A3A590C}"/>
                  </a:ext>
                </a:extLst>
              </p:cNvPr>
              <p:cNvSpPr>
                <a:spLocks noChangeArrowheads="1"/>
              </p:cNvSpPr>
              <p:nvPr/>
            </p:nvSpPr>
            <p:spPr bwMode="auto">
              <a:xfrm>
                <a:off x="697691" y="4070451"/>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4" name="Rectangle 84">
                <a:extLst>
                  <a:ext uri="{FF2B5EF4-FFF2-40B4-BE49-F238E27FC236}">
                    <a16:creationId xmlns:a16="http://schemas.microsoft.com/office/drawing/2014/main" id="{0635315B-8764-85E1-3ADA-0BCDA7200D8A}"/>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オプション取手バリエーション</a:t>
                </a:r>
              </a:p>
            </p:txBody>
          </p:sp>
        </p:grpSp>
        <p:pic>
          <p:nvPicPr>
            <p:cNvPr id="107" name="図 106">
              <a:extLst>
                <a:ext uri="{FF2B5EF4-FFF2-40B4-BE49-F238E27FC236}">
                  <a16:creationId xmlns:a16="http://schemas.microsoft.com/office/drawing/2014/main" id="{AEE6B650-1B72-49BB-1230-1B95F85C48B9}"/>
                </a:ext>
              </a:extLst>
            </p:cNvPr>
            <p:cNvPicPr>
              <a:picLocks noChangeAspect="1"/>
            </p:cNvPicPr>
            <p:nvPr/>
          </p:nvPicPr>
          <p:blipFill>
            <a:blip r:embed="rId17"/>
            <a:stretch>
              <a:fillRect/>
            </a:stretch>
          </p:blipFill>
          <p:spPr>
            <a:xfrm>
              <a:off x="9402529" y="2250497"/>
              <a:ext cx="696871" cy="973284"/>
            </a:xfrm>
            <a:prstGeom prst="rect">
              <a:avLst/>
            </a:prstGeom>
          </p:spPr>
        </p:pic>
        <p:pic>
          <p:nvPicPr>
            <p:cNvPr id="109" name="図 108">
              <a:extLst>
                <a:ext uri="{FF2B5EF4-FFF2-40B4-BE49-F238E27FC236}">
                  <a16:creationId xmlns:a16="http://schemas.microsoft.com/office/drawing/2014/main" id="{DBD4E868-453F-6B15-9CED-D4A15209312B}"/>
                </a:ext>
              </a:extLst>
            </p:cNvPr>
            <p:cNvPicPr>
              <a:picLocks noChangeAspect="1"/>
            </p:cNvPicPr>
            <p:nvPr/>
          </p:nvPicPr>
          <p:blipFill>
            <a:blip r:embed="rId18"/>
            <a:stretch>
              <a:fillRect/>
            </a:stretch>
          </p:blipFill>
          <p:spPr>
            <a:xfrm>
              <a:off x="7703764" y="2262764"/>
              <a:ext cx="151200" cy="864000"/>
            </a:xfrm>
            <a:prstGeom prst="rect">
              <a:avLst/>
            </a:prstGeom>
          </p:spPr>
        </p:pic>
        <p:pic>
          <p:nvPicPr>
            <p:cNvPr id="110" name="図 109">
              <a:extLst>
                <a:ext uri="{FF2B5EF4-FFF2-40B4-BE49-F238E27FC236}">
                  <a16:creationId xmlns:a16="http://schemas.microsoft.com/office/drawing/2014/main" id="{BDE1FD50-BBD1-A68A-9F01-4E1F84960B54}"/>
                </a:ext>
              </a:extLst>
            </p:cNvPr>
            <p:cNvPicPr>
              <a:picLocks noChangeAspect="1"/>
            </p:cNvPicPr>
            <p:nvPr/>
          </p:nvPicPr>
          <p:blipFill>
            <a:blip r:embed="rId19"/>
            <a:stretch>
              <a:fillRect/>
            </a:stretch>
          </p:blipFill>
          <p:spPr>
            <a:xfrm>
              <a:off x="8034141" y="2262764"/>
              <a:ext cx="148608" cy="864000"/>
            </a:xfrm>
            <a:prstGeom prst="rect">
              <a:avLst/>
            </a:prstGeom>
          </p:spPr>
        </p:pic>
        <p:pic>
          <p:nvPicPr>
            <p:cNvPr id="111" name="図 110">
              <a:extLst>
                <a:ext uri="{FF2B5EF4-FFF2-40B4-BE49-F238E27FC236}">
                  <a16:creationId xmlns:a16="http://schemas.microsoft.com/office/drawing/2014/main" id="{69452AD7-4768-7302-6196-C561C4081380}"/>
                </a:ext>
              </a:extLst>
            </p:cNvPr>
            <p:cNvPicPr>
              <a:picLocks noChangeAspect="1"/>
            </p:cNvPicPr>
            <p:nvPr/>
          </p:nvPicPr>
          <p:blipFill>
            <a:blip r:embed="rId20"/>
            <a:stretch>
              <a:fillRect/>
            </a:stretch>
          </p:blipFill>
          <p:spPr>
            <a:xfrm>
              <a:off x="8361926" y="2262764"/>
              <a:ext cx="150336" cy="864000"/>
            </a:xfrm>
            <a:prstGeom prst="rect">
              <a:avLst/>
            </a:prstGeom>
          </p:spPr>
        </p:pic>
        <p:pic>
          <p:nvPicPr>
            <p:cNvPr id="112" name="図 111">
              <a:extLst>
                <a:ext uri="{FF2B5EF4-FFF2-40B4-BE49-F238E27FC236}">
                  <a16:creationId xmlns:a16="http://schemas.microsoft.com/office/drawing/2014/main" id="{F3892A28-2BCC-8E0E-8FFD-CB6FF441E549}"/>
                </a:ext>
              </a:extLst>
            </p:cNvPr>
            <p:cNvPicPr>
              <a:picLocks noChangeAspect="1"/>
            </p:cNvPicPr>
            <p:nvPr/>
          </p:nvPicPr>
          <p:blipFill>
            <a:blip r:embed="rId21"/>
            <a:stretch>
              <a:fillRect/>
            </a:stretch>
          </p:blipFill>
          <p:spPr>
            <a:xfrm>
              <a:off x="8691439" y="2262764"/>
              <a:ext cx="150336" cy="864000"/>
            </a:xfrm>
            <a:prstGeom prst="rect">
              <a:avLst/>
            </a:prstGeom>
          </p:spPr>
        </p:pic>
        <p:sp>
          <p:nvSpPr>
            <p:cNvPr id="113" name="正方形/長方形 112">
              <a:extLst>
                <a:ext uri="{FF2B5EF4-FFF2-40B4-BE49-F238E27FC236}">
                  <a16:creationId xmlns:a16="http://schemas.microsoft.com/office/drawing/2014/main" id="{A80E9AB9-1650-BB68-FB91-537B687FA442}"/>
                </a:ext>
              </a:extLst>
            </p:cNvPr>
            <p:cNvSpPr/>
            <p:nvPr/>
          </p:nvSpPr>
          <p:spPr>
            <a:xfrm>
              <a:off x="7691451" y="3146837"/>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sp>
          <p:nvSpPr>
            <p:cNvPr id="114" name="正方形/長方形 113">
              <a:extLst>
                <a:ext uri="{FF2B5EF4-FFF2-40B4-BE49-F238E27FC236}">
                  <a16:creationId xmlns:a16="http://schemas.microsoft.com/office/drawing/2014/main" id="{E023EF8E-1609-5C09-4A83-8DDD32E21B5C}"/>
                </a:ext>
              </a:extLst>
            </p:cNvPr>
            <p:cNvSpPr/>
            <p:nvPr/>
          </p:nvSpPr>
          <p:spPr>
            <a:xfrm>
              <a:off x="7996651" y="3146837"/>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115" name="正方形/長方形 114">
              <a:extLst>
                <a:ext uri="{FF2B5EF4-FFF2-40B4-BE49-F238E27FC236}">
                  <a16:creationId xmlns:a16="http://schemas.microsoft.com/office/drawing/2014/main" id="{A5B56397-6E4A-BF20-661A-226B7B9CA118}"/>
                </a:ext>
              </a:extLst>
            </p:cNvPr>
            <p:cNvSpPr/>
            <p:nvPr/>
          </p:nvSpPr>
          <p:spPr>
            <a:xfrm>
              <a:off x="8357800" y="3146837"/>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116" name="正方形/長方形 115">
              <a:extLst>
                <a:ext uri="{FF2B5EF4-FFF2-40B4-BE49-F238E27FC236}">
                  <a16:creationId xmlns:a16="http://schemas.microsoft.com/office/drawing/2014/main" id="{37CC95A1-3D86-0A16-F7D7-8F9BDC9617D1}"/>
                </a:ext>
              </a:extLst>
            </p:cNvPr>
            <p:cNvSpPr/>
            <p:nvPr/>
          </p:nvSpPr>
          <p:spPr>
            <a:xfrm>
              <a:off x="8678087" y="3146837"/>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sp>
          <p:nvSpPr>
            <p:cNvPr id="117" name="テキスト ボックス 116">
              <a:extLst>
                <a:ext uri="{FF2B5EF4-FFF2-40B4-BE49-F238E27FC236}">
                  <a16:creationId xmlns:a16="http://schemas.microsoft.com/office/drawing/2014/main" id="{E09DB4D7-AB3C-FEDC-CB62-12F42D6191A2}"/>
                </a:ext>
              </a:extLst>
            </p:cNvPr>
            <p:cNvSpPr txBox="1"/>
            <p:nvPr/>
          </p:nvSpPr>
          <p:spPr>
            <a:xfrm>
              <a:off x="8140143" y="2062698"/>
              <a:ext cx="1981312" cy="123111"/>
            </a:xfrm>
            <a:prstGeom prst="rect">
              <a:avLst/>
            </a:prstGeom>
            <a:noFill/>
          </p:spPr>
          <p:txBody>
            <a:bodyPr wrap="none" lIns="0" tIns="0" rIns="0" bIns="0" rtlCol="0">
              <a:spAutoFit/>
            </a:bodyPr>
            <a:lstStyle/>
            <a:p>
              <a:r>
                <a:rPr kumimoji="1" lang="ja-JP" altLang="en-US" sz="800" dirty="0"/>
                <a:t>握りやすい</a:t>
              </a:r>
              <a:r>
                <a:rPr kumimoji="1" lang="en-US" altLang="ja-JP" sz="800" dirty="0"/>
                <a:t>Φ</a:t>
              </a:r>
              <a:r>
                <a:rPr kumimoji="1" lang="ja-JP" altLang="en-US" sz="800" dirty="0"/>
                <a:t>３０</a:t>
              </a:r>
              <a:r>
                <a:rPr kumimoji="1" lang="en-US" altLang="ja-JP" sz="800" dirty="0"/>
                <a:t>mm</a:t>
              </a:r>
              <a:r>
                <a:rPr kumimoji="1" lang="ja-JP" altLang="en-US" sz="800" dirty="0"/>
                <a:t>木製バー引手に変更可能</a:t>
              </a:r>
            </a:p>
          </p:txBody>
        </p:sp>
        <p:pic>
          <p:nvPicPr>
            <p:cNvPr id="118" name="図 117">
              <a:extLst>
                <a:ext uri="{FF2B5EF4-FFF2-40B4-BE49-F238E27FC236}">
                  <a16:creationId xmlns:a16="http://schemas.microsoft.com/office/drawing/2014/main" id="{46B3BDFF-1B39-8D1C-C768-8F425973DB3F}"/>
                </a:ext>
              </a:extLst>
            </p:cNvPr>
            <p:cNvPicPr>
              <a:picLocks noChangeAspect="1"/>
            </p:cNvPicPr>
            <p:nvPr/>
          </p:nvPicPr>
          <p:blipFill>
            <a:blip r:embed="rId22"/>
            <a:stretch>
              <a:fillRect/>
            </a:stretch>
          </p:blipFill>
          <p:spPr>
            <a:xfrm>
              <a:off x="8980761" y="2260633"/>
              <a:ext cx="298872" cy="252000"/>
            </a:xfrm>
            <a:prstGeom prst="rect">
              <a:avLst/>
            </a:prstGeom>
          </p:spPr>
        </p:pic>
        <p:grpSp>
          <p:nvGrpSpPr>
            <p:cNvPr id="93" name="グループ化 92">
              <a:extLst>
                <a:ext uri="{FF2B5EF4-FFF2-40B4-BE49-F238E27FC236}">
                  <a16:creationId xmlns:a16="http://schemas.microsoft.com/office/drawing/2014/main" id="{CB1D2984-8343-6145-1A6E-8EC005FF83CF}"/>
                </a:ext>
              </a:extLst>
            </p:cNvPr>
            <p:cNvGrpSpPr/>
            <p:nvPr/>
          </p:nvGrpSpPr>
          <p:grpSpPr>
            <a:xfrm>
              <a:off x="5660516" y="2062698"/>
              <a:ext cx="1784143" cy="1161083"/>
              <a:chOff x="2521465" y="5399851"/>
              <a:chExt cx="1784143" cy="1161083"/>
            </a:xfrm>
          </p:grpSpPr>
          <p:pic>
            <p:nvPicPr>
              <p:cNvPr id="94" name="図 93">
                <a:extLst>
                  <a:ext uri="{FF2B5EF4-FFF2-40B4-BE49-F238E27FC236}">
                    <a16:creationId xmlns:a16="http://schemas.microsoft.com/office/drawing/2014/main" id="{DB830CC7-4A83-9AED-0626-9CF7F1D30714}"/>
                  </a:ext>
                </a:extLst>
              </p:cNvPr>
              <p:cNvPicPr>
                <a:picLocks noChangeAspect="1"/>
              </p:cNvPicPr>
              <p:nvPr/>
            </p:nvPicPr>
            <p:blipFill>
              <a:blip r:embed="rId22"/>
              <a:stretch>
                <a:fillRect/>
              </a:stretch>
            </p:blipFill>
            <p:spPr>
              <a:xfrm>
                <a:off x="3953871" y="6089028"/>
                <a:ext cx="298872" cy="252000"/>
              </a:xfrm>
              <a:prstGeom prst="rect">
                <a:avLst/>
              </a:prstGeom>
            </p:spPr>
          </p:pic>
          <p:grpSp>
            <p:nvGrpSpPr>
              <p:cNvPr id="95" name="グループ化 94">
                <a:extLst>
                  <a:ext uri="{FF2B5EF4-FFF2-40B4-BE49-F238E27FC236}">
                    <a16:creationId xmlns:a16="http://schemas.microsoft.com/office/drawing/2014/main" id="{3B9AB178-40C6-391B-A88E-062ACB16BC85}"/>
                  </a:ext>
                </a:extLst>
              </p:cNvPr>
              <p:cNvGrpSpPr/>
              <p:nvPr/>
            </p:nvGrpSpPr>
            <p:grpSpPr>
              <a:xfrm>
                <a:off x="3953871" y="5587650"/>
                <a:ext cx="314438" cy="412299"/>
                <a:chOff x="3555102" y="4116384"/>
                <a:chExt cx="314438" cy="412299"/>
              </a:xfrm>
            </p:grpSpPr>
            <p:pic>
              <p:nvPicPr>
                <p:cNvPr id="105" name="図 104">
                  <a:extLst>
                    <a:ext uri="{FF2B5EF4-FFF2-40B4-BE49-F238E27FC236}">
                      <a16:creationId xmlns:a16="http://schemas.microsoft.com/office/drawing/2014/main" id="{20883E68-0ABC-75BB-25B6-632E1CDDCFC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56019" y="4116384"/>
                  <a:ext cx="298872" cy="252000"/>
                </a:xfrm>
                <a:prstGeom prst="rect">
                  <a:avLst/>
                </a:prstGeom>
              </p:spPr>
            </p:pic>
            <p:sp>
              <p:nvSpPr>
                <p:cNvPr id="106" name="正方形/長方形 105">
                  <a:extLst>
                    <a:ext uri="{FF2B5EF4-FFF2-40B4-BE49-F238E27FC236}">
                      <a16:creationId xmlns:a16="http://schemas.microsoft.com/office/drawing/2014/main" id="{A77DC377-0704-63F4-18FF-E3231BA31D04}"/>
                    </a:ext>
                  </a:extLst>
                </p:cNvPr>
                <p:cNvSpPr/>
                <p:nvPr/>
              </p:nvSpPr>
              <p:spPr>
                <a:xfrm>
                  <a:off x="3555102" y="4390184"/>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sp>
            <p:nvSpPr>
              <p:cNvPr id="96" name="正方形/長方形 95">
                <a:extLst>
                  <a:ext uri="{FF2B5EF4-FFF2-40B4-BE49-F238E27FC236}">
                    <a16:creationId xmlns:a16="http://schemas.microsoft.com/office/drawing/2014/main" id="{AC0EB441-57D8-CECC-31F0-8BAC9D14E782}"/>
                  </a:ext>
                </a:extLst>
              </p:cNvPr>
              <p:cNvSpPr/>
              <p:nvPr/>
            </p:nvSpPr>
            <p:spPr>
              <a:xfrm>
                <a:off x="2547411"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ダーク色</a:t>
                </a:r>
              </a:p>
            </p:txBody>
          </p:sp>
          <p:sp>
            <p:nvSpPr>
              <p:cNvPr id="97" name="正方形/長方形 96">
                <a:extLst>
                  <a:ext uri="{FF2B5EF4-FFF2-40B4-BE49-F238E27FC236}">
                    <a16:creationId xmlns:a16="http://schemas.microsoft.com/office/drawing/2014/main" id="{93252806-48C8-A176-93E3-55223381B2CF}"/>
                  </a:ext>
                </a:extLst>
              </p:cNvPr>
              <p:cNvSpPr/>
              <p:nvPr/>
            </p:nvSpPr>
            <p:spPr>
              <a:xfrm>
                <a:off x="2903491" y="6483990"/>
                <a:ext cx="34785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ミディアム色</a:t>
                </a:r>
              </a:p>
            </p:txBody>
          </p:sp>
          <p:sp>
            <p:nvSpPr>
              <p:cNvPr id="98" name="正方形/長方形 97">
                <a:extLst>
                  <a:ext uri="{FF2B5EF4-FFF2-40B4-BE49-F238E27FC236}">
                    <a16:creationId xmlns:a16="http://schemas.microsoft.com/office/drawing/2014/main" id="{9E5406FB-A1D1-C579-B5E3-8CF74FF007DD}"/>
                  </a:ext>
                </a:extLst>
              </p:cNvPr>
              <p:cNvSpPr/>
              <p:nvPr/>
            </p:nvSpPr>
            <p:spPr>
              <a:xfrm>
                <a:off x="3271853"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ライト色</a:t>
                </a:r>
              </a:p>
            </p:txBody>
          </p:sp>
          <p:sp>
            <p:nvSpPr>
              <p:cNvPr id="99" name="正方形/長方形 98">
                <a:extLst>
                  <a:ext uri="{FF2B5EF4-FFF2-40B4-BE49-F238E27FC236}">
                    <a16:creationId xmlns:a16="http://schemas.microsoft.com/office/drawing/2014/main" id="{534B2DF9-D0C4-B39A-0AE5-7C2B41050DFE}"/>
                  </a:ext>
                </a:extLst>
              </p:cNvPr>
              <p:cNvSpPr/>
              <p:nvPr/>
            </p:nvSpPr>
            <p:spPr>
              <a:xfrm>
                <a:off x="3625154" y="6483990"/>
                <a:ext cx="279638"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ホワイト色</a:t>
                </a:r>
              </a:p>
            </p:txBody>
          </p:sp>
          <p:sp>
            <p:nvSpPr>
              <p:cNvPr id="100" name="テキスト ボックス 99">
                <a:extLst>
                  <a:ext uri="{FF2B5EF4-FFF2-40B4-BE49-F238E27FC236}">
                    <a16:creationId xmlns:a16="http://schemas.microsoft.com/office/drawing/2014/main" id="{17A3B2AD-3AB2-57BD-9CD2-AB882B2A1E45}"/>
                  </a:ext>
                </a:extLst>
              </p:cNvPr>
              <p:cNvSpPr txBox="1"/>
              <p:nvPr/>
            </p:nvSpPr>
            <p:spPr>
              <a:xfrm>
                <a:off x="2521465" y="5399851"/>
                <a:ext cx="1784143" cy="123111"/>
              </a:xfrm>
              <a:prstGeom prst="rect">
                <a:avLst/>
              </a:prstGeom>
              <a:noFill/>
            </p:spPr>
            <p:txBody>
              <a:bodyPr wrap="none" lIns="0" tIns="0" rIns="0" bIns="0" rtlCol="0">
                <a:spAutoFit/>
              </a:bodyPr>
              <a:lstStyle/>
              <a:p>
                <a:r>
                  <a:rPr kumimoji="1" lang="ja-JP" altLang="en-US" sz="800" dirty="0"/>
                  <a:t>■抗菌・抗ウイルス加工に変更できます。</a:t>
                </a:r>
              </a:p>
            </p:txBody>
          </p:sp>
          <p:pic>
            <p:nvPicPr>
              <p:cNvPr id="101" name="図 100">
                <a:extLst>
                  <a:ext uri="{FF2B5EF4-FFF2-40B4-BE49-F238E27FC236}">
                    <a16:creationId xmlns:a16="http://schemas.microsoft.com/office/drawing/2014/main" id="{556AE1C1-B1A8-E006-D8E4-4DCE0D405CCF}"/>
                  </a:ext>
                </a:extLst>
              </p:cNvPr>
              <p:cNvPicPr>
                <a:picLocks noChangeAspect="1"/>
              </p:cNvPicPr>
              <p:nvPr/>
            </p:nvPicPr>
            <p:blipFill>
              <a:blip r:embed="rId12"/>
              <a:stretch>
                <a:fillRect/>
              </a:stretch>
            </p:blipFill>
            <p:spPr>
              <a:xfrm>
                <a:off x="2558384" y="5587759"/>
                <a:ext cx="166752" cy="864000"/>
              </a:xfrm>
              <a:prstGeom prst="rect">
                <a:avLst/>
              </a:prstGeom>
            </p:spPr>
          </p:pic>
          <p:pic>
            <p:nvPicPr>
              <p:cNvPr id="102" name="図 101">
                <a:extLst>
                  <a:ext uri="{FF2B5EF4-FFF2-40B4-BE49-F238E27FC236}">
                    <a16:creationId xmlns:a16="http://schemas.microsoft.com/office/drawing/2014/main" id="{78721277-8428-5E76-A43D-BE643F21C4C9}"/>
                  </a:ext>
                </a:extLst>
              </p:cNvPr>
              <p:cNvPicPr>
                <a:picLocks noChangeAspect="1"/>
              </p:cNvPicPr>
              <p:nvPr/>
            </p:nvPicPr>
            <p:blipFill>
              <a:blip r:embed="rId13"/>
              <a:stretch>
                <a:fillRect/>
              </a:stretch>
            </p:blipFill>
            <p:spPr>
              <a:xfrm>
                <a:off x="2916138" y="5587759"/>
                <a:ext cx="166752" cy="864000"/>
              </a:xfrm>
              <a:prstGeom prst="rect">
                <a:avLst/>
              </a:prstGeom>
            </p:spPr>
          </p:pic>
          <p:pic>
            <p:nvPicPr>
              <p:cNvPr id="103" name="図 102">
                <a:extLst>
                  <a:ext uri="{FF2B5EF4-FFF2-40B4-BE49-F238E27FC236}">
                    <a16:creationId xmlns:a16="http://schemas.microsoft.com/office/drawing/2014/main" id="{DB1E5B05-C89E-32CF-8EF5-6FFC04B37B21}"/>
                  </a:ext>
                </a:extLst>
              </p:cNvPr>
              <p:cNvPicPr>
                <a:picLocks noChangeAspect="1"/>
              </p:cNvPicPr>
              <p:nvPr/>
            </p:nvPicPr>
            <p:blipFill>
              <a:blip r:embed="rId14"/>
              <a:stretch>
                <a:fillRect/>
              </a:stretch>
            </p:blipFill>
            <p:spPr>
              <a:xfrm>
                <a:off x="3273892" y="5587761"/>
                <a:ext cx="165024" cy="864000"/>
              </a:xfrm>
              <a:prstGeom prst="rect">
                <a:avLst/>
              </a:prstGeom>
            </p:spPr>
          </p:pic>
          <p:pic>
            <p:nvPicPr>
              <p:cNvPr id="104" name="図 103">
                <a:extLst>
                  <a:ext uri="{FF2B5EF4-FFF2-40B4-BE49-F238E27FC236}">
                    <a16:creationId xmlns:a16="http://schemas.microsoft.com/office/drawing/2014/main" id="{CD16403F-37A4-5E64-1480-05A89C0E81BB}"/>
                  </a:ext>
                </a:extLst>
              </p:cNvPr>
              <p:cNvPicPr>
                <a:picLocks noChangeAspect="1"/>
              </p:cNvPicPr>
              <p:nvPr/>
            </p:nvPicPr>
            <p:blipFill>
              <a:blip r:embed="rId15"/>
              <a:stretch>
                <a:fillRect/>
              </a:stretch>
            </p:blipFill>
            <p:spPr>
              <a:xfrm>
                <a:off x="3629919" y="5587760"/>
                <a:ext cx="168480" cy="864000"/>
              </a:xfrm>
              <a:prstGeom prst="rect">
                <a:avLst/>
              </a:prstGeom>
            </p:spPr>
          </p:pic>
        </p:grpSp>
        <p:grpSp>
          <p:nvGrpSpPr>
            <p:cNvPr id="227" name="グループ化 226">
              <a:extLst>
                <a:ext uri="{FF2B5EF4-FFF2-40B4-BE49-F238E27FC236}">
                  <a16:creationId xmlns:a16="http://schemas.microsoft.com/office/drawing/2014/main" id="{D5971E8E-943A-548B-B653-EE9947712695}"/>
                </a:ext>
              </a:extLst>
            </p:cNvPr>
            <p:cNvGrpSpPr/>
            <p:nvPr/>
          </p:nvGrpSpPr>
          <p:grpSpPr>
            <a:xfrm>
              <a:off x="7677105" y="2070432"/>
              <a:ext cx="425527" cy="112552"/>
              <a:chOff x="7822135" y="718936"/>
              <a:chExt cx="425527" cy="112552"/>
            </a:xfrm>
          </p:grpSpPr>
          <p:sp>
            <p:nvSpPr>
              <p:cNvPr id="224" name="正方形/長方形 223">
                <a:extLst>
                  <a:ext uri="{FF2B5EF4-FFF2-40B4-BE49-F238E27FC236}">
                    <a16:creationId xmlns:a16="http://schemas.microsoft.com/office/drawing/2014/main" id="{2E8088C8-F232-334B-D607-A9168D8D399E}"/>
                  </a:ext>
                </a:extLst>
              </p:cNvPr>
              <p:cNvSpPr/>
              <p:nvPr/>
            </p:nvSpPr>
            <p:spPr bwMode="auto">
              <a:xfrm>
                <a:off x="7822135" y="718936"/>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225" name="テキスト ボックス 224">
                <a:extLst>
                  <a:ext uri="{FF2B5EF4-FFF2-40B4-BE49-F238E27FC236}">
                    <a16:creationId xmlns:a16="http://schemas.microsoft.com/office/drawing/2014/main" id="{FC4EEB7C-092B-06AD-30A2-26A657ACF1B1}"/>
                  </a:ext>
                </a:extLst>
              </p:cNvPr>
              <p:cNvSpPr txBox="1"/>
              <p:nvPr/>
            </p:nvSpPr>
            <p:spPr>
              <a:xfrm>
                <a:off x="7936769" y="732501"/>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226" name="四角形: 角を丸くする 225">
                <a:extLst>
                  <a:ext uri="{FF2B5EF4-FFF2-40B4-BE49-F238E27FC236}">
                    <a16:creationId xmlns:a16="http://schemas.microsoft.com/office/drawing/2014/main" id="{0A2F0AE0-FB34-65DB-8689-6AF485EA1352}"/>
                  </a:ext>
                </a:extLst>
              </p:cNvPr>
              <p:cNvSpPr/>
              <p:nvPr/>
            </p:nvSpPr>
            <p:spPr bwMode="auto">
              <a:xfrm>
                <a:off x="7841126" y="730057"/>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grpSp>
      <p:grpSp>
        <p:nvGrpSpPr>
          <p:cNvPr id="5" name="グループ化 4">
            <a:extLst>
              <a:ext uri="{FF2B5EF4-FFF2-40B4-BE49-F238E27FC236}">
                <a16:creationId xmlns:a16="http://schemas.microsoft.com/office/drawing/2014/main" id="{49573EB8-2558-7A6B-C2D2-AA2D12ADF23F}"/>
              </a:ext>
            </a:extLst>
          </p:cNvPr>
          <p:cNvGrpSpPr/>
          <p:nvPr/>
        </p:nvGrpSpPr>
        <p:grpSpPr>
          <a:xfrm>
            <a:off x="3356705" y="3427320"/>
            <a:ext cx="6311168" cy="1899485"/>
            <a:chOff x="3356705" y="3427320"/>
            <a:chExt cx="6311168" cy="1899485"/>
          </a:xfrm>
        </p:grpSpPr>
        <p:sp>
          <p:nvSpPr>
            <p:cNvPr id="181" name="テキスト ボックス 180">
              <a:extLst>
                <a:ext uri="{FF2B5EF4-FFF2-40B4-BE49-F238E27FC236}">
                  <a16:creationId xmlns:a16="http://schemas.microsoft.com/office/drawing/2014/main" id="{30343BB4-72C5-8612-9552-F81B3D13B2C5}"/>
                </a:ext>
              </a:extLst>
            </p:cNvPr>
            <p:cNvSpPr txBox="1"/>
            <p:nvPr/>
          </p:nvSpPr>
          <p:spPr>
            <a:xfrm>
              <a:off x="3356705" y="3437696"/>
              <a:ext cx="1909177" cy="123111"/>
            </a:xfrm>
            <a:prstGeom prst="rect">
              <a:avLst/>
            </a:prstGeom>
            <a:noFill/>
          </p:spPr>
          <p:txBody>
            <a:bodyPr wrap="none" lIns="0" tIns="0" rIns="0" bIns="0" rtlCol="0">
              <a:spAutoFit/>
            </a:bodyPr>
            <a:lstStyle/>
            <a:p>
              <a:r>
                <a:rPr kumimoji="1" lang="ja-JP" altLang="en-US" sz="800" dirty="0"/>
                <a:t>■ユニオン製ハンドル取り付け穴加工対応</a:t>
              </a:r>
            </a:p>
          </p:txBody>
        </p:sp>
        <p:sp>
          <p:nvSpPr>
            <p:cNvPr id="214" name="テキスト ボックス 213">
              <a:extLst>
                <a:ext uri="{FF2B5EF4-FFF2-40B4-BE49-F238E27FC236}">
                  <a16:creationId xmlns:a16="http://schemas.microsoft.com/office/drawing/2014/main" id="{CA054209-0165-C0D0-1376-46792DC3E4EE}"/>
                </a:ext>
              </a:extLst>
            </p:cNvPr>
            <p:cNvSpPr txBox="1"/>
            <p:nvPr/>
          </p:nvSpPr>
          <p:spPr>
            <a:xfrm>
              <a:off x="5246791" y="3434497"/>
              <a:ext cx="4421082" cy="184666"/>
            </a:xfrm>
            <a:prstGeom prst="rect">
              <a:avLst/>
            </a:prstGeom>
            <a:noFill/>
          </p:spPr>
          <p:txBody>
            <a:bodyPr wrap="none" lIns="0" tIns="0" rIns="0" bIns="0" rtlCol="0">
              <a:spAutoFit/>
            </a:bodyPr>
            <a:lstStyle/>
            <a:p>
              <a:r>
                <a:rPr kumimoji="1" lang="ja-JP" altLang="en-US" sz="600" dirty="0"/>
                <a:t>高齢者施設などで採用が多いユニオンケアハンドル、ユニオンレバーハンドルを取り付けるための本体加工を　</a:t>
              </a:r>
              <a:r>
                <a:rPr lang="en-US" altLang="ja-JP" sz="600" b="1" dirty="0">
                  <a:solidFill>
                    <a:srgbClr val="3992B9"/>
                  </a:solidFill>
                </a:rPr>
                <a:t>U</a:t>
              </a:r>
              <a:r>
                <a:rPr kumimoji="1" lang="ja-JP" altLang="en-US" sz="600" b="1" dirty="0">
                  <a:solidFill>
                    <a:srgbClr val="3992B9"/>
                  </a:solidFill>
                </a:rPr>
                <a:t>オーダー　</a:t>
              </a:r>
              <a:r>
                <a:rPr kumimoji="1" lang="ja-JP" altLang="en-US" sz="600" dirty="0"/>
                <a:t>で対応します。</a:t>
              </a:r>
              <a:endParaRPr kumimoji="1" lang="en-US" altLang="ja-JP" sz="600" dirty="0"/>
            </a:p>
            <a:p>
              <a:r>
                <a:rPr kumimoji="1" lang="ja-JP" altLang="en-US" sz="600" dirty="0"/>
                <a:t>（下記は対応ハンドル例）</a:t>
              </a:r>
            </a:p>
          </p:txBody>
        </p:sp>
        <p:sp>
          <p:nvSpPr>
            <p:cNvPr id="215" name="正方形/長方形 214">
              <a:extLst>
                <a:ext uri="{FF2B5EF4-FFF2-40B4-BE49-F238E27FC236}">
                  <a16:creationId xmlns:a16="http://schemas.microsoft.com/office/drawing/2014/main" id="{534EC500-1F61-8F94-D196-480D4A4A8FF4}"/>
                </a:ext>
              </a:extLst>
            </p:cNvPr>
            <p:cNvSpPr/>
            <p:nvPr/>
          </p:nvSpPr>
          <p:spPr>
            <a:xfrm>
              <a:off x="6131352" y="3533690"/>
              <a:ext cx="3049786" cy="76944"/>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ケアハンドル、レバーハンドル（表示錠・間仕切錠）は現場手配。</a:t>
              </a:r>
            </a:p>
          </p:txBody>
        </p:sp>
        <p:grpSp>
          <p:nvGrpSpPr>
            <p:cNvPr id="266" name="グループ化 265">
              <a:extLst>
                <a:ext uri="{FF2B5EF4-FFF2-40B4-BE49-F238E27FC236}">
                  <a16:creationId xmlns:a16="http://schemas.microsoft.com/office/drawing/2014/main" id="{74E752AB-8641-8A06-6753-AAB2898CB776}"/>
                </a:ext>
              </a:extLst>
            </p:cNvPr>
            <p:cNvGrpSpPr/>
            <p:nvPr/>
          </p:nvGrpSpPr>
          <p:grpSpPr>
            <a:xfrm>
              <a:off x="3360251" y="3664469"/>
              <a:ext cx="6306074" cy="1662336"/>
              <a:chOff x="3351785" y="3682703"/>
              <a:chExt cx="6306074" cy="1662336"/>
            </a:xfrm>
          </p:grpSpPr>
          <p:sp>
            <p:nvSpPr>
              <p:cNvPr id="265" name="楕円 264">
                <a:extLst>
                  <a:ext uri="{FF2B5EF4-FFF2-40B4-BE49-F238E27FC236}">
                    <a16:creationId xmlns:a16="http://schemas.microsoft.com/office/drawing/2014/main" id="{3A56C6AF-6A36-D866-CD97-5D7B5F9A4BA1}"/>
                  </a:ext>
                </a:extLst>
              </p:cNvPr>
              <p:cNvSpPr/>
              <p:nvPr/>
            </p:nvSpPr>
            <p:spPr bwMode="auto">
              <a:xfrm>
                <a:off x="3649496" y="4075286"/>
                <a:ext cx="469055" cy="469055"/>
              </a:xfrm>
              <a:prstGeom prst="ellipse">
                <a:avLst/>
              </a:prstGeom>
              <a:solidFill>
                <a:schemeClr val="accent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47" name="図 146">
                <a:extLst>
                  <a:ext uri="{FF2B5EF4-FFF2-40B4-BE49-F238E27FC236}">
                    <a16:creationId xmlns:a16="http://schemas.microsoft.com/office/drawing/2014/main" id="{E944A98D-09D7-9E4F-60C6-2A83909A4FE0}"/>
                  </a:ext>
                </a:extLst>
              </p:cNvPr>
              <p:cNvPicPr>
                <a:picLocks noChangeAspect="1"/>
              </p:cNvPicPr>
              <p:nvPr/>
            </p:nvPicPr>
            <p:blipFill>
              <a:blip r:embed="rId24"/>
              <a:stretch>
                <a:fillRect/>
              </a:stretch>
            </p:blipFill>
            <p:spPr>
              <a:xfrm>
                <a:off x="4268768" y="3922677"/>
                <a:ext cx="448839" cy="828116"/>
              </a:xfrm>
              <a:prstGeom prst="rect">
                <a:avLst/>
              </a:prstGeom>
            </p:spPr>
          </p:pic>
          <p:grpSp>
            <p:nvGrpSpPr>
              <p:cNvPr id="156" name="グループ化 155">
                <a:extLst>
                  <a:ext uri="{FF2B5EF4-FFF2-40B4-BE49-F238E27FC236}">
                    <a16:creationId xmlns:a16="http://schemas.microsoft.com/office/drawing/2014/main" id="{3D226CFE-3C30-875C-B21B-6F70C6D412D3}"/>
                  </a:ext>
                </a:extLst>
              </p:cNvPr>
              <p:cNvGrpSpPr/>
              <p:nvPr/>
            </p:nvGrpSpPr>
            <p:grpSpPr>
              <a:xfrm>
                <a:off x="5036723" y="3918315"/>
                <a:ext cx="797723" cy="839433"/>
                <a:chOff x="-353760" y="0"/>
                <a:chExt cx="6517238" cy="6858000"/>
              </a:xfrm>
            </p:grpSpPr>
            <p:pic>
              <p:nvPicPr>
                <p:cNvPr id="149" name="図 148">
                  <a:extLst>
                    <a:ext uri="{FF2B5EF4-FFF2-40B4-BE49-F238E27FC236}">
                      <a16:creationId xmlns:a16="http://schemas.microsoft.com/office/drawing/2014/main" id="{9BDC2723-DB9B-72E2-DE55-68C04D833137}"/>
                    </a:ext>
                  </a:extLst>
                </p:cNvPr>
                <p:cNvPicPr>
                  <a:picLocks noChangeAspect="1"/>
                </p:cNvPicPr>
                <p:nvPr/>
              </p:nvPicPr>
              <p:blipFill rotWithShape="1">
                <a:blip r:embed="rId25"/>
                <a:srcRect l="20610"/>
                <a:stretch/>
              </p:blipFill>
              <p:spPr>
                <a:xfrm>
                  <a:off x="-353760" y="0"/>
                  <a:ext cx="2733182" cy="6858000"/>
                </a:xfrm>
                <a:prstGeom prst="rect">
                  <a:avLst/>
                </a:prstGeom>
              </p:spPr>
            </p:pic>
            <p:pic>
              <p:nvPicPr>
                <p:cNvPr id="151" name="図 150">
                  <a:extLst>
                    <a:ext uri="{FF2B5EF4-FFF2-40B4-BE49-F238E27FC236}">
                      <a16:creationId xmlns:a16="http://schemas.microsoft.com/office/drawing/2014/main" id="{5F318E29-2738-20FB-737F-A500E529E9BF}"/>
                    </a:ext>
                  </a:extLst>
                </p:cNvPr>
                <p:cNvPicPr>
                  <a:picLocks noChangeAspect="1"/>
                </p:cNvPicPr>
                <p:nvPr/>
              </p:nvPicPr>
              <p:blipFill>
                <a:blip r:embed="rId26"/>
                <a:stretch>
                  <a:fillRect/>
                </a:stretch>
              </p:blipFill>
              <p:spPr>
                <a:xfrm>
                  <a:off x="1480436" y="0"/>
                  <a:ext cx="3442716" cy="6858000"/>
                </a:xfrm>
                <a:prstGeom prst="rect">
                  <a:avLst/>
                </a:prstGeom>
              </p:spPr>
            </p:pic>
            <p:pic>
              <p:nvPicPr>
                <p:cNvPr id="153" name="図 152">
                  <a:extLst>
                    <a:ext uri="{FF2B5EF4-FFF2-40B4-BE49-F238E27FC236}">
                      <a16:creationId xmlns:a16="http://schemas.microsoft.com/office/drawing/2014/main" id="{9B800BF3-909C-533A-EC05-9E36DE12AC40}"/>
                    </a:ext>
                  </a:extLst>
                </p:cNvPr>
                <p:cNvPicPr>
                  <a:picLocks noChangeAspect="1"/>
                </p:cNvPicPr>
                <p:nvPr/>
              </p:nvPicPr>
              <p:blipFill rotWithShape="1">
                <a:blip r:embed="rId27"/>
                <a:srcRect r="25796"/>
                <a:stretch/>
              </p:blipFill>
              <p:spPr>
                <a:xfrm>
                  <a:off x="3608879" y="0"/>
                  <a:ext cx="2554599" cy="6858000"/>
                </a:xfrm>
                <a:prstGeom prst="rect">
                  <a:avLst/>
                </a:prstGeom>
              </p:spPr>
            </p:pic>
          </p:grpSp>
          <p:grpSp>
            <p:nvGrpSpPr>
              <p:cNvPr id="167" name="グループ化 166">
                <a:extLst>
                  <a:ext uri="{FF2B5EF4-FFF2-40B4-BE49-F238E27FC236}">
                    <a16:creationId xmlns:a16="http://schemas.microsoft.com/office/drawing/2014/main" id="{3AB01721-FB47-0ADF-8130-CCA3D12474EF}"/>
                  </a:ext>
                </a:extLst>
              </p:cNvPr>
              <p:cNvGrpSpPr/>
              <p:nvPr/>
            </p:nvGrpSpPr>
            <p:grpSpPr>
              <a:xfrm>
                <a:off x="5852143" y="3921665"/>
                <a:ext cx="831069" cy="839433"/>
                <a:chOff x="6195353" y="-4"/>
                <a:chExt cx="6789662" cy="6858004"/>
              </a:xfrm>
            </p:grpSpPr>
            <p:pic>
              <p:nvPicPr>
                <p:cNvPr id="155" name="図 154">
                  <a:extLst>
                    <a:ext uri="{FF2B5EF4-FFF2-40B4-BE49-F238E27FC236}">
                      <a16:creationId xmlns:a16="http://schemas.microsoft.com/office/drawing/2014/main" id="{4DA8107E-3639-E410-9E73-93458C80443B}"/>
                    </a:ext>
                  </a:extLst>
                </p:cNvPr>
                <p:cNvPicPr>
                  <a:picLocks noChangeAspect="1"/>
                </p:cNvPicPr>
                <p:nvPr/>
              </p:nvPicPr>
              <p:blipFill>
                <a:blip r:embed="rId28"/>
                <a:stretch>
                  <a:fillRect/>
                </a:stretch>
              </p:blipFill>
              <p:spPr>
                <a:xfrm>
                  <a:off x="6195353" y="-4"/>
                  <a:ext cx="1248157" cy="6858004"/>
                </a:xfrm>
                <a:prstGeom prst="rect">
                  <a:avLst/>
                </a:prstGeom>
              </p:spPr>
            </p:pic>
            <p:pic>
              <p:nvPicPr>
                <p:cNvPr id="158" name="図 157">
                  <a:extLst>
                    <a:ext uri="{FF2B5EF4-FFF2-40B4-BE49-F238E27FC236}">
                      <a16:creationId xmlns:a16="http://schemas.microsoft.com/office/drawing/2014/main" id="{E2725380-A370-5556-1A83-0976A6BD6422}"/>
                    </a:ext>
                  </a:extLst>
                </p:cNvPr>
                <p:cNvPicPr>
                  <a:picLocks noChangeAspect="1"/>
                </p:cNvPicPr>
                <p:nvPr/>
              </p:nvPicPr>
              <p:blipFill>
                <a:blip r:embed="rId29"/>
                <a:stretch>
                  <a:fillRect/>
                </a:stretch>
              </p:blipFill>
              <p:spPr>
                <a:xfrm>
                  <a:off x="7303651" y="-4"/>
                  <a:ext cx="1248157" cy="6858004"/>
                </a:xfrm>
                <a:prstGeom prst="rect">
                  <a:avLst/>
                </a:prstGeom>
              </p:spPr>
            </p:pic>
            <p:pic>
              <p:nvPicPr>
                <p:cNvPr id="160" name="図 159">
                  <a:extLst>
                    <a:ext uri="{FF2B5EF4-FFF2-40B4-BE49-F238E27FC236}">
                      <a16:creationId xmlns:a16="http://schemas.microsoft.com/office/drawing/2014/main" id="{330308E2-D24B-8EC3-7E3D-EC3D887CE7A1}"/>
                    </a:ext>
                  </a:extLst>
                </p:cNvPr>
                <p:cNvPicPr>
                  <a:picLocks noChangeAspect="1"/>
                </p:cNvPicPr>
                <p:nvPr/>
              </p:nvPicPr>
              <p:blipFill>
                <a:blip r:embed="rId30"/>
                <a:stretch>
                  <a:fillRect/>
                </a:stretch>
              </p:blipFill>
              <p:spPr>
                <a:xfrm>
                  <a:off x="8411949" y="-4"/>
                  <a:ext cx="1248157" cy="6858004"/>
                </a:xfrm>
                <a:prstGeom prst="rect">
                  <a:avLst/>
                </a:prstGeom>
              </p:spPr>
            </p:pic>
            <p:pic>
              <p:nvPicPr>
                <p:cNvPr id="162" name="図 161">
                  <a:extLst>
                    <a:ext uri="{FF2B5EF4-FFF2-40B4-BE49-F238E27FC236}">
                      <a16:creationId xmlns:a16="http://schemas.microsoft.com/office/drawing/2014/main" id="{5137C48F-9C2E-0FD9-24B3-04DFA9E87595}"/>
                    </a:ext>
                  </a:extLst>
                </p:cNvPr>
                <p:cNvPicPr>
                  <a:picLocks noChangeAspect="1"/>
                </p:cNvPicPr>
                <p:nvPr/>
              </p:nvPicPr>
              <p:blipFill>
                <a:blip r:embed="rId31"/>
                <a:stretch>
                  <a:fillRect/>
                </a:stretch>
              </p:blipFill>
              <p:spPr>
                <a:xfrm>
                  <a:off x="9520246" y="-4"/>
                  <a:ext cx="1248157" cy="6858004"/>
                </a:xfrm>
                <a:prstGeom prst="rect">
                  <a:avLst/>
                </a:prstGeom>
              </p:spPr>
            </p:pic>
            <p:pic>
              <p:nvPicPr>
                <p:cNvPr id="164" name="図 163">
                  <a:extLst>
                    <a:ext uri="{FF2B5EF4-FFF2-40B4-BE49-F238E27FC236}">
                      <a16:creationId xmlns:a16="http://schemas.microsoft.com/office/drawing/2014/main" id="{B6C74DDD-1E1F-1758-4230-96B08056413C}"/>
                    </a:ext>
                  </a:extLst>
                </p:cNvPr>
                <p:cNvPicPr>
                  <a:picLocks noChangeAspect="1"/>
                </p:cNvPicPr>
                <p:nvPr/>
              </p:nvPicPr>
              <p:blipFill>
                <a:blip r:embed="rId32"/>
                <a:stretch>
                  <a:fillRect/>
                </a:stretch>
              </p:blipFill>
              <p:spPr>
                <a:xfrm>
                  <a:off x="10628544" y="-4"/>
                  <a:ext cx="1248157" cy="6858004"/>
                </a:xfrm>
                <a:prstGeom prst="rect">
                  <a:avLst/>
                </a:prstGeom>
              </p:spPr>
            </p:pic>
            <p:pic>
              <p:nvPicPr>
                <p:cNvPr id="166" name="図 165">
                  <a:extLst>
                    <a:ext uri="{FF2B5EF4-FFF2-40B4-BE49-F238E27FC236}">
                      <a16:creationId xmlns:a16="http://schemas.microsoft.com/office/drawing/2014/main" id="{26C55B13-0164-51F9-4690-398E64144092}"/>
                    </a:ext>
                  </a:extLst>
                </p:cNvPr>
                <p:cNvPicPr>
                  <a:picLocks noChangeAspect="1"/>
                </p:cNvPicPr>
                <p:nvPr/>
              </p:nvPicPr>
              <p:blipFill>
                <a:blip r:embed="rId33"/>
                <a:stretch>
                  <a:fillRect/>
                </a:stretch>
              </p:blipFill>
              <p:spPr>
                <a:xfrm>
                  <a:off x="11736858" y="-4"/>
                  <a:ext cx="1248157" cy="6858004"/>
                </a:xfrm>
                <a:prstGeom prst="rect">
                  <a:avLst/>
                </a:prstGeom>
              </p:spPr>
            </p:pic>
          </p:grpSp>
          <p:pic>
            <p:nvPicPr>
              <p:cNvPr id="175" name="図 174">
                <a:extLst>
                  <a:ext uri="{FF2B5EF4-FFF2-40B4-BE49-F238E27FC236}">
                    <a16:creationId xmlns:a16="http://schemas.microsoft.com/office/drawing/2014/main" id="{1287BCE1-829F-DD72-875A-DF4648492620}"/>
                  </a:ext>
                </a:extLst>
              </p:cNvPr>
              <p:cNvPicPr>
                <a:picLocks noChangeAspect="1"/>
              </p:cNvPicPr>
              <p:nvPr/>
            </p:nvPicPr>
            <p:blipFill>
              <a:blip r:embed="rId34"/>
              <a:stretch>
                <a:fillRect/>
              </a:stretch>
            </p:blipFill>
            <p:spPr>
              <a:xfrm>
                <a:off x="7189070" y="3949083"/>
                <a:ext cx="538337" cy="647818"/>
              </a:xfrm>
              <a:prstGeom prst="rect">
                <a:avLst/>
              </a:prstGeom>
            </p:spPr>
          </p:pic>
          <p:pic>
            <p:nvPicPr>
              <p:cNvPr id="177" name="図 176">
                <a:extLst>
                  <a:ext uri="{FF2B5EF4-FFF2-40B4-BE49-F238E27FC236}">
                    <a16:creationId xmlns:a16="http://schemas.microsoft.com/office/drawing/2014/main" id="{B03D08F5-E198-25BC-F208-4FEDA85E86D4}"/>
                  </a:ext>
                </a:extLst>
              </p:cNvPr>
              <p:cNvPicPr>
                <a:picLocks noChangeAspect="1"/>
              </p:cNvPicPr>
              <p:nvPr/>
            </p:nvPicPr>
            <p:blipFill>
              <a:blip r:embed="rId35"/>
              <a:stretch>
                <a:fillRect/>
              </a:stretch>
            </p:blipFill>
            <p:spPr>
              <a:xfrm>
                <a:off x="7774560" y="3949083"/>
                <a:ext cx="538337" cy="647818"/>
              </a:xfrm>
              <a:prstGeom prst="rect">
                <a:avLst/>
              </a:prstGeom>
            </p:spPr>
          </p:pic>
          <p:pic>
            <p:nvPicPr>
              <p:cNvPr id="179" name="図 178">
                <a:extLst>
                  <a:ext uri="{FF2B5EF4-FFF2-40B4-BE49-F238E27FC236}">
                    <a16:creationId xmlns:a16="http://schemas.microsoft.com/office/drawing/2014/main" id="{52CB6F58-0635-5F4A-0821-06151C34462B}"/>
                  </a:ext>
                </a:extLst>
              </p:cNvPr>
              <p:cNvPicPr>
                <a:picLocks noChangeAspect="1"/>
              </p:cNvPicPr>
              <p:nvPr/>
            </p:nvPicPr>
            <p:blipFill>
              <a:blip r:embed="rId36"/>
              <a:stretch>
                <a:fillRect/>
              </a:stretch>
            </p:blipFill>
            <p:spPr>
              <a:xfrm>
                <a:off x="8585008" y="3922793"/>
                <a:ext cx="678961" cy="828000"/>
              </a:xfrm>
              <a:prstGeom prst="rect">
                <a:avLst/>
              </a:prstGeom>
            </p:spPr>
          </p:pic>
          <p:sp>
            <p:nvSpPr>
              <p:cNvPr id="216" name="正方形/長方形 215">
                <a:extLst>
                  <a:ext uri="{FF2B5EF4-FFF2-40B4-BE49-F238E27FC236}">
                    <a16:creationId xmlns:a16="http://schemas.microsoft.com/office/drawing/2014/main" id="{E7275C80-771F-25B8-E82A-D97CC0A0FE22}"/>
                  </a:ext>
                </a:extLst>
              </p:cNvPr>
              <p:cNvSpPr/>
              <p:nvPr/>
            </p:nvSpPr>
            <p:spPr>
              <a:xfrm>
                <a:off x="7199379" y="4596905"/>
                <a:ext cx="433395" cy="153888"/>
              </a:xfrm>
              <a:prstGeom prst="rect">
                <a:avLst/>
              </a:prstGeom>
            </p:spPr>
            <p:txBody>
              <a:bodyPr wrap="square" lIns="0" tIns="0" rIns="0" bIns="0">
                <a:spAutoFit/>
              </a:bodyPr>
              <a:lstStyle/>
              <a:p>
                <a:r>
                  <a:rPr lang="zh-TW" altLang="en-US" sz="500" spc="-30" dirty="0">
                    <a:solidFill>
                      <a:srgbClr val="000000"/>
                    </a:solidFill>
                    <a:latin typeface="ＭＳ Ｐゴシック" pitchFamily="50" charset="-128"/>
                    <a:ea typeface="ＭＳ Ｐゴシック" pitchFamily="50" charset="-128"/>
                  </a:rPr>
                  <a:t>空錠用</a:t>
                </a:r>
              </a:p>
              <a:p>
                <a:r>
                  <a:rPr lang="zh-TW" altLang="en-US" sz="500" spc="-30" dirty="0">
                    <a:solidFill>
                      <a:srgbClr val="000000"/>
                    </a:solidFill>
                    <a:latin typeface="ＭＳ Ｐゴシック" pitchFamily="50" charset="-128"/>
                    <a:ea typeface="ＭＳ Ｐゴシック" pitchFamily="50" charset="-128"/>
                  </a:rPr>
                  <a:t>本体加工</a:t>
                </a:r>
                <a:endParaRPr lang="ja-JP" altLang="en-US" sz="500" spc="-30" dirty="0">
                  <a:solidFill>
                    <a:srgbClr val="000000"/>
                  </a:solidFill>
                  <a:latin typeface="ＭＳ Ｐゴシック" pitchFamily="50" charset="-128"/>
                  <a:ea typeface="ＭＳ Ｐゴシック" pitchFamily="50" charset="-128"/>
                </a:endParaRPr>
              </a:p>
            </p:txBody>
          </p:sp>
          <p:sp>
            <p:nvSpPr>
              <p:cNvPr id="217" name="正方形/長方形 216">
                <a:extLst>
                  <a:ext uri="{FF2B5EF4-FFF2-40B4-BE49-F238E27FC236}">
                    <a16:creationId xmlns:a16="http://schemas.microsoft.com/office/drawing/2014/main" id="{CA19E633-A22E-4393-DA8E-C8EFAD188EF5}"/>
                  </a:ext>
                </a:extLst>
              </p:cNvPr>
              <p:cNvSpPr/>
              <p:nvPr/>
            </p:nvSpPr>
            <p:spPr>
              <a:xfrm>
                <a:off x="7798101" y="4596905"/>
                <a:ext cx="544835"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表示錠・間仕切錠用</a:t>
                </a:r>
              </a:p>
              <a:p>
                <a:r>
                  <a:rPr lang="ja-JP" altLang="en-US" sz="500" spc="-30" dirty="0">
                    <a:solidFill>
                      <a:srgbClr val="000000"/>
                    </a:solidFill>
                    <a:latin typeface="ＭＳ Ｐゴシック" pitchFamily="50" charset="-128"/>
                    <a:ea typeface="ＭＳ Ｐゴシック" pitchFamily="50" charset="-128"/>
                  </a:rPr>
                  <a:t>本体加工</a:t>
                </a:r>
              </a:p>
            </p:txBody>
          </p:sp>
          <p:sp>
            <p:nvSpPr>
              <p:cNvPr id="218" name="正方形/長方形 217">
                <a:extLst>
                  <a:ext uri="{FF2B5EF4-FFF2-40B4-BE49-F238E27FC236}">
                    <a16:creationId xmlns:a16="http://schemas.microsoft.com/office/drawing/2014/main" id="{DF2F2508-6938-38E1-60F7-7D4E967ED108}"/>
                  </a:ext>
                </a:extLst>
              </p:cNvPr>
              <p:cNvSpPr/>
              <p:nvPr/>
            </p:nvSpPr>
            <p:spPr>
              <a:xfrm>
                <a:off x="3703107" y="4566813"/>
                <a:ext cx="433395"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取り付け穴</a:t>
                </a:r>
              </a:p>
              <a:p>
                <a:r>
                  <a:rPr lang="ja-JP" altLang="en-US" sz="500" spc="-30" dirty="0">
                    <a:solidFill>
                      <a:srgbClr val="000000"/>
                    </a:solidFill>
                    <a:latin typeface="ＭＳ Ｐゴシック" pitchFamily="50" charset="-128"/>
                    <a:ea typeface="ＭＳ Ｐゴシック" pitchFamily="50" charset="-128"/>
                  </a:rPr>
                  <a:t>（</a:t>
                </a:r>
                <a:r>
                  <a:rPr lang="en-US" altLang="ja-JP" sz="500" spc="-30" dirty="0">
                    <a:solidFill>
                      <a:srgbClr val="000000"/>
                    </a:solidFill>
                    <a:latin typeface="ＭＳ Ｐゴシック" pitchFamily="50" charset="-128"/>
                    <a:ea typeface="ＭＳ Ｐゴシック" pitchFamily="50" charset="-128"/>
                  </a:rPr>
                  <a:t>φ8</a:t>
                </a:r>
                <a:r>
                  <a:rPr lang="ja-JP" altLang="en-US" sz="500" spc="-30" dirty="0">
                    <a:solidFill>
                      <a:srgbClr val="000000"/>
                    </a:solidFill>
                    <a:latin typeface="ＭＳ Ｐゴシック" pitchFamily="50" charset="-128"/>
                    <a:ea typeface="ＭＳ Ｐゴシック" pitchFamily="50" charset="-128"/>
                  </a:rPr>
                  <a:t>または</a:t>
                </a:r>
                <a:r>
                  <a:rPr lang="en-US" altLang="ja-JP" sz="500" spc="-30" dirty="0">
                    <a:solidFill>
                      <a:srgbClr val="000000"/>
                    </a:solidFill>
                    <a:latin typeface="ＭＳ Ｐゴシック" pitchFamily="50" charset="-128"/>
                    <a:ea typeface="ＭＳ Ｐゴシック" pitchFamily="50" charset="-128"/>
                  </a:rPr>
                  <a:t>φ10</a:t>
                </a:r>
                <a:r>
                  <a:rPr lang="ja-JP" altLang="en-US" sz="500" spc="-30" dirty="0">
                    <a:solidFill>
                      <a:srgbClr val="000000"/>
                    </a:solidFill>
                    <a:latin typeface="ＭＳ Ｐゴシック" pitchFamily="50" charset="-128"/>
                    <a:ea typeface="ＭＳ Ｐゴシック" pitchFamily="50" charset="-128"/>
                  </a:rPr>
                  <a:t>）</a:t>
                </a:r>
              </a:p>
            </p:txBody>
          </p:sp>
          <p:sp>
            <p:nvSpPr>
              <p:cNvPr id="219" name="正方形/長方形 218">
                <a:extLst>
                  <a:ext uri="{FF2B5EF4-FFF2-40B4-BE49-F238E27FC236}">
                    <a16:creationId xmlns:a16="http://schemas.microsoft.com/office/drawing/2014/main" id="{B502850D-5E2F-05E0-A980-436B01FB9EC5}"/>
                  </a:ext>
                </a:extLst>
              </p:cNvPr>
              <p:cNvSpPr/>
              <p:nvPr/>
            </p:nvSpPr>
            <p:spPr>
              <a:xfrm>
                <a:off x="5440516" y="3818345"/>
                <a:ext cx="803822" cy="76944"/>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取り付け可能なハンドル例</a:t>
                </a:r>
              </a:p>
            </p:txBody>
          </p:sp>
          <p:sp>
            <p:nvSpPr>
              <p:cNvPr id="220" name="正方形/長方形 219">
                <a:extLst>
                  <a:ext uri="{FF2B5EF4-FFF2-40B4-BE49-F238E27FC236}">
                    <a16:creationId xmlns:a16="http://schemas.microsoft.com/office/drawing/2014/main" id="{20538A37-17FE-262C-3587-67BD4DA1B6E7}"/>
                  </a:ext>
                </a:extLst>
              </p:cNvPr>
              <p:cNvSpPr/>
              <p:nvPr/>
            </p:nvSpPr>
            <p:spPr>
              <a:xfrm>
                <a:off x="8591257" y="3818345"/>
                <a:ext cx="803822"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取り付け可能なハンドル例</a:t>
                </a:r>
              </a:p>
            </p:txBody>
          </p:sp>
          <p:sp>
            <p:nvSpPr>
              <p:cNvPr id="233" name="正方形/長方形 232">
                <a:extLst>
                  <a:ext uri="{FF2B5EF4-FFF2-40B4-BE49-F238E27FC236}">
                    <a16:creationId xmlns:a16="http://schemas.microsoft.com/office/drawing/2014/main" id="{1531AC43-66B3-648D-55D6-9B7008BE715A}"/>
                  </a:ext>
                </a:extLst>
              </p:cNvPr>
              <p:cNvSpPr/>
              <p:nvPr/>
            </p:nvSpPr>
            <p:spPr>
              <a:xfrm>
                <a:off x="3471633" y="3682703"/>
                <a:ext cx="3416389" cy="111029"/>
              </a:xfrm>
              <a:prstGeom prst="rect">
                <a:avLst/>
              </a:prstGeom>
              <a:solidFill>
                <a:schemeClr val="bg1">
                  <a:lumMod val="85000"/>
                </a:schemeClr>
              </a:solidFill>
              <a:ln w="3175">
                <a:solidFill>
                  <a:schemeClr val="tx1"/>
                </a:solidFill>
              </a:ln>
            </p:spPr>
            <p:txBody>
              <a:bodyPr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ケアハンドル</a:t>
                </a:r>
              </a:p>
            </p:txBody>
          </p:sp>
          <p:sp>
            <p:nvSpPr>
              <p:cNvPr id="234" name="正方形/長方形 233">
                <a:extLst>
                  <a:ext uri="{FF2B5EF4-FFF2-40B4-BE49-F238E27FC236}">
                    <a16:creationId xmlns:a16="http://schemas.microsoft.com/office/drawing/2014/main" id="{F912FED2-833C-2B55-D181-11ABD998FAD6}"/>
                  </a:ext>
                </a:extLst>
              </p:cNvPr>
              <p:cNvSpPr/>
              <p:nvPr/>
            </p:nvSpPr>
            <p:spPr>
              <a:xfrm>
                <a:off x="6888022" y="3682703"/>
                <a:ext cx="2769831" cy="111029"/>
              </a:xfrm>
              <a:prstGeom prst="rect">
                <a:avLst/>
              </a:prstGeom>
              <a:solidFill>
                <a:schemeClr val="bg1">
                  <a:lumMod val="85000"/>
                </a:schemeClr>
              </a:solidFill>
              <a:ln w="3175">
                <a:solidFill>
                  <a:schemeClr val="tx1"/>
                </a:solidFill>
              </a:ln>
            </p:spPr>
            <p:txBody>
              <a:bodyPr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レバーハンドル</a:t>
                </a:r>
              </a:p>
            </p:txBody>
          </p:sp>
          <p:cxnSp>
            <p:nvCxnSpPr>
              <p:cNvPr id="236" name="直線コネクタ 235">
                <a:extLst>
                  <a:ext uri="{FF2B5EF4-FFF2-40B4-BE49-F238E27FC236}">
                    <a16:creationId xmlns:a16="http://schemas.microsoft.com/office/drawing/2014/main" id="{B766F3DF-157E-FF2B-A09B-732127BEA5E3}"/>
                  </a:ext>
                </a:extLst>
              </p:cNvPr>
              <p:cNvCxnSpPr>
                <a:cxnSpLocks/>
                <a:stCxn id="238" idx="0"/>
              </p:cNvCxnSpPr>
              <p:nvPr/>
            </p:nvCxnSpPr>
            <p:spPr>
              <a:xfrm>
                <a:off x="3411709" y="4820889"/>
                <a:ext cx="6246144" cy="0"/>
              </a:xfrm>
              <a:prstGeom prst="line">
                <a:avLst/>
              </a:prstGeom>
              <a:ln w="3175"/>
            </p:spPr>
            <p:style>
              <a:lnRef idx="1">
                <a:schemeClr val="dk1"/>
              </a:lnRef>
              <a:fillRef idx="0">
                <a:schemeClr val="dk1"/>
              </a:fillRef>
              <a:effectRef idx="0">
                <a:schemeClr val="dk1"/>
              </a:effectRef>
              <a:fontRef idx="minor">
                <a:schemeClr val="tx1"/>
              </a:fontRef>
            </p:style>
          </p:cxnSp>
          <p:sp>
            <p:nvSpPr>
              <p:cNvPr id="237" name="正方形/長方形 236">
                <a:extLst>
                  <a:ext uri="{FF2B5EF4-FFF2-40B4-BE49-F238E27FC236}">
                    <a16:creationId xmlns:a16="http://schemas.microsoft.com/office/drawing/2014/main" id="{2902DB2A-FA82-AA53-A1B3-2BB266C2BF42}"/>
                  </a:ext>
                </a:extLst>
              </p:cNvPr>
              <p:cNvSpPr/>
              <p:nvPr/>
            </p:nvSpPr>
            <p:spPr>
              <a:xfrm>
                <a:off x="3351785" y="3793732"/>
                <a:ext cx="119848" cy="1027155"/>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本体穴加工</a:t>
                </a:r>
              </a:p>
            </p:txBody>
          </p:sp>
          <p:sp>
            <p:nvSpPr>
              <p:cNvPr id="238" name="正方形/長方形 237">
                <a:extLst>
                  <a:ext uri="{FF2B5EF4-FFF2-40B4-BE49-F238E27FC236}">
                    <a16:creationId xmlns:a16="http://schemas.microsoft.com/office/drawing/2014/main" id="{01AFA55E-6828-DD7A-981B-7D19F3449885}"/>
                  </a:ext>
                </a:extLst>
              </p:cNvPr>
              <p:cNvSpPr/>
              <p:nvPr/>
            </p:nvSpPr>
            <p:spPr>
              <a:xfrm>
                <a:off x="3351785" y="4820889"/>
                <a:ext cx="119848" cy="524150"/>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対応納まり</a:t>
                </a:r>
              </a:p>
            </p:txBody>
          </p:sp>
          <p:sp>
            <p:nvSpPr>
              <p:cNvPr id="239" name="正方形/長方形 238">
                <a:extLst>
                  <a:ext uri="{FF2B5EF4-FFF2-40B4-BE49-F238E27FC236}">
                    <a16:creationId xmlns:a16="http://schemas.microsoft.com/office/drawing/2014/main" id="{56387248-596E-49AE-3D84-6697CC5FAD74}"/>
                  </a:ext>
                </a:extLst>
              </p:cNvPr>
              <p:cNvSpPr/>
              <p:nvPr/>
            </p:nvSpPr>
            <p:spPr>
              <a:xfrm>
                <a:off x="3351785" y="3682703"/>
                <a:ext cx="119848" cy="111600"/>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endParaRPr lang="ja-JP" altLang="en-US" sz="500" b="1" dirty="0">
                  <a:solidFill>
                    <a:srgbClr val="000000"/>
                  </a:solidFill>
                  <a:latin typeface="ＭＳ Ｐゴシック" pitchFamily="50" charset="-128"/>
                  <a:ea typeface="ＭＳ Ｐゴシック" pitchFamily="50" charset="-128"/>
                </a:endParaRPr>
              </a:p>
            </p:txBody>
          </p:sp>
          <p:cxnSp>
            <p:nvCxnSpPr>
              <p:cNvPr id="240" name="直線コネクタ 239">
                <a:extLst>
                  <a:ext uri="{FF2B5EF4-FFF2-40B4-BE49-F238E27FC236}">
                    <a16:creationId xmlns:a16="http://schemas.microsoft.com/office/drawing/2014/main" id="{2645BF13-67F5-16B5-2E41-7A00C5B9E7AE}"/>
                  </a:ext>
                </a:extLst>
              </p:cNvPr>
              <p:cNvCxnSpPr>
                <a:cxnSpLocks/>
              </p:cNvCxnSpPr>
              <p:nvPr/>
            </p:nvCxnSpPr>
            <p:spPr>
              <a:xfrm>
                <a:off x="6888022" y="3795774"/>
                <a:ext cx="0" cy="1549264"/>
              </a:xfrm>
              <a:prstGeom prst="line">
                <a:avLst/>
              </a:prstGeom>
              <a:ln w="3175"/>
            </p:spPr>
            <p:style>
              <a:lnRef idx="1">
                <a:schemeClr val="dk1"/>
              </a:lnRef>
              <a:fillRef idx="0">
                <a:schemeClr val="dk1"/>
              </a:fillRef>
              <a:effectRef idx="0">
                <a:schemeClr val="dk1"/>
              </a:effectRef>
              <a:fontRef idx="minor">
                <a:schemeClr val="tx1"/>
              </a:fontRef>
            </p:style>
          </p:cxnSp>
          <p:cxnSp>
            <p:nvCxnSpPr>
              <p:cNvPr id="246" name="直線コネクタ 245">
                <a:extLst>
                  <a:ext uri="{FF2B5EF4-FFF2-40B4-BE49-F238E27FC236}">
                    <a16:creationId xmlns:a16="http://schemas.microsoft.com/office/drawing/2014/main" id="{FC355584-81A2-8455-7F94-2593AE757FCB}"/>
                  </a:ext>
                </a:extLst>
              </p:cNvPr>
              <p:cNvCxnSpPr>
                <a:cxnSpLocks/>
              </p:cNvCxnSpPr>
              <p:nvPr/>
            </p:nvCxnSpPr>
            <p:spPr>
              <a:xfrm>
                <a:off x="3473994" y="5345038"/>
                <a:ext cx="6183859"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47" name="直線コネクタ 246">
                <a:extLst>
                  <a:ext uri="{FF2B5EF4-FFF2-40B4-BE49-F238E27FC236}">
                    <a16:creationId xmlns:a16="http://schemas.microsoft.com/office/drawing/2014/main" id="{C7688100-31BF-BEB6-B2F3-830640EA38B5}"/>
                  </a:ext>
                </a:extLst>
              </p:cNvPr>
              <p:cNvCxnSpPr>
                <a:cxnSpLocks/>
                <a:stCxn id="234" idx="3"/>
              </p:cNvCxnSpPr>
              <p:nvPr/>
            </p:nvCxnSpPr>
            <p:spPr>
              <a:xfrm>
                <a:off x="9657853" y="3738218"/>
                <a:ext cx="6" cy="1606820"/>
              </a:xfrm>
              <a:prstGeom prst="line">
                <a:avLst/>
              </a:prstGeom>
              <a:ln w="3175"/>
            </p:spPr>
            <p:style>
              <a:lnRef idx="1">
                <a:schemeClr val="dk1"/>
              </a:lnRef>
              <a:fillRef idx="0">
                <a:schemeClr val="dk1"/>
              </a:fillRef>
              <a:effectRef idx="0">
                <a:schemeClr val="dk1"/>
              </a:effectRef>
              <a:fontRef idx="minor">
                <a:schemeClr val="tx1"/>
              </a:fontRef>
            </p:style>
          </p:cxnSp>
          <p:grpSp>
            <p:nvGrpSpPr>
              <p:cNvPr id="254" name="グループ化 253">
                <a:extLst>
                  <a:ext uri="{FF2B5EF4-FFF2-40B4-BE49-F238E27FC236}">
                    <a16:creationId xmlns:a16="http://schemas.microsoft.com/office/drawing/2014/main" id="{075AAA8B-A8B8-96F0-5299-266F8B0EB6B0}"/>
                  </a:ext>
                </a:extLst>
              </p:cNvPr>
              <p:cNvGrpSpPr/>
              <p:nvPr/>
            </p:nvGrpSpPr>
            <p:grpSpPr>
              <a:xfrm>
                <a:off x="3656480" y="4845768"/>
                <a:ext cx="1471165" cy="462693"/>
                <a:chOff x="3558155" y="4845768"/>
                <a:chExt cx="1471165" cy="462693"/>
              </a:xfrm>
            </p:grpSpPr>
            <p:pic>
              <p:nvPicPr>
                <p:cNvPr id="169" name="図 168">
                  <a:extLst>
                    <a:ext uri="{FF2B5EF4-FFF2-40B4-BE49-F238E27FC236}">
                      <a16:creationId xmlns:a16="http://schemas.microsoft.com/office/drawing/2014/main" id="{CEE8F4C7-3830-18F9-B929-41E830A8717B}"/>
                    </a:ext>
                  </a:extLst>
                </p:cNvPr>
                <p:cNvPicPr>
                  <a:picLocks noChangeAspect="1"/>
                </p:cNvPicPr>
                <p:nvPr/>
              </p:nvPicPr>
              <p:blipFill>
                <a:blip r:embed="rId37"/>
                <a:stretch>
                  <a:fillRect/>
                </a:stretch>
              </p:blipFill>
              <p:spPr>
                <a:xfrm>
                  <a:off x="3862693" y="4845768"/>
                  <a:ext cx="218391" cy="462693"/>
                </a:xfrm>
                <a:prstGeom prst="rect">
                  <a:avLst/>
                </a:prstGeom>
              </p:spPr>
            </p:pic>
            <p:sp>
              <p:nvSpPr>
                <p:cNvPr id="212" name="正方形/長方形 211">
                  <a:extLst>
                    <a:ext uri="{FF2B5EF4-FFF2-40B4-BE49-F238E27FC236}">
                      <a16:creationId xmlns:a16="http://schemas.microsoft.com/office/drawing/2014/main" id="{D26B282E-2011-8570-C7E9-C6382A3DE1A1}"/>
                    </a:ext>
                  </a:extLst>
                </p:cNvPr>
                <p:cNvSpPr/>
                <p:nvPr/>
              </p:nvSpPr>
              <p:spPr>
                <a:xfrm>
                  <a:off x="4150146" y="5140279"/>
                  <a:ext cx="879174" cy="153888"/>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枠外高</a:t>
                  </a:r>
                  <a:r>
                    <a:rPr lang="en-US" altLang="ja-JP" sz="500" spc="-30" dirty="0">
                      <a:solidFill>
                        <a:srgbClr val="000000"/>
                      </a:solidFill>
                      <a:latin typeface="ＭＳ Ｐゴシック" pitchFamily="50" charset="-128"/>
                      <a:ea typeface="ＭＳ Ｐゴシック" pitchFamily="50" charset="-128"/>
                    </a:rPr>
                    <a:t>UH1780mm</a:t>
                  </a:r>
                  <a:r>
                    <a:rPr lang="ja-JP" altLang="en-US" sz="500" spc="-30" dirty="0">
                      <a:solidFill>
                        <a:srgbClr val="000000"/>
                      </a:solidFill>
                      <a:latin typeface="ＭＳ Ｐゴシック" pitchFamily="50" charset="-128"/>
                      <a:ea typeface="ＭＳ Ｐゴシック" pitchFamily="50" charset="-128"/>
                    </a:rPr>
                    <a:t>以上に対応。</a:t>
                  </a:r>
                </a:p>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ドアクローザーとの併用が必要。</a:t>
                  </a:r>
                </a:p>
              </p:txBody>
            </p:sp>
            <p:sp>
              <p:nvSpPr>
                <p:cNvPr id="248" name="正方形/長方形 247">
                  <a:extLst>
                    <a:ext uri="{FF2B5EF4-FFF2-40B4-BE49-F238E27FC236}">
                      <a16:creationId xmlns:a16="http://schemas.microsoft.com/office/drawing/2014/main" id="{1320090B-B383-52FD-9C7C-1FD29AE274F0}"/>
                    </a:ext>
                  </a:extLst>
                </p:cNvPr>
                <p:cNvSpPr/>
                <p:nvPr/>
              </p:nvSpPr>
              <p:spPr>
                <a:xfrm>
                  <a:off x="3558155"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開き戸</a:t>
                  </a:r>
                </a:p>
              </p:txBody>
            </p:sp>
          </p:grpSp>
          <p:grpSp>
            <p:nvGrpSpPr>
              <p:cNvPr id="253" name="グループ化 252">
                <a:extLst>
                  <a:ext uri="{FF2B5EF4-FFF2-40B4-BE49-F238E27FC236}">
                    <a16:creationId xmlns:a16="http://schemas.microsoft.com/office/drawing/2014/main" id="{933C06C4-B7C0-9F7A-B406-CD6232032872}"/>
                  </a:ext>
                </a:extLst>
              </p:cNvPr>
              <p:cNvGrpSpPr/>
              <p:nvPr/>
            </p:nvGrpSpPr>
            <p:grpSpPr>
              <a:xfrm>
                <a:off x="5007454" y="4845768"/>
                <a:ext cx="1714072" cy="462693"/>
                <a:chOff x="4941847" y="4845768"/>
                <a:chExt cx="1714072" cy="462693"/>
              </a:xfrm>
            </p:grpSpPr>
            <p:pic>
              <p:nvPicPr>
                <p:cNvPr id="171" name="図 170">
                  <a:extLst>
                    <a:ext uri="{FF2B5EF4-FFF2-40B4-BE49-F238E27FC236}">
                      <a16:creationId xmlns:a16="http://schemas.microsoft.com/office/drawing/2014/main" id="{C19B9B17-0451-5994-6DD5-A224F708C3A8}"/>
                    </a:ext>
                  </a:extLst>
                </p:cNvPr>
                <p:cNvPicPr>
                  <a:picLocks noChangeAspect="1"/>
                </p:cNvPicPr>
                <p:nvPr/>
              </p:nvPicPr>
              <p:blipFill>
                <a:blip r:embed="rId38"/>
                <a:stretch>
                  <a:fillRect/>
                </a:stretch>
              </p:blipFill>
              <p:spPr>
                <a:xfrm>
                  <a:off x="5268379" y="4845768"/>
                  <a:ext cx="462693" cy="462693"/>
                </a:xfrm>
                <a:prstGeom prst="rect">
                  <a:avLst/>
                </a:prstGeom>
              </p:spPr>
            </p:pic>
            <p:sp>
              <p:nvSpPr>
                <p:cNvPr id="213" name="正方形/長方形 212">
                  <a:extLst>
                    <a:ext uri="{FF2B5EF4-FFF2-40B4-BE49-F238E27FC236}">
                      <a16:creationId xmlns:a16="http://schemas.microsoft.com/office/drawing/2014/main" id="{A5CBEBD7-9D1D-D22E-9E96-F37E66767528}"/>
                    </a:ext>
                  </a:extLst>
                </p:cNvPr>
                <p:cNvSpPr/>
                <p:nvPr/>
              </p:nvSpPr>
              <p:spPr>
                <a:xfrm>
                  <a:off x="5798270" y="5140279"/>
                  <a:ext cx="857649" cy="153888"/>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枠外高</a:t>
                  </a:r>
                  <a:r>
                    <a:rPr lang="en-US" altLang="ja-JP" sz="500" spc="-30" dirty="0">
                      <a:solidFill>
                        <a:srgbClr val="000000"/>
                      </a:solidFill>
                      <a:latin typeface="ＭＳ Ｐゴシック" pitchFamily="50" charset="-128"/>
                      <a:ea typeface="ＭＳ Ｐゴシック" pitchFamily="50" charset="-128"/>
                    </a:rPr>
                    <a:t>UH1780mm</a:t>
                  </a:r>
                  <a:r>
                    <a:rPr lang="ja-JP" altLang="en-US" sz="500" spc="-30" dirty="0">
                      <a:solidFill>
                        <a:srgbClr val="000000"/>
                      </a:solidFill>
                      <a:latin typeface="ＭＳ Ｐゴシック" pitchFamily="50" charset="-128"/>
                      <a:ea typeface="ＭＳ Ｐゴシック" pitchFamily="50" charset="-128"/>
                    </a:rPr>
                    <a:t>以上に対応。</a:t>
                  </a:r>
                </a:p>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引き残し</a:t>
                  </a:r>
                  <a:r>
                    <a:rPr lang="en-US" altLang="ja-JP" sz="500" spc="-30" dirty="0">
                      <a:solidFill>
                        <a:srgbClr val="000000"/>
                      </a:solidFill>
                      <a:latin typeface="ＭＳ Ｐゴシック" pitchFamily="50" charset="-128"/>
                      <a:ea typeface="ＭＳ Ｐゴシック" pitchFamily="50" charset="-128"/>
                    </a:rPr>
                    <a:t>120mm</a:t>
                  </a:r>
                  <a:r>
                    <a:rPr lang="ja-JP" altLang="en-US" sz="500" spc="-30" dirty="0">
                      <a:solidFill>
                        <a:srgbClr val="000000"/>
                      </a:solidFill>
                      <a:latin typeface="ＭＳ Ｐゴシック" pitchFamily="50" charset="-128"/>
                      <a:ea typeface="ＭＳ Ｐゴシック" pitchFamily="50" charset="-128"/>
                    </a:rPr>
                    <a:t>のみ対応。</a:t>
                  </a:r>
                </a:p>
              </p:txBody>
            </p:sp>
            <p:sp>
              <p:nvSpPr>
                <p:cNvPr id="249" name="正方形/長方形 248">
                  <a:extLst>
                    <a:ext uri="{FF2B5EF4-FFF2-40B4-BE49-F238E27FC236}">
                      <a16:creationId xmlns:a16="http://schemas.microsoft.com/office/drawing/2014/main" id="{DA451967-807F-B2A1-9DEA-BD419F4A1103}"/>
                    </a:ext>
                  </a:extLst>
                </p:cNvPr>
                <p:cNvSpPr/>
                <p:nvPr/>
              </p:nvSpPr>
              <p:spPr>
                <a:xfrm>
                  <a:off x="4941847"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引戸</a:t>
                  </a:r>
                </a:p>
              </p:txBody>
            </p:sp>
            <p:sp>
              <p:nvSpPr>
                <p:cNvPr id="250" name="正方形/長方形 249">
                  <a:extLst>
                    <a:ext uri="{FF2B5EF4-FFF2-40B4-BE49-F238E27FC236}">
                      <a16:creationId xmlns:a16="http://schemas.microsoft.com/office/drawing/2014/main" id="{A64CC491-AADA-F06B-D2E5-E1DB997CE032}"/>
                    </a:ext>
                  </a:extLst>
                </p:cNvPr>
                <p:cNvSpPr/>
                <p:nvPr/>
              </p:nvSpPr>
              <p:spPr>
                <a:xfrm>
                  <a:off x="5326645" y="4908750"/>
                  <a:ext cx="115911" cy="356473"/>
                </a:xfrm>
                <a:prstGeom prst="rect">
                  <a:avLst/>
                </a:prstGeom>
                <a:noFill/>
                <a:ln w="3175">
                  <a:noFill/>
                </a:ln>
              </p:spPr>
              <p:txBody>
                <a:bodyPr vert="eaVert" wrap="square" lIns="0" tIns="0" rIns="0" bIns="0" anchor="ctr" anchorCtr="0">
                  <a:noAutofit/>
                </a:bodyPr>
                <a:lstStyle/>
                <a:p>
                  <a:pPr algn="ctr"/>
                  <a:r>
                    <a:rPr lang="ja-JP" altLang="en-US" sz="500" dirty="0">
                      <a:solidFill>
                        <a:srgbClr val="000000"/>
                      </a:solidFill>
                      <a:latin typeface="ＭＳ Ｐゴシック" pitchFamily="50" charset="-128"/>
                      <a:ea typeface="ＭＳ Ｐゴシック" pitchFamily="50" charset="-128"/>
                    </a:rPr>
                    <a:t>（控え壁）</a:t>
                  </a:r>
                </a:p>
              </p:txBody>
            </p:sp>
          </p:grpSp>
          <p:grpSp>
            <p:nvGrpSpPr>
              <p:cNvPr id="255" name="グループ化 254">
                <a:extLst>
                  <a:ext uri="{FF2B5EF4-FFF2-40B4-BE49-F238E27FC236}">
                    <a16:creationId xmlns:a16="http://schemas.microsoft.com/office/drawing/2014/main" id="{299CCC31-C1E3-364F-D905-749CE2E8C632}"/>
                  </a:ext>
                </a:extLst>
              </p:cNvPr>
              <p:cNvGrpSpPr/>
              <p:nvPr/>
            </p:nvGrpSpPr>
            <p:grpSpPr>
              <a:xfrm>
                <a:off x="7853632" y="4845768"/>
                <a:ext cx="544835" cy="462693"/>
                <a:chOff x="7798101" y="4845768"/>
                <a:chExt cx="544835" cy="462693"/>
              </a:xfrm>
            </p:grpSpPr>
            <p:pic>
              <p:nvPicPr>
                <p:cNvPr id="173" name="図 172">
                  <a:extLst>
                    <a:ext uri="{FF2B5EF4-FFF2-40B4-BE49-F238E27FC236}">
                      <a16:creationId xmlns:a16="http://schemas.microsoft.com/office/drawing/2014/main" id="{1ECD4C84-0B65-3712-A0D3-74A040B3AFA0}"/>
                    </a:ext>
                  </a:extLst>
                </p:cNvPr>
                <p:cNvPicPr>
                  <a:picLocks noChangeAspect="1"/>
                </p:cNvPicPr>
                <p:nvPr/>
              </p:nvPicPr>
              <p:blipFill>
                <a:blip r:embed="rId39"/>
                <a:stretch>
                  <a:fillRect/>
                </a:stretch>
              </p:blipFill>
              <p:spPr>
                <a:xfrm>
                  <a:off x="8124545" y="4845768"/>
                  <a:ext cx="218391" cy="462693"/>
                </a:xfrm>
                <a:prstGeom prst="rect">
                  <a:avLst/>
                </a:prstGeom>
              </p:spPr>
            </p:pic>
            <p:sp>
              <p:nvSpPr>
                <p:cNvPr id="252" name="正方形/長方形 251">
                  <a:extLst>
                    <a:ext uri="{FF2B5EF4-FFF2-40B4-BE49-F238E27FC236}">
                      <a16:creationId xmlns:a16="http://schemas.microsoft.com/office/drawing/2014/main" id="{E17127AA-2159-428C-B0D9-4A5D00C6F678}"/>
                    </a:ext>
                  </a:extLst>
                </p:cNvPr>
                <p:cNvSpPr/>
                <p:nvPr/>
              </p:nvSpPr>
              <p:spPr>
                <a:xfrm>
                  <a:off x="7798101"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開き戸</a:t>
                  </a:r>
                </a:p>
              </p:txBody>
            </p:sp>
          </p:grpSp>
          <p:cxnSp>
            <p:nvCxnSpPr>
              <p:cNvPr id="257" name="コネクタ: カギ線 256">
                <a:extLst>
                  <a:ext uri="{FF2B5EF4-FFF2-40B4-BE49-F238E27FC236}">
                    <a16:creationId xmlns:a16="http://schemas.microsoft.com/office/drawing/2014/main" id="{757DF6B1-CEF9-7CD5-68F2-F717080760CD}"/>
                  </a:ext>
                </a:extLst>
              </p:cNvPr>
              <p:cNvCxnSpPr>
                <a:cxnSpLocks/>
                <a:stCxn id="261" idx="2"/>
                <a:endCxn id="262" idx="2"/>
              </p:cNvCxnSpPr>
              <p:nvPr/>
            </p:nvCxnSpPr>
            <p:spPr>
              <a:xfrm rot="10800000" flipV="1">
                <a:off x="4286719" y="4009649"/>
                <a:ext cx="12700" cy="643555"/>
              </a:xfrm>
              <a:prstGeom prst="bentConnector3">
                <a:avLst>
                  <a:gd name="adj1" fmla="val 1800000"/>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61" name="楕円 260">
                <a:extLst>
                  <a:ext uri="{FF2B5EF4-FFF2-40B4-BE49-F238E27FC236}">
                    <a16:creationId xmlns:a16="http://schemas.microsoft.com/office/drawing/2014/main" id="{F86F9B58-F634-7DAA-1E49-B44446CA9223}"/>
                  </a:ext>
                </a:extLst>
              </p:cNvPr>
              <p:cNvSpPr/>
              <p:nvPr/>
            </p:nvSpPr>
            <p:spPr bwMode="auto">
              <a:xfrm>
                <a:off x="4286719" y="3950854"/>
                <a:ext cx="117591" cy="117591"/>
              </a:xfrm>
              <a:prstGeom prst="ellipse">
                <a:avLst/>
              </a:prstGeom>
              <a:noFill/>
              <a:ln w="6350">
                <a:solidFill>
                  <a:schemeClr val="accent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sp>
            <p:nvSpPr>
              <p:cNvPr id="262" name="楕円 261">
                <a:extLst>
                  <a:ext uri="{FF2B5EF4-FFF2-40B4-BE49-F238E27FC236}">
                    <a16:creationId xmlns:a16="http://schemas.microsoft.com/office/drawing/2014/main" id="{46F21DB6-7E97-865A-E75E-76205168EBCF}"/>
                  </a:ext>
                </a:extLst>
              </p:cNvPr>
              <p:cNvSpPr/>
              <p:nvPr/>
            </p:nvSpPr>
            <p:spPr bwMode="auto">
              <a:xfrm>
                <a:off x="4286719" y="4594409"/>
                <a:ext cx="117591" cy="117591"/>
              </a:xfrm>
              <a:prstGeom prst="ellipse">
                <a:avLst/>
              </a:prstGeom>
              <a:noFill/>
              <a:ln w="6350">
                <a:solidFill>
                  <a:schemeClr val="accent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pic>
            <p:nvPicPr>
              <p:cNvPr id="145" name="図 144">
                <a:extLst>
                  <a:ext uri="{FF2B5EF4-FFF2-40B4-BE49-F238E27FC236}">
                    <a16:creationId xmlns:a16="http://schemas.microsoft.com/office/drawing/2014/main" id="{E86A18F6-B903-17BE-AA26-259A27DC4D2D}"/>
                  </a:ext>
                </a:extLst>
              </p:cNvPr>
              <p:cNvPicPr>
                <a:picLocks noChangeAspect="1"/>
              </p:cNvPicPr>
              <p:nvPr/>
            </p:nvPicPr>
            <p:blipFill>
              <a:blip r:embed="rId40"/>
              <a:stretch>
                <a:fillRect/>
              </a:stretch>
            </p:blipFill>
            <p:spPr>
              <a:xfrm>
                <a:off x="3640665" y="4067474"/>
                <a:ext cx="486932" cy="475520"/>
              </a:xfrm>
              <a:prstGeom prst="rect">
                <a:avLst/>
              </a:prstGeom>
            </p:spPr>
          </p:pic>
        </p:grpSp>
        <p:grpSp>
          <p:nvGrpSpPr>
            <p:cNvPr id="336" name="グループ化 335">
              <a:extLst>
                <a:ext uri="{FF2B5EF4-FFF2-40B4-BE49-F238E27FC236}">
                  <a16:creationId xmlns:a16="http://schemas.microsoft.com/office/drawing/2014/main" id="{E9D3B826-8E55-CAB8-2655-B97FF42D8217}"/>
                </a:ext>
              </a:extLst>
            </p:cNvPr>
            <p:cNvGrpSpPr/>
            <p:nvPr/>
          </p:nvGrpSpPr>
          <p:grpSpPr>
            <a:xfrm>
              <a:off x="8723196" y="3427320"/>
              <a:ext cx="425527" cy="112552"/>
              <a:chOff x="7405834" y="2204598"/>
              <a:chExt cx="425527" cy="112552"/>
            </a:xfrm>
          </p:grpSpPr>
          <p:sp>
            <p:nvSpPr>
              <p:cNvPr id="333" name="正方形/長方形 332">
                <a:extLst>
                  <a:ext uri="{FF2B5EF4-FFF2-40B4-BE49-F238E27FC236}">
                    <a16:creationId xmlns:a16="http://schemas.microsoft.com/office/drawing/2014/main" id="{57BEF4DF-E530-4D40-C3A1-EA2290D4C82A}"/>
                  </a:ext>
                </a:extLst>
              </p:cNvPr>
              <p:cNvSpPr/>
              <p:nvPr/>
            </p:nvSpPr>
            <p:spPr bwMode="auto">
              <a:xfrm>
                <a:off x="7405834" y="2204598"/>
                <a:ext cx="425527" cy="112552"/>
              </a:xfrm>
              <a:prstGeom prst="rect">
                <a:avLst/>
              </a:prstGeom>
              <a:solidFill>
                <a:schemeClr val="bg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334" name="テキスト ボックス 333">
                <a:extLst>
                  <a:ext uri="{FF2B5EF4-FFF2-40B4-BE49-F238E27FC236}">
                    <a16:creationId xmlns:a16="http://schemas.microsoft.com/office/drawing/2014/main" id="{44A9C2C6-50E4-9B56-F2E6-B4F3C8DFDC49}"/>
                  </a:ext>
                </a:extLst>
              </p:cNvPr>
              <p:cNvSpPr txBox="1"/>
              <p:nvPr/>
            </p:nvSpPr>
            <p:spPr>
              <a:xfrm>
                <a:off x="7520468" y="2218163"/>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335" name="四角形: 角を丸くする 334">
                <a:extLst>
                  <a:ext uri="{FF2B5EF4-FFF2-40B4-BE49-F238E27FC236}">
                    <a16:creationId xmlns:a16="http://schemas.microsoft.com/office/drawing/2014/main" id="{0A425174-BCEE-DC6C-6A20-69E25387D245}"/>
                  </a:ext>
                </a:extLst>
              </p:cNvPr>
              <p:cNvSpPr/>
              <p:nvPr/>
            </p:nvSpPr>
            <p:spPr bwMode="auto">
              <a:xfrm>
                <a:off x="7424825" y="2215719"/>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grpSp>
      <p:grpSp>
        <p:nvGrpSpPr>
          <p:cNvPr id="32" name="グループ化 31">
            <a:extLst>
              <a:ext uri="{FF2B5EF4-FFF2-40B4-BE49-F238E27FC236}">
                <a16:creationId xmlns:a16="http://schemas.microsoft.com/office/drawing/2014/main" id="{96DD1424-0184-EBB3-77A4-414DE3E11669}"/>
              </a:ext>
            </a:extLst>
          </p:cNvPr>
          <p:cNvGrpSpPr/>
          <p:nvPr/>
        </p:nvGrpSpPr>
        <p:grpSpPr>
          <a:xfrm>
            <a:off x="129712" y="4693766"/>
            <a:ext cx="3006000" cy="1956416"/>
            <a:chOff x="129712" y="4693766"/>
            <a:chExt cx="3006000" cy="1956416"/>
          </a:xfrm>
        </p:grpSpPr>
        <p:sp>
          <p:nvSpPr>
            <p:cNvPr id="26" name="Rectangle 14">
              <a:extLst>
                <a:ext uri="{FF2B5EF4-FFF2-40B4-BE49-F238E27FC236}">
                  <a16:creationId xmlns:a16="http://schemas.microsoft.com/office/drawing/2014/main" id="{B8F8C389-3B04-6AEB-AA93-73F3015943FB}"/>
                </a:ext>
              </a:extLst>
            </p:cNvPr>
            <p:cNvSpPr>
              <a:spLocks noChangeArrowheads="1"/>
            </p:cNvSpPr>
            <p:nvPr/>
          </p:nvSpPr>
          <p:spPr bwMode="auto">
            <a:xfrm>
              <a:off x="129712" y="4693766"/>
              <a:ext cx="3006000" cy="1956416"/>
            </a:xfrm>
            <a:prstGeom prst="rect">
              <a:avLst/>
            </a:prstGeom>
            <a:solidFill>
              <a:srgbClr val="FFFFE7"/>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321D72FA-6715-FE17-C80C-E0A3E8D1E78A}"/>
                </a:ext>
              </a:extLst>
            </p:cNvPr>
            <p:cNvSpPr txBox="1"/>
            <p:nvPr/>
          </p:nvSpPr>
          <p:spPr>
            <a:xfrm>
              <a:off x="230968" y="4835859"/>
              <a:ext cx="2694648" cy="123111"/>
            </a:xfrm>
            <a:prstGeom prst="rect">
              <a:avLst/>
            </a:prstGeom>
            <a:noFill/>
          </p:spPr>
          <p:txBody>
            <a:bodyPr wrap="none" lIns="0" tIns="0" rIns="0" bIns="0" rtlCol="0">
              <a:spAutoFit/>
            </a:bodyPr>
            <a:lstStyle/>
            <a:p>
              <a:r>
                <a:rPr kumimoji="1" lang="ja-JP" altLang="en-US" sz="800" b="1" dirty="0"/>
                <a:t>フリーストップ自閉機構あり・なしを　 </a:t>
              </a:r>
              <a:r>
                <a:rPr lang="en-US" altLang="ja-JP" sz="800" b="1" dirty="0"/>
                <a:t>U</a:t>
              </a:r>
              <a:r>
                <a:rPr kumimoji="1" lang="ja-JP" altLang="en-US" sz="800" b="1" dirty="0"/>
                <a:t>オーダー 　で対応可能。</a:t>
              </a:r>
            </a:p>
          </p:txBody>
        </p:sp>
        <p:sp>
          <p:nvSpPr>
            <p:cNvPr id="4" name="テキスト ボックス 3">
              <a:extLst>
                <a:ext uri="{FF2B5EF4-FFF2-40B4-BE49-F238E27FC236}">
                  <a16:creationId xmlns:a16="http://schemas.microsoft.com/office/drawing/2014/main" id="{664E4CE7-A0BE-F850-6834-3877483E6D97}"/>
                </a:ext>
              </a:extLst>
            </p:cNvPr>
            <p:cNvSpPr txBox="1"/>
            <p:nvPr/>
          </p:nvSpPr>
          <p:spPr>
            <a:xfrm>
              <a:off x="230969" y="5021843"/>
              <a:ext cx="2788998" cy="369332"/>
            </a:xfrm>
            <a:prstGeom prst="rect">
              <a:avLst/>
            </a:prstGeom>
            <a:noFill/>
          </p:spPr>
          <p:txBody>
            <a:bodyPr wrap="square" lIns="0" tIns="0" rIns="0" bIns="0" rtlCol="0">
              <a:spAutoFit/>
            </a:bodyPr>
            <a:lstStyle/>
            <a:p>
              <a:r>
                <a:rPr kumimoji="1" lang="ja-JP" altLang="en-US" sz="600" dirty="0"/>
                <a:t>開いたその位置で止まり続けるフリーストップ自閉機構。引手に少し触れると自動で閉まります。大きく開けて出入りするだけでなく、少しだけ扉を開けてプライバシーに配慮した換気もできます。開けた位置で手を離すとゆっくり閉まり始める自閉機構（フリーストップなし）にも対応可能です。</a:t>
              </a:r>
            </a:p>
          </p:txBody>
        </p:sp>
        <p:sp>
          <p:nvSpPr>
            <p:cNvPr id="15" name="テキスト ボックス 14">
              <a:extLst>
                <a:ext uri="{FF2B5EF4-FFF2-40B4-BE49-F238E27FC236}">
                  <a16:creationId xmlns:a16="http://schemas.microsoft.com/office/drawing/2014/main" id="{E25386C5-B09D-DB66-DD79-1DDD0410152E}"/>
                </a:ext>
              </a:extLst>
            </p:cNvPr>
            <p:cNvSpPr txBox="1"/>
            <p:nvPr/>
          </p:nvSpPr>
          <p:spPr>
            <a:xfrm>
              <a:off x="230968" y="5411035"/>
              <a:ext cx="2500259" cy="76944"/>
            </a:xfrm>
            <a:prstGeom prst="rect">
              <a:avLst/>
            </a:prstGeom>
            <a:noFill/>
          </p:spPr>
          <p:txBody>
            <a:bodyPr wrap="square" lIns="0" tIns="0" rIns="0" bIns="0" rtlCol="0">
              <a:spAutoFit/>
            </a:bodyPr>
            <a:lstStyle/>
            <a:p>
              <a:r>
                <a:rPr kumimoji="1" lang="en-US" altLang="ja-JP" sz="500" dirty="0"/>
                <a:t>※</a:t>
              </a:r>
              <a:r>
                <a:rPr kumimoji="1" lang="ja-JP" altLang="en-US" sz="500" dirty="0"/>
                <a:t>不燃面材引戸は、自閉機構（フリーストップなし）、タイムラグ自閉機構で対応可能です。</a:t>
              </a:r>
            </a:p>
          </p:txBody>
        </p:sp>
        <p:sp>
          <p:nvSpPr>
            <p:cNvPr id="12" name="テキスト ボックス 11">
              <a:extLst>
                <a:ext uri="{FF2B5EF4-FFF2-40B4-BE49-F238E27FC236}">
                  <a16:creationId xmlns:a16="http://schemas.microsoft.com/office/drawing/2014/main" id="{8DEAA913-4758-E132-E60B-FF18B76DC45C}"/>
                </a:ext>
              </a:extLst>
            </p:cNvPr>
            <p:cNvSpPr txBox="1"/>
            <p:nvPr/>
          </p:nvSpPr>
          <p:spPr>
            <a:xfrm>
              <a:off x="232688" y="6379614"/>
              <a:ext cx="848209" cy="76944"/>
            </a:xfrm>
            <a:prstGeom prst="rect">
              <a:avLst/>
            </a:prstGeom>
            <a:noFill/>
          </p:spPr>
          <p:txBody>
            <a:bodyPr wrap="square" lIns="0" tIns="0" rIns="0" bIns="0" rtlCol="0">
              <a:spAutoFit/>
            </a:bodyPr>
            <a:lstStyle/>
            <a:p>
              <a:r>
                <a:rPr kumimoji="1" lang="ja-JP" altLang="en-US" sz="500" dirty="0"/>
                <a:t>開けた位置で止まり続けます。</a:t>
              </a:r>
            </a:p>
          </p:txBody>
        </p:sp>
        <p:sp>
          <p:nvSpPr>
            <p:cNvPr id="13" name="テキスト ボックス 12">
              <a:extLst>
                <a:ext uri="{FF2B5EF4-FFF2-40B4-BE49-F238E27FC236}">
                  <a16:creationId xmlns:a16="http://schemas.microsoft.com/office/drawing/2014/main" id="{CEC4CAD3-E6C2-C6DC-16FB-79A1F717155C}"/>
                </a:ext>
              </a:extLst>
            </p:cNvPr>
            <p:cNvSpPr txBox="1"/>
            <p:nvPr/>
          </p:nvSpPr>
          <p:spPr>
            <a:xfrm>
              <a:off x="1193009" y="6379614"/>
              <a:ext cx="873975" cy="153888"/>
            </a:xfrm>
            <a:prstGeom prst="rect">
              <a:avLst/>
            </a:prstGeom>
            <a:noFill/>
          </p:spPr>
          <p:txBody>
            <a:bodyPr wrap="square" lIns="0" tIns="0" rIns="0" bIns="0" rtlCol="0">
              <a:spAutoFit/>
            </a:bodyPr>
            <a:lstStyle/>
            <a:p>
              <a:r>
                <a:rPr kumimoji="1" lang="ja-JP" altLang="en-US" sz="500" dirty="0"/>
                <a:t>開けて手を離すとゆっくり閉まりはじめます。</a:t>
              </a:r>
            </a:p>
          </p:txBody>
        </p:sp>
        <p:sp>
          <p:nvSpPr>
            <p:cNvPr id="14" name="テキスト ボックス 13">
              <a:extLst>
                <a:ext uri="{FF2B5EF4-FFF2-40B4-BE49-F238E27FC236}">
                  <a16:creationId xmlns:a16="http://schemas.microsoft.com/office/drawing/2014/main" id="{32499A71-1ABF-1AA5-5082-0EA0A74A3F27}"/>
                </a:ext>
              </a:extLst>
            </p:cNvPr>
            <p:cNvSpPr txBox="1"/>
            <p:nvPr/>
          </p:nvSpPr>
          <p:spPr>
            <a:xfrm>
              <a:off x="2173695" y="6379614"/>
              <a:ext cx="848209" cy="76944"/>
            </a:xfrm>
            <a:prstGeom prst="rect">
              <a:avLst/>
            </a:prstGeom>
            <a:noFill/>
          </p:spPr>
          <p:txBody>
            <a:bodyPr wrap="square" lIns="0" tIns="0" rIns="0" bIns="0" rtlCol="0">
              <a:spAutoFit/>
            </a:bodyPr>
            <a:lstStyle/>
            <a:p>
              <a:r>
                <a:rPr kumimoji="1" lang="ja-JP" altLang="en-US" sz="500" dirty="0"/>
                <a:t>扉を全開すると止まります。</a:t>
              </a:r>
            </a:p>
          </p:txBody>
        </p:sp>
        <p:sp>
          <p:nvSpPr>
            <p:cNvPr id="244" name="テキスト ボックス 243">
              <a:extLst>
                <a:ext uri="{FF2B5EF4-FFF2-40B4-BE49-F238E27FC236}">
                  <a16:creationId xmlns:a16="http://schemas.microsoft.com/office/drawing/2014/main" id="{2DC46958-994F-05FC-E398-592486222AD3}"/>
                </a:ext>
              </a:extLst>
            </p:cNvPr>
            <p:cNvSpPr txBox="1"/>
            <p:nvPr/>
          </p:nvSpPr>
          <p:spPr>
            <a:xfrm>
              <a:off x="230968" y="5528879"/>
              <a:ext cx="897787" cy="92333"/>
            </a:xfrm>
            <a:prstGeom prst="rect">
              <a:avLst/>
            </a:prstGeom>
            <a:noFill/>
          </p:spPr>
          <p:txBody>
            <a:bodyPr wrap="square" lIns="0" tIns="0" rIns="0" bIns="0" rtlCol="0">
              <a:spAutoFit/>
            </a:bodyPr>
            <a:lstStyle/>
            <a:p>
              <a:r>
                <a:rPr kumimoji="1" lang="ja-JP" altLang="en-US" sz="600" dirty="0"/>
                <a:t>フリーストップ自閉機構</a:t>
              </a:r>
            </a:p>
          </p:txBody>
        </p:sp>
        <p:sp>
          <p:nvSpPr>
            <p:cNvPr id="245" name="テキスト ボックス 244">
              <a:extLst>
                <a:ext uri="{FF2B5EF4-FFF2-40B4-BE49-F238E27FC236}">
                  <a16:creationId xmlns:a16="http://schemas.microsoft.com/office/drawing/2014/main" id="{9E413AD7-5C5F-A420-D8CD-5CFDC4747355}"/>
                </a:ext>
              </a:extLst>
            </p:cNvPr>
            <p:cNvSpPr txBox="1"/>
            <p:nvPr/>
          </p:nvSpPr>
          <p:spPr>
            <a:xfrm>
              <a:off x="1196004" y="5528879"/>
              <a:ext cx="977691" cy="92333"/>
            </a:xfrm>
            <a:prstGeom prst="rect">
              <a:avLst/>
            </a:prstGeom>
            <a:noFill/>
          </p:spPr>
          <p:txBody>
            <a:bodyPr wrap="square" lIns="0" tIns="0" rIns="0" bIns="0" rtlCol="0">
              <a:spAutoFit/>
            </a:bodyPr>
            <a:lstStyle/>
            <a:p>
              <a:r>
                <a:rPr kumimoji="1" lang="ja-JP" altLang="en-US" sz="600" dirty="0"/>
                <a:t>自閉機構（フリーストップなし）</a:t>
              </a:r>
            </a:p>
          </p:txBody>
        </p:sp>
        <p:grpSp>
          <p:nvGrpSpPr>
            <p:cNvPr id="6" name="グループ化 5">
              <a:extLst>
                <a:ext uri="{FF2B5EF4-FFF2-40B4-BE49-F238E27FC236}">
                  <a16:creationId xmlns:a16="http://schemas.microsoft.com/office/drawing/2014/main" id="{61B8DD89-2D80-9A50-161B-A4D2083CED07}"/>
                </a:ext>
              </a:extLst>
            </p:cNvPr>
            <p:cNvGrpSpPr/>
            <p:nvPr/>
          </p:nvGrpSpPr>
          <p:grpSpPr>
            <a:xfrm>
              <a:off x="1721893" y="4822356"/>
              <a:ext cx="595523" cy="144462"/>
              <a:chOff x="4668865" y="5375737"/>
              <a:chExt cx="595523" cy="144462"/>
            </a:xfrm>
          </p:grpSpPr>
          <p:sp>
            <p:nvSpPr>
              <p:cNvPr id="272" name="正方形/長方形 271">
                <a:extLst>
                  <a:ext uri="{FF2B5EF4-FFF2-40B4-BE49-F238E27FC236}">
                    <a16:creationId xmlns:a16="http://schemas.microsoft.com/office/drawing/2014/main" id="{CC7747C4-2DBD-BB95-4880-E99CE85BD8C4}"/>
                  </a:ext>
                </a:extLst>
              </p:cNvPr>
              <p:cNvSpPr/>
              <p:nvPr/>
            </p:nvSpPr>
            <p:spPr bwMode="auto">
              <a:xfrm>
                <a:off x="4668865" y="5375737"/>
                <a:ext cx="595523" cy="144462"/>
              </a:xfrm>
              <a:prstGeom prst="rect">
                <a:avLst/>
              </a:prstGeom>
              <a:solidFill>
                <a:schemeClr val="bg1"/>
              </a:solidFill>
              <a:ln w="9525">
                <a:noFill/>
                <a:miter lim="800000"/>
                <a:headEnd/>
                <a:tailEnd/>
              </a:ln>
              <a:effectLst/>
            </p:spPr>
            <p:txBody>
              <a:bodyPr wrap="none" rtlCol="0" anchor="ctr"/>
              <a:lstStyle/>
              <a:p>
                <a:pPr algn="ctr"/>
                <a:endParaRPr kumimoji="1" lang="ja-JP" altLang="en-US" sz="1200" dirty="0">
                  <a:solidFill>
                    <a:prstClr val="black"/>
                  </a:solidFill>
                </a:endParaRPr>
              </a:p>
            </p:txBody>
          </p:sp>
          <p:sp>
            <p:nvSpPr>
              <p:cNvPr id="273" name="テキスト ボックス 272">
                <a:extLst>
                  <a:ext uri="{FF2B5EF4-FFF2-40B4-BE49-F238E27FC236}">
                    <a16:creationId xmlns:a16="http://schemas.microsoft.com/office/drawing/2014/main" id="{393EB269-AAD4-F03E-4223-949C02FFB228}"/>
                  </a:ext>
                </a:extLst>
              </p:cNvPr>
              <p:cNvSpPr txBox="1"/>
              <p:nvPr/>
            </p:nvSpPr>
            <p:spPr>
              <a:xfrm>
                <a:off x="4835917" y="5387189"/>
                <a:ext cx="389530" cy="123111"/>
              </a:xfrm>
              <a:prstGeom prst="rect">
                <a:avLst/>
              </a:prstGeom>
              <a:noFill/>
            </p:spPr>
            <p:txBody>
              <a:bodyPr wrap="none" lIns="0" tIns="0" rIns="0" bIns="0" rtlCol="0">
                <a:spAutoFit/>
              </a:bodyPr>
              <a:lstStyle/>
              <a:p>
                <a:r>
                  <a:rPr lang="ja-JP" altLang="en-US" sz="800" b="1" dirty="0">
                    <a:solidFill>
                      <a:srgbClr val="3992B9"/>
                    </a:solidFill>
                  </a:rPr>
                  <a:t>オーダー</a:t>
                </a:r>
                <a:endParaRPr kumimoji="1" lang="en-US" altLang="ja-JP" sz="800" b="1" dirty="0">
                  <a:solidFill>
                    <a:srgbClr val="3992B9"/>
                  </a:solidFill>
                </a:endParaRPr>
              </a:p>
            </p:txBody>
          </p:sp>
          <p:sp>
            <p:nvSpPr>
              <p:cNvPr id="274" name="四角形: 角を丸くする 273">
                <a:extLst>
                  <a:ext uri="{FF2B5EF4-FFF2-40B4-BE49-F238E27FC236}">
                    <a16:creationId xmlns:a16="http://schemas.microsoft.com/office/drawing/2014/main" id="{A85265D7-C1E9-F4DF-0CE0-A6B2247AB6A3}"/>
                  </a:ext>
                </a:extLst>
              </p:cNvPr>
              <p:cNvSpPr/>
              <p:nvPr/>
            </p:nvSpPr>
            <p:spPr bwMode="auto">
              <a:xfrm>
                <a:off x="4730851" y="5399550"/>
                <a:ext cx="89538" cy="99454"/>
              </a:xfrm>
              <a:prstGeom prst="roundRect">
                <a:avLst/>
              </a:prstGeom>
              <a:noFill/>
              <a:ln w="9525">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b="1" dirty="0">
                    <a:solidFill>
                      <a:srgbClr val="3992B9"/>
                    </a:solidFill>
                  </a:rPr>
                  <a:t>U</a:t>
                </a:r>
                <a:endParaRPr kumimoji="1" lang="ja-JP" altLang="en-US" sz="800" b="1" dirty="0">
                  <a:solidFill>
                    <a:srgbClr val="3992B9"/>
                  </a:solidFill>
                </a:endParaRPr>
              </a:p>
            </p:txBody>
          </p:sp>
        </p:grpSp>
        <p:pic>
          <p:nvPicPr>
            <p:cNvPr id="16" name="図 15">
              <a:extLst>
                <a:ext uri="{FF2B5EF4-FFF2-40B4-BE49-F238E27FC236}">
                  <a16:creationId xmlns:a16="http://schemas.microsoft.com/office/drawing/2014/main" id="{164D1823-C74F-0B49-CAD6-0AE92A4B39A0}"/>
                </a:ext>
              </a:extLst>
            </p:cNvPr>
            <p:cNvPicPr>
              <a:picLocks noChangeAspect="1"/>
            </p:cNvPicPr>
            <p:nvPr/>
          </p:nvPicPr>
          <p:blipFill rotWithShape="1">
            <a:blip r:embed="rId41"/>
            <a:srcRect t="20810"/>
            <a:stretch/>
          </p:blipFill>
          <p:spPr>
            <a:xfrm>
              <a:off x="232070" y="5629767"/>
              <a:ext cx="838689" cy="733235"/>
            </a:xfrm>
            <a:prstGeom prst="rect">
              <a:avLst/>
            </a:prstGeom>
          </p:spPr>
        </p:pic>
        <p:pic>
          <p:nvPicPr>
            <p:cNvPr id="18" name="図 17">
              <a:extLst>
                <a:ext uri="{FF2B5EF4-FFF2-40B4-BE49-F238E27FC236}">
                  <a16:creationId xmlns:a16="http://schemas.microsoft.com/office/drawing/2014/main" id="{01960896-93C0-01FA-1185-869B68E738B4}"/>
                </a:ext>
              </a:extLst>
            </p:cNvPr>
            <p:cNvPicPr>
              <a:picLocks noChangeAspect="1"/>
            </p:cNvPicPr>
            <p:nvPr/>
          </p:nvPicPr>
          <p:blipFill rotWithShape="1">
            <a:blip r:embed="rId42"/>
            <a:srcRect t="20810"/>
            <a:stretch/>
          </p:blipFill>
          <p:spPr>
            <a:xfrm>
              <a:off x="1196004" y="5629768"/>
              <a:ext cx="838688" cy="733233"/>
            </a:xfrm>
            <a:prstGeom prst="rect">
              <a:avLst/>
            </a:prstGeom>
          </p:spPr>
        </p:pic>
        <p:pic>
          <p:nvPicPr>
            <p:cNvPr id="20" name="図 19">
              <a:extLst>
                <a:ext uri="{FF2B5EF4-FFF2-40B4-BE49-F238E27FC236}">
                  <a16:creationId xmlns:a16="http://schemas.microsoft.com/office/drawing/2014/main" id="{9EC57425-E825-A87E-F9EB-591ADB705AFE}"/>
                </a:ext>
              </a:extLst>
            </p:cNvPr>
            <p:cNvPicPr>
              <a:picLocks noChangeAspect="1"/>
            </p:cNvPicPr>
            <p:nvPr/>
          </p:nvPicPr>
          <p:blipFill rotWithShape="1">
            <a:blip r:embed="rId43"/>
            <a:srcRect t="20810"/>
            <a:stretch/>
          </p:blipFill>
          <p:spPr>
            <a:xfrm>
              <a:off x="2173695" y="5627962"/>
              <a:ext cx="840753" cy="735040"/>
            </a:xfrm>
            <a:prstGeom prst="rect">
              <a:avLst/>
            </a:prstGeom>
          </p:spPr>
        </p:pic>
        <p:cxnSp>
          <p:nvCxnSpPr>
            <p:cNvPr id="284" name="直線矢印コネクタ 283">
              <a:extLst>
                <a:ext uri="{FF2B5EF4-FFF2-40B4-BE49-F238E27FC236}">
                  <a16:creationId xmlns:a16="http://schemas.microsoft.com/office/drawing/2014/main" id="{201DCFA7-6702-857A-AFE1-E2B74338E72C}"/>
                </a:ext>
              </a:extLst>
            </p:cNvPr>
            <p:cNvCxnSpPr>
              <a:cxnSpLocks/>
            </p:cNvCxnSpPr>
            <p:nvPr/>
          </p:nvCxnSpPr>
          <p:spPr>
            <a:xfrm flipH="1">
              <a:off x="1452409" y="5991377"/>
              <a:ext cx="310075" cy="18071"/>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grpSp>
      <p:grpSp>
        <p:nvGrpSpPr>
          <p:cNvPr id="285" name="グループ化 284">
            <a:extLst>
              <a:ext uri="{FF2B5EF4-FFF2-40B4-BE49-F238E27FC236}">
                <a16:creationId xmlns:a16="http://schemas.microsoft.com/office/drawing/2014/main" id="{73AF67B8-7A87-1D02-A8C1-6BD3462584E2}"/>
              </a:ext>
            </a:extLst>
          </p:cNvPr>
          <p:cNvGrpSpPr/>
          <p:nvPr/>
        </p:nvGrpSpPr>
        <p:grpSpPr>
          <a:xfrm>
            <a:off x="3262411" y="726821"/>
            <a:ext cx="3265469" cy="1032974"/>
            <a:chOff x="3247265" y="720854"/>
            <a:chExt cx="3265469" cy="821492"/>
          </a:xfrm>
        </p:grpSpPr>
        <p:cxnSp>
          <p:nvCxnSpPr>
            <p:cNvPr id="286" name="直線コネクタ 285">
              <a:extLst>
                <a:ext uri="{FF2B5EF4-FFF2-40B4-BE49-F238E27FC236}">
                  <a16:creationId xmlns:a16="http://schemas.microsoft.com/office/drawing/2014/main" id="{7408066D-9DA2-87D0-79A4-4F1886E75161}"/>
                </a:ext>
              </a:extLst>
            </p:cNvPr>
            <p:cNvCxnSpPr>
              <a:cxnSpLocks/>
            </p:cNvCxnSpPr>
            <p:nvPr/>
          </p:nvCxnSpPr>
          <p:spPr>
            <a:xfrm>
              <a:off x="3247265" y="954517"/>
              <a:ext cx="3265469" cy="0"/>
            </a:xfrm>
            <a:prstGeom prst="line">
              <a:avLst/>
            </a:prstGeom>
            <a:ln w="3175"/>
          </p:spPr>
          <p:style>
            <a:lnRef idx="1">
              <a:schemeClr val="dk1"/>
            </a:lnRef>
            <a:fillRef idx="0">
              <a:schemeClr val="dk1"/>
            </a:fillRef>
            <a:effectRef idx="0">
              <a:schemeClr val="dk1"/>
            </a:effectRef>
            <a:fontRef idx="minor">
              <a:schemeClr val="tx1"/>
            </a:fontRef>
          </p:style>
        </p:cxnSp>
        <p:sp>
          <p:nvSpPr>
            <p:cNvPr id="287" name="テキスト ボックス 286">
              <a:extLst>
                <a:ext uri="{FF2B5EF4-FFF2-40B4-BE49-F238E27FC236}">
                  <a16:creationId xmlns:a16="http://schemas.microsoft.com/office/drawing/2014/main" id="{40B00B69-027F-DCB9-3C7E-1B5BCADB029A}"/>
                </a:ext>
              </a:extLst>
            </p:cNvPr>
            <p:cNvSpPr txBox="1"/>
            <p:nvPr/>
          </p:nvSpPr>
          <p:spPr>
            <a:xfrm>
              <a:off x="3247914" y="720854"/>
              <a:ext cx="1205458" cy="123111"/>
            </a:xfrm>
            <a:prstGeom prst="rect">
              <a:avLst/>
            </a:prstGeom>
            <a:noFill/>
          </p:spPr>
          <p:txBody>
            <a:bodyPr wrap="none" lIns="0" tIns="0" rIns="0" bIns="0" rtlCol="0">
              <a:spAutoFit/>
            </a:bodyPr>
            <a:lstStyle/>
            <a:p>
              <a:r>
                <a:rPr kumimoji="1" lang="ja-JP" altLang="en-US" sz="800" dirty="0"/>
                <a:t>幅広上吊り引戸不燃対応表</a:t>
              </a:r>
            </a:p>
          </p:txBody>
        </p:sp>
        <p:sp>
          <p:nvSpPr>
            <p:cNvPr id="288" name="テキスト ボックス 287">
              <a:extLst>
                <a:ext uri="{FF2B5EF4-FFF2-40B4-BE49-F238E27FC236}">
                  <a16:creationId xmlns:a16="http://schemas.microsoft.com/office/drawing/2014/main" id="{94DB511E-76C0-B098-DE2E-BF70B94E2764}"/>
                </a:ext>
              </a:extLst>
            </p:cNvPr>
            <p:cNvSpPr txBox="1"/>
            <p:nvPr/>
          </p:nvSpPr>
          <p:spPr>
            <a:xfrm>
              <a:off x="3294048" y="1020390"/>
              <a:ext cx="716543" cy="67311"/>
            </a:xfrm>
            <a:prstGeom prst="rect">
              <a:avLst/>
            </a:prstGeom>
            <a:noFill/>
          </p:spPr>
          <p:txBody>
            <a:bodyPr wrap="none" lIns="0" tIns="0" rIns="0" bIns="0" rtlCol="0">
              <a:spAutoFit/>
            </a:bodyPr>
            <a:lstStyle/>
            <a:p>
              <a:r>
                <a:rPr kumimoji="1" lang="ja-JP" altLang="en-US" sz="550" dirty="0"/>
                <a:t>タイムラグ自閉機構付き</a:t>
              </a:r>
            </a:p>
          </p:txBody>
        </p:sp>
        <p:sp>
          <p:nvSpPr>
            <p:cNvPr id="289" name="テキスト ボックス 288">
              <a:extLst>
                <a:ext uri="{FF2B5EF4-FFF2-40B4-BE49-F238E27FC236}">
                  <a16:creationId xmlns:a16="http://schemas.microsoft.com/office/drawing/2014/main" id="{452A72DB-F12B-6092-B170-440E6C5AF81A}"/>
                </a:ext>
              </a:extLst>
            </p:cNvPr>
            <p:cNvSpPr txBox="1"/>
            <p:nvPr/>
          </p:nvSpPr>
          <p:spPr>
            <a:xfrm>
              <a:off x="3294048" y="1178879"/>
              <a:ext cx="589905" cy="134621"/>
            </a:xfrm>
            <a:prstGeom prst="rect">
              <a:avLst/>
            </a:prstGeom>
            <a:noFill/>
          </p:spPr>
          <p:txBody>
            <a:bodyPr wrap="none" lIns="0" tIns="0" rIns="0" bIns="0" rtlCol="0">
              <a:spAutoFit/>
            </a:bodyPr>
            <a:lstStyle/>
            <a:p>
              <a:r>
                <a:rPr kumimoji="1" lang="ja-JP" altLang="en-US" sz="550" dirty="0"/>
                <a:t>自閉機構</a:t>
              </a:r>
              <a:endParaRPr kumimoji="1" lang="en-US" altLang="ja-JP" sz="550" dirty="0"/>
            </a:p>
            <a:p>
              <a:r>
                <a:rPr kumimoji="1" lang="ja-JP" altLang="en-US" sz="550" dirty="0"/>
                <a:t>（フリーストップなし）</a:t>
              </a:r>
            </a:p>
          </p:txBody>
        </p:sp>
        <p:sp>
          <p:nvSpPr>
            <p:cNvPr id="290" name="テキスト ボックス 289">
              <a:extLst>
                <a:ext uri="{FF2B5EF4-FFF2-40B4-BE49-F238E27FC236}">
                  <a16:creationId xmlns:a16="http://schemas.microsoft.com/office/drawing/2014/main" id="{BA6B6C8A-78F9-5625-E8B5-AAE928188926}"/>
                </a:ext>
              </a:extLst>
            </p:cNvPr>
            <p:cNvSpPr txBox="1"/>
            <p:nvPr/>
          </p:nvSpPr>
          <p:spPr>
            <a:xfrm>
              <a:off x="3294048" y="1417095"/>
              <a:ext cx="681277" cy="67311"/>
            </a:xfrm>
            <a:prstGeom prst="rect">
              <a:avLst/>
            </a:prstGeom>
            <a:noFill/>
          </p:spPr>
          <p:txBody>
            <a:bodyPr wrap="none" lIns="0" tIns="0" rIns="0" bIns="0" rtlCol="0">
              <a:spAutoFit/>
            </a:bodyPr>
            <a:lstStyle/>
            <a:p>
              <a:r>
                <a:rPr kumimoji="1" lang="ja-JP" altLang="en-US" sz="550" dirty="0"/>
                <a:t>ソフトクローズ機構付き</a:t>
              </a:r>
            </a:p>
          </p:txBody>
        </p:sp>
        <p:sp>
          <p:nvSpPr>
            <p:cNvPr id="291" name="テキスト ボックス 290">
              <a:extLst>
                <a:ext uri="{FF2B5EF4-FFF2-40B4-BE49-F238E27FC236}">
                  <a16:creationId xmlns:a16="http://schemas.microsoft.com/office/drawing/2014/main" id="{69196359-6799-523B-1C69-5F15EC39D3E8}"/>
                </a:ext>
              </a:extLst>
            </p:cNvPr>
            <p:cNvSpPr txBox="1"/>
            <p:nvPr/>
          </p:nvSpPr>
          <p:spPr>
            <a:xfrm>
              <a:off x="4324988" y="865179"/>
              <a:ext cx="200376" cy="67311"/>
            </a:xfrm>
            <a:prstGeom prst="rect">
              <a:avLst/>
            </a:prstGeom>
            <a:noFill/>
          </p:spPr>
          <p:txBody>
            <a:bodyPr wrap="none" lIns="0" tIns="0" rIns="0" bIns="0" rtlCol="0">
              <a:spAutoFit/>
            </a:bodyPr>
            <a:lstStyle/>
            <a:p>
              <a:pPr algn="ctr"/>
              <a:r>
                <a:rPr kumimoji="1" lang="ja-JP" altLang="en-US" sz="550" dirty="0"/>
                <a:t>片引き</a:t>
              </a:r>
            </a:p>
          </p:txBody>
        </p:sp>
        <p:sp>
          <p:nvSpPr>
            <p:cNvPr id="292" name="テキスト ボックス 291">
              <a:extLst>
                <a:ext uri="{FF2B5EF4-FFF2-40B4-BE49-F238E27FC236}">
                  <a16:creationId xmlns:a16="http://schemas.microsoft.com/office/drawing/2014/main" id="{C811E45C-EE2E-A2B1-0C68-67FA676B745E}"/>
                </a:ext>
              </a:extLst>
            </p:cNvPr>
            <p:cNvSpPr txBox="1"/>
            <p:nvPr/>
          </p:nvSpPr>
          <p:spPr>
            <a:xfrm>
              <a:off x="4843847" y="865179"/>
              <a:ext cx="352662" cy="67311"/>
            </a:xfrm>
            <a:prstGeom prst="rect">
              <a:avLst/>
            </a:prstGeom>
            <a:noFill/>
          </p:spPr>
          <p:txBody>
            <a:bodyPr wrap="none" lIns="0" tIns="0" rIns="0" bIns="0" rtlCol="0">
              <a:spAutoFit/>
            </a:bodyPr>
            <a:lstStyle/>
            <a:p>
              <a:pPr algn="ctr"/>
              <a:r>
                <a:rPr kumimoji="1" lang="ja-JP" altLang="en-US" sz="550" dirty="0"/>
                <a:t>戸袋引込み</a:t>
              </a:r>
            </a:p>
          </p:txBody>
        </p:sp>
        <p:sp>
          <p:nvSpPr>
            <p:cNvPr id="294" name="テキスト ボックス 293">
              <a:extLst>
                <a:ext uri="{FF2B5EF4-FFF2-40B4-BE49-F238E27FC236}">
                  <a16:creationId xmlns:a16="http://schemas.microsoft.com/office/drawing/2014/main" id="{BF839578-A0FC-77D9-1177-33B2DC1F5BCB}"/>
                </a:ext>
              </a:extLst>
            </p:cNvPr>
            <p:cNvSpPr txBox="1"/>
            <p:nvPr/>
          </p:nvSpPr>
          <p:spPr>
            <a:xfrm>
              <a:off x="5351428" y="865179"/>
              <a:ext cx="553037" cy="67311"/>
            </a:xfrm>
            <a:prstGeom prst="rect">
              <a:avLst/>
            </a:prstGeom>
            <a:noFill/>
          </p:spPr>
          <p:txBody>
            <a:bodyPr wrap="none" lIns="0" tIns="0" rIns="0" bIns="0" rtlCol="0">
              <a:spAutoFit/>
            </a:bodyPr>
            <a:lstStyle/>
            <a:p>
              <a:pPr algn="ctr"/>
              <a:r>
                <a:rPr kumimoji="1" lang="en-US" altLang="ja-JP" sz="550" dirty="0"/>
                <a:t>1</a:t>
              </a:r>
              <a:r>
                <a:rPr kumimoji="1" lang="ja-JP" altLang="en-US" sz="550" dirty="0"/>
                <a:t>間</a:t>
              </a:r>
              <a:r>
                <a:rPr kumimoji="1" lang="en-US" altLang="ja-JP" sz="550" dirty="0"/>
                <a:t>2</a:t>
              </a:r>
              <a:r>
                <a:rPr kumimoji="1" lang="ja-JP" altLang="en-US" sz="550" dirty="0"/>
                <a:t>枚連動片引き</a:t>
              </a:r>
            </a:p>
          </p:txBody>
        </p:sp>
        <p:sp>
          <p:nvSpPr>
            <p:cNvPr id="298" name="テキスト ボックス 297">
              <a:extLst>
                <a:ext uri="{FF2B5EF4-FFF2-40B4-BE49-F238E27FC236}">
                  <a16:creationId xmlns:a16="http://schemas.microsoft.com/office/drawing/2014/main" id="{06974F37-4116-E5A0-2387-77BD02D1A686}"/>
                </a:ext>
              </a:extLst>
            </p:cNvPr>
            <p:cNvSpPr txBox="1"/>
            <p:nvPr/>
          </p:nvSpPr>
          <p:spPr>
            <a:xfrm>
              <a:off x="5952021" y="865179"/>
              <a:ext cx="524182" cy="67311"/>
            </a:xfrm>
            <a:prstGeom prst="rect">
              <a:avLst/>
            </a:prstGeom>
            <a:noFill/>
          </p:spPr>
          <p:txBody>
            <a:bodyPr wrap="none" lIns="0" tIns="0" rIns="0" bIns="0" rtlCol="0">
              <a:spAutoFit/>
            </a:bodyPr>
            <a:lstStyle/>
            <a:p>
              <a:pPr algn="ctr"/>
              <a:r>
                <a:rPr kumimoji="1" lang="ja-JP" altLang="en-US" sz="550" dirty="0"/>
                <a:t>アウトセット納まり</a:t>
              </a:r>
            </a:p>
          </p:txBody>
        </p:sp>
        <p:cxnSp>
          <p:nvCxnSpPr>
            <p:cNvPr id="300" name="直線コネクタ 299">
              <a:extLst>
                <a:ext uri="{FF2B5EF4-FFF2-40B4-BE49-F238E27FC236}">
                  <a16:creationId xmlns:a16="http://schemas.microsoft.com/office/drawing/2014/main" id="{8FDC78DF-0BDF-4769-583C-B1CB5DC179F5}"/>
                </a:ext>
              </a:extLst>
            </p:cNvPr>
            <p:cNvCxnSpPr>
              <a:cxnSpLocks/>
            </p:cNvCxnSpPr>
            <p:nvPr/>
          </p:nvCxnSpPr>
          <p:spPr>
            <a:xfrm>
              <a:off x="3247265" y="840192"/>
              <a:ext cx="3265469" cy="0"/>
            </a:xfrm>
            <a:prstGeom prst="line">
              <a:avLst/>
            </a:prstGeom>
            <a:ln w="3175"/>
          </p:spPr>
          <p:style>
            <a:lnRef idx="1">
              <a:schemeClr val="dk1"/>
            </a:lnRef>
            <a:fillRef idx="0">
              <a:schemeClr val="dk1"/>
            </a:fillRef>
            <a:effectRef idx="0">
              <a:schemeClr val="dk1"/>
            </a:effectRef>
            <a:fontRef idx="minor">
              <a:schemeClr val="tx1"/>
            </a:fontRef>
          </p:style>
        </p:cxnSp>
        <p:grpSp>
          <p:nvGrpSpPr>
            <p:cNvPr id="303" name="グループ化 302">
              <a:extLst>
                <a:ext uri="{FF2B5EF4-FFF2-40B4-BE49-F238E27FC236}">
                  <a16:creationId xmlns:a16="http://schemas.microsoft.com/office/drawing/2014/main" id="{A6E651C4-63C4-6695-C6B9-E7A19A92E314}"/>
                </a:ext>
              </a:extLst>
            </p:cNvPr>
            <p:cNvGrpSpPr/>
            <p:nvPr/>
          </p:nvGrpSpPr>
          <p:grpSpPr>
            <a:xfrm>
              <a:off x="3247265" y="840193"/>
              <a:ext cx="3265469" cy="700111"/>
              <a:chOff x="3247265" y="818239"/>
              <a:chExt cx="3265469" cy="941556"/>
            </a:xfrm>
          </p:grpSpPr>
          <p:cxnSp>
            <p:nvCxnSpPr>
              <p:cNvPr id="351" name="直線コネクタ 350">
                <a:extLst>
                  <a:ext uri="{FF2B5EF4-FFF2-40B4-BE49-F238E27FC236}">
                    <a16:creationId xmlns:a16="http://schemas.microsoft.com/office/drawing/2014/main" id="{7491EF5F-151F-05E0-67C9-E3D2260474EC}"/>
                  </a:ext>
                </a:extLst>
              </p:cNvPr>
              <p:cNvCxnSpPr>
                <a:cxnSpLocks/>
              </p:cNvCxnSpPr>
              <p:nvPr/>
            </p:nvCxnSpPr>
            <p:spPr>
              <a:xfrm>
                <a:off x="6512734"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353" name="直線コネクタ 352">
                <a:extLst>
                  <a:ext uri="{FF2B5EF4-FFF2-40B4-BE49-F238E27FC236}">
                    <a16:creationId xmlns:a16="http://schemas.microsoft.com/office/drawing/2014/main" id="{A23E3031-7093-2B9C-95C1-F3CD429A48C5}"/>
                  </a:ext>
                </a:extLst>
              </p:cNvPr>
              <p:cNvCxnSpPr>
                <a:cxnSpLocks/>
              </p:cNvCxnSpPr>
              <p:nvPr/>
            </p:nvCxnSpPr>
            <p:spPr>
              <a:xfrm>
                <a:off x="4131111"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355" name="直線コネクタ 354">
                <a:extLst>
                  <a:ext uri="{FF2B5EF4-FFF2-40B4-BE49-F238E27FC236}">
                    <a16:creationId xmlns:a16="http://schemas.microsoft.com/office/drawing/2014/main" id="{D48FDAAF-4FAF-416D-0A5D-2666383C5299}"/>
                  </a:ext>
                </a:extLst>
              </p:cNvPr>
              <p:cNvCxnSpPr>
                <a:cxnSpLocks/>
              </p:cNvCxnSpPr>
              <p:nvPr/>
            </p:nvCxnSpPr>
            <p:spPr>
              <a:xfrm>
                <a:off x="4726517"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363" name="直線コネクタ 362">
                <a:extLst>
                  <a:ext uri="{FF2B5EF4-FFF2-40B4-BE49-F238E27FC236}">
                    <a16:creationId xmlns:a16="http://schemas.microsoft.com/office/drawing/2014/main" id="{5D6967A7-4FBB-1DF0-1EDF-782B511C62DA}"/>
                  </a:ext>
                </a:extLst>
              </p:cNvPr>
              <p:cNvCxnSpPr>
                <a:cxnSpLocks/>
              </p:cNvCxnSpPr>
              <p:nvPr/>
            </p:nvCxnSpPr>
            <p:spPr>
              <a:xfrm>
                <a:off x="5321923"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364" name="直線コネクタ 363">
                <a:extLst>
                  <a:ext uri="{FF2B5EF4-FFF2-40B4-BE49-F238E27FC236}">
                    <a16:creationId xmlns:a16="http://schemas.microsoft.com/office/drawing/2014/main" id="{700F6BC9-6EC8-7BE6-C7CB-BD241AC3A64F}"/>
                  </a:ext>
                </a:extLst>
              </p:cNvPr>
              <p:cNvCxnSpPr>
                <a:cxnSpLocks/>
              </p:cNvCxnSpPr>
              <p:nvPr/>
            </p:nvCxnSpPr>
            <p:spPr>
              <a:xfrm>
                <a:off x="5917329" y="818239"/>
                <a:ext cx="0" cy="941556"/>
              </a:xfrm>
              <a:prstGeom prst="line">
                <a:avLst/>
              </a:prstGeom>
              <a:ln w="3175"/>
            </p:spPr>
            <p:style>
              <a:lnRef idx="1">
                <a:schemeClr val="dk1"/>
              </a:lnRef>
              <a:fillRef idx="0">
                <a:schemeClr val="dk1"/>
              </a:fillRef>
              <a:effectRef idx="0">
                <a:schemeClr val="dk1"/>
              </a:effectRef>
              <a:fontRef idx="minor">
                <a:schemeClr val="tx1"/>
              </a:fontRef>
            </p:style>
          </p:cxnSp>
          <p:cxnSp>
            <p:nvCxnSpPr>
              <p:cNvPr id="367" name="直線コネクタ 366">
                <a:extLst>
                  <a:ext uri="{FF2B5EF4-FFF2-40B4-BE49-F238E27FC236}">
                    <a16:creationId xmlns:a16="http://schemas.microsoft.com/office/drawing/2014/main" id="{DF3131D5-8B76-2B12-C77B-C5BA507B0BF7}"/>
                  </a:ext>
                </a:extLst>
              </p:cNvPr>
              <p:cNvCxnSpPr>
                <a:cxnSpLocks/>
              </p:cNvCxnSpPr>
              <p:nvPr/>
            </p:nvCxnSpPr>
            <p:spPr>
              <a:xfrm>
                <a:off x="3247265" y="818239"/>
                <a:ext cx="0" cy="941556"/>
              </a:xfrm>
              <a:prstGeom prst="line">
                <a:avLst/>
              </a:prstGeom>
              <a:ln w="3175"/>
            </p:spPr>
            <p:style>
              <a:lnRef idx="1">
                <a:schemeClr val="dk1"/>
              </a:lnRef>
              <a:fillRef idx="0">
                <a:schemeClr val="dk1"/>
              </a:fillRef>
              <a:effectRef idx="0">
                <a:schemeClr val="dk1"/>
              </a:effectRef>
              <a:fontRef idx="minor">
                <a:schemeClr val="tx1"/>
              </a:fontRef>
            </p:style>
          </p:cxnSp>
        </p:grpSp>
        <p:cxnSp>
          <p:nvCxnSpPr>
            <p:cNvPr id="305" name="直線コネクタ 304">
              <a:extLst>
                <a:ext uri="{FF2B5EF4-FFF2-40B4-BE49-F238E27FC236}">
                  <a16:creationId xmlns:a16="http://schemas.microsoft.com/office/drawing/2014/main" id="{AD7BB46C-0743-205B-1396-A8243BE59017}"/>
                </a:ext>
              </a:extLst>
            </p:cNvPr>
            <p:cNvCxnSpPr>
              <a:cxnSpLocks/>
            </p:cNvCxnSpPr>
            <p:nvPr/>
          </p:nvCxnSpPr>
          <p:spPr>
            <a:xfrm>
              <a:off x="3247265" y="1542346"/>
              <a:ext cx="3265469"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07" name="直線コネクタ 306">
              <a:extLst>
                <a:ext uri="{FF2B5EF4-FFF2-40B4-BE49-F238E27FC236}">
                  <a16:creationId xmlns:a16="http://schemas.microsoft.com/office/drawing/2014/main" id="{AE9BCE69-5DF2-85C5-1B10-9AE0E61F91AA}"/>
                </a:ext>
              </a:extLst>
            </p:cNvPr>
            <p:cNvCxnSpPr>
              <a:cxnSpLocks/>
            </p:cNvCxnSpPr>
            <p:nvPr/>
          </p:nvCxnSpPr>
          <p:spPr>
            <a:xfrm>
              <a:off x="3247265" y="1150460"/>
              <a:ext cx="3265469"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18" name="直線コネクタ 317">
              <a:extLst>
                <a:ext uri="{FF2B5EF4-FFF2-40B4-BE49-F238E27FC236}">
                  <a16:creationId xmlns:a16="http://schemas.microsoft.com/office/drawing/2014/main" id="{9AA9653C-DF2A-E09A-F20D-FF4AB7AB1BE3}"/>
                </a:ext>
              </a:extLst>
            </p:cNvPr>
            <p:cNvCxnSpPr>
              <a:cxnSpLocks/>
            </p:cNvCxnSpPr>
            <p:nvPr/>
          </p:nvCxnSpPr>
          <p:spPr>
            <a:xfrm>
              <a:off x="3247265" y="1346403"/>
              <a:ext cx="3265469" cy="0"/>
            </a:xfrm>
            <a:prstGeom prst="line">
              <a:avLst/>
            </a:prstGeom>
            <a:ln w="3175"/>
          </p:spPr>
          <p:style>
            <a:lnRef idx="1">
              <a:schemeClr val="dk1"/>
            </a:lnRef>
            <a:fillRef idx="0">
              <a:schemeClr val="dk1"/>
            </a:fillRef>
            <a:effectRef idx="0">
              <a:schemeClr val="dk1"/>
            </a:effectRef>
            <a:fontRef idx="minor">
              <a:schemeClr val="tx1"/>
            </a:fontRef>
          </p:style>
        </p:cxnSp>
        <p:sp>
          <p:nvSpPr>
            <p:cNvPr id="319" name="テキスト ボックス 318">
              <a:extLst>
                <a:ext uri="{FF2B5EF4-FFF2-40B4-BE49-F238E27FC236}">
                  <a16:creationId xmlns:a16="http://schemas.microsoft.com/office/drawing/2014/main" id="{EDB020D9-6F1C-6487-FAF7-FFEB4D6B6280}"/>
                </a:ext>
              </a:extLst>
            </p:cNvPr>
            <p:cNvSpPr txBox="1"/>
            <p:nvPr/>
          </p:nvSpPr>
          <p:spPr>
            <a:xfrm>
              <a:off x="4376685" y="1000753"/>
              <a:ext cx="106621" cy="123111"/>
            </a:xfrm>
            <a:prstGeom prst="rect">
              <a:avLst/>
            </a:prstGeom>
            <a:noFill/>
          </p:spPr>
          <p:txBody>
            <a:bodyPr wrap="square" lIns="0" tIns="0" rIns="0" bIns="0" rtlCol="0">
              <a:spAutoFit/>
            </a:bodyPr>
            <a:lstStyle/>
            <a:p>
              <a:r>
                <a:rPr kumimoji="1" lang="ja-JP" altLang="en-US" sz="800" dirty="0"/>
                <a:t>○</a:t>
              </a:r>
            </a:p>
          </p:txBody>
        </p:sp>
        <p:sp>
          <p:nvSpPr>
            <p:cNvPr id="320" name="テキスト ボックス 319">
              <a:extLst>
                <a:ext uri="{FF2B5EF4-FFF2-40B4-BE49-F238E27FC236}">
                  <a16:creationId xmlns:a16="http://schemas.microsoft.com/office/drawing/2014/main" id="{9B726DD9-B8F6-556A-3685-A4C08272BA93}"/>
                </a:ext>
              </a:extLst>
            </p:cNvPr>
            <p:cNvSpPr txBox="1"/>
            <p:nvPr/>
          </p:nvSpPr>
          <p:spPr>
            <a:xfrm>
              <a:off x="4376685" y="1203193"/>
              <a:ext cx="106621" cy="123111"/>
            </a:xfrm>
            <a:prstGeom prst="rect">
              <a:avLst/>
            </a:prstGeom>
            <a:noFill/>
          </p:spPr>
          <p:txBody>
            <a:bodyPr wrap="square" lIns="0" tIns="0" rIns="0" bIns="0" rtlCol="0">
              <a:spAutoFit/>
            </a:bodyPr>
            <a:lstStyle/>
            <a:p>
              <a:r>
                <a:rPr kumimoji="1" lang="ja-JP" altLang="en-US" sz="800" dirty="0"/>
                <a:t>○</a:t>
              </a:r>
            </a:p>
          </p:txBody>
        </p:sp>
        <p:sp>
          <p:nvSpPr>
            <p:cNvPr id="321" name="テキスト ボックス 320">
              <a:extLst>
                <a:ext uri="{FF2B5EF4-FFF2-40B4-BE49-F238E27FC236}">
                  <a16:creationId xmlns:a16="http://schemas.microsoft.com/office/drawing/2014/main" id="{512A0167-63EE-B5A5-C2F2-42712E7A3CF3}"/>
                </a:ext>
              </a:extLst>
            </p:cNvPr>
            <p:cNvSpPr txBox="1"/>
            <p:nvPr/>
          </p:nvSpPr>
          <p:spPr>
            <a:xfrm>
              <a:off x="4376685"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322" name="テキスト ボックス 321">
              <a:extLst>
                <a:ext uri="{FF2B5EF4-FFF2-40B4-BE49-F238E27FC236}">
                  <a16:creationId xmlns:a16="http://schemas.microsoft.com/office/drawing/2014/main" id="{1FE8AAD7-4492-F18D-3886-E7AAE992F0E9}"/>
                </a:ext>
              </a:extLst>
            </p:cNvPr>
            <p:cNvSpPr txBox="1"/>
            <p:nvPr/>
          </p:nvSpPr>
          <p:spPr>
            <a:xfrm>
              <a:off x="4968320" y="1000753"/>
              <a:ext cx="106621" cy="123111"/>
            </a:xfrm>
            <a:prstGeom prst="rect">
              <a:avLst/>
            </a:prstGeom>
            <a:noFill/>
          </p:spPr>
          <p:txBody>
            <a:bodyPr wrap="square" lIns="0" tIns="0" rIns="0" bIns="0" rtlCol="0">
              <a:spAutoFit/>
            </a:bodyPr>
            <a:lstStyle/>
            <a:p>
              <a:r>
                <a:rPr kumimoji="1" lang="ja-JP" altLang="en-US" sz="800" dirty="0"/>
                <a:t>○</a:t>
              </a:r>
            </a:p>
          </p:txBody>
        </p:sp>
        <p:sp>
          <p:nvSpPr>
            <p:cNvPr id="323" name="テキスト ボックス 322">
              <a:extLst>
                <a:ext uri="{FF2B5EF4-FFF2-40B4-BE49-F238E27FC236}">
                  <a16:creationId xmlns:a16="http://schemas.microsoft.com/office/drawing/2014/main" id="{A973F262-E7D8-AAB7-8D33-6285F49789B8}"/>
                </a:ext>
              </a:extLst>
            </p:cNvPr>
            <p:cNvSpPr txBox="1"/>
            <p:nvPr/>
          </p:nvSpPr>
          <p:spPr>
            <a:xfrm>
              <a:off x="4968320" y="1203193"/>
              <a:ext cx="106621" cy="123111"/>
            </a:xfrm>
            <a:prstGeom prst="rect">
              <a:avLst/>
            </a:prstGeom>
            <a:noFill/>
          </p:spPr>
          <p:txBody>
            <a:bodyPr wrap="square" lIns="0" tIns="0" rIns="0" bIns="0" rtlCol="0">
              <a:spAutoFit/>
            </a:bodyPr>
            <a:lstStyle/>
            <a:p>
              <a:r>
                <a:rPr kumimoji="1" lang="ja-JP" altLang="en-US" sz="800" dirty="0"/>
                <a:t>○</a:t>
              </a:r>
            </a:p>
          </p:txBody>
        </p:sp>
        <p:sp>
          <p:nvSpPr>
            <p:cNvPr id="324" name="テキスト ボックス 323">
              <a:extLst>
                <a:ext uri="{FF2B5EF4-FFF2-40B4-BE49-F238E27FC236}">
                  <a16:creationId xmlns:a16="http://schemas.microsoft.com/office/drawing/2014/main" id="{669144F3-92FB-BC9F-5F81-A565FD47646F}"/>
                </a:ext>
              </a:extLst>
            </p:cNvPr>
            <p:cNvSpPr txBox="1"/>
            <p:nvPr/>
          </p:nvSpPr>
          <p:spPr>
            <a:xfrm>
              <a:off x="4968320"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332" name="テキスト ボックス 331">
              <a:extLst>
                <a:ext uri="{FF2B5EF4-FFF2-40B4-BE49-F238E27FC236}">
                  <a16:creationId xmlns:a16="http://schemas.microsoft.com/office/drawing/2014/main" id="{E3B2D3AC-3650-09BB-C0F7-BCA88F2FB9F7}"/>
                </a:ext>
              </a:extLst>
            </p:cNvPr>
            <p:cNvSpPr txBox="1"/>
            <p:nvPr/>
          </p:nvSpPr>
          <p:spPr>
            <a:xfrm>
              <a:off x="5565326" y="100075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341" name="テキスト ボックス 340">
              <a:extLst>
                <a:ext uri="{FF2B5EF4-FFF2-40B4-BE49-F238E27FC236}">
                  <a16:creationId xmlns:a16="http://schemas.microsoft.com/office/drawing/2014/main" id="{2606BB0F-2567-FF8E-8E75-9513518EA0A7}"/>
                </a:ext>
              </a:extLst>
            </p:cNvPr>
            <p:cNvSpPr txBox="1"/>
            <p:nvPr/>
          </p:nvSpPr>
          <p:spPr>
            <a:xfrm>
              <a:off x="5565326" y="1203193"/>
              <a:ext cx="106621" cy="123111"/>
            </a:xfrm>
            <a:prstGeom prst="rect">
              <a:avLst/>
            </a:prstGeom>
            <a:noFill/>
          </p:spPr>
          <p:txBody>
            <a:bodyPr wrap="square" lIns="0" tIns="0" rIns="0" bIns="0" rtlCol="0">
              <a:spAutoFit/>
            </a:bodyPr>
            <a:lstStyle/>
            <a:p>
              <a:r>
                <a:rPr kumimoji="1" lang="ja-JP" altLang="en-US" sz="800" dirty="0"/>
                <a:t>○</a:t>
              </a:r>
            </a:p>
          </p:txBody>
        </p:sp>
        <p:sp>
          <p:nvSpPr>
            <p:cNvPr id="343" name="テキスト ボックス 342">
              <a:extLst>
                <a:ext uri="{FF2B5EF4-FFF2-40B4-BE49-F238E27FC236}">
                  <a16:creationId xmlns:a16="http://schemas.microsoft.com/office/drawing/2014/main" id="{42A1A263-173F-16DF-F3D5-F9170B6CEDC0}"/>
                </a:ext>
              </a:extLst>
            </p:cNvPr>
            <p:cNvSpPr txBox="1"/>
            <p:nvPr/>
          </p:nvSpPr>
          <p:spPr>
            <a:xfrm>
              <a:off x="5565326"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sp>
          <p:nvSpPr>
            <p:cNvPr id="345" name="テキスト ボックス 344">
              <a:extLst>
                <a:ext uri="{FF2B5EF4-FFF2-40B4-BE49-F238E27FC236}">
                  <a16:creationId xmlns:a16="http://schemas.microsoft.com/office/drawing/2014/main" id="{799BAC48-E5FA-0596-767A-BFD9277AEB14}"/>
                </a:ext>
              </a:extLst>
            </p:cNvPr>
            <p:cNvSpPr txBox="1"/>
            <p:nvPr/>
          </p:nvSpPr>
          <p:spPr>
            <a:xfrm>
              <a:off x="6169901" y="1000753"/>
              <a:ext cx="106621" cy="123111"/>
            </a:xfrm>
            <a:prstGeom prst="rect">
              <a:avLst/>
            </a:prstGeom>
            <a:noFill/>
          </p:spPr>
          <p:txBody>
            <a:bodyPr wrap="square" lIns="0" tIns="0" rIns="0" bIns="0" rtlCol="0">
              <a:spAutoFit/>
            </a:bodyPr>
            <a:lstStyle/>
            <a:p>
              <a:r>
                <a:rPr kumimoji="1" lang="ja-JP" altLang="en-US" sz="800" dirty="0"/>
                <a:t>○</a:t>
              </a:r>
            </a:p>
          </p:txBody>
        </p:sp>
        <p:sp>
          <p:nvSpPr>
            <p:cNvPr id="347" name="テキスト ボックス 346">
              <a:extLst>
                <a:ext uri="{FF2B5EF4-FFF2-40B4-BE49-F238E27FC236}">
                  <a16:creationId xmlns:a16="http://schemas.microsoft.com/office/drawing/2014/main" id="{107651B3-BB79-53FA-F613-FD642867D578}"/>
                </a:ext>
              </a:extLst>
            </p:cNvPr>
            <p:cNvSpPr txBox="1"/>
            <p:nvPr/>
          </p:nvSpPr>
          <p:spPr>
            <a:xfrm>
              <a:off x="6169901" y="1203193"/>
              <a:ext cx="106621" cy="123111"/>
            </a:xfrm>
            <a:prstGeom prst="rect">
              <a:avLst/>
            </a:prstGeom>
            <a:noFill/>
          </p:spPr>
          <p:txBody>
            <a:bodyPr wrap="square" lIns="0" tIns="0" rIns="0" bIns="0" rtlCol="0">
              <a:spAutoFit/>
            </a:bodyPr>
            <a:lstStyle/>
            <a:p>
              <a:r>
                <a:rPr kumimoji="1" lang="ja-JP" altLang="en-US" sz="800" dirty="0"/>
                <a:t>○</a:t>
              </a:r>
            </a:p>
          </p:txBody>
        </p:sp>
        <p:sp>
          <p:nvSpPr>
            <p:cNvPr id="349" name="テキスト ボックス 348">
              <a:extLst>
                <a:ext uri="{FF2B5EF4-FFF2-40B4-BE49-F238E27FC236}">
                  <a16:creationId xmlns:a16="http://schemas.microsoft.com/office/drawing/2014/main" id="{8300B4B5-0D90-E21E-DAF3-DA4C3B77DC8D}"/>
                </a:ext>
              </a:extLst>
            </p:cNvPr>
            <p:cNvSpPr txBox="1"/>
            <p:nvPr/>
          </p:nvSpPr>
          <p:spPr>
            <a:xfrm>
              <a:off x="6169901" y="1404923"/>
              <a:ext cx="106621" cy="123111"/>
            </a:xfrm>
            <a:prstGeom prst="rect">
              <a:avLst/>
            </a:prstGeom>
            <a:noFill/>
          </p:spPr>
          <p:txBody>
            <a:bodyPr wrap="square" lIns="0" tIns="0" rIns="0" bIns="0" rtlCol="0">
              <a:spAutoFit/>
            </a:bodyPr>
            <a:lstStyle/>
            <a:p>
              <a:r>
                <a:rPr kumimoji="1" lang="en-US" altLang="ja-JP" sz="800" dirty="0"/>
                <a:t>×</a:t>
              </a:r>
              <a:endParaRPr kumimoji="1" lang="ja-JP" altLang="en-US" sz="800" dirty="0"/>
            </a:p>
          </p:txBody>
        </p:sp>
      </p:grpSp>
      <p:grpSp>
        <p:nvGrpSpPr>
          <p:cNvPr id="256" name="グループ化 255">
            <a:extLst>
              <a:ext uri="{FF2B5EF4-FFF2-40B4-BE49-F238E27FC236}">
                <a16:creationId xmlns:a16="http://schemas.microsoft.com/office/drawing/2014/main" id="{CDA277DA-1FE2-2EC8-D51A-82C023643527}"/>
              </a:ext>
            </a:extLst>
          </p:cNvPr>
          <p:cNvGrpSpPr/>
          <p:nvPr/>
        </p:nvGrpSpPr>
        <p:grpSpPr>
          <a:xfrm>
            <a:off x="3262410" y="5454553"/>
            <a:ext cx="6498778" cy="1188649"/>
            <a:chOff x="3262410" y="5438473"/>
            <a:chExt cx="6498778" cy="1188649"/>
          </a:xfrm>
        </p:grpSpPr>
        <p:grpSp>
          <p:nvGrpSpPr>
            <p:cNvPr id="258" name="グループ化 257">
              <a:extLst>
                <a:ext uri="{FF2B5EF4-FFF2-40B4-BE49-F238E27FC236}">
                  <a16:creationId xmlns:a16="http://schemas.microsoft.com/office/drawing/2014/main" id="{8228F848-281C-8B9C-F6AC-FB27E19D0F43}"/>
                </a:ext>
              </a:extLst>
            </p:cNvPr>
            <p:cNvGrpSpPr/>
            <p:nvPr/>
          </p:nvGrpSpPr>
          <p:grpSpPr>
            <a:xfrm>
              <a:off x="3262410" y="5438473"/>
              <a:ext cx="6498778" cy="1188649"/>
              <a:chOff x="7491085" y="4030626"/>
              <a:chExt cx="3161168" cy="1188649"/>
            </a:xfrm>
          </p:grpSpPr>
          <p:sp>
            <p:nvSpPr>
              <p:cNvPr id="419" name="Rectangle 14">
                <a:extLst>
                  <a:ext uri="{FF2B5EF4-FFF2-40B4-BE49-F238E27FC236}">
                    <a16:creationId xmlns:a16="http://schemas.microsoft.com/office/drawing/2014/main" id="{66D85774-EF30-4747-97F1-BBBF2DA9C131}"/>
                  </a:ext>
                </a:extLst>
              </p:cNvPr>
              <p:cNvSpPr>
                <a:spLocks noChangeArrowheads="1"/>
              </p:cNvSpPr>
              <p:nvPr/>
            </p:nvSpPr>
            <p:spPr bwMode="auto">
              <a:xfrm>
                <a:off x="7491085" y="4030626"/>
                <a:ext cx="3161168" cy="1188649"/>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420" name="Rectangle 84">
                <a:extLst>
                  <a:ext uri="{FF2B5EF4-FFF2-40B4-BE49-F238E27FC236}">
                    <a16:creationId xmlns:a16="http://schemas.microsoft.com/office/drawing/2014/main" id="{39C70612-9815-8160-7A9B-2F43030E853F}"/>
                  </a:ext>
                </a:extLst>
              </p:cNvPr>
              <p:cNvSpPr>
                <a:spLocks noChangeArrowheads="1"/>
              </p:cNvSpPr>
              <p:nvPr/>
            </p:nvSpPr>
            <p:spPr bwMode="auto">
              <a:xfrm>
                <a:off x="7491085" y="4030628"/>
                <a:ext cx="3161168"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セパレート型表示錠・本締り錠バリエーション（抗菌・抗ウイルス対応）</a:t>
                </a:r>
              </a:p>
            </p:txBody>
          </p:sp>
        </p:grpSp>
        <p:grpSp>
          <p:nvGrpSpPr>
            <p:cNvPr id="259" name="グループ化 258">
              <a:extLst>
                <a:ext uri="{FF2B5EF4-FFF2-40B4-BE49-F238E27FC236}">
                  <a16:creationId xmlns:a16="http://schemas.microsoft.com/office/drawing/2014/main" id="{C8F1DA7E-085C-EEF0-7442-76FB6D3D3F18}"/>
                </a:ext>
              </a:extLst>
            </p:cNvPr>
            <p:cNvGrpSpPr/>
            <p:nvPr/>
          </p:nvGrpSpPr>
          <p:grpSpPr>
            <a:xfrm>
              <a:off x="9302522" y="5792831"/>
              <a:ext cx="314438" cy="753378"/>
              <a:chOff x="6821651" y="2402897"/>
              <a:chExt cx="314438" cy="753378"/>
            </a:xfrm>
          </p:grpSpPr>
          <p:pic>
            <p:nvPicPr>
              <p:cNvPr id="416" name="図 415">
                <a:extLst>
                  <a:ext uri="{FF2B5EF4-FFF2-40B4-BE49-F238E27FC236}">
                    <a16:creationId xmlns:a16="http://schemas.microsoft.com/office/drawing/2014/main" id="{077B85AF-AD69-8166-ADF5-1B3DA501EA7A}"/>
                  </a:ext>
                </a:extLst>
              </p:cNvPr>
              <p:cNvPicPr>
                <a:picLocks noChangeAspect="1"/>
              </p:cNvPicPr>
              <p:nvPr/>
            </p:nvPicPr>
            <p:blipFill>
              <a:blip r:embed="rId22"/>
              <a:stretch>
                <a:fillRect/>
              </a:stretch>
            </p:blipFill>
            <p:spPr>
              <a:xfrm>
                <a:off x="6821651" y="2904275"/>
                <a:ext cx="298872" cy="252000"/>
              </a:xfrm>
              <a:prstGeom prst="rect">
                <a:avLst/>
              </a:prstGeom>
            </p:spPr>
          </p:pic>
          <p:pic>
            <p:nvPicPr>
              <p:cNvPr id="417" name="図 416">
                <a:extLst>
                  <a:ext uri="{FF2B5EF4-FFF2-40B4-BE49-F238E27FC236}">
                    <a16:creationId xmlns:a16="http://schemas.microsoft.com/office/drawing/2014/main" id="{3A249E8D-4CB3-0E7B-0304-74BEF6676B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22568" y="2402897"/>
                <a:ext cx="298872" cy="252000"/>
              </a:xfrm>
              <a:prstGeom prst="rect">
                <a:avLst/>
              </a:prstGeom>
            </p:spPr>
          </p:pic>
          <p:sp>
            <p:nvSpPr>
              <p:cNvPr id="418" name="正方形/長方形 417">
                <a:extLst>
                  <a:ext uri="{FF2B5EF4-FFF2-40B4-BE49-F238E27FC236}">
                    <a16:creationId xmlns:a16="http://schemas.microsoft.com/office/drawing/2014/main" id="{911413C1-5CB0-58FD-018B-0E56ACD5A22A}"/>
                  </a:ext>
                </a:extLst>
              </p:cNvPr>
              <p:cNvSpPr/>
              <p:nvPr/>
            </p:nvSpPr>
            <p:spPr>
              <a:xfrm>
                <a:off x="6821651" y="2676697"/>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pic>
          <p:nvPicPr>
            <p:cNvPr id="260" name="図 259">
              <a:extLst>
                <a:ext uri="{FF2B5EF4-FFF2-40B4-BE49-F238E27FC236}">
                  <a16:creationId xmlns:a16="http://schemas.microsoft.com/office/drawing/2014/main" id="{9CDEC001-B0CA-8722-127F-D4C1D35FB125}"/>
                </a:ext>
              </a:extLst>
            </p:cNvPr>
            <p:cNvPicPr>
              <a:picLocks noChangeAspect="1"/>
            </p:cNvPicPr>
            <p:nvPr/>
          </p:nvPicPr>
          <p:blipFill>
            <a:blip r:embed="rId44"/>
            <a:stretch>
              <a:fillRect/>
            </a:stretch>
          </p:blipFill>
          <p:spPr>
            <a:xfrm>
              <a:off x="3551728" y="5843259"/>
              <a:ext cx="257623" cy="263478"/>
            </a:xfrm>
            <a:prstGeom prst="rect">
              <a:avLst/>
            </a:prstGeom>
          </p:spPr>
        </p:pic>
        <p:grpSp>
          <p:nvGrpSpPr>
            <p:cNvPr id="263" name="グループ化 262">
              <a:extLst>
                <a:ext uri="{FF2B5EF4-FFF2-40B4-BE49-F238E27FC236}">
                  <a16:creationId xmlns:a16="http://schemas.microsoft.com/office/drawing/2014/main" id="{76CF6EA6-8185-59DC-ED50-F761369C9FE7}"/>
                </a:ext>
              </a:extLst>
            </p:cNvPr>
            <p:cNvGrpSpPr/>
            <p:nvPr/>
          </p:nvGrpSpPr>
          <p:grpSpPr>
            <a:xfrm>
              <a:off x="3356705" y="5620754"/>
              <a:ext cx="1629411" cy="876145"/>
              <a:chOff x="3356705" y="5620754"/>
              <a:chExt cx="1629411" cy="876145"/>
            </a:xfrm>
          </p:grpSpPr>
          <p:sp>
            <p:nvSpPr>
              <p:cNvPr id="410" name="テキスト ボックス 409">
                <a:extLst>
                  <a:ext uri="{FF2B5EF4-FFF2-40B4-BE49-F238E27FC236}">
                    <a16:creationId xmlns:a16="http://schemas.microsoft.com/office/drawing/2014/main" id="{47EAFAD6-A241-20E7-6ADB-BCE8B5C9F876}"/>
                  </a:ext>
                </a:extLst>
              </p:cNvPr>
              <p:cNvSpPr txBox="1"/>
              <p:nvPr/>
            </p:nvSpPr>
            <p:spPr>
              <a:xfrm>
                <a:off x="3513304" y="5620754"/>
                <a:ext cx="1041952" cy="107722"/>
              </a:xfrm>
              <a:prstGeom prst="rect">
                <a:avLst/>
              </a:prstGeom>
              <a:noFill/>
            </p:spPr>
            <p:txBody>
              <a:bodyPr wrap="none" lIns="0" tIns="0" rIns="0" bIns="0" rtlCol="0">
                <a:spAutoFit/>
              </a:bodyPr>
              <a:lstStyle/>
              <a:p>
                <a:r>
                  <a:rPr kumimoji="1" lang="ja-JP" altLang="en-US" sz="700" dirty="0"/>
                  <a:t>引戸用 セパレート型表示錠</a:t>
                </a:r>
              </a:p>
            </p:txBody>
          </p:sp>
          <p:sp>
            <p:nvSpPr>
              <p:cNvPr id="411" name="テキスト ボックス 410">
                <a:extLst>
                  <a:ext uri="{FF2B5EF4-FFF2-40B4-BE49-F238E27FC236}">
                    <a16:creationId xmlns:a16="http://schemas.microsoft.com/office/drawing/2014/main" id="{5903D325-1B5D-137D-545C-D272F52C93E4}"/>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412" name="グループ化 411">
                <a:extLst>
                  <a:ext uri="{FF2B5EF4-FFF2-40B4-BE49-F238E27FC236}">
                    <a16:creationId xmlns:a16="http://schemas.microsoft.com/office/drawing/2014/main" id="{78797694-1CF2-C9EA-F5B9-22911D8A2162}"/>
                  </a:ext>
                </a:extLst>
              </p:cNvPr>
              <p:cNvGrpSpPr/>
              <p:nvPr/>
            </p:nvGrpSpPr>
            <p:grpSpPr>
              <a:xfrm>
                <a:off x="3356705" y="5822402"/>
                <a:ext cx="88312" cy="674497"/>
                <a:chOff x="3356705" y="5854847"/>
                <a:chExt cx="63828" cy="623785"/>
              </a:xfrm>
            </p:grpSpPr>
            <p:sp>
              <p:nvSpPr>
                <p:cNvPr id="414" name="正方形/長方形 413">
                  <a:extLst>
                    <a:ext uri="{FF2B5EF4-FFF2-40B4-BE49-F238E27FC236}">
                      <a16:creationId xmlns:a16="http://schemas.microsoft.com/office/drawing/2014/main" id="{C5055E76-BA4F-234C-7580-259E6B04D38B}"/>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標準サムターン</a:t>
                  </a:r>
                </a:p>
              </p:txBody>
            </p:sp>
            <p:sp>
              <p:nvSpPr>
                <p:cNvPr id="415" name="正方形/長方形 414">
                  <a:extLst>
                    <a:ext uri="{FF2B5EF4-FFF2-40B4-BE49-F238E27FC236}">
                      <a16:creationId xmlns:a16="http://schemas.microsoft.com/office/drawing/2014/main" id="{D8BA7E80-CD58-1FE9-E586-C2A3977FE437}"/>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大型サムターン</a:t>
                  </a:r>
                </a:p>
              </p:txBody>
            </p:sp>
          </p:grpSp>
          <p:sp>
            <p:nvSpPr>
              <p:cNvPr id="413" name="テキスト ボックス 412">
                <a:extLst>
                  <a:ext uri="{FF2B5EF4-FFF2-40B4-BE49-F238E27FC236}">
                    <a16:creationId xmlns:a16="http://schemas.microsoft.com/office/drawing/2014/main" id="{E05908F6-5B11-D109-6A26-7924E91EA34F}"/>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sp>
          <p:nvSpPr>
            <p:cNvPr id="264" name="正方形/長方形 263">
              <a:extLst>
                <a:ext uri="{FF2B5EF4-FFF2-40B4-BE49-F238E27FC236}">
                  <a16:creationId xmlns:a16="http://schemas.microsoft.com/office/drawing/2014/main" id="{96C0244A-B3F9-8598-D369-B6B056B7D69F}"/>
                </a:ext>
              </a:extLst>
            </p:cNvPr>
            <p:cNvSpPr/>
            <p:nvPr/>
          </p:nvSpPr>
          <p:spPr>
            <a:xfrm>
              <a:off x="3530602"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表示部</a:t>
              </a:r>
            </a:p>
          </p:txBody>
        </p:sp>
        <p:sp>
          <p:nvSpPr>
            <p:cNvPr id="267" name="正方形/長方形 266">
              <a:extLst>
                <a:ext uri="{FF2B5EF4-FFF2-40B4-BE49-F238E27FC236}">
                  <a16:creationId xmlns:a16="http://schemas.microsoft.com/office/drawing/2014/main" id="{1BE9BFBF-3C84-5F94-73A5-07B6707CB119}"/>
                </a:ext>
              </a:extLst>
            </p:cNvPr>
            <p:cNvSpPr/>
            <p:nvPr/>
          </p:nvSpPr>
          <p:spPr>
            <a:xfrm>
              <a:off x="3834886"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pic>
          <p:nvPicPr>
            <p:cNvPr id="275" name="図 274">
              <a:extLst>
                <a:ext uri="{FF2B5EF4-FFF2-40B4-BE49-F238E27FC236}">
                  <a16:creationId xmlns:a16="http://schemas.microsoft.com/office/drawing/2014/main" id="{5AEF0C39-F295-B5F3-234D-AA47F77E1D73}"/>
                </a:ext>
              </a:extLst>
            </p:cNvPr>
            <p:cNvPicPr>
              <a:picLocks noChangeAspect="1"/>
            </p:cNvPicPr>
            <p:nvPr/>
          </p:nvPicPr>
          <p:blipFill>
            <a:blip r:embed="rId45"/>
            <a:stretch>
              <a:fillRect/>
            </a:stretch>
          </p:blipFill>
          <p:spPr>
            <a:xfrm>
              <a:off x="3869785" y="5843937"/>
              <a:ext cx="256960" cy="262800"/>
            </a:xfrm>
            <a:prstGeom prst="rect">
              <a:avLst/>
            </a:prstGeom>
          </p:spPr>
        </p:pic>
        <p:pic>
          <p:nvPicPr>
            <p:cNvPr id="276" name="図 275">
              <a:extLst>
                <a:ext uri="{FF2B5EF4-FFF2-40B4-BE49-F238E27FC236}">
                  <a16:creationId xmlns:a16="http://schemas.microsoft.com/office/drawing/2014/main" id="{E425CDF9-B3BC-1569-885C-7E067B5B2037}"/>
                </a:ext>
              </a:extLst>
            </p:cNvPr>
            <p:cNvPicPr>
              <a:picLocks noChangeAspect="1"/>
            </p:cNvPicPr>
            <p:nvPr/>
          </p:nvPicPr>
          <p:blipFill>
            <a:blip r:embed="rId46"/>
            <a:stretch>
              <a:fillRect/>
            </a:stretch>
          </p:blipFill>
          <p:spPr>
            <a:xfrm>
              <a:off x="3872869" y="6195140"/>
              <a:ext cx="286854" cy="317524"/>
            </a:xfrm>
            <a:prstGeom prst="rect">
              <a:avLst/>
            </a:prstGeom>
          </p:spPr>
        </p:pic>
        <p:pic>
          <p:nvPicPr>
            <p:cNvPr id="277" name="図 276">
              <a:extLst>
                <a:ext uri="{FF2B5EF4-FFF2-40B4-BE49-F238E27FC236}">
                  <a16:creationId xmlns:a16="http://schemas.microsoft.com/office/drawing/2014/main" id="{F3A4DEC8-BE45-9575-0135-51DC6C1B3117}"/>
                </a:ext>
              </a:extLst>
            </p:cNvPr>
            <p:cNvPicPr>
              <a:picLocks noChangeAspect="1"/>
            </p:cNvPicPr>
            <p:nvPr/>
          </p:nvPicPr>
          <p:blipFill>
            <a:blip r:embed="rId44"/>
            <a:stretch>
              <a:fillRect/>
            </a:stretch>
          </p:blipFill>
          <p:spPr>
            <a:xfrm>
              <a:off x="3551728" y="6195140"/>
              <a:ext cx="257623" cy="263478"/>
            </a:xfrm>
            <a:prstGeom prst="rect">
              <a:avLst/>
            </a:prstGeom>
          </p:spPr>
        </p:pic>
        <p:pic>
          <p:nvPicPr>
            <p:cNvPr id="278" name="図 277">
              <a:extLst>
                <a:ext uri="{FF2B5EF4-FFF2-40B4-BE49-F238E27FC236}">
                  <a16:creationId xmlns:a16="http://schemas.microsoft.com/office/drawing/2014/main" id="{5F53A1A1-D015-387E-C730-AA232A08D9F1}"/>
                </a:ext>
              </a:extLst>
            </p:cNvPr>
            <p:cNvPicPr>
              <a:picLocks noChangeAspect="1"/>
            </p:cNvPicPr>
            <p:nvPr/>
          </p:nvPicPr>
          <p:blipFill>
            <a:blip r:embed="rId47"/>
            <a:stretch>
              <a:fillRect/>
            </a:stretch>
          </p:blipFill>
          <p:spPr>
            <a:xfrm>
              <a:off x="4332428" y="5843937"/>
              <a:ext cx="256960" cy="262800"/>
            </a:xfrm>
            <a:prstGeom prst="rect">
              <a:avLst/>
            </a:prstGeom>
          </p:spPr>
        </p:pic>
        <p:pic>
          <p:nvPicPr>
            <p:cNvPr id="279" name="図 278">
              <a:extLst>
                <a:ext uri="{FF2B5EF4-FFF2-40B4-BE49-F238E27FC236}">
                  <a16:creationId xmlns:a16="http://schemas.microsoft.com/office/drawing/2014/main" id="{48FDEC86-B06C-155A-FC49-04260D5E25D8}"/>
                </a:ext>
              </a:extLst>
            </p:cNvPr>
            <p:cNvPicPr>
              <a:picLocks noChangeAspect="1"/>
            </p:cNvPicPr>
            <p:nvPr/>
          </p:nvPicPr>
          <p:blipFill>
            <a:blip r:embed="rId48"/>
            <a:stretch>
              <a:fillRect/>
            </a:stretch>
          </p:blipFill>
          <p:spPr>
            <a:xfrm>
              <a:off x="4643382" y="5843937"/>
              <a:ext cx="256960" cy="262800"/>
            </a:xfrm>
            <a:prstGeom prst="rect">
              <a:avLst/>
            </a:prstGeom>
          </p:spPr>
        </p:pic>
        <p:pic>
          <p:nvPicPr>
            <p:cNvPr id="280" name="図 279">
              <a:extLst>
                <a:ext uri="{FF2B5EF4-FFF2-40B4-BE49-F238E27FC236}">
                  <a16:creationId xmlns:a16="http://schemas.microsoft.com/office/drawing/2014/main" id="{8E6AAC01-8B04-F1AC-E738-F70C0D49EB22}"/>
                </a:ext>
              </a:extLst>
            </p:cNvPr>
            <p:cNvPicPr>
              <a:picLocks noChangeAspect="1"/>
            </p:cNvPicPr>
            <p:nvPr/>
          </p:nvPicPr>
          <p:blipFill>
            <a:blip r:embed="rId49"/>
            <a:stretch>
              <a:fillRect/>
            </a:stretch>
          </p:blipFill>
          <p:spPr>
            <a:xfrm>
              <a:off x="4643382" y="6195140"/>
              <a:ext cx="288000" cy="318792"/>
            </a:xfrm>
            <a:prstGeom prst="rect">
              <a:avLst/>
            </a:prstGeom>
          </p:spPr>
        </p:pic>
        <p:pic>
          <p:nvPicPr>
            <p:cNvPr id="281" name="図 280">
              <a:extLst>
                <a:ext uri="{FF2B5EF4-FFF2-40B4-BE49-F238E27FC236}">
                  <a16:creationId xmlns:a16="http://schemas.microsoft.com/office/drawing/2014/main" id="{E6C54B66-1E05-1DFB-4A53-BCA2632A46C5}"/>
                </a:ext>
              </a:extLst>
            </p:cNvPr>
            <p:cNvPicPr>
              <a:picLocks noChangeAspect="1"/>
            </p:cNvPicPr>
            <p:nvPr/>
          </p:nvPicPr>
          <p:blipFill>
            <a:blip r:embed="rId47"/>
            <a:stretch>
              <a:fillRect/>
            </a:stretch>
          </p:blipFill>
          <p:spPr>
            <a:xfrm>
              <a:off x="4332428" y="6195140"/>
              <a:ext cx="256960" cy="262800"/>
            </a:xfrm>
            <a:prstGeom prst="rect">
              <a:avLst/>
            </a:prstGeom>
          </p:spPr>
        </p:pic>
        <p:grpSp>
          <p:nvGrpSpPr>
            <p:cNvPr id="282" name="グループ化 281">
              <a:extLst>
                <a:ext uri="{FF2B5EF4-FFF2-40B4-BE49-F238E27FC236}">
                  <a16:creationId xmlns:a16="http://schemas.microsoft.com/office/drawing/2014/main" id="{A087EC3F-9A7B-14BB-C04E-0660AAEF0B07}"/>
                </a:ext>
              </a:extLst>
            </p:cNvPr>
            <p:cNvGrpSpPr/>
            <p:nvPr/>
          </p:nvGrpSpPr>
          <p:grpSpPr>
            <a:xfrm>
              <a:off x="5287963" y="5620754"/>
              <a:ext cx="1629411" cy="876145"/>
              <a:chOff x="3356705" y="5620754"/>
              <a:chExt cx="1629411" cy="876145"/>
            </a:xfrm>
          </p:grpSpPr>
          <p:sp>
            <p:nvSpPr>
              <p:cNvPr id="404" name="テキスト ボックス 403">
                <a:extLst>
                  <a:ext uri="{FF2B5EF4-FFF2-40B4-BE49-F238E27FC236}">
                    <a16:creationId xmlns:a16="http://schemas.microsoft.com/office/drawing/2014/main" id="{B6DB12FA-6570-105C-7C5E-54C40EDC6F74}"/>
                  </a:ext>
                </a:extLst>
              </p:cNvPr>
              <p:cNvSpPr txBox="1"/>
              <p:nvPr/>
            </p:nvSpPr>
            <p:spPr>
              <a:xfrm>
                <a:off x="3513304" y="5620754"/>
                <a:ext cx="910506" cy="107722"/>
              </a:xfrm>
              <a:prstGeom prst="rect">
                <a:avLst/>
              </a:prstGeom>
              <a:noFill/>
            </p:spPr>
            <p:txBody>
              <a:bodyPr wrap="none" lIns="0" tIns="0" rIns="0" bIns="0" rtlCol="0">
                <a:spAutoFit/>
              </a:bodyPr>
              <a:lstStyle/>
              <a:p>
                <a:r>
                  <a:rPr kumimoji="1" lang="ja-JP" altLang="en-US" sz="700" dirty="0"/>
                  <a:t>本締り錠（シリンダー錠）</a:t>
                </a:r>
              </a:p>
            </p:txBody>
          </p:sp>
          <p:sp>
            <p:nvSpPr>
              <p:cNvPr id="405" name="テキスト ボックス 404">
                <a:extLst>
                  <a:ext uri="{FF2B5EF4-FFF2-40B4-BE49-F238E27FC236}">
                    <a16:creationId xmlns:a16="http://schemas.microsoft.com/office/drawing/2014/main" id="{BA083A46-AEED-8675-E3B0-DDBC57070D23}"/>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406" name="グループ化 405">
                <a:extLst>
                  <a:ext uri="{FF2B5EF4-FFF2-40B4-BE49-F238E27FC236}">
                    <a16:creationId xmlns:a16="http://schemas.microsoft.com/office/drawing/2014/main" id="{20AC5884-5E43-0282-1174-988268F35E43}"/>
                  </a:ext>
                </a:extLst>
              </p:cNvPr>
              <p:cNvGrpSpPr/>
              <p:nvPr/>
            </p:nvGrpSpPr>
            <p:grpSpPr>
              <a:xfrm>
                <a:off x="3356705" y="5822402"/>
                <a:ext cx="88312" cy="674497"/>
                <a:chOff x="3356705" y="5854847"/>
                <a:chExt cx="63828" cy="623785"/>
              </a:xfrm>
            </p:grpSpPr>
            <p:sp>
              <p:nvSpPr>
                <p:cNvPr id="408" name="正方形/長方形 407">
                  <a:extLst>
                    <a:ext uri="{FF2B5EF4-FFF2-40B4-BE49-F238E27FC236}">
                      <a16:creationId xmlns:a16="http://schemas.microsoft.com/office/drawing/2014/main" id="{80D03276-1FF9-CCE5-B5CF-767DC69FBC7B}"/>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引戸用</a:t>
                  </a:r>
                </a:p>
              </p:txBody>
            </p:sp>
            <p:sp>
              <p:nvSpPr>
                <p:cNvPr id="409" name="正方形/長方形 408">
                  <a:extLst>
                    <a:ext uri="{FF2B5EF4-FFF2-40B4-BE49-F238E27FC236}">
                      <a16:creationId xmlns:a16="http://schemas.microsoft.com/office/drawing/2014/main" id="{DC08C8D0-366F-26A3-7B17-86C1E292FBBA}"/>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開き戸用</a:t>
                  </a:r>
                </a:p>
              </p:txBody>
            </p:sp>
          </p:grpSp>
          <p:sp>
            <p:nvSpPr>
              <p:cNvPr id="407" name="テキスト ボックス 406">
                <a:extLst>
                  <a:ext uri="{FF2B5EF4-FFF2-40B4-BE49-F238E27FC236}">
                    <a16:creationId xmlns:a16="http://schemas.microsoft.com/office/drawing/2014/main" id="{D9D23798-2450-B21B-E8F1-3A66CC917250}"/>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grpSp>
          <p:nvGrpSpPr>
            <p:cNvPr id="283" name="グループ化 282">
              <a:extLst>
                <a:ext uri="{FF2B5EF4-FFF2-40B4-BE49-F238E27FC236}">
                  <a16:creationId xmlns:a16="http://schemas.microsoft.com/office/drawing/2014/main" id="{103D9592-BA57-5C90-9997-66A3A7E0858F}"/>
                </a:ext>
              </a:extLst>
            </p:cNvPr>
            <p:cNvGrpSpPr/>
            <p:nvPr/>
          </p:nvGrpSpPr>
          <p:grpSpPr>
            <a:xfrm>
              <a:off x="7219221" y="5620754"/>
              <a:ext cx="1629411" cy="876145"/>
              <a:chOff x="3356705" y="5620754"/>
              <a:chExt cx="1629411" cy="876145"/>
            </a:xfrm>
          </p:grpSpPr>
          <p:sp>
            <p:nvSpPr>
              <p:cNvPr id="398" name="テキスト ボックス 397">
                <a:extLst>
                  <a:ext uri="{FF2B5EF4-FFF2-40B4-BE49-F238E27FC236}">
                    <a16:creationId xmlns:a16="http://schemas.microsoft.com/office/drawing/2014/main" id="{DA76F03E-DDE3-49BD-930A-A7295CCA3B34}"/>
                  </a:ext>
                </a:extLst>
              </p:cNvPr>
              <p:cNvSpPr txBox="1"/>
              <p:nvPr/>
            </p:nvSpPr>
            <p:spPr>
              <a:xfrm>
                <a:off x="3513304" y="5620754"/>
                <a:ext cx="589905" cy="107722"/>
              </a:xfrm>
              <a:prstGeom prst="rect">
                <a:avLst/>
              </a:prstGeom>
              <a:noFill/>
            </p:spPr>
            <p:txBody>
              <a:bodyPr wrap="none" lIns="0" tIns="0" rIns="0" bIns="0" rtlCol="0">
                <a:spAutoFit/>
              </a:bodyPr>
              <a:lstStyle/>
              <a:p>
                <a:r>
                  <a:rPr kumimoji="1" lang="ja-JP" altLang="en-US" sz="700" dirty="0"/>
                  <a:t>両側サムターン</a:t>
                </a:r>
              </a:p>
            </p:txBody>
          </p:sp>
          <p:sp>
            <p:nvSpPr>
              <p:cNvPr id="399" name="テキスト ボックス 398">
                <a:extLst>
                  <a:ext uri="{FF2B5EF4-FFF2-40B4-BE49-F238E27FC236}">
                    <a16:creationId xmlns:a16="http://schemas.microsoft.com/office/drawing/2014/main" id="{38511963-C801-CF49-8BF5-D9E451D4F267}"/>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400" name="グループ化 399">
                <a:extLst>
                  <a:ext uri="{FF2B5EF4-FFF2-40B4-BE49-F238E27FC236}">
                    <a16:creationId xmlns:a16="http://schemas.microsoft.com/office/drawing/2014/main" id="{C7314725-FE7D-64E8-2775-E5C2AB54052D}"/>
                  </a:ext>
                </a:extLst>
              </p:cNvPr>
              <p:cNvGrpSpPr/>
              <p:nvPr/>
            </p:nvGrpSpPr>
            <p:grpSpPr>
              <a:xfrm>
                <a:off x="3356705" y="5822402"/>
                <a:ext cx="88312" cy="674497"/>
                <a:chOff x="3356705" y="5854847"/>
                <a:chExt cx="63828" cy="623785"/>
              </a:xfrm>
            </p:grpSpPr>
            <p:sp>
              <p:nvSpPr>
                <p:cNvPr id="402" name="正方形/長方形 401">
                  <a:extLst>
                    <a:ext uri="{FF2B5EF4-FFF2-40B4-BE49-F238E27FC236}">
                      <a16:creationId xmlns:a16="http://schemas.microsoft.com/office/drawing/2014/main" id="{B7B7D49E-19BB-273B-762E-E6ABC9F5073E}"/>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引戸用</a:t>
                  </a:r>
                </a:p>
              </p:txBody>
            </p:sp>
            <p:sp>
              <p:nvSpPr>
                <p:cNvPr id="403" name="正方形/長方形 402">
                  <a:extLst>
                    <a:ext uri="{FF2B5EF4-FFF2-40B4-BE49-F238E27FC236}">
                      <a16:creationId xmlns:a16="http://schemas.microsoft.com/office/drawing/2014/main" id="{AAEEF28D-7A58-345E-4376-4288B11F2B0F}"/>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開き戸用</a:t>
                  </a:r>
                </a:p>
              </p:txBody>
            </p:sp>
          </p:grpSp>
          <p:sp>
            <p:nvSpPr>
              <p:cNvPr id="401" name="テキスト ボックス 400">
                <a:extLst>
                  <a:ext uri="{FF2B5EF4-FFF2-40B4-BE49-F238E27FC236}">
                    <a16:creationId xmlns:a16="http://schemas.microsoft.com/office/drawing/2014/main" id="{56CD2015-1888-2136-B022-77FB1F28FEE8}"/>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grpSp>
          <p:nvGrpSpPr>
            <p:cNvPr id="368" name="グループ化 367">
              <a:extLst>
                <a:ext uri="{FF2B5EF4-FFF2-40B4-BE49-F238E27FC236}">
                  <a16:creationId xmlns:a16="http://schemas.microsoft.com/office/drawing/2014/main" id="{9B66FD0F-9865-C225-2505-90E37F751306}"/>
                </a:ext>
              </a:extLst>
            </p:cNvPr>
            <p:cNvGrpSpPr/>
            <p:nvPr/>
          </p:nvGrpSpPr>
          <p:grpSpPr>
            <a:xfrm>
              <a:off x="9246978" y="5616841"/>
              <a:ext cx="425527" cy="112552"/>
              <a:chOff x="7405834" y="2204598"/>
              <a:chExt cx="425527" cy="112552"/>
            </a:xfrm>
          </p:grpSpPr>
          <p:sp>
            <p:nvSpPr>
              <p:cNvPr id="395" name="正方形/長方形 394">
                <a:extLst>
                  <a:ext uri="{FF2B5EF4-FFF2-40B4-BE49-F238E27FC236}">
                    <a16:creationId xmlns:a16="http://schemas.microsoft.com/office/drawing/2014/main" id="{DE3D2208-2FE8-646A-513E-31EF08F31761}"/>
                  </a:ext>
                </a:extLst>
              </p:cNvPr>
              <p:cNvSpPr/>
              <p:nvPr/>
            </p:nvSpPr>
            <p:spPr bwMode="auto">
              <a:xfrm>
                <a:off x="7405834" y="2204598"/>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396" name="テキスト ボックス 395">
                <a:extLst>
                  <a:ext uri="{FF2B5EF4-FFF2-40B4-BE49-F238E27FC236}">
                    <a16:creationId xmlns:a16="http://schemas.microsoft.com/office/drawing/2014/main" id="{75C7C1A9-04EF-5027-0B3F-A7074E73A391}"/>
                  </a:ext>
                </a:extLst>
              </p:cNvPr>
              <p:cNvSpPr txBox="1"/>
              <p:nvPr/>
            </p:nvSpPr>
            <p:spPr>
              <a:xfrm>
                <a:off x="7520468" y="2218163"/>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397" name="四角形: 角を丸くする 396">
                <a:extLst>
                  <a:ext uri="{FF2B5EF4-FFF2-40B4-BE49-F238E27FC236}">
                    <a16:creationId xmlns:a16="http://schemas.microsoft.com/office/drawing/2014/main" id="{C942057B-5DE6-59C6-DDF8-015BD9773831}"/>
                  </a:ext>
                </a:extLst>
              </p:cNvPr>
              <p:cNvSpPr/>
              <p:nvPr/>
            </p:nvSpPr>
            <p:spPr bwMode="auto">
              <a:xfrm>
                <a:off x="7424825" y="2215719"/>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pic>
          <p:nvPicPr>
            <p:cNvPr id="369" name="図 368">
              <a:extLst>
                <a:ext uri="{FF2B5EF4-FFF2-40B4-BE49-F238E27FC236}">
                  <a16:creationId xmlns:a16="http://schemas.microsoft.com/office/drawing/2014/main" id="{5EA9CCAF-4D95-698F-822F-7A1E8061E495}"/>
                </a:ext>
              </a:extLst>
            </p:cNvPr>
            <p:cNvPicPr>
              <a:picLocks noChangeAspect="1"/>
            </p:cNvPicPr>
            <p:nvPr/>
          </p:nvPicPr>
          <p:blipFill>
            <a:blip r:embed="rId50"/>
            <a:stretch>
              <a:fillRect/>
            </a:stretch>
          </p:blipFill>
          <p:spPr>
            <a:xfrm>
              <a:off x="5475281" y="5843937"/>
              <a:ext cx="266693" cy="262800"/>
            </a:xfrm>
            <a:prstGeom prst="rect">
              <a:avLst/>
            </a:prstGeom>
          </p:spPr>
        </p:pic>
        <p:pic>
          <p:nvPicPr>
            <p:cNvPr id="370" name="図 369">
              <a:extLst>
                <a:ext uri="{FF2B5EF4-FFF2-40B4-BE49-F238E27FC236}">
                  <a16:creationId xmlns:a16="http://schemas.microsoft.com/office/drawing/2014/main" id="{219FA87A-3E5E-A8A4-EB10-C0B597061D87}"/>
                </a:ext>
              </a:extLst>
            </p:cNvPr>
            <p:cNvPicPr>
              <a:picLocks noChangeAspect="1"/>
            </p:cNvPicPr>
            <p:nvPr/>
          </p:nvPicPr>
          <p:blipFill>
            <a:blip r:embed="rId51"/>
            <a:stretch>
              <a:fillRect/>
            </a:stretch>
          </p:blipFill>
          <p:spPr>
            <a:xfrm>
              <a:off x="5468332" y="6197516"/>
              <a:ext cx="266693" cy="262800"/>
            </a:xfrm>
            <a:prstGeom prst="rect">
              <a:avLst/>
            </a:prstGeom>
          </p:spPr>
        </p:pic>
        <p:pic>
          <p:nvPicPr>
            <p:cNvPr id="371" name="図 370">
              <a:extLst>
                <a:ext uri="{FF2B5EF4-FFF2-40B4-BE49-F238E27FC236}">
                  <a16:creationId xmlns:a16="http://schemas.microsoft.com/office/drawing/2014/main" id="{4841DE2C-0058-284F-7D88-CCDEE6044DDB}"/>
                </a:ext>
              </a:extLst>
            </p:cNvPr>
            <p:cNvPicPr>
              <a:picLocks noChangeAspect="1"/>
            </p:cNvPicPr>
            <p:nvPr/>
          </p:nvPicPr>
          <p:blipFill>
            <a:blip r:embed="rId52"/>
            <a:stretch>
              <a:fillRect/>
            </a:stretch>
          </p:blipFill>
          <p:spPr>
            <a:xfrm>
              <a:off x="5787486" y="6193425"/>
              <a:ext cx="241387" cy="262800"/>
            </a:xfrm>
            <a:prstGeom prst="rect">
              <a:avLst/>
            </a:prstGeom>
          </p:spPr>
        </p:pic>
        <p:pic>
          <p:nvPicPr>
            <p:cNvPr id="372" name="図 371">
              <a:extLst>
                <a:ext uri="{FF2B5EF4-FFF2-40B4-BE49-F238E27FC236}">
                  <a16:creationId xmlns:a16="http://schemas.microsoft.com/office/drawing/2014/main" id="{0E7C5193-648D-4824-6DEC-81BA367ABB9E}"/>
                </a:ext>
              </a:extLst>
            </p:cNvPr>
            <p:cNvPicPr>
              <a:picLocks noChangeAspect="1"/>
            </p:cNvPicPr>
            <p:nvPr/>
          </p:nvPicPr>
          <p:blipFill>
            <a:blip r:embed="rId53"/>
            <a:stretch>
              <a:fillRect/>
            </a:stretch>
          </p:blipFill>
          <p:spPr>
            <a:xfrm>
              <a:off x="6267583" y="5843937"/>
              <a:ext cx="266693" cy="262800"/>
            </a:xfrm>
            <a:prstGeom prst="rect">
              <a:avLst/>
            </a:prstGeom>
          </p:spPr>
        </p:pic>
        <p:pic>
          <p:nvPicPr>
            <p:cNvPr id="373" name="図 372">
              <a:extLst>
                <a:ext uri="{FF2B5EF4-FFF2-40B4-BE49-F238E27FC236}">
                  <a16:creationId xmlns:a16="http://schemas.microsoft.com/office/drawing/2014/main" id="{DCC01D6B-7609-00AF-49B7-9A81DA16E6B4}"/>
                </a:ext>
              </a:extLst>
            </p:cNvPr>
            <p:cNvPicPr>
              <a:picLocks noChangeAspect="1"/>
            </p:cNvPicPr>
            <p:nvPr/>
          </p:nvPicPr>
          <p:blipFill>
            <a:blip r:embed="rId54"/>
            <a:stretch>
              <a:fillRect/>
            </a:stretch>
          </p:blipFill>
          <p:spPr>
            <a:xfrm>
              <a:off x="6267583" y="6171338"/>
              <a:ext cx="266693" cy="262800"/>
            </a:xfrm>
            <a:prstGeom prst="rect">
              <a:avLst/>
            </a:prstGeom>
          </p:spPr>
        </p:pic>
        <p:pic>
          <p:nvPicPr>
            <p:cNvPr id="374" name="図 373">
              <a:extLst>
                <a:ext uri="{FF2B5EF4-FFF2-40B4-BE49-F238E27FC236}">
                  <a16:creationId xmlns:a16="http://schemas.microsoft.com/office/drawing/2014/main" id="{59EB78C0-8D4D-F812-07F1-AE4089546EDA}"/>
                </a:ext>
              </a:extLst>
            </p:cNvPr>
            <p:cNvPicPr>
              <a:picLocks noChangeAspect="1"/>
            </p:cNvPicPr>
            <p:nvPr/>
          </p:nvPicPr>
          <p:blipFill>
            <a:blip r:embed="rId55"/>
            <a:stretch>
              <a:fillRect/>
            </a:stretch>
          </p:blipFill>
          <p:spPr>
            <a:xfrm>
              <a:off x="6593124" y="6179374"/>
              <a:ext cx="241387" cy="262800"/>
            </a:xfrm>
            <a:prstGeom prst="rect">
              <a:avLst/>
            </a:prstGeom>
          </p:spPr>
        </p:pic>
        <p:pic>
          <p:nvPicPr>
            <p:cNvPr id="375" name="図 374">
              <a:extLst>
                <a:ext uri="{FF2B5EF4-FFF2-40B4-BE49-F238E27FC236}">
                  <a16:creationId xmlns:a16="http://schemas.microsoft.com/office/drawing/2014/main" id="{4430F7D0-67CD-380F-AE3F-916956015E1C}"/>
                </a:ext>
              </a:extLst>
            </p:cNvPr>
            <p:cNvPicPr>
              <a:picLocks noChangeAspect="1"/>
            </p:cNvPicPr>
            <p:nvPr/>
          </p:nvPicPr>
          <p:blipFill>
            <a:blip r:embed="rId56"/>
            <a:stretch>
              <a:fillRect/>
            </a:stretch>
          </p:blipFill>
          <p:spPr>
            <a:xfrm>
              <a:off x="5796988" y="5843937"/>
              <a:ext cx="286200" cy="316800"/>
            </a:xfrm>
            <a:prstGeom prst="rect">
              <a:avLst/>
            </a:prstGeom>
          </p:spPr>
        </p:pic>
        <p:pic>
          <p:nvPicPr>
            <p:cNvPr id="376" name="図 375">
              <a:extLst>
                <a:ext uri="{FF2B5EF4-FFF2-40B4-BE49-F238E27FC236}">
                  <a16:creationId xmlns:a16="http://schemas.microsoft.com/office/drawing/2014/main" id="{61CE62B3-AA7D-30F6-E130-E879F32A4FEA}"/>
                </a:ext>
              </a:extLst>
            </p:cNvPr>
            <p:cNvPicPr>
              <a:picLocks noChangeAspect="1"/>
            </p:cNvPicPr>
            <p:nvPr/>
          </p:nvPicPr>
          <p:blipFill>
            <a:blip r:embed="rId57"/>
            <a:stretch>
              <a:fillRect/>
            </a:stretch>
          </p:blipFill>
          <p:spPr>
            <a:xfrm>
              <a:off x="6588123" y="5843937"/>
              <a:ext cx="286200" cy="316800"/>
            </a:xfrm>
            <a:prstGeom prst="rect">
              <a:avLst/>
            </a:prstGeom>
          </p:spPr>
        </p:pic>
        <p:pic>
          <p:nvPicPr>
            <p:cNvPr id="377" name="図 376">
              <a:extLst>
                <a:ext uri="{FF2B5EF4-FFF2-40B4-BE49-F238E27FC236}">
                  <a16:creationId xmlns:a16="http://schemas.microsoft.com/office/drawing/2014/main" id="{1AA6D0BB-5219-80AD-0A27-3798BEFA5FD7}"/>
                </a:ext>
              </a:extLst>
            </p:cNvPr>
            <p:cNvPicPr>
              <a:picLocks noChangeAspect="1"/>
            </p:cNvPicPr>
            <p:nvPr/>
          </p:nvPicPr>
          <p:blipFill>
            <a:blip r:embed="rId45"/>
            <a:stretch>
              <a:fillRect/>
            </a:stretch>
          </p:blipFill>
          <p:spPr>
            <a:xfrm>
              <a:off x="7455958" y="5855145"/>
              <a:ext cx="256960" cy="262800"/>
            </a:xfrm>
            <a:prstGeom prst="rect">
              <a:avLst/>
            </a:prstGeom>
          </p:spPr>
        </p:pic>
        <p:pic>
          <p:nvPicPr>
            <p:cNvPr id="378" name="図 377">
              <a:extLst>
                <a:ext uri="{FF2B5EF4-FFF2-40B4-BE49-F238E27FC236}">
                  <a16:creationId xmlns:a16="http://schemas.microsoft.com/office/drawing/2014/main" id="{6F6EA371-47CB-94BA-A5FB-499ACFF39173}"/>
                </a:ext>
              </a:extLst>
            </p:cNvPr>
            <p:cNvPicPr>
              <a:picLocks noChangeAspect="1"/>
            </p:cNvPicPr>
            <p:nvPr/>
          </p:nvPicPr>
          <p:blipFill>
            <a:blip r:embed="rId45"/>
            <a:stretch>
              <a:fillRect/>
            </a:stretch>
          </p:blipFill>
          <p:spPr>
            <a:xfrm>
              <a:off x="7759078" y="5855145"/>
              <a:ext cx="256960" cy="262800"/>
            </a:xfrm>
            <a:prstGeom prst="rect">
              <a:avLst/>
            </a:prstGeom>
          </p:spPr>
        </p:pic>
        <p:pic>
          <p:nvPicPr>
            <p:cNvPr id="379" name="図 378">
              <a:extLst>
                <a:ext uri="{FF2B5EF4-FFF2-40B4-BE49-F238E27FC236}">
                  <a16:creationId xmlns:a16="http://schemas.microsoft.com/office/drawing/2014/main" id="{C61C307B-3E3F-9CAD-D3E1-BD9B4F67015F}"/>
                </a:ext>
              </a:extLst>
            </p:cNvPr>
            <p:cNvPicPr>
              <a:picLocks noChangeAspect="1"/>
            </p:cNvPicPr>
            <p:nvPr/>
          </p:nvPicPr>
          <p:blipFill>
            <a:blip r:embed="rId48"/>
            <a:stretch>
              <a:fillRect/>
            </a:stretch>
          </p:blipFill>
          <p:spPr>
            <a:xfrm>
              <a:off x="8214187" y="5857238"/>
              <a:ext cx="256960" cy="262800"/>
            </a:xfrm>
            <a:prstGeom prst="rect">
              <a:avLst/>
            </a:prstGeom>
          </p:spPr>
        </p:pic>
        <p:pic>
          <p:nvPicPr>
            <p:cNvPr id="380" name="図 379">
              <a:extLst>
                <a:ext uri="{FF2B5EF4-FFF2-40B4-BE49-F238E27FC236}">
                  <a16:creationId xmlns:a16="http://schemas.microsoft.com/office/drawing/2014/main" id="{77357903-85B1-924E-5F25-0AF40FAACA6E}"/>
                </a:ext>
              </a:extLst>
            </p:cNvPr>
            <p:cNvPicPr>
              <a:picLocks noChangeAspect="1"/>
            </p:cNvPicPr>
            <p:nvPr/>
          </p:nvPicPr>
          <p:blipFill>
            <a:blip r:embed="rId48"/>
            <a:stretch>
              <a:fillRect/>
            </a:stretch>
          </p:blipFill>
          <p:spPr>
            <a:xfrm>
              <a:off x="8530891" y="5857238"/>
              <a:ext cx="256960" cy="262800"/>
            </a:xfrm>
            <a:prstGeom prst="rect">
              <a:avLst/>
            </a:prstGeom>
          </p:spPr>
        </p:pic>
        <p:pic>
          <p:nvPicPr>
            <p:cNvPr id="381" name="図 380">
              <a:extLst>
                <a:ext uri="{FF2B5EF4-FFF2-40B4-BE49-F238E27FC236}">
                  <a16:creationId xmlns:a16="http://schemas.microsoft.com/office/drawing/2014/main" id="{1F3BC821-2BAF-6258-FB93-C805635E4A6A}"/>
                </a:ext>
              </a:extLst>
            </p:cNvPr>
            <p:cNvPicPr>
              <a:picLocks noChangeAspect="1"/>
            </p:cNvPicPr>
            <p:nvPr/>
          </p:nvPicPr>
          <p:blipFill>
            <a:blip r:embed="rId52"/>
            <a:stretch>
              <a:fillRect/>
            </a:stretch>
          </p:blipFill>
          <p:spPr>
            <a:xfrm>
              <a:off x="7455958" y="6222292"/>
              <a:ext cx="241387" cy="262800"/>
            </a:xfrm>
            <a:prstGeom prst="rect">
              <a:avLst/>
            </a:prstGeom>
          </p:spPr>
        </p:pic>
        <p:pic>
          <p:nvPicPr>
            <p:cNvPr id="382" name="図 381">
              <a:extLst>
                <a:ext uri="{FF2B5EF4-FFF2-40B4-BE49-F238E27FC236}">
                  <a16:creationId xmlns:a16="http://schemas.microsoft.com/office/drawing/2014/main" id="{A6610805-B372-9A95-2A30-39DEC82E29F8}"/>
                </a:ext>
              </a:extLst>
            </p:cNvPr>
            <p:cNvPicPr>
              <a:picLocks noChangeAspect="1"/>
            </p:cNvPicPr>
            <p:nvPr/>
          </p:nvPicPr>
          <p:blipFill>
            <a:blip r:embed="rId52"/>
            <a:stretch>
              <a:fillRect/>
            </a:stretch>
          </p:blipFill>
          <p:spPr>
            <a:xfrm>
              <a:off x="7759031" y="6222292"/>
              <a:ext cx="241387" cy="262800"/>
            </a:xfrm>
            <a:prstGeom prst="rect">
              <a:avLst/>
            </a:prstGeom>
          </p:spPr>
        </p:pic>
        <p:pic>
          <p:nvPicPr>
            <p:cNvPr id="383" name="図 382">
              <a:extLst>
                <a:ext uri="{FF2B5EF4-FFF2-40B4-BE49-F238E27FC236}">
                  <a16:creationId xmlns:a16="http://schemas.microsoft.com/office/drawing/2014/main" id="{8071F858-5B2D-16E2-0BCF-CC9C9B463D53}"/>
                </a:ext>
              </a:extLst>
            </p:cNvPr>
            <p:cNvPicPr>
              <a:picLocks noChangeAspect="1"/>
            </p:cNvPicPr>
            <p:nvPr/>
          </p:nvPicPr>
          <p:blipFill>
            <a:blip r:embed="rId55"/>
            <a:stretch>
              <a:fillRect/>
            </a:stretch>
          </p:blipFill>
          <p:spPr>
            <a:xfrm>
              <a:off x="8223430" y="6222292"/>
              <a:ext cx="241387" cy="262800"/>
            </a:xfrm>
            <a:prstGeom prst="rect">
              <a:avLst/>
            </a:prstGeom>
          </p:spPr>
        </p:pic>
        <p:pic>
          <p:nvPicPr>
            <p:cNvPr id="384" name="図 383">
              <a:extLst>
                <a:ext uri="{FF2B5EF4-FFF2-40B4-BE49-F238E27FC236}">
                  <a16:creationId xmlns:a16="http://schemas.microsoft.com/office/drawing/2014/main" id="{285681F7-BAFF-20B2-CDEA-6F7A31F8F9DE}"/>
                </a:ext>
              </a:extLst>
            </p:cNvPr>
            <p:cNvPicPr>
              <a:picLocks noChangeAspect="1"/>
            </p:cNvPicPr>
            <p:nvPr/>
          </p:nvPicPr>
          <p:blipFill>
            <a:blip r:embed="rId55"/>
            <a:stretch>
              <a:fillRect/>
            </a:stretch>
          </p:blipFill>
          <p:spPr>
            <a:xfrm>
              <a:off x="8538678" y="6222292"/>
              <a:ext cx="241387" cy="262800"/>
            </a:xfrm>
            <a:prstGeom prst="rect">
              <a:avLst/>
            </a:prstGeom>
          </p:spPr>
        </p:pic>
        <p:sp>
          <p:nvSpPr>
            <p:cNvPr id="385" name="正方形/長方形 384">
              <a:extLst>
                <a:ext uri="{FF2B5EF4-FFF2-40B4-BE49-F238E27FC236}">
                  <a16:creationId xmlns:a16="http://schemas.microsoft.com/office/drawing/2014/main" id="{FA0BBFEA-88C8-F503-35FB-8B72A8A47564}"/>
                </a:ext>
              </a:extLst>
            </p:cNvPr>
            <p:cNvSpPr/>
            <p:nvPr/>
          </p:nvSpPr>
          <p:spPr>
            <a:xfrm>
              <a:off x="4312552"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表示部</a:t>
              </a:r>
            </a:p>
          </p:txBody>
        </p:sp>
        <p:sp>
          <p:nvSpPr>
            <p:cNvPr id="386" name="正方形/長方形 385">
              <a:extLst>
                <a:ext uri="{FF2B5EF4-FFF2-40B4-BE49-F238E27FC236}">
                  <a16:creationId xmlns:a16="http://schemas.microsoft.com/office/drawing/2014/main" id="{15123D3F-642F-C715-526E-8206E8D3ED01}"/>
                </a:ext>
              </a:extLst>
            </p:cNvPr>
            <p:cNvSpPr/>
            <p:nvPr/>
          </p:nvSpPr>
          <p:spPr>
            <a:xfrm>
              <a:off x="4614118"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87" name="正方形/長方形 386">
              <a:extLst>
                <a:ext uri="{FF2B5EF4-FFF2-40B4-BE49-F238E27FC236}">
                  <a16:creationId xmlns:a16="http://schemas.microsoft.com/office/drawing/2014/main" id="{227044A6-4651-15F7-FA3B-512A8466863D}"/>
                </a:ext>
              </a:extLst>
            </p:cNvPr>
            <p:cNvSpPr/>
            <p:nvPr/>
          </p:nvSpPr>
          <p:spPr>
            <a:xfrm>
              <a:off x="5469905"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シリンダー部</a:t>
              </a:r>
            </a:p>
          </p:txBody>
        </p:sp>
        <p:sp>
          <p:nvSpPr>
            <p:cNvPr id="388" name="正方形/長方形 387">
              <a:extLst>
                <a:ext uri="{FF2B5EF4-FFF2-40B4-BE49-F238E27FC236}">
                  <a16:creationId xmlns:a16="http://schemas.microsoft.com/office/drawing/2014/main" id="{561C5DF0-775A-CBAF-96D8-9F60B5867C8E}"/>
                </a:ext>
              </a:extLst>
            </p:cNvPr>
            <p:cNvSpPr/>
            <p:nvPr/>
          </p:nvSpPr>
          <p:spPr>
            <a:xfrm>
              <a:off x="5771471"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89" name="正方形/長方形 388">
              <a:extLst>
                <a:ext uri="{FF2B5EF4-FFF2-40B4-BE49-F238E27FC236}">
                  <a16:creationId xmlns:a16="http://schemas.microsoft.com/office/drawing/2014/main" id="{49D2C95B-6D21-51A9-FBCA-3FC45856A1D8}"/>
                </a:ext>
              </a:extLst>
            </p:cNvPr>
            <p:cNvSpPr/>
            <p:nvPr/>
          </p:nvSpPr>
          <p:spPr>
            <a:xfrm>
              <a:off x="6260392"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90" name="正方形/長方形 389">
              <a:extLst>
                <a:ext uri="{FF2B5EF4-FFF2-40B4-BE49-F238E27FC236}">
                  <a16:creationId xmlns:a16="http://schemas.microsoft.com/office/drawing/2014/main" id="{C9C6D00C-EB52-EFC8-ADB1-274E76E063D1}"/>
                </a:ext>
              </a:extLst>
            </p:cNvPr>
            <p:cNvSpPr/>
            <p:nvPr/>
          </p:nvSpPr>
          <p:spPr>
            <a:xfrm>
              <a:off x="6574740"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91" name="正方形/長方形 390">
              <a:extLst>
                <a:ext uri="{FF2B5EF4-FFF2-40B4-BE49-F238E27FC236}">
                  <a16:creationId xmlns:a16="http://schemas.microsoft.com/office/drawing/2014/main" id="{D5845CC1-564D-B758-3AD4-19ACD4D348EE}"/>
                </a:ext>
              </a:extLst>
            </p:cNvPr>
            <p:cNvSpPr/>
            <p:nvPr/>
          </p:nvSpPr>
          <p:spPr>
            <a:xfrm>
              <a:off x="7444599"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92" name="正方形/長方形 391">
              <a:extLst>
                <a:ext uri="{FF2B5EF4-FFF2-40B4-BE49-F238E27FC236}">
                  <a16:creationId xmlns:a16="http://schemas.microsoft.com/office/drawing/2014/main" id="{B5923FAD-9D59-BB8F-06D7-82A8AA883749}"/>
                </a:ext>
              </a:extLst>
            </p:cNvPr>
            <p:cNvSpPr/>
            <p:nvPr/>
          </p:nvSpPr>
          <p:spPr>
            <a:xfrm>
              <a:off x="7758947"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93" name="正方形/長方形 392">
              <a:extLst>
                <a:ext uri="{FF2B5EF4-FFF2-40B4-BE49-F238E27FC236}">
                  <a16:creationId xmlns:a16="http://schemas.microsoft.com/office/drawing/2014/main" id="{782BC4C4-F0B2-9E1A-F681-335304542083}"/>
                </a:ext>
              </a:extLst>
            </p:cNvPr>
            <p:cNvSpPr/>
            <p:nvPr/>
          </p:nvSpPr>
          <p:spPr>
            <a:xfrm>
              <a:off x="8208981"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394" name="正方形/長方形 393">
              <a:extLst>
                <a:ext uri="{FF2B5EF4-FFF2-40B4-BE49-F238E27FC236}">
                  <a16:creationId xmlns:a16="http://schemas.microsoft.com/office/drawing/2014/main" id="{5611ED51-7733-F912-F073-3C704B90E8DF}"/>
                </a:ext>
              </a:extLst>
            </p:cNvPr>
            <p:cNvSpPr/>
            <p:nvPr/>
          </p:nvSpPr>
          <p:spPr>
            <a:xfrm>
              <a:off x="8523329"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grpSp>
    </p:spTree>
    <p:extLst>
      <p:ext uri="{BB962C8B-B14F-4D97-AF65-F5344CB8AC3E}">
        <p14:creationId xmlns:p14="http://schemas.microsoft.com/office/powerpoint/2010/main" val="6551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図 392">
            <a:extLst>
              <a:ext uri="{FF2B5EF4-FFF2-40B4-BE49-F238E27FC236}">
                <a16:creationId xmlns:a16="http://schemas.microsoft.com/office/drawing/2014/main" id="{32BAF3AE-D9C9-83AD-739F-975847F657C6}"/>
              </a:ext>
            </a:extLst>
          </p:cNvPr>
          <p:cNvPicPr>
            <a:picLocks noChangeAspect="1"/>
          </p:cNvPicPr>
          <p:nvPr/>
        </p:nvPicPr>
        <p:blipFill>
          <a:blip r:embed="rId2"/>
          <a:stretch>
            <a:fillRect/>
          </a:stretch>
        </p:blipFill>
        <p:spPr>
          <a:xfrm>
            <a:off x="129712" y="703087"/>
            <a:ext cx="3006547" cy="3945600"/>
          </a:xfrm>
          <a:prstGeom prst="rect">
            <a:avLst/>
          </a:prstGeom>
        </p:spPr>
      </p:pic>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pPr algn="l"/>
            <a:r>
              <a:rPr lang="ja-JP" altLang="en-US" sz="1100" b="1" dirty="0">
                <a:solidFill>
                  <a:srgbClr val="FFFFFF"/>
                </a:solidFill>
                <a:latin typeface="+mj-ea"/>
              </a:rPr>
              <a:t>幅広引き戸</a:t>
            </a:r>
          </a:p>
        </p:txBody>
      </p:sp>
      <p:grpSp>
        <p:nvGrpSpPr>
          <p:cNvPr id="185" name="グループ化 184">
            <a:extLst>
              <a:ext uri="{FF2B5EF4-FFF2-40B4-BE49-F238E27FC236}">
                <a16:creationId xmlns:a16="http://schemas.microsoft.com/office/drawing/2014/main" id="{C7843344-EFF7-F425-0DAD-8E4C56BCC3CF}"/>
              </a:ext>
            </a:extLst>
          </p:cNvPr>
          <p:cNvGrpSpPr/>
          <p:nvPr/>
        </p:nvGrpSpPr>
        <p:grpSpPr>
          <a:xfrm>
            <a:off x="3262411" y="699525"/>
            <a:ext cx="1605949" cy="1185902"/>
            <a:chOff x="3262411" y="699525"/>
            <a:chExt cx="1605949" cy="1185902"/>
          </a:xfrm>
        </p:grpSpPr>
        <p:sp>
          <p:nvSpPr>
            <p:cNvPr id="37" name="Rectangle 14">
              <a:extLst>
                <a:ext uri="{FF2B5EF4-FFF2-40B4-BE49-F238E27FC236}">
                  <a16:creationId xmlns:a16="http://schemas.microsoft.com/office/drawing/2014/main" id="{9D4A6318-47B6-D966-BB34-02C564E05CA3}"/>
                </a:ext>
              </a:extLst>
            </p:cNvPr>
            <p:cNvSpPr>
              <a:spLocks noChangeArrowheads="1"/>
            </p:cNvSpPr>
            <p:nvPr/>
          </p:nvSpPr>
          <p:spPr bwMode="auto">
            <a:xfrm>
              <a:off x="3262411" y="699525"/>
              <a:ext cx="1605949" cy="118590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39" name="Rectangle 84">
              <a:extLst>
                <a:ext uri="{FF2B5EF4-FFF2-40B4-BE49-F238E27FC236}">
                  <a16:creationId xmlns:a16="http://schemas.microsoft.com/office/drawing/2014/main" id="{8AED71DE-2AE4-ED09-0327-3F67358D0473}"/>
                </a:ext>
              </a:extLst>
            </p:cNvPr>
            <p:cNvSpPr>
              <a:spLocks noChangeArrowheads="1"/>
            </p:cNvSpPr>
            <p:nvPr/>
          </p:nvSpPr>
          <p:spPr bwMode="auto">
            <a:xfrm>
              <a:off x="3262411" y="699525"/>
              <a:ext cx="1605949"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pic>
          <p:nvPicPr>
            <p:cNvPr id="40" name="Picture 18" descr="http://www2.panasonic.biz/es/sumai/gazou/bicon/CA171AHND-PA0050504_0003.jpg">
              <a:extLst>
                <a:ext uri="{FF2B5EF4-FFF2-40B4-BE49-F238E27FC236}">
                  <a16:creationId xmlns:a16="http://schemas.microsoft.com/office/drawing/2014/main" id="{E32DEFBE-80E9-3EA7-625D-701EBA29A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6"/>
            <a:stretch/>
          </p:blipFill>
          <p:spPr bwMode="auto">
            <a:xfrm>
              <a:off x="3331701" y="900905"/>
              <a:ext cx="248512" cy="2861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2.panasonic.biz/es/sumai/gazou/bicon/CA141AHND-PA0051398.jpg">
              <a:extLst>
                <a:ext uri="{FF2B5EF4-FFF2-40B4-BE49-F238E27FC236}">
                  <a16:creationId xmlns:a16="http://schemas.microsoft.com/office/drawing/2014/main" id="{FA4CF964-E490-FC88-9809-D7C0B4EA3E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 t="1" b="50"/>
            <a:stretch/>
          </p:blipFill>
          <p:spPr bwMode="auto">
            <a:xfrm rot="16200000">
              <a:off x="3624371" y="919838"/>
              <a:ext cx="285849" cy="2486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2" descr="http://www2.panasonic.biz/es/sumai/gazou/bicon/CA141AHND-PA0051399.jpg">
              <a:extLst>
                <a:ext uri="{FF2B5EF4-FFF2-40B4-BE49-F238E27FC236}">
                  <a16:creationId xmlns:a16="http://schemas.microsoft.com/office/drawing/2014/main" id="{A44D6D4F-FCD1-6485-4575-41071772D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 t="1" b="50"/>
            <a:stretch/>
          </p:blipFill>
          <p:spPr bwMode="auto">
            <a:xfrm rot="16200000">
              <a:off x="3935864" y="919913"/>
              <a:ext cx="285698" cy="2486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http://www2.panasonic.biz/es/sumai/gazou/bicon/CA141AHND-PA0051401.jpg">
              <a:extLst>
                <a:ext uri="{FF2B5EF4-FFF2-40B4-BE49-F238E27FC236}">
                  <a16:creationId xmlns:a16="http://schemas.microsoft.com/office/drawing/2014/main" id="{EEB26E5A-D38C-CB2F-B70D-0D2B013C51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1" t="1" r="-1" b="50"/>
            <a:stretch/>
          </p:blipFill>
          <p:spPr bwMode="auto">
            <a:xfrm rot="16200000">
              <a:off x="3312215" y="1410287"/>
              <a:ext cx="286192" cy="24722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http://www2.panasonic.biz/es/sumai/gazou/bicon/CA141AHND-PA0051402.jpg">
              <a:extLst>
                <a:ext uri="{FF2B5EF4-FFF2-40B4-BE49-F238E27FC236}">
                  <a16:creationId xmlns:a16="http://schemas.microsoft.com/office/drawing/2014/main" id="{7914D890-059E-EBAC-7E2C-FB47FF29F1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0" t="1" r="-1" b="50"/>
            <a:stretch/>
          </p:blipFill>
          <p:spPr bwMode="auto">
            <a:xfrm rot="16200000">
              <a:off x="3624414" y="1407249"/>
              <a:ext cx="286932" cy="252558"/>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5" name="Picture 34" descr="http://www2.panasonic.biz/es/sumai/gazou/bicon/CA152AHND-PA0050150.jpg">
              <a:extLst>
                <a:ext uri="{FF2B5EF4-FFF2-40B4-BE49-F238E27FC236}">
                  <a16:creationId xmlns:a16="http://schemas.microsoft.com/office/drawing/2014/main" id="{46745DEE-1E2D-454F-2280-D4363D5215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2" r="50" b="1820"/>
            <a:stretch/>
          </p:blipFill>
          <p:spPr bwMode="auto">
            <a:xfrm>
              <a:off x="3956838" y="1396198"/>
              <a:ext cx="249576" cy="280796"/>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6" name="Picture 36" descr="http://www2.panasonic.biz/es/sumai/gazou/bicon/CA141AHND-PA0051403.jpg">
              <a:extLst>
                <a:ext uri="{FF2B5EF4-FFF2-40B4-BE49-F238E27FC236}">
                  <a16:creationId xmlns:a16="http://schemas.microsoft.com/office/drawing/2014/main" id="{67A3AE1E-DBDD-4A2D-DEAF-E1C11B9EE9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t="-1" r="50" b="860"/>
            <a:stretch/>
          </p:blipFill>
          <p:spPr bwMode="auto">
            <a:xfrm>
              <a:off x="4269093" y="1385291"/>
              <a:ext cx="256758" cy="29170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FC5C1730-BE71-7304-2A73-502E803C48B7}"/>
                </a:ext>
              </a:extLst>
            </p:cNvPr>
            <p:cNvSpPr/>
            <p:nvPr/>
          </p:nvSpPr>
          <p:spPr>
            <a:xfrm>
              <a:off x="3331701" y="1191690"/>
              <a:ext cx="259900"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ｿﾌﾄｳｫｰﾙ</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ﾅｯﾄ柄</a:t>
              </a:r>
            </a:p>
          </p:txBody>
        </p:sp>
        <p:sp>
          <p:nvSpPr>
            <p:cNvPr id="48" name="正方形/長方形 47">
              <a:extLst>
                <a:ext uri="{FF2B5EF4-FFF2-40B4-BE49-F238E27FC236}">
                  <a16:creationId xmlns:a16="http://schemas.microsoft.com/office/drawing/2014/main" id="{66298B84-B78A-478B-06A7-4E5F965FAC5E}"/>
                </a:ext>
              </a:extLst>
            </p:cNvPr>
            <p:cNvSpPr/>
            <p:nvPr/>
          </p:nvSpPr>
          <p:spPr>
            <a:xfrm>
              <a:off x="3627223" y="1191690"/>
              <a:ext cx="260185" cy="153888"/>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ナット柄</a:t>
              </a:r>
            </a:p>
          </p:txBody>
        </p:sp>
        <p:sp>
          <p:nvSpPr>
            <p:cNvPr id="49" name="正方形/長方形 48">
              <a:extLst>
                <a:ext uri="{FF2B5EF4-FFF2-40B4-BE49-F238E27FC236}">
                  <a16:creationId xmlns:a16="http://schemas.microsoft.com/office/drawing/2014/main" id="{4E044515-E65C-780A-7285-B52854DCEA07}"/>
                </a:ext>
              </a:extLst>
            </p:cNvPr>
            <p:cNvSpPr/>
            <p:nvPr/>
          </p:nvSpPr>
          <p:spPr>
            <a:xfrm>
              <a:off x="3946912" y="1189221"/>
              <a:ext cx="3145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50" name="正方形/長方形 49">
              <a:extLst>
                <a:ext uri="{FF2B5EF4-FFF2-40B4-BE49-F238E27FC236}">
                  <a16:creationId xmlns:a16="http://schemas.microsoft.com/office/drawing/2014/main" id="{C57584CD-766B-0EE2-7BDC-1E42C8B866FC}"/>
                </a:ext>
              </a:extLst>
            </p:cNvPr>
            <p:cNvSpPr/>
            <p:nvPr/>
          </p:nvSpPr>
          <p:spPr>
            <a:xfrm>
              <a:off x="4246007" y="1189221"/>
              <a:ext cx="343195" cy="153888"/>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グレージュ</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アッシュ柄</a:t>
              </a:r>
            </a:p>
          </p:txBody>
        </p:sp>
        <p:sp>
          <p:nvSpPr>
            <p:cNvPr id="51" name="正方形/長方形 50">
              <a:extLst>
                <a:ext uri="{FF2B5EF4-FFF2-40B4-BE49-F238E27FC236}">
                  <a16:creationId xmlns:a16="http://schemas.microsoft.com/office/drawing/2014/main" id="{5EF1B1D0-52C5-CFBD-12DE-4E0F2B52EDB7}"/>
                </a:ext>
              </a:extLst>
            </p:cNvPr>
            <p:cNvSpPr/>
            <p:nvPr/>
          </p:nvSpPr>
          <p:spPr>
            <a:xfrm>
              <a:off x="4579418" y="1189221"/>
              <a:ext cx="267490" cy="153888"/>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イデア</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オーク柄</a:t>
              </a:r>
            </a:p>
          </p:txBody>
        </p:sp>
        <p:sp>
          <p:nvSpPr>
            <p:cNvPr id="52" name="正方形/長方形 51">
              <a:extLst>
                <a:ext uri="{FF2B5EF4-FFF2-40B4-BE49-F238E27FC236}">
                  <a16:creationId xmlns:a16="http://schemas.microsoft.com/office/drawing/2014/main" id="{0DDE67B0-2650-CA88-8350-57791E34B932}"/>
                </a:ext>
              </a:extLst>
            </p:cNvPr>
            <p:cNvSpPr/>
            <p:nvPr/>
          </p:nvSpPr>
          <p:spPr>
            <a:xfrm>
              <a:off x="3331700" y="1681884"/>
              <a:ext cx="3521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ﾒｰﾌﾟﾙ柄</a:t>
              </a:r>
            </a:p>
          </p:txBody>
        </p:sp>
        <p:sp>
          <p:nvSpPr>
            <p:cNvPr id="53" name="正方形/長方形 52">
              <a:extLst>
                <a:ext uri="{FF2B5EF4-FFF2-40B4-BE49-F238E27FC236}">
                  <a16:creationId xmlns:a16="http://schemas.microsoft.com/office/drawing/2014/main" id="{833E8537-59A2-0D75-3908-065DEA6F1034}"/>
                </a:ext>
              </a:extLst>
            </p:cNvPr>
            <p:cNvSpPr/>
            <p:nvPr/>
          </p:nvSpPr>
          <p:spPr>
            <a:xfrm>
              <a:off x="3633264" y="1681884"/>
              <a:ext cx="338938" cy="153888"/>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オーク柄</a:t>
              </a:r>
            </a:p>
          </p:txBody>
        </p:sp>
        <p:sp>
          <p:nvSpPr>
            <p:cNvPr id="54" name="正方形/長方形 53">
              <a:extLst>
                <a:ext uri="{FF2B5EF4-FFF2-40B4-BE49-F238E27FC236}">
                  <a16:creationId xmlns:a16="http://schemas.microsoft.com/office/drawing/2014/main" id="{A1E15422-5ED2-2024-DEF5-AC1C62B91D29}"/>
                </a:ext>
              </a:extLst>
            </p:cNvPr>
            <p:cNvSpPr/>
            <p:nvPr/>
          </p:nvSpPr>
          <p:spPr>
            <a:xfrm>
              <a:off x="3965119" y="1681884"/>
              <a:ext cx="365251" cy="153888"/>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アッシュ柄</a:t>
              </a:r>
            </a:p>
          </p:txBody>
        </p:sp>
        <p:sp>
          <p:nvSpPr>
            <p:cNvPr id="55" name="正方形/長方形 54">
              <a:extLst>
                <a:ext uri="{FF2B5EF4-FFF2-40B4-BE49-F238E27FC236}">
                  <a16:creationId xmlns:a16="http://schemas.microsoft.com/office/drawing/2014/main" id="{7386AAF0-B689-AEDA-BAE3-2BCFB0A10C8B}"/>
                </a:ext>
              </a:extLst>
            </p:cNvPr>
            <p:cNvSpPr/>
            <p:nvPr/>
          </p:nvSpPr>
          <p:spPr>
            <a:xfrm>
              <a:off x="4269093" y="1681884"/>
              <a:ext cx="323266" cy="153888"/>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しっくい</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ホワイト柄</a:t>
              </a:r>
            </a:p>
          </p:txBody>
        </p:sp>
        <p:pic>
          <p:nvPicPr>
            <p:cNvPr id="56" name="図 55">
              <a:extLst>
                <a:ext uri="{FF2B5EF4-FFF2-40B4-BE49-F238E27FC236}">
                  <a16:creationId xmlns:a16="http://schemas.microsoft.com/office/drawing/2014/main" id="{FF309E83-DE44-552E-3D35-7AD77372EDBF}"/>
                </a:ext>
              </a:extLst>
            </p:cNvPr>
            <p:cNvPicPr>
              <a:picLocks noChangeAspect="1"/>
            </p:cNvPicPr>
            <p:nvPr/>
          </p:nvPicPr>
          <p:blipFill rotWithShape="1">
            <a:blip r:embed="rId10">
              <a:extLst>
                <a:ext uri="{28A0092B-C50C-407E-A947-70E740481C1C}">
                  <a14:useLocalDpi xmlns:a14="http://schemas.microsoft.com/office/drawing/2010/main" val="0"/>
                </a:ext>
              </a:extLst>
            </a:blip>
            <a:srcRect t="1" b="-318"/>
            <a:stretch/>
          </p:blipFill>
          <p:spPr>
            <a:xfrm>
              <a:off x="4265797" y="901424"/>
              <a:ext cx="242104" cy="285672"/>
            </a:xfrm>
            <a:prstGeom prst="rect">
              <a:avLst/>
            </a:prstGeom>
          </p:spPr>
        </p:pic>
        <p:pic>
          <p:nvPicPr>
            <p:cNvPr id="57" name="図 56">
              <a:extLst>
                <a:ext uri="{FF2B5EF4-FFF2-40B4-BE49-F238E27FC236}">
                  <a16:creationId xmlns:a16="http://schemas.microsoft.com/office/drawing/2014/main" id="{2C53E9B6-C726-31F2-C3CD-32E218C4F9E3}"/>
                </a:ext>
              </a:extLst>
            </p:cNvPr>
            <p:cNvPicPr>
              <a:picLocks noChangeAspect="1"/>
            </p:cNvPicPr>
            <p:nvPr/>
          </p:nvPicPr>
          <p:blipFill rotWithShape="1">
            <a:blip r:embed="rId11">
              <a:extLst>
                <a:ext uri="{28A0092B-C50C-407E-A947-70E740481C1C}">
                  <a14:useLocalDpi xmlns:a14="http://schemas.microsoft.com/office/drawing/2010/main" val="0"/>
                </a:ext>
              </a:extLst>
            </a:blip>
            <a:srcRect b="713"/>
            <a:stretch/>
          </p:blipFill>
          <p:spPr>
            <a:xfrm>
              <a:off x="4570651" y="901424"/>
              <a:ext cx="244610" cy="285672"/>
            </a:xfrm>
            <a:prstGeom prst="rect">
              <a:avLst/>
            </a:prstGeom>
          </p:spPr>
        </p:pic>
      </p:grpSp>
      <p:grpSp>
        <p:nvGrpSpPr>
          <p:cNvPr id="187" name="グループ化 186">
            <a:extLst>
              <a:ext uri="{FF2B5EF4-FFF2-40B4-BE49-F238E27FC236}">
                <a16:creationId xmlns:a16="http://schemas.microsoft.com/office/drawing/2014/main" id="{26D5728F-C100-547A-335B-AAE3E4100CC2}"/>
              </a:ext>
            </a:extLst>
          </p:cNvPr>
          <p:cNvGrpSpPr/>
          <p:nvPr/>
        </p:nvGrpSpPr>
        <p:grpSpPr>
          <a:xfrm>
            <a:off x="4905219" y="700444"/>
            <a:ext cx="1401217" cy="1183433"/>
            <a:chOff x="4905219" y="700444"/>
            <a:chExt cx="1401217" cy="1183433"/>
          </a:xfrm>
        </p:grpSpPr>
        <p:grpSp>
          <p:nvGrpSpPr>
            <p:cNvPr id="73" name="グループ化 72">
              <a:extLst>
                <a:ext uri="{FF2B5EF4-FFF2-40B4-BE49-F238E27FC236}">
                  <a16:creationId xmlns:a16="http://schemas.microsoft.com/office/drawing/2014/main" id="{10372996-561E-AF21-C284-9CBBDF94354F}"/>
                </a:ext>
              </a:extLst>
            </p:cNvPr>
            <p:cNvGrpSpPr/>
            <p:nvPr/>
          </p:nvGrpSpPr>
          <p:grpSpPr>
            <a:xfrm>
              <a:off x="4905219" y="700444"/>
              <a:ext cx="1401217" cy="1183433"/>
              <a:chOff x="697691" y="4070451"/>
              <a:chExt cx="2389323" cy="1759923"/>
            </a:xfrm>
          </p:grpSpPr>
          <p:sp>
            <p:nvSpPr>
              <p:cNvPr id="88" name="Rectangle 14">
                <a:extLst>
                  <a:ext uri="{FF2B5EF4-FFF2-40B4-BE49-F238E27FC236}">
                    <a16:creationId xmlns:a16="http://schemas.microsoft.com/office/drawing/2014/main" id="{6DD8DF51-AF40-8586-B496-EAA99DE243BB}"/>
                  </a:ext>
                </a:extLst>
              </p:cNvPr>
              <p:cNvSpPr>
                <a:spLocks noChangeArrowheads="1"/>
              </p:cNvSpPr>
              <p:nvPr/>
            </p:nvSpPr>
            <p:spPr bwMode="auto">
              <a:xfrm>
                <a:off x="697691" y="4070451"/>
                <a:ext cx="2389323" cy="1759923"/>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89" name="Rectangle 84">
                <a:extLst>
                  <a:ext uri="{FF2B5EF4-FFF2-40B4-BE49-F238E27FC236}">
                    <a16:creationId xmlns:a16="http://schemas.microsoft.com/office/drawing/2014/main" id="{D1AFF36B-C98A-31E9-4FC1-770C27D73220}"/>
                  </a:ext>
                </a:extLst>
              </p:cNvPr>
              <p:cNvSpPr>
                <a:spLocks noChangeArrowheads="1"/>
              </p:cNvSpPr>
              <p:nvPr/>
            </p:nvSpPr>
            <p:spPr bwMode="auto">
              <a:xfrm>
                <a:off x="697691" y="4070451"/>
                <a:ext cx="2389323"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標準取手バリエーション</a:t>
                </a:r>
              </a:p>
            </p:txBody>
          </p:sp>
        </p:grpSp>
        <p:sp>
          <p:nvSpPr>
            <p:cNvPr id="79" name="テキスト ボックス 78">
              <a:extLst>
                <a:ext uri="{FF2B5EF4-FFF2-40B4-BE49-F238E27FC236}">
                  <a16:creationId xmlns:a16="http://schemas.microsoft.com/office/drawing/2014/main" id="{0DF8CE6D-679B-71F9-8376-3F2C45706D7D}"/>
                </a:ext>
              </a:extLst>
            </p:cNvPr>
            <p:cNvSpPr txBox="1"/>
            <p:nvPr/>
          </p:nvSpPr>
          <p:spPr>
            <a:xfrm>
              <a:off x="4975524" y="868362"/>
              <a:ext cx="801501" cy="107722"/>
            </a:xfrm>
            <a:prstGeom prst="rect">
              <a:avLst/>
            </a:prstGeom>
            <a:noFill/>
          </p:spPr>
          <p:txBody>
            <a:bodyPr wrap="none" lIns="0" tIns="0" rIns="0" bIns="0" rtlCol="0">
              <a:spAutoFit/>
            </a:bodyPr>
            <a:lstStyle/>
            <a:p>
              <a:r>
                <a:rPr kumimoji="1" lang="ja-JP" altLang="en-US" sz="700" dirty="0"/>
                <a:t>バー引手（木製バー）</a:t>
              </a:r>
            </a:p>
          </p:txBody>
        </p:sp>
        <p:sp>
          <p:nvSpPr>
            <p:cNvPr id="80" name="正方形/長方形 79">
              <a:extLst>
                <a:ext uri="{FF2B5EF4-FFF2-40B4-BE49-F238E27FC236}">
                  <a16:creationId xmlns:a16="http://schemas.microsoft.com/office/drawing/2014/main" id="{28A42DD6-1484-35D7-26C8-29D402A95DEE}"/>
                </a:ext>
              </a:extLst>
            </p:cNvPr>
            <p:cNvSpPr/>
            <p:nvPr/>
          </p:nvSpPr>
          <p:spPr>
            <a:xfrm>
              <a:off x="4993950" y="1676588"/>
              <a:ext cx="237558"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85" name="正方形/長方形 84">
              <a:extLst>
                <a:ext uri="{FF2B5EF4-FFF2-40B4-BE49-F238E27FC236}">
                  <a16:creationId xmlns:a16="http://schemas.microsoft.com/office/drawing/2014/main" id="{9F474DBB-7D2C-2122-28C1-7FA933B77AA3}"/>
                </a:ext>
              </a:extLst>
            </p:cNvPr>
            <p:cNvSpPr/>
            <p:nvPr/>
          </p:nvSpPr>
          <p:spPr>
            <a:xfrm>
              <a:off x="5190854" y="1676588"/>
              <a:ext cx="187894"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ﾐﾃﾞｨｱﾑ</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86" name="正方形/長方形 85">
              <a:extLst>
                <a:ext uri="{FF2B5EF4-FFF2-40B4-BE49-F238E27FC236}">
                  <a16:creationId xmlns:a16="http://schemas.microsoft.com/office/drawing/2014/main" id="{6E1F563A-5728-2EC8-6EFE-056246FF4C46}"/>
                </a:ext>
              </a:extLst>
            </p:cNvPr>
            <p:cNvSpPr/>
            <p:nvPr/>
          </p:nvSpPr>
          <p:spPr>
            <a:xfrm>
              <a:off x="5397637" y="1676588"/>
              <a:ext cx="180499"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87" name="正方形/長方形 86">
              <a:extLst>
                <a:ext uri="{FF2B5EF4-FFF2-40B4-BE49-F238E27FC236}">
                  <a16:creationId xmlns:a16="http://schemas.microsoft.com/office/drawing/2014/main" id="{031A82EA-F85D-55BF-B47C-0088B5BBB745}"/>
                </a:ext>
              </a:extLst>
            </p:cNvPr>
            <p:cNvSpPr/>
            <p:nvPr/>
          </p:nvSpPr>
          <p:spPr>
            <a:xfrm>
              <a:off x="5595765" y="1676588"/>
              <a:ext cx="279638"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76" name="テキスト ボックス 75">
              <a:extLst>
                <a:ext uri="{FF2B5EF4-FFF2-40B4-BE49-F238E27FC236}">
                  <a16:creationId xmlns:a16="http://schemas.microsoft.com/office/drawing/2014/main" id="{93060DC3-4DA6-981D-051D-985C9548DB33}"/>
                </a:ext>
              </a:extLst>
            </p:cNvPr>
            <p:cNvSpPr txBox="1"/>
            <p:nvPr/>
          </p:nvSpPr>
          <p:spPr>
            <a:xfrm>
              <a:off x="5814394" y="868362"/>
              <a:ext cx="448841" cy="107722"/>
            </a:xfrm>
            <a:prstGeom prst="rect">
              <a:avLst/>
            </a:prstGeom>
            <a:noFill/>
          </p:spPr>
          <p:txBody>
            <a:bodyPr wrap="none" lIns="0" tIns="0" rIns="0" bIns="0" rtlCol="0">
              <a:spAutoFit/>
            </a:bodyPr>
            <a:lstStyle/>
            <a:p>
              <a:r>
                <a:rPr kumimoji="1" lang="ja-JP" altLang="en-US" sz="700" dirty="0"/>
                <a:t>引手（角型）</a:t>
              </a:r>
            </a:p>
          </p:txBody>
        </p:sp>
        <p:sp>
          <p:nvSpPr>
            <p:cNvPr id="78" name="正方形/長方形 77">
              <a:extLst>
                <a:ext uri="{FF2B5EF4-FFF2-40B4-BE49-F238E27FC236}">
                  <a16:creationId xmlns:a16="http://schemas.microsoft.com/office/drawing/2014/main" id="{9AD3F8FC-FBB6-183A-2845-C209FC9D1B44}"/>
                </a:ext>
              </a:extLst>
            </p:cNvPr>
            <p:cNvSpPr/>
            <p:nvPr/>
          </p:nvSpPr>
          <p:spPr>
            <a:xfrm>
              <a:off x="5841906" y="1676588"/>
              <a:ext cx="376049" cy="153888"/>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ｻﾃﾝｼﾙﾊﾞｰ色</a:t>
              </a:r>
              <a:endParaRPr lang="en-US" altLang="ja-JP" sz="500" spc="-30" dirty="0">
                <a:solidFill>
                  <a:srgbClr val="000000"/>
                </a:solidFill>
                <a:latin typeface="ＭＳ Ｐゴシック" pitchFamily="50" charset="-128"/>
                <a:ea typeface="ＭＳ Ｐゴシック" pitchFamily="50" charset="-128"/>
              </a:endParaRPr>
            </a:p>
            <a:p>
              <a:pPr algn="ctr"/>
              <a:r>
                <a:rPr lang="ja-JP" altLang="en-US" sz="500" spc="-30" dirty="0">
                  <a:solidFill>
                    <a:srgbClr val="000000"/>
                  </a:solidFill>
                  <a:latin typeface="ＭＳ Ｐゴシック" pitchFamily="50" charset="-128"/>
                  <a:ea typeface="ＭＳ Ｐゴシック" pitchFamily="50" charset="-128"/>
                </a:rPr>
                <a:t>（塗装）</a:t>
              </a:r>
            </a:p>
          </p:txBody>
        </p:sp>
        <p:pic>
          <p:nvPicPr>
            <p:cNvPr id="81" name="図 80">
              <a:extLst>
                <a:ext uri="{FF2B5EF4-FFF2-40B4-BE49-F238E27FC236}">
                  <a16:creationId xmlns:a16="http://schemas.microsoft.com/office/drawing/2014/main" id="{80B71FB4-0658-30B8-63EB-E4FFB56EDEBB}"/>
                </a:ext>
              </a:extLst>
            </p:cNvPr>
            <p:cNvPicPr>
              <a:picLocks noChangeAspect="1"/>
            </p:cNvPicPr>
            <p:nvPr/>
          </p:nvPicPr>
          <p:blipFill>
            <a:blip r:embed="rId12"/>
            <a:stretch>
              <a:fillRect/>
            </a:stretch>
          </p:blipFill>
          <p:spPr>
            <a:xfrm>
              <a:off x="5002561" y="1034445"/>
              <a:ext cx="121975" cy="631992"/>
            </a:xfrm>
            <a:prstGeom prst="rect">
              <a:avLst/>
            </a:prstGeom>
          </p:spPr>
        </p:pic>
        <p:pic>
          <p:nvPicPr>
            <p:cNvPr id="82" name="図 81">
              <a:extLst>
                <a:ext uri="{FF2B5EF4-FFF2-40B4-BE49-F238E27FC236}">
                  <a16:creationId xmlns:a16="http://schemas.microsoft.com/office/drawing/2014/main" id="{7657609A-2E18-6FB2-C2D6-50E3295CD1B7}"/>
                </a:ext>
              </a:extLst>
            </p:cNvPr>
            <p:cNvPicPr>
              <a:picLocks noChangeAspect="1"/>
            </p:cNvPicPr>
            <p:nvPr/>
          </p:nvPicPr>
          <p:blipFill>
            <a:blip r:embed="rId13"/>
            <a:stretch>
              <a:fillRect/>
            </a:stretch>
          </p:blipFill>
          <p:spPr>
            <a:xfrm>
              <a:off x="5200717" y="1034445"/>
              <a:ext cx="121975" cy="631992"/>
            </a:xfrm>
            <a:prstGeom prst="rect">
              <a:avLst/>
            </a:prstGeom>
          </p:spPr>
        </p:pic>
        <p:pic>
          <p:nvPicPr>
            <p:cNvPr id="83" name="図 82">
              <a:extLst>
                <a:ext uri="{FF2B5EF4-FFF2-40B4-BE49-F238E27FC236}">
                  <a16:creationId xmlns:a16="http://schemas.microsoft.com/office/drawing/2014/main" id="{894A52D9-7FB3-02B2-0F6C-E4D4C7AEBB2F}"/>
                </a:ext>
              </a:extLst>
            </p:cNvPr>
            <p:cNvPicPr>
              <a:picLocks noChangeAspect="1"/>
            </p:cNvPicPr>
            <p:nvPr/>
          </p:nvPicPr>
          <p:blipFill>
            <a:blip r:embed="rId14"/>
            <a:stretch>
              <a:fillRect/>
            </a:stretch>
          </p:blipFill>
          <p:spPr>
            <a:xfrm>
              <a:off x="5398873" y="1034447"/>
              <a:ext cx="120711" cy="631996"/>
            </a:xfrm>
            <a:prstGeom prst="rect">
              <a:avLst/>
            </a:prstGeom>
          </p:spPr>
        </p:pic>
        <p:pic>
          <p:nvPicPr>
            <p:cNvPr id="84" name="図 83">
              <a:extLst>
                <a:ext uri="{FF2B5EF4-FFF2-40B4-BE49-F238E27FC236}">
                  <a16:creationId xmlns:a16="http://schemas.microsoft.com/office/drawing/2014/main" id="{E0AB15EE-0E95-3582-8B7B-A8DF44FF689A}"/>
                </a:ext>
              </a:extLst>
            </p:cNvPr>
            <p:cNvPicPr>
              <a:picLocks noChangeAspect="1"/>
            </p:cNvPicPr>
            <p:nvPr/>
          </p:nvPicPr>
          <p:blipFill>
            <a:blip r:embed="rId15"/>
            <a:stretch>
              <a:fillRect/>
            </a:stretch>
          </p:blipFill>
          <p:spPr>
            <a:xfrm>
              <a:off x="5595765" y="1034446"/>
              <a:ext cx="123239" cy="631993"/>
            </a:xfrm>
            <a:prstGeom prst="rect">
              <a:avLst/>
            </a:prstGeom>
          </p:spPr>
        </p:pic>
        <p:pic>
          <p:nvPicPr>
            <p:cNvPr id="77" name="図 76">
              <a:extLst>
                <a:ext uri="{FF2B5EF4-FFF2-40B4-BE49-F238E27FC236}">
                  <a16:creationId xmlns:a16="http://schemas.microsoft.com/office/drawing/2014/main" id="{4E73E201-35B6-7543-1E4F-FE1D44C1174E}"/>
                </a:ext>
              </a:extLst>
            </p:cNvPr>
            <p:cNvPicPr>
              <a:picLocks noChangeAspect="1"/>
            </p:cNvPicPr>
            <p:nvPr/>
          </p:nvPicPr>
          <p:blipFill>
            <a:blip r:embed="rId16"/>
            <a:stretch>
              <a:fillRect/>
            </a:stretch>
          </p:blipFill>
          <p:spPr>
            <a:xfrm>
              <a:off x="5837261" y="1112721"/>
              <a:ext cx="375877" cy="493925"/>
            </a:xfrm>
            <a:prstGeom prst="rect">
              <a:avLst/>
            </a:prstGeom>
          </p:spPr>
        </p:pic>
      </p:grpSp>
      <p:grpSp>
        <p:nvGrpSpPr>
          <p:cNvPr id="189" name="グループ化 188">
            <a:extLst>
              <a:ext uri="{FF2B5EF4-FFF2-40B4-BE49-F238E27FC236}">
                <a16:creationId xmlns:a16="http://schemas.microsoft.com/office/drawing/2014/main" id="{B9D6A786-26A9-39AE-C406-E7912F952E55}"/>
              </a:ext>
            </a:extLst>
          </p:cNvPr>
          <p:cNvGrpSpPr/>
          <p:nvPr/>
        </p:nvGrpSpPr>
        <p:grpSpPr>
          <a:xfrm>
            <a:off x="6340180" y="700446"/>
            <a:ext cx="3422670" cy="1183432"/>
            <a:chOff x="6340180" y="700446"/>
            <a:chExt cx="3422670" cy="1183432"/>
          </a:xfrm>
        </p:grpSpPr>
        <p:grpSp>
          <p:nvGrpSpPr>
            <p:cNvPr id="91" name="グループ化 90">
              <a:extLst>
                <a:ext uri="{FF2B5EF4-FFF2-40B4-BE49-F238E27FC236}">
                  <a16:creationId xmlns:a16="http://schemas.microsoft.com/office/drawing/2014/main" id="{9D312F3E-C020-C3E4-266D-648D9D3E6286}"/>
                </a:ext>
              </a:extLst>
            </p:cNvPr>
            <p:cNvGrpSpPr/>
            <p:nvPr/>
          </p:nvGrpSpPr>
          <p:grpSpPr>
            <a:xfrm>
              <a:off x="6340180" y="700446"/>
              <a:ext cx="3422670" cy="1183432"/>
              <a:chOff x="697691" y="4070451"/>
              <a:chExt cx="3157200" cy="1592387"/>
            </a:xfrm>
          </p:grpSpPr>
          <p:sp>
            <p:nvSpPr>
              <p:cNvPr id="123" name="Rectangle 14">
                <a:extLst>
                  <a:ext uri="{FF2B5EF4-FFF2-40B4-BE49-F238E27FC236}">
                    <a16:creationId xmlns:a16="http://schemas.microsoft.com/office/drawing/2014/main" id="{5F385A3F-6425-6B09-5286-52EF8A3A590C}"/>
                  </a:ext>
                </a:extLst>
              </p:cNvPr>
              <p:cNvSpPr>
                <a:spLocks noChangeArrowheads="1"/>
              </p:cNvSpPr>
              <p:nvPr/>
            </p:nvSpPr>
            <p:spPr bwMode="auto">
              <a:xfrm>
                <a:off x="697691" y="4070451"/>
                <a:ext cx="3157200" cy="159238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4" name="Rectangle 84">
                <a:extLst>
                  <a:ext uri="{FF2B5EF4-FFF2-40B4-BE49-F238E27FC236}">
                    <a16:creationId xmlns:a16="http://schemas.microsoft.com/office/drawing/2014/main" id="{0635315B-8764-85E1-3ADA-0BCDA7200D8A}"/>
                  </a:ext>
                </a:extLst>
              </p:cNvPr>
              <p:cNvSpPr>
                <a:spLocks noChangeArrowheads="1"/>
              </p:cNvSpPr>
              <p:nvPr/>
            </p:nvSpPr>
            <p:spPr bwMode="auto">
              <a:xfrm>
                <a:off x="697691" y="4070451"/>
                <a:ext cx="3157200" cy="169541"/>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オプション取手バリエーション</a:t>
                </a:r>
              </a:p>
            </p:txBody>
          </p:sp>
        </p:grpSp>
        <p:pic>
          <p:nvPicPr>
            <p:cNvPr id="107" name="図 106">
              <a:extLst>
                <a:ext uri="{FF2B5EF4-FFF2-40B4-BE49-F238E27FC236}">
                  <a16:creationId xmlns:a16="http://schemas.microsoft.com/office/drawing/2014/main" id="{AEE6B650-1B72-49BB-1230-1B95F85C48B9}"/>
                </a:ext>
              </a:extLst>
            </p:cNvPr>
            <p:cNvPicPr>
              <a:picLocks noChangeAspect="1"/>
            </p:cNvPicPr>
            <p:nvPr/>
          </p:nvPicPr>
          <p:blipFill>
            <a:blip r:embed="rId17"/>
            <a:stretch>
              <a:fillRect/>
            </a:stretch>
          </p:blipFill>
          <p:spPr>
            <a:xfrm>
              <a:off x="9101090" y="1041587"/>
              <a:ext cx="472276" cy="659604"/>
            </a:xfrm>
            <a:prstGeom prst="rect">
              <a:avLst/>
            </a:prstGeom>
          </p:spPr>
        </p:pic>
        <p:sp>
          <p:nvSpPr>
            <p:cNvPr id="117" name="テキスト ボックス 116">
              <a:extLst>
                <a:ext uri="{FF2B5EF4-FFF2-40B4-BE49-F238E27FC236}">
                  <a16:creationId xmlns:a16="http://schemas.microsoft.com/office/drawing/2014/main" id="{E09DB4D7-AB3C-FEDC-CB62-12F42D6191A2}"/>
                </a:ext>
              </a:extLst>
            </p:cNvPr>
            <p:cNvSpPr txBox="1"/>
            <p:nvPr/>
          </p:nvSpPr>
          <p:spPr>
            <a:xfrm>
              <a:off x="7972352" y="868362"/>
              <a:ext cx="1732847" cy="107722"/>
            </a:xfrm>
            <a:prstGeom prst="rect">
              <a:avLst/>
            </a:prstGeom>
            <a:noFill/>
          </p:spPr>
          <p:txBody>
            <a:bodyPr wrap="none" lIns="0" tIns="0" rIns="0" bIns="0" rtlCol="0">
              <a:spAutoFit/>
            </a:bodyPr>
            <a:lstStyle/>
            <a:p>
              <a:r>
                <a:rPr kumimoji="1" lang="ja-JP" altLang="en-US" sz="700" dirty="0"/>
                <a:t>握りやすい</a:t>
              </a:r>
              <a:r>
                <a:rPr kumimoji="1" lang="en-US" altLang="ja-JP" sz="700" dirty="0"/>
                <a:t>Φ</a:t>
              </a:r>
              <a:r>
                <a:rPr kumimoji="1" lang="ja-JP" altLang="en-US" sz="700" dirty="0"/>
                <a:t>３０</a:t>
              </a:r>
              <a:r>
                <a:rPr kumimoji="1" lang="en-US" altLang="ja-JP" sz="700" dirty="0"/>
                <a:t>mm</a:t>
              </a:r>
              <a:r>
                <a:rPr kumimoji="1" lang="ja-JP" altLang="en-US" sz="700" dirty="0"/>
                <a:t>木製バー引手に変更可能</a:t>
              </a:r>
            </a:p>
          </p:txBody>
        </p:sp>
        <p:pic>
          <p:nvPicPr>
            <p:cNvPr id="118" name="図 117">
              <a:extLst>
                <a:ext uri="{FF2B5EF4-FFF2-40B4-BE49-F238E27FC236}">
                  <a16:creationId xmlns:a16="http://schemas.microsoft.com/office/drawing/2014/main" id="{46B3BDFF-1B39-8D1C-C768-8F425973DB3F}"/>
                </a:ext>
              </a:extLst>
            </p:cNvPr>
            <p:cNvPicPr>
              <a:picLocks noChangeAspect="1"/>
            </p:cNvPicPr>
            <p:nvPr/>
          </p:nvPicPr>
          <p:blipFill>
            <a:blip r:embed="rId18"/>
            <a:stretch>
              <a:fillRect/>
            </a:stretch>
          </p:blipFill>
          <p:spPr>
            <a:xfrm>
              <a:off x="8761311" y="1042065"/>
              <a:ext cx="298872" cy="252000"/>
            </a:xfrm>
            <a:prstGeom prst="rect">
              <a:avLst/>
            </a:prstGeom>
          </p:spPr>
        </p:pic>
        <p:pic>
          <p:nvPicPr>
            <p:cNvPr id="94" name="図 93">
              <a:extLst>
                <a:ext uri="{FF2B5EF4-FFF2-40B4-BE49-F238E27FC236}">
                  <a16:creationId xmlns:a16="http://schemas.microsoft.com/office/drawing/2014/main" id="{DB830CC7-4A83-9AED-0626-9CF7F1D30714}"/>
                </a:ext>
              </a:extLst>
            </p:cNvPr>
            <p:cNvPicPr>
              <a:picLocks noChangeAspect="1"/>
            </p:cNvPicPr>
            <p:nvPr/>
          </p:nvPicPr>
          <p:blipFill>
            <a:blip r:embed="rId18"/>
            <a:stretch>
              <a:fillRect/>
            </a:stretch>
          </p:blipFill>
          <p:spPr>
            <a:xfrm>
              <a:off x="7260182" y="1405446"/>
              <a:ext cx="298872" cy="252000"/>
            </a:xfrm>
            <a:prstGeom prst="rect">
              <a:avLst/>
            </a:prstGeom>
          </p:spPr>
        </p:pic>
        <p:grpSp>
          <p:nvGrpSpPr>
            <p:cNvPr id="95" name="グループ化 94">
              <a:extLst>
                <a:ext uri="{FF2B5EF4-FFF2-40B4-BE49-F238E27FC236}">
                  <a16:creationId xmlns:a16="http://schemas.microsoft.com/office/drawing/2014/main" id="{3B9AB178-40C6-391B-A88E-062ACB16BC85}"/>
                </a:ext>
              </a:extLst>
            </p:cNvPr>
            <p:cNvGrpSpPr/>
            <p:nvPr/>
          </p:nvGrpSpPr>
          <p:grpSpPr>
            <a:xfrm>
              <a:off x="7260182" y="992004"/>
              <a:ext cx="314438" cy="412299"/>
              <a:chOff x="3555102" y="4116384"/>
              <a:chExt cx="314438" cy="412299"/>
            </a:xfrm>
          </p:grpSpPr>
          <p:pic>
            <p:nvPicPr>
              <p:cNvPr id="105" name="図 104">
                <a:extLst>
                  <a:ext uri="{FF2B5EF4-FFF2-40B4-BE49-F238E27FC236}">
                    <a16:creationId xmlns:a16="http://schemas.microsoft.com/office/drawing/2014/main" id="{20883E68-0ABC-75BB-25B6-632E1CDDCF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56019" y="4116384"/>
                <a:ext cx="298872" cy="252000"/>
              </a:xfrm>
              <a:prstGeom prst="rect">
                <a:avLst/>
              </a:prstGeom>
            </p:spPr>
          </p:pic>
          <p:sp>
            <p:nvSpPr>
              <p:cNvPr id="106" name="正方形/長方形 105">
                <a:extLst>
                  <a:ext uri="{FF2B5EF4-FFF2-40B4-BE49-F238E27FC236}">
                    <a16:creationId xmlns:a16="http://schemas.microsoft.com/office/drawing/2014/main" id="{A77DC377-0704-63F4-18FF-E3231BA31D04}"/>
                  </a:ext>
                </a:extLst>
              </p:cNvPr>
              <p:cNvSpPr/>
              <p:nvPr/>
            </p:nvSpPr>
            <p:spPr>
              <a:xfrm>
                <a:off x="3555102" y="4390184"/>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sp>
          <p:nvSpPr>
            <p:cNvPr id="100" name="テキスト ボックス 99">
              <a:extLst>
                <a:ext uri="{FF2B5EF4-FFF2-40B4-BE49-F238E27FC236}">
                  <a16:creationId xmlns:a16="http://schemas.microsoft.com/office/drawing/2014/main" id="{17A3B2AD-3AB2-57BD-9CD2-AB882B2A1E45}"/>
                </a:ext>
              </a:extLst>
            </p:cNvPr>
            <p:cNvSpPr txBox="1"/>
            <p:nvPr/>
          </p:nvSpPr>
          <p:spPr>
            <a:xfrm>
              <a:off x="6403011" y="868362"/>
              <a:ext cx="1267976" cy="107722"/>
            </a:xfrm>
            <a:prstGeom prst="rect">
              <a:avLst/>
            </a:prstGeom>
            <a:noFill/>
          </p:spPr>
          <p:txBody>
            <a:bodyPr wrap="none" lIns="0" tIns="0" rIns="0" bIns="0" rtlCol="0">
              <a:spAutoFit/>
            </a:bodyPr>
            <a:lstStyle/>
            <a:p>
              <a:r>
                <a:rPr kumimoji="1" lang="ja-JP" altLang="en-US" sz="700" dirty="0"/>
                <a:t>抗菌・抗ウイルス加工に</a:t>
              </a:r>
              <a:r>
                <a:rPr lang="ja-JP" altLang="en-US" sz="700" dirty="0"/>
                <a:t>変更可能</a:t>
              </a:r>
              <a:endParaRPr kumimoji="1" lang="en-US" altLang="ja-JP" sz="700" dirty="0"/>
            </a:p>
          </p:txBody>
        </p:sp>
        <p:pic>
          <p:nvPicPr>
            <p:cNvPr id="109" name="図 108">
              <a:extLst>
                <a:ext uri="{FF2B5EF4-FFF2-40B4-BE49-F238E27FC236}">
                  <a16:creationId xmlns:a16="http://schemas.microsoft.com/office/drawing/2014/main" id="{DBD4E868-453F-6B15-9CED-D4A15209312B}"/>
                </a:ext>
              </a:extLst>
            </p:cNvPr>
            <p:cNvPicPr>
              <a:picLocks noChangeAspect="1"/>
            </p:cNvPicPr>
            <p:nvPr/>
          </p:nvPicPr>
          <p:blipFill>
            <a:blip r:embed="rId20"/>
            <a:stretch>
              <a:fillRect/>
            </a:stretch>
          </p:blipFill>
          <p:spPr>
            <a:xfrm>
              <a:off x="7756848" y="1044589"/>
              <a:ext cx="110599" cy="631992"/>
            </a:xfrm>
            <a:prstGeom prst="rect">
              <a:avLst/>
            </a:prstGeom>
          </p:spPr>
        </p:pic>
        <p:pic>
          <p:nvPicPr>
            <p:cNvPr id="110" name="図 109">
              <a:extLst>
                <a:ext uri="{FF2B5EF4-FFF2-40B4-BE49-F238E27FC236}">
                  <a16:creationId xmlns:a16="http://schemas.microsoft.com/office/drawing/2014/main" id="{BDE1FD50-BBD1-A68A-9F01-4E1F84960B54}"/>
                </a:ext>
              </a:extLst>
            </p:cNvPr>
            <p:cNvPicPr>
              <a:picLocks noChangeAspect="1"/>
            </p:cNvPicPr>
            <p:nvPr/>
          </p:nvPicPr>
          <p:blipFill>
            <a:blip r:embed="rId21"/>
            <a:stretch>
              <a:fillRect/>
            </a:stretch>
          </p:blipFill>
          <p:spPr>
            <a:xfrm>
              <a:off x="8027978" y="1044589"/>
              <a:ext cx="108703" cy="631994"/>
            </a:xfrm>
            <a:prstGeom prst="rect">
              <a:avLst/>
            </a:prstGeom>
          </p:spPr>
        </p:pic>
        <p:pic>
          <p:nvPicPr>
            <p:cNvPr id="111" name="図 110">
              <a:extLst>
                <a:ext uri="{FF2B5EF4-FFF2-40B4-BE49-F238E27FC236}">
                  <a16:creationId xmlns:a16="http://schemas.microsoft.com/office/drawing/2014/main" id="{69452AD7-4768-7302-6196-C561C4081380}"/>
                </a:ext>
              </a:extLst>
            </p:cNvPr>
            <p:cNvPicPr>
              <a:picLocks noChangeAspect="1"/>
            </p:cNvPicPr>
            <p:nvPr/>
          </p:nvPicPr>
          <p:blipFill>
            <a:blip r:embed="rId22"/>
            <a:stretch>
              <a:fillRect/>
            </a:stretch>
          </p:blipFill>
          <p:spPr>
            <a:xfrm>
              <a:off x="8297212" y="1044589"/>
              <a:ext cx="109967" cy="631995"/>
            </a:xfrm>
            <a:prstGeom prst="rect">
              <a:avLst/>
            </a:prstGeom>
          </p:spPr>
        </p:pic>
        <p:pic>
          <p:nvPicPr>
            <p:cNvPr id="112" name="図 111">
              <a:extLst>
                <a:ext uri="{FF2B5EF4-FFF2-40B4-BE49-F238E27FC236}">
                  <a16:creationId xmlns:a16="http://schemas.microsoft.com/office/drawing/2014/main" id="{F3892A28-2BCC-8E0E-8FFD-CB6FF441E549}"/>
                </a:ext>
              </a:extLst>
            </p:cNvPr>
            <p:cNvPicPr>
              <a:picLocks noChangeAspect="1"/>
            </p:cNvPicPr>
            <p:nvPr/>
          </p:nvPicPr>
          <p:blipFill>
            <a:blip r:embed="rId23"/>
            <a:stretch>
              <a:fillRect/>
            </a:stretch>
          </p:blipFill>
          <p:spPr>
            <a:xfrm>
              <a:off x="8567709" y="1044589"/>
              <a:ext cx="109967" cy="631995"/>
            </a:xfrm>
            <a:prstGeom prst="rect">
              <a:avLst/>
            </a:prstGeom>
          </p:spPr>
        </p:pic>
        <p:sp>
          <p:nvSpPr>
            <p:cNvPr id="372" name="正方形/長方形 371">
              <a:extLst>
                <a:ext uri="{FF2B5EF4-FFF2-40B4-BE49-F238E27FC236}">
                  <a16:creationId xmlns:a16="http://schemas.microsoft.com/office/drawing/2014/main" id="{4AB43FC2-E74C-85EB-C9D8-480377F49BF2}"/>
                </a:ext>
              </a:extLst>
            </p:cNvPr>
            <p:cNvSpPr/>
            <p:nvPr/>
          </p:nvSpPr>
          <p:spPr>
            <a:xfrm>
              <a:off x="7753496" y="1676588"/>
              <a:ext cx="237558"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73" name="正方形/長方形 372">
              <a:extLst>
                <a:ext uri="{FF2B5EF4-FFF2-40B4-BE49-F238E27FC236}">
                  <a16:creationId xmlns:a16="http://schemas.microsoft.com/office/drawing/2014/main" id="{4A15AFC0-4C4A-B97B-BCA4-345119D97335}"/>
                </a:ext>
              </a:extLst>
            </p:cNvPr>
            <p:cNvSpPr/>
            <p:nvPr/>
          </p:nvSpPr>
          <p:spPr>
            <a:xfrm>
              <a:off x="8028632" y="1676588"/>
              <a:ext cx="187894"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ﾐﾃﾞｨｱﾑ</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74" name="正方形/長方形 373">
              <a:extLst>
                <a:ext uri="{FF2B5EF4-FFF2-40B4-BE49-F238E27FC236}">
                  <a16:creationId xmlns:a16="http://schemas.microsoft.com/office/drawing/2014/main" id="{2C328BBE-88C6-FD32-FD75-5397A1FE8546}"/>
                </a:ext>
              </a:extLst>
            </p:cNvPr>
            <p:cNvSpPr/>
            <p:nvPr/>
          </p:nvSpPr>
          <p:spPr>
            <a:xfrm>
              <a:off x="8295961" y="1676588"/>
              <a:ext cx="180499"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75" name="正方形/長方形 374">
              <a:extLst>
                <a:ext uri="{FF2B5EF4-FFF2-40B4-BE49-F238E27FC236}">
                  <a16:creationId xmlns:a16="http://schemas.microsoft.com/office/drawing/2014/main" id="{B25A03F9-A355-94DA-612A-8405A53CA86B}"/>
                </a:ext>
              </a:extLst>
            </p:cNvPr>
            <p:cNvSpPr/>
            <p:nvPr/>
          </p:nvSpPr>
          <p:spPr>
            <a:xfrm>
              <a:off x="8557246" y="1676588"/>
              <a:ext cx="279638"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83" name="正方形/長方形 382">
              <a:extLst>
                <a:ext uri="{FF2B5EF4-FFF2-40B4-BE49-F238E27FC236}">
                  <a16:creationId xmlns:a16="http://schemas.microsoft.com/office/drawing/2014/main" id="{220F674B-A08A-AF9C-5AAF-922EE0EDB284}"/>
                </a:ext>
              </a:extLst>
            </p:cNvPr>
            <p:cNvSpPr/>
            <p:nvPr/>
          </p:nvSpPr>
          <p:spPr>
            <a:xfrm>
              <a:off x="6407777" y="1676588"/>
              <a:ext cx="237558"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ダーク</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84" name="正方形/長方形 383">
              <a:extLst>
                <a:ext uri="{FF2B5EF4-FFF2-40B4-BE49-F238E27FC236}">
                  <a16:creationId xmlns:a16="http://schemas.microsoft.com/office/drawing/2014/main" id="{3DCCBA6E-FD01-C45B-36D4-F6932A870DEB}"/>
                </a:ext>
              </a:extLst>
            </p:cNvPr>
            <p:cNvSpPr/>
            <p:nvPr/>
          </p:nvSpPr>
          <p:spPr>
            <a:xfrm>
              <a:off x="6604681" y="1676588"/>
              <a:ext cx="187894"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ﾐﾃﾞｨｱﾑ</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85" name="正方形/長方形 384">
              <a:extLst>
                <a:ext uri="{FF2B5EF4-FFF2-40B4-BE49-F238E27FC236}">
                  <a16:creationId xmlns:a16="http://schemas.microsoft.com/office/drawing/2014/main" id="{917B0E96-01FA-4E1E-3DAB-59001498B729}"/>
                </a:ext>
              </a:extLst>
            </p:cNvPr>
            <p:cNvSpPr/>
            <p:nvPr/>
          </p:nvSpPr>
          <p:spPr>
            <a:xfrm>
              <a:off x="6811464" y="1676588"/>
              <a:ext cx="180499"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ライト</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sp>
          <p:nvSpPr>
            <p:cNvPr id="386" name="正方形/長方形 385">
              <a:extLst>
                <a:ext uri="{FF2B5EF4-FFF2-40B4-BE49-F238E27FC236}">
                  <a16:creationId xmlns:a16="http://schemas.microsoft.com/office/drawing/2014/main" id="{9CDD93ED-F921-10F1-DCC6-7D92BB92443B}"/>
                </a:ext>
              </a:extLst>
            </p:cNvPr>
            <p:cNvSpPr/>
            <p:nvPr/>
          </p:nvSpPr>
          <p:spPr>
            <a:xfrm>
              <a:off x="7009592" y="1676588"/>
              <a:ext cx="279638"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ホワイト</a:t>
              </a:r>
              <a:endParaRPr lang="en-US" altLang="ja-JP" sz="500" spc="-30" dirty="0">
                <a:solidFill>
                  <a:srgbClr val="000000"/>
                </a:solidFill>
                <a:latin typeface="ＭＳ Ｐゴシック" pitchFamily="50" charset="-128"/>
                <a:ea typeface="ＭＳ Ｐゴシック" pitchFamily="50" charset="-128"/>
              </a:endParaRPr>
            </a:p>
            <a:p>
              <a:r>
                <a:rPr lang="ja-JP" altLang="en-US" sz="500" spc="-30" dirty="0">
                  <a:solidFill>
                    <a:srgbClr val="000000"/>
                  </a:solidFill>
                  <a:latin typeface="ＭＳ Ｐゴシック" pitchFamily="50" charset="-128"/>
                  <a:ea typeface="ＭＳ Ｐゴシック" pitchFamily="50" charset="-128"/>
                </a:rPr>
                <a:t>色</a:t>
              </a:r>
            </a:p>
          </p:txBody>
        </p:sp>
        <p:pic>
          <p:nvPicPr>
            <p:cNvPr id="387" name="図 386">
              <a:extLst>
                <a:ext uri="{FF2B5EF4-FFF2-40B4-BE49-F238E27FC236}">
                  <a16:creationId xmlns:a16="http://schemas.microsoft.com/office/drawing/2014/main" id="{D8156BF3-3554-DB8C-9C64-8D549C1614F9}"/>
                </a:ext>
              </a:extLst>
            </p:cNvPr>
            <p:cNvPicPr>
              <a:picLocks noChangeAspect="1"/>
            </p:cNvPicPr>
            <p:nvPr/>
          </p:nvPicPr>
          <p:blipFill>
            <a:blip r:embed="rId12"/>
            <a:stretch>
              <a:fillRect/>
            </a:stretch>
          </p:blipFill>
          <p:spPr>
            <a:xfrm>
              <a:off x="6416388" y="1034445"/>
              <a:ext cx="121975" cy="631992"/>
            </a:xfrm>
            <a:prstGeom prst="rect">
              <a:avLst/>
            </a:prstGeom>
          </p:spPr>
        </p:pic>
        <p:pic>
          <p:nvPicPr>
            <p:cNvPr id="388" name="図 387">
              <a:extLst>
                <a:ext uri="{FF2B5EF4-FFF2-40B4-BE49-F238E27FC236}">
                  <a16:creationId xmlns:a16="http://schemas.microsoft.com/office/drawing/2014/main" id="{D76B0786-0B87-BBAC-E24A-C73B7E3A8487}"/>
                </a:ext>
              </a:extLst>
            </p:cNvPr>
            <p:cNvPicPr>
              <a:picLocks noChangeAspect="1"/>
            </p:cNvPicPr>
            <p:nvPr/>
          </p:nvPicPr>
          <p:blipFill>
            <a:blip r:embed="rId13"/>
            <a:stretch>
              <a:fillRect/>
            </a:stretch>
          </p:blipFill>
          <p:spPr>
            <a:xfrm>
              <a:off x="6614544" y="1034445"/>
              <a:ext cx="121975" cy="631992"/>
            </a:xfrm>
            <a:prstGeom prst="rect">
              <a:avLst/>
            </a:prstGeom>
          </p:spPr>
        </p:pic>
        <p:pic>
          <p:nvPicPr>
            <p:cNvPr id="389" name="図 388">
              <a:extLst>
                <a:ext uri="{FF2B5EF4-FFF2-40B4-BE49-F238E27FC236}">
                  <a16:creationId xmlns:a16="http://schemas.microsoft.com/office/drawing/2014/main" id="{E448724C-EBC3-76BD-081D-E6A8ACB7DB91}"/>
                </a:ext>
              </a:extLst>
            </p:cNvPr>
            <p:cNvPicPr>
              <a:picLocks noChangeAspect="1"/>
            </p:cNvPicPr>
            <p:nvPr/>
          </p:nvPicPr>
          <p:blipFill>
            <a:blip r:embed="rId14"/>
            <a:stretch>
              <a:fillRect/>
            </a:stretch>
          </p:blipFill>
          <p:spPr>
            <a:xfrm>
              <a:off x="6812700" y="1034447"/>
              <a:ext cx="120711" cy="631996"/>
            </a:xfrm>
            <a:prstGeom prst="rect">
              <a:avLst/>
            </a:prstGeom>
          </p:spPr>
        </p:pic>
        <p:pic>
          <p:nvPicPr>
            <p:cNvPr id="390" name="図 389">
              <a:extLst>
                <a:ext uri="{FF2B5EF4-FFF2-40B4-BE49-F238E27FC236}">
                  <a16:creationId xmlns:a16="http://schemas.microsoft.com/office/drawing/2014/main" id="{4696DC0A-7C48-B7FF-6AE7-F2A6C078D03E}"/>
                </a:ext>
              </a:extLst>
            </p:cNvPr>
            <p:cNvPicPr>
              <a:picLocks noChangeAspect="1"/>
            </p:cNvPicPr>
            <p:nvPr/>
          </p:nvPicPr>
          <p:blipFill>
            <a:blip r:embed="rId15"/>
            <a:stretch>
              <a:fillRect/>
            </a:stretch>
          </p:blipFill>
          <p:spPr>
            <a:xfrm>
              <a:off x="7009592" y="1034446"/>
              <a:ext cx="123239" cy="631993"/>
            </a:xfrm>
            <a:prstGeom prst="rect">
              <a:avLst/>
            </a:prstGeom>
          </p:spPr>
        </p:pic>
        <p:pic>
          <p:nvPicPr>
            <p:cNvPr id="10" name="図 9">
              <a:extLst>
                <a:ext uri="{FF2B5EF4-FFF2-40B4-BE49-F238E27FC236}">
                  <a16:creationId xmlns:a16="http://schemas.microsoft.com/office/drawing/2014/main" id="{3526AE63-11DD-0DF6-F458-C065AEF083CF}"/>
                </a:ext>
              </a:extLst>
            </p:cNvPr>
            <p:cNvPicPr>
              <a:picLocks noChangeAspect="1"/>
            </p:cNvPicPr>
            <p:nvPr/>
          </p:nvPicPr>
          <p:blipFill>
            <a:blip r:embed="rId24"/>
            <a:stretch>
              <a:fillRect/>
            </a:stretch>
          </p:blipFill>
          <p:spPr>
            <a:xfrm>
              <a:off x="7728458" y="869872"/>
              <a:ext cx="236754" cy="98517"/>
            </a:xfrm>
            <a:prstGeom prst="rect">
              <a:avLst/>
            </a:prstGeom>
          </p:spPr>
        </p:pic>
      </p:grpSp>
      <p:grpSp>
        <p:nvGrpSpPr>
          <p:cNvPr id="190" name="グループ化 189">
            <a:extLst>
              <a:ext uri="{FF2B5EF4-FFF2-40B4-BE49-F238E27FC236}">
                <a16:creationId xmlns:a16="http://schemas.microsoft.com/office/drawing/2014/main" id="{37DBB322-5B42-ED48-B7BB-84A91FAD5DF0}"/>
              </a:ext>
            </a:extLst>
          </p:cNvPr>
          <p:cNvGrpSpPr/>
          <p:nvPr/>
        </p:nvGrpSpPr>
        <p:grpSpPr>
          <a:xfrm>
            <a:off x="6403011" y="2000554"/>
            <a:ext cx="3316395" cy="3332087"/>
            <a:chOff x="6403011" y="2000554"/>
            <a:chExt cx="3316395" cy="3332087"/>
          </a:xfrm>
        </p:grpSpPr>
        <p:sp>
          <p:nvSpPr>
            <p:cNvPr id="181" name="テキスト ボックス 180">
              <a:extLst>
                <a:ext uri="{FF2B5EF4-FFF2-40B4-BE49-F238E27FC236}">
                  <a16:creationId xmlns:a16="http://schemas.microsoft.com/office/drawing/2014/main" id="{30343BB4-72C5-8612-9552-F81B3D13B2C5}"/>
                </a:ext>
              </a:extLst>
            </p:cNvPr>
            <p:cNvSpPr txBox="1"/>
            <p:nvPr/>
          </p:nvSpPr>
          <p:spPr>
            <a:xfrm>
              <a:off x="6403011" y="2000554"/>
              <a:ext cx="1840247" cy="123111"/>
            </a:xfrm>
            <a:prstGeom prst="rect">
              <a:avLst/>
            </a:prstGeom>
            <a:noFill/>
          </p:spPr>
          <p:txBody>
            <a:bodyPr wrap="none" lIns="0" tIns="0" rIns="0" bIns="0" rtlCol="0">
              <a:spAutoFit/>
            </a:bodyPr>
            <a:lstStyle/>
            <a:p>
              <a:r>
                <a:rPr kumimoji="1" lang="ja-JP" altLang="en-US" sz="800" dirty="0"/>
                <a:t>■ユニオン製ハンドル取り付け穴加工対応</a:t>
              </a:r>
            </a:p>
          </p:txBody>
        </p:sp>
        <p:sp>
          <p:nvSpPr>
            <p:cNvPr id="215" name="正方形/長方形 214">
              <a:extLst>
                <a:ext uri="{FF2B5EF4-FFF2-40B4-BE49-F238E27FC236}">
                  <a16:creationId xmlns:a16="http://schemas.microsoft.com/office/drawing/2014/main" id="{534EC500-1F61-8F94-D196-480D4A4A8FF4}"/>
                </a:ext>
              </a:extLst>
            </p:cNvPr>
            <p:cNvSpPr/>
            <p:nvPr/>
          </p:nvSpPr>
          <p:spPr>
            <a:xfrm>
              <a:off x="6421447" y="2392489"/>
              <a:ext cx="3049786" cy="76944"/>
            </a:xfrm>
            <a:prstGeom prst="rect">
              <a:avLst/>
            </a:prstGeom>
          </p:spPr>
          <p:txBody>
            <a:bodyPr wrap="square" lIns="0" tIns="0" rIns="0" bIns="0">
              <a:spAutoFit/>
            </a:bodyPr>
            <a:lstStyle/>
            <a:p>
              <a:r>
                <a:rPr lang="en-US" altLang="ja-JP" sz="500" spc="-30" dirty="0">
                  <a:solidFill>
                    <a:srgbClr val="000000"/>
                  </a:solidFill>
                  <a:latin typeface="ＭＳ Ｐゴシック" pitchFamily="50" charset="-128"/>
                  <a:ea typeface="ＭＳ Ｐゴシック" pitchFamily="50" charset="-128"/>
                </a:rPr>
                <a:t>※</a:t>
              </a:r>
              <a:r>
                <a:rPr lang="ja-JP" altLang="en-US" sz="500" spc="-30" dirty="0">
                  <a:solidFill>
                    <a:srgbClr val="000000"/>
                  </a:solidFill>
                  <a:latin typeface="ＭＳ Ｐゴシック" pitchFamily="50" charset="-128"/>
                  <a:ea typeface="ＭＳ Ｐゴシック" pitchFamily="50" charset="-128"/>
                </a:rPr>
                <a:t>ケアハンドル、レバーハンドル（表示錠・間仕切錠）は現場手配。</a:t>
              </a:r>
            </a:p>
          </p:txBody>
        </p:sp>
        <p:sp>
          <p:nvSpPr>
            <p:cNvPr id="265" name="楕円 264">
              <a:extLst>
                <a:ext uri="{FF2B5EF4-FFF2-40B4-BE49-F238E27FC236}">
                  <a16:creationId xmlns:a16="http://schemas.microsoft.com/office/drawing/2014/main" id="{3A56C6AF-6A36-D866-CD97-5D7B5F9A4BA1}"/>
                </a:ext>
              </a:extLst>
            </p:cNvPr>
            <p:cNvSpPr/>
            <p:nvPr/>
          </p:nvSpPr>
          <p:spPr bwMode="auto">
            <a:xfrm>
              <a:off x="6831073" y="2829087"/>
              <a:ext cx="469055" cy="469055"/>
            </a:xfrm>
            <a:prstGeom prst="ellipse">
              <a:avLst/>
            </a:prstGeom>
            <a:solidFill>
              <a:schemeClr val="accent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47" name="図 146">
              <a:extLst>
                <a:ext uri="{FF2B5EF4-FFF2-40B4-BE49-F238E27FC236}">
                  <a16:creationId xmlns:a16="http://schemas.microsoft.com/office/drawing/2014/main" id="{E944A98D-09D7-9E4F-60C6-2A83909A4FE0}"/>
                </a:ext>
              </a:extLst>
            </p:cNvPr>
            <p:cNvPicPr>
              <a:picLocks noChangeAspect="1"/>
            </p:cNvPicPr>
            <p:nvPr/>
          </p:nvPicPr>
          <p:blipFill>
            <a:blip r:embed="rId25"/>
            <a:stretch>
              <a:fillRect/>
            </a:stretch>
          </p:blipFill>
          <p:spPr>
            <a:xfrm>
              <a:off x="7450345" y="2676478"/>
              <a:ext cx="448839" cy="828116"/>
            </a:xfrm>
            <a:prstGeom prst="rect">
              <a:avLst/>
            </a:prstGeom>
          </p:spPr>
        </p:pic>
        <p:grpSp>
          <p:nvGrpSpPr>
            <p:cNvPr id="156" name="グループ化 155">
              <a:extLst>
                <a:ext uri="{FF2B5EF4-FFF2-40B4-BE49-F238E27FC236}">
                  <a16:creationId xmlns:a16="http://schemas.microsoft.com/office/drawing/2014/main" id="{3D226CFE-3C30-875C-B21B-6F70C6D412D3}"/>
                </a:ext>
              </a:extLst>
            </p:cNvPr>
            <p:cNvGrpSpPr/>
            <p:nvPr/>
          </p:nvGrpSpPr>
          <p:grpSpPr>
            <a:xfrm>
              <a:off x="6565283" y="3678058"/>
              <a:ext cx="797723" cy="839433"/>
              <a:chOff x="-353760" y="0"/>
              <a:chExt cx="6517238" cy="6858000"/>
            </a:xfrm>
          </p:grpSpPr>
          <p:pic>
            <p:nvPicPr>
              <p:cNvPr id="149" name="図 148">
                <a:extLst>
                  <a:ext uri="{FF2B5EF4-FFF2-40B4-BE49-F238E27FC236}">
                    <a16:creationId xmlns:a16="http://schemas.microsoft.com/office/drawing/2014/main" id="{9BDC2723-DB9B-72E2-DE55-68C04D833137}"/>
                  </a:ext>
                </a:extLst>
              </p:cNvPr>
              <p:cNvPicPr>
                <a:picLocks noChangeAspect="1"/>
              </p:cNvPicPr>
              <p:nvPr/>
            </p:nvPicPr>
            <p:blipFill rotWithShape="1">
              <a:blip r:embed="rId26"/>
              <a:srcRect l="20610"/>
              <a:stretch/>
            </p:blipFill>
            <p:spPr>
              <a:xfrm>
                <a:off x="-353760" y="0"/>
                <a:ext cx="2733182" cy="6858000"/>
              </a:xfrm>
              <a:prstGeom prst="rect">
                <a:avLst/>
              </a:prstGeom>
            </p:spPr>
          </p:pic>
          <p:pic>
            <p:nvPicPr>
              <p:cNvPr id="151" name="図 150">
                <a:extLst>
                  <a:ext uri="{FF2B5EF4-FFF2-40B4-BE49-F238E27FC236}">
                    <a16:creationId xmlns:a16="http://schemas.microsoft.com/office/drawing/2014/main" id="{5F318E29-2738-20FB-737F-A500E529E9BF}"/>
                  </a:ext>
                </a:extLst>
              </p:cNvPr>
              <p:cNvPicPr>
                <a:picLocks noChangeAspect="1"/>
              </p:cNvPicPr>
              <p:nvPr/>
            </p:nvPicPr>
            <p:blipFill>
              <a:blip r:embed="rId27"/>
              <a:stretch>
                <a:fillRect/>
              </a:stretch>
            </p:blipFill>
            <p:spPr>
              <a:xfrm>
                <a:off x="1480436" y="0"/>
                <a:ext cx="3442716" cy="6858000"/>
              </a:xfrm>
              <a:prstGeom prst="rect">
                <a:avLst/>
              </a:prstGeom>
            </p:spPr>
          </p:pic>
          <p:pic>
            <p:nvPicPr>
              <p:cNvPr id="153" name="図 152">
                <a:extLst>
                  <a:ext uri="{FF2B5EF4-FFF2-40B4-BE49-F238E27FC236}">
                    <a16:creationId xmlns:a16="http://schemas.microsoft.com/office/drawing/2014/main" id="{9B800BF3-909C-533A-EC05-9E36DE12AC40}"/>
                  </a:ext>
                </a:extLst>
              </p:cNvPr>
              <p:cNvPicPr>
                <a:picLocks noChangeAspect="1"/>
              </p:cNvPicPr>
              <p:nvPr/>
            </p:nvPicPr>
            <p:blipFill rotWithShape="1">
              <a:blip r:embed="rId28"/>
              <a:srcRect r="25796"/>
              <a:stretch/>
            </p:blipFill>
            <p:spPr>
              <a:xfrm>
                <a:off x="3608879" y="0"/>
                <a:ext cx="2554599" cy="6858000"/>
              </a:xfrm>
              <a:prstGeom prst="rect">
                <a:avLst/>
              </a:prstGeom>
            </p:spPr>
          </p:pic>
        </p:grpSp>
        <p:grpSp>
          <p:nvGrpSpPr>
            <p:cNvPr id="167" name="グループ化 166">
              <a:extLst>
                <a:ext uri="{FF2B5EF4-FFF2-40B4-BE49-F238E27FC236}">
                  <a16:creationId xmlns:a16="http://schemas.microsoft.com/office/drawing/2014/main" id="{3AB01721-FB47-0ADF-8130-CCA3D12474EF}"/>
                </a:ext>
              </a:extLst>
            </p:cNvPr>
            <p:cNvGrpSpPr/>
            <p:nvPr/>
          </p:nvGrpSpPr>
          <p:grpSpPr>
            <a:xfrm>
              <a:off x="7380703" y="3679834"/>
              <a:ext cx="831069" cy="839433"/>
              <a:chOff x="6195353" y="-4"/>
              <a:chExt cx="6789662" cy="6858004"/>
            </a:xfrm>
          </p:grpSpPr>
          <p:pic>
            <p:nvPicPr>
              <p:cNvPr id="155" name="図 154">
                <a:extLst>
                  <a:ext uri="{FF2B5EF4-FFF2-40B4-BE49-F238E27FC236}">
                    <a16:creationId xmlns:a16="http://schemas.microsoft.com/office/drawing/2014/main" id="{4DA8107E-3639-E410-9E73-93458C80443B}"/>
                  </a:ext>
                </a:extLst>
              </p:cNvPr>
              <p:cNvPicPr>
                <a:picLocks noChangeAspect="1"/>
              </p:cNvPicPr>
              <p:nvPr/>
            </p:nvPicPr>
            <p:blipFill>
              <a:blip r:embed="rId29"/>
              <a:stretch>
                <a:fillRect/>
              </a:stretch>
            </p:blipFill>
            <p:spPr>
              <a:xfrm>
                <a:off x="6195353" y="-4"/>
                <a:ext cx="1248157" cy="6858004"/>
              </a:xfrm>
              <a:prstGeom prst="rect">
                <a:avLst/>
              </a:prstGeom>
            </p:spPr>
          </p:pic>
          <p:pic>
            <p:nvPicPr>
              <p:cNvPr id="158" name="図 157">
                <a:extLst>
                  <a:ext uri="{FF2B5EF4-FFF2-40B4-BE49-F238E27FC236}">
                    <a16:creationId xmlns:a16="http://schemas.microsoft.com/office/drawing/2014/main" id="{E2725380-A370-5556-1A83-0976A6BD6422}"/>
                  </a:ext>
                </a:extLst>
              </p:cNvPr>
              <p:cNvPicPr>
                <a:picLocks noChangeAspect="1"/>
              </p:cNvPicPr>
              <p:nvPr/>
            </p:nvPicPr>
            <p:blipFill>
              <a:blip r:embed="rId30"/>
              <a:stretch>
                <a:fillRect/>
              </a:stretch>
            </p:blipFill>
            <p:spPr>
              <a:xfrm>
                <a:off x="7303651" y="-4"/>
                <a:ext cx="1248157" cy="6858004"/>
              </a:xfrm>
              <a:prstGeom prst="rect">
                <a:avLst/>
              </a:prstGeom>
            </p:spPr>
          </p:pic>
          <p:pic>
            <p:nvPicPr>
              <p:cNvPr id="160" name="図 159">
                <a:extLst>
                  <a:ext uri="{FF2B5EF4-FFF2-40B4-BE49-F238E27FC236}">
                    <a16:creationId xmlns:a16="http://schemas.microsoft.com/office/drawing/2014/main" id="{330308E2-D24B-8EC3-7E3D-EC3D887CE7A1}"/>
                  </a:ext>
                </a:extLst>
              </p:cNvPr>
              <p:cNvPicPr>
                <a:picLocks noChangeAspect="1"/>
              </p:cNvPicPr>
              <p:nvPr/>
            </p:nvPicPr>
            <p:blipFill>
              <a:blip r:embed="rId31"/>
              <a:stretch>
                <a:fillRect/>
              </a:stretch>
            </p:blipFill>
            <p:spPr>
              <a:xfrm>
                <a:off x="8411949" y="-4"/>
                <a:ext cx="1248157" cy="6858004"/>
              </a:xfrm>
              <a:prstGeom prst="rect">
                <a:avLst/>
              </a:prstGeom>
            </p:spPr>
          </p:pic>
          <p:pic>
            <p:nvPicPr>
              <p:cNvPr id="162" name="図 161">
                <a:extLst>
                  <a:ext uri="{FF2B5EF4-FFF2-40B4-BE49-F238E27FC236}">
                    <a16:creationId xmlns:a16="http://schemas.microsoft.com/office/drawing/2014/main" id="{5137C48F-9C2E-0FD9-24B3-04DFA9E87595}"/>
                  </a:ext>
                </a:extLst>
              </p:cNvPr>
              <p:cNvPicPr>
                <a:picLocks noChangeAspect="1"/>
              </p:cNvPicPr>
              <p:nvPr/>
            </p:nvPicPr>
            <p:blipFill>
              <a:blip r:embed="rId32"/>
              <a:stretch>
                <a:fillRect/>
              </a:stretch>
            </p:blipFill>
            <p:spPr>
              <a:xfrm>
                <a:off x="9520246" y="-4"/>
                <a:ext cx="1248157" cy="6858004"/>
              </a:xfrm>
              <a:prstGeom prst="rect">
                <a:avLst/>
              </a:prstGeom>
            </p:spPr>
          </p:pic>
          <p:pic>
            <p:nvPicPr>
              <p:cNvPr id="164" name="図 163">
                <a:extLst>
                  <a:ext uri="{FF2B5EF4-FFF2-40B4-BE49-F238E27FC236}">
                    <a16:creationId xmlns:a16="http://schemas.microsoft.com/office/drawing/2014/main" id="{B6C74DDD-1E1F-1758-4230-96B08056413C}"/>
                  </a:ext>
                </a:extLst>
              </p:cNvPr>
              <p:cNvPicPr>
                <a:picLocks noChangeAspect="1"/>
              </p:cNvPicPr>
              <p:nvPr/>
            </p:nvPicPr>
            <p:blipFill>
              <a:blip r:embed="rId33"/>
              <a:stretch>
                <a:fillRect/>
              </a:stretch>
            </p:blipFill>
            <p:spPr>
              <a:xfrm>
                <a:off x="10628544" y="-4"/>
                <a:ext cx="1248157" cy="6858004"/>
              </a:xfrm>
              <a:prstGeom prst="rect">
                <a:avLst/>
              </a:prstGeom>
            </p:spPr>
          </p:pic>
          <p:pic>
            <p:nvPicPr>
              <p:cNvPr id="166" name="図 165">
                <a:extLst>
                  <a:ext uri="{FF2B5EF4-FFF2-40B4-BE49-F238E27FC236}">
                    <a16:creationId xmlns:a16="http://schemas.microsoft.com/office/drawing/2014/main" id="{26C55B13-0164-51F9-4690-398E64144092}"/>
                  </a:ext>
                </a:extLst>
              </p:cNvPr>
              <p:cNvPicPr>
                <a:picLocks noChangeAspect="1"/>
              </p:cNvPicPr>
              <p:nvPr/>
            </p:nvPicPr>
            <p:blipFill>
              <a:blip r:embed="rId34"/>
              <a:stretch>
                <a:fillRect/>
              </a:stretch>
            </p:blipFill>
            <p:spPr>
              <a:xfrm>
                <a:off x="11736858" y="-4"/>
                <a:ext cx="1248157" cy="6858004"/>
              </a:xfrm>
              <a:prstGeom prst="rect">
                <a:avLst/>
              </a:prstGeom>
            </p:spPr>
          </p:pic>
        </p:grpSp>
        <p:pic>
          <p:nvPicPr>
            <p:cNvPr id="175" name="図 174">
              <a:extLst>
                <a:ext uri="{FF2B5EF4-FFF2-40B4-BE49-F238E27FC236}">
                  <a16:creationId xmlns:a16="http://schemas.microsoft.com/office/drawing/2014/main" id="{1287BCE1-829F-DD72-875A-DF4648492620}"/>
                </a:ext>
              </a:extLst>
            </p:cNvPr>
            <p:cNvPicPr>
              <a:picLocks noChangeAspect="1"/>
            </p:cNvPicPr>
            <p:nvPr/>
          </p:nvPicPr>
          <p:blipFill>
            <a:blip r:embed="rId35"/>
            <a:stretch>
              <a:fillRect/>
            </a:stretch>
          </p:blipFill>
          <p:spPr>
            <a:xfrm>
              <a:off x="8343494" y="2674063"/>
              <a:ext cx="558682" cy="672301"/>
            </a:xfrm>
            <a:prstGeom prst="rect">
              <a:avLst/>
            </a:prstGeom>
          </p:spPr>
        </p:pic>
        <p:pic>
          <p:nvPicPr>
            <p:cNvPr id="177" name="図 176">
              <a:extLst>
                <a:ext uri="{FF2B5EF4-FFF2-40B4-BE49-F238E27FC236}">
                  <a16:creationId xmlns:a16="http://schemas.microsoft.com/office/drawing/2014/main" id="{B03D08F5-E198-25BC-F208-4FEDA85E86D4}"/>
                </a:ext>
              </a:extLst>
            </p:cNvPr>
            <p:cNvPicPr>
              <a:picLocks noChangeAspect="1"/>
            </p:cNvPicPr>
            <p:nvPr/>
          </p:nvPicPr>
          <p:blipFill>
            <a:blip r:embed="rId36"/>
            <a:stretch>
              <a:fillRect/>
            </a:stretch>
          </p:blipFill>
          <p:spPr>
            <a:xfrm>
              <a:off x="8346502" y="3586045"/>
              <a:ext cx="558000" cy="671480"/>
            </a:xfrm>
            <a:prstGeom prst="rect">
              <a:avLst/>
            </a:prstGeom>
          </p:spPr>
        </p:pic>
        <p:pic>
          <p:nvPicPr>
            <p:cNvPr id="179" name="図 178">
              <a:extLst>
                <a:ext uri="{FF2B5EF4-FFF2-40B4-BE49-F238E27FC236}">
                  <a16:creationId xmlns:a16="http://schemas.microsoft.com/office/drawing/2014/main" id="{52CB6F58-0635-5F4A-0821-06151C34462B}"/>
                </a:ext>
              </a:extLst>
            </p:cNvPr>
            <p:cNvPicPr>
              <a:picLocks noChangeAspect="1"/>
            </p:cNvPicPr>
            <p:nvPr/>
          </p:nvPicPr>
          <p:blipFill>
            <a:blip r:embed="rId37"/>
            <a:stretch>
              <a:fillRect/>
            </a:stretch>
          </p:blipFill>
          <p:spPr>
            <a:xfrm>
              <a:off x="8940306" y="2981773"/>
              <a:ext cx="678961" cy="828000"/>
            </a:xfrm>
            <a:prstGeom prst="rect">
              <a:avLst/>
            </a:prstGeom>
          </p:spPr>
        </p:pic>
        <p:sp>
          <p:nvSpPr>
            <p:cNvPr id="216" name="正方形/長方形 215">
              <a:extLst>
                <a:ext uri="{FF2B5EF4-FFF2-40B4-BE49-F238E27FC236}">
                  <a16:creationId xmlns:a16="http://schemas.microsoft.com/office/drawing/2014/main" id="{E7275C80-771F-25B8-E82A-D97CC0A0FE22}"/>
                </a:ext>
              </a:extLst>
            </p:cNvPr>
            <p:cNvSpPr/>
            <p:nvPr/>
          </p:nvSpPr>
          <p:spPr>
            <a:xfrm>
              <a:off x="8341430" y="3346370"/>
              <a:ext cx="433395" cy="153888"/>
            </a:xfrm>
            <a:prstGeom prst="rect">
              <a:avLst/>
            </a:prstGeom>
          </p:spPr>
          <p:txBody>
            <a:bodyPr wrap="square" lIns="0" tIns="0" rIns="0" bIns="0">
              <a:spAutoFit/>
            </a:bodyPr>
            <a:lstStyle/>
            <a:p>
              <a:r>
                <a:rPr lang="zh-TW" altLang="en-US" sz="500" spc="-30" dirty="0">
                  <a:solidFill>
                    <a:srgbClr val="000000"/>
                  </a:solidFill>
                  <a:latin typeface="ＭＳ Ｐゴシック" pitchFamily="50" charset="-128"/>
                  <a:ea typeface="ＭＳ Ｐゴシック" pitchFamily="50" charset="-128"/>
                </a:rPr>
                <a:t>空錠用</a:t>
              </a:r>
            </a:p>
            <a:p>
              <a:r>
                <a:rPr lang="zh-TW" altLang="en-US" sz="500" spc="-30" dirty="0">
                  <a:solidFill>
                    <a:srgbClr val="000000"/>
                  </a:solidFill>
                  <a:latin typeface="ＭＳ Ｐゴシック" pitchFamily="50" charset="-128"/>
                  <a:ea typeface="ＭＳ Ｐゴシック" pitchFamily="50" charset="-128"/>
                </a:rPr>
                <a:t>本体加工</a:t>
              </a:r>
              <a:endParaRPr lang="ja-JP" altLang="en-US" sz="500" spc="-30" dirty="0">
                <a:solidFill>
                  <a:srgbClr val="000000"/>
                </a:solidFill>
                <a:latin typeface="ＭＳ Ｐゴシック" pitchFamily="50" charset="-128"/>
                <a:ea typeface="ＭＳ Ｐゴシック" pitchFamily="50" charset="-128"/>
              </a:endParaRPr>
            </a:p>
          </p:txBody>
        </p:sp>
        <p:sp>
          <p:nvSpPr>
            <p:cNvPr id="217" name="正方形/長方形 216">
              <a:extLst>
                <a:ext uri="{FF2B5EF4-FFF2-40B4-BE49-F238E27FC236}">
                  <a16:creationId xmlns:a16="http://schemas.microsoft.com/office/drawing/2014/main" id="{CA19E633-A22E-4393-DA8E-C8EFAD188EF5}"/>
                </a:ext>
              </a:extLst>
            </p:cNvPr>
            <p:cNvSpPr/>
            <p:nvPr/>
          </p:nvSpPr>
          <p:spPr>
            <a:xfrm>
              <a:off x="8347654" y="4256153"/>
              <a:ext cx="544835"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表示錠・間仕切錠用</a:t>
              </a:r>
            </a:p>
            <a:p>
              <a:r>
                <a:rPr lang="ja-JP" altLang="en-US" sz="500" spc="-30" dirty="0">
                  <a:solidFill>
                    <a:srgbClr val="000000"/>
                  </a:solidFill>
                  <a:latin typeface="ＭＳ Ｐゴシック" pitchFamily="50" charset="-128"/>
                  <a:ea typeface="ＭＳ Ｐゴシック" pitchFamily="50" charset="-128"/>
                </a:rPr>
                <a:t>本体加工</a:t>
              </a:r>
            </a:p>
          </p:txBody>
        </p:sp>
        <p:sp>
          <p:nvSpPr>
            <p:cNvPr id="218" name="正方形/長方形 217">
              <a:extLst>
                <a:ext uri="{FF2B5EF4-FFF2-40B4-BE49-F238E27FC236}">
                  <a16:creationId xmlns:a16="http://schemas.microsoft.com/office/drawing/2014/main" id="{DF2F2508-6938-38E1-60F7-7D4E967ED108}"/>
                </a:ext>
              </a:extLst>
            </p:cNvPr>
            <p:cNvSpPr/>
            <p:nvPr/>
          </p:nvSpPr>
          <p:spPr>
            <a:xfrm>
              <a:off x="6884684" y="3339746"/>
              <a:ext cx="433395" cy="153888"/>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取り付け穴</a:t>
              </a:r>
            </a:p>
            <a:p>
              <a:r>
                <a:rPr lang="ja-JP" altLang="en-US" sz="500" spc="-30" dirty="0">
                  <a:solidFill>
                    <a:srgbClr val="000000"/>
                  </a:solidFill>
                  <a:latin typeface="ＭＳ Ｐゴシック" pitchFamily="50" charset="-128"/>
                  <a:ea typeface="ＭＳ Ｐゴシック" pitchFamily="50" charset="-128"/>
                </a:rPr>
                <a:t>（</a:t>
              </a:r>
              <a:r>
                <a:rPr lang="en-US" altLang="ja-JP" sz="500" spc="-30" dirty="0">
                  <a:solidFill>
                    <a:srgbClr val="000000"/>
                  </a:solidFill>
                  <a:latin typeface="ＭＳ Ｐゴシック" pitchFamily="50" charset="-128"/>
                  <a:ea typeface="ＭＳ Ｐゴシック" pitchFamily="50" charset="-128"/>
                </a:rPr>
                <a:t>φ8</a:t>
              </a:r>
              <a:r>
                <a:rPr lang="ja-JP" altLang="en-US" sz="500" spc="-30" dirty="0">
                  <a:solidFill>
                    <a:srgbClr val="000000"/>
                  </a:solidFill>
                  <a:latin typeface="ＭＳ Ｐゴシック" pitchFamily="50" charset="-128"/>
                  <a:ea typeface="ＭＳ Ｐゴシック" pitchFamily="50" charset="-128"/>
                </a:rPr>
                <a:t>または</a:t>
              </a:r>
              <a:r>
                <a:rPr lang="en-US" altLang="ja-JP" sz="500" spc="-30" dirty="0">
                  <a:solidFill>
                    <a:srgbClr val="000000"/>
                  </a:solidFill>
                  <a:latin typeface="ＭＳ Ｐゴシック" pitchFamily="50" charset="-128"/>
                  <a:ea typeface="ＭＳ Ｐゴシック" pitchFamily="50" charset="-128"/>
                </a:rPr>
                <a:t>φ10</a:t>
              </a:r>
              <a:r>
                <a:rPr lang="ja-JP" altLang="en-US" sz="500" spc="-30" dirty="0">
                  <a:solidFill>
                    <a:srgbClr val="000000"/>
                  </a:solidFill>
                  <a:latin typeface="ＭＳ Ｐゴシック" pitchFamily="50" charset="-128"/>
                  <a:ea typeface="ＭＳ Ｐゴシック" pitchFamily="50" charset="-128"/>
                </a:rPr>
                <a:t>）</a:t>
              </a:r>
            </a:p>
          </p:txBody>
        </p:sp>
        <p:sp>
          <p:nvSpPr>
            <p:cNvPr id="219" name="正方形/長方形 218">
              <a:extLst>
                <a:ext uri="{FF2B5EF4-FFF2-40B4-BE49-F238E27FC236}">
                  <a16:creationId xmlns:a16="http://schemas.microsoft.com/office/drawing/2014/main" id="{B502850D-5E2F-05E0-A980-436B01FB9EC5}"/>
                </a:ext>
              </a:extLst>
            </p:cNvPr>
            <p:cNvSpPr/>
            <p:nvPr/>
          </p:nvSpPr>
          <p:spPr>
            <a:xfrm>
              <a:off x="6969076" y="3580878"/>
              <a:ext cx="803822" cy="76944"/>
            </a:xfrm>
            <a:prstGeom prst="rect">
              <a:avLst/>
            </a:prstGeom>
          </p:spPr>
          <p:txBody>
            <a:bodyPr wrap="square" lIns="0" tIns="0" rIns="0" bIns="0">
              <a:spAutoFit/>
            </a:bodyPr>
            <a:lstStyle/>
            <a:p>
              <a:pPr algn="ctr"/>
              <a:r>
                <a:rPr lang="ja-JP" altLang="en-US" sz="500" spc="-30" dirty="0">
                  <a:solidFill>
                    <a:srgbClr val="000000"/>
                  </a:solidFill>
                  <a:latin typeface="ＭＳ Ｐゴシック" pitchFamily="50" charset="-128"/>
                  <a:ea typeface="ＭＳ Ｐゴシック" pitchFamily="50" charset="-128"/>
                </a:rPr>
                <a:t>取り付け可能なハンドル例</a:t>
              </a:r>
            </a:p>
          </p:txBody>
        </p:sp>
        <p:sp>
          <p:nvSpPr>
            <p:cNvPr id="220" name="正方形/長方形 219">
              <a:extLst>
                <a:ext uri="{FF2B5EF4-FFF2-40B4-BE49-F238E27FC236}">
                  <a16:creationId xmlns:a16="http://schemas.microsoft.com/office/drawing/2014/main" id="{20538A37-17FE-262C-3587-67BD4DA1B6E7}"/>
                </a:ext>
              </a:extLst>
            </p:cNvPr>
            <p:cNvSpPr/>
            <p:nvPr/>
          </p:nvSpPr>
          <p:spPr>
            <a:xfrm>
              <a:off x="8947497" y="2892694"/>
              <a:ext cx="725720"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取り付け可能なハンドル例</a:t>
              </a:r>
            </a:p>
          </p:txBody>
        </p:sp>
        <p:grpSp>
          <p:nvGrpSpPr>
            <p:cNvPr id="21" name="グループ化 20">
              <a:extLst>
                <a:ext uri="{FF2B5EF4-FFF2-40B4-BE49-F238E27FC236}">
                  <a16:creationId xmlns:a16="http://schemas.microsoft.com/office/drawing/2014/main" id="{C8A1EFD3-4B73-C1C5-DEB9-EEF6FC9B78F0}"/>
                </a:ext>
              </a:extLst>
            </p:cNvPr>
            <p:cNvGrpSpPr/>
            <p:nvPr/>
          </p:nvGrpSpPr>
          <p:grpSpPr>
            <a:xfrm>
              <a:off x="6434690" y="2521028"/>
              <a:ext cx="3246597" cy="2811613"/>
              <a:chOff x="3360249" y="3664469"/>
              <a:chExt cx="6114114" cy="3461052"/>
            </a:xfrm>
          </p:grpSpPr>
          <p:sp>
            <p:nvSpPr>
              <p:cNvPr id="233" name="正方形/長方形 232">
                <a:extLst>
                  <a:ext uri="{FF2B5EF4-FFF2-40B4-BE49-F238E27FC236}">
                    <a16:creationId xmlns:a16="http://schemas.microsoft.com/office/drawing/2014/main" id="{1531AC43-66B3-648D-55D6-9B7008BE715A}"/>
                  </a:ext>
                </a:extLst>
              </p:cNvPr>
              <p:cNvSpPr/>
              <p:nvPr/>
            </p:nvSpPr>
            <p:spPr>
              <a:xfrm>
                <a:off x="3480098" y="3664469"/>
                <a:ext cx="3356123" cy="111029"/>
              </a:xfrm>
              <a:prstGeom prst="rect">
                <a:avLst/>
              </a:prstGeom>
              <a:solidFill>
                <a:schemeClr val="bg1">
                  <a:lumMod val="85000"/>
                </a:schemeClr>
              </a:solidFill>
              <a:ln w="3175">
                <a:solidFill>
                  <a:schemeClr val="tx1"/>
                </a:solidFill>
              </a:ln>
            </p:spPr>
            <p:txBody>
              <a:bodyPr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ケアハンドル</a:t>
                </a:r>
              </a:p>
            </p:txBody>
          </p:sp>
          <p:sp>
            <p:nvSpPr>
              <p:cNvPr id="234" name="正方形/長方形 233">
                <a:extLst>
                  <a:ext uri="{FF2B5EF4-FFF2-40B4-BE49-F238E27FC236}">
                    <a16:creationId xmlns:a16="http://schemas.microsoft.com/office/drawing/2014/main" id="{F912FED2-833C-2B55-D181-11ABD998FAD6}"/>
                  </a:ext>
                </a:extLst>
              </p:cNvPr>
              <p:cNvSpPr/>
              <p:nvPr/>
            </p:nvSpPr>
            <p:spPr>
              <a:xfrm>
                <a:off x="6836224" y="3664469"/>
                <a:ext cx="2638137" cy="111029"/>
              </a:xfrm>
              <a:prstGeom prst="rect">
                <a:avLst/>
              </a:prstGeom>
              <a:solidFill>
                <a:schemeClr val="bg1">
                  <a:lumMod val="85000"/>
                </a:schemeClr>
              </a:solidFill>
              <a:ln w="3175">
                <a:solidFill>
                  <a:schemeClr val="tx1"/>
                </a:solidFill>
              </a:ln>
            </p:spPr>
            <p:txBody>
              <a:bodyPr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レバーハンドル</a:t>
                </a:r>
              </a:p>
            </p:txBody>
          </p:sp>
          <p:cxnSp>
            <p:nvCxnSpPr>
              <p:cNvPr id="236" name="直線コネクタ 235">
                <a:extLst>
                  <a:ext uri="{FF2B5EF4-FFF2-40B4-BE49-F238E27FC236}">
                    <a16:creationId xmlns:a16="http://schemas.microsoft.com/office/drawing/2014/main" id="{B766F3DF-157E-FF2B-A09B-732127BEA5E3}"/>
                  </a:ext>
                </a:extLst>
              </p:cNvPr>
              <p:cNvCxnSpPr>
                <a:cxnSpLocks/>
              </p:cNvCxnSpPr>
              <p:nvPr/>
            </p:nvCxnSpPr>
            <p:spPr>
              <a:xfrm>
                <a:off x="3420176" y="6213073"/>
                <a:ext cx="6054186" cy="0"/>
              </a:xfrm>
              <a:prstGeom prst="line">
                <a:avLst/>
              </a:prstGeom>
              <a:ln w="3175"/>
            </p:spPr>
            <p:style>
              <a:lnRef idx="1">
                <a:schemeClr val="dk1"/>
              </a:lnRef>
              <a:fillRef idx="0">
                <a:schemeClr val="dk1"/>
              </a:fillRef>
              <a:effectRef idx="0">
                <a:schemeClr val="dk1"/>
              </a:effectRef>
              <a:fontRef idx="minor">
                <a:schemeClr val="tx1"/>
              </a:fontRef>
            </p:style>
          </p:cxnSp>
          <p:sp>
            <p:nvSpPr>
              <p:cNvPr id="237" name="正方形/長方形 236">
                <a:extLst>
                  <a:ext uri="{FF2B5EF4-FFF2-40B4-BE49-F238E27FC236}">
                    <a16:creationId xmlns:a16="http://schemas.microsoft.com/office/drawing/2014/main" id="{2902DB2A-FA82-AA53-A1B3-2BB266C2BF42}"/>
                  </a:ext>
                </a:extLst>
              </p:cNvPr>
              <p:cNvSpPr/>
              <p:nvPr/>
            </p:nvSpPr>
            <p:spPr>
              <a:xfrm>
                <a:off x="3360249" y="3775498"/>
                <a:ext cx="135593" cy="2437576"/>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本体穴加工</a:t>
                </a:r>
              </a:p>
            </p:txBody>
          </p:sp>
          <p:sp>
            <p:nvSpPr>
              <p:cNvPr id="238" name="正方形/長方形 237">
                <a:extLst>
                  <a:ext uri="{FF2B5EF4-FFF2-40B4-BE49-F238E27FC236}">
                    <a16:creationId xmlns:a16="http://schemas.microsoft.com/office/drawing/2014/main" id="{01AFA55E-6828-DD7A-981B-7D19F3449885}"/>
                  </a:ext>
                </a:extLst>
              </p:cNvPr>
              <p:cNvSpPr/>
              <p:nvPr/>
            </p:nvSpPr>
            <p:spPr>
              <a:xfrm>
                <a:off x="3360249" y="6213073"/>
                <a:ext cx="135593" cy="912446"/>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r>
                  <a:rPr lang="ja-JP" altLang="en-US" sz="500" b="1" dirty="0">
                    <a:solidFill>
                      <a:srgbClr val="000000"/>
                    </a:solidFill>
                    <a:latin typeface="ＭＳ Ｐゴシック" pitchFamily="50" charset="-128"/>
                    <a:ea typeface="ＭＳ Ｐゴシック" pitchFamily="50" charset="-128"/>
                  </a:rPr>
                  <a:t>対応納まり</a:t>
                </a:r>
              </a:p>
            </p:txBody>
          </p:sp>
          <p:sp>
            <p:nvSpPr>
              <p:cNvPr id="239" name="正方形/長方形 238">
                <a:extLst>
                  <a:ext uri="{FF2B5EF4-FFF2-40B4-BE49-F238E27FC236}">
                    <a16:creationId xmlns:a16="http://schemas.microsoft.com/office/drawing/2014/main" id="{56387248-596E-49AE-3D84-6697CC5FAD74}"/>
                  </a:ext>
                </a:extLst>
              </p:cNvPr>
              <p:cNvSpPr/>
              <p:nvPr/>
            </p:nvSpPr>
            <p:spPr>
              <a:xfrm>
                <a:off x="3360249" y="3664469"/>
                <a:ext cx="135593" cy="111600"/>
              </a:xfrm>
              <a:prstGeom prst="rect">
                <a:avLst/>
              </a:prstGeom>
              <a:solidFill>
                <a:schemeClr val="bg1">
                  <a:lumMod val="85000"/>
                </a:schemeClr>
              </a:solidFill>
              <a:ln w="3175">
                <a:solidFill>
                  <a:schemeClr val="tx1"/>
                </a:solidFill>
              </a:ln>
            </p:spPr>
            <p:txBody>
              <a:bodyPr vert="eaVert" wrap="square" lIns="0" tIns="0" rIns="0" bIns="0" anchor="ctr" anchorCtr="0">
                <a:noAutofit/>
              </a:bodyPr>
              <a:lstStyle/>
              <a:p>
                <a:pPr algn="ctr"/>
                <a:endParaRPr lang="ja-JP" altLang="en-US" sz="500" b="1" dirty="0">
                  <a:solidFill>
                    <a:srgbClr val="000000"/>
                  </a:solidFill>
                  <a:latin typeface="ＭＳ Ｐゴシック" pitchFamily="50" charset="-128"/>
                  <a:ea typeface="ＭＳ Ｐゴシック" pitchFamily="50" charset="-128"/>
                </a:endParaRPr>
              </a:p>
            </p:txBody>
          </p:sp>
          <p:cxnSp>
            <p:nvCxnSpPr>
              <p:cNvPr id="240" name="直線コネクタ 239">
                <a:extLst>
                  <a:ext uri="{FF2B5EF4-FFF2-40B4-BE49-F238E27FC236}">
                    <a16:creationId xmlns:a16="http://schemas.microsoft.com/office/drawing/2014/main" id="{2645BF13-67F5-16B5-2E41-7A00C5B9E7AE}"/>
                  </a:ext>
                </a:extLst>
              </p:cNvPr>
              <p:cNvCxnSpPr>
                <a:cxnSpLocks/>
              </p:cNvCxnSpPr>
              <p:nvPr/>
            </p:nvCxnSpPr>
            <p:spPr>
              <a:xfrm>
                <a:off x="6836222" y="3777540"/>
                <a:ext cx="0" cy="3347980"/>
              </a:xfrm>
              <a:prstGeom prst="line">
                <a:avLst/>
              </a:prstGeom>
              <a:ln w="3175"/>
            </p:spPr>
            <p:style>
              <a:lnRef idx="1">
                <a:schemeClr val="dk1"/>
              </a:lnRef>
              <a:fillRef idx="0">
                <a:schemeClr val="dk1"/>
              </a:fillRef>
              <a:effectRef idx="0">
                <a:schemeClr val="dk1"/>
              </a:effectRef>
              <a:fontRef idx="minor">
                <a:schemeClr val="tx1"/>
              </a:fontRef>
            </p:style>
          </p:cxnSp>
          <p:cxnSp>
            <p:nvCxnSpPr>
              <p:cNvPr id="246" name="直線コネクタ 245">
                <a:extLst>
                  <a:ext uri="{FF2B5EF4-FFF2-40B4-BE49-F238E27FC236}">
                    <a16:creationId xmlns:a16="http://schemas.microsoft.com/office/drawing/2014/main" id="{FC355584-81A2-8455-7F94-2593AE757FCB}"/>
                  </a:ext>
                </a:extLst>
              </p:cNvPr>
              <p:cNvCxnSpPr>
                <a:cxnSpLocks/>
                <a:stCxn id="238" idx="2"/>
              </p:cNvCxnSpPr>
              <p:nvPr/>
            </p:nvCxnSpPr>
            <p:spPr>
              <a:xfrm>
                <a:off x="3428046" y="7125520"/>
                <a:ext cx="6046316" cy="1"/>
              </a:xfrm>
              <a:prstGeom prst="line">
                <a:avLst/>
              </a:prstGeom>
              <a:ln w="3175"/>
            </p:spPr>
            <p:style>
              <a:lnRef idx="1">
                <a:schemeClr val="dk1"/>
              </a:lnRef>
              <a:fillRef idx="0">
                <a:schemeClr val="dk1"/>
              </a:fillRef>
              <a:effectRef idx="0">
                <a:schemeClr val="dk1"/>
              </a:effectRef>
              <a:fontRef idx="minor">
                <a:schemeClr val="tx1"/>
              </a:fontRef>
            </p:style>
          </p:cxnSp>
          <p:cxnSp>
            <p:nvCxnSpPr>
              <p:cNvPr id="247" name="直線コネクタ 246">
                <a:extLst>
                  <a:ext uri="{FF2B5EF4-FFF2-40B4-BE49-F238E27FC236}">
                    <a16:creationId xmlns:a16="http://schemas.microsoft.com/office/drawing/2014/main" id="{C7688100-31BF-BEB6-B2F3-830640EA38B5}"/>
                  </a:ext>
                </a:extLst>
              </p:cNvPr>
              <p:cNvCxnSpPr>
                <a:cxnSpLocks/>
              </p:cNvCxnSpPr>
              <p:nvPr/>
            </p:nvCxnSpPr>
            <p:spPr>
              <a:xfrm>
                <a:off x="9474363" y="3670245"/>
                <a:ext cx="0" cy="3455275"/>
              </a:xfrm>
              <a:prstGeom prst="line">
                <a:avLst/>
              </a:prstGeom>
              <a:ln w="3175"/>
            </p:spPr>
            <p:style>
              <a:lnRef idx="1">
                <a:schemeClr val="dk1"/>
              </a:lnRef>
              <a:fillRef idx="0">
                <a:schemeClr val="dk1"/>
              </a:fillRef>
              <a:effectRef idx="0">
                <a:schemeClr val="dk1"/>
              </a:effectRef>
              <a:fontRef idx="minor">
                <a:schemeClr val="tx1"/>
              </a:fontRef>
            </p:style>
          </p:cxnSp>
        </p:grpSp>
        <p:grpSp>
          <p:nvGrpSpPr>
            <p:cNvPr id="254" name="グループ化 253">
              <a:extLst>
                <a:ext uri="{FF2B5EF4-FFF2-40B4-BE49-F238E27FC236}">
                  <a16:creationId xmlns:a16="http://schemas.microsoft.com/office/drawing/2014/main" id="{075AAA8B-A8B8-96F0-5299-266F8B0EB6B0}"/>
                </a:ext>
              </a:extLst>
            </p:cNvPr>
            <p:cNvGrpSpPr/>
            <p:nvPr/>
          </p:nvGrpSpPr>
          <p:grpSpPr>
            <a:xfrm>
              <a:off x="6542029" y="4663575"/>
              <a:ext cx="817794" cy="603224"/>
              <a:chOff x="3558155" y="4845768"/>
              <a:chExt cx="817794" cy="603224"/>
            </a:xfrm>
          </p:grpSpPr>
          <p:pic>
            <p:nvPicPr>
              <p:cNvPr id="169" name="図 168">
                <a:extLst>
                  <a:ext uri="{FF2B5EF4-FFF2-40B4-BE49-F238E27FC236}">
                    <a16:creationId xmlns:a16="http://schemas.microsoft.com/office/drawing/2014/main" id="{CEE8F4C7-3830-18F9-B929-41E830A8717B}"/>
                  </a:ext>
                </a:extLst>
              </p:cNvPr>
              <p:cNvPicPr>
                <a:picLocks noChangeAspect="1"/>
              </p:cNvPicPr>
              <p:nvPr/>
            </p:nvPicPr>
            <p:blipFill>
              <a:blip r:embed="rId38"/>
              <a:stretch>
                <a:fillRect/>
              </a:stretch>
            </p:blipFill>
            <p:spPr>
              <a:xfrm>
                <a:off x="3862693" y="4845768"/>
                <a:ext cx="218391" cy="462693"/>
              </a:xfrm>
              <a:prstGeom prst="rect">
                <a:avLst/>
              </a:prstGeom>
            </p:spPr>
          </p:pic>
          <p:sp>
            <p:nvSpPr>
              <p:cNvPr id="212" name="正方形/長方形 211">
                <a:extLst>
                  <a:ext uri="{FF2B5EF4-FFF2-40B4-BE49-F238E27FC236}">
                    <a16:creationId xmlns:a16="http://schemas.microsoft.com/office/drawing/2014/main" id="{D26B282E-2011-8570-C7E9-C6382A3DE1A1}"/>
                  </a:ext>
                </a:extLst>
              </p:cNvPr>
              <p:cNvSpPr/>
              <p:nvPr/>
            </p:nvSpPr>
            <p:spPr>
              <a:xfrm>
                <a:off x="3649892" y="5325881"/>
                <a:ext cx="726057" cy="123111"/>
              </a:xfrm>
              <a:prstGeom prst="rect">
                <a:avLst/>
              </a:prstGeom>
            </p:spPr>
            <p:txBody>
              <a:bodyPr wrap="square" lIns="0" tIns="0" rIns="0" bIns="0">
                <a:spAutoFit/>
              </a:bodyPr>
              <a:lstStyle/>
              <a:p>
                <a:r>
                  <a:rPr lang="en-US" altLang="ja-JP" sz="400" spc="-30" dirty="0">
                    <a:solidFill>
                      <a:srgbClr val="000000"/>
                    </a:solidFill>
                    <a:latin typeface="ＭＳ Ｐゴシック" pitchFamily="50" charset="-128"/>
                    <a:ea typeface="ＭＳ Ｐゴシック" pitchFamily="50" charset="-128"/>
                  </a:rPr>
                  <a:t>※</a:t>
                </a:r>
                <a:r>
                  <a:rPr lang="ja-JP" altLang="en-US" sz="400" spc="-30" dirty="0">
                    <a:solidFill>
                      <a:srgbClr val="000000"/>
                    </a:solidFill>
                    <a:latin typeface="ＭＳ Ｐゴシック" pitchFamily="50" charset="-128"/>
                    <a:ea typeface="ＭＳ Ｐゴシック" pitchFamily="50" charset="-128"/>
                  </a:rPr>
                  <a:t>枠外高</a:t>
                </a:r>
                <a:r>
                  <a:rPr lang="en-US" altLang="ja-JP" sz="400" spc="-30" dirty="0">
                    <a:solidFill>
                      <a:srgbClr val="000000"/>
                    </a:solidFill>
                    <a:latin typeface="ＭＳ Ｐゴシック" pitchFamily="50" charset="-128"/>
                    <a:ea typeface="ＭＳ Ｐゴシック" pitchFamily="50" charset="-128"/>
                  </a:rPr>
                  <a:t>UH1780mm</a:t>
                </a:r>
                <a:r>
                  <a:rPr lang="ja-JP" altLang="en-US" sz="400" spc="-30" dirty="0">
                    <a:solidFill>
                      <a:srgbClr val="000000"/>
                    </a:solidFill>
                    <a:latin typeface="ＭＳ Ｐゴシック" pitchFamily="50" charset="-128"/>
                    <a:ea typeface="ＭＳ Ｐゴシック" pitchFamily="50" charset="-128"/>
                  </a:rPr>
                  <a:t>以上に対応。</a:t>
                </a:r>
              </a:p>
              <a:p>
                <a:r>
                  <a:rPr lang="en-US" altLang="ja-JP" sz="400" spc="-30" dirty="0">
                    <a:solidFill>
                      <a:srgbClr val="000000"/>
                    </a:solidFill>
                    <a:latin typeface="ＭＳ Ｐゴシック" pitchFamily="50" charset="-128"/>
                    <a:ea typeface="ＭＳ Ｐゴシック" pitchFamily="50" charset="-128"/>
                  </a:rPr>
                  <a:t>※</a:t>
                </a:r>
                <a:r>
                  <a:rPr lang="ja-JP" altLang="en-US" sz="400" spc="-30" dirty="0">
                    <a:solidFill>
                      <a:srgbClr val="000000"/>
                    </a:solidFill>
                    <a:latin typeface="ＭＳ Ｐゴシック" pitchFamily="50" charset="-128"/>
                    <a:ea typeface="ＭＳ Ｐゴシック" pitchFamily="50" charset="-128"/>
                  </a:rPr>
                  <a:t>ドアクローザーとの併用が必要。</a:t>
                </a:r>
              </a:p>
            </p:txBody>
          </p:sp>
          <p:sp>
            <p:nvSpPr>
              <p:cNvPr id="248" name="正方形/長方形 247">
                <a:extLst>
                  <a:ext uri="{FF2B5EF4-FFF2-40B4-BE49-F238E27FC236}">
                    <a16:creationId xmlns:a16="http://schemas.microsoft.com/office/drawing/2014/main" id="{1320090B-B383-52FD-9C7C-1FD29AE274F0}"/>
                  </a:ext>
                </a:extLst>
              </p:cNvPr>
              <p:cNvSpPr/>
              <p:nvPr/>
            </p:nvSpPr>
            <p:spPr>
              <a:xfrm>
                <a:off x="3558155"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開き戸</a:t>
                </a:r>
              </a:p>
            </p:txBody>
          </p:sp>
        </p:grpSp>
        <p:grpSp>
          <p:nvGrpSpPr>
            <p:cNvPr id="253" name="グループ化 252">
              <a:extLst>
                <a:ext uri="{FF2B5EF4-FFF2-40B4-BE49-F238E27FC236}">
                  <a16:creationId xmlns:a16="http://schemas.microsoft.com/office/drawing/2014/main" id="{933C06C4-B7C0-9F7A-B406-CD6232032872}"/>
                </a:ext>
              </a:extLst>
            </p:cNvPr>
            <p:cNvGrpSpPr/>
            <p:nvPr/>
          </p:nvGrpSpPr>
          <p:grpSpPr>
            <a:xfrm>
              <a:off x="7287058" y="4663575"/>
              <a:ext cx="932875" cy="600135"/>
              <a:chOff x="4941847" y="4845768"/>
              <a:chExt cx="932875" cy="600135"/>
            </a:xfrm>
          </p:grpSpPr>
          <p:pic>
            <p:nvPicPr>
              <p:cNvPr id="171" name="図 170">
                <a:extLst>
                  <a:ext uri="{FF2B5EF4-FFF2-40B4-BE49-F238E27FC236}">
                    <a16:creationId xmlns:a16="http://schemas.microsoft.com/office/drawing/2014/main" id="{C19B9B17-0451-5994-6DD5-A224F708C3A8}"/>
                  </a:ext>
                </a:extLst>
              </p:cNvPr>
              <p:cNvPicPr>
                <a:picLocks noChangeAspect="1"/>
              </p:cNvPicPr>
              <p:nvPr/>
            </p:nvPicPr>
            <p:blipFill>
              <a:blip r:embed="rId39"/>
              <a:stretch>
                <a:fillRect/>
              </a:stretch>
            </p:blipFill>
            <p:spPr>
              <a:xfrm>
                <a:off x="5268379" y="4845768"/>
                <a:ext cx="462693" cy="462693"/>
              </a:xfrm>
              <a:prstGeom prst="rect">
                <a:avLst/>
              </a:prstGeom>
            </p:spPr>
          </p:pic>
          <p:sp>
            <p:nvSpPr>
              <p:cNvPr id="213" name="正方形/長方形 212">
                <a:extLst>
                  <a:ext uri="{FF2B5EF4-FFF2-40B4-BE49-F238E27FC236}">
                    <a16:creationId xmlns:a16="http://schemas.microsoft.com/office/drawing/2014/main" id="{A5CBEBD7-9D1D-D22E-9E96-F37E66767528}"/>
                  </a:ext>
                </a:extLst>
              </p:cNvPr>
              <p:cNvSpPr/>
              <p:nvPr/>
            </p:nvSpPr>
            <p:spPr>
              <a:xfrm>
                <a:off x="5088525" y="5322792"/>
                <a:ext cx="786197" cy="123111"/>
              </a:xfrm>
              <a:prstGeom prst="rect">
                <a:avLst/>
              </a:prstGeom>
            </p:spPr>
            <p:txBody>
              <a:bodyPr wrap="square" lIns="0" tIns="0" rIns="0" bIns="0">
                <a:spAutoFit/>
              </a:bodyPr>
              <a:lstStyle/>
              <a:p>
                <a:r>
                  <a:rPr lang="en-US" altLang="ja-JP" sz="400" spc="-30" dirty="0">
                    <a:solidFill>
                      <a:srgbClr val="000000"/>
                    </a:solidFill>
                    <a:latin typeface="ＭＳ Ｐゴシック" pitchFamily="50" charset="-128"/>
                    <a:ea typeface="ＭＳ Ｐゴシック" pitchFamily="50" charset="-128"/>
                  </a:rPr>
                  <a:t>※</a:t>
                </a:r>
                <a:r>
                  <a:rPr lang="ja-JP" altLang="en-US" sz="400" spc="-30" dirty="0">
                    <a:solidFill>
                      <a:srgbClr val="000000"/>
                    </a:solidFill>
                    <a:latin typeface="ＭＳ Ｐゴシック" pitchFamily="50" charset="-128"/>
                    <a:ea typeface="ＭＳ Ｐゴシック" pitchFamily="50" charset="-128"/>
                  </a:rPr>
                  <a:t>枠外高</a:t>
                </a:r>
                <a:r>
                  <a:rPr lang="en-US" altLang="ja-JP" sz="400" spc="-30" dirty="0">
                    <a:solidFill>
                      <a:srgbClr val="000000"/>
                    </a:solidFill>
                    <a:latin typeface="ＭＳ Ｐゴシック" pitchFamily="50" charset="-128"/>
                    <a:ea typeface="ＭＳ Ｐゴシック" pitchFamily="50" charset="-128"/>
                  </a:rPr>
                  <a:t>UH1780mm</a:t>
                </a:r>
                <a:r>
                  <a:rPr lang="ja-JP" altLang="en-US" sz="400" spc="-30" dirty="0">
                    <a:solidFill>
                      <a:srgbClr val="000000"/>
                    </a:solidFill>
                    <a:latin typeface="ＭＳ Ｐゴシック" pitchFamily="50" charset="-128"/>
                    <a:ea typeface="ＭＳ Ｐゴシック" pitchFamily="50" charset="-128"/>
                  </a:rPr>
                  <a:t>以上に対応。</a:t>
                </a:r>
              </a:p>
              <a:p>
                <a:r>
                  <a:rPr lang="en-US" altLang="ja-JP" sz="400" spc="-30" dirty="0">
                    <a:solidFill>
                      <a:srgbClr val="000000"/>
                    </a:solidFill>
                    <a:latin typeface="ＭＳ Ｐゴシック" pitchFamily="50" charset="-128"/>
                    <a:ea typeface="ＭＳ Ｐゴシック" pitchFamily="50" charset="-128"/>
                  </a:rPr>
                  <a:t>※</a:t>
                </a:r>
                <a:r>
                  <a:rPr lang="ja-JP" altLang="en-US" sz="400" spc="-30" dirty="0">
                    <a:solidFill>
                      <a:srgbClr val="000000"/>
                    </a:solidFill>
                    <a:latin typeface="ＭＳ Ｐゴシック" pitchFamily="50" charset="-128"/>
                    <a:ea typeface="ＭＳ Ｐゴシック" pitchFamily="50" charset="-128"/>
                  </a:rPr>
                  <a:t>引き残し</a:t>
                </a:r>
                <a:r>
                  <a:rPr lang="en-US" altLang="ja-JP" sz="400" spc="-30" dirty="0">
                    <a:solidFill>
                      <a:srgbClr val="000000"/>
                    </a:solidFill>
                    <a:latin typeface="ＭＳ Ｐゴシック" pitchFamily="50" charset="-128"/>
                    <a:ea typeface="ＭＳ Ｐゴシック" pitchFamily="50" charset="-128"/>
                  </a:rPr>
                  <a:t>120mm</a:t>
                </a:r>
                <a:r>
                  <a:rPr lang="ja-JP" altLang="en-US" sz="400" spc="-30" dirty="0">
                    <a:solidFill>
                      <a:srgbClr val="000000"/>
                    </a:solidFill>
                    <a:latin typeface="ＭＳ Ｐゴシック" pitchFamily="50" charset="-128"/>
                    <a:ea typeface="ＭＳ Ｐゴシック" pitchFamily="50" charset="-128"/>
                  </a:rPr>
                  <a:t>のみ対応。</a:t>
                </a:r>
              </a:p>
            </p:txBody>
          </p:sp>
          <p:sp>
            <p:nvSpPr>
              <p:cNvPr id="249" name="正方形/長方形 248">
                <a:extLst>
                  <a:ext uri="{FF2B5EF4-FFF2-40B4-BE49-F238E27FC236}">
                    <a16:creationId xmlns:a16="http://schemas.microsoft.com/office/drawing/2014/main" id="{DA451967-807F-B2A1-9DEA-BD419F4A1103}"/>
                  </a:ext>
                </a:extLst>
              </p:cNvPr>
              <p:cNvSpPr/>
              <p:nvPr/>
            </p:nvSpPr>
            <p:spPr>
              <a:xfrm>
                <a:off x="4941847"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引戸</a:t>
                </a:r>
              </a:p>
            </p:txBody>
          </p:sp>
          <p:sp>
            <p:nvSpPr>
              <p:cNvPr id="250" name="正方形/長方形 249">
                <a:extLst>
                  <a:ext uri="{FF2B5EF4-FFF2-40B4-BE49-F238E27FC236}">
                    <a16:creationId xmlns:a16="http://schemas.microsoft.com/office/drawing/2014/main" id="{A64CC491-AADA-F06B-D2E5-E1DB997CE032}"/>
                  </a:ext>
                </a:extLst>
              </p:cNvPr>
              <p:cNvSpPr/>
              <p:nvPr/>
            </p:nvSpPr>
            <p:spPr>
              <a:xfrm>
                <a:off x="5326645" y="4908750"/>
                <a:ext cx="115911" cy="356473"/>
              </a:xfrm>
              <a:prstGeom prst="rect">
                <a:avLst/>
              </a:prstGeom>
              <a:noFill/>
              <a:ln w="3175">
                <a:noFill/>
              </a:ln>
            </p:spPr>
            <p:txBody>
              <a:bodyPr vert="eaVert" wrap="square" lIns="0" tIns="0" rIns="0" bIns="0" anchor="ctr" anchorCtr="0">
                <a:noAutofit/>
              </a:bodyPr>
              <a:lstStyle/>
              <a:p>
                <a:pPr algn="ctr"/>
                <a:r>
                  <a:rPr lang="ja-JP" altLang="en-US" sz="500" dirty="0">
                    <a:solidFill>
                      <a:srgbClr val="000000"/>
                    </a:solidFill>
                    <a:latin typeface="ＭＳ Ｐゴシック" pitchFamily="50" charset="-128"/>
                    <a:ea typeface="ＭＳ Ｐゴシック" pitchFamily="50" charset="-128"/>
                  </a:rPr>
                  <a:t>（控え壁）</a:t>
                </a:r>
              </a:p>
            </p:txBody>
          </p:sp>
        </p:grpSp>
        <p:grpSp>
          <p:nvGrpSpPr>
            <p:cNvPr id="255" name="グループ化 254">
              <a:extLst>
                <a:ext uri="{FF2B5EF4-FFF2-40B4-BE49-F238E27FC236}">
                  <a16:creationId xmlns:a16="http://schemas.microsoft.com/office/drawing/2014/main" id="{299CCC31-C1E3-364F-D905-749CE2E8C632}"/>
                </a:ext>
              </a:extLst>
            </p:cNvPr>
            <p:cNvGrpSpPr/>
            <p:nvPr/>
          </p:nvGrpSpPr>
          <p:grpSpPr>
            <a:xfrm>
              <a:off x="8576214" y="4663575"/>
              <a:ext cx="544835" cy="462693"/>
              <a:chOff x="7798101" y="4845768"/>
              <a:chExt cx="544835" cy="462693"/>
            </a:xfrm>
          </p:grpSpPr>
          <p:pic>
            <p:nvPicPr>
              <p:cNvPr id="173" name="図 172">
                <a:extLst>
                  <a:ext uri="{FF2B5EF4-FFF2-40B4-BE49-F238E27FC236}">
                    <a16:creationId xmlns:a16="http://schemas.microsoft.com/office/drawing/2014/main" id="{1ECD4C84-0B65-3712-A0D3-74A040B3AFA0}"/>
                  </a:ext>
                </a:extLst>
              </p:cNvPr>
              <p:cNvPicPr>
                <a:picLocks noChangeAspect="1"/>
              </p:cNvPicPr>
              <p:nvPr/>
            </p:nvPicPr>
            <p:blipFill>
              <a:blip r:embed="rId40"/>
              <a:stretch>
                <a:fillRect/>
              </a:stretch>
            </p:blipFill>
            <p:spPr>
              <a:xfrm>
                <a:off x="8124545" y="4845768"/>
                <a:ext cx="218391" cy="462693"/>
              </a:xfrm>
              <a:prstGeom prst="rect">
                <a:avLst/>
              </a:prstGeom>
            </p:spPr>
          </p:pic>
          <p:sp>
            <p:nvSpPr>
              <p:cNvPr id="252" name="正方形/長方形 251">
                <a:extLst>
                  <a:ext uri="{FF2B5EF4-FFF2-40B4-BE49-F238E27FC236}">
                    <a16:creationId xmlns:a16="http://schemas.microsoft.com/office/drawing/2014/main" id="{E17127AA-2159-428C-B0D9-4A5D00C6F678}"/>
                  </a:ext>
                </a:extLst>
              </p:cNvPr>
              <p:cNvSpPr/>
              <p:nvPr/>
            </p:nvSpPr>
            <p:spPr>
              <a:xfrm>
                <a:off x="7798101" y="4866467"/>
                <a:ext cx="268606" cy="76944"/>
              </a:xfrm>
              <a:prstGeom prst="rect">
                <a:avLst/>
              </a:prstGeom>
            </p:spPr>
            <p:txBody>
              <a:bodyPr wrap="square" lIns="0" tIns="0" rIns="0" bIns="0">
                <a:spAutoFit/>
              </a:bodyPr>
              <a:lstStyle/>
              <a:p>
                <a:pPr algn="r"/>
                <a:r>
                  <a:rPr lang="ja-JP" altLang="en-US" sz="500" spc="-30" dirty="0">
                    <a:solidFill>
                      <a:srgbClr val="000000"/>
                    </a:solidFill>
                    <a:latin typeface="ＭＳ Ｐゴシック" pitchFamily="50" charset="-128"/>
                    <a:ea typeface="ＭＳ Ｐゴシック" pitchFamily="50" charset="-128"/>
                  </a:rPr>
                  <a:t>開き戸</a:t>
                </a:r>
              </a:p>
            </p:txBody>
          </p:sp>
        </p:grpSp>
        <p:cxnSp>
          <p:nvCxnSpPr>
            <p:cNvPr id="257" name="コネクタ: カギ線 256">
              <a:extLst>
                <a:ext uri="{FF2B5EF4-FFF2-40B4-BE49-F238E27FC236}">
                  <a16:creationId xmlns:a16="http://schemas.microsoft.com/office/drawing/2014/main" id="{757DF6B1-CEF9-7CD5-68F2-F717080760CD}"/>
                </a:ext>
              </a:extLst>
            </p:cNvPr>
            <p:cNvCxnSpPr>
              <a:cxnSpLocks/>
              <a:stCxn id="261" idx="2"/>
              <a:endCxn id="262" idx="2"/>
            </p:cNvCxnSpPr>
            <p:nvPr/>
          </p:nvCxnSpPr>
          <p:spPr>
            <a:xfrm rot="10800000" flipV="1">
              <a:off x="7468296" y="2763450"/>
              <a:ext cx="12700" cy="643555"/>
            </a:xfrm>
            <a:prstGeom prst="bentConnector3">
              <a:avLst>
                <a:gd name="adj1" fmla="val 1800000"/>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61" name="楕円 260">
              <a:extLst>
                <a:ext uri="{FF2B5EF4-FFF2-40B4-BE49-F238E27FC236}">
                  <a16:creationId xmlns:a16="http://schemas.microsoft.com/office/drawing/2014/main" id="{F86F9B58-F634-7DAA-1E49-B44446CA9223}"/>
                </a:ext>
              </a:extLst>
            </p:cNvPr>
            <p:cNvSpPr/>
            <p:nvPr/>
          </p:nvSpPr>
          <p:spPr bwMode="auto">
            <a:xfrm>
              <a:off x="7468296" y="2704655"/>
              <a:ext cx="117591" cy="117591"/>
            </a:xfrm>
            <a:prstGeom prst="ellipse">
              <a:avLst/>
            </a:prstGeom>
            <a:noFill/>
            <a:ln w="6350">
              <a:solidFill>
                <a:schemeClr val="accent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sp>
          <p:nvSpPr>
            <p:cNvPr id="262" name="楕円 261">
              <a:extLst>
                <a:ext uri="{FF2B5EF4-FFF2-40B4-BE49-F238E27FC236}">
                  <a16:creationId xmlns:a16="http://schemas.microsoft.com/office/drawing/2014/main" id="{46F21DB6-7E97-865A-E75E-76205168EBCF}"/>
                </a:ext>
              </a:extLst>
            </p:cNvPr>
            <p:cNvSpPr/>
            <p:nvPr/>
          </p:nvSpPr>
          <p:spPr bwMode="auto">
            <a:xfrm>
              <a:off x="7468296" y="3348210"/>
              <a:ext cx="117591" cy="117591"/>
            </a:xfrm>
            <a:prstGeom prst="ellipse">
              <a:avLst/>
            </a:prstGeom>
            <a:noFill/>
            <a:ln w="6350">
              <a:solidFill>
                <a:schemeClr val="accent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pic>
          <p:nvPicPr>
            <p:cNvPr id="145" name="図 144">
              <a:extLst>
                <a:ext uri="{FF2B5EF4-FFF2-40B4-BE49-F238E27FC236}">
                  <a16:creationId xmlns:a16="http://schemas.microsoft.com/office/drawing/2014/main" id="{E86A18F6-B903-17BE-AA26-259A27DC4D2D}"/>
                </a:ext>
              </a:extLst>
            </p:cNvPr>
            <p:cNvPicPr>
              <a:picLocks noChangeAspect="1"/>
            </p:cNvPicPr>
            <p:nvPr/>
          </p:nvPicPr>
          <p:blipFill>
            <a:blip r:embed="rId41"/>
            <a:stretch>
              <a:fillRect/>
            </a:stretch>
          </p:blipFill>
          <p:spPr>
            <a:xfrm>
              <a:off x="6822242" y="2821275"/>
              <a:ext cx="486932" cy="475520"/>
            </a:xfrm>
            <a:prstGeom prst="rect">
              <a:avLst/>
            </a:prstGeom>
          </p:spPr>
        </p:pic>
        <p:grpSp>
          <p:nvGrpSpPr>
            <p:cNvPr id="22" name="グループ化 21">
              <a:extLst>
                <a:ext uri="{FF2B5EF4-FFF2-40B4-BE49-F238E27FC236}">
                  <a16:creationId xmlns:a16="http://schemas.microsoft.com/office/drawing/2014/main" id="{68676787-51BF-E3C6-7BDE-F6CBD61079CC}"/>
                </a:ext>
              </a:extLst>
            </p:cNvPr>
            <p:cNvGrpSpPr/>
            <p:nvPr/>
          </p:nvGrpSpPr>
          <p:grpSpPr>
            <a:xfrm>
              <a:off x="6421447" y="2171246"/>
              <a:ext cx="3297959" cy="184666"/>
              <a:chOff x="6420381" y="2171246"/>
              <a:chExt cx="3297959" cy="184666"/>
            </a:xfrm>
          </p:grpSpPr>
          <p:sp>
            <p:nvSpPr>
              <p:cNvPr id="214" name="テキスト ボックス 213">
                <a:extLst>
                  <a:ext uri="{FF2B5EF4-FFF2-40B4-BE49-F238E27FC236}">
                    <a16:creationId xmlns:a16="http://schemas.microsoft.com/office/drawing/2014/main" id="{CA054209-0165-C0D0-1376-46792DC3E4EE}"/>
                  </a:ext>
                </a:extLst>
              </p:cNvPr>
              <p:cNvSpPr txBox="1"/>
              <p:nvPr/>
            </p:nvSpPr>
            <p:spPr>
              <a:xfrm>
                <a:off x="6420381" y="2171246"/>
                <a:ext cx="3297959" cy="184666"/>
              </a:xfrm>
              <a:prstGeom prst="rect">
                <a:avLst/>
              </a:prstGeom>
              <a:noFill/>
            </p:spPr>
            <p:txBody>
              <a:bodyPr wrap="square" lIns="0" tIns="0" rIns="0" bIns="0" rtlCol="0">
                <a:spAutoFit/>
              </a:bodyPr>
              <a:lstStyle/>
              <a:p>
                <a:r>
                  <a:rPr kumimoji="1" lang="ja-JP" altLang="en-US" sz="600" dirty="0"/>
                  <a:t>高齢者施設などで採用が多いユニオンケアハンドル、ユニオンレバーハンドルを取り付けるための本体加工を </a:t>
                </a:r>
                <a:r>
                  <a:rPr lang="en-US" altLang="ja-JP" sz="600" b="1" dirty="0">
                    <a:solidFill>
                      <a:srgbClr val="3992B9"/>
                    </a:solidFill>
                  </a:rPr>
                  <a:t>U</a:t>
                </a:r>
                <a:r>
                  <a:rPr kumimoji="1" lang="ja-JP" altLang="en-US" sz="600" b="1" dirty="0">
                    <a:solidFill>
                      <a:srgbClr val="3992B9"/>
                    </a:solidFill>
                  </a:rPr>
                  <a:t>オーダー </a:t>
                </a:r>
                <a:r>
                  <a:rPr kumimoji="1" lang="ja-JP" altLang="en-US" sz="600" dirty="0"/>
                  <a:t>で対応します。（下記は対応ハンドル例）</a:t>
                </a:r>
              </a:p>
            </p:txBody>
          </p:sp>
          <p:pic>
            <p:nvPicPr>
              <p:cNvPr id="19" name="図 18">
                <a:extLst>
                  <a:ext uri="{FF2B5EF4-FFF2-40B4-BE49-F238E27FC236}">
                    <a16:creationId xmlns:a16="http://schemas.microsoft.com/office/drawing/2014/main" id="{D8AD9CEE-7D33-A9D4-F64E-A5B262DF6654}"/>
                  </a:ext>
                </a:extLst>
              </p:cNvPr>
              <p:cNvPicPr>
                <a:picLocks noChangeAspect="1"/>
              </p:cNvPicPr>
              <p:nvPr/>
            </p:nvPicPr>
            <p:blipFill rotWithShape="1">
              <a:blip r:embed="rId24"/>
              <a:srcRect l="2299" t="5383" r="5852" b="14409"/>
              <a:stretch/>
            </p:blipFill>
            <p:spPr>
              <a:xfrm>
                <a:off x="6635174" y="2262443"/>
                <a:ext cx="366714" cy="92181"/>
              </a:xfrm>
              <a:prstGeom prst="rect">
                <a:avLst/>
              </a:prstGeom>
            </p:spPr>
          </p:pic>
        </p:grpSp>
      </p:grpSp>
      <p:grpSp>
        <p:nvGrpSpPr>
          <p:cNvPr id="129" name="グループ化 128">
            <a:extLst>
              <a:ext uri="{FF2B5EF4-FFF2-40B4-BE49-F238E27FC236}">
                <a16:creationId xmlns:a16="http://schemas.microsoft.com/office/drawing/2014/main" id="{8ACE12E1-F428-AD97-72F0-D7F561459248}"/>
              </a:ext>
            </a:extLst>
          </p:cNvPr>
          <p:cNvGrpSpPr/>
          <p:nvPr/>
        </p:nvGrpSpPr>
        <p:grpSpPr>
          <a:xfrm>
            <a:off x="129712" y="4693766"/>
            <a:ext cx="3006000" cy="1956416"/>
            <a:chOff x="129712" y="4693766"/>
            <a:chExt cx="3006000" cy="1956416"/>
          </a:xfrm>
        </p:grpSpPr>
        <p:sp>
          <p:nvSpPr>
            <p:cNvPr id="26" name="Rectangle 14">
              <a:extLst>
                <a:ext uri="{FF2B5EF4-FFF2-40B4-BE49-F238E27FC236}">
                  <a16:creationId xmlns:a16="http://schemas.microsoft.com/office/drawing/2014/main" id="{B8F8C389-3B04-6AEB-AA93-73F3015943FB}"/>
                </a:ext>
              </a:extLst>
            </p:cNvPr>
            <p:cNvSpPr>
              <a:spLocks noChangeArrowheads="1"/>
            </p:cNvSpPr>
            <p:nvPr/>
          </p:nvSpPr>
          <p:spPr bwMode="auto">
            <a:xfrm>
              <a:off x="129712" y="4693766"/>
              <a:ext cx="3006000" cy="1956416"/>
            </a:xfrm>
            <a:prstGeom prst="rect">
              <a:avLst/>
            </a:prstGeom>
            <a:solidFill>
              <a:srgbClr val="FFFFE7"/>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321D72FA-6715-FE17-C80C-E0A3E8D1E78A}"/>
                </a:ext>
              </a:extLst>
            </p:cNvPr>
            <p:cNvSpPr txBox="1"/>
            <p:nvPr/>
          </p:nvSpPr>
          <p:spPr>
            <a:xfrm>
              <a:off x="230968" y="4835859"/>
              <a:ext cx="2298706" cy="123111"/>
            </a:xfrm>
            <a:prstGeom prst="rect">
              <a:avLst/>
            </a:prstGeom>
            <a:noFill/>
          </p:spPr>
          <p:txBody>
            <a:bodyPr wrap="square" lIns="0" tIns="0" rIns="0" bIns="0" rtlCol="0">
              <a:spAutoFit/>
            </a:bodyPr>
            <a:lstStyle/>
            <a:p>
              <a:pPr algn="ctr"/>
              <a:r>
                <a:rPr kumimoji="1" lang="ja-JP" altLang="en-US" sz="800" b="1" dirty="0"/>
                <a:t>引戸を静かに開閉する「両側ソフトクローズ機構付き」</a:t>
              </a:r>
            </a:p>
          </p:txBody>
        </p:sp>
        <p:sp>
          <p:nvSpPr>
            <p:cNvPr id="4" name="テキスト ボックス 3">
              <a:extLst>
                <a:ext uri="{FF2B5EF4-FFF2-40B4-BE49-F238E27FC236}">
                  <a16:creationId xmlns:a16="http://schemas.microsoft.com/office/drawing/2014/main" id="{664E4CE7-A0BE-F850-6834-3877483E6D97}"/>
                </a:ext>
              </a:extLst>
            </p:cNvPr>
            <p:cNvSpPr txBox="1"/>
            <p:nvPr/>
          </p:nvSpPr>
          <p:spPr>
            <a:xfrm>
              <a:off x="230969" y="5021843"/>
              <a:ext cx="2788998" cy="92333"/>
            </a:xfrm>
            <a:prstGeom prst="rect">
              <a:avLst/>
            </a:prstGeom>
            <a:noFill/>
          </p:spPr>
          <p:txBody>
            <a:bodyPr wrap="square" lIns="0" tIns="0" rIns="0" bIns="0" rtlCol="0">
              <a:spAutoFit/>
            </a:bodyPr>
            <a:lstStyle/>
            <a:p>
              <a:r>
                <a:rPr kumimoji="1" lang="ja-JP" altLang="en-US" sz="600" dirty="0"/>
                <a:t>開く時も閉まる時も直前にブレーキがかかってから静かに引き込みます。</a:t>
              </a:r>
            </a:p>
          </p:txBody>
        </p:sp>
        <p:sp>
          <p:nvSpPr>
            <p:cNvPr id="15" name="テキスト ボックス 14">
              <a:extLst>
                <a:ext uri="{FF2B5EF4-FFF2-40B4-BE49-F238E27FC236}">
                  <a16:creationId xmlns:a16="http://schemas.microsoft.com/office/drawing/2014/main" id="{E25386C5-B09D-DB66-DD79-1DDD0410152E}"/>
                </a:ext>
              </a:extLst>
            </p:cNvPr>
            <p:cNvSpPr txBox="1"/>
            <p:nvPr/>
          </p:nvSpPr>
          <p:spPr>
            <a:xfrm>
              <a:off x="230968" y="5136823"/>
              <a:ext cx="2500259" cy="76944"/>
            </a:xfrm>
            <a:prstGeom prst="rect">
              <a:avLst/>
            </a:prstGeom>
            <a:noFill/>
          </p:spPr>
          <p:txBody>
            <a:bodyPr wrap="square" lIns="0" tIns="0" rIns="0" bIns="0" rtlCol="0">
              <a:spAutoFit/>
            </a:bodyPr>
            <a:lstStyle/>
            <a:p>
              <a:r>
                <a:rPr kumimoji="1" lang="en-US" altLang="ja-JP" sz="500" dirty="0"/>
                <a:t>※</a:t>
              </a:r>
              <a:r>
                <a:rPr kumimoji="1" lang="ja-JP" altLang="en-US" sz="500" dirty="0"/>
                <a:t>戸袋引込みは片側ソフトクローズ（戸先側）です。</a:t>
              </a:r>
            </a:p>
          </p:txBody>
        </p:sp>
        <p:grpSp>
          <p:nvGrpSpPr>
            <p:cNvPr id="125" name="グループ化 124">
              <a:extLst>
                <a:ext uri="{FF2B5EF4-FFF2-40B4-BE49-F238E27FC236}">
                  <a16:creationId xmlns:a16="http://schemas.microsoft.com/office/drawing/2014/main" id="{4FE547E7-409E-E78E-DD53-1C0EC12A6159}"/>
                </a:ext>
              </a:extLst>
            </p:cNvPr>
            <p:cNvGrpSpPr/>
            <p:nvPr/>
          </p:nvGrpSpPr>
          <p:grpSpPr>
            <a:xfrm>
              <a:off x="232557" y="5263710"/>
              <a:ext cx="2789259" cy="825137"/>
              <a:chOff x="232557" y="5631421"/>
              <a:chExt cx="2789259" cy="825137"/>
            </a:xfrm>
          </p:grpSpPr>
          <p:pic>
            <p:nvPicPr>
              <p:cNvPr id="58" name="図 57">
                <a:extLst>
                  <a:ext uri="{FF2B5EF4-FFF2-40B4-BE49-F238E27FC236}">
                    <a16:creationId xmlns:a16="http://schemas.microsoft.com/office/drawing/2014/main" id="{60810C86-CFAB-99B7-945D-1ABB88722B5C}"/>
                  </a:ext>
                </a:extLst>
              </p:cNvPr>
              <p:cNvPicPr>
                <a:picLocks noChangeAspect="1"/>
              </p:cNvPicPr>
              <p:nvPr/>
            </p:nvPicPr>
            <p:blipFill>
              <a:blip r:embed="rId42"/>
              <a:stretch>
                <a:fillRect/>
              </a:stretch>
            </p:blipFill>
            <p:spPr>
              <a:xfrm>
                <a:off x="232557" y="5631421"/>
                <a:ext cx="786016" cy="730209"/>
              </a:xfrm>
              <a:prstGeom prst="rect">
                <a:avLst/>
              </a:prstGeom>
            </p:spPr>
          </p:pic>
          <p:pic>
            <p:nvPicPr>
              <p:cNvPr id="68" name="図 67">
                <a:extLst>
                  <a:ext uri="{FF2B5EF4-FFF2-40B4-BE49-F238E27FC236}">
                    <a16:creationId xmlns:a16="http://schemas.microsoft.com/office/drawing/2014/main" id="{8DB75412-5D5D-6AF2-1450-79A416AE8E37}"/>
                  </a:ext>
                </a:extLst>
              </p:cNvPr>
              <p:cNvPicPr>
                <a:picLocks noChangeAspect="1"/>
              </p:cNvPicPr>
              <p:nvPr/>
            </p:nvPicPr>
            <p:blipFill>
              <a:blip r:embed="rId43"/>
              <a:stretch>
                <a:fillRect/>
              </a:stretch>
            </p:blipFill>
            <p:spPr>
              <a:xfrm>
                <a:off x="1104205" y="5792831"/>
                <a:ext cx="611608" cy="568796"/>
              </a:xfrm>
              <a:prstGeom prst="rect">
                <a:avLst/>
              </a:prstGeom>
            </p:spPr>
          </p:pic>
          <p:pic>
            <p:nvPicPr>
              <p:cNvPr id="70" name="図 69">
                <a:extLst>
                  <a:ext uri="{FF2B5EF4-FFF2-40B4-BE49-F238E27FC236}">
                    <a16:creationId xmlns:a16="http://schemas.microsoft.com/office/drawing/2014/main" id="{1A4B0E0E-0069-2DCB-4CAE-6DFB709553B7}"/>
                  </a:ext>
                </a:extLst>
              </p:cNvPr>
              <p:cNvPicPr>
                <a:picLocks noChangeAspect="1"/>
              </p:cNvPicPr>
              <p:nvPr/>
            </p:nvPicPr>
            <p:blipFill>
              <a:blip r:embed="rId44"/>
              <a:stretch>
                <a:fillRect/>
              </a:stretch>
            </p:blipFill>
            <p:spPr>
              <a:xfrm>
                <a:off x="1751678" y="5792833"/>
                <a:ext cx="611608" cy="568797"/>
              </a:xfrm>
              <a:prstGeom prst="rect">
                <a:avLst/>
              </a:prstGeom>
            </p:spPr>
          </p:pic>
          <p:pic>
            <p:nvPicPr>
              <p:cNvPr id="72" name="図 71">
                <a:extLst>
                  <a:ext uri="{FF2B5EF4-FFF2-40B4-BE49-F238E27FC236}">
                    <a16:creationId xmlns:a16="http://schemas.microsoft.com/office/drawing/2014/main" id="{A9839FF2-873A-28D2-5F0D-533D699CB035}"/>
                  </a:ext>
                </a:extLst>
              </p:cNvPr>
              <p:cNvPicPr>
                <a:picLocks noChangeAspect="1"/>
              </p:cNvPicPr>
              <p:nvPr/>
            </p:nvPicPr>
            <p:blipFill>
              <a:blip r:embed="rId45"/>
              <a:stretch>
                <a:fillRect/>
              </a:stretch>
            </p:blipFill>
            <p:spPr>
              <a:xfrm>
                <a:off x="2399153" y="5793443"/>
                <a:ext cx="611608" cy="568184"/>
              </a:xfrm>
              <a:prstGeom prst="rect">
                <a:avLst/>
              </a:prstGeom>
            </p:spPr>
          </p:pic>
          <p:sp>
            <p:nvSpPr>
              <p:cNvPr id="12" name="テキスト ボックス 11">
                <a:extLst>
                  <a:ext uri="{FF2B5EF4-FFF2-40B4-BE49-F238E27FC236}">
                    <a16:creationId xmlns:a16="http://schemas.microsoft.com/office/drawing/2014/main" id="{8DEAA913-4758-E132-E60B-FF18B76DC45C}"/>
                  </a:ext>
                </a:extLst>
              </p:cNvPr>
              <p:cNvSpPr txBox="1"/>
              <p:nvPr/>
            </p:nvSpPr>
            <p:spPr>
              <a:xfrm>
                <a:off x="1104205" y="6379614"/>
                <a:ext cx="583121" cy="76944"/>
              </a:xfrm>
              <a:prstGeom prst="rect">
                <a:avLst/>
              </a:prstGeom>
              <a:noFill/>
            </p:spPr>
            <p:txBody>
              <a:bodyPr wrap="square" lIns="0" tIns="0" rIns="0" bIns="0" rtlCol="0">
                <a:spAutoFit/>
              </a:bodyPr>
              <a:lstStyle/>
              <a:p>
                <a:r>
                  <a:rPr lang="ja-JP" altLang="en-US" sz="500" dirty="0"/>
                  <a:t>戸袋引込み</a:t>
                </a:r>
                <a:endParaRPr kumimoji="1" lang="ja-JP" altLang="en-US" sz="500" dirty="0"/>
              </a:p>
            </p:txBody>
          </p:sp>
          <p:sp>
            <p:nvSpPr>
              <p:cNvPr id="13" name="テキスト ボックス 12">
                <a:extLst>
                  <a:ext uri="{FF2B5EF4-FFF2-40B4-BE49-F238E27FC236}">
                    <a16:creationId xmlns:a16="http://schemas.microsoft.com/office/drawing/2014/main" id="{CEC4CAD3-E6C2-C6DC-16FB-79A1F717155C}"/>
                  </a:ext>
                </a:extLst>
              </p:cNvPr>
              <p:cNvSpPr txBox="1"/>
              <p:nvPr/>
            </p:nvSpPr>
            <p:spPr>
              <a:xfrm>
                <a:off x="1748867" y="6379614"/>
                <a:ext cx="611536" cy="76611"/>
              </a:xfrm>
              <a:prstGeom prst="rect">
                <a:avLst/>
              </a:prstGeom>
              <a:noFill/>
            </p:spPr>
            <p:txBody>
              <a:bodyPr wrap="square" lIns="0" tIns="0" rIns="0" bIns="0" rtlCol="0">
                <a:spAutoFit/>
              </a:bodyPr>
              <a:lstStyle/>
              <a:p>
                <a:r>
                  <a:rPr lang="ja-JP" altLang="en-US" sz="500" dirty="0"/>
                  <a:t>アウトセット片引き</a:t>
                </a:r>
              </a:p>
            </p:txBody>
          </p:sp>
          <p:sp>
            <p:nvSpPr>
              <p:cNvPr id="14" name="テキスト ボックス 13">
                <a:extLst>
                  <a:ext uri="{FF2B5EF4-FFF2-40B4-BE49-F238E27FC236}">
                    <a16:creationId xmlns:a16="http://schemas.microsoft.com/office/drawing/2014/main" id="{32499A71-1ABF-1AA5-5082-0EA0A74A3F27}"/>
                  </a:ext>
                </a:extLst>
              </p:cNvPr>
              <p:cNvSpPr txBox="1"/>
              <p:nvPr/>
            </p:nvSpPr>
            <p:spPr>
              <a:xfrm>
                <a:off x="2398386" y="6379614"/>
                <a:ext cx="623430" cy="76611"/>
              </a:xfrm>
              <a:prstGeom prst="rect">
                <a:avLst/>
              </a:prstGeom>
              <a:noFill/>
            </p:spPr>
            <p:txBody>
              <a:bodyPr wrap="square" lIns="0" tIns="0" rIns="0" bIns="0" rtlCol="0">
                <a:spAutoFit/>
              </a:bodyPr>
              <a:lstStyle/>
              <a:p>
                <a:r>
                  <a:rPr kumimoji="1" lang="en-US" altLang="ja-JP" sz="500" dirty="0"/>
                  <a:t>1</a:t>
                </a:r>
                <a:r>
                  <a:rPr kumimoji="1" lang="ja-JP" altLang="en-US" sz="500" dirty="0"/>
                  <a:t>間</a:t>
                </a:r>
                <a:r>
                  <a:rPr kumimoji="1" lang="en-US" altLang="ja-JP" sz="500" dirty="0"/>
                  <a:t>3</a:t>
                </a:r>
                <a:r>
                  <a:rPr kumimoji="1" lang="ja-JP" altLang="en-US" sz="500" dirty="0"/>
                  <a:t>枚連動引違い</a:t>
                </a:r>
              </a:p>
            </p:txBody>
          </p:sp>
          <p:cxnSp>
            <p:nvCxnSpPr>
              <p:cNvPr id="284" name="直線矢印コネクタ 283">
                <a:extLst>
                  <a:ext uri="{FF2B5EF4-FFF2-40B4-BE49-F238E27FC236}">
                    <a16:creationId xmlns:a16="http://schemas.microsoft.com/office/drawing/2014/main" id="{201DCFA7-6702-857A-AFE1-E2B74338E72C}"/>
                  </a:ext>
                </a:extLst>
              </p:cNvPr>
              <p:cNvCxnSpPr>
                <a:cxnSpLocks/>
              </p:cNvCxnSpPr>
              <p:nvPr/>
            </p:nvCxnSpPr>
            <p:spPr>
              <a:xfrm flipH="1">
                <a:off x="346931" y="5998892"/>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399" name="直線矢印コネクタ 398">
                <a:extLst>
                  <a:ext uri="{FF2B5EF4-FFF2-40B4-BE49-F238E27FC236}">
                    <a16:creationId xmlns:a16="http://schemas.microsoft.com/office/drawing/2014/main" id="{0DDD6C72-3838-4F4A-A62E-BE0EFF83D59D}"/>
                  </a:ext>
                </a:extLst>
              </p:cNvPr>
              <p:cNvCxnSpPr>
                <a:cxnSpLocks/>
              </p:cNvCxnSpPr>
              <p:nvPr/>
            </p:nvCxnSpPr>
            <p:spPr>
              <a:xfrm>
                <a:off x="760956" y="5998892"/>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400" name="直線矢印コネクタ 399">
                <a:extLst>
                  <a:ext uri="{FF2B5EF4-FFF2-40B4-BE49-F238E27FC236}">
                    <a16:creationId xmlns:a16="http://schemas.microsoft.com/office/drawing/2014/main" id="{1C694F9B-5047-C209-97E5-0C7D07D2FE49}"/>
                  </a:ext>
                </a:extLst>
              </p:cNvPr>
              <p:cNvCxnSpPr>
                <a:cxnSpLocks/>
              </p:cNvCxnSpPr>
              <p:nvPr/>
            </p:nvCxnSpPr>
            <p:spPr>
              <a:xfrm>
                <a:off x="1406597" y="6044831"/>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403" name="直線矢印コネクタ 402">
                <a:extLst>
                  <a:ext uri="{FF2B5EF4-FFF2-40B4-BE49-F238E27FC236}">
                    <a16:creationId xmlns:a16="http://schemas.microsoft.com/office/drawing/2014/main" id="{DD676D9A-6A34-0DC9-ACE0-A177A3E9631D}"/>
                  </a:ext>
                </a:extLst>
              </p:cNvPr>
              <p:cNvCxnSpPr>
                <a:cxnSpLocks/>
              </p:cNvCxnSpPr>
              <p:nvPr/>
            </p:nvCxnSpPr>
            <p:spPr>
              <a:xfrm flipH="1">
                <a:off x="1843562" y="6044831"/>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404" name="直線矢印コネクタ 403">
                <a:extLst>
                  <a:ext uri="{FF2B5EF4-FFF2-40B4-BE49-F238E27FC236}">
                    <a16:creationId xmlns:a16="http://schemas.microsoft.com/office/drawing/2014/main" id="{AF7FD482-362C-2578-7D13-E25EA9C5A934}"/>
                  </a:ext>
                </a:extLst>
              </p:cNvPr>
              <p:cNvCxnSpPr>
                <a:cxnSpLocks/>
              </p:cNvCxnSpPr>
              <p:nvPr/>
            </p:nvCxnSpPr>
            <p:spPr>
              <a:xfrm>
                <a:off x="2149616" y="6044831"/>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405" name="直線矢印コネクタ 404">
                <a:extLst>
                  <a:ext uri="{FF2B5EF4-FFF2-40B4-BE49-F238E27FC236}">
                    <a16:creationId xmlns:a16="http://schemas.microsoft.com/office/drawing/2014/main" id="{5E4182F8-A468-8F65-7188-6087B32D6FFC}"/>
                  </a:ext>
                </a:extLst>
              </p:cNvPr>
              <p:cNvCxnSpPr>
                <a:cxnSpLocks/>
              </p:cNvCxnSpPr>
              <p:nvPr/>
            </p:nvCxnSpPr>
            <p:spPr>
              <a:xfrm>
                <a:off x="2691446" y="6044831"/>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cxnSp>
            <p:nvCxnSpPr>
              <p:cNvPr id="406" name="直線矢印コネクタ 405">
                <a:extLst>
                  <a:ext uri="{FF2B5EF4-FFF2-40B4-BE49-F238E27FC236}">
                    <a16:creationId xmlns:a16="http://schemas.microsoft.com/office/drawing/2014/main" id="{7B77B2DB-13D6-5048-8B30-C80618FA63B7}"/>
                  </a:ext>
                </a:extLst>
              </p:cNvPr>
              <p:cNvCxnSpPr>
                <a:cxnSpLocks/>
              </p:cNvCxnSpPr>
              <p:nvPr/>
            </p:nvCxnSpPr>
            <p:spPr>
              <a:xfrm flipH="1">
                <a:off x="2522850" y="6044831"/>
                <a:ext cx="127329" cy="0"/>
              </a:xfrm>
              <a:prstGeom prst="straightConnector1">
                <a:avLst/>
              </a:prstGeom>
              <a:ln w="12700">
                <a:solidFill>
                  <a:srgbClr val="C00000"/>
                </a:solidFill>
                <a:headEnd w="med" len="lg"/>
                <a:tailEnd type="triangle" w="sm" len="med"/>
              </a:ln>
            </p:spPr>
            <p:style>
              <a:lnRef idx="1">
                <a:schemeClr val="accent2"/>
              </a:lnRef>
              <a:fillRef idx="0">
                <a:schemeClr val="accent2"/>
              </a:fillRef>
              <a:effectRef idx="0">
                <a:schemeClr val="accent2"/>
              </a:effectRef>
              <a:fontRef idx="minor">
                <a:schemeClr val="tx1"/>
              </a:fontRef>
            </p:style>
          </p:cxnSp>
        </p:grpSp>
        <p:grpSp>
          <p:nvGrpSpPr>
            <p:cNvPr id="128" name="グループ化 127">
              <a:extLst>
                <a:ext uri="{FF2B5EF4-FFF2-40B4-BE49-F238E27FC236}">
                  <a16:creationId xmlns:a16="http://schemas.microsoft.com/office/drawing/2014/main" id="{25FCC491-F25E-9E8E-9533-0768F6130E88}"/>
                </a:ext>
              </a:extLst>
            </p:cNvPr>
            <p:cNvGrpSpPr/>
            <p:nvPr/>
          </p:nvGrpSpPr>
          <p:grpSpPr>
            <a:xfrm>
              <a:off x="144810" y="6139438"/>
              <a:ext cx="2952523" cy="383847"/>
              <a:chOff x="144810" y="6178123"/>
              <a:chExt cx="2952523" cy="383847"/>
            </a:xfrm>
          </p:grpSpPr>
          <p:sp>
            <p:nvSpPr>
              <p:cNvPr id="126" name="正方形/長方形 125">
                <a:extLst>
                  <a:ext uri="{FF2B5EF4-FFF2-40B4-BE49-F238E27FC236}">
                    <a16:creationId xmlns:a16="http://schemas.microsoft.com/office/drawing/2014/main" id="{7156CB30-9CEB-C4FD-8F82-5C4666857BB4}"/>
                  </a:ext>
                </a:extLst>
              </p:cNvPr>
              <p:cNvSpPr/>
              <p:nvPr/>
            </p:nvSpPr>
            <p:spPr bwMode="auto">
              <a:xfrm>
                <a:off x="144810" y="6178123"/>
                <a:ext cx="2951946" cy="383847"/>
              </a:xfrm>
              <a:prstGeom prst="rect">
                <a:avLst/>
              </a:prstGeom>
              <a:noFill/>
              <a:ln w="3175">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sp>
            <p:nvSpPr>
              <p:cNvPr id="395" name="テキスト ボックス 394">
                <a:extLst>
                  <a:ext uri="{FF2B5EF4-FFF2-40B4-BE49-F238E27FC236}">
                    <a16:creationId xmlns:a16="http://schemas.microsoft.com/office/drawing/2014/main" id="{D6AFF770-7BDE-F7C2-6DE3-6BA06D64987D}"/>
                  </a:ext>
                </a:extLst>
              </p:cNvPr>
              <p:cNvSpPr txBox="1"/>
              <p:nvPr/>
            </p:nvSpPr>
            <p:spPr>
              <a:xfrm>
                <a:off x="215059" y="6288271"/>
                <a:ext cx="2823204" cy="246221"/>
              </a:xfrm>
              <a:prstGeom prst="rect">
                <a:avLst/>
              </a:prstGeom>
              <a:noFill/>
            </p:spPr>
            <p:txBody>
              <a:bodyPr wrap="square" lIns="0" tIns="0" rIns="0" bIns="0" rtlCol="0">
                <a:spAutoFit/>
              </a:bodyPr>
              <a:lstStyle/>
              <a:p>
                <a:r>
                  <a:rPr kumimoji="1" lang="ja-JP" altLang="en-US" sz="400" dirty="0"/>
                  <a:t>●扉のデザイン、重量、サイズによって、</a:t>
                </a:r>
                <a:r>
                  <a:rPr kumimoji="1" lang="ja-JP" altLang="en-US" sz="400" dirty="0">
                    <a:solidFill>
                      <a:srgbClr val="C00000"/>
                    </a:solidFill>
                  </a:rPr>
                  <a:t>扉の引き込み方は異なります。　  </a:t>
                </a:r>
                <a:r>
                  <a:rPr kumimoji="1" lang="ja-JP" altLang="en-US" sz="400" dirty="0"/>
                  <a:t>●使用環境、温度によって、</a:t>
                </a:r>
                <a:r>
                  <a:rPr kumimoji="1" lang="ja-JP" altLang="en-US" sz="400" dirty="0">
                    <a:solidFill>
                      <a:srgbClr val="C00000"/>
                    </a:solidFill>
                  </a:rPr>
                  <a:t>扉の引き込み方は異なります。</a:t>
                </a:r>
              </a:p>
              <a:p>
                <a:r>
                  <a:rPr kumimoji="1" lang="ja-JP" altLang="en-US" sz="400" dirty="0"/>
                  <a:t>●扉をゆっくりと閉めた場合に引込まないことがありますが、異常ではありません。力を強めて閉めると改善される場合があります。</a:t>
                </a:r>
              </a:p>
              <a:p>
                <a:r>
                  <a:rPr kumimoji="1" lang="ja-JP" altLang="en-US" sz="400" dirty="0"/>
                  <a:t>●強い力で扉を閉めると、ソフトクローズ機構の作動時に、扉が浮き上がるような動きが出ますが、これはソフトクローズ効果によるものであり、異常ではありません。</a:t>
                </a:r>
              </a:p>
            </p:txBody>
          </p:sp>
          <p:sp>
            <p:nvSpPr>
              <p:cNvPr id="394" name="テキスト ボックス 393">
                <a:extLst>
                  <a:ext uri="{FF2B5EF4-FFF2-40B4-BE49-F238E27FC236}">
                    <a16:creationId xmlns:a16="http://schemas.microsoft.com/office/drawing/2014/main" id="{CFE81FED-2AC6-803B-9D58-87074E2835C3}"/>
                  </a:ext>
                </a:extLst>
              </p:cNvPr>
              <p:cNvSpPr txBox="1"/>
              <p:nvPr/>
            </p:nvSpPr>
            <p:spPr>
              <a:xfrm>
                <a:off x="144811" y="6178123"/>
                <a:ext cx="2952522" cy="76611"/>
              </a:xfrm>
              <a:prstGeom prst="rect">
                <a:avLst/>
              </a:prstGeom>
              <a:solidFill>
                <a:srgbClr val="C00000"/>
              </a:solidFill>
              <a:ln w="3175">
                <a:solidFill>
                  <a:schemeClr val="tx1"/>
                </a:solidFill>
              </a:ln>
            </p:spPr>
            <p:txBody>
              <a:bodyPr wrap="square" lIns="0" tIns="0" rIns="0" bIns="0" rtlCol="0">
                <a:spAutoFit/>
              </a:bodyPr>
              <a:lstStyle/>
              <a:p>
                <a:pPr algn="ctr"/>
                <a:r>
                  <a:rPr kumimoji="1" lang="ja-JP" altLang="en-US" sz="500" b="1" dirty="0">
                    <a:solidFill>
                      <a:schemeClr val="bg1"/>
                    </a:solidFill>
                  </a:rPr>
                  <a:t>ご注意</a:t>
                </a:r>
              </a:p>
            </p:txBody>
          </p:sp>
        </p:grpSp>
      </p:grpSp>
      <p:grpSp>
        <p:nvGrpSpPr>
          <p:cNvPr id="184" name="グループ化 183">
            <a:extLst>
              <a:ext uri="{FF2B5EF4-FFF2-40B4-BE49-F238E27FC236}">
                <a16:creationId xmlns:a16="http://schemas.microsoft.com/office/drawing/2014/main" id="{A71EAA19-5E32-E982-9DAD-A3190370F962}"/>
              </a:ext>
            </a:extLst>
          </p:cNvPr>
          <p:cNvGrpSpPr/>
          <p:nvPr/>
        </p:nvGrpSpPr>
        <p:grpSpPr>
          <a:xfrm>
            <a:off x="3360278" y="2015196"/>
            <a:ext cx="2917256" cy="3280375"/>
            <a:chOff x="3360278" y="2015196"/>
            <a:chExt cx="2917256" cy="3280375"/>
          </a:xfrm>
        </p:grpSpPr>
        <p:sp>
          <p:nvSpPr>
            <p:cNvPr id="460" name="正方形/長方形 459">
              <a:extLst>
                <a:ext uri="{FF2B5EF4-FFF2-40B4-BE49-F238E27FC236}">
                  <a16:creationId xmlns:a16="http://schemas.microsoft.com/office/drawing/2014/main" id="{69B41C55-CB7D-2387-CCAE-C42F904840FF}"/>
                </a:ext>
              </a:extLst>
            </p:cNvPr>
            <p:cNvSpPr/>
            <p:nvPr/>
          </p:nvSpPr>
          <p:spPr bwMode="auto">
            <a:xfrm>
              <a:off x="4825439" y="4528959"/>
              <a:ext cx="1383147" cy="58784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461" name="正方形/長方形 460">
              <a:extLst>
                <a:ext uri="{FF2B5EF4-FFF2-40B4-BE49-F238E27FC236}">
                  <a16:creationId xmlns:a16="http://schemas.microsoft.com/office/drawing/2014/main" id="{310C715D-DD6A-E9F5-3322-DEC7229A1CD3}"/>
                </a:ext>
              </a:extLst>
            </p:cNvPr>
            <p:cNvSpPr/>
            <p:nvPr/>
          </p:nvSpPr>
          <p:spPr bwMode="auto">
            <a:xfrm>
              <a:off x="3366991" y="4528959"/>
              <a:ext cx="1383147" cy="58784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458" name="正方形/長方形 457">
              <a:extLst>
                <a:ext uri="{FF2B5EF4-FFF2-40B4-BE49-F238E27FC236}">
                  <a16:creationId xmlns:a16="http://schemas.microsoft.com/office/drawing/2014/main" id="{EB0F016B-8150-32A4-1B15-22AAE61BBBEF}"/>
                </a:ext>
              </a:extLst>
            </p:cNvPr>
            <p:cNvSpPr/>
            <p:nvPr/>
          </p:nvSpPr>
          <p:spPr bwMode="auto">
            <a:xfrm>
              <a:off x="4825439" y="3506222"/>
              <a:ext cx="1383147" cy="58784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459" name="正方形/長方形 458">
              <a:extLst>
                <a:ext uri="{FF2B5EF4-FFF2-40B4-BE49-F238E27FC236}">
                  <a16:creationId xmlns:a16="http://schemas.microsoft.com/office/drawing/2014/main" id="{F58600CF-50EF-6B5B-14C6-54A920E5EAE9}"/>
                </a:ext>
              </a:extLst>
            </p:cNvPr>
            <p:cNvSpPr/>
            <p:nvPr/>
          </p:nvSpPr>
          <p:spPr bwMode="auto">
            <a:xfrm>
              <a:off x="3366991" y="3506222"/>
              <a:ext cx="1383147" cy="58784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457" name="正方形/長方形 456">
              <a:extLst>
                <a:ext uri="{FF2B5EF4-FFF2-40B4-BE49-F238E27FC236}">
                  <a16:creationId xmlns:a16="http://schemas.microsoft.com/office/drawing/2014/main" id="{D7748232-2549-2BFF-E125-D6670E6A2C53}"/>
                </a:ext>
              </a:extLst>
            </p:cNvPr>
            <p:cNvSpPr/>
            <p:nvPr/>
          </p:nvSpPr>
          <p:spPr bwMode="auto">
            <a:xfrm>
              <a:off x="4825439" y="2555734"/>
              <a:ext cx="1383147" cy="58784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182" name="正方形/長方形 181">
              <a:extLst>
                <a:ext uri="{FF2B5EF4-FFF2-40B4-BE49-F238E27FC236}">
                  <a16:creationId xmlns:a16="http://schemas.microsoft.com/office/drawing/2014/main" id="{0B3D9993-22F2-E0ED-C5BE-CC9D5300F3FD}"/>
                </a:ext>
              </a:extLst>
            </p:cNvPr>
            <p:cNvSpPr/>
            <p:nvPr/>
          </p:nvSpPr>
          <p:spPr bwMode="auto">
            <a:xfrm>
              <a:off x="3366991" y="2555734"/>
              <a:ext cx="1383147" cy="587845"/>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46" name="図 145">
              <a:extLst>
                <a:ext uri="{FF2B5EF4-FFF2-40B4-BE49-F238E27FC236}">
                  <a16:creationId xmlns:a16="http://schemas.microsoft.com/office/drawing/2014/main" id="{9A25E9AD-6CC7-9AC2-5C8E-717E203D8014}"/>
                </a:ext>
              </a:extLst>
            </p:cNvPr>
            <p:cNvPicPr>
              <a:picLocks noChangeAspect="1"/>
            </p:cNvPicPr>
            <p:nvPr/>
          </p:nvPicPr>
          <p:blipFill>
            <a:blip r:embed="rId46"/>
            <a:stretch>
              <a:fillRect/>
            </a:stretch>
          </p:blipFill>
          <p:spPr>
            <a:xfrm>
              <a:off x="3428208" y="2493341"/>
              <a:ext cx="1280000" cy="720000"/>
            </a:xfrm>
            <a:prstGeom prst="rect">
              <a:avLst/>
            </a:prstGeom>
          </p:spPr>
        </p:pic>
        <p:pic>
          <p:nvPicPr>
            <p:cNvPr id="159" name="図 158">
              <a:extLst>
                <a:ext uri="{FF2B5EF4-FFF2-40B4-BE49-F238E27FC236}">
                  <a16:creationId xmlns:a16="http://schemas.microsoft.com/office/drawing/2014/main" id="{D8482193-1EFC-EFF7-EA38-47E2824E5673}"/>
                </a:ext>
              </a:extLst>
            </p:cNvPr>
            <p:cNvPicPr>
              <a:picLocks noChangeAspect="1"/>
            </p:cNvPicPr>
            <p:nvPr/>
          </p:nvPicPr>
          <p:blipFill>
            <a:blip r:embed="rId47"/>
            <a:stretch>
              <a:fillRect/>
            </a:stretch>
          </p:blipFill>
          <p:spPr>
            <a:xfrm>
              <a:off x="4878455" y="2493204"/>
              <a:ext cx="1280000" cy="720000"/>
            </a:xfrm>
            <a:prstGeom prst="rect">
              <a:avLst/>
            </a:prstGeom>
          </p:spPr>
        </p:pic>
        <p:sp>
          <p:nvSpPr>
            <p:cNvPr id="424" name="テキスト ボックス 423">
              <a:extLst>
                <a:ext uri="{FF2B5EF4-FFF2-40B4-BE49-F238E27FC236}">
                  <a16:creationId xmlns:a16="http://schemas.microsoft.com/office/drawing/2014/main" id="{2675A2BD-EE47-F2B3-3B3A-A1554AA18D7D}"/>
                </a:ext>
              </a:extLst>
            </p:cNvPr>
            <p:cNvSpPr txBox="1"/>
            <p:nvPr/>
          </p:nvSpPr>
          <p:spPr>
            <a:xfrm>
              <a:off x="3360278" y="2015196"/>
              <a:ext cx="1598890" cy="123111"/>
            </a:xfrm>
            <a:prstGeom prst="rect">
              <a:avLst/>
            </a:prstGeom>
            <a:noFill/>
          </p:spPr>
          <p:txBody>
            <a:bodyPr wrap="square" lIns="0" tIns="0" rIns="0" bIns="0" rtlCol="0">
              <a:spAutoFit/>
            </a:bodyPr>
            <a:lstStyle/>
            <a:p>
              <a:r>
                <a:rPr kumimoji="1" lang="ja-JP" altLang="en-US" sz="800" dirty="0"/>
                <a:t>「大開口」</a:t>
              </a:r>
            </a:p>
          </p:txBody>
        </p:sp>
        <p:sp>
          <p:nvSpPr>
            <p:cNvPr id="430" name="テキスト ボックス 429">
              <a:extLst>
                <a:ext uri="{FF2B5EF4-FFF2-40B4-BE49-F238E27FC236}">
                  <a16:creationId xmlns:a16="http://schemas.microsoft.com/office/drawing/2014/main" id="{E0E39859-6D79-C819-76FC-5C7C9B75101F}"/>
                </a:ext>
              </a:extLst>
            </p:cNvPr>
            <p:cNvSpPr txBox="1"/>
            <p:nvPr/>
          </p:nvSpPr>
          <p:spPr>
            <a:xfrm>
              <a:off x="3361717" y="2172878"/>
              <a:ext cx="2915817" cy="184666"/>
            </a:xfrm>
            <a:prstGeom prst="rect">
              <a:avLst/>
            </a:prstGeom>
            <a:noFill/>
          </p:spPr>
          <p:txBody>
            <a:bodyPr wrap="square" lIns="0" tIns="0" rIns="0" bIns="0" rtlCol="0">
              <a:spAutoFit/>
            </a:bodyPr>
            <a:lstStyle/>
            <a:p>
              <a:r>
                <a:rPr kumimoji="1" lang="ja-JP" altLang="en-US" sz="600" dirty="0"/>
                <a:t>最大枠外寸法</a:t>
              </a:r>
              <a:r>
                <a:rPr kumimoji="1" lang="en-US" altLang="ja-JP" sz="600" dirty="0"/>
                <a:t>5254mm</a:t>
              </a:r>
              <a:r>
                <a:rPr kumimoji="1" lang="ja-JP" altLang="en-US" sz="600" dirty="0"/>
                <a:t>（引き残し</a:t>
              </a:r>
              <a:r>
                <a:rPr kumimoji="1" lang="en-US" altLang="ja-JP" sz="600" dirty="0"/>
                <a:t>120mm</a:t>
              </a:r>
              <a:r>
                <a:rPr kumimoji="1" lang="ja-JP" altLang="en-US" sz="600" dirty="0"/>
                <a:t>の場合）までの大開口に対応。</a:t>
              </a:r>
            </a:p>
            <a:p>
              <a:r>
                <a:rPr kumimoji="1" lang="ja-JP" altLang="en-US" sz="600" dirty="0"/>
                <a:t>食堂や多目的ホール、集会所などの大人数が利用する場所にもお使いいただけます。</a:t>
              </a:r>
            </a:p>
          </p:txBody>
        </p:sp>
        <p:sp>
          <p:nvSpPr>
            <p:cNvPr id="431" name="テキスト ボックス 430">
              <a:extLst>
                <a:ext uri="{FF2B5EF4-FFF2-40B4-BE49-F238E27FC236}">
                  <a16:creationId xmlns:a16="http://schemas.microsoft.com/office/drawing/2014/main" id="{14FBFF62-5421-A359-7ACB-6C92D4D47768}"/>
                </a:ext>
              </a:extLst>
            </p:cNvPr>
            <p:cNvSpPr txBox="1"/>
            <p:nvPr/>
          </p:nvSpPr>
          <p:spPr>
            <a:xfrm>
              <a:off x="3367382" y="2449348"/>
              <a:ext cx="1383147" cy="84846"/>
            </a:xfrm>
            <a:prstGeom prst="rect">
              <a:avLst/>
            </a:prstGeom>
            <a:noFill/>
            <a:ln w="3175">
              <a:solidFill>
                <a:schemeClr val="tx1"/>
              </a:solidFill>
            </a:ln>
          </p:spPr>
          <p:txBody>
            <a:bodyPr wrap="square" lIns="0" tIns="0" rIns="0" bIns="0" rtlCol="0" anchor="ctr" anchorCtr="0">
              <a:noAutofit/>
            </a:bodyPr>
            <a:lstStyle/>
            <a:p>
              <a:pPr algn="ctr"/>
              <a:r>
                <a:rPr kumimoji="1" lang="en-US" altLang="ja-JP" sz="500" b="1" dirty="0"/>
                <a:t>2</a:t>
              </a:r>
              <a:r>
                <a:rPr kumimoji="1" lang="ja-JP" altLang="en-US" sz="500" b="1" dirty="0"/>
                <a:t>枚引違い</a:t>
              </a:r>
            </a:p>
          </p:txBody>
        </p:sp>
        <p:pic>
          <p:nvPicPr>
            <p:cNvPr id="150" name="図 149">
              <a:extLst>
                <a:ext uri="{FF2B5EF4-FFF2-40B4-BE49-F238E27FC236}">
                  <a16:creationId xmlns:a16="http://schemas.microsoft.com/office/drawing/2014/main" id="{BE0DA032-4B2D-14AE-5F24-E734499DBB38}"/>
                </a:ext>
              </a:extLst>
            </p:cNvPr>
            <p:cNvPicPr>
              <a:picLocks noChangeAspect="1"/>
            </p:cNvPicPr>
            <p:nvPr/>
          </p:nvPicPr>
          <p:blipFill>
            <a:blip r:embed="rId48"/>
            <a:stretch>
              <a:fillRect/>
            </a:stretch>
          </p:blipFill>
          <p:spPr>
            <a:xfrm>
              <a:off x="3428208" y="3436839"/>
              <a:ext cx="1280000" cy="720000"/>
            </a:xfrm>
            <a:prstGeom prst="rect">
              <a:avLst/>
            </a:prstGeom>
          </p:spPr>
        </p:pic>
        <p:pic>
          <p:nvPicPr>
            <p:cNvPr id="154" name="図 153">
              <a:extLst>
                <a:ext uri="{FF2B5EF4-FFF2-40B4-BE49-F238E27FC236}">
                  <a16:creationId xmlns:a16="http://schemas.microsoft.com/office/drawing/2014/main" id="{5A0359A0-2E4A-525D-F8DA-80A021D2F611}"/>
                </a:ext>
              </a:extLst>
            </p:cNvPr>
            <p:cNvPicPr>
              <a:picLocks noChangeAspect="1"/>
            </p:cNvPicPr>
            <p:nvPr/>
          </p:nvPicPr>
          <p:blipFill>
            <a:blip r:embed="rId49"/>
            <a:stretch>
              <a:fillRect/>
            </a:stretch>
          </p:blipFill>
          <p:spPr>
            <a:xfrm>
              <a:off x="3428208" y="4461412"/>
              <a:ext cx="1280000" cy="720000"/>
            </a:xfrm>
            <a:prstGeom prst="rect">
              <a:avLst/>
            </a:prstGeom>
          </p:spPr>
        </p:pic>
        <p:pic>
          <p:nvPicPr>
            <p:cNvPr id="163" name="図 162">
              <a:extLst>
                <a:ext uri="{FF2B5EF4-FFF2-40B4-BE49-F238E27FC236}">
                  <a16:creationId xmlns:a16="http://schemas.microsoft.com/office/drawing/2014/main" id="{49031954-7096-991B-B6A2-A50C353A3E17}"/>
                </a:ext>
              </a:extLst>
            </p:cNvPr>
            <p:cNvPicPr>
              <a:picLocks noChangeAspect="1"/>
            </p:cNvPicPr>
            <p:nvPr/>
          </p:nvPicPr>
          <p:blipFill>
            <a:blip r:embed="rId50"/>
            <a:stretch>
              <a:fillRect/>
            </a:stretch>
          </p:blipFill>
          <p:spPr>
            <a:xfrm>
              <a:off x="4878455" y="3445063"/>
              <a:ext cx="1280000" cy="720000"/>
            </a:xfrm>
            <a:prstGeom prst="rect">
              <a:avLst/>
            </a:prstGeom>
          </p:spPr>
        </p:pic>
        <p:pic>
          <p:nvPicPr>
            <p:cNvPr id="168" name="図 167">
              <a:extLst>
                <a:ext uri="{FF2B5EF4-FFF2-40B4-BE49-F238E27FC236}">
                  <a16:creationId xmlns:a16="http://schemas.microsoft.com/office/drawing/2014/main" id="{FDC47780-50A0-8B5B-94DB-CAD4B029B184}"/>
                </a:ext>
              </a:extLst>
            </p:cNvPr>
            <p:cNvPicPr>
              <a:picLocks noChangeAspect="1"/>
            </p:cNvPicPr>
            <p:nvPr/>
          </p:nvPicPr>
          <p:blipFill>
            <a:blip r:embed="rId51"/>
            <a:stretch>
              <a:fillRect/>
            </a:stretch>
          </p:blipFill>
          <p:spPr>
            <a:xfrm>
              <a:off x="4878455" y="4461412"/>
              <a:ext cx="1280000" cy="720000"/>
            </a:xfrm>
            <a:prstGeom prst="rect">
              <a:avLst/>
            </a:prstGeom>
          </p:spPr>
        </p:pic>
        <p:grpSp>
          <p:nvGrpSpPr>
            <p:cNvPr id="172" name="グループ化 171">
              <a:extLst>
                <a:ext uri="{FF2B5EF4-FFF2-40B4-BE49-F238E27FC236}">
                  <a16:creationId xmlns:a16="http://schemas.microsoft.com/office/drawing/2014/main" id="{641DFE98-BC12-7D45-7A03-ED2646B227FD}"/>
                </a:ext>
              </a:extLst>
            </p:cNvPr>
            <p:cNvGrpSpPr/>
            <p:nvPr/>
          </p:nvGrpSpPr>
          <p:grpSpPr>
            <a:xfrm>
              <a:off x="3366991" y="3155689"/>
              <a:ext cx="1346172" cy="153888"/>
              <a:chOff x="3366991" y="3189524"/>
              <a:chExt cx="1346172" cy="153888"/>
            </a:xfrm>
          </p:grpSpPr>
          <p:sp>
            <p:nvSpPr>
              <p:cNvPr id="432" name="テキスト ボックス 431">
                <a:extLst>
                  <a:ext uri="{FF2B5EF4-FFF2-40B4-BE49-F238E27FC236}">
                    <a16:creationId xmlns:a16="http://schemas.microsoft.com/office/drawing/2014/main" id="{0D6DA1F6-4CC5-381D-CAE0-476E4501DAE5}"/>
                  </a:ext>
                </a:extLst>
              </p:cNvPr>
              <p:cNvSpPr txBox="1"/>
              <p:nvPr/>
            </p:nvSpPr>
            <p:spPr>
              <a:xfrm>
                <a:off x="3366991" y="3189524"/>
                <a:ext cx="773748" cy="153888"/>
              </a:xfrm>
              <a:prstGeom prst="rect">
                <a:avLst/>
              </a:prstGeom>
              <a:noFill/>
            </p:spPr>
            <p:txBody>
              <a:bodyPr wrap="square" lIns="0" tIns="0" rIns="0" bIns="0" rtlCol="0">
                <a:spAutoFit/>
              </a:bodyPr>
              <a:lstStyle/>
              <a:p>
                <a:r>
                  <a:rPr kumimoji="1" lang="zh-TW" altLang="en-US" sz="500" dirty="0"/>
                  <a:t>枠外幅 </a:t>
                </a:r>
                <a:r>
                  <a:rPr kumimoji="1" lang="en-US" altLang="zh-TW" sz="500" dirty="0"/>
                  <a:t>UW</a:t>
                </a:r>
                <a:r>
                  <a:rPr kumimoji="1" lang="zh-TW" altLang="en-US" sz="500" dirty="0"/>
                  <a:t>（最小</a:t>
                </a:r>
                <a:r>
                  <a:rPr kumimoji="1" lang="en-US" altLang="zh-TW" sz="500" dirty="0"/>
                  <a:t>〜</a:t>
                </a:r>
                <a:r>
                  <a:rPr kumimoji="1" lang="zh-TW" altLang="en-US" sz="500" dirty="0"/>
                  <a:t>最大）</a:t>
                </a:r>
              </a:p>
              <a:p>
                <a:r>
                  <a:rPr kumimoji="1" lang="zh-TW" altLang="en-US" sz="500" dirty="0"/>
                  <a:t>有効開口幅（最小</a:t>
                </a:r>
                <a:r>
                  <a:rPr kumimoji="1" lang="en-US" altLang="zh-TW" sz="500" dirty="0"/>
                  <a:t>〜</a:t>
                </a:r>
                <a:r>
                  <a:rPr kumimoji="1" lang="zh-TW" altLang="en-US" sz="500" dirty="0"/>
                  <a:t>最大）</a:t>
                </a:r>
                <a:endParaRPr kumimoji="1" lang="ja-JP" altLang="en-US" sz="500" dirty="0"/>
              </a:p>
            </p:txBody>
          </p:sp>
          <p:sp>
            <p:nvSpPr>
              <p:cNvPr id="433" name="テキスト ボックス 432">
                <a:extLst>
                  <a:ext uri="{FF2B5EF4-FFF2-40B4-BE49-F238E27FC236}">
                    <a16:creationId xmlns:a16="http://schemas.microsoft.com/office/drawing/2014/main" id="{2E168AEB-85E3-2B8E-45C3-F604E8081D2D}"/>
                  </a:ext>
                </a:extLst>
              </p:cNvPr>
              <p:cNvSpPr txBox="1"/>
              <p:nvPr/>
            </p:nvSpPr>
            <p:spPr>
              <a:xfrm>
                <a:off x="4093086" y="3189524"/>
                <a:ext cx="620077" cy="153888"/>
              </a:xfrm>
              <a:prstGeom prst="rect">
                <a:avLst/>
              </a:prstGeom>
              <a:noFill/>
            </p:spPr>
            <p:txBody>
              <a:bodyPr wrap="square" lIns="0" tIns="0" rIns="0" bIns="0" rtlCol="0">
                <a:spAutoFit/>
              </a:bodyPr>
              <a:lstStyle/>
              <a:p>
                <a:pPr algn="r"/>
                <a:r>
                  <a:rPr kumimoji="1" lang="zh-TW" altLang="en-US" sz="500" dirty="0"/>
                  <a:t>： </a:t>
                </a:r>
                <a:r>
                  <a:rPr kumimoji="1" lang="en-US" altLang="zh-TW" sz="500" dirty="0"/>
                  <a:t>1805mm〜2607mm</a:t>
                </a:r>
              </a:p>
              <a:p>
                <a:pPr algn="r"/>
                <a:r>
                  <a:rPr kumimoji="1" lang="zh-TW" altLang="en-US" sz="500" dirty="0"/>
                  <a:t>：   </a:t>
                </a:r>
                <a:r>
                  <a:rPr kumimoji="1" lang="en-US" altLang="zh-TW" sz="500" dirty="0"/>
                  <a:t>733mm〜1134mm</a:t>
                </a:r>
                <a:endParaRPr kumimoji="1" lang="ja-JP" altLang="en-US" sz="500" dirty="0"/>
              </a:p>
            </p:txBody>
          </p:sp>
        </p:grpSp>
        <p:sp>
          <p:nvSpPr>
            <p:cNvPr id="440" name="テキスト ボックス 439">
              <a:extLst>
                <a:ext uri="{FF2B5EF4-FFF2-40B4-BE49-F238E27FC236}">
                  <a16:creationId xmlns:a16="http://schemas.microsoft.com/office/drawing/2014/main" id="{9864AC44-1661-7149-C569-C9E98AFE2668}"/>
                </a:ext>
              </a:extLst>
            </p:cNvPr>
            <p:cNvSpPr txBox="1"/>
            <p:nvPr/>
          </p:nvSpPr>
          <p:spPr>
            <a:xfrm>
              <a:off x="4825439" y="2449348"/>
              <a:ext cx="1383147" cy="84846"/>
            </a:xfrm>
            <a:prstGeom prst="rect">
              <a:avLst/>
            </a:prstGeom>
            <a:noFill/>
            <a:ln w="3175">
              <a:solidFill>
                <a:schemeClr val="tx1"/>
              </a:solidFill>
            </a:ln>
          </p:spPr>
          <p:txBody>
            <a:bodyPr wrap="square" lIns="0" tIns="0" rIns="0" bIns="0" rtlCol="0" anchor="ctr" anchorCtr="0">
              <a:noAutofit/>
            </a:bodyPr>
            <a:lstStyle/>
            <a:p>
              <a:pPr algn="ctr"/>
              <a:r>
                <a:rPr lang="en-US" altLang="ja-JP" sz="500" b="1" dirty="0"/>
                <a:t>4</a:t>
              </a:r>
              <a:r>
                <a:rPr kumimoji="1" lang="ja-JP" altLang="en-US" sz="500" b="1" dirty="0"/>
                <a:t>枚引違い</a:t>
              </a:r>
            </a:p>
          </p:txBody>
        </p:sp>
        <p:sp>
          <p:nvSpPr>
            <p:cNvPr id="443" name="テキスト ボックス 442">
              <a:extLst>
                <a:ext uri="{FF2B5EF4-FFF2-40B4-BE49-F238E27FC236}">
                  <a16:creationId xmlns:a16="http://schemas.microsoft.com/office/drawing/2014/main" id="{8EA81D00-7DEC-0283-3F2E-71654C5CAE82}"/>
                </a:ext>
              </a:extLst>
            </p:cNvPr>
            <p:cNvSpPr txBox="1"/>
            <p:nvPr/>
          </p:nvSpPr>
          <p:spPr>
            <a:xfrm>
              <a:off x="3362388" y="3395264"/>
              <a:ext cx="1383147" cy="84846"/>
            </a:xfrm>
            <a:prstGeom prst="rect">
              <a:avLst/>
            </a:prstGeom>
            <a:noFill/>
            <a:ln w="3175">
              <a:solidFill>
                <a:schemeClr val="tx1"/>
              </a:solidFill>
            </a:ln>
          </p:spPr>
          <p:txBody>
            <a:bodyPr wrap="square" lIns="0" tIns="0" rIns="0" bIns="0" rtlCol="0" anchor="ctr" anchorCtr="0">
              <a:noAutofit/>
            </a:bodyPr>
            <a:lstStyle/>
            <a:p>
              <a:pPr algn="ctr"/>
              <a:r>
                <a:rPr kumimoji="1" lang="en-US" altLang="ja-JP" sz="500" b="1" dirty="0"/>
                <a:t>2</a:t>
              </a:r>
              <a:r>
                <a:rPr kumimoji="1" lang="ja-JP" altLang="en-US" sz="500" b="1" dirty="0"/>
                <a:t>枚両引き</a:t>
              </a:r>
            </a:p>
          </p:txBody>
        </p:sp>
        <p:sp>
          <p:nvSpPr>
            <p:cNvPr id="444" name="テキスト ボックス 443">
              <a:extLst>
                <a:ext uri="{FF2B5EF4-FFF2-40B4-BE49-F238E27FC236}">
                  <a16:creationId xmlns:a16="http://schemas.microsoft.com/office/drawing/2014/main" id="{E278530A-C886-BDBA-0FFA-BE69F3DFAF35}"/>
                </a:ext>
              </a:extLst>
            </p:cNvPr>
            <p:cNvSpPr txBox="1"/>
            <p:nvPr/>
          </p:nvSpPr>
          <p:spPr>
            <a:xfrm>
              <a:off x="4825439" y="3396316"/>
              <a:ext cx="1383147" cy="84846"/>
            </a:xfrm>
            <a:prstGeom prst="rect">
              <a:avLst/>
            </a:prstGeom>
            <a:noFill/>
            <a:ln w="3175">
              <a:solidFill>
                <a:schemeClr val="tx1"/>
              </a:solidFill>
            </a:ln>
          </p:spPr>
          <p:txBody>
            <a:bodyPr wrap="square" lIns="0" tIns="0" rIns="0" bIns="0" rtlCol="0" anchor="ctr" anchorCtr="0">
              <a:noAutofit/>
            </a:bodyPr>
            <a:lstStyle/>
            <a:p>
              <a:pPr algn="ctr"/>
              <a:r>
                <a:rPr lang="en-US" altLang="ja-JP" sz="500" b="1" dirty="0"/>
                <a:t>3</a:t>
              </a:r>
              <a:r>
                <a:rPr lang="ja-JP" altLang="en-US" sz="500" b="1" dirty="0"/>
                <a:t>枚連動引違い</a:t>
              </a:r>
            </a:p>
          </p:txBody>
        </p:sp>
        <p:sp>
          <p:nvSpPr>
            <p:cNvPr id="445" name="テキスト ボックス 444">
              <a:extLst>
                <a:ext uri="{FF2B5EF4-FFF2-40B4-BE49-F238E27FC236}">
                  <a16:creationId xmlns:a16="http://schemas.microsoft.com/office/drawing/2014/main" id="{45A45A82-251D-F2FC-2EAD-1593CA5FD64E}"/>
                </a:ext>
              </a:extLst>
            </p:cNvPr>
            <p:cNvSpPr txBox="1"/>
            <p:nvPr/>
          </p:nvSpPr>
          <p:spPr>
            <a:xfrm>
              <a:off x="3367382" y="4412665"/>
              <a:ext cx="1383147" cy="84846"/>
            </a:xfrm>
            <a:prstGeom prst="rect">
              <a:avLst/>
            </a:prstGeom>
            <a:noFill/>
            <a:ln w="3175">
              <a:solidFill>
                <a:schemeClr val="tx1"/>
              </a:solidFill>
            </a:ln>
          </p:spPr>
          <p:txBody>
            <a:bodyPr wrap="square" lIns="0" tIns="0" rIns="0" bIns="0" rtlCol="0" anchor="ctr" anchorCtr="0">
              <a:noAutofit/>
            </a:bodyPr>
            <a:lstStyle/>
            <a:p>
              <a:pPr algn="ctr"/>
              <a:r>
                <a:rPr kumimoji="1" lang="en-US" altLang="ja-JP" sz="500" b="1" dirty="0"/>
                <a:t>2</a:t>
              </a:r>
              <a:r>
                <a:rPr kumimoji="1" lang="ja-JP" altLang="en-US" sz="500" b="1" dirty="0"/>
                <a:t>枚連動片引き</a:t>
              </a:r>
            </a:p>
          </p:txBody>
        </p:sp>
        <p:sp>
          <p:nvSpPr>
            <p:cNvPr id="446" name="テキスト ボックス 445">
              <a:extLst>
                <a:ext uri="{FF2B5EF4-FFF2-40B4-BE49-F238E27FC236}">
                  <a16:creationId xmlns:a16="http://schemas.microsoft.com/office/drawing/2014/main" id="{C616002A-2BB4-9F1D-911E-A9E89B9C3DD2}"/>
                </a:ext>
              </a:extLst>
            </p:cNvPr>
            <p:cNvSpPr txBox="1"/>
            <p:nvPr/>
          </p:nvSpPr>
          <p:spPr>
            <a:xfrm>
              <a:off x="4825439" y="4412665"/>
              <a:ext cx="1383147" cy="84846"/>
            </a:xfrm>
            <a:prstGeom prst="rect">
              <a:avLst/>
            </a:prstGeom>
            <a:noFill/>
            <a:ln w="3175">
              <a:solidFill>
                <a:schemeClr val="tx1"/>
              </a:solidFill>
            </a:ln>
          </p:spPr>
          <p:txBody>
            <a:bodyPr wrap="square" lIns="0" tIns="0" rIns="0" bIns="0" rtlCol="0" anchor="ctr" anchorCtr="0">
              <a:noAutofit/>
            </a:bodyPr>
            <a:lstStyle/>
            <a:p>
              <a:pPr algn="ctr"/>
              <a:r>
                <a:rPr lang="en-US" altLang="ja-JP" sz="500" b="1" dirty="0"/>
                <a:t>3</a:t>
              </a:r>
              <a:r>
                <a:rPr lang="ja-JP" altLang="en-US" sz="500" b="1" dirty="0"/>
                <a:t>枚連動片引き</a:t>
              </a:r>
            </a:p>
          </p:txBody>
        </p:sp>
        <p:grpSp>
          <p:nvGrpSpPr>
            <p:cNvPr id="174" name="グループ化 173">
              <a:extLst>
                <a:ext uri="{FF2B5EF4-FFF2-40B4-BE49-F238E27FC236}">
                  <a16:creationId xmlns:a16="http://schemas.microsoft.com/office/drawing/2014/main" id="{DC1E8F24-32E1-EED4-89C7-900194BBC01D}"/>
                </a:ext>
              </a:extLst>
            </p:cNvPr>
            <p:cNvGrpSpPr/>
            <p:nvPr/>
          </p:nvGrpSpPr>
          <p:grpSpPr>
            <a:xfrm>
              <a:off x="4824155" y="3155689"/>
              <a:ext cx="1346172" cy="153888"/>
              <a:chOff x="4824155" y="3189524"/>
              <a:chExt cx="1346172" cy="153888"/>
            </a:xfrm>
          </p:grpSpPr>
          <p:sp>
            <p:nvSpPr>
              <p:cNvPr id="447" name="テキスト ボックス 446">
                <a:extLst>
                  <a:ext uri="{FF2B5EF4-FFF2-40B4-BE49-F238E27FC236}">
                    <a16:creationId xmlns:a16="http://schemas.microsoft.com/office/drawing/2014/main" id="{0572C78B-FB87-3370-6B23-AD525F862960}"/>
                  </a:ext>
                </a:extLst>
              </p:cNvPr>
              <p:cNvSpPr txBox="1"/>
              <p:nvPr/>
            </p:nvSpPr>
            <p:spPr>
              <a:xfrm>
                <a:off x="4824155" y="3189524"/>
                <a:ext cx="773748" cy="153888"/>
              </a:xfrm>
              <a:prstGeom prst="rect">
                <a:avLst/>
              </a:prstGeom>
              <a:noFill/>
            </p:spPr>
            <p:txBody>
              <a:bodyPr wrap="square" lIns="0" tIns="0" rIns="0" bIns="0" rtlCol="0">
                <a:spAutoFit/>
              </a:bodyPr>
              <a:lstStyle/>
              <a:p>
                <a:r>
                  <a:rPr kumimoji="1" lang="zh-TW" altLang="en-US" sz="500" dirty="0"/>
                  <a:t>枠外幅 </a:t>
                </a:r>
                <a:r>
                  <a:rPr kumimoji="1" lang="en-US" altLang="zh-TW" sz="500" dirty="0"/>
                  <a:t>UW</a:t>
                </a:r>
                <a:r>
                  <a:rPr kumimoji="1" lang="zh-TW" altLang="en-US" sz="500" dirty="0"/>
                  <a:t>（最小</a:t>
                </a:r>
                <a:r>
                  <a:rPr kumimoji="1" lang="en-US" altLang="zh-TW" sz="500" dirty="0"/>
                  <a:t>〜</a:t>
                </a:r>
                <a:r>
                  <a:rPr kumimoji="1" lang="zh-TW" altLang="en-US" sz="500" dirty="0"/>
                  <a:t>最大）</a:t>
                </a:r>
              </a:p>
              <a:p>
                <a:r>
                  <a:rPr kumimoji="1" lang="zh-TW" altLang="en-US" sz="500" dirty="0"/>
                  <a:t>有効開口幅（最小</a:t>
                </a:r>
                <a:r>
                  <a:rPr kumimoji="1" lang="en-US" altLang="zh-TW" sz="500" dirty="0"/>
                  <a:t>〜</a:t>
                </a:r>
                <a:r>
                  <a:rPr kumimoji="1" lang="zh-TW" altLang="en-US" sz="500" dirty="0"/>
                  <a:t>最大）</a:t>
                </a:r>
                <a:endParaRPr kumimoji="1" lang="ja-JP" altLang="en-US" sz="500" dirty="0"/>
              </a:p>
            </p:txBody>
          </p:sp>
          <p:sp>
            <p:nvSpPr>
              <p:cNvPr id="448" name="テキスト ボックス 447">
                <a:extLst>
                  <a:ext uri="{FF2B5EF4-FFF2-40B4-BE49-F238E27FC236}">
                    <a16:creationId xmlns:a16="http://schemas.microsoft.com/office/drawing/2014/main" id="{59230F61-CBDD-0849-6607-273EABBF1587}"/>
                  </a:ext>
                </a:extLst>
              </p:cNvPr>
              <p:cNvSpPr txBox="1"/>
              <p:nvPr/>
            </p:nvSpPr>
            <p:spPr>
              <a:xfrm>
                <a:off x="5550250" y="3189524"/>
                <a:ext cx="620077" cy="153888"/>
              </a:xfrm>
              <a:prstGeom prst="rect">
                <a:avLst/>
              </a:prstGeom>
              <a:noFill/>
            </p:spPr>
            <p:txBody>
              <a:bodyPr wrap="square" lIns="0" tIns="0" rIns="0" bIns="0" rtlCol="0">
                <a:spAutoFit/>
              </a:bodyPr>
              <a:lstStyle/>
              <a:p>
                <a:pPr algn="r"/>
                <a:r>
                  <a:rPr kumimoji="1" lang="zh-TW" altLang="en-US" sz="500" dirty="0"/>
                  <a:t>： </a:t>
                </a:r>
                <a:r>
                  <a:rPr kumimoji="1" lang="en-US" altLang="zh-TW" sz="500" dirty="0"/>
                  <a:t>3570mm〜5174mm</a:t>
                </a:r>
              </a:p>
              <a:p>
                <a:pPr algn="r"/>
                <a:r>
                  <a:rPr kumimoji="1" lang="zh-TW" altLang="en-US" sz="500" dirty="0"/>
                  <a:t>： </a:t>
                </a:r>
                <a:r>
                  <a:rPr kumimoji="1" lang="en-US" altLang="zh-TW" sz="500" dirty="0"/>
                  <a:t>1474mm〜2276mm</a:t>
                </a:r>
                <a:endParaRPr kumimoji="1" lang="ja-JP" altLang="en-US" sz="500" dirty="0"/>
              </a:p>
            </p:txBody>
          </p:sp>
        </p:grpSp>
        <p:grpSp>
          <p:nvGrpSpPr>
            <p:cNvPr id="170" name="グループ化 169">
              <a:extLst>
                <a:ext uri="{FF2B5EF4-FFF2-40B4-BE49-F238E27FC236}">
                  <a16:creationId xmlns:a16="http://schemas.microsoft.com/office/drawing/2014/main" id="{557EBF79-BB58-17F9-69A2-16C9FB9332EB}"/>
                </a:ext>
              </a:extLst>
            </p:cNvPr>
            <p:cNvGrpSpPr/>
            <p:nvPr/>
          </p:nvGrpSpPr>
          <p:grpSpPr>
            <a:xfrm>
              <a:off x="3366991" y="4127115"/>
              <a:ext cx="1346172" cy="153888"/>
              <a:chOff x="3366991" y="4221350"/>
              <a:chExt cx="1346172" cy="153888"/>
            </a:xfrm>
          </p:grpSpPr>
          <p:sp>
            <p:nvSpPr>
              <p:cNvPr id="449" name="テキスト ボックス 448">
                <a:extLst>
                  <a:ext uri="{FF2B5EF4-FFF2-40B4-BE49-F238E27FC236}">
                    <a16:creationId xmlns:a16="http://schemas.microsoft.com/office/drawing/2014/main" id="{107CB593-24A6-1A89-870A-869683006FC2}"/>
                  </a:ext>
                </a:extLst>
              </p:cNvPr>
              <p:cNvSpPr txBox="1"/>
              <p:nvPr/>
            </p:nvSpPr>
            <p:spPr>
              <a:xfrm>
                <a:off x="3366991" y="4221350"/>
                <a:ext cx="773748" cy="153888"/>
              </a:xfrm>
              <a:prstGeom prst="rect">
                <a:avLst/>
              </a:prstGeom>
              <a:noFill/>
            </p:spPr>
            <p:txBody>
              <a:bodyPr wrap="square" lIns="0" tIns="0" rIns="0" bIns="0" rtlCol="0">
                <a:spAutoFit/>
              </a:bodyPr>
              <a:lstStyle/>
              <a:p>
                <a:r>
                  <a:rPr kumimoji="1" lang="zh-TW" altLang="en-US" sz="500" dirty="0"/>
                  <a:t>枠外幅 </a:t>
                </a:r>
                <a:r>
                  <a:rPr kumimoji="1" lang="en-US" altLang="zh-TW" sz="500" dirty="0"/>
                  <a:t>UW</a:t>
                </a:r>
                <a:r>
                  <a:rPr kumimoji="1" lang="zh-TW" altLang="en-US" sz="500" dirty="0"/>
                  <a:t>（最小</a:t>
                </a:r>
                <a:r>
                  <a:rPr kumimoji="1" lang="en-US" altLang="zh-TW" sz="500" dirty="0"/>
                  <a:t>〜</a:t>
                </a:r>
                <a:r>
                  <a:rPr kumimoji="1" lang="zh-TW" altLang="en-US" sz="500" dirty="0"/>
                  <a:t>最大）</a:t>
                </a:r>
              </a:p>
              <a:p>
                <a:r>
                  <a:rPr kumimoji="1" lang="zh-TW" altLang="en-US" sz="500" dirty="0"/>
                  <a:t>有効開口幅（最小</a:t>
                </a:r>
                <a:r>
                  <a:rPr kumimoji="1" lang="en-US" altLang="zh-TW" sz="500" dirty="0"/>
                  <a:t>〜</a:t>
                </a:r>
                <a:r>
                  <a:rPr kumimoji="1" lang="zh-TW" altLang="en-US" sz="500" dirty="0"/>
                  <a:t>最大）</a:t>
                </a:r>
                <a:endParaRPr kumimoji="1" lang="ja-JP" altLang="en-US" sz="500" dirty="0"/>
              </a:p>
            </p:txBody>
          </p:sp>
          <p:sp>
            <p:nvSpPr>
              <p:cNvPr id="450" name="テキスト ボックス 449">
                <a:extLst>
                  <a:ext uri="{FF2B5EF4-FFF2-40B4-BE49-F238E27FC236}">
                    <a16:creationId xmlns:a16="http://schemas.microsoft.com/office/drawing/2014/main" id="{5FE91CBF-882D-0280-F442-1FBDC13E5EE8}"/>
                  </a:ext>
                </a:extLst>
              </p:cNvPr>
              <p:cNvSpPr txBox="1"/>
              <p:nvPr/>
            </p:nvSpPr>
            <p:spPr>
              <a:xfrm>
                <a:off x="4093086" y="4221350"/>
                <a:ext cx="620077" cy="153888"/>
              </a:xfrm>
              <a:prstGeom prst="rect">
                <a:avLst/>
              </a:prstGeom>
              <a:noFill/>
            </p:spPr>
            <p:txBody>
              <a:bodyPr wrap="square" lIns="0" tIns="0" rIns="0" bIns="0" rtlCol="0">
                <a:spAutoFit/>
              </a:bodyPr>
              <a:lstStyle/>
              <a:p>
                <a:pPr algn="r"/>
                <a:r>
                  <a:rPr kumimoji="1" lang="zh-TW" altLang="en-US" sz="500" dirty="0"/>
                  <a:t>： </a:t>
                </a:r>
                <a:r>
                  <a:rPr kumimoji="1" lang="en-US" altLang="zh-TW" sz="500" dirty="0"/>
                  <a:t>3502mm〜5106mm</a:t>
                </a:r>
              </a:p>
              <a:p>
                <a:pPr algn="r"/>
                <a:r>
                  <a:rPr kumimoji="1" lang="zh-TW" altLang="en-US" sz="500" dirty="0"/>
                  <a:t>： </a:t>
                </a:r>
                <a:r>
                  <a:rPr kumimoji="1" lang="en-US" altLang="zh-TW" sz="500" dirty="0"/>
                  <a:t>1606mm〜2408mm</a:t>
                </a:r>
                <a:endParaRPr kumimoji="1" lang="ja-JP" altLang="en-US" sz="500" dirty="0"/>
              </a:p>
            </p:txBody>
          </p:sp>
        </p:grpSp>
        <p:grpSp>
          <p:nvGrpSpPr>
            <p:cNvPr id="180" name="グループ化 179">
              <a:extLst>
                <a:ext uri="{FF2B5EF4-FFF2-40B4-BE49-F238E27FC236}">
                  <a16:creationId xmlns:a16="http://schemas.microsoft.com/office/drawing/2014/main" id="{8B780FCF-108A-8C9B-381A-1829837D6B97}"/>
                </a:ext>
              </a:extLst>
            </p:cNvPr>
            <p:cNvGrpSpPr/>
            <p:nvPr/>
          </p:nvGrpSpPr>
          <p:grpSpPr>
            <a:xfrm>
              <a:off x="3366991" y="5141683"/>
              <a:ext cx="1346172" cy="153888"/>
              <a:chOff x="3366991" y="5273421"/>
              <a:chExt cx="1346172" cy="153888"/>
            </a:xfrm>
          </p:grpSpPr>
          <p:sp>
            <p:nvSpPr>
              <p:cNvPr id="451" name="テキスト ボックス 450">
                <a:extLst>
                  <a:ext uri="{FF2B5EF4-FFF2-40B4-BE49-F238E27FC236}">
                    <a16:creationId xmlns:a16="http://schemas.microsoft.com/office/drawing/2014/main" id="{F8F5B51B-9531-82A6-9344-63BCAD5638B1}"/>
                  </a:ext>
                </a:extLst>
              </p:cNvPr>
              <p:cNvSpPr txBox="1"/>
              <p:nvPr/>
            </p:nvSpPr>
            <p:spPr>
              <a:xfrm>
                <a:off x="3366991" y="5273421"/>
                <a:ext cx="773748" cy="153888"/>
              </a:xfrm>
              <a:prstGeom prst="rect">
                <a:avLst/>
              </a:prstGeom>
              <a:noFill/>
            </p:spPr>
            <p:txBody>
              <a:bodyPr wrap="square" lIns="0" tIns="0" rIns="0" bIns="0" rtlCol="0">
                <a:spAutoFit/>
              </a:bodyPr>
              <a:lstStyle/>
              <a:p>
                <a:r>
                  <a:rPr kumimoji="1" lang="zh-TW" altLang="en-US" sz="500" dirty="0"/>
                  <a:t>枠外幅 </a:t>
                </a:r>
                <a:r>
                  <a:rPr kumimoji="1" lang="en-US" altLang="zh-TW" sz="500" dirty="0"/>
                  <a:t>UW</a:t>
                </a:r>
                <a:r>
                  <a:rPr kumimoji="1" lang="zh-TW" altLang="en-US" sz="500" dirty="0"/>
                  <a:t>（最小</a:t>
                </a:r>
                <a:r>
                  <a:rPr kumimoji="1" lang="en-US" altLang="zh-TW" sz="500" dirty="0"/>
                  <a:t>〜</a:t>
                </a:r>
                <a:r>
                  <a:rPr kumimoji="1" lang="zh-TW" altLang="en-US" sz="500" dirty="0"/>
                  <a:t>最大）</a:t>
                </a:r>
              </a:p>
              <a:p>
                <a:r>
                  <a:rPr kumimoji="1" lang="zh-TW" altLang="en-US" sz="500" dirty="0"/>
                  <a:t>有効開口幅（最小</a:t>
                </a:r>
                <a:r>
                  <a:rPr kumimoji="1" lang="en-US" altLang="zh-TW" sz="500" dirty="0"/>
                  <a:t>〜</a:t>
                </a:r>
                <a:r>
                  <a:rPr kumimoji="1" lang="zh-TW" altLang="en-US" sz="500" dirty="0"/>
                  <a:t>最大）</a:t>
                </a:r>
                <a:endParaRPr kumimoji="1" lang="ja-JP" altLang="en-US" sz="500" dirty="0"/>
              </a:p>
            </p:txBody>
          </p:sp>
          <p:sp>
            <p:nvSpPr>
              <p:cNvPr id="452" name="テキスト ボックス 451">
                <a:extLst>
                  <a:ext uri="{FF2B5EF4-FFF2-40B4-BE49-F238E27FC236}">
                    <a16:creationId xmlns:a16="http://schemas.microsoft.com/office/drawing/2014/main" id="{F6FA021A-07CB-4F35-3CE6-167FE40AD703}"/>
                  </a:ext>
                </a:extLst>
              </p:cNvPr>
              <p:cNvSpPr txBox="1"/>
              <p:nvPr/>
            </p:nvSpPr>
            <p:spPr>
              <a:xfrm>
                <a:off x="4093086" y="5273421"/>
                <a:ext cx="620077" cy="153888"/>
              </a:xfrm>
              <a:prstGeom prst="rect">
                <a:avLst/>
              </a:prstGeom>
              <a:noFill/>
            </p:spPr>
            <p:txBody>
              <a:bodyPr wrap="square" lIns="0" tIns="0" rIns="0" bIns="0" rtlCol="0">
                <a:spAutoFit/>
              </a:bodyPr>
              <a:lstStyle/>
              <a:p>
                <a:pPr algn="r"/>
                <a:r>
                  <a:rPr kumimoji="1" lang="zh-TW" altLang="en-US" sz="500" dirty="0"/>
                  <a:t>： </a:t>
                </a:r>
                <a:r>
                  <a:rPr kumimoji="1" lang="en-US" altLang="zh-TW" sz="500" dirty="0"/>
                  <a:t>2440mm〜3643mm</a:t>
                </a:r>
              </a:p>
              <a:p>
                <a:pPr algn="r"/>
                <a:r>
                  <a:rPr kumimoji="1" lang="zh-TW" altLang="en-US" sz="500" dirty="0"/>
                  <a:t>： </a:t>
                </a:r>
                <a:r>
                  <a:rPr kumimoji="1" lang="en-US" altLang="zh-TW" sz="500" dirty="0"/>
                  <a:t>1469mm〜2271mm</a:t>
                </a:r>
                <a:endParaRPr kumimoji="1" lang="ja-JP" altLang="en-US" sz="500" dirty="0"/>
              </a:p>
            </p:txBody>
          </p:sp>
        </p:grpSp>
        <p:grpSp>
          <p:nvGrpSpPr>
            <p:cNvPr id="176" name="グループ化 175">
              <a:extLst>
                <a:ext uri="{FF2B5EF4-FFF2-40B4-BE49-F238E27FC236}">
                  <a16:creationId xmlns:a16="http://schemas.microsoft.com/office/drawing/2014/main" id="{0B991BEB-FC0A-195E-CD67-BD303493BB7E}"/>
                </a:ext>
              </a:extLst>
            </p:cNvPr>
            <p:cNvGrpSpPr/>
            <p:nvPr/>
          </p:nvGrpSpPr>
          <p:grpSpPr>
            <a:xfrm>
              <a:off x="4824155" y="4128337"/>
              <a:ext cx="1346172" cy="153888"/>
              <a:chOff x="4824155" y="4222572"/>
              <a:chExt cx="1346172" cy="153888"/>
            </a:xfrm>
          </p:grpSpPr>
          <p:sp>
            <p:nvSpPr>
              <p:cNvPr id="453" name="テキスト ボックス 452">
                <a:extLst>
                  <a:ext uri="{FF2B5EF4-FFF2-40B4-BE49-F238E27FC236}">
                    <a16:creationId xmlns:a16="http://schemas.microsoft.com/office/drawing/2014/main" id="{8DAED3B5-C0AC-138D-4454-8D242CBF010C}"/>
                  </a:ext>
                </a:extLst>
              </p:cNvPr>
              <p:cNvSpPr txBox="1"/>
              <p:nvPr/>
            </p:nvSpPr>
            <p:spPr>
              <a:xfrm>
                <a:off x="4824155" y="4222572"/>
                <a:ext cx="773748" cy="153888"/>
              </a:xfrm>
              <a:prstGeom prst="rect">
                <a:avLst/>
              </a:prstGeom>
              <a:noFill/>
            </p:spPr>
            <p:txBody>
              <a:bodyPr wrap="square" lIns="0" tIns="0" rIns="0" bIns="0" rtlCol="0">
                <a:spAutoFit/>
              </a:bodyPr>
              <a:lstStyle/>
              <a:p>
                <a:r>
                  <a:rPr kumimoji="1" lang="zh-TW" altLang="en-US" sz="500" dirty="0"/>
                  <a:t>枠外幅 </a:t>
                </a:r>
                <a:r>
                  <a:rPr kumimoji="1" lang="en-US" altLang="zh-TW" sz="500" dirty="0"/>
                  <a:t>UW</a:t>
                </a:r>
                <a:r>
                  <a:rPr kumimoji="1" lang="zh-TW" altLang="en-US" sz="500" dirty="0"/>
                  <a:t>（最小</a:t>
                </a:r>
                <a:r>
                  <a:rPr kumimoji="1" lang="en-US" altLang="zh-TW" sz="500" dirty="0"/>
                  <a:t>〜</a:t>
                </a:r>
                <a:r>
                  <a:rPr kumimoji="1" lang="zh-TW" altLang="en-US" sz="500" dirty="0"/>
                  <a:t>最大）</a:t>
                </a:r>
              </a:p>
              <a:p>
                <a:r>
                  <a:rPr kumimoji="1" lang="zh-TW" altLang="en-US" sz="500" dirty="0"/>
                  <a:t>有効開口幅（最小</a:t>
                </a:r>
                <a:r>
                  <a:rPr kumimoji="1" lang="en-US" altLang="zh-TW" sz="500" dirty="0"/>
                  <a:t>〜</a:t>
                </a:r>
                <a:r>
                  <a:rPr kumimoji="1" lang="zh-TW" altLang="en-US" sz="500" dirty="0"/>
                  <a:t>最大）</a:t>
                </a:r>
                <a:endParaRPr kumimoji="1" lang="ja-JP" altLang="en-US" sz="500" dirty="0"/>
              </a:p>
            </p:txBody>
          </p:sp>
          <p:sp>
            <p:nvSpPr>
              <p:cNvPr id="454" name="テキスト ボックス 453">
                <a:extLst>
                  <a:ext uri="{FF2B5EF4-FFF2-40B4-BE49-F238E27FC236}">
                    <a16:creationId xmlns:a16="http://schemas.microsoft.com/office/drawing/2014/main" id="{352954E6-5118-2E83-FD9C-FBE6A81E1AF7}"/>
                  </a:ext>
                </a:extLst>
              </p:cNvPr>
              <p:cNvSpPr txBox="1"/>
              <p:nvPr/>
            </p:nvSpPr>
            <p:spPr>
              <a:xfrm>
                <a:off x="5550250" y="4222572"/>
                <a:ext cx="620077" cy="153888"/>
              </a:xfrm>
              <a:prstGeom prst="rect">
                <a:avLst/>
              </a:prstGeom>
              <a:noFill/>
            </p:spPr>
            <p:txBody>
              <a:bodyPr wrap="square" lIns="0" tIns="0" rIns="0" bIns="0" rtlCol="0">
                <a:spAutoFit/>
              </a:bodyPr>
              <a:lstStyle/>
              <a:p>
                <a:r>
                  <a:rPr kumimoji="1" lang="zh-TW" altLang="en-US" sz="500" dirty="0"/>
                  <a:t>： </a:t>
                </a:r>
                <a:r>
                  <a:rPr kumimoji="1" lang="en-US" altLang="zh-TW" sz="500" dirty="0"/>
                  <a:t>2540mm〜3743mm</a:t>
                </a:r>
              </a:p>
              <a:p>
                <a:r>
                  <a:rPr kumimoji="1" lang="zh-TW" altLang="en-US" sz="500" dirty="0"/>
                  <a:t>： </a:t>
                </a:r>
                <a:r>
                  <a:rPr kumimoji="1" lang="en-US" altLang="zh-TW" sz="500" dirty="0"/>
                  <a:t>1469mm〜2271mm</a:t>
                </a:r>
                <a:endParaRPr kumimoji="1" lang="ja-JP" altLang="en-US" sz="500" dirty="0"/>
              </a:p>
            </p:txBody>
          </p:sp>
        </p:grpSp>
        <p:grpSp>
          <p:nvGrpSpPr>
            <p:cNvPr id="178" name="グループ化 177">
              <a:extLst>
                <a:ext uri="{FF2B5EF4-FFF2-40B4-BE49-F238E27FC236}">
                  <a16:creationId xmlns:a16="http://schemas.microsoft.com/office/drawing/2014/main" id="{45590357-874C-FBA6-521E-E859874CA818}"/>
                </a:ext>
              </a:extLst>
            </p:cNvPr>
            <p:cNvGrpSpPr/>
            <p:nvPr/>
          </p:nvGrpSpPr>
          <p:grpSpPr>
            <a:xfrm>
              <a:off x="4824155" y="5139433"/>
              <a:ext cx="1346172" cy="153888"/>
              <a:chOff x="4824155" y="5271171"/>
              <a:chExt cx="1346172" cy="153888"/>
            </a:xfrm>
          </p:grpSpPr>
          <p:sp>
            <p:nvSpPr>
              <p:cNvPr id="455" name="テキスト ボックス 454">
                <a:extLst>
                  <a:ext uri="{FF2B5EF4-FFF2-40B4-BE49-F238E27FC236}">
                    <a16:creationId xmlns:a16="http://schemas.microsoft.com/office/drawing/2014/main" id="{B6203251-6C28-E1B1-1CF8-29F3B36A5903}"/>
                  </a:ext>
                </a:extLst>
              </p:cNvPr>
              <p:cNvSpPr txBox="1"/>
              <p:nvPr/>
            </p:nvSpPr>
            <p:spPr>
              <a:xfrm>
                <a:off x="4824155" y="5271171"/>
                <a:ext cx="773748" cy="153888"/>
              </a:xfrm>
              <a:prstGeom prst="rect">
                <a:avLst/>
              </a:prstGeom>
              <a:noFill/>
            </p:spPr>
            <p:txBody>
              <a:bodyPr wrap="square" lIns="0" tIns="0" rIns="0" bIns="0" rtlCol="0">
                <a:spAutoFit/>
              </a:bodyPr>
              <a:lstStyle/>
              <a:p>
                <a:r>
                  <a:rPr kumimoji="1" lang="zh-TW" altLang="en-US" sz="500" dirty="0"/>
                  <a:t>枠外幅 </a:t>
                </a:r>
                <a:r>
                  <a:rPr kumimoji="1" lang="en-US" altLang="zh-TW" sz="500" dirty="0"/>
                  <a:t>UW</a:t>
                </a:r>
                <a:r>
                  <a:rPr kumimoji="1" lang="zh-TW" altLang="en-US" sz="500" dirty="0"/>
                  <a:t>（最小</a:t>
                </a:r>
                <a:r>
                  <a:rPr kumimoji="1" lang="en-US" altLang="zh-TW" sz="500" dirty="0"/>
                  <a:t>〜</a:t>
                </a:r>
                <a:r>
                  <a:rPr kumimoji="1" lang="zh-TW" altLang="en-US" sz="500" dirty="0"/>
                  <a:t>最大）</a:t>
                </a:r>
              </a:p>
              <a:p>
                <a:r>
                  <a:rPr kumimoji="1" lang="zh-TW" altLang="en-US" sz="500" dirty="0"/>
                  <a:t>有効開口幅（最小</a:t>
                </a:r>
                <a:r>
                  <a:rPr kumimoji="1" lang="en-US" altLang="zh-TW" sz="500" dirty="0"/>
                  <a:t>〜</a:t>
                </a:r>
                <a:r>
                  <a:rPr kumimoji="1" lang="zh-TW" altLang="en-US" sz="500" dirty="0"/>
                  <a:t>最大）</a:t>
                </a:r>
                <a:endParaRPr kumimoji="1" lang="ja-JP" altLang="en-US" sz="500" dirty="0"/>
              </a:p>
            </p:txBody>
          </p:sp>
          <p:sp>
            <p:nvSpPr>
              <p:cNvPr id="456" name="テキスト ボックス 455">
                <a:extLst>
                  <a:ext uri="{FF2B5EF4-FFF2-40B4-BE49-F238E27FC236}">
                    <a16:creationId xmlns:a16="http://schemas.microsoft.com/office/drawing/2014/main" id="{F9B69C97-C0E7-B530-12D2-9F5E046C97DB}"/>
                  </a:ext>
                </a:extLst>
              </p:cNvPr>
              <p:cNvSpPr txBox="1"/>
              <p:nvPr/>
            </p:nvSpPr>
            <p:spPr>
              <a:xfrm>
                <a:off x="5550250" y="5271171"/>
                <a:ext cx="620077" cy="153888"/>
              </a:xfrm>
              <a:prstGeom prst="rect">
                <a:avLst/>
              </a:prstGeom>
              <a:noFill/>
            </p:spPr>
            <p:txBody>
              <a:bodyPr wrap="square" lIns="0" tIns="0" rIns="0" bIns="0" rtlCol="0">
                <a:spAutoFit/>
              </a:bodyPr>
              <a:lstStyle/>
              <a:p>
                <a:pPr algn="r"/>
                <a:r>
                  <a:rPr kumimoji="1" lang="zh-TW" altLang="en-US" sz="500" dirty="0"/>
                  <a:t>： </a:t>
                </a:r>
                <a:r>
                  <a:rPr kumimoji="1" lang="en-US" altLang="zh-TW" sz="500" dirty="0"/>
                  <a:t>3178mm〜3978mm</a:t>
                </a:r>
              </a:p>
              <a:p>
                <a:pPr algn="r"/>
                <a:r>
                  <a:rPr kumimoji="1" lang="zh-TW" altLang="en-US" sz="500" dirty="0"/>
                  <a:t>： </a:t>
                </a:r>
                <a:r>
                  <a:rPr kumimoji="1" lang="en-US" altLang="zh-TW" sz="500" dirty="0"/>
                  <a:t>2207mm〜2807mm</a:t>
                </a:r>
                <a:endParaRPr kumimoji="1" lang="ja-JP" altLang="en-US" sz="500" dirty="0"/>
              </a:p>
            </p:txBody>
          </p:sp>
        </p:grpSp>
        <p:sp>
          <p:nvSpPr>
            <p:cNvPr id="463" name="テキスト ボックス 462">
              <a:extLst>
                <a:ext uri="{FF2B5EF4-FFF2-40B4-BE49-F238E27FC236}">
                  <a16:creationId xmlns:a16="http://schemas.microsoft.com/office/drawing/2014/main" id="{4E19DDCD-7154-6886-1C9C-076D58EB3F19}"/>
                </a:ext>
              </a:extLst>
            </p:cNvPr>
            <p:cNvSpPr txBox="1"/>
            <p:nvPr/>
          </p:nvSpPr>
          <p:spPr>
            <a:xfrm>
              <a:off x="5232361" y="4041412"/>
              <a:ext cx="975551" cy="53861"/>
            </a:xfrm>
            <a:prstGeom prst="rect">
              <a:avLst/>
            </a:prstGeom>
            <a:noFill/>
          </p:spPr>
          <p:txBody>
            <a:bodyPr wrap="square" lIns="0" tIns="0" rIns="0" bIns="0" rtlCol="0">
              <a:spAutoFit/>
            </a:bodyPr>
            <a:lstStyle/>
            <a:p>
              <a:pPr algn="r"/>
              <a:r>
                <a:rPr kumimoji="1" lang="en-US" altLang="ja-JP" sz="350" dirty="0"/>
                <a:t>※</a:t>
              </a:r>
              <a:r>
                <a:rPr kumimoji="1" lang="ja-JP" altLang="en-US" sz="350" dirty="0"/>
                <a:t>床面には、直付レールが付きます。</a:t>
              </a:r>
            </a:p>
          </p:txBody>
        </p:sp>
        <p:sp>
          <p:nvSpPr>
            <p:cNvPr id="464" name="テキスト ボックス 463">
              <a:extLst>
                <a:ext uri="{FF2B5EF4-FFF2-40B4-BE49-F238E27FC236}">
                  <a16:creationId xmlns:a16="http://schemas.microsoft.com/office/drawing/2014/main" id="{96923E95-A58E-9079-CEE4-E57312DE9379}"/>
                </a:ext>
              </a:extLst>
            </p:cNvPr>
            <p:cNvSpPr txBox="1"/>
            <p:nvPr/>
          </p:nvSpPr>
          <p:spPr>
            <a:xfrm>
              <a:off x="5232361" y="5062255"/>
              <a:ext cx="975551" cy="53861"/>
            </a:xfrm>
            <a:prstGeom prst="rect">
              <a:avLst/>
            </a:prstGeom>
            <a:noFill/>
          </p:spPr>
          <p:txBody>
            <a:bodyPr wrap="square" lIns="0" tIns="0" rIns="0" bIns="0" rtlCol="0">
              <a:spAutoFit/>
            </a:bodyPr>
            <a:lstStyle/>
            <a:p>
              <a:pPr algn="r"/>
              <a:r>
                <a:rPr kumimoji="1" lang="en-US" altLang="ja-JP" sz="350" dirty="0"/>
                <a:t>※</a:t>
              </a:r>
              <a:r>
                <a:rPr kumimoji="1" lang="ja-JP" altLang="en-US" sz="350" dirty="0"/>
                <a:t>床面には、直付レールが付きます。</a:t>
              </a:r>
            </a:p>
          </p:txBody>
        </p:sp>
        <p:sp>
          <p:nvSpPr>
            <p:cNvPr id="465" name="テキスト ボックス 464">
              <a:extLst>
                <a:ext uri="{FF2B5EF4-FFF2-40B4-BE49-F238E27FC236}">
                  <a16:creationId xmlns:a16="http://schemas.microsoft.com/office/drawing/2014/main" id="{B2131B2D-0C0C-83AB-18F4-894D4E45439F}"/>
                </a:ext>
              </a:extLst>
            </p:cNvPr>
            <p:cNvSpPr txBox="1"/>
            <p:nvPr/>
          </p:nvSpPr>
          <p:spPr>
            <a:xfrm>
              <a:off x="3772609" y="5062255"/>
              <a:ext cx="975551" cy="53861"/>
            </a:xfrm>
            <a:prstGeom prst="rect">
              <a:avLst/>
            </a:prstGeom>
            <a:noFill/>
          </p:spPr>
          <p:txBody>
            <a:bodyPr wrap="square" lIns="0" tIns="0" rIns="0" bIns="0" rtlCol="0">
              <a:spAutoFit/>
            </a:bodyPr>
            <a:lstStyle/>
            <a:p>
              <a:pPr algn="r"/>
              <a:r>
                <a:rPr kumimoji="1" lang="en-US" altLang="ja-JP" sz="350" dirty="0"/>
                <a:t>※</a:t>
              </a:r>
              <a:r>
                <a:rPr kumimoji="1" lang="ja-JP" altLang="en-US" sz="350" dirty="0"/>
                <a:t>床面には、直付レールが付きます。</a:t>
              </a:r>
            </a:p>
          </p:txBody>
        </p:sp>
        <p:sp>
          <p:nvSpPr>
            <p:cNvPr id="466" name="テキスト ボックス 465">
              <a:extLst>
                <a:ext uri="{FF2B5EF4-FFF2-40B4-BE49-F238E27FC236}">
                  <a16:creationId xmlns:a16="http://schemas.microsoft.com/office/drawing/2014/main" id="{5F867A13-7817-319B-398D-F81912527053}"/>
                </a:ext>
              </a:extLst>
            </p:cNvPr>
            <p:cNvSpPr txBox="1"/>
            <p:nvPr/>
          </p:nvSpPr>
          <p:spPr>
            <a:xfrm>
              <a:off x="5232361" y="2373577"/>
              <a:ext cx="975551" cy="61555"/>
            </a:xfrm>
            <a:prstGeom prst="rect">
              <a:avLst/>
            </a:prstGeom>
            <a:noFill/>
          </p:spPr>
          <p:txBody>
            <a:bodyPr wrap="square" lIns="0" tIns="0" rIns="0" bIns="0" rtlCol="0">
              <a:spAutoFit/>
            </a:bodyPr>
            <a:lstStyle/>
            <a:p>
              <a:pPr algn="r"/>
              <a:r>
                <a:rPr kumimoji="1" lang="en-US" altLang="ja-JP" sz="400" dirty="0"/>
                <a:t>※</a:t>
              </a:r>
              <a:r>
                <a:rPr kumimoji="1" lang="ja-JP" altLang="en-US" sz="400" dirty="0"/>
                <a:t>引き残し </a:t>
              </a:r>
              <a:r>
                <a:rPr kumimoji="1" lang="en-US" altLang="ja-JP" sz="400" dirty="0"/>
                <a:t>100mm</a:t>
              </a:r>
              <a:r>
                <a:rPr kumimoji="1" lang="ja-JP" altLang="en-US" sz="400" dirty="0"/>
                <a:t>の場合</a:t>
              </a:r>
            </a:p>
          </p:txBody>
        </p:sp>
      </p:grpSp>
      <p:grpSp>
        <p:nvGrpSpPr>
          <p:cNvPr id="496" name="グループ化 495">
            <a:extLst>
              <a:ext uri="{FF2B5EF4-FFF2-40B4-BE49-F238E27FC236}">
                <a16:creationId xmlns:a16="http://schemas.microsoft.com/office/drawing/2014/main" id="{72C8013C-9E4F-3A40-9CB0-6D501003FCB8}"/>
              </a:ext>
            </a:extLst>
          </p:cNvPr>
          <p:cNvGrpSpPr/>
          <p:nvPr/>
        </p:nvGrpSpPr>
        <p:grpSpPr>
          <a:xfrm>
            <a:off x="3262410" y="5454553"/>
            <a:ext cx="6498778" cy="1188649"/>
            <a:chOff x="3262410" y="5438473"/>
            <a:chExt cx="6498778" cy="1188649"/>
          </a:xfrm>
        </p:grpSpPr>
        <p:grpSp>
          <p:nvGrpSpPr>
            <p:cNvPr id="497" name="グループ化 496">
              <a:extLst>
                <a:ext uri="{FF2B5EF4-FFF2-40B4-BE49-F238E27FC236}">
                  <a16:creationId xmlns:a16="http://schemas.microsoft.com/office/drawing/2014/main" id="{8F51C235-F97E-96D9-053B-806B1DA70278}"/>
                </a:ext>
              </a:extLst>
            </p:cNvPr>
            <p:cNvGrpSpPr/>
            <p:nvPr/>
          </p:nvGrpSpPr>
          <p:grpSpPr>
            <a:xfrm>
              <a:off x="3262410" y="5438473"/>
              <a:ext cx="6498778" cy="1188649"/>
              <a:chOff x="7491085" y="4030626"/>
              <a:chExt cx="3161168" cy="1188649"/>
            </a:xfrm>
          </p:grpSpPr>
          <p:sp>
            <p:nvSpPr>
              <p:cNvPr id="563" name="Rectangle 14">
                <a:extLst>
                  <a:ext uri="{FF2B5EF4-FFF2-40B4-BE49-F238E27FC236}">
                    <a16:creationId xmlns:a16="http://schemas.microsoft.com/office/drawing/2014/main" id="{69661160-C56C-AED2-9264-9BDDFD512076}"/>
                  </a:ext>
                </a:extLst>
              </p:cNvPr>
              <p:cNvSpPr>
                <a:spLocks noChangeArrowheads="1"/>
              </p:cNvSpPr>
              <p:nvPr/>
            </p:nvSpPr>
            <p:spPr bwMode="auto">
              <a:xfrm>
                <a:off x="7491085" y="4030626"/>
                <a:ext cx="3161168" cy="1188649"/>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564" name="Rectangle 84">
                <a:extLst>
                  <a:ext uri="{FF2B5EF4-FFF2-40B4-BE49-F238E27FC236}">
                    <a16:creationId xmlns:a16="http://schemas.microsoft.com/office/drawing/2014/main" id="{CE5FA764-CEBD-9079-095B-7B8B1D8565FF}"/>
                  </a:ext>
                </a:extLst>
              </p:cNvPr>
              <p:cNvSpPr>
                <a:spLocks noChangeArrowheads="1"/>
              </p:cNvSpPr>
              <p:nvPr/>
            </p:nvSpPr>
            <p:spPr bwMode="auto">
              <a:xfrm>
                <a:off x="7491085" y="4030628"/>
                <a:ext cx="3161168"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セパレート型表示錠・本締り錠バリエーション（抗菌・抗ウイルス対応）</a:t>
                </a:r>
              </a:p>
            </p:txBody>
          </p:sp>
        </p:grpSp>
        <p:grpSp>
          <p:nvGrpSpPr>
            <p:cNvPr id="498" name="グループ化 497">
              <a:extLst>
                <a:ext uri="{FF2B5EF4-FFF2-40B4-BE49-F238E27FC236}">
                  <a16:creationId xmlns:a16="http://schemas.microsoft.com/office/drawing/2014/main" id="{07F77022-AA38-1EA4-093A-3C93330F1DB4}"/>
                </a:ext>
              </a:extLst>
            </p:cNvPr>
            <p:cNvGrpSpPr/>
            <p:nvPr/>
          </p:nvGrpSpPr>
          <p:grpSpPr>
            <a:xfrm>
              <a:off x="9302522" y="5792831"/>
              <a:ext cx="314438" cy="753378"/>
              <a:chOff x="6821651" y="2402897"/>
              <a:chExt cx="314438" cy="753378"/>
            </a:xfrm>
          </p:grpSpPr>
          <p:pic>
            <p:nvPicPr>
              <p:cNvPr id="560" name="図 559">
                <a:extLst>
                  <a:ext uri="{FF2B5EF4-FFF2-40B4-BE49-F238E27FC236}">
                    <a16:creationId xmlns:a16="http://schemas.microsoft.com/office/drawing/2014/main" id="{B5931803-828D-CC3F-479D-15F073158521}"/>
                  </a:ext>
                </a:extLst>
              </p:cNvPr>
              <p:cNvPicPr>
                <a:picLocks noChangeAspect="1"/>
              </p:cNvPicPr>
              <p:nvPr/>
            </p:nvPicPr>
            <p:blipFill>
              <a:blip r:embed="rId18"/>
              <a:stretch>
                <a:fillRect/>
              </a:stretch>
            </p:blipFill>
            <p:spPr>
              <a:xfrm>
                <a:off x="6821651" y="2904275"/>
                <a:ext cx="298872" cy="252000"/>
              </a:xfrm>
              <a:prstGeom prst="rect">
                <a:avLst/>
              </a:prstGeom>
            </p:spPr>
          </p:pic>
          <p:pic>
            <p:nvPicPr>
              <p:cNvPr id="561" name="図 560">
                <a:extLst>
                  <a:ext uri="{FF2B5EF4-FFF2-40B4-BE49-F238E27FC236}">
                    <a16:creationId xmlns:a16="http://schemas.microsoft.com/office/drawing/2014/main" id="{91764163-3858-BA1B-941D-8B0A0AB697D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22568" y="2402897"/>
                <a:ext cx="298872" cy="252000"/>
              </a:xfrm>
              <a:prstGeom prst="rect">
                <a:avLst/>
              </a:prstGeom>
            </p:spPr>
          </p:pic>
          <p:sp>
            <p:nvSpPr>
              <p:cNvPr id="562" name="正方形/長方形 561">
                <a:extLst>
                  <a:ext uri="{FF2B5EF4-FFF2-40B4-BE49-F238E27FC236}">
                    <a16:creationId xmlns:a16="http://schemas.microsoft.com/office/drawing/2014/main" id="{3DC21DD1-0934-FA40-8E00-6B391E76EBED}"/>
                  </a:ext>
                </a:extLst>
              </p:cNvPr>
              <p:cNvSpPr/>
              <p:nvPr/>
            </p:nvSpPr>
            <p:spPr>
              <a:xfrm>
                <a:off x="6821651" y="2676697"/>
                <a:ext cx="314438" cy="138499"/>
              </a:xfrm>
              <a:prstGeom prst="rect">
                <a:avLst/>
              </a:prstGeom>
            </p:spPr>
            <p:txBody>
              <a:bodyPr wrap="square" lIns="0" tIns="0" rIns="0" bIns="0">
                <a:spAutoFit/>
              </a:bodyPr>
              <a:lstStyle/>
              <a:p>
                <a:r>
                  <a:rPr lang="ja-JP" altLang="en-US" sz="300" dirty="0"/>
                  <a:t>製品上の特定</a:t>
                </a:r>
                <a:endParaRPr lang="en-US" altLang="ja-JP" sz="300" dirty="0"/>
              </a:p>
              <a:p>
                <a:r>
                  <a:rPr lang="ja-JP" altLang="en-US" sz="300" dirty="0"/>
                  <a:t>ウイルスの数を</a:t>
                </a:r>
                <a:endParaRPr lang="en-US" altLang="ja-JP" sz="300" dirty="0"/>
              </a:p>
              <a:p>
                <a:r>
                  <a:rPr lang="ja-JP" altLang="en-US" sz="300" dirty="0"/>
                  <a:t>減少させます。</a:t>
                </a:r>
              </a:p>
            </p:txBody>
          </p:sp>
        </p:grpSp>
        <p:pic>
          <p:nvPicPr>
            <p:cNvPr id="499" name="図 498">
              <a:extLst>
                <a:ext uri="{FF2B5EF4-FFF2-40B4-BE49-F238E27FC236}">
                  <a16:creationId xmlns:a16="http://schemas.microsoft.com/office/drawing/2014/main" id="{96BDBF5F-DC82-FD6F-7B2C-4807C4D24C52}"/>
                </a:ext>
              </a:extLst>
            </p:cNvPr>
            <p:cNvPicPr>
              <a:picLocks noChangeAspect="1"/>
            </p:cNvPicPr>
            <p:nvPr/>
          </p:nvPicPr>
          <p:blipFill>
            <a:blip r:embed="rId52"/>
            <a:stretch>
              <a:fillRect/>
            </a:stretch>
          </p:blipFill>
          <p:spPr>
            <a:xfrm>
              <a:off x="3551728" y="5843259"/>
              <a:ext cx="257623" cy="263478"/>
            </a:xfrm>
            <a:prstGeom prst="rect">
              <a:avLst/>
            </a:prstGeom>
          </p:spPr>
        </p:pic>
        <p:grpSp>
          <p:nvGrpSpPr>
            <p:cNvPr id="500" name="グループ化 499">
              <a:extLst>
                <a:ext uri="{FF2B5EF4-FFF2-40B4-BE49-F238E27FC236}">
                  <a16:creationId xmlns:a16="http://schemas.microsoft.com/office/drawing/2014/main" id="{4E4EEC21-3EB6-D902-906C-BA5D1F42F894}"/>
                </a:ext>
              </a:extLst>
            </p:cNvPr>
            <p:cNvGrpSpPr/>
            <p:nvPr/>
          </p:nvGrpSpPr>
          <p:grpSpPr>
            <a:xfrm>
              <a:off x="3356705" y="5620754"/>
              <a:ext cx="1629411" cy="876145"/>
              <a:chOff x="3356705" y="5620754"/>
              <a:chExt cx="1629411" cy="876145"/>
            </a:xfrm>
          </p:grpSpPr>
          <p:sp>
            <p:nvSpPr>
              <p:cNvPr id="554" name="テキスト ボックス 553">
                <a:extLst>
                  <a:ext uri="{FF2B5EF4-FFF2-40B4-BE49-F238E27FC236}">
                    <a16:creationId xmlns:a16="http://schemas.microsoft.com/office/drawing/2014/main" id="{0AB0BC85-655C-F5DD-ED65-D8DF3127B53C}"/>
                  </a:ext>
                </a:extLst>
              </p:cNvPr>
              <p:cNvSpPr txBox="1"/>
              <p:nvPr/>
            </p:nvSpPr>
            <p:spPr>
              <a:xfrm>
                <a:off x="3513304" y="5620754"/>
                <a:ext cx="1041952" cy="107722"/>
              </a:xfrm>
              <a:prstGeom prst="rect">
                <a:avLst/>
              </a:prstGeom>
              <a:noFill/>
            </p:spPr>
            <p:txBody>
              <a:bodyPr wrap="none" lIns="0" tIns="0" rIns="0" bIns="0" rtlCol="0">
                <a:spAutoFit/>
              </a:bodyPr>
              <a:lstStyle/>
              <a:p>
                <a:r>
                  <a:rPr kumimoji="1" lang="ja-JP" altLang="en-US" sz="700" dirty="0"/>
                  <a:t>引戸用 セパレート型表示錠</a:t>
                </a:r>
              </a:p>
            </p:txBody>
          </p:sp>
          <p:sp>
            <p:nvSpPr>
              <p:cNvPr id="555" name="テキスト ボックス 554">
                <a:extLst>
                  <a:ext uri="{FF2B5EF4-FFF2-40B4-BE49-F238E27FC236}">
                    <a16:creationId xmlns:a16="http://schemas.microsoft.com/office/drawing/2014/main" id="{37F4CA4D-4C64-3D6F-9F5F-C5449D135DEB}"/>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556" name="グループ化 555">
                <a:extLst>
                  <a:ext uri="{FF2B5EF4-FFF2-40B4-BE49-F238E27FC236}">
                    <a16:creationId xmlns:a16="http://schemas.microsoft.com/office/drawing/2014/main" id="{367FF8FD-0AD6-0BFB-6B65-405D77885DEE}"/>
                  </a:ext>
                </a:extLst>
              </p:cNvPr>
              <p:cNvGrpSpPr/>
              <p:nvPr/>
            </p:nvGrpSpPr>
            <p:grpSpPr>
              <a:xfrm>
                <a:off x="3356705" y="5822402"/>
                <a:ext cx="88312" cy="674497"/>
                <a:chOff x="3356705" y="5854847"/>
                <a:chExt cx="63828" cy="623785"/>
              </a:xfrm>
            </p:grpSpPr>
            <p:sp>
              <p:nvSpPr>
                <p:cNvPr id="558" name="正方形/長方形 557">
                  <a:extLst>
                    <a:ext uri="{FF2B5EF4-FFF2-40B4-BE49-F238E27FC236}">
                      <a16:creationId xmlns:a16="http://schemas.microsoft.com/office/drawing/2014/main" id="{BAA0BAB8-8626-1282-6CA8-6BE9F0F04644}"/>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標準サムターン</a:t>
                  </a:r>
                </a:p>
              </p:txBody>
            </p:sp>
            <p:sp>
              <p:nvSpPr>
                <p:cNvPr id="559" name="正方形/長方形 558">
                  <a:extLst>
                    <a:ext uri="{FF2B5EF4-FFF2-40B4-BE49-F238E27FC236}">
                      <a16:creationId xmlns:a16="http://schemas.microsoft.com/office/drawing/2014/main" id="{4C512391-40B7-DE89-5BFE-D5DDAE7AFFD8}"/>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大型サムターン</a:t>
                  </a:r>
                </a:p>
              </p:txBody>
            </p:sp>
          </p:grpSp>
          <p:sp>
            <p:nvSpPr>
              <p:cNvPr id="557" name="テキスト ボックス 556">
                <a:extLst>
                  <a:ext uri="{FF2B5EF4-FFF2-40B4-BE49-F238E27FC236}">
                    <a16:creationId xmlns:a16="http://schemas.microsoft.com/office/drawing/2014/main" id="{1729EB23-9496-5243-DCFB-CE09DE7C9F07}"/>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sp>
          <p:nvSpPr>
            <p:cNvPr id="501" name="正方形/長方形 500">
              <a:extLst>
                <a:ext uri="{FF2B5EF4-FFF2-40B4-BE49-F238E27FC236}">
                  <a16:creationId xmlns:a16="http://schemas.microsoft.com/office/drawing/2014/main" id="{7D463E40-F989-0635-3B42-98DBAE7354A4}"/>
                </a:ext>
              </a:extLst>
            </p:cNvPr>
            <p:cNvSpPr/>
            <p:nvPr/>
          </p:nvSpPr>
          <p:spPr>
            <a:xfrm>
              <a:off x="3530602"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表示部</a:t>
              </a:r>
            </a:p>
          </p:txBody>
        </p:sp>
        <p:sp>
          <p:nvSpPr>
            <p:cNvPr id="502" name="正方形/長方形 501">
              <a:extLst>
                <a:ext uri="{FF2B5EF4-FFF2-40B4-BE49-F238E27FC236}">
                  <a16:creationId xmlns:a16="http://schemas.microsoft.com/office/drawing/2014/main" id="{6FE81EF9-BBD7-6566-46B9-648AB5470B1E}"/>
                </a:ext>
              </a:extLst>
            </p:cNvPr>
            <p:cNvSpPr/>
            <p:nvPr/>
          </p:nvSpPr>
          <p:spPr>
            <a:xfrm>
              <a:off x="3834886"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pic>
          <p:nvPicPr>
            <p:cNvPr id="503" name="図 502">
              <a:extLst>
                <a:ext uri="{FF2B5EF4-FFF2-40B4-BE49-F238E27FC236}">
                  <a16:creationId xmlns:a16="http://schemas.microsoft.com/office/drawing/2014/main" id="{2D1F0DBC-6653-3AEA-4F95-C8666494CD9A}"/>
                </a:ext>
              </a:extLst>
            </p:cNvPr>
            <p:cNvPicPr>
              <a:picLocks noChangeAspect="1"/>
            </p:cNvPicPr>
            <p:nvPr/>
          </p:nvPicPr>
          <p:blipFill>
            <a:blip r:embed="rId53"/>
            <a:stretch>
              <a:fillRect/>
            </a:stretch>
          </p:blipFill>
          <p:spPr>
            <a:xfrm>
              <a:off x="3869785" y="5843937"/>
              <a:ext cx="256960" cy="262800"/>
            </a:xfrm>
            <a:prstGeom prst="rect">
              <a:avLst/>
            </a:prstGeom>
          </p:spPr>
        </p:pic>
        <p:pic>
          <p:nvPicPr>
            <p:cNvPr id="504" name="図 503">
              <a:extLst>
                <a:ext uri="{FF2B5EF4-FFF2-40B4-BE49-F238E27FC236}">
                  <a16:creationId xmlns:a16="http://schemas.microsoft.com/office/drawing/2014/main" id="{BB954426-3572-AF2E-9440-B3CE0DAF4725}"/>
                </a:ext>
              </a:extLst>
            </p:cNvPr>
            <p:cNvPicPr>
              <a:picLocks noChangeAspect="1"/>
            </p:cNvPicPr>
            <p:nvPr/>
          </p:nvPicPr>
          <p:blipFill>
            <a:blip r:embed="rId54"/>
            <a:stretch>
              <a:fillRect/>
            </a:stretch>
          </p:blipFill>
          <p:spPr>
            <a:xfrm>
              <a:off x="3872869" y="6195140"/>
              <a:ext cx="286854" cy="317524"/>
            </a:xfrm>
            <a:prstGeom prst="rect">
              <a:avLst/>
            </a:prstGeom>
          </p:spPr>
        </p:pic>
        <p:pic>
          <p:nvPicPr>
            <p:cNvPr id="505" name="図 504">
              <a:extLst>
                <a:ext uri="{FF2B5EF4-FFF2-40B4-BE49-F238E27FC236}">
                  <a16:creationId xmlns:a16="http://schemas.microsoft.com/office/drawing/2014/main" id="{ED7F29EA-656C-F149-1FE4-7F1AF7F12707}"/>
                </a:ext>
              </a:extLst>
            </p:cNvPr>
            <p:cNvPicPr>
              <a:picLocks noChangeAspect="1"/>
            </p:cNvPicPr>
            <p:nvPr/>
          </p:nvPicPr>
          <p:blipFill>
            <a:blip r:embed="rId52"/>
            <a:stretch>
              <a:fillRect/>
            </a:stretch>
          </p:blipFill>
          <p:spPr>
            <a:xfrm>
              <a:off x="3551728" y="6195140"/>
              <a:ext cx="257623" cy="263478"/>
            </a:xfrm>
            <a:prstGeom prst="rect">
              <a:avLst/>
            </a:prstGeom>
          </p:spPr>
        </p:pic>
        <p:pic>
          <p:nvPicPr>
            <p:cNvPr id="506" name="図 505">
              <a:extLst>
                <a:ext uri="{FF2B5EF4-FFF2-40B4-BE49-F238E27FC236}">
                  <a16:creationId xmlns:a16="http://schemas.microsoft.com/office/drawing/2014/main" id="{558BE465-A43E-0186-A2EC-5B3A10D69536}"/>
                </a:ext>
              </a:extLst>
            </p:cNvPr>
            <p:cNvPicPr>
              <a:picLocks noChangeAspect="1"/>
            </p:cNvPicPr>
            <p:nvPr/>
          </p:nvPicPr>
          <p:blipFill>
            <a:blip r:embed="rId55"/>
            <a:stretch>
              <a:fillRect/>
            </a:stretch>
          </p:blipFill>
          <p:spPr>
            <a:xfrm>
              <a:off x="4332428" y="5843937"/>
              <a:ext cx="256960" cy="262800"/>
            </a:xfrm>
            <a:prstGeom prst="rect">
              <a:avLst/>
            </a:prstGeom>
          </p:spPr>
        </p:pic>
        <p:pic>
          <p:nvPicPr>
            <p:cNvPr id="507" name="図 506">
              <a:extLst>
                <a:ext uri="{FF2B5EF4-FFF2-40B4-BE49-F238E27FC236}">
                  <a16:creationId xmlns:a16="http://schemas.microsoft.com/office/drawing/2014/main" id="{CF5751E0-26B8-CAC2-BCB5-27125486C8DB}"/>
                </a:ext>
              </a:extLst>
            </p:cNvPr>
            <p:cNvPicPr>
              <a:picLocks noChangeAspect="1"/>
            </p:cNvPicPr>
            <p:nvPr/>
          </p:nvPicPr>
          <p:blipFill>
            <a:blip r:embed="rId56"/>
            <a:stretch>
              <a:fillRect/>
            </a:stretch>
          </p:blipFill>
          <p:spPr>
            <a:xfrm>
              <a:off x="4643382" y="5843937"/>
              <a:ext cx="256960" cy="262800"/>
            </a:xfrm>
            <a:prstGeom prst="rect">
              <a:avLst/>
            </a:prstGeom>
          </p:spPr>
        </p:pic>
        <p:pic>
          <p:nvPicPr>
            <p:cNvPr id="508" name="図 507">
              <a:extLst>
                <a:ext uri="{FF2B5EF4-FFF2-40B4-BE49-F238E27FC236}">
                  <a16:creationId xmlns:a16="http://schemas.microsoft.com/office/drawing/2014/main" id="{420F1845-2B64-E0A7-A7BB-AE697FD18957}"/>
                </a:ext>
              </a:extLst>
            </p:cNvPr>
            <p:cNvPicPr>
              <a:picLocks noChangeAspect="1"/>
            </p:cNvPicPr>
            <p:nvPr/>
          </p:nvPicPr>
          <p:blipFill>
            <a:blip r:embed="rId57"/>
            <a:stretch>
              <a:fillRect/>
            </a:stretch>
          </p:blipFill>
          <p:spPr>
            <a:xfrm>
              <a:off x="4643382" y="6195140"/>
              <a:ext cx="288000" cy="318792"/>
            </a:xfrm>
            <a:prstGeom prst="rect">
              <a:avLst/>
            </a:prstGeom>
          </p:spPr>
        </p:pic>
        <p:pic>
          <p:nvPicPr>
            <p:cNvPr id="509" name="図 508">
              <a:extLst>
                <a:ext uri="{FF2B5EF4-FFF2-40B4-BE49-F238E27FC236}">
                  <a16:creationId xmlns:a16="http://schemas.microsoft.com/office/drawing/2014/main" id="{44CB341C-3B05-5A4C-0AF8-84DB9F8EB23F}"/>
                </a:ext>
              </a:extLst>
            </p:cNvPr>
            <p:cNvPicPr>
              <a:picLocks noChangeAspect="1"/>
            </p:cNvPicPr>
            <p:nvPr/>
          </p:nvPicPr>
          <p:blipFill>
            <a:blip r:embed="rId55"/>
            <a:stretch>
              <a:fillRect/>
            </a:stretch>
          </p:blipFill>
          <p:spPr>
            <a:xfrm>
              <a:off x="4332428" y="6195140"/>
              <a:ext cx="256960" cy="262800"/>
            </a:xfrm>
            <a:prstGeom prst="rect">
              <a:avLst/>
            </a:prstGeom>
          </p:spPr>
        </p:pic>
        <p:grpSp>
          <p:nvGrpSpPr>
            <p:cNvPr id="510" name="グループ化 509">
              <a:extLst>
                <a:ext uri="{FF2B5EF4-FFF2-40B4-BE49-F238E27FC236}">
                  <a16:creationId xmlns:a16="http://schemas.microsoft.com/office/drawing/2014/main" id="{F0FC6EE5-B0D9-1160-EBB1-E61CC1ED5F04}"/>
                </a:ext>
              </a:extLst>
            </p:cNvPr>
            <p:cNvGrpSpPr/>
            <p:nvPr/>
          </p:nvGrpSpPr>
          <p:grpSpPr>
            <a:xfrm>
              <a:off x="5287963" y="5620754"/>
              <a:ext cx="1629411" cy="876145"/>
              <a:chOff x="3356705" y="5620754"/>
              <a:chExt cx="1629411" cy="876145"/>
            </a:xfrm>
          </p:grpSpPr>
          <p:sp>
            <p:nvSpPr>
              <p:cNvPr id="548" name="テキスト ボックス 547">
                <a:extLst>
                  <a:ext uri="{FF2B5EF4-FFF2-40B4-BE49-F238E27FC236}">
                    <a16:creationId xmlns:a16="http://schemas.microsoft.com/office/drawing/2014/main" id="{C73CA42C-A047-3D5A-B5EE-5468210ACA00}"/>
                  </a:ext>
                </a:extLst>
              </p:cNvPr>
              <p:cNvSpPr txBox="1"/>
              <p:nvPr/>
            </p:nvSpPr>
            <p:spPr>
              <a:xfrm>
                <a:off x="3513304" y="5620754"/>
                <a:ext cx="910506" cy="107722"/>
              </a:xfrm>
              <a:prstGeom prst="rect">
                <a:avLst/>
              </a:prstGeom>
              <a:noFill/>
            </p:spPr>
            <p:txBody>
              <a:bodyPr wrap="none" lIns="0" tIns="0" rIns="0" bIns="0" rtlCol="0">
                <a:spAutoFit/>
              </a:bodyPr>
              <a:lstStyle/>
              <a:p>
                <a:r>
                  <a:rPr kumimoji="1" lang="ja-JP" altLang="en-US" sz="700" dirty="0"/>
                  <a:t>本締り錠（シリンダー錠）</a:t>
                </a:r>
              </a:p>
            </p:txBody>
          </p:sp>
          <p:sp>
            <p:nvSpPr>
              <p:cNvPr id="549" name="テキスト ボックス 548">
                <a:extLst>
                  <a:ext uri="{FF2B5EF4-FFF2-40B4-BE49-F238E27FC236}">
                    <a16:creationId xmlns:a16="http://schemas.microsoft.com/office/drawing/2014/main" id="{91C6CFC4-4566-C47F-EEEF-CCFCF188ECBD}"/>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550" name="グループ化 549">
                <a:extLst>
                  <a:ext uri="{FF2B5EF4-FFF2-40B4-BE49-F238E27FC236}">
                    <a16:creationId xmlns:a16="http://schemas.microsoft.com/office/drawing/2014/main" id="{3DAB33C5-3D59-3E64-1692-607BCBC0A142}"/>
                  </a:ext>
                </a:extLst>
              </p:cNvPr>
              <p:cNvGrpSpPr/>
              <p:nvPr/>
            </p:nvGrpSpPr>
            <p:grpSpPr>
              <a:xfrm>
                <a:off x="3356705" y="5822402"/>
                <a:ext cx="88312" cy="674497"/>
                <a:chOff x="3356705" y="5854847"/>
                <a:chExt cx="63828" cy="623785"/>
              </a:xfrm>
            </p:grpSpPr>
            <p:sp>
              <p:nvSpPr>
                <p:cNvPr id="552" name="正方形/長方形 551">
                  <a:extLst>
                    <a:ext uri="{FF2B5EF4-FFF2-40B4-BE49-F238E27FC236}">
                      <a16:creationId xmlns:a16="http://schemas.microsoft.com/office/drawing/2014/main" id="{B51560BF-4E87-4294-91AF-ADE939F00C4E}"/>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引戸用</a:t>
                  </a:r>
                </a:p>
              </p:txBody>
            </p:sp>
            <p:sp>
              <p:nvSpPr>
                <p:cNvPr id="553" name="正方形/長方形 552">
                  <a:extLst>
                    <a:ext uri="{FF2B5EF4-FFF2-40B4-BE49-F238E27FC236}">
                      <a16:creationId xmlns:a16="http://schemas.microsoft.com/office/drawing/2014/main" id="{A303BBE6-4101-BCB4-B84F-2BCE9F963D61}"/>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開き戸用</a:t>
                  </a:r>
                </a:p>
              </p:txBody>
            </p:sp>
          </p:grpSp>
          <p:sp>
            <p:nvSpPr>
              <p:cNvPr id="551" name="テキスト ボックス 550">
                <a:extLst>
                  <a:ext uri="{FF2B5EF4-FFF2-40B4-BE49-F238E27FC236}">
                    <a16:creationId xmlns:a16="http://schemas.microsoft.com/office/drawing/2014/main" id="{CE63E2F6-5304-502C-0451-077B512E079D}"/>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grpSp>
          <p:nvGrpSpPr>
            <p:cNvPr id="511" name="グループ化 510">
              <a:extLst>
                <a:ext uri="{FF2B5EF4-FFF2-40B4-BE49-F238E27FC236}">
                  <a16:creationId xmlns:a16="http://schemas.microsoft.com/office/drawing/2014/main" id="{6DEE78FC-9BBE-3885-293A-87A30A7C195A}"/>
                </a:ext>
              </a:extLst>
            </p:cNvPr>
            <p:cNvGrpSpPr/>
            <p:nvPr/>
          </p:nvGrpSpPr>
          <p:grpSpPr>
            <a:xfrm>
              <a:off x="7219221" y="5620754"/>
              <a:ext cx="1629411" cy="876145"/>
              <a:chOff x="3356705" y="5620754"/>
              <a:chExt cx="1629411" cy="876145"/>
            </a:xfrm>
          </p:grpSpPr>
          <p:sp>
            <p:nvSpPr>
              <p:cNvPr id="542" name="テキスト ボックス 541">
                <a:extLst>
                  <a:ext uri="{FF2B5EF4-FFF2-40B4-BE49-F238E27FC236}">
                    <a16:creationId xmlns:a16="http://schemas.microsoft.com/office/drawing/2014/main" id="{4226F278-10D5-F903-67A9-1A9C415CBF56}"/>
                  </a:ext>
                </a:extLst>
              </p:cNvPr>
              <p:cNvSpPr txBox="1"/>
              <p:nvPr/>
            </p:nvSpPr>
            <p:spPr>
              <a:xfrm>
                <a:off x="3513304" y="5620754"/>
                <a:ext cx="589905" cy="107722"/>
              </a:xfrm>
              <a:prstGeom prst="rect">
                <a:avLst/>
              </a:prstGeom>
              <a:noFill/>
            </p:spPr>
            <p:txBody>
              <a:bodyPr wrap="none" lIns="0" tIns="0" rIns="0" bIns="0" rtlCol="0">
                <a:spAutoFit/>
              </a:bodyPr>
              <a:lstStyle/>
              <a:p>
                <a:r>
                  <a:rPr kumimoji="1" lang="ja-JP" altLang="en-US" sz="700" dirty="0"/>
                  <a:t>両側サムターン</a:t>
                </a:r>
              </a:p>
            </p:txBody>
          </p:sp>
          <p:sp>
            <p:nvSpPr>
              <p:cNvPr id="543" name="テキスト ボックス 542">
                <a:extLst>
                  <a:ext uri="{FF2B5EF4-FFF2-40B4-BE49-F238E27FC236}">
                    <a16:creationId xmlns:a16="http://schemas.microsoft.com/office/drawing/2014/main" id="{BBBC46C0-D45B-379F-8A81-EE8CBE03C74A}"/>
                  </a:ext>
                </a:extLst>
              </p:cNvPr>
              <p:cNvSpPr txBox="1"/>
              <p:nvPr/>
            </p:nvSpPr>
            <p:spPr>
              <a:xfrm>
                <a:off x="3513304"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サテンシルバー色（塗装）</a:t>
                </a:r>
              </a:p>
            </p:txBody>
          </p:sp>
          <p:grpSp>
            <p:nvGrpSpPr>
              <p:cNvPr id="544" name="グループ化 543">
                <a:extLst>
                  <a:ext uri="{FF2B5EF4-FFF2-40B4-BE49-F238E27FC236}">
                    <a16:creationId xmlns:a16="http://schemas.microsoft.com/office/drawing/2014/main" id="{776B5E2B-8E94-3DE4-2CE9-7FF8D0621596}"/>
                  </a:ext>
                </a:extLst>
              </p:cNvPr>
              <p:cNvGrpSpPr/>
              <p:nvPr/>
            </p:nvGrpSpPr>
            <p:grpSpPr>
              <a:xfrm>
                <a:off x="3356705" y="5822402"/>
                <a:ext cx="88312" cy="674497"/>
                <a:chOff x="3356705" y="5854847"/>
                <a:chExt cx="63828" cy="623785"/>
              </a:xfrm>
            </p:grpSpPr>
            <p:sp>
              <p:nvSpPr>
                <p:cNvPr id="546" name="正方形/長方形 545">
                  <a:extLst>
                    <a:ext uri="{FF2B5EF4-FFF2-40B4-BE49-F238E27FC236}">
                      <a16:creationId xmlns:a16="http://schemas.microsoft.com/office/drawing/2014/main" id="{750BD58B-529F-4BB0-2443-058B6F27951F}"/>
                    </a:ext>
                  </a:extLst>
                </p:cNvPr>
                <p:cNvSpPr/>
                <p:nvPr/>
              </p:nvSpPr>
              <p:spPr>
                <a:xfrm>
                  <a:off x="3356705" y="5854847"/>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引戸用</a:t>
                  </a:r>
                </a:p>
              </p:txBody>
            </p:sp>
            <p:sp>
              <p:nvSpPr>
                <p:cNvPr id="547" name="正方形/長方形 546">
                  <a:extLst>
                    <a:ext uri="{FF2B5EF4-FFF2-40B4-BE49-F238E27FC236}">
                      <a16:creationId xmlns:a16="http://schemas.microsoft.com/office/drawing/2014/main" id="{0183B11F-972F-C0F0-360D-CDADDCEE8016}"/>
                    </a:ext>
                  </a:extLst>
                </p:cNvPr>
                <p:cNvSpPr/>
                <p:nvPr/>
              </p:nvSpPr>
              <p:spPr>
                <a:xfrm>
                  <a:off x="3356705" y="6184980"/>
                  <a:ext cx="63828" cy="293652"/>
                </a:xfrm>
                <a:prstGeom prst="rect">
                  <a:avLst/>
                </a:prstGeom>
                <a:noFill/>
                <a:ln w="3175">
                  <a:solidFill>
                    <a:schemeClr val="tx1"/>
                  </a:solidFill>
                </a:ln>
              </p:spPr>
              <p:txBody>
                <a:bodyPr vert="eaVert" wrap="square" lIns="0" tIns="0" rIns="0" bIns="0" anchor="ctr" anchorCtr="0">
                  <a:noAutofit/>
                </a:bodyPr>
                <a:lstStyle/>
                <a:p>
                  <a:pPr algn="ctr"/>
                  <a:r>
                    <a:rPr lang="ja-JP" altLang="en-US" sz="350" dirty="0">
                      <a:solidFill>
                        <a:srgbClr val="000000"/>
                      </a:solidFill>
                      <a:latin typeface="ＭＳ Ｐゴシック" pitchFamily="50" charset="-128"/>
                      <a:ea typeface="ＭＳ Ｐゴシック" pitchFamily="50" charset="-128"/>
                    </a:rPr>
                    <a:t>開き戸用</a:t>
                  </a:r>
                </a:p>
              </p:txBody>
            </p:sp>
          </p:grpSp>
          <p:sp>
            <p:nvSpPr>
              <p:cNvPr id="545" name="テキスト ボックス 544">
                <a:extLst>
                  <a:ext uri="{FF2B5EF4-FFF2-40B4-BE49-F238E27FC236}">
                    <a16:creationId xmlns:a16="http://schemas.microsoft.com/office/drawing/2014/main" id="{22449FA7-B50C-8489-B7DB-588FF31ADE43}"/>
                  </a:ext>
                </a:extLst>
              </p:cNvPr>
              <p:cNvSpPr txBox="1"/>
              <p:nvPr/>
            </p:nvSpPr>
            <p:spPr>
              <a:xfrm>
                <a:off x="4277328" y="5737556"/>
                <a:ext cx="708788" cy="84846"/>
              </a:xfrm>
              <a:prstGeom prst="rect">
                <a:avLst/>
              </a:prstGeom>
              <a:noFill/>
              <a:ln w="3175">
                <a:solidFill>
                  <a:schemeClr val="tx1"/>
                </a:solidFill>
              </a:ln>
            </p:spPr>
            <p:txBody>
              <a:bodyPr wrap="square" lIns="0" tIns="0" rIns="0" bIns="0" rtlCol="0" anchor="ctr" anchorCtr="0">
                <a:noAutofit/>
              </a:bodyPr>
              <a:lstStyle/>
              <a:p>
                <a:pPr algn="ctr"/>
                <a:r>
                  <a:rPr kumimoji="1" lang="ja-JP" altLang="en-US" sz="500" dirty="0"/>
                  <a:t>オフブラック色（塗装）</a:t>
                </a:r>
              </a:p>
            </p:txBody>
          </p:sp>
        </p:grpSp>
        <p:grpSp>
          <p:nvGrpSpPr>
            <p:cNvPr id="512" name="グループ化 511">
              <a:extLst>
                <a:ext uri="{FF2B5EF4-FFF2-40B4-BE49-F238E27FC236}">
                  <a16:creationId xmlns:a16="http://schemas.microsoft.com/office/drawing/2014/main" id="{C3990374-1A23-D6FA-2084-558899A07600}"/>
                </a:ext>
              </a:extLst>
            </p:cNvPr>
            <p:cNvGrpSpPr/>
            <p:nvPr/>
          </p:nvGrpSpPr>
          <p:grpSpPr>
            <a:xfrm>
              <a:off x="9246978" y="5616841"/>
              <a:ext cx="425527" cy="112552"/>
              <a:chOff x="7405834" y="2204598"/>
              <a:chExt cx="425527" cy="112552"/>
            </a:xfrm>
          </p:grpSpPr>
          <p:sp>
            <p:nvSpPr>
              <p:cNvPr id="539" name="正方形/長方形 538">
                <a:extLst>
                  <a:ext uri="{FF2B5EF4-FFF2-40B4-BE49-F238E27FC236}">
                    <a16:creationId xmlns:a16="http://schemas.microsoft.com/office/drawing/2014/main" id="{68BE7856-5557-C96C-8578-CC01539AF3B7}"/>
                  </a:ext>
                </a:extLst>
              </p:cNvPr>
              <p:cNvSpPr/>
              <p:nvPr/>
            </p:nvSpPr>
            <p:spPr bwMode="auto">
              <a:xfrm>
                <a:off x="7405834" y="2204598"/>
                <a:ext cx="425527"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sp>
            <p:nvSpPr>
              <p:cNvPr id="540" name="テキスト ボックス 539">
                <a:extLst>
                  <a:ext uri="{FF2B5EF4-FFF2-40B4-BE49-F238E27FC236}">
                    <a16:creationId xmlns:a16="http://schemas.microsoft.com/office/drawing/2014/main" id="{8EB3DC5D-1F24-DDFE-3A9D-3955E2764877}"/>
                  </a:ext>
                </a:extLst>
              </p:cNvPr>
              <p:cNvSpPr txBox="1"/>
              <p:nvPr/>
            </p:nvSpPr>
            <p:spPr>
              <a:xfrm>
                <a:off x="7520468" y="2218163"/>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541" name="四角形: 角を丸くする 540">
                <a:extLst>
                  <a:ext uri="{FF2B5EF4-FFF2-40B4-BE49-F238E27FC236}">
                    <a16:creationId xmlns:a16="http://schemas.microsoft.com/office/drawing/2014/main" id="{4006FE47-BA64-A389-0BD5-65438ACD25BE}"/>
                  </a:ext>
                </a:extLst>
              </p:cNvPr>
              <p:cNvSpPr/>
              <p:nvPr/>
            </p:nvSpPr>
            <p:spPr bwMode="auto">
              <a:xfrm>
                <a:off x="7424825" y="2215719"/>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pic>
          <p:nvPicPr>
            <p:cNvPr id="513" name="図 512">
              <a:extLst>
                <a:ext uri="{FF2B5EF4-FFF2-40B4-BE49-F238E27FC236}">
                  <a16:creationId xmlns:a16="http://schemas.microsoft.com/office/drawing/2014/main" id="{AC705838-6681-A418-FD56-ACA5056DC748}"/>
                </a:ext>
              </a:extLst>
            </p:cNvPr>
            <p:cNvPicPr>
              <a:picLocks noChangeAspect="1"/>
            </p:cNvPicPr>
            <p:nvPr/>
          </p:nvPicPr>
          <p:blipFill>
            <a:blip r:embed="rId58"/>
            <a:stretch>
              <a:fillRect/>
            </a:stretch>
          </p:blipFill>
          <p:spPr>
            <a:xfrm>
              <a:off x="5475281" y="5843937"/>
              <a:ext cx="266693" cy="262800"/>
            </a:xfrm>
            <a:prstGeom prst="rect">
              <a:avLst/>
            </a:prstGeom>
          </p:spPr>
        </p:pic>
        <p:pic>
          <p:nvPicPr>
            <p:cNvPr id="514" name="図 513">
              <a:extLst>
                <a:ext uri="{FF2B5EF4-FFF2-40B4-BE49-F238E27FC236}">
                  <a16:creationId xmlns:a16="http://schemas.microsoft.com/office/drawing/2014/main" id="{5A34A46D-37CE-84D9-DDA1-302350FDFD45}"/>
                </a:ext>
              </a:extLst>
            </p:cNvPr>
            <p:cNvPicPr>
              <a:picLocks noChangeAspect="1"/>
            </p:cNvPicPr>
            <p:nvPr/>
          </p:nvPicPr>
          <p:blipFill>
            <a:blip r:embed="rId59"/>
            <a:stretch>
              <a:fillRect/>
            </a:stretch>
          </p:blipFill>
          <p:spPr>
            <a:xfrm>
              <a:off x="5468332" y="6197516"/>
              <a:ext cx="266693" cy="262800"/>
            </a:xfrm>
            <a:prstGeom prst="rect">
              <a:avLst/>
            </a:prstGeom>
          </p:spPr>
        </p:pic>
        <p:pic>
          <p:nvPicPr>
            <p:cNvPr id="515" name="図 514">
              <a:extLst>
                <a:ext uri="{FF2B5EF4-FFF2-40B4-BE49-F238E27FC236}">
                  <a16:creationId xmlns:a16="http://schemas.microsoft.com/office/drawing/2014/main" id="{3215AF09-C712-2A45-E821-146BCA570CBA}"/>
                </a:ext>
              </a:extLst>
            </p:cNvPr>
            <p:cNvPicPr>
              <a:picLocks noChangeAspect="1"/>
            </p:cNvPicPr>
            <p:nvPr/>
          </p:nvPicPr>
          <p:blipFill>
            <a:blip r:embed="rId60"/>
            <a:stretch>
              <a:fillRect/>
            </a:stretch>
          </p:blipFill>
          <p:spPr>
            <a:xfrm>
              <a:off x="5787486" y="6193425"/>
              <a:ext cx="241387" cy="262800"/>
            </a:xfrm>
            <a:prstGeom prst="rect">
              <a:avLst/>
            </a:prstGeom>
          </p:spPr>
        </p:pic>
        <p:pic>
          <p:nvPicPr>
            <p:cNvPr id="516" name="図 515">
              <a:extLst>
                <a:ext uri="{FF2B5EF4-FFF2-40B4-BE49-F238E27FC236}">
                  <a16:creationId xmlns:a16="http://schemas.microsoft.com/office/drawing/2014/main" id="{17E13715-6752-D23F-0341-73E5BE6B7CC5}"/>
                </a:ext>
              </a:extLst>
            </p:cNvPr>
            <p:cNvPicPr>
              <a:picLocks noChangeAspect="1"/>
            </p:cNvPicPr>
            <p:nvPr/>
          </p:nvPicPr>
          <p:blipFill>
            <a:blip r:embed="rId61"/>
            <a:stretch>
              <a:fillRect/>
            </a:stretch>
          </p:blipFill>
          <p:spPr>
            <a:xfrm>
              <a:off x="6267583" y="5843937"/>
              <a:ext cx="266693" cy="262800"/>
            </a:xfrm>
            <a:prstGeom prst="rect">
              <a:avLst/>
            </a:prstGeom>
          </p:spPr>
        </p:pic>
        <p:pic>
          <p:nvPicPr>
            <p:cNvPr id="517" name="図 516">
              <a:extLst>
                <a:ext uri="{FF2B5EF4-FFF2-40B4-BE49-F238E27FC236}">
                  <a16:creationId xmlns:a16="http://schemas.microsoft.com/office/drawing/2014/main" id="{0FF5C783-CCB5-212D-5AA7-3A281119B059}"/>
                </a:ext>
              </a:extLst>
            </p:cNvPr>
            <p:cNvPicPr>
              <a:picLocks noChangeAspect="1"/>
            </p:cNvPicPr>
            <p:nvPr/>
          </p:nvPicPr>
          <p:blipFill>
            <a:blip r:embed="rId62"/>
            <a:stretch>
              <a:fillRect/>
            </a:stretch>
          </p:blipFill>
          <p:spPr>
            <a:xfrm>
              <a:off x="6267583" y="6171338"/>
              <a:ext cx="266693" cy="262800"/>
            </a:xfrm>
            <a:prstGeom prst="rect">
              <a:avLst/>
            </a:prstGeom>
          </p:spPr>
        </p:pic>
        <p:pic>
          <p:nvPicPr>
            <p:cNvPr id="518" name="図 517">
              <a:extLst>
                <a:ext uri="{FF2B5EF4-FFF2-40B4-BE49-F238E27FC236}">
                  <a16:creationId xmlns:a16="http://schemas.microsoft.com/office/drawing/2014/main" id="{3FC3AA45-3DCC-0878-F1A4-36EACE2E63E0}"/>
                </a:ext>
              </a:extLst>
            </p:cNvPr>
            <p:cNvPicPr>
              <a:picLocks noChangeAspect="1"/>
            </p:cNvPicPr>
            <p:nvPr/>
          </p:nvPicPr>
          <p:blipFill>
            <a:blip r:embed="rId63"/>
            <a:stretch>
              <a:fillRect/>
            </a:stretch>
          </p:blipFill>
          <p:spPr>
            <a:xfrm>
              <a:off x="6593124" y="6179374"/>
              <a:ext cx="241387" cy="262800"/>
            </a:xfrm>
            <a:prstGeom prst="rect">
              <a:avLst/>
            </a:prstGeom>
          </p:spPr>
        </p:pic>
        <p:pic>
          <p:nvPicPr>
            <p:cNvPr id="519" name="図 518">
              <a:extLst>
                <a:ext uri="{FF2B5EF4-FFF2-40B4-BE49-F238E27FC236}">
                  <a16:creationId xmlns:a16="http://schemas.microsoft.com/office/drawing/2014/main" id="{1AA3CBA3-998A-9515-9B42-0133ABD9515E}"/>
                </a:ext>
              </a:extLst>
            </p:cNvPr>
            <p:cNvPicPr>
              <a:picLocks noChangeAspect="1"/>
            </p:cNvPicPr>
            <p:nvPr/>
          </p:nvPicPr>
          <p:blipFill>
            <a:blip r:embed="rId64"/>
            <a:stretch>
              <a:fillRect/>
            </a:stretch>
          </p:blipFill>
          <p:spPr>
            <a:xfrm>
              <a:off x="5796988" y="5843937"/>
              <a:ext cx="286200" cy="316800"/>
            </a:xfrm>
            <a:prstGeom prst="rect">
              <a:avLst/>
            </a:prstGeom>
          </p:spPr>
        </p:pic>
        <p:pic>
          <p:nvPicPr>
            <p:cNvPr id="520" name="図 519">
              <a:extLst>
                <a:ext uri="{FF2B5EF4-FFF2-40B4-BE49-F238E27FC236}">
                  <a16:creationId xmlns:a16="http://schemas.microsoft.com/office/drawing/2014/main" id="{4849C254-9048-C1A5-D5C5-4460DC0FD992}"/>
                </a:ext>
              </a:extLst>
            </p:cNvPr>
            <p:cNvPicPr>
              <a:picLocks noChangeAspect="1"/>
            </p:cNvPicPr>
            <p:nvPr/>
          </p:nvPicPr>
          <p:blipFill>
            <a:blip r:embed="rId65"/>
            <a:stretch>
              <a:fillRect/>
            </a:stretch>
          </p:blipFill>
          <p:spPr>
            <a:xfrm>
              <a:off x="6588123" y="5843937"/>
              <a:ext cx="286200" cy="316800"/>
            </a:xfrm>
            <a:prstGeom prst="rect">
              <a:avLst/>
            </a:prstGeom>
          </p:spPr>
        </p:pic>
        <p:pic>
          <p:nvPicPr>
            <p:cNvPr id="521" name="図 520">
              <a:extLst>
                <a:ext uri="{FF2B5EF4-FFF2-40B4-BE49-F238E27FC236}">
                  <a16:creationId xmlns:a16="http://schemas.microsoft.com/office/drawing/2014/main" id="{A5FFD60A-C588-F4CD-379E-BD2E8FB87733}"/>
                </a:ext>
              </a:extLst>
            </p:cNvPr>
            <p:cNvPicPr>
              <a:picLocks noChangeAspect="1"/>
            </p:cNvPicPr>
            <p:nvPr/>
          </p:nvPicPr>
          <p:blipFill>
            <a:blip r:embed="rId53"/>
            <a:stretch>
              <a:fillRect/>
            </a:stretch>
          </p:blipFill>
          <p:spPr>
            <a:xfrm>
              <a:off x="7455958" y="5855145"/>
              <a:ext cx="256960" cy="262800"/>
            </a:xfrm>
            <a:prstGeom prst="rect">
              <a:avLst/>
            </a:prstGeom>
          </p:spPr>
        </p:pic>
        <p:pic>
          <p:nvPicPr>
            <p:cNvPr id="522" name="図 521">
              <a:extLst>
                <a:ext uri="{FF2B5EF4-FFF2-40B4-BE49-F238E27FC236}">
                  <a16:creationId xmlns:a16="http://schemas.microsoft.com/office/drawing/2014/main" id="{EE1AF4D9-1654-198F-EFBF-E5D5CBD1A3D0}"/>
                </a:ext>
              </a:extLst>
            </p:cNvPr>
            <p:cNvPicPr>
              <a:picLocks noChangeAspect="1"/>
            </p:cNvPicPr>
            <p:nvPr/>
          </p:nvPicPr>
          <p:blipFill>
            <a:blip r:embed="rId53"/>
            <a:stretch>
              <a:fillRect/>
            </a:stretch>
          </p:blipFill>
          <p:spPr>
            <a:xfrm>
              <a:off x="7759078" y="5855145"/>
              <a:ext cx="256960" cy="262800"/>
            </a:xfrm>
            <a:prstGeom prst="rect">
              <a:avLst/>
            </a:prstGeom>
          </p:spPr>
        </p:pic>
        <p:pic>
          <p:nvPicPr>
            <p:cNvPr id="523" name="図 522">
              <a:extLst>
                <a:ext uri="{FF2B5EF4-FFF2-40B4-BE49-F238E27FC236}">
                  <a16:creationId xmlns:a16="http://schemas.microsoft.com/office/drawing/2014/main" id="{921BD6D1-70E5-6CF7-9057-A5DA1D4FF47A}"/>
                </a:ext>
              </a:extLst>
            </p:cNvPr>
            <p:cNvPicPr>
              <a:picLocks noChangeAspect="1"/>
            </p:cNvPicPr>
            <p:nvPr/>
          </p:nvPicPr>
          <p:blipFill>
            <a:blip r:embed="rId56"/>
            <a:stretch>
              <a:fillRect/>
            </a:stretch>
          </p:blipFill>
          <p:spPr>
            <a:xfrm>
              <a:off x="8214187" y="5857238"/>
              <a:ext cx="256960" cy="262800"/>
            </a:xfrm>
            <a:prstGeom prst="rect">
              <a:avLst/>
            </a:prstGeom>
          </p:spPr>
        </p:pic>
        <p:pic>
          <p:nvPicPr>
            <p:cNvPr id="524" name="図 523">
              <a:extLst>
                <a:ext uri="{FF2B5EF4-FFF2-40B4-BE49-F238E27FC236}">
                  <a16:creationId xmlns:a16="http://schemas.microsoft.com/office/drawing/2014/main" id="{57C6B95C-3A1E-F39E-8F51-6011784906CF}"/>
                </a:ext>
              </a:extLst>
            </p:cNvPr>
            <p:cNvPicPr>
              <a:picLocks noChangeAspect="1"/>
            </p:cNvPicPr>
            <p:nvPr/>
          </p:nvPicPr>
          <p:blipFill>
            <a:blip r:embed="rId56"/>
            <a:stretch>
              <a:fillRect/>
            </a:stretch>
          </p:blipFill>
          <p:spPr>
            <a:xfrm>
              <a:off x="8530891" y="5857238"/>
              <a:ext cx="256960" cy="262800"/>
            </a:xfrm>
            <a:prstGeom prst="rect">
              <a:avLst/>
            </a:prstGeom>
          </p:spPr>
        </p:pic>
        <p:pic>
          <p:nvPicPr>
            <p:cNvPr id="525" name="図 524">
              <a:extLst>
                <a:ext uri="{FF2B5EF4-FFF2-40B4-BE49-F238E27FC236}">
                  <a16:creationId xmlns:a16="http://schemas.microsoft.com/office/drawing/2014/main" id="{06C71DCE-7C36-D582-5951-99F26E001367}"/>
                </a:ext>
              </a:extLst>
            </p:cNvPr>
            <p:cNvPicPr>
              <a:picLocks noChangeAspect="1"/>
            </p:cNvPicPr>
            <p:nvPr/>
          </p:nvPicPr>
          <p:blipFill>
            <a:blip r:embed="rId60"/>
            <a:stretch>
              <a:fillRect/>
            </a:stretch>
          </p:blipFill>
          <p:spPr>
            <a:xfrm>
              <a:off x="7455958" y="6222292"/>
              <a:ext cx="241387" cy="262800"/>
            </a:xfrm>
            <a:prstGeom prst="rect">
              <a:avLst/>
            </a:prstGeom>
          </p:spPr>
        </p:pic>
        <p:pic>
          <p:nvPicPr>
            <p:cNvPr id="526" name="図 525">
              <a:extLst>
                <a:ext uri="{FF2B5EF4-FFF2-40B4-BE49-F238E27FC236}">
                  <a16:creationId xmlns:a16="http://schemas.microsoft.com/office/drawing/2014/main" id="{C2781480-BF96-C146-D7FA-FAAA7C4CE5C0}"/>
                </a:ext>
              </a:extLst>
            </p:cNvPr>
            <p:cNvPicPr>
              <a:picLocks noChangeAspect="1"/>
            </p:cNvPicPr>
            <p:nvPr/>
          </p:nvPicPr>
          <p:blipFill>
            <a:blip r:embed="rId60"/>
            <a:stretch>
              <a:fillRect/>
            </a:stretch>
          </p:blipFill>
          <p:spPr>
            <a:xfrm>
              <a:off x="7759031" y="6222292"/>
              <a:ext cx="241387" cy="262800"/>
            </a:xfrm>
            <a:prstGeom prst="rect">
              <a:avLst/>
            </a:prstGeom>
          </p:spPr>
        </p:pic>
        <p:pic>
          <p:nvPicPr>
            <p:cNvPr id="527" name="図 526">
              <a:extLst>
                <a:ext uri="{FF2B5EF4-FFF2-40B4-BE49-F238E27FC236}">
                  <a16:creationId xmlns:a16="http://schemas.microsoft.com/office/drawing/2014/main" id="{D292FF76-7365-ADE2-A17B-81CFACF5CD29}"/>
                </a:ext>
              </a:extLst>
            </p:cNvPr>
            <p:cNvPicPr>
              <a:picLocks noChangeAspect="1"/>
            </p:cNvPicPr>
            <p:nvPr/>
          </p:nvPicPr>
          <p:blipFill>
            <a:blip r:embed="rId63"/>
            <a:stretch>
              <a:fillRect/>
            </a:stretch>
          </p:blipFill>
          <p:spPr>
            <a:xfrm>
              <a:off x="8223430" y="6222292"/>
              <a:ext cx="241387" cy="262800"/>
            </a:xfrm>
            <a:prstGeom prst="rect">
              <a:avLst/>
            </a:prstGeom>
          </p:spPr>
        </p:pic>
        <p:pic>
          <p:nvPicPr>
            <p:cNvPr id="528" name="図 527">
              <a:extLst>
                <a:ext uri="{FF2B5EF4-FFF2-40B4-BE49-F238E27FC236}">
                  <a16:creationId xmlns:a16="http://schemas.microsoft.com/office/drawing/2014/main" id="{AE790465-0684-433B-EF15-6DA7C0D8AB01}"/>
                </a:ext>
              </a:extLst>
            </p:cNvPr>
            <p:cNvPicPr>
              <a:picLocks noChangeAspect="1"/>
            </p:cNvPicPr>
            <p:nvPr/>
          </p:nvPicPr>
          <p:blipFill>
            <a:blip r:embed="rId63"/>
            <a:stretch>
              <a:fillRect/>
            </a:stretch>
          </p:blipFill>
          <p:spPr>
            <a:xfrm>
              <a:off x="8538678" y="6222292"/>
              <a:ext cx="241387" cy="262800"/>
            </a:xfrm>
            <a:prstGeom prst="rect">
              <a:avLst/>
            </a:prstGeom>
          </p:spPr>
        </p:pic>
        <p:sp>
          <p:nvSpPr>
            <p:cNvPr id="529" name="正方形/長方形 528">
              <a:extLst>
                <a:ext uri="{FF2B5EF4-FFF2-40B4-BE49-F238E27FC236}">
                  <a16:creationId xmlns:a16="http://schemas.microsoft.com/office/drawing/2014/main" id="{9E1AF596-8E81-6CD0-C4A3-CA229F16B875}"/>
                </a:ext>
              </a:extLst>
            </p:cNvPr>
            <p:cNvSpPr/>
            <p:nvPr/>
          </p:nvSpPr>
          <p:spPr>
            <a:xfrm>
              <a:off x="4312552"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表示部</a:t>
              </a:r>
            </a:p>
          </p:txBody>
        </p:sp>
        <p:sp>
          <p:nvSpPr>
            <p:cNvPr id="530" name="正方形/長方形 529">
              <a:extLst>
                <a:ext uri="{FF2B5EF4-FFF2-40B4-BE49-F238E27FC236}">
                  <a16:creationId xmlns:a16="http://schemas.microsoft.com/office/drawing/2014/main" id="{FD38CBD5-6A60-0550-A556-0AFE537A6DC2}"/>
                </a:ext>
              </a:extLst>
            </p:cNvPr>
            <p:cNvSpPr/>
            <p:nvPr/>
          </p:nvSpPr>
          <p:spPr>
            <a:xfrm>
              <a:off x="4614118"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1" name="正方形/長方形 530">
              <a:extLst>
                <a:ext uri="{FF2B5EF4-FFF2-40B4-BE49-F238E27FC236}">
                  <a16:creationId xmlns:a16="http://schemas.microsoft.com/office/drawing/2014/main" id="{DEDB71B9-CE22-F6E4-DD1F-2255C56A59A2}"/>
                </a:ext>
              </a:extLst>
            </p:cNvPr>
            <p:cNvSpPr/>
            <p:nvPr/>
          </p:nvSpPr>
          <p:spPr>
            <a:xfrm>
              <a:off x="5469905" y="6500415"/>
              <a:ext cx="288621"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シリンダー部</a:t>
              </a:r>
            </a:p>
          </p:txBody>
        </p:sp>
        <p:sp>
          <p:nvSpPr>
            <p:cNvPr id="532" name="正方形/長方形 531">
              <a:extLst>
                <a:ext uri="{FF2B5EF4-FFF2-40B4-BE49-F238E27FC236}">
                  <a16:creationId xmlns:a16="http://schemas.microsoft.com/office/drawing/2014/main" id="{7A1654D3-F506-1991-DA63-D3C6AE78CB31}"/>
                </a:ext>
              </a:extLst>
            </p:cNvPr>
            <p:cNvSpPr/>
            <p:nvPr/>
          </p:nvSpPr>
          <p:spPr>
            <a:xfrm>
              <a:off x="5771471"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3" name="正方形/長方形 532">
              <a:extLst>
                <a:ext uri="{FF2B5EF4-FFF2-40B4-BE49-F238E27FC236}">
                  <a16:creationId xmlns:a16="http://schemas.microsoft.com/office/drawing/2014/main" id="{E6556CAE-A94E-54B5-EA30-F607268EF9C4}"/>
                </a:ext>
              </a:extLst>
            </p:cNvPr>
            <p:cNvSpPr/>
            <p:nvPr/>
          </p:nvSpPr>
          <p:spPr>
            <a:xfrm>
              <a:off x="6260392"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4" name="正方形/長方形 533">
              <a:extLst>
                <a:ext uri="{FF2B5EF4-FFF2-40B4-BE49-F238E27FC236}">
                  <a16:creationId xmlns:a16="http://schemas.microsoft.com/office/drawing/2014/main" id="{F353583F-61B5-3801-F712-7F4D44506CC8}"/>
                </a:ext>
              </a:extLst>
            </p:cNvPr>
            <p:cNvSpPr/>
            <p:nvPr/>
          </p:nvSpPr>
          <p:spPr>
            <a:xfrm>
              <a:off x="6574740"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5" name="正方形/長方形 534">
              <a:extLst>
                <a:ext uri="{FF2B5EF4-FFF2-40B4-BE49-F238E27FC236}">
                  <a16:creationId xmlns:a16="http://schemas.microsoft.com/office/drawing/2014/main" id="{481D20AC-64CE-2DE1-32D6-CF4F6BF2A14A}"/>
                </a:ext>
              </a:extLst>
            </p:cNvPr>
            <p:cNvSpPr/>
            <p:nvPr/>
          </p:nvSpPr>
          <p:spPr>
            <a:xfrm>
              <a:off x="7444599"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6" name="正方形/長方形 535">
              <a:extLst>
                <a:ext uri="{FF2B5EF4-FFF2-40B4-BE49-F238E27FC236}">
                  <a16:creationId xmlns:a16="http://schemas.microsoft.com/office/drawing/2014/main" id="{CDDE2CF1-3AA1-0E07-598F-E26EEC628798}"/>
                </a:ext>
              </a:extLst>
            </p:cNvPr>
            <p:cNvSpPr/>
            <p:nvPr/>
          </p:nvSpPr>
          <p:spPr>
            <a:xfrm>
              <a:off x="7758947"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7" name="正方形/長方形 536">
              <a:extLst>
                <a:ext uri="{FF2B5EF4-FFF2-40B4-BE49-F238E27FC236}">
                  <a16:creationId xmlns:a16="http://schemas.microsoft.com/office/drawing/2014/main" id="{F803866E-6E28-A6D9-9719-12C5D67AF42C}"/>
                </a:ext>
              </a:extLst>
            </p:cNvPr>
            <p:cNvSpPr/>
            <p:nvPr/>
          </p:nvSpPr>
          <p:spPr>
            <a:xfrm>
              <a:off x="8208981"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sp>
          <p:nvSpPr>
            <p:cNvPr id="538" name="正方形/長方形 537">
              <a:extLst>
                <a:ext uri="{FF2B5EF4-FFF2-40B4-BE49-F238E27FC236}">
                  <a16:creationId xmlns:a16="http://schemas.microsoft.com/office/drawing/2014/main" id="{E73D0333-2091-BCD7-390B-8FF884CDF7C9}"/>
                </a:ext>
              </a:extLst>
            </p:cNvPr>
            <p:cNvSpPr/>
            <p:nvPr/>
          </p:nvSpPr>
          <p:spPr>
            <a:xfrm>
              <a:off x="8523329" y="6500415"/>
              <a:ext cx="286854" cy="61555"/>
            </a:xfrm>
            <a:prstGeom prst="rect">
              <a:avLst/>
            </a:prstGeom>
          </p:spPr>
          <p:txBody>
            <a:bodyPr wrap="square" lIns="0" tIns="0" rIns="0" bIns="0">
              <a:spAutoFit/>
            </a:bodyPr>
            <a:lstStyle/>
            <a:p>
              <a:pPr algn="ctr"/>
              <a:r>
                <a:rPr lang="ja-JP" altLang="en-US" sz="400" spc="-30" dirty="0">
                  <a:solidFill>
                    <a:srgbClr val="000000"/>
                  </a:solidFill>
                  <a:latin typeface="ＭＳ Ｐゴシック" pitchFamily="50" charset="-128"/>
                  <a:ea typeface="ＭＳ Ｐゴシック" pitchFamily="50" charset="-128"/>
                </a:rPr>
                <a:t>サムターン</a:t>
              </a:r>
            </a:p>
          </p:txBody>
        </p:sp>
      </p:grpSp>
    </p:spTree>
    <p:extLst>
      <p:ext uri="{BB962C8B-B14F-4D97-AF65-F5344CB8AC3E}">
        <p14:creationId xmlns:p14="http://schemas.microsoft.com/office/powerpoint/2010/main" val="1368961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BB71B971-A14E-D32A-13B1-B61AD6CD4BF7}"/>
              </a:ext>
            </a:extLst>
          </p:cNvPr>
          <p:cNvSpPr>
            <a:spLocks noChangeArrowheads="1"/>
          </p:cNvSpPr>
          <p:nvPr/>
        </p:nvSpPr>
        <p:spPr bwMode="auto">
          <a:xfrm>
            <a:off x="124478" y="4699896"/>
            <a:ext cx="9616596" cy="1943616"/>
          </a:xfrm>
          <a:prstGeom prst="rect">
            <a:avLst/>
          </a:prstGeom>
          <a:solidFill>
            <a:srgbClr val="EAEAEA"/>
          </a:solidFill>
          <a:ln w="6350">
            <a:solidFill>
              <a:srgbClr val="DDDDDD"/>
            </a:solidFill>
            <a:miter lim="800000"/>
            <a:headEnd/>
            <a:tailEnd/>
          </a:ln>
          <a:effectLst/>
        </p:spPr>
        <p:txBody>
          <a:bodyPr wrap="none" anchor="ctr"/>
          <a:lstStyle/>
          <a:p>
            <a:pPr algn="ctr"/>
            <a:endParaRPr lang="ja-JP" altLang="en-US" sz="1200" dirty="0">
              <a:solidFill>
                <a:srgbClr val="C0C0C0"/>
              </a:solidFill>
            </a:endParaRPr>
          </a:p>
        </p:txBody>
      </p:sp>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pPr algn="l"/>
            <a:r>
              <a:rPr lang="ja-JP" altLang="en-US" sz="1100" b="1" dirty="0">
                <a:solidFill>
                  <a:prstClr val="white"/>
                </a:solidFill>
              </a:rPr>
              <a:t>タッチレス自動ドア　</a:t>
            </a:r>
            <a:r>
              <a:rPr lang="en-US" altLang="ja-JP" sz="1100" b="1" dirty="0">
                <a:solidFill>
                  <a:prstClr val="white"/>
                </a:solidFill>
              </a:rPr>
              <a:t>e-</a:t>
            </a:r>
            <a:r>
              <a:rPr lang="en-US" altLang="ja-JP" sz="1100" b="1" dirty="0" err="1">
                <a:solidFill>
                  <a:prstClr val="white"/>
                </a:solidFill>
              </a:rPr>
              <a:t>Kindoor</a:t>
            </a:r>
            <a:r>
              <a:rPr lang="ja-JP" altLang="en-US" sz="1100" b="1" dirty="0">
                <a:solidFill>
                  <a:prstClr val="white"/>
                </a:solidFill>
              </a:rPr>
              <a:t>（イーカインド）</a:t>
            </a:r>
            <a:endParaRPr lang="ja-JP" altLang="en-US" sz="1100" b="1" dirty="0">
              <a:solidFill>
                <a:srgbClr val="FFFFFF"/>
              </a:solidFill>
              <a:latin typeface="+mj-ea"/>
            </a:endParaRPr>
          </a:p>
        </p:txBody>
      </p:sp>
      <p:pic>
        <p:nvPicPr>
          <p:cNvPr id="8" name="図 7">
            <a:extLst>
              <a:ext uri="{FF2B5EF4-FFF2-40B4-BE49-F238E27FC236}">
                <a16:creationId xmlns:a16="http://schemas.microsoft.com/office/drawing/2014/main" id="{BEDED47B-8075-39F9-9A2E-F12689C8585F}"/>
              </a:ext>
            </a:extLst>
          </p:cNvPr>
          <p:cNvPicPr>
            <a:picLocks noChangeAspect="1"/>
          </p:cNvPicPr>
          <p:nvPr/>
        </p:nvPicPr>
        <p:blipFill rotWithShape="1">
          <a:blip r:embed="rId2"/>
          <a:srcRect l="8741" t="6557" r="9027" b="28340"/>
          <a:stretch/>
        </p:blipFill>
        <p:spPr>
          <a:xfrm>
            <a:off x="124478" y="704976"/>
            <a:ext cx="3005794" cy="3279229"/>
          </a:xfrm>
          <a:prstGeom prst="rect">
            <a:avLst/>
          </a:prstGeom>
        </p:spPr>
      </p:pic>
      <p:sp>
        <p:nvSpPr>
          <p:cNvPr id="10" name="Rectangle 14">
            <a:extLst>
              <a:ext uri="{FF2B5EF4-FFF2-40B4-BE49-F238E27FC236}">
                <a16:creationId xmlns:a16="http://schemas.microsoft.com/office/drawing/2014/main" id="{F4723CEE-2F8B-D62B-001F-5B646EFC82B0}"/>
              </a:ext>
            </a:extLst>
          </p:cNvPr>
          <p:cNvSpPr>
            <a:spLocks noChangeArrowheads="1"/>
          </p:cNvSpPr>
          <p:nvPr/>
        </p:nvSpPr>
        <p:spPr bwMode="auto">
          <a:xfrm>
            <a:off x="3262410" y="699525"/>
            <a:ext cx="6498781" cy="39456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52" name="グループ化 51">
            <a:extLst>
              <a:ext uri="{FF2B5EF4-FFF2-40B4-BE49-F238E27FC236}">
                <a16:creationId xmlns:a16="http://schemas.microsoft.com/office/drawing/2014/main" id="{A9ECE8F3-9BC3-349D-A642-0695AFE7A901}"/>
              </a:ext>
            </a:extLst>
          </p:cNvPr>
          <p:cNvGrpSpPr/>
          <p:nvPr/>
        </p:nvGrpSpPr>
        <p:grpSpPr>
          <a:xfrm>
            <a:off x="3361239" y="787313"/>
            <a:ext cx="4860546" cy="1222187"/>
            <a:chOff x="3361239" y="787313"/>
            <a:chExt cx="4860546" cy="1222187"/>
          </a:xfrm>
        </p:grpSpPr>
        <p:sp>
          <p:nvSpPr>
            <p:cNvPr id="31" name="テキスト ボックス 30">
              <a:extLst>
                <a:ext uri="{FF2B5EF4-FFF2-40B4-BE49-F238E27FC236}">
                  <a16:creationId xmlns:a16="http://schemas.microsoft.com/office/drawing/2014/main" id="{C8C95F74-4622-E48F-F3E4-C8A9FB8F1508}"/>
                </a:ext>
              </a:extLst>
            </p:cNvPr>
            <p:cNvSpPr txBox="1"/>
            <p:nvPr/>
          </p:nvSpPr>
          <p:spPr>
            <a:xfrm>
              <a:off x="3361240" y="787313"/>
              <a:ext cx="1439360" cy="123111"/>
            </a:xfrm>
            <a:prstGeom prst="rect">
              <a:avLst/>
            </a:prstGeom>
            <a:noFill/>
            <a:ln>
              <a:noFill/>
            </a:ln>
          </p:spPr>
          <p:txBody>
            <a:bodyPr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幅広いデザインをラインアップ。</a:t>
              </a:r>
            </a:p>
          </p:txBody>
        </p:sp>
        <p:sp>
          <p:nvSpPr>
            <p:cNvPr id="105" name="テキスト ボックス 104">
              <a:extLst>
                <a:ext uri="{FF2B5EF4-FFF2-40B4-BE49-F238E27FC236}">
                  <a16:creationId xmlns:a16="http://schemas.microsoft.com/office/drawing/2014/main" id="{5F74232E-FDB1-358B-4C50-907E18A3C33A}"/>
                </a:ext>
              </a:extLst>
            </p:cNvPr>
            <p:cNvSpPr txBox="1"/>
            <p:nvPr/>
          </p:nvSpPr>
          <p:spPr>
            <a:xfrm>
              <a:off x="3361240" y="959744"/>
              <a:ext cx="3162406" cy="184666"/>
            </a:xfrm>
            <a:prstGeom prst="rect">
              <a:avLst/>
            </a:prstGeom>
            <a:noFill/>
            <a:ln>
              <a:noFill/>
            </a:ln>
          </p:spPr>
          <p:txBody>
            <a:bodyPr wrap="square" lIns="0" tIns="0" rIns="0" bIns="0" rtlCol="0">
              <a:spAutoFit/>
            </a:bodyPr>
            <a:lstStyle/>
            <a:p>
              <a:r>
                <a:rPr kumimoji="1" lang="ja-JP" altLang="en-US" sz="600" dirty="0">
                  <a:latin typeface="ＭＳ Ｐゴシック" panose="020B0600070205080204" pitchFamily="50" charset="-128"/>
                  <a:ea typeface="ＭＳ Ｐゴシック" panose="020B0600070205080204" pitchFamily="50" charset="-128"/>
                </a:rPr>
                <a:t>タッチレス自動ドアのデザインは、スタンダードレーベルやクラフトレーベルの</a:t>
              </a:r>
              <a:r>
                <a:rPr kumimoji="1" lang="en-US" altLang="ja-JP" sz="600" dirty="0">
                  <a:latin typeface="ＭＳ Ｐゴシック" panose="020B0600070205080204" pitchFamily="50" charset="-128"/>
                  <a:ea typeface="ＭＳ Ｐゴシック" panose="020B0600070205080204" pitchFamily="50" charset="-128"/>
                </a:rPr>
                <a:t>35</a:t>
              </a:r>
              <a:r>
                <a:rPr kumimoji="1" lang="ja-JP" altLang="en-US" sz="600" dirty="0">
                  <a:latin typeface="ＭＳ Ｐゴシック" panose="020B0600070205080204" pitchFamily="50" charset="-128"/>
                  <a:ea typeface="ＭＳ Ｐゴシック" panose="020B0600070205080204" pitchFamily="50" charset="-128"/>
                </a:rPr>
                <a:t>デザインをご用意。お好みのインテリアテイストに合わせてお選びいただけます。</a:t>
              </a:r>
            </a:p>
          </p:txBody>
        </p:sp>
        <p:grpSp>
          <p:nvGrpSpPr>
            <p:cNvPr id="175" name="グループ化 174">
              <a:extLst>
                <a:ext uri="{FF2B5EF4-FFF2-40B4-BE49-F238E27FC236}">
                  <a16:creationId xmlns:a16="http://schemas.microsoft.com/office/drawing/2014/main" id="{B4EB7E39-E82C-104E-AA0B-E21F7782B76A}"/>
                </a:ext>
              </a:extLst>
            </p:cNvPr>
            <p:cNvGrpSpPr/>
            <p:nvPr/>
          </p:nvGrpSpPr>
          <p:grpSpPr>
            <a:xfrm>
              <a:off x="3361239" y="1202892"/>
              <a:ext cx="4860546" cy="806608"/>
              <a:chOff x="3361239" y="1179573"/>
              <a:chExt cx="4860546" cy="806608"/>
            </a:xfrm>
          </p:grpSpPr>
          <p:grpSp>
            <p:nvGrpSpPr>
              <p:cNvPr id="170" name="グループ化 169">
                <a:extLst>
                  <a:ext uri="{FF2B5EF4-FFF2-40B4-BE49-F238E27FC236}">
                    <a16:creationId xmlns:a16="http://schemas.microsoft.com/office/drawing/2014/main" id="{34C8B56A-A4A2-8330-3E49-76132E9FFD79}"/>
                  </a:ext>
                </a:extLst>
              </p:cNvPr>
              <p:cNvGrpSpPr/>
              <p:nvPr/>
            </p:nvGrpSpPr>
            <p:grpSpPr>
              <a:xfrm>
                <a:off x="3361239" y="1181100"/>
                <a:ext cx="4860546" cy="805080"/>
                <a:chOff x="3361239" y="1181100"/>
                <a:chExt cx="6290158" cy="805080"/>
              </a:xfrm>
            </p:grpSpPr>
            <p:sp>
              <p:nvSpPr>
                <p:cNvPr id="119" name="正方形/長方形 118">
                  <a:extLst>
                    <a:ext uri="{FF2B5EF4-FFF2-40B4-BE49-F238E27FC236}">
                      <a16:creationId xmlns:a16="http://schemas.microsoft.com/office/drawing/2014/main" id="{CCCC039A-47B5-856E-1021-916A45C4FF52}"/>
                    </a:ext>
                  </a:extLst>
                </p:cNvPr>
                <p:cNvSpPr/>
                <p:nvPr/>
              </p:nvSpPr>
              <p:spPr bwMode="auto">
                <a:xfrm>
                  <a:off x="3361239" y="1182629"/>
                  <a:ext cx="6290157" cy="113410"/>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cxnSp>
              <p:nvCxnSpPr>
                <p:cNvPr id="116" name="直線コネクタ 115">
                  <a:extLst>
                    <a:ext uri="{FF2B5EF4-FFF2-40B4-BE49-F238E27FC236}">
                      <a16:creationId xmlns:a16="http://schemas.microsoft.com/office/drawing/2014/main" id="{5B4545BC-9211-31C6-2A54-03505E83B2CE}"/>
                    </a:ext>
                  </a:extLst>
                </p:cNvPr>
                <p:cNvCxnSpPr>
                  <a:cxnSpLocks/>
                </p:cNvCxnSpPr>
                <p:nvPr/>
              </p:nvCxnSpPr>
              <p:spPr>
                <a:xfrm>
                  <a:off x="3361239" y="1181100"/>
                  <a:ext cx="629015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ACAB3F78-D41B-FC09-94AD-2F194A1D5540}"/>
                    </a:ext>
                  </a:extLst>
                </p:cNvPr>
                <p:cNvCxnSpPr>
                  <a:cxnSpLocks/>
                </p:cNvCxnSpPr>
                <p:nvPr/>
              </p:nvCxnSpPr>
              <p:spPr>
                <a:xfrm>
                  <a:off x="3361239" y="1291464"/>
                  <a:ext cx="629015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37D4ED51-86D8-3276-18DD-EA67D0320D71}"/>
                    </a:ext>
                  </a:extLst>
                </p:cNvPr>
                <p:cNvCxnSpPr>
                  <a:cxnSpLocks/>
                </p:cNvCxnSpPr>
                <p:nvPr/>
              </p:nvCxnSpPr>
              <p:spPr>
                <a:xfrm>
                  <a:off x="3361239" y="1638822"/>
                  <a:ext cx="629015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59C496C8-AA23-C3BD-378B-B0B7F23BBC54}"/>
                    </a:ext>
                  </a:extLst>
                </p:cNvPr>
                <p:cNvCxnSpPr>
                  <a:cxnSpLocks/>
                </p:cNvCxnSpPr>
                <p:nvPr/>
              </p:nvCxnSpPr>
              <p:spPr>
                <a:xfrm>
                  <a:off x="3361239" y="1986180"/>
                  <a:ext cx="629015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a:extLst>
                  <a:ext uri="{FF2B5EF4-FFF2-40B4-BE49-F238E27FC236}">
                    <a16:creationId xmlns:a16="http://schemas.microsoft.com/office/drawing/2014/main" id="{EC6C0C41-F1D3-C06E-099A-B909F18F39BD}"/>
                  </a:ext>
                </a:extLst>
              </p:cNvPr>
              <p:cNvSpPr txBox="1"/>
              <p:nvPr/>
            </p:nvSpPr>
            <p:spPr>
              <a:xfrm>
                <a:off x="5815642" y="1342964"/>
                <a:ext cx="283589" cy="76944"/>
              </a:xfrm>
              <a:prstGeom prst="rect">
                <a:avLst/>
              </a:prstGeom>
              <a:noFill/>
            </p:spPr>
            <p:txBody>
              <a:bodyPr wrap="square" lIns="0" tIns="0" rIns="0" bIns="0" rtlCol="0">
                <a:spAutoFit/>
              </a:bodyPr>
              <a:lstStyle/>
              <a:p>
                <a:pPr algn="ctr"/>
                <a:r>
                  <a:rPr kumimoji="1" lang="ja-JP" altLang="en-US" sz="500" dirty="0"/>
                  <a:t>パネル</a:t>
                </a:r>
              </a:p>
            </p:txBody>
          </p:sp>
          <p:sp>
            <p:nvSpPr>
              <p:cNvPr id="120" name="テキスト ボックス 119">
                <a:extLst>
                  <a:ext uri="{FF2B5EF4-FFF2-40B4-BE49-F238E27FC236}">
                    <a16:creationId xmlns:a16="http://schemas.microsoft.com/office/drawing/2014/main" id="{3309A2F3-79B4-254A-ED48-6B05FD8101FB}"/>
                  </a:ext>
                </a:extLst>
              </p:cNvPr>
              <p:cNvSpPr txBox="1"/>
              <p:nvPr/>
            </p:nvSpPr>
            <p:spPr>
              <a:xfrm>
                <a:off x="3443765" y="1200862"/>
                <a:ext cx="536388" cy="76944"/>
              </a:xfrm>
              <a:prstGeom prst="rect">
                <a:avLst/>
              </a:prstGeom>
              <a:noFill/>
            </p:spPr>
            <p:txBody>
              <a:bodyPr wrap="square" lIns="0" tIns="0" rIns="0" bIns="0" rtlCol="0">
                <a:spAutoFit/>
              </a:bodyPr>
              <a:lstStyle/>
              <a:p>
                <a:pPr algn="ctr"/>
                <a:r>
                  <a:rPr kumimoji="1" lang="ja-JP" altLang="en-US" sz="500" b="1" dirty="0"/>
                  <a:t>引戸種類</a:t>
                </a:r>
              </a:p>
            </p:txBody>
          </p:sp>
          <p:sp>
            <p:nvSpPr>
              <p:cNvPr id="130" name="テキスト ボックス 129">
                <a:extLst>
                  <a:ext uri="{FF2B5EF4-FFF2-40B4-BE49-F238E27FC236}">
                    <a16:creationId xmlns:a16="http://schemas.microsoft.com/office/drawing/2014/main" id="{7B5A74FA-B710-5B06-EDD2-CF16EBBCB95B}"/>
                  </a:ext>
                </a:extLst>
              </p:cNvPr>
              <p:cNvSpPr txBox="1"/>
              <p:nvPr/>
            </p:nvSpPr>
            <p:spPr>
              <a:xfrm>
                <a:off x="3361240" y="1425980"/>
                <a:ext cx="701438" cy="76944"/>
              </a:xfrm>
              <a:prstGeom prst="rect">
                <a:avLst/>
              </a:prstGeom>
              <a:noFill/>
            </p:spPr>
            <p:txBody>
              <a:bodyPr wrap="square" lIns="0" tIns="0" rIns="0" bIns="0" rtlCol="0">
                <a:spAutoFit/>
              </a:bodyPr>
              <a:lstStyle/>
              <a:p>
                <a:pPr algn="ctr"/>
                <a:r>
                  <a:rPr kumimoji="1" lang="ja-JP" altLang="en-US" sz="500" dirty="0"/>
                  <a:t>幅広上吊り引戸</a:t>
                </a:r>
              </a:p>
            </p:txBody>
          </p:sp>
          <p:grpSp>
            <p:nvGrpSpPr>
              <p:cNvPr id="168" name="グループ化 167">
                <a:extLst>
                  <a:ext uri="{FF2B5EF4-FFF2-40B4-BE49-F238E27FC236}">
                    <a16:creationId xmlns:a16="http://schemas.microsoft.com/office/drawing/2014/main" id="{A1580526-C581-DC17-8E2B-AA2AAAC1AFEB}"/>
                  </a:ext>
                </a:extLst>
              </p:cNvPr>
              <p:cNvGrpSpPr/>
              <p:nvPr/>
            </p:nvGrpSpPr>
            <p:grpSpPr>
              <a:xfrm>
                <a:off x="5815643" y="1465143"/>
                <a:ext cx="2406142" cy="294069"/>
                <a:chOff x="5815642" y="1465143"/>
                <a:chExt cx="3835755" cy="294069"/>
              </a:xfrm>
            </p:grpSpPr>
            <p:cxnSp>
              <p:nvCxnSpPr>
                <p:cNvPr id="133" name="直線コネクタ 132">
                  <a:extLst>
                    <a:ext uri="{FF2B5EF4-FFF2-40B4-BE49-F238E27FC236}">
                      <a16:creationId xmlns:a16="http://schemas.microsoft.com/office/drawing/2014/main" id="{6317F271-26AD-028C-936C-7116D3B463A2}"/>
                    </a:ext>
                  </a:extLst>
                </p:cNvPr>
                <p:cNvCxnSpPr>
                  <a:cxnSpLocks/>
                </p:cNvCxnSpPr>
                <p:nvPr/>
              </p:nvCxnSpPr>
              <p:spPr>
                <a:xfrm flipH="1">
                  <a:off x="5815642" y="1465143"/>
                  <a:ext cx="38357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2EB34736-EA09-3D66-52D7-F7F92910ECCA}"/>
                    </a:ext>
                  </a:extLst>
                </p:cNvPr>
                <p:cNvCxnSpPr>
                  <a:cxnSpLocks/>
                </p:cNvCxnSpPr>
                <p:nvPr/>
              </p:nvCxnSpPr>
              <p:spPr>
                <a:xfrm flipH="1">
                  <a:off x="5815642" y="1759212"/>
                  <a:ext cx="38357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0" name="テキスト ボックス 139">
                <a:extLst>
                  <a:ext uri="{FF2B5EF4-FFF2-40B4-BE49-F238E27FC236}">
                    <a16:creationId xmlns:a16="http://schemas.microsoft.com/office/drawing/2014/main" id="{1BA1A738-FD66-CEC9-AF7D-302DBB18C5AE}"/>
                  </a:ext>
                </a:extLst>
              </p:cNvPr>
              <p:cNvSpPr txBox="1"/>
              <p:nvPr/>
            </p:nvSpPr>
            <p:spPr>
              <a:xfrm>
                <a:off x="3361240" y="1778895"/>
                <a:ext cx="701438" cy="76944"/>
              </a:xfrm>
              <a:prstGeom prst="rect">
                <a:avLst/>
              </a:prstGeom>
              <a:noFill/>
            </p:spPr>
            <p:txBody>
              <a:bodyPr wrap="square" lIns="0" tIns="0" rIns="0" bIns="0" rtlCol="0">
                <a:spAutoFit/>
              </a:bodyPr>
              <a:lstStyle/>
              <a:p>
                <a:pPr algn="ctr"/>
                <a:r>
                  <a:rPr kumimoji="1" lang="ja-JP" altLang="en-US" sz="500" dirty="0"/>
                  <a:t>上吊り引戸</a:t>
                </a:r>
              </a:p>
            </p:txBody>
          </p:sp>
          <p:sp>
            <p:nvSpPr>
              <p:cNvPr id="141" name="テキスト ボックス 140">
                <a:extLst>
                  <a:ext uri="{FF2B5EF4-FFF2-40B4-BE49-F238E27FC236}">
                    <a16:creationId xmlns:a16="http://schemas.microsoft.com/office/drawing/2014/main" id="{49BA4F53-9EB2-4D7F-2347-C1E9D61B4BC7}"/>
                  </a:ext>
                </a:extLst>
              </p:cNvPr>
              <p:cNvSpPr txBox="1"/>
              <p:nvPr/>
            </p:nvSpPr>
            <p:spPr>
              <a:xfrm>
                <a:off x="4065348" y="1428958"/>
                <a:ext cx="581647" cy="76944"/>
              </a:xfrm>
              <a:prstGeom prst="rect">
                <a:avLst/>
              </a:prstGeom>
              <a:noFill/>
            </p:spPr>
            <p:txBody>
              <a:bodyPr wrap="square" lIns="0" tIns="0" rIns="0" bIns="0" rtlCol="0">
                <a:spAutoFit/>
              </a:bodyPr>
              <a:lstStyle/>
              <a:p>
                <a:pPr algn="ctr"/>
                <a:r>
                  <a:rPr kumimoji="1" lang="en-US" altLang="ja-JP" sz="500" dirty="0">
                    <a:latin typeface="+mn-ea"/>
                  </a:rPr>
                  <a:t>850</a:t>
                </a:r>
                <a:r>
                  <a:rPr kumimoji="1" lang="ja-JP" altLang="en-US" sz="500" dirty="0">
                    <a:latin typeface="+mn-ea"/>
                  </a:rPr>
                  <a:t>・</a:t>
                </a:r>
                <a:r>
                  <a:rPr kumimoji="1" lang="en-US" altLang="ja-JP" sz="500" dirty="0">
                    <a:latin typeface="+mn-ea"/>
                  </a:rPr>
                  <a:t>1000mm</a:t>
                </a:r>
                <a:endParaRPr kumimoji="1" lang="ja-JP" altLang="en-US" sz="500" dirty="0">
                  <a:latin typeface="+mn-ea"/>
                </a:endParaRPr>
              </a:p>
            </p:txBody>
          </p:sp>
          <p:sp>
            <p:nvSpPr>
              <p:cNvPr id="142" name="テキスト ボックス 141">
                <a:extLst>
                  <a:ext uri="{FF2B5EF4-FFF2-40B4-BE49-F238E27FC236}">
                    <a16:creationId xmlns:a16="http://schemas.microsoft.com/office/drawing/2014/main" id="{88DCD6A3-0710-BD4D-3695-A2C84BF907C1}"/>
                  </a:ext>
                </a:extLst>
              </p:cNvPr>
              <p:cNvSpPr txBox="1"/>
              <p:nvPr/>
            </p:nvSpPr>
            <p:spPr>
              <a:xfrm>
                <a:off x="4065348" y="1684851"/>
                <a:ext cx="581647" cy="76944"/>
              </a:xfrm>
              <a:prstGeom prst="rect">
                <a:avLst/>
              </a:prstGeom>
              <a:noFill/>
            </p:spPr>
            <p:txBody>
              <a:bodyPr wrap="square" lIns="0" tIns="0" rIns="0" bIns="0" rtlCol="0">
                <a:spAutoFit/>
              </a:bodyPr>
              <a:lstStyle/>
              <a:p>
                <a:pPr algn="ctr"/>
                <a:r>
                  <a:rPr kumimoji="1" lang="en-US" altLang="ja-JP" sz="500" dirty="0">
                    <a:latin typeface="+mn-ea"/>
                  </a:rPr>
                  <a:t>786mm</a:t>
                </a:r>
                <a:endParaRPr kumimoji="1" lang="ja-JP" altLang="en-US" sz="500" dirty="0">
                  <a:latin typeface="+mn-ea"/>
                </a:endParaRPr>
              </a:p>
            </p:txBody>
          </p:sp>
          <p:cxnSp>
            <p:nvCxnSpPr>
              <p:cNvPr id="143" name="直線コネクタ 142">
                <a:extLst>
                  <a:ext uri="{FF2B5EF4-FFF2-40B4-BE49-F238E27FC236}">
                    <a16:creationId xmlns:a16="http://schemas.microsoft.com/office/drawing/2014/main" id="{0F258793-9A98-724E-412C-A13326C62065}"/>
                  </a:ext>
                </a:extLst>
              </p:cNvPr>
              <p:cNvCxnSpPr>
                <a:cxnSpLocks/>
              </p:cNvCxnSpPr>
              <p:nvPr/>
            </p:nvCxnSpPr>
            <p:spPr>
              <a:xfrm flipH="1">
                <a:off x="4062678" y="1812501"/>
                <a:ext cx="11686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テキスト ボックス 145">
                <a:extLst>
                  <a:ext uri="{FF2B5EF4-FFF2-40B4-BE49-F238E27FC236}">
                    <a16:creationId xmlns:a16="http://schemas.microsoft.com/office/drawing/2014/main" id="{E8BB9912-0B28-4642-5A61-27B412D6A0D9}"/>
                  </a:ext>
                </a:extLst>
              </p:cNvPr>
              <p:cNvSpPr txBox="1"/>
              <p:nvPr/>
            </p:nvSpPr>
            <p:spPr>
              <a:xfrm>
                <a:off x="4065348" y="1864411"/>
                <a:ext cx="581647" cy="76944"/>
              </a:xfrm>
              <a:prstGeom prst="rect">
                <a:avLst/>
              </a:prstGeom>
              <a:noFill/>
            </p:spPr>
            <p:txBody>
              <a:bodyPr wrap="square" lIns="0" tIns="0" rIns="0" bIns="0" rtlCol="0">
                <a:spAutoFit/>
              </a:bodyPr>
              <a:lstStyle/>
              <a:p>
                <a:pPr algn="ctr"/>
                <a:r>
                  <a:rPr kumimoji="1" lang="en-US" altLang="ja-JP" sz="500" dirty="0">
                    <a:latin typeface="+mn-ea"/>
                  </a:rPr>
                  <a:t>747mm</a:t>
                </a:r>
                <a:endParaRPr kumimoji="1" lang="ja-JP" altLang="en-US" sz="500" dirty="0">
                  <a:latin typeface="+mn-ea"/>
                </a:endParaRPr>
              </a:p>
            </p:txBody>
          </p:sp>
          <p:sp>
            <p:nvSpPr>
              <p:cNvPr id="148" name="テキスト ボックス 147">
                <a:extLst>
                  <a:ext uri="{FF2B5EF4-FFF2-40B4-BE49-F238E27FC236}">
                    <a16:creationId xmlns:a16="http://schemas.microsoft.com/office/drawing/2014/main" id="{2CB4C845-7D9B-4DAB-ABE4-A353A3F71687}"/>
                  </a:ext>
                </a:extLst>
              </p:cNvPr>
              <p:cNvSpPr txBox="1"/>
              <p:nvPr/>
            </p:nvSpPr>
            <p:spPr>
              <a:xfrm>
                <a:off x="5815642" y="1513455"/>
                <a:ext cx="283589" cy="76944"/>
              </a:xfrm>
              <a:prstGeom prst="rect">
                <a:avLst/>
              </a:prstGeom>
              <a:noFill/>
            </p:spPr>
            <p:txBody>
              <a:bodyPr wrap="square" lIns="0" tIns="0" rIns="0" bIns="0" rtlCol="0">
                <a:spAutoFit/>
              </a:bodyPr>
              <a:lstStyle/>
              <a:p>
                <a:pPr algn="ctr"/>
                <a:r>
                  <a:rPr kumimoji="1" lang="ja-JP" altLang="en-US" sz="500" dirty="0"/>
                  <a:t>採光</a:t>
                </a:r>
              </a:p>
            </p:txBody>
          </p:sp>
          <p:sp>
            <p:nvSpPr>
              <p:cNvPr id="149" name="テキスト ボックス 148">
                <a:extLst>
                  <a:ext uri="{FF2B5EF4-FFF2-40B4-BE49-F238E27FC236}">
                    <a16:creationId xmlns:a16="http://schemas.microsoft.com/office/drawing/2014/main" id="{E24C00EF-D274-6C87-5998-A500B72A18F2}"/>
                  </a:ext>
                </a:extLst>
              </p:cNvPr>
              <p:cNvSpPr txBox="1"/>
              <p:nvPr/>
            </p:nvSpPr>
            <p:spPr>
              <a:xfrm>
                <a:off x="5815642" y="1661078"/>
                <a:ext cx="283589" cy="76944"/>
              </a:xfrm>
              <a:prstGeom prst="rect">
                <a:avLst/>
              </a:prstGeom>
              <a:noFill/>
            </p:spPr>
            <p:txBody>
              <a:bodyPr wrap="square" lIns="0" tIns="0" rIns="0" bIns="0" rtlCol="0">
                <a:spAutoFit/>
              </a:bodyPr>
              <a:lstStyle/>
              <a:p>
                <a:pPr algn="ctr"/>
                <a:r>
                  <a:rPr kumimoji="1" lang="ja-JP" altLang="en-US" sz="500" dirty="0"/>
                  <a:t>パネル</a:t>
                </a:r>
              </a:p>
            </p:txBody>
          </p:sp>
          <p:sp>
            <p:nvSpPr>
              <p:cNvPr id="150" name="テキスト ボックス 149">
                <a:extLst>
                  <a:ext uri="{FF2B5EF4-FFF2-40B4-BE49-F238E27FC236}">
                    <a16:creationId xmlns:a16="http://schemas.microsoft.com/office/drawing/2014/main" id="{3B2780FE-18CF-90D2-F7A0-37A6192762BC}"/>
                  </a:ext>
                </a:extLst>
              </p:cNvPr>
              <p:cNvSpPr txBox="1"/>
              <p:nvPr/>
            </p:nvSpPr>
            <p:spPr>
              <a:xfrm>
                <a:off x="5815642" y="1833685"/>
                <a:ext cx="283589" cy="76944"/>
              </a:xfrm>
              <a:prstGeom prst="rect">
                <a:avLst/>
              </a:prstGeom>
              <a:noFill/>
            </p:spPr>
            <p:txBody>
              <a:bodyPr wrap="square" lIns="0" tIns="0" rIns="0" bIns="0" rtlCol="0">
                <a:spAutoFit/>
              </a:bodyPr>
              <a:lstStyle/>
              <a:p>
                <a:pPr algn="ctr"/>
                <a:r>
                  <a:rPr kumimoji="1" lang="ja-JP" altLang="en-US" sz="500" dirty="0"/>
                  <a:t>採光</a:t>
                </a:r>
              </a:p>
            </p:txBody>
          </p:sp>
          <p:sp>
            <p:nvSpPr>
              <p:cNvPr id="156" name="テキスト ボックス 155">
                <a:extLst>
                  <a:ext uri="{FF2B5EF4-FFF2-40B4-BE49-F238E27FC236}">
                    <a16:creationId xmlns:a16="http://schemas.microsoft.com/office/drawing/2014/main" id="{C31FA039-BE67-F5CD-3EB0-67F2F5C6D68E}"/>
                  </a:ext>
                </a:extLst>
              </p:cNvPr>
              <p:cNvSpPr txBox="1"/>
              <p:nvPr/>
            </p:nvSpPr>
            <p:spPr>
              <a:xfrm>
                <a:off x="4087977" y="1200862"/>
                <a:ext cx="536388" cy="76944"/>
              </a:xfrm>
              <a:prstGeom prst="rect">
                <a:avLst/>
              </a:prstGeom>
              <a:noFill/>
            </p:spPr>
            <p:txBody>
              <a:bodyPr wrap="square" lIns="0" tIns="0" rIns="0" bIns="0" rtlCol="0">
                <a:spAutoFit/>
              </a:bodyPr>
              <a:lstStyle/>
              <a:p>
                <a:pPr algn="ctr"/>
                <a:r>
                  <a:rPr kumimoji="1" lang="ja-JP" altLang="en-US" sz="500" b="1" dirty="0"/>
                  <a:t>有効開口幅タイプ</a:t>
                </a:r>
              </a:p>
            </p:txBody>
          </p:sp>
          <p:sp>
            <p:nvSpPr>
              <p:cNvPr id="157" name="テキスト ボックス 156">
                <a:extLst>
                  <a:ext uri="{FF2B5EF4-FFF2-40B4-BE49-F238E27FC236}">
                    <a16:creationId xmlns:a16="http://schemas.microsoft.com/office/drawing/2014/main" id="{44634336-5C3F-BD58-01B4-93FEDC7D914D}"/>
                  </a:ext>
                </a:extLst>
              </p:cNvPr>
              <p:cNvSpPr txBox="1"/>
              <p:nvPr/>
            </p:nvSpPr>
            <p:spPr>
              <a:xfrm>
                <a:off x="4664582" y="1200862"/>
                <a:ext cx="536388" cy="76944"/>
              </a:xfrm>
              <a:prstGeom prst="rect">
                <a:avLst/>
              </a:prstGeom>
              <a:noFill/>
            </p:spPr>
            <p:txBody>
              <a:bodyPr wrap="square" lIns="0" tIns="0" rIns="0" bIns="0" rtlCol="0">
                <a:spAutoFit/>
              </a:bodyPr>
              <a:lstStyle/>
              <a:p>
                <a:pPr algn="ctr"/>
                <a:r>
                  <a:rPr lang="ja-JP" altLang="en-US" sz="500" b="1" dirty="0"/>
                  <a:t>枠納まり</a:t>
                </a:r>
                <a:endParaRPr kumimoji="1" lang="ja-JP" altLang="en-US" sz="500" b="1" dirty="0"/>
              </a:p>
            </p:txBody>
          </p:sp>
          <p:sp>
            <p:nvSpPr>
              <p:cNvPr id="158" name="テキスト ボックス 157">
                <a:extLst>
                  <a:ext uri="{FF2B5EF4-FFF2-40B4-BE49-F238E27FC236}">
                    <a16:creationId xmlns:a16="http://schemas.microsoft.com/office/drawing/2014/main" id="{11090664-25A1-6744-E1F7-12D8859FCD86}"/>
                  </a:ext>
                </a:extLst>
              </p:cNvPr>
              <p:cNvSpPr txBox="1"/>
              <p:nvPr/>
            </p:nvSpPr>
            <p:spPr>
              <a:xfrm>
                <a:off x="5246942" y="1200862"/>
                <a:ext cx="536388" cy="76944"/>
              </a:xfrm>
              <a:prstGeom prst="rect">
                <a:avLst/>
              </a:prstGeom>
              <a:noFill/>
            </p:spPr>
            <p:txBody>
              <a:bodyPr wrap="square" lIns="0" tIns="0" rIns="0" bIns="0" rtlCol="0">
                <a:spAutoFit/>
              </a:bodyPr>
              <a:lstStyle/>
              <a:p>
                <a:pPr algn="ctr"/>
                <a:r>
                  <a:rPr lang="ja-JP" altLang="en-US" sz="500" b="1" dirty="0"/>
                  <a:t>枠仕様</a:t>
                </a:r>
                <a:endParaRPr kumimoji="1" lang="ja-JP" altLang="en-US" sz="500" b="1" dirty="0"/>
              </a:p>
            </p:txBody>
          </p:sp>
          <p:sp>
            <p:nvSpPr>
              <p:cNvPr id="151" name="テキスト ボックス 150">
                <a:extLst>
                  <a:ext uri="{FF2B5EF4-FFF2-40B4-BE49-F238E27FC236}">
                    <a16:creationId xmlns:a16="http://schemas.microsoft.com/office/drawing/2014/main" id="{6E39372E-EAE6-7D26-DB31-DDB859479024}"/>
                  </a:ext>
                </a:extLst>
              </p:cNvPr>
              <p:cNvSpPr txBox="1"/>
              <p:nvPr/>
            </p:nvSpPr>
            <p:spPr>
              <a:xfrm>
                <a:off x="6142782" y="1342964"/>
                <a:ext cx="1844875" cy="76944"/>
              </a:xfrm>
              <a:prstGeom prst="rect">
                <a:avLst/>
              </a:prstGeom>
              <a:noFill/>
            </p:spPr>
            <p:txBody>
              <a:bodyPr wrap="square" lIns="0" tIns="0" rIns="0" bIns="0" rtlCol="0">
                <a:spAutoFit/>
              </a:bodyPr>
              <a:lstStyle/>
              <a:p>
                <a:r>
                  <a:rPr kumimoji="1" lang="en-US" altLang="ja-JP" sz="500" dirty="0">
                    <a:latin typeface="+mn-ea"/>
                  </a:rPr>
                  <a:t>PA</a:t>
                </a:r>
                <a:r>
                  <a:rPr kumimoji="1" lang="ja-JP" altLang="en-US" sz="500" dirty="0">
                    <a:latin typeface="+mn-ea"/>
                  </a:rPr>
                  <a:t>・</a:t>
                </a:r>
                <a:r>
                  <a:rPr kumimoji="1" lang="en-US" altLang="ja-JP" sz="500" dirty="0">
                    <a:latin typeface="+mn-ea"/>
                  </a:rPr>
                  <a:t>PC</a:t>
                </a:r>
                <a:endParaRPr kumimoji="1" lang="ja-JP" altLang="en-US" sz="500" dirty="0">
                  <a:latin typeface="+mn-ea"/>
                </a:endParaRPr>
              </a:p>
            </p:txBody>
          </p:sp>
          <p:sp>
            <p:nvSpPr>
              <p:cNvPr id="153" name="テキスト ボックス 152">
                <a:extLst>
                  <a:ext uri="{FF2B5EF4-FFF2-40B4-BE49-F238E27FC236}">
                    <a16:creationId xmlns:a16="http://schemas.microsoft.com/office/drawing/2014/main" id="{A2056B0B-43C9-6277-0DEB-2CA527F4F28B}"/>
                  </a:ext>
                </a:extLst>
              </p:cNvPr>
              <p:cNvSpPr txBox="1"/>
              <p:nvPr/>
            </p:nvSpPr>
            <p:spPr>
              <a:xfrm>
                <a:off x="6142782" y="1519915"/>
                <a:ext cx="1844875" cy="76944"/>
              </a:xfrm>
              <a:prstGeom prst="rect">
                <a:avLst/>
              </a:prstGeom>
              <a:noFill/>
            </p:spPr>
            <p:txBody>
              <a:bodyPr wrap="square" lIns="0" tIns="0" rIns="0" bIns="0" rtlCol="0">
                <a:spAutoFit/>
              </a:bodyPr>
              <a:lstStyle/>
              <a:p>
                <a:r>
                  <a:rPr kumimoji="1" lang="en-US" altLang="ja-JP" sz="500" dirty="0">
                    <a:latin typeface="+mn-ea"/>
                  </a:rPr>
                  <a:t>SB</a:t>
                </a:r>
                <a:r>
                  <a:rPr kumimoji="1" lang="ja-JP" altLang="en-US" sz="500" dirty="0">
                    <a:latin typeface="+mn-ea"/>
                  </a:rPr>
                  <a:t>・</a:t>
                </a:r>
                <a:r>
                  <a:rPr kumimoji="1" lang="en-US" altLang="ja-JP" sz="500" dirty="0">
                    <a:latin typeface="+mn-ea"/>
                  </a:rPr>
                  <a:t>SC</a:t>
                </a:r>
                <a:r>
                  <a:rPr kumimoji="1" lang="ja-JP" altLang="en-US" sz="500" dirty="0">
                    <a:latin typeface="+mn-ea"/>
                  </a:rPr>
                  <a:t>・</a:t>
                </a:r>
                <a:r>
                  <a:rPr kumimoji="1" lang="en-US" altLang="ja-JP" sz="500" dirty="0">
                    <a:latin typeface="+mn-ea"/>
                  </a:rPr>
                  <a:t>SD</a:t>
                </a:r>
                <a:r>
                  <a:rPr kumimoji="1" lang="ja-JP" altLang="en-US" sz="500" dirty="0">
                    <a:latin typeface="+mn-ea"/>
                  </a:rPr>
                  <a:t>・</a:t>
                </a:r>
                <a:r>
                  <a:rPr kumimoji="1" lang="en-US" altLang="ja-JP" sz="500" dirty="0">
                    <a:latin typeface="+mn-ea"/>
                  </a:rPr>
                  <a:t>LA</a:t>
                </a:r>
                <a:r>
                  <a:rPr kumimoji="1" lang="ja-JP" altLang="en-US" sz="500" dirty="0">
                    <a:latin typeface="+mn-ea"/>
                  </a:rPr>
                  <a:t>・</a:t>
                </a:r>
                <a:r>
                  <a:rPr kumimoji="1" lang="en-US" altLang="ja-JP" sz="500" dirty="0">
                    <a:latin typeface="+mn-ea"/>
                  </a:rPr>
                  <a:t>LB</a:t>
                </a:r>
                <a:r>
                  <a:rPr kumimoji="1" lang="ja-JP" altLang="en-US" sz="500" dirty="0">
                    <a:latin typeface="+mn-ea"/>
                  </a:rPr>
                  <a:t>・</a:t>
                </a:r>
                <a:r>
                  <a:rPr kumimoji="1" lang="en-US" altLang="ja-JP" sz="500" dirty="0">
                    <a:latin typeface="+mn-ea"/>
                  </a:rPr>
                  <a:t>LC</a:t>
                </a:r>
                <a:r>
                  <a:rPr kumimoji="1" lang="ja-JP" altLang="en-US" sz="500" dirty="0">
                    <a:latin typeface="+mn-ea"/>
                  </a:rPr>
                  <a:t>・</a:t>
                </a:r>
                <a:r>
                  <a:rPr kumimoji="1" lang="en-US" altLang="ja-JP" sz="500" dirty="0">
                    <a:latin typeface="+mn-ea"/>
                  </a:rPr>
                  <a:t>KC</a:t>
                </a:r>
                <a:r>
                  <a:rPr kumimoji="1" lang="ja-JP" altLang="en-US" sz="500" dirty="0">
                    <a:latin typeface="+mn-ea"/>
                  </a:rPr>
                  <a:t>・</a:t>
                </a:r>
                <a:r>
                  <a:rPr kumimoji="1" lang="en-US" altLang="ja-JP" sz="500" dirty="0">
                    <a:latin typeface="+mn-ea"/>
                  </a:rPr>
                  <a:t>DB</a:t>
                </a:r>
                <a:r>
                  <a:rPr kumimoji="1" lang="ja-JP" altLang="en-US" sz="500" dirty="0">
                    <a:latin typeface="+mn-ea"/>
                  </a:rPr>
                  <a:t>・</a:t>
                </a:r>
                <a:r>
                  <a:rPr kumimoji="1" lang="en-US" altLang="ja-JP" sz="500" dirty="0">
                    <a:latin typeface="+mn-ea"/>
                  </a:rPr>
                  <a:t>DC</a:t>
                </a:r>
                <a:r>
                  <a:rPr kumimoji="1" lang="ja-JP" altLang="en-US" sz="500" dirty="0">
                    <a:latin typeface="+mn-ea"/>
                  </a:rPr>
                  <a:t>・</a:t>
                </a:r>
                <a:r>
                  <a:rPr kumimoji="1" lang="en-US" altLang="ja-JP" sz="500" dirty="0">
                    <a:latin typeface="+mn-ea"/>
                  </a:rPr>
                  <a:t>MK</a:t>
                </a:r>
                <a:endParaRPr kumimoji="1" lang="ja-JP" altLang="en-US" sz="500" dirty="0">
                  <a:latin typeface="+mn-ea"/>
                </a:endParaRPr>
              </a:p>
            </p:txBody>
          </p:sp>
          <p:sp>
            <p:nvSpPr>
              <p:cNvPr id="154" name="テキスト ボックス 153">
                <a:extLst>
                  <a:ext uri="{FF2B5EF4-FFF2-40B4-BE49-F238E27FC236}">
                    <a16:creationId xmlns:a16="http://schemas.microsoft.com/office/drawing/2014/main" id="{DF4CD205-F1E0-EB23-C997-1306F11246BE}"/>
                  </a:ext>
                </a:extLst>
              </p:cNvPr>
              <p:cNvSpPr txBox="1"/>
              <p:nvPr/>
            </p:nvSpPr>
            <p:spPr>
              <a:xfrm>
                <a:off x="6142782" y="1660013"/>
                <a:ext cx="1844875" cy="76944"/>
              </a:xfrm>
              <a:prstGeom prst="rect">
                <a:avLst/>
              </a:prstGeom>
              <a:noFill/>
            </p:spPr>
            <p:txBody>
              <a:bodyPr wrap="square" lIns="0" tIns="0" rIns="0" bIns="0" rtlCol="0">
                <a:spAutoFit/>
              </a:bodyPr>
              <a:lstStyle/>
              <a:p>
                <a:r>
                  <a:rPr kumimoji="1" lang="en-US" altLang="ja-JP" sz="500" dirty="0">
                    <a:latin typeface="+mn-ea"/>
                  </a:rPr>
                  <a:t>PA</a:t>
                </a:r>
                <a:r>
                  <a:rPr kumimoji="1" lang="ja-JP" altLang="en-US" sz="500" dirty="0">
                    <a:latin typeface="+mn-ea"/>
                  </a:rPr>
                  <a:t>・</a:t>
                </a:r>
                <a:r>
                  <a:rPr kumimoji="1" lang="en-US" altLang="ja-JP" sz="500" dirty="0">
                    <a:latin typeface="+mn-ea"/>
                  </a:rPr>
                  <a:t>PD</a:t>
                </a:r>
                <a:r>
                  <a:rPr kumimoji="1" lang="ja-JP" altLang="en-US" sz="500" dirty="0">
                    <a:latin typeface="+mn-ea"/>
                  </a:rPr>
                  <a:t>・</a:t>
                </a:r>
                <a:r>
                  <a:rPr kumimoji="1" lang="en-US" altLang="ja-JP" sz="500" dirty="0">
                    <a:latin typeface="+mn-ea"/>
                  </a:rPr>
                  <a:t>KE</a:t>
                </a:r>
                <a:r>
                  <a:rPr kumimoji="1" lang="ja-JP" altLang="en-US" sz="500" dirty="0">
                    <a:latin typeface="+mn-ea"/>
                  </a:rPr>
                  <a:t>・</a:t>
                </a:r>
                <a:r>
                  <a:rPr kumimoji="1" lang="en-US" altLang="ja-JP" sz="500" dirty="0">
                    <a:latin typeface="+mn-ea"/>
                  </a:rPr>
                  <a:t>PC</a:t>
                </a:r>
                <a:r>
                  <a:rPr kumimoji="1" lang="ja-JP" altLang="en-US" sz="500" dirty="0">
                    <a:latin typeface="+mn-ea"/>
                  </a:rPr>
                  <a:t>・</a:t>
                </a:r>
                <a:r>
                  <a:rPr kumimoji="1" lang="en-US" altLang="ja-JP" sz="500" dirty="0">
                    <a:latin typeface="+mn-ea"/>
                  </a:rPr>
                  <a:t>PK</a:t>
                </a:r>
                <a:r>
                  <a:rPr kumimoji="1" lang="ja-JP" altLang="en-US" sz="500" dirty="0">
                    <a:latin typeface="+mn-ea"/>
                  </a:rPr>
                  <a:t>・</a:t>
                </a:r>
                <a:r>
                  <a:rPr kumimoji="1" lang="en-US" altLang="ja-JP" sz="500" dirty="0">
                    <a:latin typeface="+mn-ea"/>
                  </a:rPr>
                  <a:t>PL</a:t>
                </a:r>
                <a:endParaRPr kumimoji="1" lang="ja-JP" altLang="en-US" sz="500" dirty="0">
                  <a:latin typeface="+mn-ea"/>
                </a:endParaRPr>
              </a:p>
            </p:txBody>
          </p:sp>
          <p:sp>
            <p:nvSpPr>
              <p:cNvPr id="155" name="テキスト ボックス 154">
                <a:extLst>
                  <a:ext uri="{FF2B5EF4-FFF2-40B4-BE49-F238E27FC236}">
                    <a16:creationId xmlns:a16="http://schemas.microsoft.com/office/drawing/2014/main" id="{A099566E-E31F-659C-07B8-EE27D45D9044}"/>
                  </a:ext>
                </a:extLst>
              </p:cNvPr>
              <p:cNvSpPr txBox="1"/>
              <p:nvPr/>
            </p:nvSpPr>
            <p:spPr>
              <a:xfrm>
                <a:off x="6142782" y="1794517"/>
                <a:ext cx="1844875" cy="153888"/>
              </a:xfrm>
              <a:prstGeom prst="rect">
                <a:avLst/>
              </a:prstGeom>
              <a:noFill/>
            </p:spPr>
            <p:txBody>
              <a:bodyPr wrap="square" lIns="0" tIns="0" rIns="0" bIns="0" rtlCol="0">
                <a:spAutoFit/>
              </a:bodyPr>
              <a:lstStyle/>
              <a:p>
                <a:r>
                  <a:rPr kumimoji="1" lang="en-US" altLang="ja-JP" sz="500" dirty="0">
                    <a:latin typeface="+mj-ea"/>
                    <a:ea typeface="+mj-ea"/>
                  </a:rPr>
                  <a:t>SB</a:t>
                </a:r>
                <a:r>
                  <a:rPr kumimoji="1" lang="ja-JP" altLang="en-US" sz="500" dirty="0">
                    <a:latin typeface="+mj-ea"/>
                    <a:ea typeface="+mj-ea"/>
                  </a:rPr>
                  <a:t>・</a:t>
                </a:r>
                <a:r>
                  <a:rPr kumimoji="1" lang="en-US" altLang="ja-JP" sz="500" dirty="0">
                    <a:latin typeface="+mj-ea"/>
                    <a:ea typeface="+mj-ea"/>
                  </a:rPr>
                  <a:t>SC</a:t>
                </a:r>
                <a:r>
                  <a:rPr kumimoji="1" lang="ja-JP" altLang="en-US" sz="500" dirty="0">
                    <a:latin typeface="+mj-ea"/>
                    <a:ea typeface="+mj-ea"/>
                  </a:rPr>
                  <a:t>・</a:t>
                </a:r>
                <a:r>
                  <a:rPr kumimoji="1" lang="en-US" altLang="ja-JP" sz="500" dirty="0">
                    <a:latin typeface="+mj-ea"/>
                    <a:ea typeface="+mj-ea"/>
                  </a:rPr>
                  <a:t>SD</a:t>
                </a:r>
                <a:r>
                  <a:rPr kumimoji="1" lang="ja-JP" altLang="en-US" sz="500" dirty="0">
                    <a:latin typeface="+mj-ea"/>
                    <a:ea typeface="+mj-ea"/>
                  </a:rPr>
                  <a:t>・</a:t>
                </a:r>
                <a:r>
                  <a:rPr kumimoji="1" lang="en-US" altLang="ja-JP" sz="500" dirty="0">
                    <a:latin typeface="+mj-ea"/>
                    <a:ea typeface="+mj-ea"/>
                  </a:rPr>
                  <a:t>WB</a:t>
                </a:r>
                <a:r>
                  <a:rPr kumimoji="1" lang="ja-JP" altLang="en-US" sz="500" dirty="0">
                    <a:latin typeface="+mj-ea"/>
                    <a:ea typeface="+mj-ea"/>
                  </a:rPr>
                  <a:t>・</a:t>
                </a:r>
                <a:r>
                  <a:rPr kumimoji="1" lang="en-US" altLang="ja-JP" sz="500" dirty="0">
                    <a:latin typeface="+mj-ea"/>
                    <a:ea typeface="+mj-ea"/>
                  </a:rPr>
                  <a:t>WC</a:t>
                </a:r>
                <a:r>
                  <a:rPr kumimoji="1" lang="ja-JP" altLang="en-US" sz="500" dirty="0">
                    <a:latin typeface="+mj-ea"/>
                    <a:ea typeface="+mj-ea"/>
                  </a:rPr>
                  <a:t>・</a:t>
                </a:r>
                <a:r>
                  <a:rPr kumimoji="1" lang="en-US" altLang="ja-JP" sz="500" dirty="0">
                    <a:latin typeface="+mj-ea"/>
                    <a:ea typeface="+mj-ea"/>
                  </a:rPr>
                  <a:t>LA</a:t>
                </a:r>
                <a:r>
                  <a:rPr kumimoji="1" lang="ja-JP" altLang="en-US" sz="500" dirty="0">
                    <a:latin typeface="+mj-ea"/>
                    <a:ea typeface="+mj-ea"/>
                  </a:rPr>
                  <a:t>・</a:t>
                </a:r>
                <a:r>
                  <a:rPr kumimoji="1" lang="en-US" altLang="ja-JP" sz="500" dirty="0">
                    <a:latin typeface="+mj-ea"/>
                    <a:ea typeface="+mj-ea"/>
                  </a:rPr>
                  <a:t>LB</a:t>
                </a:r>
                <a:r>
                  <a:rPr kumimoji="1" lang="ja-JP" altLang="en-US" sz="500" dirty="0">
                    <a:latin typeface="+mj-ea"/>
                    <a:ea typeface="+mj-ea"/>
                  </a:rPr>
                  <a:t>・</a:t>
                </a:r>
                <a:r>
                  <a:rPr kumimoji="1" lang="en-US" altLang="ja-JP" sz="500" dirty="0">
                    <a:latin typeface="+mj-ea"/>
                    <a:ea typeface="+mj-ea"/>
                  </a:rPr>
                  <a:t>LC</a:t>
                </a:r>
                <a:r>
                  <a:rPr kumimoji="1" lang="ja-JP" altLang="en-US" sz="500" dirty="0">
                    <a:latin typeface="+mj-ea"/>
                    <a:ea typeface="+mj-ea"/>
                  </a:rPr>
                  <a:t>・</a:t>
                </a:r>
                <a:r>
                  <a:rPr kumimoji="1" lang="en-US" altLang="ja-JP" sz="500" dirty="0">
                    <a:latin typeface="+mj-ea"/>
                    <a:ea typeface="+mj-ea"/>
                  </a:rPr>
                  <a:t>LD</a:t>
                </a:r>
                <a:r>
                  <a:rPr kumimoji="1" lang="ja-JP" altLang="en-US" sz="500" dirty="0">
                    <a:latin typeface="+mj-ea"/>
                    <a:ea typeface="+mj-ea"/>
                  </a:rPr>
                  <a:t>・</a:t>
                </a:r>
                <a:r>
                  <a:rPr kumimoji="1" lang="en-US" altLang="ja-JP" sz="500" dirty="0">
                    <a:latin typeface="+mj-ea"/>
                    <a:ea typeface="+mj-ea"/>
                  </a:rPr>
                  <a:t>MC</a:t>
                </a:r>
                <a:r>
                  <a:rPr kumimoji="1" lang="ja-JP" altLang="en-US" sz="500" dirty="0">
                    <a:latin typeface="+mj-ea"/>
                    <a:ea typeface="+mj-ea"/>
                  </a:rPr>
                  <a:t>・</a:t>
                </a:r>
                <a:r>
                  <a:rPr kumimoji="1" lang="en-US" altLang="ja-JP" sz="500" dirty="0">
                    <a:latin typeface="+mj-ea"/>
                    <a:ea typeface="+mj-ea"/>
                  </a:rPr>
                  <a:t>KC</a:t>
                </a:r>
                <a:r>
                  <a:rPr kumimoji="1" lang="ja-JP" altLang="en-US" sz="500" dirty="0">
                    <a:latin typeface="+mj-ea"/>
                    <a:ea typeface="+mj-ea"/>
                  </a:rPr>
                  <a:t>・</a:t>
                </a:r>
                <a:r>
                  <a:rPr kumimoji="1" lang="en-US" altLang="ja-JP" sz="500" dirty="0">
                    <a:latin typeface="+mj-ea"/>
                    <a:ea typeface="+mj-ea"/>
                  </a:rPr>
                  <a:t>KD</a:t>
                </a:r>
                <a:r>
                  <a:rPr kumimoji="1" lang="ja-JP" altLang="en-US" sz="500" dirty="0">
                    <a:latin typeface="+mj-ea"/>
                    <a:ea typeface="+mj-ea"/>
                  </a:rPr>
                  <a:t>・</a:t>
                </a:r>
                <a:r>
                  <a:rPr kumimoji="1" lang="en-US" altLang="ja-JP" sz="500" dirty="0">
                    <a:latin typeface="+mj-ea"/>
                    <a:ea typeface="+mj-ea"/>
                  </a:rPr>
                  <a:t>MK</a:t>
                </a:r>
              </a:p>
              <a:p>
                <a:r>
                  <a:rPr kumimoji="1" lang="en-US" altLang="ja-JP" sz="500" dirty="0">
                    <a:latin typeface="+mj-ea"/>
                    <a:ea typeface="+mj-ea"/>
                  </a:rPr>
                  <a:t>LE</a:t>
                </a:r>
                <a:r>
                  <a:rPr kumimoji="1" lang="ja-JP" altLang="en-US" sz="500" dirty="0">
                    <a:latin typeface="+mj-ea"/>
                    <a:ea typeface="+mj-ea"/>
                  </a:rPr>
                  <a:t>・</a:t>
                </a:r>
                <a:r>
                  <a:rPr kumimoji="1" lang="en-US" altLang="ja-JP" sz="500" dirty="0">
                    <a:latin typeface="+mj-ea"/>
                    <a:ea typeface="+mj-ea"/>
                  </a:rPr>
                  <a:t>LG</a:t>
                </a:r>
                <a:r>
                  <a:rPr kumimoji="1" lang="ja-JP" altLang="en-US" sz="500" dirty="0">
                    <a:latin typeface="+mj-ea"/>
                    <a:ea typeface="+mj-ea"/>
                  </a:rPr>
                  <a:t>・</a:t>
                </a:r>
                <a:r>
                  <a:rPr kumimoji="1" lang="en-US" altLang="ja-JP" sz="500" dirty="0">
                    <a:latin typeface="+mj-ea"/>
                    <a:ea typeface="+mj-ea"/>
                  </a:rPr>
                  <a:t>LF</a:t>
                </a:r>
                <a:r>
                  <a:rPr kumimoji="1" lang="ja-JP" altLang="en-US" sz="500" dirty="0">
                    <a:latin typeface="+mj-ea"/>
                    <a:ea typeface="+mj-ea"/>
                  </a:rPr>
                  <a:t>・</a:t>
                </a:r>
                <a:r>
                  <a:rPr kumimoji="1" lang="en-US" altLang="ja-JP" sz="500" dirty="0">
                    <a:latin typeface="+mj-ea"/>
                    <a:ea typeface="+mj-ea"/>
                  </a:rPr>
                  <a:t>LM</a:t>
                </a:r>
                <a:r>
                  <a:rPr kumimoji="1" lang="ja-JP" altLang="en-US" sz="500" dirty="0">
                    <a:latin typeface="+mj-ea"/>
                    <a:ea typeface="+mj-ea"/>
                  </a:rPr>
                  <a:t>・</a:t>
                </a:r>
                <a:r>
                  <a:rPr kumimoji="1" lang="en-US" altLang="ja-JP" sz="500" dirty="0">
                    <a:latin typeface="+mj-ea"/>
                    <a:ea typeface="+mj-ea"/>
                  </a:rPr>
                  <a:t>LH</a:t>
                </a:r>
                <a:r>
                  <a:rPr kumimoji="1" lang="ja-JP" altLang="en-US" sz="500" dirty="0">
                    <a:latin typeface="+mj-ea"/>
                    <a:ea typeface="+mj-ea"/>
                  </a:rPr>
                  <a:t>・</a:t>
                </a:r>
                <a:r>
                  <a:rPr kumimoji="1" lang="en-US" altLang="ja-JP" sz="500" dirty="0">
                    <a:latin typeface="+mj-ea"/>
                    <a:ea typeface="+mj-ea"/>
                  </a:rPr>
                  <a:t>LK</a:t>
                </a:r>
                <a:r>
                  <a:rPr kumimoji="1" lang="ja-JP" altLang="en-US" sz="500" dirty="0">
                    <a:latin typeface="+mj-ea"/>
                    <a:ea typeface="+mj-ea"/>
                  </a:rPr>
                  <a:t>・</a:t>
                </a:r>
                <a:r>
                  <a:rPr kumimoji="1" lang="en-US" altLang="ja-JP" sz="500" dirty="0">
                    <a:latin typeface="+mj-ea"/>
                    <a:ea typeface="+mj-ea"/>
                  </a:rPr>
                  <a:t>LJ</a:t>
                </a:r>
                <a:r>
                  <a:rPr kumimoji="1" lang="ja-JP" altLang="en-US" sz="500" dirty="0">
                    <a:latin typeface="+mj-ea"/>
                    <a:ea typeface="+mj-ea"/>
                  </a:rPr>
                  <a:t>・</a:t>
                </a:r>
                <a:r>
                  <a:rPr kumimoji="1" lang="en-US" altLang="ja-JP" sz="500" dirty="0">
                    <a:latin typeface="+mj-ea"/>
                    <a:ea typeface="+mj-ea"/>
                  </a:rPr>
                  <a:t>LR</a:t>
                </a:r>
                <a:r>
                  <a:rPr kumimoji="1" lang="ja-JP" altLang="en-US" sz="500" dirty="0">
                    <a:latin typeface="+mj-ea"/>
                    <a:ea typeface="+mj-ea"/>
                  </a:rPr>
                  <a:t>・</a:t>
                </a:r>
                <a:r>
                  <a:rPr kumimoji="1" lang="en-US" altLang="ja-JP" sz="500" dirty="0">
                    <a:latin typeface="+mj-ea"/>
                    <a:ea typeface="+mj-ea"/>
                  </a:rPr>
                  <a:t>LU</a:t>
                </a:r>
                <a:r>
                  <a:rPr kumimoji="1" lang="ja-JP" altLang="en-US" sz="500" dirty="0">
                    <a:latin typeface="+mj-ea"/>
                    <a:ea typeface="+mj-ea"/>
                  </a:rPr>
                  <a:t>・</a:t>
                </a:r>
                <a:r>
                  <a:rPr kumimoji="1" lang="en-US" altLang="ja-JP" sz="500" dirty="0">
                    <a:latin typeface="+mj-ea"/>
                    <a:ea typeface="+mj-ea"/>
                  </a:rPr>
                  <a:t>MD</a:t>
                </a:r>
                <a:r>
                  <a:rPr kumimoji="1" lang="ja-JP" altLang="en-US" sz="500" dirty="0">
                    <a:latin typeface="+mj-ea"/>
                    <a:ea typeface="+mj-ea"/>
                  </a:rPr>
                  <a:t>・</a:t>
                </a:r>
                <a:r>
                  <a:rPr kumimoji="1" lang="en-US" altLang="ja-JP" sz="500" dirty="0">
                    <a:latin typeface="+mj-ea"/>
                    <a:ea typeface="+mj-ea"/>
                  </a:rPr>
                  <a:t>ME</a:t>
                </a:r>
                <a:r>
                  <a:rPr kumimoji="1" lang="ja-JP" altLang="en-US" sz="500" dirty="0">
                    <a:latin typeface="+mj-ea"/>
                    <a:ea typeface="+mj-ea"/>
                  </a:rPr>
                  <a:t>・</a:t>
                </a:r>
                <a:r>
                  <a:rPr kumimoji="1" lang="en-US" altLang="ja-JP" sz="500" dirty="0">
                    <a:latin typeface="+mj-ea"/>
                    <a:ea typeface="+mj-ea"/>
                  </a:rPr>
                  <a:t>MG</a:t>
                </a:r>
                <a:r>
                  <a:rPr kumimoji="1" lang="ja-JP" altLang="en-US" sz="500" dirty="0">
                    <a:latin typeface="+mj-ea"/>
                    <a:ea typeface="+mj-ea"/>
                  </a:rPr>
                  <a:t>・</a:t>
                </a:r>
                <a:r>
                  <a:rPr kumimoji="1" lang="en-US" altLang="ja-JP" sz="500" dirty="0">
                    <a:latin typeface="+mj-ea"/>
                    <a:ea typeface="+mj-ea"/>
                  </a:rPr>
                  <a:t>MF</a:t>
                </a:r>
                <a:r>
                  <a:rPr kumimoji="1" lang="ja-JP" altLang="en-US" sz="500" dirty="0">
                    <a:latin typeface="+mj-ea"/>
                    <a:ea typeface="+mj-ea"/>
                  </a:rPr>
                  <a:t>・</a:t>
                </a:r>
                <a:r>
                  <a:rPr kumimoji="1" lang="en-US" altLang="ja-JP" sz="500" dirty="0">
                    <a:latin typeface="+mj-ea"/>
                    <a:ea typeface="+mj-ea"/>
                  </a:rPr>
                  <a:t>MM</a:t>
                </a:r>
                <a:r>
                  <a:rPr kumimoji="1" lang="ja-JP" altLang="en-US" sz="500" dirty="0">
                    <a:latin typeface="+mj-ea"/>
                    <a:ea typeface="+mj-ea"/>
                  </a:rPr>
                  <a:t>・</a:t>
                </a:r>
                <a:r>
                  <a:rPr kumimoji="1" lang="en-US" altLang="ja-JP" sz="500" dirty="0">
                    <a:latin typeface="+mj-ea"/>
                    <a:ea typeface="+mj-ea"/>
                  </a:rPr>
                  <a:t>MH</a:t>
                </a:r>
                <a:r>
                  <a:rPr kumimoji="1" lang="ja-JP" altLang="en-US" sz="500" dirty="0">
                    <a:latin typeface="+mj-ea"/>
                    <a:ea typeface="+mj-ea"/>
                  </a:rPr>
                  <a:t>・</a:t>
                </a:r>
                <a:r>
                  <a:rPr kumimoji="1" lang="en-US" altLang="ja-JP" sz="500" dirty="0">
                    <a:latin typeface="+mj-ea"/>
                    <a:ea typeface="+mj-ea"/>
                  </a:rPr>
                  <a:t>MJ</a:t>
                </a:r>
                <a:endParaRPr kumimoji="1" lang="ja-JP" altLang="en-US" sz="500" dirty="0">
                  <a:latin typeface="+mj-ea"/>
                  <a:ea typeface="+mj-ea"/>
                </a:endParaRPr>
              </a:p>
            </p:txBody>
          </p:sp>
          <p:sp>
            <p:nvSpPr>
              <p:cNvPr id="159" name="テキスト ボックス 158">
                <a:extLst>
                  <a:ext uri="{FF2B5EF4-FFF2-40B4-BE49-F238E27FC236}">
                    <a16:creationId xmlns:a16="http://schemas.microsoft.com/office/drawing/2014/main" id="{0B1852AD-0DCA-441E-E9F1-2C7AA92A8920}"/>
                  </a:ext>
                </a:extLst>
              </p:cNvPr>
              <p:cNvSpPr txBox="1"/>
              <p:nvPr/>
            </p:nvSpPr>
            <p:spPr>
              <a:xfrm>
                <a:off x="5847953" y="1200861"/>
                <a:ext cx="2336427" cy="76944"/>
              </a:xfrm>
              <a:prstGeom prst="rect">
                <a:avLst/>
              </a:prstGeom>
              <a:noFill/>
            </p:spPr>
            <p:txBody>
              <a:bodyPr wrap="square" lIns="0" tIns="0" rIns="0" bIns="0" rtlCol="0">
                <a:spAutoFit/>
              </a:bodyPr>
              <a:lstStyle/>
              <a:p>
                <a:pPr algn="ctr"/>
                <a:r>
                  <a:rPr lang="ja-JP" altLang="en-US" sz="500" b="1" dirty="0"/>
                  <a:t>デザイン型</a:t>
                </a:r>
                <a:endParaRPr kumimoji="1" lang="ja-JP" altLang="en-US" sz="500" b="1" dirty="0"/>
              </a:p>
            </p:txBody>
          </p:sp>
          <p:sp>
            <p:nvSpPr>
              <p:cNvPr id="161" name="テキスト ボックス 160">
                <a:extLst>
                  <a:ext uri="{FF2B5EF4-FFF2-40B4-BE49-F238E27FC236}">
                    <a16:creationId xmlns:a16="http://schemas.microsoft.com/office/drawing/2014/main" id="{DD14BB00-4B49-1DEF-C74F-E3D1BA77A341}"/>
                  </a:ext>
                </a:extLst>
              </p:cNvPr>
              <p:cNvSpPr txBox="1"/>
              <p:nvPr/>
            </p:nvSpPr>
            <p:spPr>
              <a:xfrm>
                <a:off x="4646995" y="1429357"/>
                <a:ext cx="581647" cy="76944"/>
              </a:xfrm>
              <a:prstGeom prst="rect">
                <a:avLst/>
              </a:prstGeom>
              <a:noFill/>
            </p:spPr>
            <p:txBody>
              <a:bodyPr wrap="square" lIns="0" tIns="0" rIns="0" bIns="0" rtlCol="0">
                <a:spAutoFit/>
              </a:bodyPr>
              <a:lstStyle/>
              <a:p>
                <a:pPr algn="ctr"/>
                <a:r>
                  <a:rPr kumimoji="1" lang="ja-JP" altLang="en-US" sz="500" dirty="0">
                    <a:latin typeface="+mn-ea"/>
                  </a:rPr>
                  <a:t>片引き・戸袋引込み</a:t>
                </a:r>
              </a:p>
            </p:txBody>
          </p:sp>
          <p:sp>
            <p:nvSpPr>
              <p:cNvPr id="162" name="テキスト ボックス 161">
                <a:extLst>
                  <a:ext uri="{FF2B5EF4-FFF2-40B4-BE49-F238E27FC236}">
                    <a16:creationId xmlns:a16="http://schemas.microsoft.com/office/drawing/2014/main" id="{8038F4C8-7FD6-74E9-803E-7EAE6D81FC99}"/>
                  </a:ext>
                </a:extLst>
              </p:cNvPr>
              <p:cNvSpPr txBox="1"/>
              <p:nvPr/>
            </p:nvSpPr>
            <p:spPr>
              <a:xfrm>
                <a:off x="4646995" y="1684851"/>
                <a:ext cx="581647" cy="76944"/>
              </a:xfrm>
              <a:prstGeom prst="rect">
                <a:avLst/>
              </a:prstGeom>
              <a:noFill/>
            </p:spPr>
            <p:txBody>
              <a:bodyPr wrap="square" lIns="0" tIns="0" rIns="0" bIns="0" rtlCol="0">
                <a:spAutoFit/>
              </a:bodyPr>
              <a:lstStyle/>
              <a:p>
                <a:pPr algn="ctr"/>
                <a:r>
                  <a:rPr kumimoji="1" lang="ja-JP" altLang="en-US" sz="500" dirty="0">
                    <a:latin typeface="+mn-ea"/>
                  </a:rPr>
                  <a:t>片引き</a:t>
                </a:r>
              </a:p>
            </p:txBody>
          </p:sp>
          <p:sp>
            <p:nvSpPr>
              <p:cNvPr id="163" name="テキスト ボックス 162">
                <a:extLst>
                  <a:ext uri="{FF2B5EF4-FFF2-40B4-BE49-F238E27FC236}">
                    <a16:creationId xmlns:a16="http://schemas.microsoft.com/office/drawing/2014/main" id="{2636BB95-CBB3-FD84-E98D-81019A18B715}"/>
                  </a:ext>
                </a:extLst>
              </p:cNvPr>
              <p:cNvSpPr txBox="1"/>
              <p:nvPr/>
            </p:nvSpPr>
            <p:spPr>
              <a:xfrm>
                <a:off x="4646995" y="1864411"/>
                <a:ext cx="581647" cy="76944"/>
              </a:xfrm>
              <a:prstGeom prst="rect">
                <a:avLst/>
              </a:prstGeom>
              <a:noFill/>
            </p:spPr>
            <p:txBody>
              <a:bodyPr wrap="square" lIns="0" tIns="0" rIns="0" bIns="0" rtlCol="0">
                <a:spAutoFit/>
              </a:bodyPr>
              <a:lstStyle/>
              <a:p>
                <a:pPr algn="ctr"/>
                <a:r>
                  <a:rPr kumimoji="1" lang="ja-JP" altLang="en-US" sz="500" dirty="0">
                    <a:latin typeface="+mn-ea"/>
                  </a:rPr>
                  <a:t>戸袋引込み</a:t>
                </a:r>
              </a:p>
            </p:txBody>
          </p:sp>
          <p:sp>
            <p:nvSpPr>
              <p:cNvPr id="164" name="テキスト ボックス 163">
                <a:extLst>
                  <a:ext uri="{FF2B5EF4-FFF2-40B4-BE49-F238E27FC236}">
                    <a16:creationId xmlns:a16="http://schemas.microsoft.com/office/drawing/2014/main" id="{37702202-15D9-64E3-9B5E-D52E3B4C3D57}"/>
                  </a:ext>
                </a:extLst>
              </p:cNvPr>
              <p:cNvSpPr txBox="1"/>
              <p:nvPr/>
            </p:nvSpPr>
            <p:spPr>
              <a:xfrm>
                <a:off x="5228638" y="1388849"/>
                <a:ext cx="581647" cy="153888"/>
              </a:xfrm>
              <a:prstGeom prst="rect">
                <a:avLst/>
              </a:prstGeom>
              <a:noFill/>
            </p:spPr>
            <p:txBody>
              <a:bodyPr wrap="square" lIns="0" tIns="0" rIns="0" bIns="0" rtlCol="0">
                <a:spAutoFit/>
              </a:bodyPr>
              <a:lstStyle/>
              <a:p>
                <a:pPr algn="ctr"/>
                <a:r>
                  <a:rPr kumimoji="1" lang="ja-JP" altLang="en-US" sz="500" dirty="0">
                    <a:latin typeface="+mn-ea"/>
                  </a:rPr>
                  <a:t>固定枠・</a:t>
                </a:r>
              </a:p>
              <a:p>
                <a:pPr algn="ctr"/>
                <a:r>
                  <a:rPr kumimoji="1" lang="ja-JP" altLang="en-US" sz="500" dirty="0">
                    <a:latin typeface="+mn-ea"/>
                  </a:rPr>
                  <a:t>ケーシング枠</a:t>
                </a:r>
              </a:p>
            </p:txBody>
          </p:sp>
          <p:sp>
            <p:nvSpPr>
              <p:cNvPr id="165" name="テキスト ボックス 164">
                <a:extLst>
                  <a:ext uri="{FF2B5EF4-FFF2-40B4-BE49-F238E27FC236}">
                    <a16:creationId xmlns:a16="http://schemas.microsoft.com/office/drawing/2014/main" id="{B3B106F9-7623-BC1B-D41C-F673DF5FEC04}"/>
                  </a:ext>
                </a:extLst>
              </p:cNvPr>
              <p:cNvSpPr txBox="1"/>
              <p:nvPr/>
            </p:nvSpPr>
            <p:spPr>
              <a:xfrm>
                <a:off x="5228638" y="1727963"/>
                <a:ext cx="581647" cy="153888"/>
              </a:xfrm>
              <a:prstGeom prst="rect">
                <a:avLst/>
              </a:prstGeom>
              <a:noFill/>
            </p:spPr>
            <p:txBody>
              <a:bodyPr wrap="square" lIns="0" tIns="0" rIns="0" bIns="0" rtlCol="0">
                <a:spAutoFit/>
              </a:bodyPr>
              <a:lstStyle/>
              <a:p>
                <a:pPr algn="ctr"/>
                <a:r>
                  <a:rPr kumimoji="1" lang="ja-JP" altLang="en-US" sz="500" dirty="0">
                    <a:latin typeface="+mn-ea"/>
                  </a:rPr>
                  <a:t>固定枠・</a:t>
                </a:r>
              </a:p>
              <a:p>
                <a:pPr algn="ctr"/>
                <a:r>
                  <a:rPr kumimoji="1" lang="ja-JP" altLang="en-US" sz="500" dirty="0">
                    <a:latin typeface="+mn-ea"/>
                  </a:rPr>
                  <a:t>ケーシング枠</a:t>
                </a:r>
              </a:p>
            </p:txBody>
          </p:sp>
          <p:grpSp>
            <p:nvGrpSpPr>
              <p:cNvPr id="139" name="グループ化 138">
                <a:extLst>
                  <a:ext uri="{FF2B5EF4-FFF2-40B4-BE49-F238E27FC236}">
                    <a16:creationId xmlns:a16="http://schemas.microsoft.com/office/drawing/2014/main" id="{364BE2E9-675F-F859-8721-AC2ACB340BAE}"/>
                  </a:ext>
                </a:extLst>
              </p:cNvPr>
              <p:cNvGrpSpPr/>
              <p:nvPr/>
            </p:nvGrpSpPr>
            <p:grpSpPr>
              <a:xfrm>
                <a:off x="4062682" y="1179573"/>
                <a:ext cx="2036553" cy="806608"/>
                <a:chOff x="4062682" y="1181100"/>
                <a:chExt cx="2036553" cy="765005"/>
              </a:xfrm>
            </p:grpSpPr>
            <p:cxnSp>
              <p:nvCxnSpPr>
                <p:cNvPr id="124" name="直線コネクタ 123">
                  <a:extLst>
                    <a:ext uri="{FF2B5EF4-FFF2-40B4-BE49-F238E27FC236}">
                      <a16:creationId xmlns:a16="http://schemas.microsoft.com/office/drawing/2014/main" id="{8C23E2A6-90B9-062A-DBCF-9144209A65CF}"/>
                    </a:ext>
                  </a:extLst>
                </p:cNvPr>
                <p:cNvCxnSpPr/>
                <p:nvPr/>
              </p:nvCxnSpPr>
              <p:spPr>
                <a:xfrm>
                  <a:off x="4062682" y="1181100"/>
                  <a:ext cx="0" cy="7650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89BFC7BF-D573-EED2-D4ED-2033FC3A6DCF}"/>
                    </a:ext>
                  </a:extLst>
                </p:cNvPr>
                <p:cNvCxnSpPr/>
                <p:nvPr/>
              </p:nvCxnSpPr>
              <p:spPr>
                <a:xfrm>
                  <a:off x="4647002" y="1181100"/>
                  <a:ext cx="0" cy="7650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9D34CE8B-1EEE-97E1-969D-0B577EF8D3A2}"/>
                    </a:ext>
                  </a:extLst>
                </p:cNvPr>
                <p:cNvCxnSpPr/>
                <p:nvPr/>
              </p:nvCxnSpPr>
              <p:spPr>
                <a:xfrm>
                  <a:off x="5231322" y="1181100"/>
                  <a:ext cx="0" cy="7650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DAD6BBA8-F7C9-CB43-47DA-7B8F2950EE45}"/>
                    </a:ext>
                  </a:extLst>
                </p:cNvPr>
                <p:cNvCxnSpPr/>
                <p:nvPr/>
              </p:nvCxnSpPr>
              <p:spPr>
                <a:xfrm>
                  <a:off x="5815642" y="1181100"/>
                  <a:ext cx="0" cy="7650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2628C023-92CC-364F-C4AE-8D4013DFD096}"/>
                    </a:ext>
                  </a:extLst>
                </p:cNvPr>
                <p:cNvCxnSpPr>
                  <a:cxnSpLocks/>
                </p:cNvCxnSpPr>
                <p:nvPr/>
              </p:nvCxnSpPr>
              <p:spPr>
                <a:xfrm>
                  <a:off x="6099235" y="1287220"/>
                  <a:ext cx="0" cy="6588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53" name="グループ化 252">
            <a:extLst>
              <a:ext uri="{FF2B5EF4-FFF2-40B4-BE49-F238E27FC236}">
                <a16:creationId xmlns:a16="http://schemas.microsoft.com/office/drawing/2014/main" id="{C53D3C64-FDE5-B7A1-F936-9FCA010346C7}"/>
              </a:ext>
            </a:extLst>
          </p:cNvPr>
          <p:cNvGrpSpPr/>
          <p:nvPr/>
        </p:nvGrpSpPr>
        <p:grpSpPr>
          <a:xfrm>
            <a:off x="5706274" y="4819680"/>
            <a:ext cx="3902004" cy="1715057"/>
            <a:chOff x="5587073" y="4864292"/>
            <a:chExt cx="3902004" cy="1715057"/>
          </a:xfrm>
        </p:grpSpPr>
        <p:grpSp>
          <p:nvGrpSpPr>
            <p:cNvPr id="251" name="グループ化 250">
              <a:extLst>
                <a:ext uri="{FF2B5EF4-FFF2-40B4-BE49-F238E27FC236}">
                  <a16:creationId xmlns:a16="http://schemas.microsoft.com/office/drawing/2014/main" id="{DA003484-C6E3-957E-BE1D-F9063CFA52BA}"/>
                </a:ext>
              </a:extLst>
            </p:cNvPr>
            <p:cNvGrpSpPr/>
            <p:nvPr/>
          </p:nvGrpSpPr>
          <p:grpSpPr>
            <a:xfrm>
              <a:off x="7856011" y="5548621"/>
              <a:ext cx="648624" cy="1025270"/>
              <a:chOff x="7781237" y="5548621"/>
              <a:chExt cx="648624" cy="1025270"/>
            </a:xfrm>
          </p:grpSpPr>
          <p:sp>
            <p:nvSpPr>
              <p:cNvPr id="249" name="正方形/長方形 248">
                <a:extLst>
                  <a:ext uri="{FF2B5EF4-FFF2-40B4-BE49-F238E27FC236}">
                    <a16:creationId xmlns:a16="http://schemas.microsoft.com/office/drawing/2014/main" id="{A720C056-8460-0A1B-1A44-CC53A579DAB6}"/>
                  </a:ext>
                </a:extLst>
              </p:cNvPr>
              <p:cNvSpPr/>
              <p:nvPr/>
            </p:nvSpPr>
            <p:spPr bwMode="auto">
              <a:xfrm>
                <a:off x="7781237" y="5548621"/>
                <a:ext cx="648623" cy="1025270"/>
              </a:xfrm>
              <a:prstGeom prst="rect">
                <a:avLst/>
              </a:prstGeom>
              <a:solidFill>
                <a:schemeClr val="bg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250" name="テキスト ボックス 249">
                <a:extLst>
                  <a:ext uri="{FF2B5EF4-FFF2-40B4-BE49-F238E27FC236}">
                    <a16:creationId xmlns:a16="http://schemas.microsoft.com/office/drawing/2014/main" id="{E54E6095-8440-CD6A-AE3C-D65A72D4FC1C}"/>
                  </a:ext>
                </a:extLst>
              </p:cNvPr>
              <p:cNvSpPr txBox="1"/>
              <p:nvPr/>
            </p:nvSpPr>
            <p:spPr>
              <a:xfrm>
                <a:off x="7781237" y="6464820"/>
                <a:ext cx="648624" cy="76944"/>
              </a:xfrm>
              <a:prstGeom prst="rect">
                <a:avLst/>
              </a:prstGeom>
              <a:noFill/>
            </p:spPr>
            <p:txBody>
              <a:bodyPr wrap="square" lIns="0" tIns="0" rIns="0" bIns="0" rtlCol="0">
                <a:spAutoFit/>
              </a:bodyPr>
              <a:lstStyle/>
              <a:p>
                <a:pPr algn="ctr"/>
                <a:r>
                  <a:rPr kumimoji="1" lang="ja-JP" altLang="en-US" sz="500" dirty="0">
                    <a:latin typeface="+mn-ea"/>
                  </a:rPr>
                  <a:t>センサー引手（室内側）</a:t>
                </a:r>
              </a:p>
            </p:txBody>
          </p:sp>
          <p:pic>
            <p:nvPicPr>
              <p:cNvPr id="190" name="図 189">
                <a:extLst>
                  <a:ext uri="{FF2B5EF4-FFF2-40B4-BE49-F238E27FC236}">
                    <a16:creationId xmlns:a16="http://schemas.microsoft.com/office/drawing/2014/main" id="{E19111E6-F72B-1083-C8AC-9C8E47ACE045}"/>
                  </a:ext>
                </a:extLst>
              </p:cNvPr>
              <p:cNvPicPr>
                <a:picLocks noChangeAspect="1"/>
              </p:cNvPicPr>
              <p:nvPr/>
            </p:nvPicPr>
            <p:blipFill>
              <a:blip r:embed="rId3"/>
              <a:stretch>
                <a:fillRect/>
              </a:stretch>
            </p:blipFill>
            <p:spPr>
              <a:xfrm>
                <a:off x="8012181" y="5606296"/>
                <a:ext cx="175302" cy="830816"/>
              </a:xfrm>
              <a:prstGeom prst="rect">
                <a:avLst/>
              </a:prstGeom>
            </p:spPr>
          </p:pic>
        </p:grpSp>
        <p:pic>
          <p:nvPicPr>
            <p:cNvPr id="222" name="図 221">
              <a:extLst>
                <a:ext uri="{FF2B5EF4-FFF2-40B4-BE49-F238E27FC236}">
                  <a16:creationId xmlns:a16="http://schemas.microsoft.com/office/drawing/2014/main" id="{F363333E-C0CE-CE13-A3DF-1E5E5D99D9B5}"/>
                </a:ext>
              </a:extLst>
            </p:cNvPr>
            <p:cNvPicPr>
              <a:picLocks noChangeAspect="1"/>
            </p:cNvPicPr>
            <p:nvPr/>
          </p:nvPicPr>
          <p:blipFill>
            <a:blip r:embed="rId4"/>
            <a:stretch>
              <a:fillRect/>
            </a:stretch>
          </p:blipFill>
          <p:spPr>
            <a:xfrm>
              <a:off x="5591169" y="5554079"/>
              <a:ext cx="1443580" cy="1025270"/>
            </a:xfrm>
            <a:prstGeom prst="rect">
              <a:avLst/>
            </a:prstGeom>
          </p:spPr>
        </p:pic>
        <p:pic>
          <p:nvPicPr>
            <p:cNvPr id="223" name="図 222">
              <a:extLst>
                <a:ext uri="{FF2B5EF4-FFF2-40B4-BE49-F238E27FC236}">
                  <a16:creationId xmlns:a16="http://schemas.microsoft.com/office/drawing/2014/main" id="{8AE286F4-41C1-457D-BD77-91827D7F461E}"/>
                </a:ext>
              </a:extLst>
            </p:cNvPr>
            <p:cNvPicPr>
              <a:picLocks noChangeAspect="1"/>
            </p:cNvPicPr>
            <p:nvPr/>
          </p:nvPicPr>
          <p:blipFill>
            <a:blip r:embed="rId5"/>
            <a:stretch>
              <a:fillRect/>
            </a:stretch>
          </p:blipFill>
          <p:spPr>
            <a:xfrm>
              <a:off x="8632375" y="5548621"/>
              <a:ext cx="835164" cy="1026000"/>
            </a:xfrm>
            <a:prstGeom prst="rect">
              <a:avLst/>
            </a:prstGeom>
          </p:spPr>
        </p:pic>
        <p:sp>
          <p:nvSpPr>
            <p:cNvPr id="224" name="テキスト ボックス 223">
              <a:extLst>
                <a:ext uri="{FF2B5EF4-FFF2-40B4-BE49-F238E27FC236}">
                  <a16:creationId xmlns:a16="http://schemas.microsoft.com/office/drawing/2014/main" id="{DF5B01E0-DC86-CFDB-7507-ABD307AD8365}"/>
                </a:ext>
              </a:extLst>
            </p:cNvPr>
            <p:cNvSpPr txBox="1"/>
            <p:nvPr/>
          </p:nvSpPr>
          <p:spPr>
            <a:xfrm>
              <a:off x="5587073" y="4864292"/>
              <a:ext cx="2553904" cy="123111"/>
            </a:xfrm>
            <a:prstGeom prst="rect">
              <a:avLst/>
            </a:prstGeom>
            <a:noFill/>
          </p:spPr>
          <p:txBody>
            <a:bodyPr wrap="square" lIns="0" tIns="0" rIns="0" bIns="0" rtlCol="0">
              <a:spAutoFit/>
            </a:bodyPr>
            <a:lstStyle/>
            <a:p>
              <a:r>
                <a:rPr kumimoji="1" lang="ja-JP" altLang="en-US" sz="800" b="1" dirty="0">
                  <a:latin typeface="+mn-ea"/>
                </a:rPr>
                <a:t>非接触開閉を可能にする「センサー引手」。</a:t>
              </a:r>
            </a:p>
          </p:txBody>
        </p:sp>
        <p:sp>
          <p:nvSpPr>
            <p:cNvPr id="225" name="テキスト ボックス 224">
              <a:extLst>
                <a:ext uri="{FF2B5EF4-FFF2-40B4-BE49-F238E27FC236}">
                  <a16:creationId xmlns:a16="http://schemas.microsoft.com/office/drawing/2014/main" id="{D0809B85-BCFD-06C6-D9C3-71FA7ADB4694}"/>
                </a:ext>
              </a:extLst>
            </p:cNvPr>
            <p:cNvSpPr txBox="1"/>
            <p:nvPr/>
          </p:nvSpPr>
          <p:spPr>
            <a:xfrm>
              <a:off x="5587073" y="5038224"/>
              <a:ext cx="3902004" cy="276999"/>
            </a:xfrm>
            <a:prstGeom prst="rect">
              <a:avLst/>
            </a:prstGeom>
            <a:noFill/>
          </p:spPr>
          <p:txBody>
            <a:bodyPr wrap="square" lIns="0" tIns="0" rIns="0" bIns="0" rtlCol="0">
              <a:spAutoFit/>
            </a:bodyPr>
            <a:lstStyle/>
            <a:p>
              <a:r>
                <a:rPr kumimoji="1" lang="ja-JP" altLang="en-US" sz="600" dirty="0">
                  <a:latin typeface="+mn-ea"/>
                </a:rPr>
                <a:t>扉に取り付けられたセンサー引手に手をかざすと、</a:t>
              </a:r>
              <a:r>
                <a:rPr kumimoji="1" lang="en-US" altLang="ja-JP" sz="600" dirty="0">
                  <a:latin typeface="+mn-ea"/>
                </a:rPr>
                <a:t>50mm</a:t>
              </a:r>
              <a:r>
                <a:rPr kumimoji="1" lang="ja-JP" altLang="en-US" sz="600" dirty="0">
                  <a:latin typeface="+mn-ea"/>
                </a:rPr>
                <a:t>ほどの距離で引手センサーが感知し、上枠のセンサー受光部に開閉信号を送信、扉が自動で開きます。</a:t>
              </a:r>
            </a:p>
            <a:p>
              <a:r>
                <a:rPr kumimoji="1" lang="ja-JP" altLang="en-US" sz="600" dirty="0">
                  <a:latin typeface="+mn-ea"/>
                </a:rPr>
                <a:t>センサー引手は、単三電池（</a:t>
              </a:r>
              <a:r>
                <a:rPr kumimoji="1" lang="en-US" altLang="ja-JP" sz="600" dirty="0">
                  <a:latin typeface="+mn-ea"/>
                </a:rPr>
                <a:t>4 </a:t>
              </a:r>
              <a:r>
                <a:rPr kumimoji="1" lang="ja-JP" altLang="en-US" sz="600" dirty="0">
                  <a:latin typeface="+mn-ea"/>
                </a:rPr>
                <a:t>本）仕様なので扉本体への電気配線は不要です。</a:t>
              </a:r>
            </a:p>
          </p:txBody>
        </p:sp>
        <p:sp>
          <p:nvSpPr>
            <p:cNvPr id="226" name="テキスト ボックス 225">
              <a:extLst>
                <a:ext uri="{FF2B5EF4-FFF2-40B4-BE49-F238E27FC236}">
                  <a16:creationId xmlns:a16="http://schemas.microsoft.com/office/drawing/2014/main" id="{EC69CB6B-BB95-480C-9799-390BA6824F2D}"/>
                </a:ext>
              </a:extLst>
            </p:cNvPr>
            <p:cNvSpPr txBox="1"/>
            <p:nvPr/>
          </p:nvSpPr>
          <p:spPr>
            <a:xfrm>
              <a:off x="5587073" y="5343130"/>
              <a:ext cx="3902004" cy="153888"/>
            </a:xfrm>
            <a:prstGeom prst="rect">
              <a:avLst/>
            </a:prstGeom>
            <a:noFill/>
          </p:spPr>
          <p:txBody>
            <a:bodyPr wrap="square" lIns="0" tIns="0" rIns="0" bIns="0" rtlCol="0">
              <a:spAutoFit/>
            </a:bodyPr>
            <a:lstStyle/>
            <a:p>
              <a:r>
                <a:rPr kumimoji="1" lang="en-US" altLang="ja-JP" sz="500" dirty="0">
                  <a:latin typeface="+mn-ea"/>
                </a:rPr>
                <a:t>※</a:t>
              </a:r>
              <a:r>
                <a:rPr kumimoji="1" lang="ja-JP" altLang="en-US" sz="500" dirty="0">
                  <a:latin typeface="+mn-ea"/>
                </a:rPr>
                <a:t>上枠の駆動部には電気配線（</a:t>
              </a:r>
              <a:r>
                <a:rPr kumimoji="1" lang="en-US" altLang="ja-JP" sz="500" dirty="0">
                  <a:latin typeface="+mn-ea"/>
                </a:rPr>
                <a:t>100V</a:t>
              </a:r>
              <a:r>
                <a:rPr kumimoji="1" lang="ja-JP" altLang="en-US" sz="500" dirty="0">
                  <a:latin typeface="+mn-ea"/>
                </a:rPr>
                <a:t>）が必要です。</a:t>
              </a:r>
            </a:p>
            <a:p>
              <a:r>
                <a:rPr kumimoji="1" lang="en-US" altLang="ja-JP" sz="500" dirty="0">
                  <a:latin typeface="+mn-ea"/>
                </a:rPr>
                <a:t>※</a:t>
              </a:r>
              <a:r>
                <a:rPr kumimoji="1" lang="ja-JP" altLang="en-US" sz="500" dirty="0">
                  <a:latin typeface="+mn-ea"/>
                </a:rPr>
                <a:t>センサーの特性上、周囲の温度が体温に近い場合には、センサー引手が感知しないことがあります。</a:t>
              </a:r>
            </a:p>
          </p:txBody>
        </p:sp>
        <p:grpSp>
          <p:nvGrpSpPr>
            <p:cNvPr id="252" name="グループ化 251">
              <a:extLst>
                <a:ext uri="{FF2B5EF4-FFF2-40B4-BE49-F238E27FC236}">
                  <a16:creationId xmlns:a16="http://schemas.microsoft.com/office/drawing/2014/main" id="{C1D7E35C-4665-01C8-5DEE-0428B0BB3497}"/>
                </a:ext>
              </a:extLst>
            </p:cNvPr>
            <p:cNvGrpSpPr/>
            <p:nvPr/>
          </p:nvGrpSpPr>
          <p:grpSpPr>
            <a:xfrm>
              <a:off x="7159189" y="5548621"/>
              <a:ext cx="648624" cy="1025270"/>
              <a:chOff x="7084415" y="5548621"/>
              <a:chExt cx="648624" cy="1025270"/>
            </a:xfrm>
          </p:grpSpPr>
          <p:sp>
            <p:nvSpPr>
              <p:cNvPr id="248" name="正方形/長方形 247">
                <a:extLst>
                  <a:ext uri="{FF2B5EF4-FFF2-40B4-BE49-F238E27FC236}">
                    <a16:creationId xmlns:a16="http://schemas.microsoft.com/office/drawing/2014/main" id="{3CBA9701-9AC9-FCA0-96A2-B803EF12C33C}"/>
                  </a:ext>
                </a:extLst>
              </p:cNvPr>
              <p:cNvSpPr/>
              <p:nvPr/>
            </p:nvSpPr>
            <p:spPr bwMode="auto">
              <a:xfrm>
                <a:off x="7084415" y="5548621"/>
                <a:ext cx="648623" cy="1025270"/>
              </a:xfrm>
              <a:prstGeom prst="rect">
                <a:avLst/>
              </a:prstGeom>
              <a:solidFill>
                <a:schemeClr val="bg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88" name="図 187">
                <a:extLst>
                  <a:ext uri="{FF2B5EF4-FFF2-40B4-BE49-F238E27FC236}">
                    <a16:creationId xmlns:a16="http://schemas.microsoft.com/office/drawing/2014/main" id="{A267C109-45AF-666D-6ADD-035C512910B7}"/>
                  </a:ext>
                </a:extLst>
              </p:cNvPr>
              <p:cNvPicPr>
                <a:picLocks noChangeAspect="1"/>
              </p:cNvPicPr>
              <p:nvPr/>
            </p:nvPicPr>
            <p:blipFill>
              <a:blip r:embed="rId6"/>
              <a:stretch>
                <a:fillRect/>
              </a:stretch>
            </p:blipFill>
            <p:spPr>
              <a:xfrm>
                <a:off x="7333538" y="5606297"/>
                <a:ext cx="172810" cy="830815"/>
              </a:xfrm>
              <a:prstGeom prst="rect">
                <a:avLst/>
              </a:prstGeom>
            </p:spPr>
          </p:pic>
          <p:sp>
            <p:nvSpPr>
              <p:cNvPr id="246" name="テキスト ボックス 245">
                <a:extLst>
                  <a:ext uri="{FF2B5EF4-FFF2-40B4-BE49-F238E27FC236}">
                    <a16:creationId xmlns:a16="http://schemas.microsoft.com/office/drawing/2014/main" id="{6441BBCE-D2CA-2F22-7D76-C2846560274B}"/>
                  </a:ext>
                </a:extLst>
              </p:cNvPr>
              <p:cNvSpPr txBox="1"/>
              <p:nvPr/>
            </p:nvSpPr>
            <p:spPr>
              <a:xfrm>
                <a:off x="7084415" y="6463368"/>
                <a:ext cx="648624" cy="76944"/>
              </a:xfrm>
              <a:prstGeom prst="rect">
                <a:avLst/>
              </a:prstGeom>
              <a:noFill/>
            </p:spPr>
            <p:txBody>
              <a:bodyPr wrap="square" lIns="0" tIns="0" rIns="0" bIns="0" rtlCol="0">
                <a:spAutoFit/>
              </a:bodyPr>
              <a:lstStyle/>
              <a:p>
                <a:pPr algn="ctr"/>
                <a:r>
                  <a:rPr kumimoji="1" lang="ja-JP" altLang="en-US" sz="500" dirty="0">
                    <a:latin typeface="+mn-ea"/>
                  </a:rPr>
                  <a:t>センサー引手（室外側）</a:t>
                </a:r>
              </a:p>
            </p:txBody>
          </p:sp>
        </p:grpSp>
      </p:grpSp>
      <p:grpSp>
        <p:nvGrpSpPr>
          <p:cNvPr id="256" name="グループ化 255">
            <a:extLst>
              <a:ext uri="{FF2B5EF4-FFF2-40B4-BE49-F238E27FC236}">
                <a16:creationId xmlns:a16="http://schemas.microsoft.com/office/drawing/2014/main" id="{2070FEFF-8B40-F1B2-EF9B-380751CB6665}"/>
              </a:ext>
            </a:extLst>
          </p:cNvPr>
          <p:cNvGrpSpPr/>
          <p:nvPr/>
        </p:nvGrpSpPr>
        <p:grpSpPr>
          <a:xfrm>
            <a:off x="228694" y="4819680"/>
            <a:ext cx="5116126" cy="1715057"/>
            <a:chOff x="228694" y="4864292"/>
            <a:chExt cx="5116126" cy="1715057"/>
          </a:xfrm>
        </p:grpSpPr>
        <p:sp>
          <p:nvSpPr>
            <p:cNvPr id="3" name="テキスト ボックス 2">
              <a:extLst>
                <a:ext uri="{FF2B5EF4-FFF2-40B4-BE49-F238E27FC236}">
                  <a16:creationId xmlns:a16="http://schemas.microsoft.com/office/drawing/2014/main" id="{358104F3-F3B9-4FE8-6022-84DE8104BADF}"/>
                </a:ext>
              </a:extLst>
            </p:cNvPr>
            <p:cNvSpPr txBox="1"/>
            <p:nvPr/>
          </p:nvSpPr>
          <p:spPr>
            <a:xfrm>
              <a:off x="233963" y="4864292"/>
              <a:ext cx="2553904" cy="246221"/>
            </a:xfrm>
            <a:prstGeom prst="rect">
              <a:avLst/>
            </a:prstGeom>
            <a:noFill/>
          </p:spPr>
          <p:txBody>
            <a:bodyPr wrap="square" lIns="0" tIns="0" rIns="0" bIns="0" rtlCol="0">
              <a:spAutoFit/>
            </a:bodyPr>
            <a:lstStyle/>
            <a:p>
              <a:r>
                <a:rPr kumimoji="1" lang="ja-JP" altLang="en-US" sz="800" b="1" dirty="0">
                  <a:latin typeface="+mn-ea"/>
                </a:rPr>
                <a:t>切り替えが簡単な</a:t>
              </a:r>
              <a:r>
                <a:rPr lang="ja-JP" altLang="en-US" sz="800" b="1" dirty="0">
                  <a:latin typeface="+mn-ea"/>
                </a:rPr>
                <a:t>２</a:t>
              </a:r>
              <a:r>
                <a:rPr kumimoji="1" lang="ja-JP" altLang="en-US" sz="800" b="1" dirty="0">
                  <a:latin typeface="+mn-ea"/>
                </a:rPr>
                <a:t>つの開閉モード</a:t>
              </a:r>
            </a:p>
            <a:p>
              <a:r>
                <a:rPr kumimoji="1" lang="ja-JP" altLang="en-US" sz="800" b="1" dirty="0">
                  <a:latin typeface="+mn-ea"/>
                </a:rPr>
                <a:t>「</a:t>
              </a:r>
              <a:r>
                <a:rPr lang="ja-JP" altLang="en-US" sz="800" b="1" dirty="0">
                  <a:latin typeface="+mn-ea"/>
                </a:rPr>
                <a:t>２</a:t>
              </a:r>
              <a:r>
                <a:rPr kumimoji="1" lang="en-US" altLang="ja-JP" sz="800" b="1" dirty="0">
                  <a:latin typeface="+mn-ea"/>
                </a:rPr>
                <a:t>WAY</a:t>
              </a:r>
              <a:r>
                <a:rPr kumimoji="1" lang="ja-JP" altLang="en-US" sz="800" b="1" dirty="0">
                  <a:latin typeface="+mn-ea"/>
                </a:rPr>
                <a:t>モード」、「</a:t>
              </a:r>
              <a:r>
                <a:rPr lang="ja-JP" altLang="en-US" sz="800" b="1" dirty="0">
                  <a:latin typeface="+mn-ea"/>
                </a:rPr>
                <a:t>１</a:t>
              </a:r>
              <a:r>
                <a:rPr kumimoji="1" lang="en-US" altLang="ja-JP" sz="800" b="1" dirty="0">
                  <a:latin typeface="+mn-ea"/>
                </a:rPr>
                <a:t>WAY</a:t>
              </a:r>
              <a:r>
                <a:rPr kumimoji="1" lang="ja-JP" altLang="en-US" sz="800" b="1" dirty="0">
                  <a:latin typeface="+mn-ea"/>
                </a:rPr>
                <a:t>モード」を採用。</a:t>
              </a:r>
            </a:p>
          </p:txBody>
        </p:sp>
        <p:sp>
          <p:nvSpPr>
            <p:cNvPr id="184" name="テキスト ボックス 183">
              <a:extLst>
                <a:ext uri="{FF2B5EF4-FFF2-40B4-BE49-F238E27FC236}">
                  <a16:creationId xmlns:a16="http://schemas.microsoft.com/office/drawing/2014/main" id="{A07F637D-B64E-B67E-E7B8-9ACC228411A6}"/>
                </a:ext>
              </a:extLst>
            </p:cNvPr>
            <p:cNvSpPr txBox="1"/>
            <p:nvPr/>
          </p:nvSpPr>
          <p:spPr>
            <a:xfrm>
              <a:off x="233963" y="5173749"/>
              <a:ext cx="3902004" cy="184666"/>
            </a:xfrm>
            <a:prstGeom prst="rect">
              <a:avLst/>
            </a:prstGeom>
            <a:noFill/>
          </p:spPr>
          <p:txBody>
            <a:bodyPr wrap="square" lIns="0" tIns="0" rIns="0" bIns="0" rtlCol="0">
              <a:spAutoFit/>
            </a:bodyPr>
            <a:lstStyle/>
            <a:p>
              <a:r>
                <a:rPr kumimoji="1" lang="ja-JP" altLang="en-US" sz="600" dirty="0">
                  <a:latin typeface="+mn-ea"/>
                </a:rPr>
                <a:t>通常時には、扉が開いた後、数秒で自動的に閉まる「</a:t>
              </a:r>
              <a:r>
                <a:rPr lang="ja-JP" altLang="en-US" sz="600" dirty="0">
                  <a:latin typeface="+mn-ea"/>
                </a:rPr>
                <a:t>２</a:t>
              </a:r>
              <a:r>
                <a:rPr kumimoji="1" lang="en-US" altLang="ja-JP" sz="600" dirty="0">
                  <a:latin typeface="+mn-ea"/>
                </a:rPr>
                <a:t>WAY</a:t>
              </a:r>
              <a:r>
                <a:rPr kumimoji="1" lang="ja-JP" altLang="en-US" sz="600" dirty="0">
                  <a:latin typeface="+mn-ea"/>
                </a:rPr>
                <a:t>モード」を設定しておき、物の出し入れや掃除、換気する時に、扉が開いたままで止まる「</a:t>
              </a:r>
              <a:r>
                <a:rPr lang="ja-JP" altLang="en-US" sz="600" dirty="0">
                  <a:latin typeface="+mn-ea"/>
                </a:rPr>
                <a:t>１</a:t>
              </a:r>
              <a:r>
                <a:rPr kumimoji="1" lang="en-US" altLang="ja-JP" sz="600" dirty="0">
                  <a:latin typeface="+mn-ea"/>
                </a:rPr>
                <a:t>WAY</a:t>
              </a:r>
              <a:r>
                <a:rPr kumimoji="1" lang="ja-JP" altLang="en-US" sz="600" dirty="0">
                  <a:latin typeface="+mn-ea"/>
                </a:rPr>
                <a:t>モード」に切り替えることができます。</a:t>
              </a:r>
            </a:p>
          </p:txBody>
        </p:sp>
        <p:grpSp>
          <p:nvGrpSpPr>
            <p:cNvPr id="216" name="グループ化 215">
              <a:extLst>
                <a:ext uri="{FF2B5EF4-FFF2-40B4-BE49-F238E27FC236}">
                  <a16:creationId xmlns:a16="http://schemas.microsoft.com/office/drawing/2014/main" id="{88A73702-8210-7246-B141-B6175006059D}"/>
                </a:ext>
              </a:extLst>
            </p:cNvPr>
            <p:cNvGrpSpPr/>
            <p:nvPr/>
          </p:nvGrpSpPr>
          <p:grpSpPr>
            <a:xfrm>
              <a:off x="1321875" y="5414349"/>
              <a:ext cx="1044456" cy="1163589"/>
              <a:chOff x="1529829" y="5414349"/>
              <a:chExt cx="1044456" cy="1163589"/>
            </a:xfrm>
          </p:grpSpPr>
          <p:sp>
            <p:nvSpPr>
              <p:cNvPr id="211" name="正方形/長方形 210">
                <a:extLst>
                  <a:ext uri="{FF2B5EF4-FFF2-40B4-BE49-F238E27FC236}">
                    <a16:creationId xmlns:a16="http://schemas.microsoft.com/office/drawing/2014/main" id="{0F8D816F-F985-6354-76F2-9F4292B891C0}"/>
                  </a:ext>
                </a:extLst>
              </p:cNvPr>
              <p:cNvSpPr/>
              <p:nvPr/>
            </p:nvSpPr>
            <p:spPr bwMode="auto">
              <a:xfrm>
                <a:off x="1530285" y="5551564"/>
                <a:ext cx="1044000" cy="1026374"/>
              </a:xfrm>
              <a:prstGeom prst="rect">
                <a:avLst/>
              </a:prstGeom>
              <a:solidFill>
                <a:schemeClr val="bg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185" name="テキスト ボックス 184">
                <a:extLst>
                  <a:ext uri="{FF2B5EF4-FFF2-40B4-BE49-F238E27FC236}">
                    <a16:creationId xmlns:a16="http://schemas.microsoft.com/office/drawing/2014/main" id="{937F09EE-92C0-047F-8205-61AFFBAFDBD4}"/>
                  </a:ext>
                </a:extLst>
              </p:cNvPr>
              <p:cNvSpPr txBox="1"/>
              <p:nvPr/>
            </p:nvSpPr>
            <p:spPr>
              <a:xfrm>
                <a:off x="1529829" y="5414349"/>
                <a:ext cx="1044000" cy="92333"/>
              </a:xfrm>
              <a:prstGeom prst="rect">
                <a:avLst/>
              </a:prstGeom>
              <a:solidFill>
                <a:schemeClr val="bg1"/>
              </a:solidFill>
              <a:ln w="3175">
                <a:solidFill>
                  <a:schemeClr val="tx1"/>
                </a:solidFill>
              </a:ln>
            </p:spPr>
            <p:txBody>
              <a:bodyPr wrap="square" lIns="0" tIns="0" rIns="0" bIns="0" rtlCol="0">
                <a:spAutoFit/>
              </a:bodyPr>
              <a:lstStyle/>
              <a:p>
                <a:pPr algn="ctr"/>
                <a:r>
                  <a:rPr lang="ja-JP" altLang="en-US" sz="600" dirty="0">
                    <a:latin typeface="+mn-ea"/>
                  </a:rPr>
                  <a:t>２</a:t>
                </a:r>
                <a:r>
                  <a:rPr kumimoji="1" lang="en-US" altLang="ja-JP" sz="600" dirty="0">
                    <a:latin typeface="+mn-ea"/>
                  </a:rPr>
                  <a:t>WAY</a:t>
                </a:r>
                <a:r>
                  <a:rPr kumimoji="1" lang="ja-JP" altLang="en-US" sz="600" dirty="0">
                    <a:latin typeface="+mn-ea"/>
                  </a:rPr>
                  <a:t>モード</a:t>
                </a:r>
              </a:p>
            </p:txBody>
          </p:sp>
          <p:grpSp>
            <p:nvGrpSpPr>
              <p:cNvPr id="212" name="グループ化 211">
                <a:extLst>
                  <a:ext uri="{FF2B5EF4-FFF2-40B4-BE49-F238E27FC236}">
                    <a16:creationId xmlns:a16="http://schemas.microsoft.com/office/drawing/2014/main" id="{9CB1D580-8D9E-EB46-A47B-A506A941B5A0}"/>
                  </a:ext>
                </a:extLst>
              </p:cNvPr>
              <p:cNvGrpSpPr/>
              <p:nvPr/>
            </p:nvGrpSpPr>
            <p:grpSpPr>
              <a:xfrm>
                <a:off x="1579341" y="5584910"/>
                <a:ext cx="940041" cy="910651"/>
                <a:chOff x="1557786" y="5584910"/>
                <a:chExt cx="940041" cy="910651"/>
              </a:xfrm>
            </p:grpSpPr>
            <p:pic>
              <p:nvPicPr>
                <p:cNvPr id="196" name="図 195">
                  <a:extLst>
                    <a:ext uri="{FF2B5EF4-FFF2-40B4-BE49-F238E27FC236}">
                      <a16:creationId xmlns:a16="http://schemas.microsoft.com/office/drawing/2014/main" id="{174330A7-737D-E910-3298-E7F1CEB3779A}"/>
                    </a:ext>
                  </a:extLst>
                </p:cNvPr>
                <p:cNvPicPr>
                  <a:picLocks noChangeAspect="1"/>
                </p:cNvPicPr>
                <p:nvPr/>
              </p:nvPicPr>
              <p:blipFill>
                <a:blip r:embed="rId7"/>
                <a:stretch>
                  <a:fillRect/>
                </a:stretch>
              </p:blipFill>
              <p:spPr>
                <a:xfrm>
                  <a:off x="1882227" y="5584910"/>
                  <a:ext cx="615600" cy="910651"/>
                </a:xfrm>
                <a:prstGeom prst="rect">
                  <a:avLst/>
                </a:prstGeom>
              </p:spPr>
            </p:pic>
            <p:sp>
              <p:nvSpPr>
                <p:cNvPr id="199" name="テキスト ボックス 198">
                  <a:extLst>
                    <a:ext uri="{FF2B5EF4-FFF2-40B4-BE49-F238E27FC236}">
                      <a16:creationId xmlns:a16="http://schemas.microsoft.com/office/drawing/2014/main" id="{7D4B14C4-0C06-FFD9-91DC-1A35C604D096}"/>
                    </a:ext>
                  </a:extLst>
                </p:cNvPr>
                <p:cNvSpPr txBox="1"/>
                <p:nvPr/>
              </p:nvSpPr>
              <p:spPr>
                <a:xfrm>
                  <a:off x="1557786" y="5606296"/>
                  <a:ext cx="313137" cy="123111"/>
                </a:xfrm>
                <a:prstGeom prst="rect">
                  <a:avLst/>
                </a:prstGeom>
                <a:noFill/>
              </p:spPr>
              <p:txBody>
                <a:bodyPr wrap="square" lIns="0" tIns="0" rIns="0" bIns="0" rtlCol="0">
                  <a:spAutoFit/>
                </a:bodyPr>
                <a:lstStyle/>
                <a:p>
                  <a:r>
                    <a:rPr kumimoji="1" lang="ja-JP" altLang="en-US" sz="400" dirty="0">
                      <a:latin typeface="+mn-ea"/>
                    </a:rPr>
                    <a:t>センサ感知で</a:t>
                  </a:r>
                </a:p>
                <a:p>
                  <a:r>
                    <a:rPr kumimoji="1" lang="ja-JP" altLang="en-US" sz="400" dirty="0">
                      <a:latin typeface="+mn-ea"/>
                    </a:rPr>
                    <a:t>開く</a:t>
                  </a:r>
                </a:p>
              </p:txBody>
            </p:sp>
            <p:sp>
              <p:nvSpPr>
                <p:cNvPr id="200" name="テキスト ボックス 199">
                  <a:extLst>
                    <a:ext uri="{FF2B5EF4-FFF2-40B4-BE49-F238E27FC236}">
                      <a16:creationId xmlns:a16="http://schemas.microsoft.com/office/drawing/2014/main" id="{4F26AFFC-EEED-1D59-E64E-C0D0814CC66B}"/>
                    </a:ext>
                  </a:extLst>
                </p:cNvPr>
                <p:cNvSpPr txBox="1"/>
                <p:nvPr/>
              </p:nvSpPr>
              <p:spPr>
                <a:xfrm>
                  <a:off x="1557786" y="6091468"/>
                  <a:ext cx="313137" cy="184666"/>
                </a:xfrm>
                <a:prstGeom prst="rect">
                  <a:avLst/>
                </a:prstGeom>
                <a:noFill/>
              </p:spPr>
              <p:txBody>
                <a:bodyPr wrap="square" lIns="0" tIns="0" rIns="0" bIns="0" rtlCol="0">
                  <a:spAutoFit/>
                </a:bodyPr>
                <a:lstStyle/>
                <a:p>
                  <a:r>
                    <a:rPr kumimoji="1" lang="ja-JP" altLang="en-US" sz="400" dirty="0">
                      <a:latin typeface="+mn-ea"/>
                    </a:rPr>
                    <a:t>約</a:t>
                  </a:r>
                  <a:r>
                    <a:rPr kumimoji="1" lang="en-US" altLang="ja-JP" sz="400" dirty="0">
                      <a:latin typeface="+mn-ea"/>
                    </a:rPr>
                    <a:t>1</a:t>
                  </a:r>
                  <a:r>
                    <a:rPr kumimoji="1" lang="ja-JP" altLang="en-US" sz="400" dirty="0">
                      <a:latin typeface="+mn-ea"/>
                    </a:rPr>
                    <a:t>秒</a:t>
                  </a:r>
                  <a:r>
                    <a:rPr kumimoji="1" lang="en-US" altLang="ja-JP" sz="400" dirty="0">
                      <a:latin typeface="+mn-ea"/>
                    </a:rPr>
                    <a:t>or</a:t>
                  </a:r>
                </a:p>
                <a:p>
                  <a:r>
                    <a:rPr kumimoji="1" lang="ja-JP" altLang="en-US" sz="400" dirty="0">
                      <a:latin typeface="+mn-ea"/>
                    </a:rPr>
                    <a:t>約</a:t>
                  </a:r>
                  <a:r>
                    <a:rPr kumimoji="1" lang="en-US" altLang="ja-JP" sz="400" dirty="0">
                      <a:latin typeface="+mn-ea"/>
                    </a:rPr>
                    <a:t>5</a:t>
                  </a:r>
                  <a:r>
                    <a:rPr kumimoji="1" lang="ja-JP" altLang="en-US" sz="400" dirty="0">
                      <a:latin typeface="+mn-ea"/>
                    </a:rPr>
                    <a:t>秒後に</a:t>
                  </a:r>
                </a:p>
                <a:p>
                  <a:r>
                    <a:rPr kumimoji="1" lang="ja-JP" altLang="en-US" sz="400" dirty="0">
                      <a:latin typeface="+mn-ea"/>
                    </a:rPr>
                    <a:t>自動で閉まる</a:t>
                  </a:r>
                </a:p>
              </p:txBody>
            </p:sp>
          </p:grpSp>
        </p:grpSp>
        <p:grpSp>
          <p:nvGrpSpPr>
            <p:cNvPr id="210" name="グループ化 209">
              <a:extLst>
                <a:ext uri="{FF2B5EF4-FFF2-40B4-BE49-F238E27FC236}">
                  <a16:creationId xmlns:a16="http://schemas.microsoft.com/office/drawing/2014/main" id="{FC319E16-A692-A154-7697-853CC50BF567}"/>
                </a:ext>
              </a:extLst>
            </p:cNvPr>
            <p:cNvGrpSpPr/>
            <p:nvPr/>
          </p:nvGrpSpPr>
          <p:grpSpPr>
            <a:xfrm>
              <a:off x="2449328" y="5414349"/>
              <a:ext cx="1044000" cy="1165000"/>
              <a:chOff x="2395633" y="5414349"/>
              <a:chExt cx="1044000" cy="1165000"/>
            </a:xfrm>
          </p:grpSpPr>
          <p:sp>
            <p:nvSpPr>
              <p:cNvPr id="208" name="正方形/長方形 207">
                <a:extLst>
                  <a:ext uri="{FF2B5EF4-FFF2-40B4-BE49-F238E27FC236}">
                    <a16:creationId xmlns:a16="http://schemas.microsoft.com/office/drawing/2014/main" id="{1ACEC780-05EE-855A-B2A1-370EE7A3A890}"/>
                  </a:ext>
                </a:extLst>
              </p:cNvPr>
              <p:cNvSpPr/>
              <p:nvPr/>
            </p:nvSpPr>
            <p:spPr bwMode="auto">
              <a:xfrm>
                <a:off x="2395633" y="5552975"/>
                <a:ext cx="1044000" cy="1026374"/>
              </a:xfrm>
              <a:prstGeom prst="rect">
                <a:avLst/>
              </a:prstGeom>
              <a:solidFill>
                <a:schemeClr val="bg1"/>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186" name="テキスト ボックス 185">
                <a:extLst>
                  <a:ext uri="{FF2B5EF4-FFF2-40B4-BE49-F238E27FC236}">
                    <a16:creationId xmlns:a16="http://schemas.microsoft.com/office/drawing/2014/main" id="{95C5D125-B0BE-E5CC-75C7-5F4FB51FA1A6}"/>
                  </a:ext>
                </a:extLst>
              </p:cNvPr>
              <p:cNvSpPr txBox="1"/>
              <p:nvPr/>
            </p:nvSpPr>
            <p:spPr>
              <a:xfrm>
                <a:off x="2395633" y="5414349"/>
                <a:ext cx="1044000" cy="92333"/>
              </a:xfrm>
              <a:prstGeom prst="rect">
                <a:avLst/>
              </a:prstGeom>
              <a:solidFill>
                <a:schemeClr val="bg1"/>
              </a:solidFill>
              <a:ln w="3175">
                <a:solidFill>
                  <a:schemeClr val="tx1"/>
                </a:solidFill>
              </a:ln>
            </p:spPr>
            <p:txBody>
              <a:bodyPr wrap="square" lIns="0" tIns="0" rIns="0" bIns="0" rtlCol="0">
                <a:spAutoFit/>
              </a:bodyPr>
              <a:lstStyle/>
              <a:p>
                <a:pPr algn="ctr"/>
                <a:r>
                  <a:rPr lang="ja-JP" altLang="en-US" sz="600" dirty="0">
                    <a:latin typeface="+mn-ea"/>
                  </a:rPr>
                  <a:t>１</a:t>
                </a:r>
                <a:r>
                  <a:rPr kumimoji="1" lang="en-US" altLang="ja-JP" sz="600" dirty="0">
                    <a:latin typeface="+mn-ea"/>
                  </a:rPr>
                  <a:t>WAY</a:t>
                </a:r>
                <a:r>
                  <a:rPr kumimoji="1" lang="ja-JP" altLang="en-US" sz="600" dirty="0">
                    <a:latin typeface="+mn-ea"/>
                  </a:rPr>
                  <a:t>モード</a:t>
                </a:r>
              </a:p>
            </p:txBody>
          </p:sp>
          <p:grpSp>
            <p:nvGrpSpPr>
              <p:cNvPr id="209" name="グループ化 208">
                <a:extLst>
                  <a:ext uri="{FF2B5EF4-FFF2-40B4-BE49-F238E27FC236}">
                    <a16:creationId xmlns:a16="http://schemas.microsoft.com/office/drawing/2014/main" id="{E8556985-1D70-80CD-BAE8-2C4DEAF61E61}"/>
                  </a:ext>
                </a:extLst>
              </p:cNvPr>
              <p:cNvGrpSpPr/>
              <p:nvPr/>
            </p:nvGrpSpPr>
            <p:grpSpPr>
              <a:xfrm>
                <a:off x="2448355" y="5584366"/>
                <a:ext cx="939201" cy="972000"/>
                <a:chOff x="2448355" y="5584366"/>
                <a:chExt cx="939201" cy="972000"/>
              </a:xfrm>
            </p:grpSpPr>
            <p:pic>
              <p:nvPicPr>
                <p:cNvPr id="198" name="図 197">
                  <a:extLst>
                    <a:ext uri="{FF2B5EF4-FFF2-40B4-BE49-F238E27FC236}">
                      <a16:creationId xmlns:a16="http://schemas.microsoft.com/office/drawing/2014/main" id="{117A2613-BE35-3788-2BC8-BFFAC4FC353F}"/>
                    </a:ext>
                  </a:extLst>
                </p:cNvPr>
                <p:cNvPicPr>
                  <a:picLocks noChangeAspect="1"/>
                </p:cNvPicPr>
                <p:nvPr/>
              </p:nvPicPr>
              <p:blipFill>
                <a:blip r:embed="rId8"/>
                <a:stretch>
                  <a:fillRect/>
                </a:stretch>
              </p:blipFill>
              <p:spPr>
                <a:xfrm>
                  <a:off x="2772280" y="5584366"/>
                  <a:ext cx="615276" cy="972000"/>
                </a:xfrm>
                <a:prstGeom prst="rect">
                  <a:avLst/>
                </a:prstGeom>
              </p:spPr>
            </p:pic>
            <p:sp>
              <p:nvSpPr>
                <p:cNvPr id="202" name="テキスト ボックス 201">
                  <a:extLst>
                    <a:ext uri="{FF2B5EF4-FFF2-40B4-BE49-F238E27FC236}">
                      <a16:creationId xmlns:a16="http://schemas.microsoft.com/office/drawing/2014/main" id="{D119804A-784E-09F8-3EE8-04267189E29B}"/>
                    </a:ext>
                  </a:extLst>
                </p:cNvPr>
                <p:cNvSpPr txBox="1"/>
                <p:nvPr/>
              </p:nvSpPr>
              <p:spPr>
                <a:xfrm>
                  <a:off x="2448355" y="5606297"/>
                  <a:ext cx="313137" cy="123111"/>
                </a:xfrm>
                <a:prstGeom prst="rect">
                  <a:avLst/>
                </a:prstGeom>
                <a:noFill/>
              </p:spPr>
              <p:txBody>
                <a:bodyPr wrap="square" lIns="0" tIns="0" rIns="0" bIns="0" rtlCol="0">
                  <a:spAutoFit/>
                </a:bodyPr>
                <a:lstStyle/>
                <a:p>
                  <a:r>
                    <a:rPr kumimoji="1" lang="ja-JP" altLang="en-US" sz="400" dirty="0">
                      <a:latin typeface="+mn-ea"/>
                    </a:rPr>
                    <a:t>センサ感知で</a:t>
                  </a:r>
                </a:p>
                <a:p>
                  <a:r>
                    <a:rPr kumimoji="1" lang="ja-JP" altLang="en-US" sz="400" dirty="0">
                      <a:latin typeface="+mn-ea"/>
                    </a:rPr>
                    <a:t>開く</a:t>
                  </a:r>
                </a:p>
              </p:txBody>
            </p:sp>
            <p:sp>
              <p:nvSpPr>
                <p:cNvPr id="203" name="テキスト ボックス 202">
                  <a:extLst>
                    <a:ext uri="{FF2B5EF4-FFF2-40B4-BE49-F238E27FC236}">
                      <a16:creationId xmlns:a16="http://schemas.microsoft.com/office/drawing/2014/main" id="{48AC07CA-4279-6079-EB01-E3D1FC9982FF}"/>
                    </a:ext>
                  </a:extLst>
                </p:cNvPr>
                <p:cNvSpPr txBox="1"/>
                <p:nvPr/>
              </p:nvSpPr>
              <p:spPr>
                <a:xfrm>
                  <a:off x="2448355" y="6091468"/>
                  <a:ext cx="313137" cy="123111"/>
                </a:xfrm>
                <a:prstGeom prst="rect">
                  <a:avLst/>
                </a:prstGeom>
                <a:noFill/>
              </p:spPr>
              <p:txBody>
                <a:bodyPr wrap="square" lIns="0" tIns="0" rIns="0" bIns="0" rtlCol="0">
                  <a:spAutoFit/>
                </a:bodyPr>
                <a:lstStyle/>
                <a:p>
                  <a:r>
                    <a:rPr kumimoji="1" lang="ja-JP" altLang="en-US" sz="400" dirty="0">
                      <a:latin typeface="+mn-ea"/>
                    </a:rPr>
                    <a:t>扉は開いた</a:t>
                  </a:r>
                </a:p>
                <a:p>
                  <a:r>
                    <a:rPr kumimoji="1" lang="ja-JP" altLang="en-US" sz="400" dirty="0">
                      <a:latin typeface="+mn-ea"/>
                    </a:rPr>
                    <a:t>ままとなる</a:t>
                  </a:r>
                </a:p>
              </p:txBody>
            </p:sp>
            <p:sp>
              <p:nvSpPr>
                <p:cNvPr id="204" name="テキスト ボックス 203">
                  <a:extLst>
                    <a:ext uri="{FF2B5EF4-FFF2-40B4-BE49-F238E27FC236}">
                      <a16:creationId xmlns:a16="http://schemas.microsoft.com/office/drawing/2014/main" id="{181360F8-ABC3-21E6-81A1-2EAE63AC013A}"/>
                    </a:ext>
                  </a:extLst>
                </p:cNvPr>
                <p:cNvSpPr txBox="1"/>
                <p:nvPr/>
              </p:nvSpPr>
              <p:spPr>
                <a:xfrm>
                  <a:off x="2448355" y="6370194"/>
                  <a:ext cx="313137" cy="123111"/>
                </a:xfrm>
                <a:prstGeom prst="rect">
                  <a:avLst/>
                </a:prstGeom>
                <a:noFill/>
              </p:spPr>
              <p:txBody>
                <a:bodyPr wrap="square" lIns="0" tIns="0" rIns="0" bIns="0" rtlCol="0">
                  <a:spAutoFit/>
                </a:bodyPr>
                <a:lstStyle/>
                <a:p>
                  <a:r>
                    <a:rPr kumimoji="1" lang="ja-JP" altLang="en-US" sz="400" dirty="0">
                      <a:latin typeface="+mn-ea"/>
                    </a:rPr>
                    <a:t>センサ感知で</a:t>
                  </a:r>
                </a:p>
                <a:p>
                  <a:r>
                    <a:rPr kumimoji="1" lang="ja-JP" altLang="en-US" sz="400" dirty="0">
                      <a:latin typeface="+mn-ea"/>
                    </a:rPr>
                    <a:t>閉まる</a:t>
                  </a:r>
                </a:p>
              </p:txBody>
            </p:sp>
          </p:grpSp>
        </p:grpSp>
        <p:pic>
          <p:nvPicPr>
            <p:cNvPr id="207" name="図 206">
              <a:extLst>
                <a:ext uri="{FF2B5EF4-FFF2-40B4-BE49-F238E27FC236}">
                  <a16:creationId xmlns:a16="http://schemas.microsoft.com/office/drawing/2014/main" id="{4E3D9677-DB06-417A-C9E7-8241CF952EBC}"/>
                </a:ext>
              </a:extLst>
            </p:cNvPr>
            <p:cNvPicPr>
              <a:picLocks noChangeAspect="1"/>
            </p:cNvPicPr>
            <p:nvPr/>
          </p:nvPicPr>
          <p:blipFill>
            <a:blip r:embed="rId9"/>
            <a:stretch>
              <a:fillRect/>
            </a:stretch>
          </p:blipFill>
          <p:spPr>
            <a:xfrm>
              <a:off x="228694" y="5414349"/>
              <a:ext cx="988965" cy="1165000"/>
            </a:xfrm>
            <a:prstGeom prst="rect">
              <a:avLst/>
            </a:prstGeom>
          </p:spPr>
        </p:pic>
        <p:sp>
          <p:nvSpPr>
            <p:cNvPr id="217" name="テキスト ボックス 216">
              <a:extLst>
                <a:ext uri="{FF2B5EF4-FFF2-40B4-BE49-F238E27FC236}">
                  <a16:creationId xmlns:a16="http://schemas.microsoft.com/office/drawing/2014/main" id="{52D1405A-DCE9-E644-E358-E6C119677B2F}"/>
                </a:ext>
              </a:extLst>
            </p:cNvPr>
            <p:cNvSpPr txBox="1"/>
            <p:nvPr/>
          </p:nvSpPr>
          <p:spPr>
            <a:xfrm>
              <a:off x="3626820" y="5410881"/>
              <a:ext cx="1138991" cy="184666"/>
            </a:xfrm>
            <a:prstGeom prst="rect">
              <a:avLst/>
            </a:prstGeom>
            <a:noFill/>
          </p:spPr>
          <p:txBody>
            <a:bodyPr wrap="square" lIns="0" tIns="0" rIns="0" bIns="0" rtlCol="0">
              <a:spAutoFit/>
            </a:bodyPr>
            <a:lstStyle/>
            <a:p>
              <a:r>
                <a:rPr kumimoji="1" lang="ja-JP" altLang="en-US" sz="600" dirty="0">
                  <a:latin typeface="+mn-ea"/>
                </a:rPr>
                <a:t>モード切り替えは、センサー受光部下部の切り替えスイッチで可能です。</a:t>
              </a:r>
            </a:p>
          </p:txBody>
        </p:sp>
        <p:sp>
          <p:nvSpPr>
            <p:cNvPr id="221" name="テキスト ボックス 220">
              <a:extLst>
                <a:ext uri="{FF2B5EF4-FFF2-40B4-BE49-F238E27FC236}">
                  <a16:creationId xmlns:a16="http://schemas.microsoft.com/office/drawing/2014/main" id="{0F6AD92E-38C9-8BD2-9E81-D7E3D52ED143}"/>
                </a:ext>
              </a:extLst>
            </p:cNvPr>
            <p:cNvSpPr txBox="1"/>
            <p:nvPr/>
          </p:nvSpPr>
          <p:spPr>
            <a:xfrm>
              <a:off x="3626820" y="5621638"/>
              <a:ext cx="1281079" cy="230832"/>
            </a:xfrm>
            <a:prstGeom prst="rect">
              <a:avLst/>
            </a:prstGeom>
            <a:noFill/>
          </p:spPr>
          <p:txBody>
            <a:bodyPr wrap="square" lIns="0" tIns="0" rIns="0" bIns="0" rtlCol="0">
              <a:spAutoFit/>
            </a:bodyPr>
            <a:lstStyle/>
            <a:p>
              <a:r>
                <a:rPr kumimoji="1" lang="ja-JP" altLang="en-US" sz="500" dirty="0">
                  <a:latin typeface="+mn-ea"/>
                </a:rPr>
                <a:t>①扉の開閉速度を切り替えることができます。</a:t>
              </a:r>
            </a:p>
            <a:p>
              <a:r>
                <a:rPr kumimoji="1" lang="ja-JP" altLang="en-US" sz="500" dirty="0">
                  <a:latin typeface="+mn-ea"/>
                </a:rPr>
                <a:t>②</a:t>
              </a:r>
              <a:r>
                <a:rPr kumimoji="1" lang="en-US" altLang="ja-JP" sz="500" dirty="0">
                  <a:latin typeface="+mn-ea"/>
                </a:rPr>
                <a:t>2WAY</a:t>
              </a:r>
              <a:r>
                <a:rPr kumimoji="1" lang="ja-JP" altLang="en-US" sz="500" dirty="0">
                  <a:latin typeface="+mn-ea"/>
                </a:rPr>
                <a:t>モード時の開いたままの待機時間を</a:t>
              </a:r>
            </a:p>
            <a:p>
              <a:r>
                <a:rPr kumimoji="1" lang="ja-JP" altLang="en-US" sz="500" dirty="0">
                  <a:latin typeface="+mn-ea"/>
                </a:rPr>
                <a:t>　切り替えることができます。</a:t>
              </a:r>
            </a:p>
          </p:txBody>
        </p:sp>
        <p:grpSp>
          <p:nvGrpSpPr>
            <p:cNvPr id="245" name="グループ化 244">
              <a:extLst>
                <a:ext uri="{FF2B5EF4-FFF2-40B4-BE49-F238E27FC236}">
                  <a16:creationId xmlns:a16="http://schemas.microsoft.com/office/drawing/2014/main" id="{28C87C4D-7CE6-27BD-151C-1EF82073CEF6}"/>
                </a:ext>
              </a:extLst>
            </p:cNvPr>
            <p:cNvGrpSpPr/>
            <p:nvPr/>
          </p:nvGrpSpPr>
          <p:grpSpPr>
            <a:xfrm>
              <a:off x="3632367" y="5922932"/>
              <a:ext cx="1712453" cy="654635"/>
              <a:chOff x="3632367" y="5922932"/>
              <a:chExt cx="1712453" cy="654635"/>
            </a:xfrm>
          </p:grpSpPr>
          <p:pic>
            <p:nvPicPr>
              <p:cNvPr id="194" name="図 193">
                <a:extLst>
                  <a:ext uri="{FF2B5EF4-FFF2-40B4-BE49-F238E27FC236}">
                    <a16:creationId xmlns:a16="http://schemas.microsoft.com/office/drawing/2014/main" id="{7B7D2AA7-F306-C877-8395-207E9C5E4DF8}"/>
                  </a:ext>
                </a:extLst>
              </p:cNvPr>
              <p:cNvPicPr>
                <a:picLocks noChangeAspect="1"/>
              </p:cNvPicPr>
              <p:nvPr/>
            </p:nvPicPr>
            <p:blipFill>
              <a:blip r:embed="rId10"/>
              <a:stretch>
                <a:fillRect/>
              </a:stretch>
            </p:blipFill>
            <p:spPr>
              <a:xfrm>
                <a:off x="3632367" y="6091468"/>
                <a:ext cx="1464155" cy="486099"/>
              </a:xfrm>
              <a:prstGeom prst="rect">
                <a:avLst/>
              </a:prstGeom>
            </p:spPr>
          </p:pic>
          <p:sp>
            <p:nvSpPr>
              <p:cNvPr id="218" name="テキスト ボックス 217">
                <a:extLst>
                  <a:ext uri="{FF2B5EF4-FFF2-40B4-BE49-F238E27FC236}">
                    <a16:creationId xmlns:a16="http://schemas.microsoft.com/office/drawing/2014/main" id="{27F44B73-3F24-29B0-A847-FBBA0A12A77E}"/>
                  </a:ext>
                </a:extLst>
              </p:cNvPr>
              <p:cNvSpPr txBox="1"/>
              <p:nvPr/>
            </p:nvSpPr>
            <p:spPr>
              <a:xfrm>
                <a:off x="3649181" y="5922932"/>
                <a:ext cx="653170" cy="123111"/>
              </a:xfrm>
              <a:prstGeom prst="rect">
                <a:avLst/>
              </a:prstGeom>
              <a:noFill/>
            </p:spPr>
            <p:txBody>
              <a:bodyPr wrap="square" lIns="0" tIns="0" rIns="0" bIns="0" rtlCol="0">
                <a:spAutoFit/>
              </a:bodyPr>
              <a:lstStyle/>
              <a:p>
                <a:r>
                  <a:rPr kumimoji="1" lang="ja-JP" altLang="en-US" sz="400" dirty="0">
                    <a:latin typeface="+mn-ea"/>
                  </a:rPr>
                  <a:t>開閉モード切り替えスイッチ</a:t>
                </a:r>
              </a:p>
              <a:p>
                <a:r>
                  <a:rPr kumimoji="1" lang="en-US" altLang="ja-JP" sz="400" dirty="0">
                    <a:latin typeface="+mn-ea"/>
                  </a:rPr>
                  <a:t>2WAY⇔1WAY</a:t>
                </a:r>
                <a:endParaRPr kumimoji="1" lang="ja-JP" altLang="en-US" sz="400" dirty="0">
                  <a:latin typeface="+mn-ea"/>
                </a:endParaRPr>
              </a:p>
            </p:txBody>
          </p:sp>
          <p:sp>
            <p:nvSpPr>
              <p:cNvPr id="219" name="テキスト ボックス 218">
                <a:extLst>
                  <a:ext uri="{FF2B5EF4-FFF2-40B4-BE49-F238E27FC236}">
                    <a16:creationId xmlns:a16="http://schemas.microsoft.com/office/drawing/2014/main" id="{E6EEFD20-A9AE-B596-C077-E38518B80575}"/>
                  </a:ext>
                </a:extLst>
              </p:cNvPr>
              <p:cNvSpPr txBox="1"/>
              <p:nvPr/>
            </p:nvSpPr>
            <p:spPr>
              <a:xfrm>
                <a:off x="4487384" y="5939177"/>
                <a:ext cx="857436" cy="123111"/>
              </a:xfrm>
              <a:prstGeom prst="rect">
                <a:avLst/>
              </a:prstGeom>
              <a:noFill/>
            </p:spPr>
            <p:txBody>
              <a:bodyPr wrap="square" lIns="0" tIns="0" rIns="0" bIns="0" rtlCol="0">
                <a:spAutoFit/>
              </a:bodyPr>
              <a:lstStyle/>
              <a:p>
                <a:r>
                  <a:rPr kumimoji="1" lang="ja-JP" altLang="en-US" sz="400" dirty="0">
                    <a:latin typeface="+mn-ea"/>
                  </a:rPr>
                  <a:t>①速度選択スイッチ 通常⇔低速</a:t>
                </a:r>
              </a:p>
              <a:p>
                <a:r>
                  <a:rPr kumimoji="1" lang="ja-JP" altLang="en-US" sz="400" dirty="0">
                    <a:latin typeface="+mn-ea"/>
                  </a:rPr>
                  <a:t>②待機時間選択スイッチ 約</a:t>
                </a:r>
                <a:r>
                  <a:rPr kumimoji="1" lang="en-US" altLang="ja-JP" sz="400" dirty="0">
                    <a:latin typeface="+mn-ea"/>
                  </a:rPr>
                  <a:t>1</a:t>
                </a:r>
                <a:r>
                  <a:rPr kumimoji="1" lang="ja-JP" altLang="en-US" sz="400" dirty="0">
                    <a:latin typeface="+mn-ea"/>
                  </a:rPr>
                  <a:t>秒⇔約</a:t>
                </a:r>
                <a:r>
                  <a:rPr kumimoji="1" lang="en-US" altLang="ja-JP" sz="400" dirty="0">
                    <a:latin typeface="+mn-ea"/>
                  </a:rPr>
                  <a:t>5</a:t>
                </a:r>
                <a:r>
                  <a:rPr kumimoji="1" lang="ja-JP" altLang="en-US" sz="400" dirty="0">
                    <a:latin typeface="+mn-ea"/>
                  </a:rPr>
                  <a:t>秒</a:t>
                </a:r>
              </a:p>
            </p:txBody>
          </p:sp>
          <p:sp>
            <p:nvSpPr>
              <p:cNvPr id="220" name="テキスト ボックス 219">
                <a:extLst>
                  <a:ext uri="{FF2B5EF4-FFF2-40B4-BE49-F238E27FC236}">
                    <a16:creationId xmlns:a16="http://schemas.microsoft.com/office/drawing/2014/main" id="{3AF51021-80A0-FB9C-FE7B-758C146A6B46}"/>
                  </a:ext>
                </a:extLst>
              </p:cNvPr>
              <p:cNvSpPr txBox="1"/>
              <p:nvPr/>
            </p:nvSpPr>
            <p:spPr>
              <a:xfrm>
                <a:off x="5154798" y="6224675"/>
                <a:ext cx="190022" cy="123111"/>
              </a:xfrm>
              <a:prstGeom prst="rect">
                <a:avLst/>
              </a:prstGeom>
              <a:noFill/>
            </p:spPr>
            <p:txBody>
              <a:bodyPr wrap="square" lIns="0" tIns="0" rIns="0" bIns="0" rtlCol="0">
                <a:spAutoFit/>
              </a:bodyPr>
              <a:lstStyle/>
              <a:p>
                <a:r>
                  <a:rPr kumimoji="1" lang="ja-JP" altLang="en-US" sz="400" dirty="0">
                    <a:latin typeface="+mn-ea"/>
                  </a:rPr>
                  <a:t>リセット</a:t>
                </a:r>
                <a:endParaRPr kumimoji="1" lang="en-US" altLang="ja-JP" sz="400" dirty="0">
                  <a:latin typeface="+mn-ea"/>
                </a:endParaRPr>
              </a:p>
              <a:p>
                <a:r>
                  <a:rPr kumimoji="1" lang="ja-JP" altLang="en-US" sz="400" dirty="0">
                    <a:latin typeface="+mn-ea"/>
                  </a:rPr>
                  <a:t>スイッチ</a:t>
                </a:r>
              </a:p>
            </p:txBody>
          </p:sp>
          <p:cxnSp>
            <p:nvCxnSpPr>
              <p:cNvPr id="231" name="直線コネクタ 230">
                <a:extLst>
                  <a:ext uri="{FF2B5EF4-FFF2-40B4-BE49-F238E27FC236}">
                    <a16:creationId xmlns:a16="http://schemas.microsoft.com/office/drawing/2014/main" id="{86983AA3-CF05-A8B0-4503-9EA9621BF2E2}"/>
                  </a:ext>
                </a:extLst>
              </p:cNvPr>
              <p:cNvCxnSpPr>
                <a:cxnSpLocks/>
              </p:cNvCxnSpPr>
              <p:nvPr/>
            </p:nvCxnSpPr>
            <p:spPr>
              <a:xfrm>
                <a:off x="4926404" y="6286191"/>
                <a:ext cx="214249" cy="0"/>
              </a:xfrm>
              <a:prstGeom prst="line">
                <a:avLst/>
              </a:prstGeom>
              <a:ln w="6350"/>
            </p:spPr>
            <p:style>
              <a:lnRef idx="1">
                <a:schemeClr val="accent2"/>
              </a:lnRef>
              <a:fillRef idx="0">
                <a:schemeClr val="accent2"/>
              </a:fillRef>
              <a:effectRef idx="0">
                <a:schemeClr val="accent2"/>
              </a:effectRef>
              <a:fontRef idx="minor">
                <a:schemeClr val="tx1"/>
              </a:fontRef>
            </p:style>
          </p:cxnSp>
          <p:grpSp>
            <p:nvGrpSpPr>
              <p:cNvPr id="241" name="グループ化 240">
                <a:extLst>
                  <a:ext uri="{FF2B5EF4-FFF2-40B4-BE49-F238E27FC236}">
                    <a16:creationId xmlns:a16="http://schemas.microsoft.com/office/drawing/2014/main" id="{022D6F62-DCD4-FBD4-098A-9D45632DF13D}"/>
                  </a:ext>
                </a:extLst>
              </p:cNvPr>
              <p:cNvGrpSpPr/>
              <p:nvPr/>
            </p:nvGrpSpPr>
            <p:grpSpPr>
              <a:xfrm>
                <a:off x="4104933" y="5996503"/>
                <a:ext cx="366636" cy="228172"/>
                <a:chOff x="4257319" y="5996503"/>
                <a:chExt cx="214249" cy="228172"/>
              </a:xfrm>
            </p:grpSpPr>
            <p:cxnSp>
              <p:nvCxnSpPr>
                <p:cNvPr id="238" name="直線コネクタ 237">
                  <a:extLst>
                    <a:ext uri="{FF2B5EF4-FFF2-40B4-BE49-F238E27FC236}">
                      <a16:creationId xmlns:a16="http://schemas.microsoft.com/office/drawing/2014/main" id="{591FD660-6172-3CEE-8644-66DCFEA0D703}"/>
                    </a:ext>
                  </a:extLst>
                </p:cNvPr>
                <p:cNvCxnSpPr>
                  <a:cxnSpLocks/>
                </p:cNvCxnSpPr>
                <p:nvPr/>
              </p:nvCxnSpPr>
              <p:spPr>
                <a:xfrm>
                  <a:off x="4257319" y="5996849"/>
                  <a:ext cx="214249"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239" name="直線コネクタ 238">
                  <a:extLst>
                    <a:ext uri="{FF2B5EF4-FFF2-40B4-BE49-F238E27FC236}">
                      <a16:creationId xmlns:a16="http://schemas.microsoft.com/office/drawing/2014/main" id="{FE716323-3DF9-4733-845E-5A00BECA1D42}"/>
                    </a:ext>
                  </a:extLst>
                </p:cNvPr>
                <p:cNvCxnSpPr>
                  <a:cxnSpLocks/>
                </p:cNvCxnSpPr>
                <p:nvPr/>
              </p:nvCxnSpPr>
              <p:spPr>
                <a:xfrm>
                  <a:off x="4257319" y="5996503"/>
                  <a:ext cx="0" cy="228172"/>
                </a:xfrm>
                <a:prstGeom prst="line">
                  <a:avLst/>
                </a:prstGeom>
                <a:ln w="6350"/>
              </p:spPr>
              <p:style>
                <a:lnRef idx="1">
                  <a:schemeClr val="accent2"/>
                </a:lnRef>
                <a:fillRef idx="0">
                  <a:schemeClr val="accent2"/>
                </a:fillRef>
                <a:effectRef idx="0">
                  <a:schemeClr val="accent2"/>
                </a:effectRef>
                <a:fontRef idx="minor">
                  <a:schemeClr val="tx1"/>
                </a:fontRef>
              </p:style>
            </p:cxnSp>
          </p:grpSp>
          <p:cxnSp>
            <p:nvCxnSpPr>
              <p:cNvPr id="243" name="直線コネクタ 242">
                <a:extLst>
                  <a:ext uri="{FF2B5EF4-FFF2-40B4-BE49-F238E27FC236}">
                    <a16:creationId xmlns:a16="http://schemas.microsoft.com/office/drawing/2014/main" id="{2663E904-F0D4-5B44-D6E3-490C3B2A0628}"/>
                  </a:ext>
                </a:extLst>
              </p:cNvPr>
              <p:cNvCxnSpPr>
                <a:cxnSpLocks/>
              </p:cNvCxnSpPr>
              <p:nvPr/>
            </p:nvCxnSpPr>
            <p:spPr>
              <a:xfrm>
                <a:off x="3816838" y="6046043"/>
                <a:ext cx="0" cy="240148"/>
              </a:xfrm>
              <a:prstGeom prst="line">
                <a:avLst/>
              </a:prstGeom>
              <a:ln w="6350"/>
            </p:spPr>
            <p:style>
              <a:lnRef idx="1">
                <a:schemeClr val="accent2"/>
              </a:lnRef>
              <a:fillRef idx="0">
                <a:schemeClr val="accent2"/>
              </a:fillRef>
              <a:effectRef idx="0">
                <a:schemeClr val="accent2"/>
              </a:effectRef>
              <a:fontRef idx="minor">
                <a:schemeClr val="tx1"/>
              </a:fontRef>
            </p:style>
          </p:cxnSp>
        </p:grpSp>
        <p:grpSp>
          <p:nvGrpSpPr>
            <p:cNvPr id="255" name="グループ化 254">
              <a:extLst>
                <a:ext uri="{FF2B5EF4-FFF2-40B4-BE49-F238E27FC236}">
                  <a16:creationId xmlns:a16="http://schemas.microsoft.com/office/drawing/2014/main" id="{54FF9A63-EF42-FBF6-8A6E-FFC0E929B55E}"/>
                </a:ext>
              </a:extLst>
            </p:cNvPr>
            <p:cNvGrpSpPr/>
            <p:nvPr/>
          </p:nvGrpSpPr>
          <p:grpSpPr>
            <a:xfrm>
              <a:off x="4836012" y="5413124"/>
              <a:ext cx="474370" cy="439346"/>
              <a:chOff x="4836012" y="5413124"/>
              <a:chExt cx="480324" cy="444860"/>
            </a:xfrm>
          </p:grpSpPr>
          <p:pic>
            <p:nvPicPr>
              <p:cNvPr id="192" name="図 191">
                <a:extLst>
                  <a:ext uri="{FF2B5EF4-FFF2-40B4-BE49-F238E27FC236}">
                    <a16:creationId xmlns:a16="http://schemas.microsoft.com/office/drawing/2014/main" id="{13735B18-DE78-BC53-B554-0047F653DF6B}"/>
                  </a:ext>
                </a:extLst>
              </p:cNvPr>
              <p:cNvPicPr>
                <a:picLocks noChangeAspect="1"/>
              </p:cNvPicPr>
              <p:nvPr/>
            </p:nvPicPr>
            <p:blipFill rotWithShape="1">
              <a:blip r:embed="rId11"/>
              <a:srcRect l="27923"/>
              <a:stretch/>
            </p:blipFill>
            <p:spPr>
              <a:xfrm>
                <a:off x="4836012" y="5413124"/>
                <a:ext cx="480324" cy="444860"/>
              </a:xfrm>
              <a:prstGeom prst="rect">
                <a:avLst/>
              </a:prstGeom>
            </p:spPr>
          </p:pic>
          <p:sp>
            <p:nvSpPr>
              <p:cNvPr id="254" name="楕円 253">
                <a:extLst>
                  <a:ext uri="{FF2B5EF4-FFF2-40B4-BE49-F238E27FC236}">
                    <a16:creationId xmlns:a16="http://schemas.microsoft.com/office/drawing/2014/main" id="{093A8D0D-20C9-66EA-BC3B-FE2CA3A4D443}"/>
                  </a:ext>
                </a:extLst>
              </p:cNvPr>
              <p:cNvSpPr/>
              <p:nvPr/>
            </p:nvSpPr>
            <p:spPr bwMode="auto">
              <a:xfrm>
                <a:off x="4876423" y="5497018"/>
                <a:ext cx="218256" cy="218256"/>
              </a:xfrm>
              <a:prstGeom prst="ellipse">
                <a:avLst/>
              </a:prstGeom>
              <a:noFill/>
              <a:ln w="6350">
                <a:solidFill>
                  <a:srgbClr val="C00000"/>
                </a:solidFill>
                <a:prstDash val="sysDash"/>
                <a:miter lim="800000"/>
                <a:headEnd/>
                <a:tailEnd/>
              </a:ln>
              <a:effectLst/>
            </p:spPr>
            <p:txBody>
              <a:bodyPr wrap="none" rtlCol="0" anchor="ctr"/>
              <a:lstStyle/>
              <a:p>
                <a:pPr algn="ctr"/>
                <a:endParaRPr kumimoji="1" lang="ja-JP" altLang="en-US" sz="1200" dirty="0">
                  <a:solidFill>
                    <a:prstClr val="black"/>
                  </a:solidFill>
                </a:endParaRPr>
              </a:p>
            </p:txBody>
          </p:sp>
        </p:grpSp>
      </p:grpSp>
      <p:sp>
        <p:nvSpPr>
          <p:cNvPr id="104" name="テキスト ボックス 103">
            <a:extLst>
              <a:ext uri="{FF2B5EF4-FFF2-40B4-BE49-F238E27FC236}">
                <a16:creationId xmlns:a16="http://schemas.microsoft.com/office/drawing/2014/main" id="{E93F8B7C-9399-5B5B-06E0-07071ACD7421}"/>
              </a:ext>
            </a:extLst>
          </p:cNvPr>
          <p:cNvSpPr txBox="1"/>
          <p:nvPr/>
        </p:nvSpPr>
        <p:spPr>
          <a:xfrm>
            <a:off x="3361240" y="2191563"/>
            <a:ext cx="1439360" cy="123111"/>
          </a:xfrm>
          <a:prstGeom prst="rect">
            <a:avLst/>
          </a:prstGeom>
          <a:noFill/>
          <a:ln>
            <a:noFill/>
          </a:ln>
        </p:spPr>
        <p:txBody>
          <a:bodyPr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本締り錠・間仕切錠にも対応可能。</a:t>
            </a:r>
          </a:p>
        </p:txBody>
      </p:sp>
      <p:sp>
        <p:nvSpPr>
          <p:cNvPr id="106" name="テキスト ボックス 105">
            <a:extLst>
              <a:ext uri="{FF2B5EF4-FFF2-40B4-BE49-F238E27FC236}">
                <a16:creationId xmlns:a16="http://schemas.microsoft.com/office/drawing/2014/main" id="{76154542-A70A-81FB-A85D-1FF847DC001F}"/>
              </a:ext>
            </a:extLst>
          </p:cNvPr>
          <p:cNvSpPr txBox="1"/>
          <p:nvPr/>
        </p:nvSpPr>
        <p:spPr>
          <a:xfrm>
            <a:off x="3361240" y="2369445"/>
            <a:ext cx="6247038" cy="215444"/>
          </a:xfrm>
          <a:prstGeom prst="rect">
            <a:avLst/>
          </a:prstGeom>
          <a:noFill/>
          <a:ln>
            <a:noFill/>
          </a:ln>
        </p:spPr>
        <p:txBody>
          <a:bodyPr wrap="square" lIns="0" tIns="0" rIns="0" bIns="0" rtlCol="0">
            <a:spAutoFit/>
          </a:bodyPr>
          <a:lstStyle/>
          <a:p>
            <a:r>
              <a:rPr kumimoji="1" lang="ja-JP" altLang="en-US" sz="700" dirty="0">
                <a:latin typeface="ＭＳ Ｐゴシック" panose="020B0600070205080204" pitchFamily="50" charset="-128"/>
                <a:ea typeface="ＭＳ Ｐゴシック" panose="020B0600070205080204" pitchFamily="50" charset="-128"/>
              </a:rPr>
              <a:t>セパレート型本締り錠や間仕切錠も取り付け可能（下付け対応のみ）。</a:t>
            </a:r>
            <a:endParaRPr kumimoji="1" lang="en-US" altLang="ja-JP" sz="700" dirty="0">
              <a:latin typeface="ＭＳ Ｐゴシック" panose="020B0600070205080204" pitchFamily="50" charset="-128"/>
              <a:ea typeface="ＭＳ Ｐゴシック" panose="020B0600070205080204" pitchFamily="50" charset="-128"/>
            </a:endParaRPr>
          </a:p>
          <a:p>
            <a:r>
              <a:rPr kumimoji="1" lang="ja-JP" altLang="en-US" sz="700" dirty="0">
                <a:latin typeface="ＭＳ Ｐゴシック" panose="020B0600070205080204" pitchFamily="50" charset="-128"/>
                <a:ea typeface="ＭＳ Ｐゴシック" panose="020B0600070205080204" pitchFamily="50" charset="-128"/>
              </a:rPr>
              <a:t>また、センサー引手位置が変更可能で、ご使用する方に合わせて調整できます。</a:t>
            </a:r>
          </a:p>
        </p:txBody>
      </p:sp>
      <p:grpSp>
        <p:nvGrpSpPr>
          <p:cNvPr id="53" name="グループ化 52">
            <a:extLst>
              <a:ext uri="{FF2B5EF4-FFF2-40B4-BE49-F238E27FC236}">
                <a16:creationId xmlns:a16="http://schemas.microsoft.com/office/drawing/2014/main" id="{61DC3B68-7299-12AA-E8EC-6DDA5EFFD863}"/>
              </a:ext>
            </a:extLst>
          </p:cNvPr>
          <p:cNvGrpSpPr/>
          <p:nvPr/>
        </p:nvGrpSpPr>
        <p:grpSpPr>
          <a:xfrm>
            <a:off x="6323388" y="2686490"/>
            <a:ext cx="1594101" cy="1796747"/>
            <a:chOff x="6323388" y="2686490"/>
            <a:chExt cx="1594101" cy="1796747"/>
          </a:xfrm>
        </p:grpSpPr>
        <p:sp>
          <p:nvSpPr>
            <p:cNvPr id="181" name="テキスト ボックス 180">
              <a:extLst>
                <a:ext uri="{FF2B5EF4-FFF2-40B4-BE49-F238E27FC236}">
                  <a16:creationId xmlns:a16="http://schemas.microsoft.com/office/drawing/2014/main" id="{61D0642B-0607-E63D-9C90-DC44CF51120D}"/>
                </a:ext>
              </a:extLst>
            </p:cNvPr>
            <p:cNvSpPr txBox="1"/>
            <p:nvPr/>
          </p:nvSpPr>
          <p:spPr>
            <a:xfrm>
              <a:off x="6323388" y="2867174"/>
              <a:ext cx="1594097" cy="92333"/>
            </a:xfrm>
            <a:prstGeom prst="rect">
              <a:avLst/>
            </a:prstGeom>
            <a:noFill/>
            <a:ln>
              <a:noFill/>
            </a:ln>
          </p:spPr>
          <p:txBody>
            <a:bodyPr wrap="square" lIns="0" tIns="0" rIns="0" bIns="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大人がメインで使用する場合。</a:t>
              </a:r>
            </a:p>
          </p:txBody>
        </p:sp>
        <p:sp>
          <p:nvSpPr>
            <p:cNvPr id="180" name="テキスト ボックス 179">
              <a:extLst>
                <a:ext uri="{FF2B5EF4-FFF2-40B4-BE49-F238E27FC236}">
                  <a16:creationId xmlns:a16="http://schemas.microsoft.com/office/drawing/2014/main" id="{F976BAEF-DF36-2611-F1D6-E71865E54885}"/>
                </a:ext>
              </a:extLst>
            </p:cNvPr>
            <p:cNvSpPr txBox="1"/>
            <p:nvPr/>
          </p:nvSpPr>
          <p:spPr>
            <a:xfrm>
              <a:off x="6323388" y="2686490"/>
              <a:ext cx="1594100" cy="92333"/>
            </a:xfrm>
            <a:prstGeom prst="rect">
              <a:avLst/>
            </a:prstGeom>
            <a:solidFill>
              <a:schemeClr val="bg1">
                <a:lumMod val="85000"/>
              </a:schemeClr>
            </a:solidFill>
          </p:spPr>
          <p:txBody>
            <a:bodyPr wrap="square" lIns="0" tIns="0" rIns="0" bIns="0" rtlCol="0">
              <a:spAutoFit/>
            </a:bodyPr>
            <a:lstStyle/>
            <a:p>
              <a:pPr algn="ctr"/>
              <a:r>
                <a:rPr kumimoji="1" lang="ja-JP" altLang="en-US" sz="600" b="1" dirty="0"/>
                <a:t>センサー引手 標準位置</a:t>
              </a:r>
            </a:p>
          </p:txBody>
        </p:sp>
        <p:pic>
          <p:nvPicPr>
            <p:cNvPr id="114" name="図 113">
              <a:extLst>
                <a:ext uri="{FF2B5EF4-FFF2-40B4-BE49-F238E27FC236}">
                  <a16:creationId xmlns:a16="http://schemas.microsoft.com/office/drawing/2014/main" id="{88590718-B4CA-6FD4-7AFD-E46E41555F38}"/>
                </a:ext>
              </a:extLst>
            </p:cNvPr>
            <p:cNvPicPr>
              <a:picLocks noChangeAspect="1"/>
            </p:cNvPicPr>
            <p:nvPr/>
          </p:nvPicPr>
          <p:blipFill>
            <a:blip r:embed="rId12"/>
            <a:stretch>
              <a:fillRect/>
            </a:stretch>
          </p:blipFill>
          <p:spPr>
            <a:xfrm>
              <a:off x="7238686" y="3142972"/>
              <a:ext cx="577654" cy="1340265"/>
            </a:xfrm>
            <a:prstGeom prst="rect">
              <a:avLst/>
            </a:prstGeom>
          </p:spPr>
        </p:pic>
        <p:pic>
          <p:nvPicPr>
            <p:cNvPr id="283" name="図 282">
              <a:extLst>
                <a:ext uri="{FF2B5EF4-FFF2-40B4-BE49-F238E27FC236}">
                  <a16:creationId xmlns:a16="http://schemas.microsoft.com/office/drawing/2014/main" id="{BE442A23-F1D7-AA30-0F05-CD7550D4B8E4}"/>
                </a:ext>
              </a:extLst>
            </p:cNvPr>
            <p:cNvPicPr>
              <a:picLocks noChangeAspect="1"/>
            </p:cNvPicPr>
            <p:nvPr/>
          </p:nvPicPr>
          <p:blipFill>
            <a:blip r:embed="rId13"/>
            <a:stretch>
              <a:fillRect/>
            </a:stretch>
          </p:blipFill>
          <p:spPr>
            <a:xfrm>
              <a:off x="6523646" y="3368920"/>
              <a:ext cx="425669" cy="1114317"/>
            </a:xfrm>
            <a:prstGeom prst="rect">
              <a:avLst/>
            </a:prstGeom>
          </p:spPr>
        </p:pic>
        <p:grpSp>
          <p:nvGrpSpPr>
            <p:cNvPr id="311" name="グループ化 310">
              <a:extLst>
                <a:ext uri="{FF2B5EF4-FFF2-40B4-BE49-F238E27FC236}">
                  <a16:creationId xmlns:a16="http://schemas.microsoft.com/office/drawing/2014/main" id="{CEFDF48C-9563-46B1-3264-7F5166AB4978}"/>
                </a:ext>
              </a:extLst>
            </p:cNvPr>
            <p:cNvGrpSpPr/>
            <p:nvPr/>
          </p:nvGrpSpPr>
          <p:grpSpPr>
            <a:xfrm>
              <a:off x="6323388" y="3718237"/>
              <a:ext cx="1594101" cy="746516"/>
              <a:chOff x="6323388" y="3724053"/>
              <a:chExt cx="1594101" cy="746516"/>
            </a:xfrm>
          </p:grpSpPr>
          <p:cxnSp>
            <p:nvCxnSpPr>
              <p:cNvPr id="271" name="直線コネクタ 270">
                <a:extLst>
                  <a:ext uri="{FF2B5EF4-FFF2-40B4-BE49-F238E27FC236}">
                    <a16:creationId xmlns:a16="http://schemas.microsoft.com/office/drawing/2014/main" id="{3F20868B-D8BC-6E62-F0C2-BBF2534E4B99}"/>
                  </a:ext>
                </a:extLst>
              </p:cNvPr>
              <p:cNvCxnSpPr>
                <a:cxnSpLocks/>
              </p:cNvCxnSpPr>
              <p:nvPr/>
            </p:nvCxnSpPr>
            <p:spPr>
              <a:xfrm>
                <a:off x="7000875" y="3724053"/>
                <a:ext cx="435131"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0D56EE71-2B71-F323-DC4B-9CEDAD97A3C5}"/>
                  </a:ext>
                </a:extLst>
              </p:cNvPr>
              <p:cNvCxnSpPr>
                <a:cxnSpLocks/>
              </p:cNvCxnSpPr>
              <p:nvPr/>
            </p:nvCxnSpPr>
            <p:spPr>
              <a:xfrm>
                <a:off x="6323388" y="4470569"/>
                <a:ext cx="1594101"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3" name="グループ化 292">
                <a:extLst>
                  <a:ext uri="{FF2B5EF4-FFF2-40B4-BE49-F238E27FC236}">
                    <a16:creationId xmlns:a16="http://schemas.microsoft.com/office/drawing/2014/main" id="{3B845888-6A13-76DD-EB95-CCA2F63A8082}"/>
                  </a:ext>
                </a:extLst>
              </p:cNvPr>
              <p:cNvGrpSpPr/>
              <p:nvPr/>
            </p:nvGrpSpPr>
            <p:grpSpPr>
              <a:xfrm>
                <a:off x="7030011" y="3724053"/>
                <a:ext cx="79620" cy="746516"/>
                <a:chOff x="8775152" y="3724053"/>
                <a:chExt cx="79620" cy="746516"/>
              </a:xfrm>
            </p:grpSpPr>
            <p:cxnSp>
              <p:nvCxnSpPr>
                <p:cNvPr id="289" name="直線コネクタ 288">
                  <a:extLst>
                    <a:ext uri="{FF2B5EF4-FFF2-40B4-BE49-F238E27FC236}">
                      <a16:creationId xmlns:a16="http://schemas.microsoft.com/office/drawing/2014/main" id="{35C9641F-41D9-24ED-44E4-76ED5EEC435C}"/>
                    </a:ext>
                  </a:extLst>
                </p:cNvPr>
                <p:cNvCxnSpPr>
                  <a:cxnSpLocks/>
                </p:cNvCxnSpPr>
                <p:nvPr/>
              </p:nvCxnSpPr>
              <p:spPr>
                <a:xfrm>
                  <a:off x="8854772" y="3724053"/>
                  <a:ext cx="0" cy="746516"/>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テキスト ボックス 291">
                  <a:extLst>
                    <a:ext uri="{FF2B5EF4-FFF2-40B4-BE49-F238E27FC236}">
                      <a16:creationId xmlns:a16="http://schemas.microsoft.com/office/drawing/2014/main" id="{E311DF23-0D30-A905-5A25-9F7D50DA679A}"/>
                    </a:ext>
                  </a:extLst>
                </p:cNvPr>
                <p:cNvSpPr txBox="1"/>
                <p:nvPr/>
              </p:nvSpPr>
              <p:spPr>
                <a:xfrm rot="16200000">
                  <a:off x="8440366" y="4058839"/>
                  <a:ext cx="746515" cy="76944"/>
                </a:xfrm>
                <a:prstGeom prst="rect">
                  <a:avLst/>
                </a:prstGeom>
                <a:noFill/>
                <a:ln>
                  <a:noFill/>
                </a:ln>
              </p:spPr>
              <p:txBody>
                <a:bodyPr wrap="square" lIns="0" tIns="0" rIns="0" bIns="0" rtlCol="0">
                  <a:spAutoFit/>
                </a:bodyPr>
                <a:lstStyle/>
                <a:p>
                  <a:pPr algn="ctr"/>
                  <a:r>
                    <a:rPr kumimoji="1" lang="en-US" altLang="ja-JP" sz="500" dirty="0">
                      <a:latin typeface="ＭＳ Ｐゴシック" panose="020B0600070205080204" pitchFamily="50" charset="-128"/>
                      <a:ea typeface="ＭＳ Ｐゴシック" panose="020B0600070205080204" pitchFamily="50" charset="-128"/>
                    </a:rPr>
                    <a:t>1167mm</a:t>
                  </a:r>
                  <a:endParaRPr kumimoji="1" lang="ja-JP" altLang="en-US" sz="500" dirty="0">
                    <a:latin typeface="ＭＳ Ｐゴシック" panose="020B0600070205080204" pitchFamily="50" charset="-128"/>
                    <a:ea typeface="ＭＳ Ｐゴシック" panose="020B0600070205080204" pitchFamily="50" charset="-128"/>
                  </a:endParaRPr>
                </a:p>
              </p:txBody>
            </p:sp>
          </p:grpSp>
        </p:grpSp>
        <p:sp>
          <p:nvSpPr>
            <p:cNvPr id="298" name="楕円 297">
              <a:extLst>
                <a:ext uri="{FF2B5EF4-FFF2-40B4-BE49-F238E27FC236}">
                  <a16:creationId xmlns:a16="http://schemas.microsoft.com/office/drawing/2014/main" id="{A08A33D9-8E2F-6F4A-0DA5-3D22B88841EE}"/>
                </a:ext>
              </a:extLst>
            </p:cNvPr>
            <p:cNvSpPr/>
            <p:nvPr/>
          </p:nvSpPr>
          <p:spPr bwMode="auto">
            <a:xfrm>
              <a:off x="7182134" y="3655749"/>
              <a:ext cx="222469" cy="222469"/>
            </a:xfrm>
            <a:prstGeom prst="ellipse">
              <a:avLst/>
            </a:prstGeom>
            <a:noFill/>
            <a:ln w="9525">
              <a:solidFill>
                <a:srgbClr val="C00000"/>
              </a:solidFill>
              <a:prstDash val="dash"/>
              <a:miter lim="800000"/>
              <a:headEnd/>
              <a:tailEnd/>
            </a:ln>
            <a:effectLst/>
          </p:spPr>
          <p:txBody>
            <a:bodyPr wrap="none" rtlCol="0" anchor="ctr"/>
            <a:lstStyle/>
            <a:p>
              <a:pPr algn="ctr"/>
              <a:endParaRPr kumimoji="1" lang="ja-JP" altLang="en-US" sz="1200" dirty="0">
                <a:solidFill>
                  <a:prstClr val="black"/>
                </a:solidFill>
              </a:endParaRPr>
            </a:p>
          </p:txBody>
        </p:sp>
      </p:grpSp>
      <p:grpSp>
        <p:nvGrpSpPr>
          <p:cNvPr id="54" name="グループ化 53">
            <a:extLst>
              <a:ext uri="{FF2B5EF4-FFF2-40B4-BE49-F238E27FC236}">
                <a16:creationId xmlns:a16="http://schemas.microsoft.com/office/drawing/2014/main" id="{3CA1526B-5C2B-BAED-8664-E058385E6F3B}"/>
              </a:ext>
            </a:extLst>
          </p:cNvPr>
          <p:cNvGrpSpPr/>
          <p:nvPr/>
        </p:nvGrpSpPr>
        <p:grpSpPr>
          <a:xfrm>
            <a:off x="7968463" y="2677663"/>
            <a:ext cx="1639816" cy="1826232"/>
            <a:chOff x="7968463" y="2677663"/>
            <a:chExt cx="1639816" cy="1826232"/>
          </a:xfrm>
        </p:grpSpPr>
        <p:sp>
          <p:nvSpPr>
            <p:cNvPr id="182" name="テキスト ボックス 181">
              <a:extLst>
                <a:ext uri="{FF2B5EF4-FFF2-40B4-BE49-F238E27FC236}">
                  <a16:creationId xmlns:a16="http://schemas.microsoft.com/office/drawing/2014/main" id="{A0177805-0200-9C15-BF6E-5034311789CC}"/>
                </a:ext>
              </a:extLst>
            </p:cNvPr>
            <p:cNvSpPr txBox="1"/>
            <p:nvPr/>
          </p:nvSpPr>
          <p:spPr>
            <a:xfrm>
              <a:off x="8014178" y="2867174"/>
              <a:ext cx="1594097" cy="92333"/>
            </a:xfrm>
            <a:prstGeom prst="rect">
              <a:avLst/>
            </a:prstGeom>
            <a:noFill/>
            <a:ln>
              <a:noFill/>
            </a:ln>
          </p:spPr>
          <p:txBody>
            <a:bodyPr wrap="square" lIns="0" tIns="0" rIns="0" bIns="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車椅子の方や、高齢者、幼児が使用する場合。</a:t>
              </a:r>
            </a:p>
          </p:txBody>
        </p:sp>
        <p:sp>
          <p:nvSpPr>
            <p:cNvPr id="183" name="テキスト ボックス 182">
              <a:extLst>
                <a:ext uri="{FF2B5EF4-FFF2-40B4-BE49-F238E27FC236}">
                  <a16:creationId xmlns:a16="http://schemas.microsoft.com/office/drawing/2014/main" id="{0C31B84C-3AEA-F199-D4F8-4CD6760B91FF}"/>
                </a:ext>
              </a:extLst>
            </p:cNvPr>
            <p:cNvSpPr txBox="1"/>
            <p:nvPr/>
          </p:nvSpPr>
          <p:spPr>
            <a:xfrm>
              <a:off x="8014178" y="2677663"/>
              <a:ext cx="1594100" cy="92333"/>
            </a:xfrm>
            <a:prstGeom prst="rect">
              <a:avLst/>
            </a:prstGeom>
            <a:solidFill>
              <a:schemeClr val="bg1">
                <a:lumMod val="85000"/>
              </a:schemeClr>
            </a:solidFill>
          </p:spPr>
          <p:txBody>
            <a:bodyPr wrap="square" lIns="0" tIns="0" rIns="0" bIns="0" rtlCol="0">
              <a:spAutoFit/>
            </a:bodyPr>
            <a:lstStyle/>
            <a:p>
              <a:pPr algn="ctr"/>
              <a:r>
                <a:rPr kumimoji="1" lang="ja-JP" altLang="en-US" sz="600" b="1" dirty="0">
                  <a:latin typeface="+mn-ea"/>
                </a:rPr>
                <a:t>センサー引手 </a:t>
              </a:r>
              <a:r>
                <a:rPr lang="en-US" altLang="ja-JP" sz="600" b="1" dirty="0">
                  <a:solidFill>
                    <a:srgbClr val="3992B9"/>
                  </a:solidFill>
                  <a:latin typeface="+mn-ea"/>
                </a:rPr>
                <a:t>U</a:t>
              </a:r>
              <a:r>
                <a:rPr kumimoji="1" lang="ja-JP" altLang="en-US" sz="600" b="1" dirty="0">
                  <a:solidFill>
                    <a:srgbClr val="3992B9"/>
                  </a:solidFill>
                  <a:latin typeface="+mn-ea"/>
                </a:rPr>
                <a:t>オーダー</a:t>
              </a:r>
              <a:r>
                <a:rPr kumimoji="1" lang="ja-JP" altLang="en-US" sz="600" b="1" dirty="0">
                  <a:latin typeface="+mn-ea"/>
                </a:rPr>
                <a:t>対応位置</a:t>
              </a:r>
            </a:p>
          </p:txBody>
        </p:sp>
        <p:pic>
          <p:nvPicPr>
            <p:cNvPr id="267" name="図 266">
              <a:extLst>
                <a:ext uri="{FF2B5EF4-FFF2-40B4-BE49-F238E27FC236}">
                  <a16:creationId xmlns:a16="http://schemas.microsoft.com/office/drawing/2014/main" id="{DF4FB10A-2DC2-AF06-8207-CEC8572F6108}"/>
                </a:ext>
              </a:extLst>
            </p:cNvPr>
            <p:cNvPicPr>
              <a:picLocks noChangeAspect="1"/>
            </p:cNvPicPr>
            <p:nvPr/>
          </p:nvPicPr>
          <p:blipFill>
            <a:blip r:embed="rId14"/>
            <a:stretch>
              <a:fillRect/>
            </a:stretch>
          </p:blipFill>
          <p:spPr>
            <a:xfrm>
              <a:off x="8945736" y="3144037"/>
              <a:ext cx="577195" cy="1339200"/>
            </a:xfrm>
            <a:prstGeom prst="rect">
              <a:avLst/>
            </a:prstGeom>
          </p:spPr>
        </p:pic>
        <p:pic>
          <p:nvPicPr>
            <p:cNvPr id="281" name="図 280">
              <a:extLst>
                <a:ext uri="{FF2B5EF4-FFF2-40B4-BE49-F238E27FC236}">
                  <a16:creationId xmlns:a16="http://schemas.microsoft.com/office/drawing/2014/main" id="{43CB1974-7799-B050-DB32-2D06D000CDB0}"/>
                </a:ext>
              </a:extLst>
            </p:cNvPr>
            <p:cNvPicPr>
              <a:picLocks noChangeAspect="1"/>
            </p:cNvPicPr>
            <p:nvPr/>
          </p:nvPicPr>
          <p:blipFill>
            <a:blip r:embed="rId15"/>
            <a:stretch>
              <a:fillRect/>
            </a:stretch>
          </p:blipFill>
          <p:spPr>
            <a:xfrm>
              <a:off x="7968463" y="3621895"/>
              <a:ext cx="804011" cy="882000"/>
            </a:xfrm>
            <a:prstGeom prst="rect">
              <a:avLst/>
            </a:prstGeom>
          </p:spPr>
        </p:pic>
        <p:grpSp>
          <p:nvGrpSpPr>
            <p:cNvPr id="300" name="グループ化 299">
              <a:extLst>
                <a:ext uri="{FF2B5EF4-FFF2-40B4-BE49-F238E27FC236}">
                  <a16:creationId xmlns:a16="http://schemas.microsoft.com/office/drawing/2014/main" id="{AD2C8613-A0A8-8FCC-7FF4-1DB536F25DA0}"/>
                </a:ext>
              </a:extLst>
            </p:cNvPr>
            <p:cNvGrpSpPr/>
            <p:nvPr/>
          </p:nvGrpSpPr>
          <p:grpSpPr>
            <a:xfrm>
              <a:off x="8014178" y="3878217"/>
              <a:ext cx="1594101" cy="586536"/>
              <a:chOff x="8014176" y="3884033"/>
              <a:chExt cx="1594101" cy="586536"/>
            </a:xfrm>
          </p:grpSpPr>
          <p:cxnSp>
            <p:nvCxnSpPr>
              <p:cNvPr id="301" name="直線コネクタ 300">
                <a:extLst>
                  <a:ext uri="{FF2B5EF4-FFF2-40B4-BE49-F238E27FC236}">
                    <a16:creationId xmlns:a16="http://schemas.microsoft.com/office/drawing/2014/main" id="{7BA10639-1E66-3507-5250-DDAC009EDDAC}"/>
                  </a:ext>
                </a:extLst>
              </p:cNvPr>
              <p:cNvCxnSpPr>
                <a:cxnSpLocks/>
              </p:cNvCxnSpPr>
              <p:nvPr/>
            </p:nvCxnSpPr>
            <p:spPr>
              <a:xfrm>
                <a:off x="8769242" y="3884034"/>
                <a:ext cx="357552"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a:extLst>
                  <a:ext uri="{FF2B5EF4-FFF2-40B4-BE49-F238E27FC236}">
                    <a16:creationId xmlns:a16="http://schemas.microsoft.com/office/drawing/2014/main" id="{6C62FB25-0E27-ACF7-17D6-EFD23F71AF66}"/>
                  </a:ext>
                </a:extLst>
              </p:cNvPr>
              <p:cNvCxnSpPr>
                <a:cxnSpLocks/>
              </p:cNvCxnSpPr>
              <p:nvPr/>
            </p:nvCxnSpPr>
            <p:spPr>
              <a:xfrm>
                <a:off x="8014176" y="4470569"/>
                <a:ext cx="1594101"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3" name="グループ化 302">
                <a:extLst>
                  <a:ext uri="{FF2B5EF4-FFF2-40B4-BE49-F238E27FC236}">
                    <a16:creationId xmlns:a16="http://schemas.microsoft.com/office/drawing/2014/main" id="{930FC70A-55B5-51E6-0F36-DA64E1EBBB34}"/>
                  </a:ext>
                </a:extLst>
              </p:cNvPr>
              <p:cNvGrpSpPr/>
              <p:nvPr/>
            </p:nvGrpSpPr>
            <p:grpSpPr>
              <a:xfrm>
                <a:off x="8780517" y="3884033"/>
                <a:ext cx="79620" cy="586536"/>
                <a:chOff x="8775152" y="3884033"/>
                <a:chExt cx="79620" cy="586536"/>
              </a:xfrm>
            </p:grpSpPr>
            <p:cxnSp>
              <p:nvCxnSpPr>
                <p:cNvPr id="304" name="直線コネクタ 303">
                  <a:extLst>
                    <a:ext uri="{FF2B5EF4-FFF2-40B4-BE49-F238E27FC236}">
                      <a16:creationId xmlns:a16="http://schemas.microsoft.com/office/drawing/2014/main" id="{5EB11A12-F452-EA88-BDD7-60A0B217ACB6}"/>
                    </a:ext>
                  </a:extLst>
                </p:cNvPr>
                <p:cNvCxnSpPr>
                  <a:cxnSpLocks/>
                </p:cNvCxnSpPr>
                <p:nvPr/>
              </p:nvCxnSpPr>
              <p:spPr>
                <a:xfrm>
                  <a:off x="8854772" y="3884033"/>
                  <a:ext cx="0" cy="586536"/>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テキスト ボックス 304">
                  <a:extLst>
                    <a:ext uri="{FF2B5EF4-FFF2-40B4-BE49-F238E27FC236}">
                      <a16:creationId xmlns:a16="http://schemas.microsoft.com/office/drawing/2014/main" id="{4088FB02-B888-557B-181C-E9C871EF1465}"/>
                    </a:ext>
                  </a:extLst>
                </p:cNvPr>
                <p:cNvSpPr txBox="1"/>
                <p:nvPr/>
              </p:nvSpPr>
              <p:spPr>
                <a:xfrm rot="16200000">
                  <a:off x="8520356" y="4138829"/>
                  <a:ext cx="586535" cy="76944"/>
                </a:xfrm>
                <a:prstGeom prst="rect">
                  <a:avLst/>
                </a:prstGeom>
                <a:noFill/>
                <a:ln>
                  <a:noFill/>
                </a:ln>
              </p:spPr>
              <p:txBody>
                <a:bodyPr wrap="square" lIns="0" tIns="0" rIns="0" bIns="0" rtlCol="0">
                  <a:spAutoFit/>
                </a:bodyPr>
                <a:lstStyle/>
                <a:p>
                  <a:pPr algn="ctr"/>
                  <a:r>
                    <a:rPr lang="en-US" altLang="ja-JP" sz="500" dirty="0">
                      <a:latin typeface="ＭＳ Ｐゴシック" panose="020B0600070205080204" pitchFamily="50" charset="-128"/>
                      <a:ea typeface="ＭＳ Ｐゴシック" panose="020B0600070205080204" pitchFamily="50" charset="-128"/>
                    </a:rPr>
                    <a:t>942</a:t>
                  </a:r>
                  <a:r>
                    <a:rPr kumimoji="1" lang="en-US" altLang="ja-JP" sz="500" dirty="0">
                      <a:latin typeface="ＭＳ Ｐゴシック" panose="020B0600070205080204" pitchFamily="50" charset="-128"/>
                      <a:ea typeface="ＭＳ Ｐゴシック" panose="020B0600070205080204" pitchFamily="50" charset="-128"/>
                    </a:rPr>
                    <a:t>mm</a:t>
                  </a:r>
                  <a:endParaRPr kumimoji="1" lang="ja-JP" altLang="en-US" sz="500" dirty="0">
                    <a:latin typeface="ＭＳ Ｐゴシック" panose="020B0600070205080204" pitchFamily="50" charset="-128"/>
                    <a:ea typeface="ＭＳ Ｐゴシック" panose="020B0600070205080204" pitchFamily="50" charset="-128"/>
                  </a:endParaRPr>
                </a:p>
              </p:txBody>
            </p:sp>
          </p:grpSp>
        </p:grpSp>
        <p:sp>
          <p:nvSpPr>
            <p:cNvPr id="308" name="楕円 307">
              <a:extLst>
                <a:ext uri="{FF2B5EF4-FFF2-40B4-BE49-F238E27FC236}">
                  <a16:creationId xmlns:a16="http://schemas.microsoft.com/office/drawing/2014/main" id="{29BBB221-A2E3-A5A8-A146-002127230EC9}"/>
                </a:ext>
              </a:extLst>
            </p:cNvPr>
            <p:cNvSpPr/>
            <p:nvPr/>
          </p:nvSpPr>
          <p:spPr bwMode="auto">
            <a:xfrm>
              <a:off x="8888372" y="3813104"/>
              <a:ext cx="219966" cy="219966"/>
            </a:xfrm>
            <a:prstGeom prst="ellipse">
              <a:avLst/>
            </a:prstGeom>
            <a:noFill/>
            <a:ln w="9525">
              <a:solidFill>
                <a:srgbClr val="C00000"/>
              </a:solidFill>
              <a:prstDash val="dash"/>
              <a:miter lim="800000"/>
              <a:headEnd/>
              <a:tailEnd/>
            </a:ln>
            <a:effectLst/>
          </p:spPr>
          <p:txBody>
            <a:bodyPr wrap="none" rtlCol="0" anchor="ctr"/>
            <a:lstStyle/>
            <a:p>
              <a:pPr algn="ctr"/>
              <a:endParaRPr kumimoji="1" lang="ja-JP" altLang="en-US" sz="1200" dirty="0">
                <a:solidFill>
                  <a:prstClr val="black"/>
                </a:solidFill>
              </a:endParaRPr>
            </a:p>
          </p:txBody>
        </p:sp>
      </p:grpSp>
      <p:grpSp>
        <p:nvGrpSpPr>
          <p:cNvPr id="50" name="グループ化 49">
            <a:extLst>
              <a:ext uri="{FF2B5EF4-FFF2-40B4-BE49-F238E27FC236}">
                <a16:creationId xmlns:a16="http://schemas.microsoft.com/office/drawing/2014/main" id="{F9527A43-5ACC-9A8A-E78C-F8D1499A9118}"/>
              </a:ext>
            </a:extLst>
          </p:cNvPr>
          <p:cNvGrpSpPr/>
          <p:nvPr/>
        </p:nvGrpSpPr>
        <p:grpSpPr>
          <a:xfrm>
            <a:off x="4322411" y="2945442"/>
            <a:ext cx="1820371" cy="1521906"/>
            <a:chOff x="4322411" y="2945442"/>
            <a:chExt cx="1820371" cy="1521906"/>
          </a:xfrm>
        </p:grpSpPr>
        <p:sp>
          <p:nvSpPr>
            <p:cNvPr id="266" name="正方形/長方形 265">
              <a:extLst>
                <a:ext uri="{FF2B5EF4-FFF2-40B4-BE49-F238E27FC236}">
                  <a16:creationId xmlns:a16="http://schemas.microsoft.com/office/drawing/2014/main" id="{8BCB96EF-9167-53CE-02B4-E6A8F42C5967}"/>
                </a:ext>
              </a:extLst>
            </p:cNvPr>
            <p:cNvSpPr/>
            <p:nvPr/>
          </p:nvSpPr>
          <p:spPr bwMode="auto">
            <a:xfrm>
              <a:off x="4324929" y="3047727"/>
              <a:ext cx="128203" cy="1419619"/>
            </a:xfrm>
            <a:prstGeom prst="rect">
              <a:avLst/>
            </a:prstGeom>
            <a:solidFill>
              <a:schemeClr val="bg1">
                <a:lumMod val="85000"/>
              </a:schemeClr>
            </a:solidFill>
            <a:ln w="6350">
              <a:noFill/>
              <a:miter lim="800000"/>
              <a:headEnd/>
              <a:tailEnd/>
            </a:ln>
            <a:effectLst/>
          </p:spPr>
          <p:txBody>
            <a:bodyPr wrap="none" rtlCol="0" anchor="ctr"/>
            <a:lstStyle/>
            <a:p>
              <a:pPr algn="ctr"/>
              <a:endParaRPr kumimoji="1" lang="ja-JP" altLang="en-US" sz="400" b="1" dirty="0">
                <a:solidFill>
                  <a:prstClr val="black"/>
                </a:solidFill>
              </a:endParaRPr>
            </a:p>
          </p:txBody>
        </p:sp>
        <p:pic>
          <p:nvPicPr>
            <p:cNvPr id="16" name="図 15">
              <a:extLst>
                <a:ext uri="{FF2B5EF4-FFF2-40B4-BE49-F238E27FC236}">
                  <a16:creationId xmlns:a16="http://schemas.microsoft.com/office/drawing/2014/main" id="{90CA3CFE-24C9-589E-86ED-DC2BD69324BB}"/>
                </a:ext>
              </a:extLst>
            </p:cNvPr>
            <p:cNvPicPr>
              <a:picLocks noChangeAspect="1"/>
            </p:cNvPicPr>
            <p:nvPr/>
          </p:nvPicPr>
          <p:blipFill>
            <a:blip r:embed="rId16"/>
            <a:stretch>
              <a:fillRect/>
            </a:stretch>
          </p:blipFill>
          <p:spPr>
            <a:xfrm>
              <a:off x="5633589" y="3232322"/>
              <a:ext cx="462931" cy="685138"/>
            </a:xfrm>
            <a:prstGeom prst="rect">
              <a:avLst/>
            </a:prstGeom>
          </p:spPr>
        </p:pic>
        <p:sp>
          <p:nvSpPr>
            <p:cNvPr id="147" name="正方形/長方形 146">
              <a:extLst>
                <a:ext uri="{FF2B5EF4-FFF2-40B4-BE49-F238E27FC236}">
                  <a16:creationId xmlns:a16="http://schemas.microsoft.com/office/drawing/2014/main" id="{29B00A78-F9BA-8C50-3B2F-119574A7D1A4}"/>
                </a:ext>
              </a:extLst>
            </p:cNvPr>
            <p:cNvSpPr/>
            <p:nvPr/>
          </p:nvSpPr>
          <p:spPr bwMode="auto">
            <a:xfrm>
              <a:off x="4323644" y="2945442"/>
              <a:ext cx="1819138" cy="102285"/>
            </a:xfrm>
            <a:prstGeom prst="rect">
              <a:avLst/>
            </a:prstGeom>
            <a:solidFill>
              <a:schemeClr val="bg1">
                <a:lumMod val="85000"/>
              </a:schemeClr>
            </a:solidFill>
            <a:ln w="6350">
              <a:noFill/>
              <a:miter lim="800000"/>
              <a:headEnd/>
              <a:tailEnd/>
            </a:ln>
            <a:effectLst/>
          </p:spPr>
          <p:txBody>
            <a:bodyPr wrap="none" rtlCol="0" anchor="ctr"/>
            <a:lstStyle/>
            <a:p>
              <a:pPr algn="ctr"/>
              <a:r>
                <a:rPr kumimoji="1" lang="ja-JP" altLang="en-US" sz="500" b="1" dirty="0">
                  <a:solidFill>
                    <a:prstClr val="black"/>
                  </a:solidFill>
                </a:rPr>
                <a:t>取り付けられる錠</a:t>
              </a:r>
            </a:p>
          </p:txBody>
        </p:sp>
        <p:cxnSp>
          <p:nvCxnSpPr>
            <p:cNvPr id="160" name="直線コネクタ 159">
              <a:extLst>
                <a:ext uri="{FF2B5EF4-FFF2-40B4-BE49-F238E27FC236}">
                  <a16:creationId xmlns:a16="http://schemas.microsoft.com/office/drawing/2014/main" id="{D5499056-9F28-63FE-BB67-398E559AE771}"/>
                </a:ext>
              </a:extLst>
            </p:cNvPr>
            <p:cNvCxnSpPr>
              <a:cxnSpLocks/>
            </p:cNvCxnSpPr>
            <p:nvPr/>
          </p:nvCxnSpPr>
          <p:spPr>
            <a:xfrm>
              <a:off x="4323643" y="2945442"/>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0AD25495-2321-1268-F924-678181EA5B83}"/>
                </a:ext>
              </a:extLst>
            </p:cNvPr>
            <p:cNvGrpSpPr/>
            <p:nvPr/>
          </p:nvGrpSpPr>
          <p:grpSpPr>
            <a:xfrm>
              <a:off x="4451464" y="3052751"/>
              <a:ext cx="1691318" cy="130881"/>
              <a:chOff x="4451465" y="3376957"/>
              <a:chExt cx="1150541" cy="203459"/>
            </a:xfrm>
          </p:grpSpPr>
          <p:sp>
            <p:nvSpPr>
              <p:cNvPr id="169" name="正方形/長方形 168">
                <a:extLst>
                  <a:ext uri="{FF2B5EF4-FFF2-40B4-BE49-F238E27FC236}">
                    <a16:creationId xmlns:a16="http://schemas.microsoft.com/office/drawing/2014/main" id="{5B54DA04-0A1E-56E0-DCC1-AE9CE8F96B7D}"/>
                  </a:ext>
                </a:extLst>
              </p:cNvPr>
              <p:cNvSpPr/>
              <p:nvPr/>
            </p:nvSpPr>
            <p:spPr bwMode="auto">
              <a:xfrm>
                <a:off x="4451465" y="3376957"/>
                <a:ext cx="384548" cy="203459"/>
              </a:xfrm>
              <a:prstGeom prst="rect">
                <a:avLst/>
              </a:prstGeom>
              <a:solidFill>
                <a:schemeClr val="bg1">
                  <a:lumMod val="85000"/>
                </a:schemeClr>
              </a:solidFill>
              <a:ln w="6350">
                <a:noFill/>
                <a:miter lim="800000"/>
                <a:headEnd/>
                <a:tailEnd/>
              </a:ln>
              <a:effectLst/>
            </p:spPr>
            <p:txBody>
              <a:bodyPr wrap="none" rtlCol="0" anchor="ctr"/>
              <a:lstStyle/>
              <a:p>
                <a:pPr algn="ctr"/>
                <a:r>
                  <a:rPr kumimoji="1" lang="ja-JP" altLang="en-US" sz="500" b="1" dirty="0">
                    <a:solidFill>
                      <a:prstClr val="black"/>
                    </a:solidFill>
                  </a:rPr>
                  <a:t>セパレート型表示錠</a:t>
                </a:r>
              </a:p>
            </p:txBody>
          </p:sp>
          <p:sp>
            <p:nvSpPr>
              <p:cNvPr id="172" name="正方形/長方形 171">
                <a:extLst>
                  <a:ext uri="{FF2B5EF4-FFF2-40B4-BE49-F238E27FC236}">
                    <a16:creationId xmlns:a16="http://schemas.microsoft.com/office/drawing/2014/main" id="{24EFB5F0-73F6-C083-4871-08D434E7B2BF}"/>
                  </a:ext>
                </a:extLst>
              </p:cNvPr>
              <p:cNvSpPr/>
              <p:nvPr/>
            </p:nvSpPr>
            <p:spPr bwMode="auto">
              <a:xfrm>
                <a:off x="4829557" y="3376957"/>
                <a:ext cx="392298" cy="203459"/>
              </a:xfrm>
              <a:prstGeom prst="rect">
                <a:avLst/>
              </a:prstGeom>
              <a:solidFill>
                <a:schemeClr val="bg1">
                  <a:lumMod val="85000"/>
                </a:schemeClr>
              </a:solidFill>
              <a:ln w="6350">
                <a:noFill/>
                <a:miter lim="800000"/>
                <a:headEnd/>
                <a:tailEnd/>
              </a:ln>
              <a:effectLst/>
            </p:spPr>
            <p:txBody>
              <a:bodyPr wrap="none" rtlCol="0" anchor="ctr"/>
              <a:lstStyle/>
              <a:p>
                <a:pPr algn="ctr"/>
                <a:r>
                  <a:rPr kumimoji="1" lang="ja-JP" altLang="en-US" sz="500" b="1" dirty="0">
                    <a:solidFill>
                      <a:prstClr val="black"/>
                    </a:solidFill>
                  </a:rPr>
                  <a:t>本締り錠</a:t>
                </a:r>
              </a:p>
            </p:txBody>
          </p:sp>
          <p:sp>
            <p:nvSpPr>
              <p:cNvPr id="173" name="正方形/長方形 172">
                <a:extLst>
                  <a:ext uri="{FF2B5EF4-FFF2-40B4-BE49-F238E27FC236}">
                    <a16:creationId xmlns:a16="http://schemas.microsoft.com/office/drawing/2014/main" id="{0931491A-550E-7BD0-3E00-2A6F3B43E67E}"/>
                  </a:ext>
                </a:extLst>
              </p:cNvPr>
              <p:cNvSpPr/>
              <p:nvPr/>
            </p:nvSpPr>
            <p:spPr bwMode="auto">
              <a:xfrm>
                <a:off x="5217458" y="3376957"/>
                <a:ext cx="384548" cy="203459"/>
              </a:xfrm>
              <a:prstGeom prst="rect">
                <a:avLst/>
              </a:prstGeom>
              <a:solidFill>
                <a:schemeClr val="bg1">
                  <a:lumMod val="85000"/>
                </a:schemeClr>
              </a:solidFill>
              <a:ln w="6350">
                <a:noFill/>
                <a:miter lim="800000"/>
                <a:headEnd/>
                <a:tailEnd/>
              </a:ln>
              <a:effectLst/>
            </p:spPr>
            <p:txBody>
              <a:bodyPr wrap="none" rtlCol="0" anchor="ctr"/>
              <a:lstStyle/>
              <a:p>
                <a:pPr algn="ctr"/>
                <a:r>
                  <a:rPr kumimoji="1" lang="ja-JP" altLang="en-US" sz="500" b="1" dirty="0">
                    <a:solidFill>
                      <a:prstClr val="black"/>
                    </a:solidFill>
                    <a:latin typeface="+mn-ea"/>
                  </a:rPr>
                  <a:t>美和ロック</a:t>
                </a:r>
                <a:r>
                  <a:rPr kumimoji="1" lang="en-US" altLang="ja-JP" sz="500" b="1" dirty="0">
                    <a:solidFill>
                      <a:prstClr val="black"/>
                    </a:solidFill>
                    <a:latin typeface="+mn-ea"/>
                  </a:rPr>
                  <a:t>FG3</a:t>
                </a:r>
                <a:r>
                  <a:rPr kumimoji="1" lang="ja-JP" altLang="en-US" sz="500" b="1" dirty="0">
                    <a:solidFill>
                      <a:prstClr val="black"/>
                    </a:solidFill>
                    <a:latin typeface="+mn-ea"/>
                  </a:rPr>
                  <a:t>錠</a:t>
                </a:r>
              </a:p>
            </p:txBody>
          </p:sp>
        </p:grpSp>
        <p:cxnSp>
          <p:nvCxnSpPr>
            <p:cNvPr id="167" name="直線コネクタ 166">
              <a:extLst>
                <a:ext uri="{FF2B5EF4-FFF2-40B4-BE49-F238E27FC236}">
                  <a16:creationId xmlns:a16="http://schemas.microsoft.com/office/drawing/2014/main" id="{3243481D-A717-ACCD-B82A-F83C409D5CD7}"/>
                </a:ext>
              </a:extLst>
            </p:cNvPr>
            <p:cNvCxnSpPr>
              <a:cxnSpLocks/>
            </p:cNvCxnSpPr>
            <p:nvPr/>
          </p:nvCxnSpPr>
          <p:spPr>
            <a:xfrm>
              <a:off x="4323643" y="3178838"/>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5E531FE3-5822-CE83-8159-33313A4C4169}"/>
                </a:ext>
              </a:extLst>
            </p:cNvPr>
            <p:cNvCxnSpPr>
              <a:cxnSpLocks/>
            </p:cNvCxnSpPr>
            <p:nvPr/>
          </p:nvCxnSpPr>
          <p:spPr>
            <a:xfrm>
              <a:off x="4451465" y="3047727"/>
              <a:ext cx="0" cy="14170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0BD8A8A3-85F7-796F-BECB-9B23A62F3C2C}"/>
                </a:ext>
              </a:extLst>
            </p:cNvPr>
            <p:cNvCxnSpPr>
              <a:cxnSpLocks/>
            </p:cNvCxnSpPr>
            <p:nvPr/>
          </p:nvCxnSpPr>
          <p:spPr>
            <a:xfrm>
              <a:off x="5015310" y="3047727"/>
              <a:ext cx="0" cy="14170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66FE3A92-FF3E-12D7-B822-C9D2758ECEB0}"/>
                </a:ext>
              </a:extLst>
            </p:cNvPr>
            <p:cNvCxnSpPr>
              <a:cxnSpLocks/>
            </p:cNvCxnSpPr>
            <p:nvPr/>
          </p:nvCxnSpPr>
          <p:spPr>
            <a:xfrm>
              <a:off x="4323643" y="4467348"/>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FC18B311-EB99-6A6F-74E5-60294F611901}"/>
                </a:ext>
              </a:extLst>
            </p:cNvPr>
            <p:cNvCxnSpPr>
              <a:cxnSpLocks/>
            </p:cNvCxnSpPr>
            <p:nvPr/>
          </p:nvCxnSpPr>
          <p:spPr>
            <a:xfrm>
              <a:off x="4323643" y="3968365"/>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5EA68735-7BFE-30C7-B91F-DFB43EDE567B}"/>
                </a:ext>
              </a:extLst>
            </p:cNvPr>
            <p:cNvCxnSpPr>
              <a:cxnSpLocks/>
            </p:cNvCxnSpPr>
            <p:nvPr/>
          </p:nvCxnSpPr>
          <p:spPr>
            <a:xfrm>
              <a:off x="4323643" y="4167959"/>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A27DD576-C1FE-AF7F-67EB-B74428C3B469}"/>
                </a:ext>
              </a:extLst>
            </p:cNvPr>
            <p:cNvCxnSpPr>
              <a:cxnSpLocks/>
            </p:cNvCxnSpPr>
            <p:nvPr/>
          </p:nvCxnSpPr>
          <p:spPr>
            <a:xfrm>
              <a:off x="4323643" y="4267756"/>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正方形/長方形 214">
              <a:extLst>
                <a:ext uri="{FF2B5EF4-FFF2-40B4-BE49-F238E27FC236}">
                  <a16:creationId xmlns:a16="http://schemas.microsoft.com/office/drawing/2014/main" id="{568ABCA6-879B-3CC3-1E0E-3573358852A9}"/>
                </a:ext>
              </a:extLst>
            </p:cNvPr>
            <p:cNvSpPr/>
            <p:nvPr/>
          </p:nvSpPr>
          <p:spPr>
            <a:xfrm>
              <a:off x="4450019" y="4289222"/>
              <a:ext cx="557247" cy="153888"/>
            </a:xfrm>
            <a:prstGeom prst="rect">
              <a:avLst/>
            </a:prstGeom>
          </p:spPr>
          <p:txBody>
            <a:bodyPr wrap="square" lIns="0" tIns="0" rIns="0" bIns="0">
              <a:spAutoFit/>
            </a:bodyPr>
            <a:lstStyle/>
            <a:p>
              <a:pPr algn="ctr"/>
              <a:r>
                <a:rPr lang="ja-JP" altLang="en-US" sz="500" dirty="0">
                  <a:solidFill>
                    <a:srgbClr val="000000"/>
                  </a:solidFill>
                  <a:latin typeface="ＭＳ Ｐゴシック" pitchFamily="50" charset="-128"/>
                  <a:ea typeface="ＭＳ Ｐゴシック" pitchFamily="50" charset="-128"/>
                </a:rPr>
                <a:t>標準サムターン／</a:t>
              </a:r>
              <a:endParaRPr lang="en-US" altLang="ja-JP" sz="500" dirty="0">
                <a:solidFill>
                  <a:srgbClr val="000000"/>
                </a:solidFill>
                <a:latin typeface="ＭＳ Ｐゴシック" pitchFamily="50" charset="-128"/>
                <a:ea typeface="ＭＳ Ｐゴシック" pitchFamily="50" charset="-128"/>
              </a:endParaRPr>
            </a:p>
            <a:p>
              <a:pPr algn="ctr"/>
              <a:r>
                <a:rPr lang="ja-JP" altLang="en-US" sz="500" dirty="0">
                  <a:solidFill>
                    <a:srgbClr val="000000"/>
                  </a:solidFill>
                  <a:latin typeface="ＭＳ Ｐゴシック" pitchFamily="50" charset="-128"/>
                  <a:ea typeface="ＭＳ Ｐゴシック" pitchFamily="50" charset="-128"/>
                </a:rPr>
                <a:t>大型サムターン</a:t>
              </a:r>
            </a:p>
          </p:txBody>
        </p:sp>
        <p:sp>
          <p:nvSpPr>
            <p:cNvPr id="227" name="正方形/長方形 226">
              <a:extLst>
                <a:ext uri="{FF2B5EF4-FFF2-40B4-BE49-F238E27FC236}">
                  <a16:creationId xmlns:a16="http://schemas.microsoft.com/office/drawing/2014/main" id="{87CC0E9E-F3EE-8943-DE25-1C5ED5BF42AF}"/>
                </a:ext>
              </a:extLst>
            </p:cNvPr>
            <p:cNvSpPr/>
            <p:nvPr/>
          </p:nvSpPr>
          <p:spPr>
            <a:xfrm>
              <a:off x="4450019" y="4178817"/>
              <a:ext cx="558000" cy="76944"/>
            </a:xfrm>
            <a:prstGeom prst="rect">
              <a:avLst/>
            </a:prstGeom>
          </p:spPr>
          <p:txBody>
            <a:bodyPr wrap="square" lIns="0" tIns="0" rIns="0" bIns="0">
              <a:spAutoFit/>
            </a:bodyPr>
            <a:lstStyle/>
            <a:p>
              <a:pPr algn="ctr"/>
              <a:r>
                <a:rPr lang="ja-JP" altLang="en-US" sz="500" dirty="0">
                  <a:solidFill>
                    <a:srgbClr val="000000"/>
                  </a:solidFill>
                  <a:latin typeface="ＭＳ Ｐゴシック" pitchFamily="50" charset="-128"/>
                  <a:ea typeface="ＭＳ Ｐゴシック" pitchFamily="50" charset="-128"/>
                </a:rPr>
                <a:t>標準サムターン</a:t>
              </a:r>
            </a:p>
          </p:txBody>
        </p:sp>
        <p:sp>
          <p:nvSpPr>
            <p:cNvPr id="230" name="正方形/長方形 229">
              <a:extLst>
                <a:ext uri="{FF2B5EF4-FFF2-40B4-BE49-F238E27FC236}">
                  <a16:creationId xmlns:a16="http://schemas.microsoft.com/office/drawing/2014/main" id="{6675980B-1DFD-2F1A-BC5D-8AB14C0FF6C2}"/>
                </a:ext>
              </a:extLst>
            </p:cNvPr>
            <p:cNvSpPr/>
            <p:nvPr/>
          </p:nvSpPr>
          <p:spPr>
            <a:xfrm>
              <a:off x="4450019" y="3988860"/>
              <a:ext cx="558000" cy="153888"/>
            </a:xfrm>
            <a:prstGeom prst="rect">
              <a:avLst/>
            </a:prstGeom>
          </p:spPr>
          <p:txBody>
            <a:bodyPr wrap="square" lIns="0" tIns="0" rIns="0" bIns="0">
              <a:spAutoFit/>
            </a:bodyPr>
            <a:lstStyle/>
            <a:p>
              <a:pPr algn="ctr"/>
              <a:r>
                <a:rPr lang="ja-JP" altLang="en-US" sz="500" dirty="0">
                  <a:solidFill>
                    <a:srgbClr val="000000"/>
                  </a:solidFill>
                  <a:latin typeface="ＭＳ Ｐゴシック" pitchFamily="50" charset="-128"/>
                  <a:ea typeface="ＭＳ Ｐゴシック" pitchFamily="50" charset="-128"/>
                </a:rPr>
                <a:t>標準サムターン／</a:t>
              </a:r>
              <a:endParaRPr lang="en-US" altLang="ja-JP" sz="500" dirty="0">
                <a:solidFill>
                  <a:srgbClr val="000000"/>
                </a:solidFill>
                <a:latin typeface="ＭＳ Ｐゴシック" pitchFamily="50" charset="-128"/>
                <a:ea typeface="ＭＳ Ｐゴシック" pitchFamily="50" charset="-128"/>
              </a:endParaRPr>
            </a:p>
            <a:p>
              <a:pPr algn="ctr"/>
              <a:r>
                <a:rPr lang="ja-JP" altLang="en-US" sz="500" dirty="0">
                  <a:solidFill>
                    <a:srgbClr val="000000"/>
                  </a:solidFill>
                  <a:latin typeface="ＭＳ Ｐゴシック" pitchFamily="50" charset="-128"/>
                  <a:ea typeface="ＭＳ Ｐゴシック" pitchFamily="50" charset="-128"/>
                </a:rPr>
                <a:t>両側サムターン</a:t>
              </a:r>
            </a:p>
          </p:txBody>
        </p:sp>
        <p:sp>
          <p:nvSpPr>
            <p:cNvPr id="232" name="正方形/長方形 231">
              <a:extLst>
                <a:ext uri="{FF2B5EF4-FFF2-40B4-BE49-F238E27FC236}">
                  <a16:creationId xmlns:a16="http://schemas.microsoft.com/office/drawing/2014/main" id="{C54E2867-3D65-0F5D-6193-3D37CFB7FDCC}"/>
                </a:ext>
              </a:extLst>
            </p:cNvPr>
            <p:cNvSpPr/>
            <p:nvPr/>
          </p:nvSpPr>
          <p:spPr>
            <a:xfrm>
              <a:off x="5037298" y="4018233"/>
              <a:ext cx="1087244" cy="107722"/>
            </a:xfrm>
            <a:prstGeom prst="rect">
              <a:avLst/>
            </a:prstGeom>
          </p:spPr>
          <p:txBody>
            <a:bodyPr wrap="square" lIns="0" tIns="0" rIns="0" bIns="0">
              <a:spAutoFit/>
            </a:bodyPr>
            <a:lstStyle/>
            <a:p>
              <a:pPr algn="ctr"/>
              <a:r>
                <a:rPr lang="en-US" altLang="ja-JP" sz="400" b="1" dirty="0">
                  <a:solidFill>
                    <a:srgbClr val="000000"/>
                  </a:solidFill>
                  <a:latin typeface="ＭＳ Ｐゴシック" pitchFamily="50" charset="-128"/>
                  <a:ea typeface="ＭＳ Ｐゴシック" pitchFamily="50" charset="-128"/>
                </a:rPr>
                <a:t>×</a:t>
              </a:r>
            </a:p>
            <a:p>
              <a:pPr algn="ctr"/>
              <a:r>
                <a:rPr lang="ja-JP" altLang="en-US" sz="300" dirty="0">
                  <a:solidFill>
                    <a:srgbClr val="000000"/>
                  </a:solidFill>
                  <a:latin typeface="ＭＳ Ｐゴシック" pitchFamily="50" charset="-128"/>
                  <a:ea typeface="ＭＳ Ｐゴシック" pitchFamily="50" charset="-128"/>
                </a:rPr>
                <a:t>扉面より出っ張っていないセパレート錠（標準・両側）のみ対応</a:t>
              </a:r>
            </a:p>
          </p:txBody>
        </p:sp>
        <p:sp>
          <p:nvSpPr>
            <p:cNvPr id="233" name="正方形/長方形 232">
              <a:extLst>
                <a:ext uri="{FF2B5EF4-FFF2-40B4-BE49-F238E27FC236}">
                  <a16:creationId xmlns:a16="http://schemas.microsoft.com/office/drawing/2014/main" id="{97B397B3-BE66-2B77-F507-DEB5F16E9BA3}"/>
                </a:ext>
              </a:extLst>
            </p:cNvPr>
            <p:cNvSpPr/>
            <p:nvPr/>
          </p:nvSpPr>
          <p:spPr>
            <a:xfrm>
              <a:off x="5013864" y="4334811"/>
              <a:ext cx="1128916" cy="61555"/>
            </a:xfrm>
            <a:prstGeom prst="rect">
              <a:avLst/>
            </a:prstGeom>
          </p:spPr>
          <p:txBody>
            <a:bodyPr wrap="square" lIns="0" tIns="0" rIns="0" bIns="0">
              <a:spAutoFit/>
            </a:bodyPr>
            <a:lstStyle/>
            <a:p>
              <a:pPr algn="ctr"/>
              <a:r>
                <a:rPr lang="ja-JP" altLang="en-US" sz="400" b="1" dirty="0">
                  <a:solidFill>
                    <a:srgbClr val="000000"/>
                  </a:solidFill>
                  <a:latin typeface="ＭＳ Ｐゴシック" pitchFamily="50" charset="-128"/>
                  <a:ea typeface="ＭＳ Ｐゴシック" pitchFamily="50" charset="-128"/>
                </a:rPr>
                <a:t>〇</a:t>
              </a:r>
              <a:endParaRPr lang="en-US" altLang="ja-JP" sz="400" b="1" dirty="0">
                <a:solidFill>
                  <a:srgbClr val="000000"/>
                </a:solidFill>
                <a:latin typeface="ＭＳ Ｐゴシック" pitchFamily="50" charset="-128"/>
                <a:ea typeface="ＭＳ Ｐゴシック" pitchFamily="50" charset="-128"/>
              </a:endParaRPr>
            </a:p>
          </p:txBody>
        </p:sp>
        <p:cxnSp>
          <p:nvCxnSpPr>
            <p:cNvPr id="235" name="直線コネクタ 234">
              <a:extLst>
                <a:ext uri="{FF2B5EF4-FFF2-40B4-BE49-F238E27FC236}">
                  <a16:creationId xmlns:a16="http://schemas.microsoft.com/office/drawing/2014/main" id="{BDFB2D31-4B7F-2DBF-8FC9-23E70785A66A}"/>
                </a:ext>
              </a:extLst>
            </p:cNvPr>
            <p:cNvCxnSpPr>
              <a:cxnSpLocks/>
            </p:cNvCxnSpPr>
            <p:nvPr/>
          </p:nvCxnSpPr>
          <p:spPr>
            <a:xfrm>
              <a:off x="4323643" y="3047727"/>
              <a:ext cx="18191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正方形/長方形 239">
              <a:extLst>
                <a:ext uri="{FF2B5EF4-FFF2-40B4-BE49-F238E27FC236}">
                  <a16:creationId xmlns:a16="http://schemas.microsoft.com/office/drawing/2014/main" id="{F465E76F-569B-61F0-F09F-C331E23E5F57}"/>
                </a:ext>
              </a:extLst>
            </p:cNvPr>
            <p:cNvSpPr/>
            <p:nvPr/>
          </p:nvSpPr>
          <p:spPr>
            <a:xfrm>
              <a:off x="4322411" y="3977162"/>
              <a:ext cx="126160" cy="86177"/>
            </a:xfrm>
            <a:prstGeom prst="rect">
              <a:avLst/>
            </a:prstGeom>
          </p:spPr>
          <p:txBody>
            <a:bodyPr wrap="square" lIns="0" tIns="0" rIns="0" bIns="0">
              <a:spAutoFit/>
            </a:bodyPr>
            <a:lstStyle/>
            <a:p>
              <a:pPr algn="ctr"/>
              <a:r>
                <a:rPr lang="ja-JP" altLang="en-US" sz="560" dirty="0">
                  <a:solidFill>
                    <a:srgbClr val="000000"/>
                  </a:solidFill>
                  <a:latin typeface="小塚ゴシック Pro R" panose="020B0400000000000000" pitchFamily="34" charset="-128"/>
                  <a:ea typeface="小塚ゴシック Pro R" panose="020B0400000000000000" pitchFamily="34" charset="-128"/>
                </a:rPr>
                <a:t>❹</a:t>
              </a:r>
              <a:endParaRPr lang="en-US" altLang="ja-JP" sz="560" dirty="0">
                <a:solidFill>
                  <a:srgbClr val="000000"/>
                </a:solidFill>
                <a:latin typeface="小塚ゴシック Pro R" panose="020B0400000000000000" pitchFamily="34" charset="-128"/>
                <a:ea typeface="小塚ゴシック Pro R" panose="020B0400000000000000" pitchFamily="34" charset="-128"/>
              </a:endParaRPr>
            </a:p>
          </p:txBody>
        </p:sp>
        <p:sp>
          <p:nvSpPr>
            <p:cNvPr id="242" name="正方形/長方形 241">
              <a:extLst>
                <a:ext uri="{FF2B5EF4-FFF2-40B4-BE49-F238E27FC236}">
                  <a16:creationId xmlns:a16="http://schemas.microsoft.com/office/drawing/2014/main" id="{673486B5-DA50-5236-82B7-56B95A3D10D3}"/>
                </a:ext>
              </a:extLst>
            </p:cNvPr>
            <p:cNvSpPr/>
            <p:nvPr/>
          </p:nvSpPr>
          <p:spPr>
            <a:xfrm>
              <a:off x="4322411" y="4074971"/>
              <a:ext cx="126160" cy="86177"/>
            </a:xfrm>
            <a:prstGeom prst="rect">
              <a:avLst/>
            </a:prstGeom>
          </p:spPr>
          <p:txBody>
            <a:bodyPr wrap="square" lIns="0" tIns="0" rIns="0" bIns="0">
              <a:spAutoFit/>
            </a:bodyPr>
            <a:lstStyle/>
            <a:p>
              <a:pPr algn="ctr"/>
              <a:r>
                <a:rPr lang="ja-JP" altLang="en-US" sz="560" dirty="0">
                  <a:solidFill>
                    <a:srgbClr val="000000"/>
                  </a:solidFill>
                  <a:latin typeface="小塚ゴシック Pro R" panose="020B0400000000000000" pitchFamily="34" charset="-128"/>
                  <a:ea typeface="小塚ゴシック Pro R" panose="020B0400000000000000" pitchFamily="34" charset="-128"/>
                </a:rPr>
                <a:t>❸</a:t>
              </a:r>
              <a:endParaRPr lang="en-US" altLang="ja-JP" sz="560" dirty="0">
                <a:solidFill>
                  <a:srgbClr val="000000"/>
                </a:solidFill>
                <a:latin typeface="小塚ゴシック Pro R" panose="020B0400000000000000" pitchFamily="34" charset="-128"/>
                <a:ea typeface="小塚ゴシック Pro R" panose="020B0400000000000000" pitchFamily="34" charset="-128"/>
              </a:endParaRPr>
            </a:p>
          </p:txBody>
        </p:sp>
        <p:sp>
          <p:nvSpPr>
            <p:cNvPr id="244" name="正方形/長方形 243">
              <a:extLst>
                <a:ext uri="{FF2B5EF4-FFF2-40B4-BE49-F238E27FC236}">
                  <a16:creationId xmlns:a16="http://schemas.microsoft.com/office/drawing/2014/main" id="{97174CF3-C21E-EE9C-22A9-E213E52A607C}"/>
                </a:ext>
              </a:extLst>
            </p:cNvPr>
            <p:cNvSpPr/>
            <p:nvPr/>
          </p:nvSpPr>
          <p:spPr>
            <a:xfrm>
              <a:off x="4322411" y="4178807"/>
              <a:ext cx="126160" cy="86177"/>
            </a:xfrm>
            <a:prstGeom prst="rect">
              <a:avLst/>
            </a:prstGeom>
          </p:spPr>
          <p:txBody>
            <a:bodyPr wrap="square" lIns="0" tIns="0" rIns="0" bIns="0">
              <a:spAutoFit/>
            </a:bodyPr>
            <a:lstStyle/>
            <a:p>
              <a:pPr algn="ctr"/>
              <a:r>
                <a:rPr lang="ja-JP" altLang="en-US" sz="560" dirty="0">
                  <a:solidFill>
                    <a:srgbClr val="000000"/>
                  </a:solidFill>
                  <a:latin typeface="小塚ゴシック Pro R" panose="020B0400000000000000" pitchFamily="34" charset="-128"/>
                  <a:ea typeface="小塚ゴシック Pro R" panose="020B0400000000000000" pitchFamily="34" charset="-128"/>
                </a:rPr>
                <a:t>❷</a:t>
              </a:r>
              <a:endParaRPr lang="en-US" altLang="ja-JP" sz="560" dirty="0">
                <a:solidFill>
                  <a:srgbClr val="000000"/>
                </a:solidFill>
                <a:latin typeface="小塚ゴシック Pro R" panose="020B0400000000000000" pitchFamily="34" charset="-128"/>
                <a:ea typeface="小塚ゴシック Pro R" panose="020B0400000000000000" pitchFamily="34" charset="-128"/>
              </a:endParaRPr>
            </a:p>
          </p:txBody>
        </p:sp>
        <p:sp>
          <p:nvSpPr>
            <p:cNvPr id="247" name="正方形/長方形 246">
              <a:extLst>
                <a:ext uri="{FF2B5EF4-FFF2-40B4-BE49-F238E27FC236}">
                  <a16:creationId xmlns:a16="http://schemas.microsoft.com/office/drawing/2014/main" id="{1C678ECE-D905-935D-E485-C6BE898DDE54}"/>
                </a:ext>
              </a:extLst>
            </p:cNvPr>
            <p:cNvSpPr/>
            <p:nvPr/>
          </p:nvSpPr>
          <p:spPr>
            <a:xfrm>
              <a:off x="4322411" y="4325072"/>
              <a:ext cx="126160" cy="86177"/>
            </a:xfrm>
            <a:prstGeom prst="rect">
              <a:avLst/>
            </a:prstGeom>
          </p:spPr>
          <p:txBody>
            <a:bodyPr wrap="square" lIns="0" tIns="0" rIns="0" bIns="0">
              <a:spAutoFit/>
            </a:bodyPr>
            <a:lstStyle/>
            <a:p>
              <a:pPr algn="ctr"/>
              <a:r>
                <a:rPr lang="ja-JP" altLang="en-US" sz="560" dirty="0">
                  <a:solidFill>
                    <a:srgbClr val="000000"/>
                  </a:solidFill>
                  <a:latin typeface="小塚ゴシック Pro R" panose="020B0400000000000000" pitchFamily="34" charset="-128"/>
                  <a:ea typeface="小塚ゴシック Pro R" panose="020B0400000000000000" pitchFamily="34" charset="-128"/>
                </a:rPr>
                <a:t>❶</a:t>
              </a:r>
              <a:endParaRPr lang="en-US" altLang="ja-JP" sz="560" dirty="0">
                <a:solidFill>
                  <a:srgbClr val="000000"/>
                </a:solidFill>
                <a:latin typeface="小塚ゴシック Pro R" panose="020B0400000000000000" pitchFamily="34" charset="-128"/>
                <a:ea typeface="小塚ゴシック Pro R" panose="020B0400000000000000" pitchFamily="34" charset="-128"/>
              </a:endParaRPr>
            </a:p>
          </p:txBody>
        </p:sp>
        <p:cxnSp>
          <p:nvCxnSpPr>
            <p:cNvPr id="261" name="直線コネクタ 260">
              <a:extLst>
                <a:ext uri="{FF2B5EF4-FFF2-40B4-BE49-F238E27FC236}">
                  <a16:creationId xmlns:a16="http://schemas.microsoft.com/office/drawing/2014/main" id="{7B34BDB6-4349-57C6-182A-D99F9525D8B6}"/>
                </a:ext>
              </a:extLst>
            </p:cNvPr>
            <p:cNvCxnSpPr>
              <a:cxnSpLocks/>
            </p:cNvCxnSpPr>
            <p:nvPr/>
          </p:nvCxnSpPr>
          <p:spPr>
            <a:xfrm>
              <a:off x="4323643" y="4068162"/>
              <a:ext cx="1249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82BA5574-4780-16BC-B00A-A1F2F27B785B}"/>
                </a:ext>
              </a:extLst>
            </p:cNvPr>
            <p:cNvCxnSpPr>
              <a:cxnSpLocks/>
            </p:cNvCxnSpPr>
            <p:nvPr/>
          </p:nvCxnSpPr>
          <p:spPr>
            <a:xfrm>
              <a:off x="5579947" y="3047727"/>
              <a:ext cx="0" cy="92063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4" name="正方形/長方形 263">
              <a:extLst>
                <a:ext uri="{FF2B5EF4-FFF2-40B4-BE49-F238E27FC236}">
                  <a16:creationId xmlns:a16="http://schemas.microsoft.com/office/drawing/2014/main" id="{7BDF38C9-53A7-D691-C628-82F031B7AEB4}"/>
                </a:ext>
              </a:extLst>
            </p:cNvPr>
            <p:cNvSpPr/>
            <p:nvPr/>
          </p:nvSpPr>
          <p:spPr>
            <a:xfrm>
              <a:off x="5226787" y="4185296"/>
              <a:ext cx="913777" cy="61555"/>
            </a:xfrm>
            <a:prstGeom prst="rect">
              <a:avLst/>
            </a:prstGeom>
          </p:spPr>
          <p:txBody>
            <a:bodyPr wrap="square" lIns="0" tIns="0" rIns="0" bIns="0">
              <a:spAutoFit/>
            </a:bodyPr>
            <a:lstStyle/>
            <a:p>
              <a:pPr algn="ctr"/>
              <a:r>
                <a:rPr lang="ja-JP" altLang="en-US" sz="400" b="1" dirty="0">
                  <a:solidFill>
                    <a:srgbClr val="000000"/>
                  </a:solidFill>
                  <a:latin typeface="ＭＳ Ｐゴシック" pitchFamily="50" charset="-128"/>
                  <a:ea typeface="ＭＳ Ｐゴシック" pitchFamily="50" charset="-128"/>
                </a:rPr>
                <a:t>〇</a:t>
              </a:r>
              <a:r>
                <a:rPr lang="ja-JP" altLang="en-US" sz="300" dirty="0">
                  <a:solidFill>
                    <a:srgbClr val="000000"/>
                  </a:solidFill>
                  <a:latin typeface="ＭＳ Ｐゴシック" pitchFamily="50" charset="-128"/>
                  <a:ea typeface="ＭＳ Ｐゴシック" pitchFamily="50" charset="-128"/>
                </a:rPr>
                <a:t>　すべて対応</a:t>
              </a:r>
              <a:endParaRPr lang="en-US" altLang="ja-JP" sz="350" dirty="0">
                <a:solidFill>
                  <a:srgbClr val="000000"/>
                </a:solidFill>
                <a:latin typeface="ＭＳ Ｐゴシック" pitchFamily="50" charset="-128"/>
                <a:ea typeface="ＭＳ Ｐゴシック" pitchFamily="50" charset="-128"/>
              </a:endParaRPr>
            </a:p>
          </p:txBody>
        </p:sp>
        <p:pic>
          <p:nvPicPr>
            <p:cNvPr id="6" name="図 5">
              <a:extLst>
                <a:ext uri="{FF2B5EF4-FFF2-40B4-BE49-F238E27FC236}">
                  <a16:creationId xmlns:a16="http://schemas.microsoft.com/office/drawing/2014/main" id="{D1AC11B9-6AEB-DB34-AED3-5E7C38E5EC9F}"/>
                </a:ext>
              </a:extLst>
            </p:cNvPr>
            <p:cNvPicPr>
              <a:picLocks noChangeAspect="1"/>
            </p:cNvPicPr>
            <p:nvPr/>
          </p:nvPicPr>
          <p:blipFill>
            <a:blip r:embed="rId17"/>
            <a:stretch>
              <a:fillRect/>
            </a:stretch>
          </p:blipFill>
          <p:spPr>
            <a:xfrm>
              <a:off x="4602710" y="3209509"/>
              <a:ext cx="262800" cy="262800"/>
            </a:xfrm>
            <a:prstGeom prst="rect">
              <a:avLst/>
            </a:prstGeom>
          </p:spPr>
        </p:pic>
        <p:pic>
          <p:nvPicPr>
            <p:cNvPr id="9" name="図 8">
              <a:extLst>
                <a:ext uri="{FF2B5EF4-FFF2-40B4-BE49-F238E27FC236}">
                  <a16:creationId xmlns:a16="http://schemas.microsoft.com/office/drawing/2014/main" id="{B0E07CA5-360F-A15B-6BE1-BD8663BC916D}"/>
                </a:ext>
              </a:extLst>
            </p:cNvPr>
            <p:cNvPicPr>
              <a:picLocks noChangeAspect="1"/>
            </p:cNvPicPr>
            <p:nvPr/>
          </p:nvPicPr>
          <p:blipFill>
            <a:blip r:embed="rId18"/>
            <a:stretch>
              <a:fillRect/>
            </a:stretch>
          </p:blipFill>
          <p:spPr>
            <a:xfrm>
              <a:off x="4602245" y="3601442"/>
              <a:ext cx="264919" cy="262800"/>
            </a:xfrm>
            <a:prstGeom prst="rect">
              <a:avLst/>
            </a:prstGeom>
          </p:spPr>
        </p:pic>
        <p:pic>
          <p:nvPicPr>
            <p:cNvPr id="12" name="図 11">
              <a:extLst>
                <a:ext uri="{FF2B5EF4-FFF2-40B4-BE49-F238E27FC236}">
                  <a16:creationId xmlns:a16="http://schemas.microsoft.com/office/drawing/2014/main" id="{A04B0F83-7BF6-3836-76BE-7079D25C9E08}"/>
                </a:ext>
              </a:extLst>
            </p:cNvPr>
            <p:cNvPicPr>
              <a:picLocks noChangeAspect="1"/>
            </p:cNvPicPr>
            <p:nvPr/>
          </p:nvPicPr>
          <p:blipFill>
            <a:blip r:embed="rId19"/>
            <a:stretch>
              <a:fillRect/>
            </a:stretch>
          </p:blipFill>
          <p:spPr>
            <a:xfrm>
              <a:off x="5168978" y="3213862"/>
              <a:ext cx="264653" cy="262800"/>
            </a:xfrm>
            <a:prstGeom prst="rect">
              <a:avLst/>
            </a:prstGeom>
          </p:spPr>
        </p:pic>
        <p:sp>
          <p:nvSpPr>
            <p:cNvPr id="213" name="正方形/長方形 212">
              <a:extLst>
                <a:ext uri="{FF2B5EF4-FFF2-40B4-BE49-F238E27FC236}">
                  <a16:creationId xmlns:a16="http://schemas.microsoft.com/office/drawing/2014/main" id="{6F898F2B-2B8B-0120-9881-EC77BCA46274}"/>
                </a:ext>
              </a:extLst>
            </p:cNvPr>
            <p:cNvSpPr/>
            <p:nvPr/>
          </p:nvSpPr>
          <p:spPr>
            <a:xfrm>
              <a:off x="4448571" y="3478359"/>
              <a:ext cx="565292" cy="61555"/>
            </a:xfrm>
            <a:prstGeom prst="rect">
              <a:avLst/>
            </a:prstGeom>
          </p:spPr>
          <p:txBody>
            <a:bodyPr wrap="square" lIns="0" tIns="0" rIns="0" bIns="0">
              <a:spAutoFit/>
            </a:bodyPr>
            <a:lstStyle/>
            <a:p>
              <a:pPr algn="ctr"/>
              <a:r>
                <a:rPr lang="ja-JP" altLang="en-US" sz="400" dirty="0">
                  <a:solidFill>
                    <a:srgbClr val="000000"/>
                  </a:solidFill>
                  <a:latin typeface="ＭＳ Ｐゴシック" pitchFamily="50" charset="-128"/>
                  <a:ea typeface="ＭＳ Ｐゴシック" pitchFamily="50" charset="-128"/>
                </a:rPr>
                <a:t>表示部</a:t>
              </a:r>
            </a:p>
          </p:txBody>
        </p:sp>
        <p:sp>
          <p:nvSpPr>
            <p:cNvPr id="214" name="正方形/長方形 213">
              <a:extLst>
                <a:ext uri="{FF2B5EF4-FFF2-40B4-BE49-F238E27FC236}">
                  <a16:creationId xmlns:a16="http://schemas.microsoft.com/office/drawing/2014/main" id="{0EE9993F-730A-7CE1-8725-EF23FE68EC2E}"/>
                </a:ext>
              </a:extLst>
            </p:cNvPr>
            <p:cNvSpPr/>
            <p:nvPr/>
          </p:nvSpPr>
          <p:spPr>
            <a:xfrm>
              <a:off x="4448571" y="3870384"/>
              <a:ext cx="565293" cy="61555"/>
            </a:xfrm>
            <a:prstGeom prst="rect">
              <a:avLst/>
            </a:prstGeom>
          </p:spPr>
          <p:txBody>
            <a:bodyPr wrap="square" lIns="0" tIns="0" rIns="0" bIns="0">
              <a:spAutoFit/>
            </a:bodyPr>
            <a:lstStyle/>
            <a:p>
              <a:pPr algn="ctr"/>
              <a:r>
                <a:rPr lang="ja-JP" altLang="en-US" sz="400" dirty="0">
                  <a:solidFill>
                    <a:srgbClr val="000000"/>
                  </a:solidFill>
                  <a:latin typeface="ＭＳ Ｐゴシック" pitchFamily="50" charset="-128"/>
                  <a:ea typeface="ＭＳ Ｐゴシック" pitchFamily="50" charset="-128"/>
                </a:rPr>
                <a:t>サムターン</a:t>
              </a:r>
            </a:p>
          </p:txBody>
        </p:sp>
        <p:sp>
          <p:nvSpPr>
            <p:cNvPr id="268" name="正方形/長方形 267">
              <a:extLst>
                <a:ext uri="{FF2B5EF4-FFF2-40B4-BE49-F238E27FC236}">
                  <a16:creationId xmlns:a16="http://schemas.microsoft.com/office/drawing/2014/main" id="{AF8EA8BD-C598-C2CF-D35E-3D19BA0B8D22}"/>
                </a:ext>
              </a:extLst>
            </p:cNvPr>
            <p:cNvSpPr/>
            <p:nvPr/>
          </p:nvSpPr>
          <p:spPr>
            <a:xfrm>
              <a:off x="5011744" y="3870384"/>
              <a:ext cx="565293" cy="61555"/>
            </a:xfrm>
            <a:prstGeom prst="rect">
              <a:avLst/>
            </a:prstGeom>
          </p:spPr>
          <p:txBody>
            <a:bodyPr wrap="square" lIns="0" tIns="0" rIns="0" bIns="0">
              <a:spAutoFit/>
            </a:bodyPr>
            <a:lstStyle/>
            <a:p>
              <a:pPr algn="ctr"/>
              <a:r>
                <a:rPr lang="ja-JP" altLang="en-US" sz="400" dirty="0">
                  <a:solidFill>
                    <a:srgbClr val="000000"/>
                  </a:solidFill>
                  <a:latin typeface="ＭＳ Ｐゴシック" pitchFamily="50" charset="-128"/>
                  <a:ea typeface="ＭＳ Ｐゴシック" pitchFamily="50" charset="-128"/>
                </a:rPr>
                <a:t>サムターン</a:t>
              </a:r>
            </a:p>
          </p:txBody>
        </p:sp>
        <p:pic>
          <p:nvPicPr>
            <p:cNvPr id="269" name="図 268">
              <a:extLst>
                <a:ext uri="{FF2B5EF4-FFF2-40B4-BE49-F238E27FC236}">
                  <a16:creationId xmlns:a16="http://schemas.microsoft.com/office/drawing/2014/main" id="{FE80E8B9-181F-1AB8-84F9-7E4DE52F2B77}"/>
                </a:ext>
              </a:extLst>
            </p:cNvPr>
            <p:cNvPicPr>
              <a:picLocks noChangeAspect="1"/>
            </p:cNvPicPr>
            <p:nvPr/>
          </p:nvPicPr>
          <p:blipFill>
            <a:blip r:embed="rId20"/>
            <a:stretch>
              <a:fillRect/>
            </a:stretch>
          </p:blipFill>
          <p:spPr>
            <a:xfrm>
              <a:off x="5195123" y="3604496"/>
              <a:ext cx="223850" cy="262800"/>
            </a:xfrm>
            <a:prstGeom prst="rect">
              <a:avLst/>
            </a:prstGeom>
          </p:spPr>
        </p:pic>
        <p:sp>
          <p:nvSpPr>
            <p:cNvPr id="270" name="正方形/長方形 269">
              <a:extLst>
                <a:ext uri="{FF2B5EF4-FFF2-40B4-BE49-F238E27FC236}">
                  <a16:creationId xmlns:a16="http://schemas.microsoft.com/office/drawing/2014/main" id="{B0622AC4-EF1D-3F68-61B9-6FF051990743}"/>
                </a:ext>
              </a:extLst>
            </p:cNvPr>
            <p:cNvSpPr/>
            <p:nvPr/>
          </p:nvSpPr>
          <p:spPr>
            <a:xfrm>
              <a:off x="5010972" y="3478359"/>
              <a:ext cx="565292" cy="61555"/>
            </a:xfrm>
            <a:prstGeom prst="rect">
              <a:avLst/>
            </a:prstGeom>
          </p:spPr>
          <p:txBody>
            <a:bodyPr wrap="square" lIns="0" tIns="0" rIns="0" bIns="0">
              <a:spAutoFit/>
            </a:bodyPr>
            <a:lstStyle/>
            <a:p>
              <a:pPr algn="ctr"/>
              <a:r>
                <a:rPr lang="ja-JP" altLang="en-US" sz="400" dirty="0">
                  <a:solidFill>
                    <a:srgbClr val="000000"/>
                  </a:solidFill>
                  <a:latin typeface="ＭＳ Ｐゴシック" pitchFamily="50" charset="-128"/>
                  <a:ea typeface="ＭＳ Ｐゴシック" pitchFamily="50" charset="-128"/>
                </a:rPr>
                <a:t>表示部</a:t>
              </a:r>
            </a:p>
          </p:txBody>
        </p:sp>
      </p:grpSp>
      <p:sp>
        <p:nvSpPr>
          <p:cNvPr id="272" name="テキスト ボックス 271">
            <a:extLst>
              <a:ext uri="{FF2B5EF4-FFF2-40B4-BE49-F238E27FC236}">
                <a16:creationId xmlns:a16="http://schemas.microsoft.com/office/drawing/2014/main" id="{ECE7649E-E906-4D31-83DE-06ED22B0FA1D}"/>
              </a:ext>
            </a:extLst>
          </p:cNvPr>
          <p:cNvSpPr txBox="1"/>
          <p:nvPr/>
        </p:nvSpPr>
        <p:spPr>
          <a:xfrm>
            <a:off x="3361240" y="2673335"/>
            <a:ext cx="2779324" cy="187554"/>
          </a:xfrm>
          <a:prstGeom prst="rect">
            <a:avLst/>
          </a:prstGeom>
          <a:noFill/>
          <a:ln>
            <a:noFill/>
          </a:ln>
        </p:spPr>
        <p:txBody>
          <a:bodyPr wrap="square" lIns="0" tIns="0" rIns="0" bIns="0" rtlCol="0">
            <a:spAutoFit/>
          </a:bodyPr>
          <a:lstStyle/>
          <a:p>
            <a:r>
              <a:rPr kumimoji="1" lang="ja-JP" altLang="en-US" sz="600" dirty="0">
                <a:latin typeface="ＭＳ Ｐゴシック" panose="020B0600070205080204" pitchFamily="50" charset="-128"/>
                <a:ea typeface="ＭＳ Ｐゴシック" panose="020B0600070205080204" pitchFamily="50" charset="-128"/>
              </a:rPr>
              <a:t>■錠の加工位置について（セパレート型表示錠・本締り錠・美和ロック</a:t>
            </a:r>
            <a:r>
              <a:rPr kumimoji="1" lang="en-US" altLang="ja-JP" sz="600" dirty="0">
                <a:latin typeface="ＭＳ Ｐゴシック" panose="020B0600070205080204" pitchFamily="50" charset="-128"/>
                <a:ea typeface="ＭＳ Ｐゴシック" panose="020B0600070205080204" pitchFamily="50" charset="-128"/>
              </a:rPr>
              <a:t>FG3</a:t>
            </a:r>
            <a:r>
              <a:rPr kumimoji="1" lang="ja-JP" altLang="en-US" sz="600" dirty="0">
                <a:latin typeface="ＭＳ Ｐゴシック" panose="020B0600070205080204" pitchFamily="50" charset="-128"/>
                <a:ea typeface="ＭＳ Ｐゴシック" panose="020B0600070205080204" pitchFamily="50" charset="-128"/>
              </a:rPr>
              <a:t>錠対応）錠の</a:t>
            </a:r>
            <a:endParaRPr kumimoji="1"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　 </a:t>
            </a:r>
            <a:r>
              <a:rPr kumimoji="1" lang="ja-JP" altLang="en-US" sz="600" dirty="0">
                <a:latin typeface="ＭＳ Ｐゴシック" panose="020B0600070205080204" pitchFamily="50" charset="-128"/>
                <a:ea typeface="ＭＳ Ｐゴシック" panose="020B0600070205080204" pitchFamily="50" charset="-128"/>
              </a:rPr>
              <a:t>加工位置を引手の下付けまたは上付けの選択が可能です。</a:t>
            </a:r>
          </a:p>
        </p:txBody>
      </p:sp>
      <p:grpSp>
        <p:nvGrpSpPr>
          <p:cNvPr id="134" name="グループ化 133">
            <a:extLst>
              <a:ext uri="{FF2B5EF4-FFF2-40B4-BE49-F238E27FC236}">
                <a16:creationId xmlns:a16="http://schemas.microsoft.com/office/drawing/2014/main" id="{B8A6CAC9-6FAE-17AC-3C3F-04E1F6227766}"/>
              </a:ext>
            </a:extLst>
          </p:cNvPr>
          <p:cNvGrpSpPr/>
          <p:nvPr/>
        </p:nvGrpSpPr>
        <p:grpSpPr>
          <a:xfrm>
            <a:off x="124019" y="4012788"/>
            <a:ext cx="3002020" cy="635407"/>
            <a:chOff x="297210" y="6291838"/>
            <a:chExt cx="3002020" cy="635407"/>
          </a:xfrm>
        </p:grpSpPr>
        <p:sp>
          <p:nvSpPr>
            <p:cNvPr id="135" name="正方形/長方形 134">
              <a:extLst>
                <a:ext uri="{FF2B5EF4-FFF2-40B4-BE49-F238E27FC236}">
                  <a16:creationId xmlns:a16="http://schemas.microsoft.com/office/drawing/2014/main" id="{A7CA0D4B-1BFB-A283-E9AA-B088897E0387}"/>
                </a:ext>
              </a:extLst>
            </p:cNvPr>
            <p:cNvSpPr/>
            <p:nvPr/>
          </p:nvSpPr>
          <p:spPr bwMode="auto">
            <a:xfrm>
              <a:off x="297210" y="6291838"/>
              <a:ext cx="3002020" cy="635407"/>
            </a:xfrm>
            <a:prstGeom prst="rect">
              <a:avLst/>
            </a:prstGeom>
            <a:solidFill>
              <a:schemeClr val="bg1"/>
            </a:solidFill>
            <a:ln w="317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kumimoji="1" lang="ja-JP" altLang="en-US" sz="1200" dirty="0">
                <a:solidFill>
                  <a:prstClr val="black"/>
                </a:solidFill>
              </a:endParaRPr>
            </a:p>
          </p:txBody>
        </p:sp>
        <p:sp>
          <p:nvSpPr>
            <p:cNvPr id="138" name="テキスト ボックス 137">
              <a:extLst>
                <a:ext uri="{FF2B5EF4-FFF2-40B4-BE49-F238E27FC236}">
                  <a16:creationId xmlns:a16="http://schemas.microsoft.com/office/drawing/2014/main" id="{1C9E501E-EAB4-4B6F-7AFA-757C05F5D908}"/>
                </a:ext>
              </a:extLst>
            </p:cNvPr>
            <p:cNvSpPr txBox="1"/>
            <p:nvPr/>
          </p:nvSpPr>
          <p:spPr>
            <a:xfrm>
              <a:off x="330447" y="6401986"/>
              <a:ext cx="2931771" cy="492443"/>
            </a:xfrm>
            <a:prstGeom prst="rect">
              <a:avLst/>
            </a:prstGeom>
            <a:noFill/>
          </p:spPr>
          <p:txBody>
            <a:bodyPr wrap="square" lIns="0" tIns="0" rIns="0" bIns="0" rtlCol="0">
              <a:spAutoFit/>
            </a:bodyPr>
            <a:lstStyle/>
            <a:p>
              <a:r>
                <a:rPr kumimoji="1" lang="ja-JP" altLang="en-US" sz="400" dirty="0"/>
                <a:t>●上枠の駆動部には電気配線（</a:t>
              </a:r>
              <a:r>
                <a:rPr kumimoji="1" lang="en-US" altLang="ja-JP" sz="400" dirty="0"/>
                <a:t>100V</a:t>
              </a:r>
              <a:r>
                <a:rPr kumimoji="1" lang="ja-JP" altLang="en-US" sz="400" dirty="0"/>
                <a:t>）が必要です。</a:t>
              </a:r>
            </a:p>
            <a:p>
              <a:r>
                <a:rPr kumimoji="1" lang="ja-JP" altLang="en-US" sz="400" dirty="0"/>
                <a:t>●センサー引手は、熱源の温度変化を動きとしてとらえます。そのため、動物や風など人以外の動きも検知して引戸が開く場合があります。</a:t>
              </a:r>
              <a:endParaRPr kumimoji="1" lang="en-US" altLang="ja-JP" sz="400" dirty="0"/>
            </a:p>
            <a:p>
              <a:r>
                <a:rPr kumimoji="1" lang="ja-JP" altLang="en-US" sz="400" dirty="0"/>
                <a:t>　 また、静止状態の人などは検知しない場合があります。</a:t>
              </a:r>
            </a:p>
            <a:p>
              <a:r>
                <a:rPr kumimoji="1" lang="ja-JP" altLang="en-US" sz="400" dirty="0"/>
                <a:t>●検知範囲は気温、服装、移動速度、進入方向、体温などにより大きく変化します。</a:t>
              </a:r>
            </a:p>
            <a:p>
              <a:r>
                <a:rPr kumimoji="1" lang="ja-JP" altLang="en-US" sz="400" dirty="0"/>
                <a:t>●夏場など、気温が体温に近い状態になると、温度変化が小さいため検知しない場合があります。</a:t>
              </a:r>
            </a:p>
            <a:p>
              <a:r>
                <a:rPr kumimoji="1" lang="ja-JP" altLang="en-US" sz="400" dirty="0"/>
                <a:t>●黒色や濃い色の手袋などを付けている場合、センサー引手の赤外線信号（光の信号）が吸収されてしまい、手をかざしても検知しません。</a:t>
              </a:r>
            </a:p>
            <a:p>
              <a:r>
                <a:rPr kumimoji="1" lang="ja-JP" altLang="en-US" sz="400" dirty="0"/>
                <a:t>●センサー引手の性能上、センサー引手に向かってまっすぐ近づいた場合、センサーの近くまで近づかないと 検知しないことがありますが、</a:t>
              </a:r>
              <a:endParaRPr kumimoji="1" lang="en-US" altLang="ja-JP" sz="400" dirty="0"/>
            </a:p>
            <a:p>
              <a:r>
                <a:rPr lang="en-US" altLang="ja-JP" sz="400" dirty="0"/>
                <a:t> </a:t>
              </a:r>
              <a:r>
                <a:rPr lang="ja-JP" altLang="en-US" sz="400" dirty="0"/>
                <a:t>　</a:t>
              </a:r>
              <a:r>
                <a:rPr kumimoji="1" lang="ja-JP" altLang="en-US" sz="400" dirty="0"/>
                <a:t>故障ではありません。</a:t>
              </a:r>
            </a:p>
          </p:txBody>
        </p:sp>
        <p:sp>
          <p:nvSpPr>
            <p:cNvPr id="144" name="テキスト ボックス 143">
              <a:extLst>
                <a:ext uri="{FF2B5EF4-FFF2-40B4-BE49-F238E27FC236}">
                  <a16:creationId xmlns:a16="http://schemas.microsoft.com/office/drawing/2014/main" id="{BB6A1E3F-BE23-C4AD-9A6A-0C4FCE3ECDC2}"/>
                </a:ext>
              </a:extLst>
            </p:cNvPr>
            <p:cNvSpPr txBox="1"/>
            <p:nvPr/>
          </p:nvSpPr>
          <p:spPr>
            <a:xfrm>
              <a:off x="297210" y="6291838"/>
              <a:ext cx="3002019" cy="76611"/>
            </a:xfrm>
            <a:prstGeom prst="rect">
              <a:avLst/>
            </a:prstGeom>
            <a:solidFill>
              <a:srgbClr val="C00000"/>
            </a:solidFill>
            <a:ln w="3175">
              <a:solidFill>
                <a:schemeClr val="tx1"/>
              </a:solidFill>
            </a:ln>
          </p:spPr>
          <p:txBody>
            <a:bodyPr wrap="square" lIns="0" tIns="0" rIns="0" bIns="0" rtlCol="0">
              <a:spAutoFit/>
            </a:bodyPr>
            <a:lstStyle/>
            <a:p>
              <a:pPr algn="ctr"/>
              <a:r>
                <a:rPr kumimoji="1" lang="ja-JP" altLang="en-US" sz="500" b="1" dirty="0">
                  <a:solidFill>
                    <a:schemeClr val="bg1"/>
                  </a:solidFill>
                </a:rPr>
                <a:t>ご注意</a:t>
              </a:r>
            </a:p>
          </p:txBody>
        </p:sp>
      </p:grpSp>
      <p:grpSp>
        <p:nvGrpSpPr>
          <p:cNvPr id="11" name="グループ化 10">
            <a:extLst>
              <a:ext uri="{FF2B5EF4-FFF2-40B4-BE49-F238E27FC236}">
                <a16:creationId xmlns:a16="http://schemas.microsoft.com/office/drawing/2014/main" id="{CFAB33CC-DCF1-3BC6-F2AF-B169C76F4A92}"/>
              </a:ext>
            </a:extLst>
          </p:cNvPr>
          <p:cNvGrpSpPr/>
          <p:nvPr/>
        </p:nvGrpSpPr>
        <p:grpSpPr>
          <a:xfrm>
            <a:off x="3355566" y="2933073"/>
            <a:ext cx="890167" cy="1600407"/>
            <a:chOff x="3355566" y="2933073"/>
            <a:chExt cx="890167" cy="1600407"/>
          </a:xfrm>
        </p:grpSpPr>
        <p:sp>
          <p:nvSpPr>
            <p:cNvPr id="273" name="テキスト ボックス 272">
              <a:extLst>
                <a:ext uri="{FF2B5EF4-FFF2-40B4-BE49-F238E27FC236}">
                  <a16:creationId xmlns:a16="http://schemas.microsoft.com/office/drawing/2014/main" id="{BB2D1BC8-FBF0-AAC8-B46C-610D1059BE79}"/>
                </a:ext>
              </a:extLst>
            </p:cNvPr>
            <p:cNvSpPr txBox="1"/>
            <p:nvPr/>
          </p:nvSpPr>
          <p:spPr>
            <a:xfrm>
              <a:off x="3626820" y="4479619"/>
              <a:ext cx="618913" cy="53861"/>
            </a:xfrm>
            <a:prstGeom prst="rect">
              <a:avLst/>
            </a:prstGeom>
            <a:noFill/>
            <a:ln>
              <a:noFill/>
            </a:ln>
          </p:spPr>
          <p:txBody>
            <a:bodyPr wrap="square" lIns="0" tIns="0" rIns="0" bIns="0" rtlCol="0">
              <a:spAutoFit/>
            </a:bodyPr>
            <a:lstStyle/>
            <a:p>
              <a:pPr algn="r"/>
              <a:r>
                <a:rPr kumimoji="1" lang="ja-JP" altLang="en-US" sz="350" dirty="0">
                  <a:latin typeface="ＭＳ Ｐゴシック" panose="020B0600070205080204" pitchFamily="50" charset="-128"/>
                  <a:ea typeface="ＭＳ Ｐゴシック" panose="020B0600070205080204" pitchFamily="50" charset="-128"/>
                </a:rPr>
                <a:t>（単位：</a:t>
              </a:r>
              <a:r>
                <a:rPr kumimoji="1" lang="en-US" altLang="ja-JP" sz="350" dirty="0">
                  <a:latin typeface="ＭＳ Ｐゴシック" panose="020B0600070205080204" pitchFamily="50" charset="-128"/>
                  <a:ea typeface="ＭＳ Ｐゴシック" panose="020B0600070205080204" pitchFamily="50" charset="-128"/>
                </a:rPr>
                <a:t>mm</a:t>
              </a:r>
              <a:r>
                <a:rPr kumimoji="1" lang="ja-JP" altLang="en-US" sz="350" dirty="0">
                  <a:latin typeface="ＭＳ Ｐゴシック" panose="020B0600070205080204" pitchFamily="50" charset="-128"/>
                  <a:ea typeface="ＭＳ Ｐゴシック" panose="020B0600070205080204" pitchFamily="50" charset="-128"/>
                </a:rPr>
                <a:t>）</a:t>
              </a:r>
            </a:p>
          </p:txBody>
        </p:sp>
        <p:pic>
          <p:nvPicPr>
            <p:cNvPr id="7" name="図 6">
              <a:extLst>
                <a:ext uri="{FF2B5EF4-FFF2-40B4-BE49-F238E27FC236}">
                  <a16:creationId xmlns:a16="http://schemas.microsoft.com/office/drawing/2014/main" id="{119E030C-7C01-0579-6642-7676D5C1BFDB}"/>
                </a:ext>
              </a:extLst>
            </p:cNvPr>
            <p:cNvPicPr>
              <a:picLocks noChangeAspect="1"/>
            </p:cNvPicPr>
            <p:nvPr/>
          </p:nvPicPr>
          <p:blipFill>
            <a:blip r:embed="rId21"/>
            <a:stretch>
              <a:fillRect/>
            </a:stretch>
          </p:blipFill>
          <p:spPr>
            <a:xfrm>
              <a:off x="3355566" y="2933073"/>
              <a:ext cx="890167" cy="1548000"/>
            </a:xfrm>
            <a:prstGeom prst="rect">
              <a:avLst/>
            </a:prstGeom>
          </p:spPr>
        </p:pic>
      </p:grpSp>
      <p:sp>
        <p:nvSpPr>
          <p:cNvPr id="171" name="テキスト ボックス 170">
            <a:extLst>
              <a:ext uri="{FF2B5EF4-FFF2-40B4-BE49-F238E27FC236}">
                <a16:creationId xmlns:a16="http://schemas.microsoft.com/office/drawing/2014/main" id="{A39A0577-B13D-F260-89EB-8E6EDB1AFD27}"/>
              </a:ext>
            </a:extLst>
          </p:cNvPr>
          <p:cNvSpPr txBox="1"/>
          <p:nvPr/>
        </p:nvSpPr>
        <p:spPr>
          <a:xfrm>
            <a:off x="1836739" y="428524"/>
            <a:ext cx="1019384" cy="129881"/>
          </a:xfrm>
          <a:prstGeom prst="rect">
            <a:avLst/>
          </a:prstGeom>
          <a:solidFill>
            <a:schemeClr val="bg1"/>
          </a:solidFill>
          <a:ln>
            <a:solidFill>
              <a:srgbClr val="C00000"/>
            </a:solidFill>
          </a:ln>
        </p:spPr>
        <p:txBody>
          <a:bodyPr wrap="square" lIns="0" tIns="0" rIns="0" bIns="0" rtlCol="0" anchor="ctr" anchorCtr="0">
            <a:noAutofit/>
          </a:bodyPr>
          <a:lstStyle/>
          <a:p>
            <a:pPr algn="ctr"/>
            <a:r>
              <a:rPr kumimoji="1" lang="en-US" altLang="ja-JP" sz="700" dirty="0">
                <a:solidFill>
                  <a:srgbClr val="C00000"/>
                </a:solidFill>
                <a:latin typeface="ＭＳ Ｐゴシック" panose="020B0600070205080204" pitchFamily="50" charset="-128"/>
                <a:ea typeface="ＭＳ Ｐゴシック" panose="020B0600070205080204" pitchFamily="50" charset="-128"/>
              </a:rPr>
              <a:t>2022</a:t>
            </a:r>
            <a:r>
              <a:rPr kumimoji="1" lang="ja-JP" altLang="en-US" sz="700" dirty="0">
                <a:solidFill>
                  <a:srgbClr val="C00000"/>
                </a:solidFill>
                <a:latin typeface="ＭＳ Ｐゴシック" panose="020B0600070205080204" pitchFamily="50" charset="-128"/>
                <a:ea typeface="ＭＳ Ｐゴシック" panose="020B0600070205080204" pitchFamily="50" charset="-128"/>
              </a:rPr>
              <a:t>年</a:t>
            </a:r>
            <a:r>
              <a:rPr kumimoji="1" lang="en-US" altLang="ja-JP" sz="700" dirty="0">
                <a:solidFill>
                  <a:srgbClr val="C00000"/>
                </a:solidFill>
                <a:latin typeface="ＭＳ Ｐゴシック" panose="020B0600070205080204" pitchFamily="50" charset="-128"/>
                <a:ea typeface="ＭＳ Ｐゴシック" panose="020B0600070205080204" pitchFamily="50" charset="-128"/>
              </a:rPr>
              <a:t>8</a:t>
            </a:r>
            <a:r>
              <a:rPr kumimoji="1" lang="ja-JP" altLang="en-US" sz="700" dirty="0">
                <a:solidFill>
                  <a:srgbClr val="C00000"/>
                </a:solidFill>
                <a:latin typeface="ＭＳ Ｐゴシック" panose="020B0600070205080204" pitchFamily="50" charset="-128"/>
                <a:ea typeface="ＭＳ Ｐゴシック" panose="020B0600070205080204" pitchFamily="50" charset="-128"/>
              </a:rPr>
              <a:t>月</a:t>
            </a:r>
            <a:r>
              <a:rPr kumimoji="1" lang="en-US" altLang="ja-JP" sz="700" dirty="0">
                <a:solidFill>
                  <a:srgbClr val="C00000"/>
                </a:solidFill>
                <a:latin typeface="ＭＳ Ｐゴシック" panose="020B0600070205080204" pitchFamily="50" charset="-128"/>
                <a:ea typeface="ＭＳ Ｐゴシック" panose="020B0600070205080204" pitchFamily="50" charset="-128"/>
              </a:rPr>
              <a:t>22</a:t>
            </a:r>
            <a:r>
              <a:rPr kumimoji="1" lang="ja-JP" altLang="en-US" sz="700" dirty="0">
                <a:solidFill>
                  <a:srgbClr val="C00000"/>
                </a:solidFill>
                <a:latin typeface="ＭＳ Ｐゴシック" panose="020B0600070205080204" pitchFamily="50" charset="-128"/>
                <a:ea typeface="ＭＳ Ｐゴシック" panose="020B0600070205080204" pitchFamily="50" charset="-128"/>
              </a:rPr>
              <a:t>日発売予定</a:t>
            </a:r>
          </a:p>
        </p:txBody>
      </p:sp>
    </p:spTree>
    <p:extLst>
      <p:ext uri="{BB962C8B-B14F-4D97-AF65-F5344CB8AC3E}">
        <p14:creationId xmlns:p14="http://schemas.microsoft.com/office/powerpoint/2010/main" val="1754844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14">
            <a:extLst>
              <a:ext uri="{FF2B5EF4-FFF2-40B4-BE49-F238E27FC236}">
                <a16:creationId xmlns:a16="http://schemas.microsoft.com/office/drawing/2014/main" id="{1160E3A2-C35C-EB14-0A32-39EB9EB51510}"/>
              </a:ext>
            </a:extLst>
          </p:cNvPr>
          <p:cNvSpPr>
            <a:spLocks noChangeArrowheads="1"/>
          </p:cNvSpPr>
          <p:nvPr/>
        </p:nvSpPr>
        <p:spPr bwMode="auto">
          <a:xfrm>
            <a:off x="124478" y="4699896"/>
            <a:ext cx="9616596" cy="1943616"/>
          </a:xfrm>
          <a:prstGeom prst="rect">
            <a:avLst/>
          </a:prstGeom>
          <a:solidFill>
            <a:srgbClr val="EAEAEA"/>
          </a:solidFill>
          <a:ln w="6350">
            <a:solidFill>
              <a:srgbClr val="DDDDDD"/>
            </a:solidFill>
            <a:miter lim="800000"/>
            <a:headEnd/>
            <a:tailEnd/>
          </a:ln>
          <a:effectLst/>
        </p:spPr>
        <p:txBody>
          <a:bodyPr wrap="none" anchor="ctr"/>
          <a:lstStyle/>
          <a:p>
            <a:pPr algn="ctr"/>
            <a:endParaRPr lang="ja-JP" altLang="en-US" sz="1200" dirty="0">
              <a:solidFill>
                <a:srgbClr val="C0C0C0"/>
              </a:solidFill>
            </a:endParaRPr>
          </a:p>
        </p:txBody>
      </p:sp>
      <p:pic>
        <p:nvPicPr>
          <p:cNvPr id="66" name="図 65">
            <a:extLst>
              <a:ext uri="{FF2B5EF4-FFF2-40B4-BE49-F238E27FC236}">
                <a16:creationId xmlns:a16="http://schemas.microsoft.com/office/drawing/2014/main" id="{0AF5784C-43B7-ED27-2AA0-6A51AE27CEB0}"/>
              </a:ext>
            </a:extLst>
          </p:cNvPr>
          <p:cNvPicPr>
            <a:picLocks noChangeAspect="1"/>
          </p:cNvPicPr>
          <p:nvPr/>
        </p:nvPicPr>
        <p:blipFill>
          <a:blip r:embed="rId2"/>
          <a:stretch>
            <a:fillRect/>
          </a:stretch>
        </p:blipFill>
        <p:spPr>
          <a:xfrm>
            <a:off x="6242919" y="5875663"/>
            <a:ext cx="883048" cy="537776"/>
          </a:xfrm>
          <a:prstGeom prst="rect">
            <a:avLst/>
          </a:prstGeom>
        </p:spPr>
      </p:pic>
      <p:pic>
        <p:nvPicPr>
          <p:cNvPr id="68" name="図 67">
            <a:extLst>
              <a:ext uri="{FF2B5EF4-FFF2-40B4-BE49-F238E27FC236}">
                <a16:creationId xmlns:a16="http://schemas.microsoft.com/office/drawing/2014/main" id="{C7363AED-1989-2348-E8C1-9D2AE90DE2AB}"/>
              </a:ext>
            </a:extLst>
          </p:cNvPr>
          <p:cNvPicPr>
            <a:picLocks noChangeAspect="1"/>
          </p:cNvPicPr>
          <p:nvPr/>
        </p:nvPicPr>
        <p:blipFill rotWithShape="1">
          <a:blip r:embed="rId3"/>
          <a:srcRect t="14064"/>
          <a:stretch/>
        </p:blipFill>
        <p:spPr>
          <a:xfrm>
            <a:off x="7343750" y="5135943"/>
            <a:ext cx="2227940" cy="1278000"/>
          </a:xfrm>
          <a:prstGeom prst="rect">
            <a:avLst/>
          </a:prstGeom>
        </p:spPr>
      </p:pic>
      <p:pic>
        <p:nvPicPr>
          <p:cNvPr id="72" name="図 71">
            <a:extLst>
              <a:ext uri="{FF2B5EF4-FFF2-40B4-BE49-F238E27FC236}">
                <a16:creationId xmlns:a16="http://schemas.microsoft.com/office/drawing/2014/main" id="{E3CD2640-CE46-3DA2-E463-B20F8F0CB6F4}"/>
              </a:ext>
            </a:extLst>
          </p:cNvPr>
          <p:cNvPicPr>
            <a:picLocks noChangeAspect="1"/>
          </p:cNvPicPr>
          <p:nvPr/>
        </p:nvPicPr>
        <p:blipFill>
          <a:blip r:embed="rId4"/>
          <a:stretch>
            <a:fillRect/>
          </a:stretch>
        </p:blipFill>
        <p:spPr>
          <a:xfrm>
            <a:off x="4778105" y="5143824"/>
            <a:ext cx="1061701" cy="1276083"/>
          </a:xfrm>
          <a:prstGeom prst="rect">
            <a:avLst/>
          </a:prstGeom>
        </p:spPr>
      </p:pic>
      <p:pic>
        <p:nvPicPr>
          <p:cNvPr id="62" name="図 61">
            <a:extLst>
              <a:ext uri="{FF2B5EF4-FFF2-40B4-BE49-F238E27FC236}">
                <a16:creationId xmlns:a16="http://schemas.microsoft.com/office/drawing/2014/main" id="{45CB4A63-0849-0204-34F9-3B756911079B}"/>
              </a:ext>
            </a:extLst>
          </p:cNvPr>
          <p:cNvPicPr>
            <a:picLocks noChangeAspect="1"/>
          </p:cNvPicPr>
          <p:nvPr/>
        </p:nvPicPr>
        <p:blipFill rotWithShape="1">
          <a:blip r:embed="rId5"/>
          <a:srcRect l="18961"/>
          <a:stretch/>
        </p:blipFill>
        <p:spPr>
          <a:xfrm>
            <a:off x="130627" y="703087"/>
            <a:ext cx="4796206" cy="3945600"/>
          </a:xfrm>
          <a:prstGeom prst="rect">
            <a:avLst/>
          </a:prstGeom>
        </p:spPr>
      </p:pic>
      <p:sp>
        <p:nvSpPr>
          <p:cNvPr id="2" name="テキスト プレースホルダー 1">
            <a:extLst>
              <a:ext uri="{FF2B5EF4-FFF2-40B4-BE49-F238E27FC236}">
                <a16:creationId xmlns:a16="http://schemas.microsoft.com/office/drawing/2014/main" id="{47514A90-F264-C8AD-5598-6537D3FB56F6}"/>
              </a:ext>
            </a:extLst>
          </p:cNvPr>
          <p:cNvSpPr>
            <a:spLocks noGrp="1"/>
          </p:cNvSpPr>
          <p:nvPr>
            <p:ph type="body" sz="quarter" idx="10"/>
          </p:nvPr>
        </p:nvSpPr>
        <p:spPr/>
        <p:txBody>
          <a:bodyPr/>
          <a:lstStyle/>
          <a:p>
            <a:pPr algn="l"/>
            <a:r>
              <a:rPr lang="ja-JP" altLang="en-US" sz="1100" b="1">
                <a:solidFill>
                  <a:srgbClr val="FFFFFF"/>
                </a:solidFill>
                <a:latin typeface="+mj-ea"/>
              </a:rPr>
              <a:t>受付窓</a:t>
            </a:r>
            <a:endParaRPr lang="ja-JP" altLang="en-US" sz="1100" b="1" dirty="0">
              <a:solidFill>
                <a:srgbClr val="FFFFFF"/>
              </a:solidFill>
              <a:latin typeface="+mj-ea"/>
            </a:endParaRPr>
          </a:p>
        </p:txBody>
      </p:sp>
      <p:sp>
        <p:nvSpPr>
          <p:cNvPr id="3" name="テキスト ボックス 2">
            <a:extLst>
              <a:ext uri="{FF2B5EF4-FFF2-40B4-BE49-F238E27FC236}">
                <a16:creationId xmlns:a16="http://schemas.microsoft.com/office/drawing/2014/main" id="{44750F0D-4210-51A1-FB64-032613A0630D}"/>
              </a:ext>
            </a:extLst>
          </p:cNvPr>
          <p:cNvSpPr txBox="1"/>
          <p:nvPr/>
        </p:nvSpPr>
        <p:spPr>
          <a:xfrm>
            <a:off x="234606" y="4864292"/>
            <a:ext cx="1734763" cy="738664"/>
          </a:xfrm>
          <a:prstGeom prst="rect">
            <a:avLst/>
          </a:prstGeom>
          <a:noFill/>
        </p:spPr>
        <p:txBody>
          <a:bodyPr wrap="square" lIns="0" tIns="0" rIns="0" bIns="0" rtlCol="0">
            <a:spAutoFit/>
          </a:bodyPr>
          <a:lstStyle/>
          <a:p>
            <a:r>
              <a:rPr kumimoji="1" lang="ja-JP" altLang="en-US" sz="800" dirty="0">
                <a:latin typeface="+mn-ea"/>
              </a:rPr>
              <a:t>採光部は透明アクリルを採用し、</a:t>
            </a:r>
            <a:endParaRPr kumimoji="1" lang="en-US" altLang="ja-JP" sz="800" dirty="0">
              <a:latin typeface="+mn-ea"/>
            </a:endParaRPr>
          </a:p>
          <a:p>
            <a:r>
              <a:rPr kumimoji="1" lang="ja-JP" altLang="en-US" sz="800" dirty="0">
                <a:latin typeface="+mn-ea"/>
              </a:rPr>
              <a:t>閉めたままでも見守りができる受付窓。</a:t>
            </a:r>
          </a:p>
          <a:p>
            <a:r>
              <a:rPr kumimoji="1" lang="ja-JP" altLang="en-US" sz="800" dirty="0">
                <a:latin typeface="+mn-ea"/>
              </a:rPr>
              <a:t>エントランスの受付や事務所の窓に</a:t>
            </a:r>
            <a:endParaRPr kumimoji="1" lang="en-US" altLang="ja-JP" sz="800" dirty="0">
              <a:latin typeface="+mn-ea"/>
            </a:endParaRPr>
          </a:p>
          <a:p>
            <a:r>
              <a:rPr kumimoji="1" lang="ja-JP" altLang="en-US" sz="800" dirty="0">
                <a:latin typeface="+mn-ea"/>
              </a:rPr>
              <a:t>おすすめです。</a:t>
            </a:r>
          </a:p>
          <a:p>
            <a:r>
              <a:rPr kumimoji="1" lang="en-US" altLang="ja-JP" sz="800" dirty="0">
                <a:latin typeface="+mn-ea"/>
              </a:rPr>
              <a:t>U</a:t>
            </a:r>
            <a:r>
              <a:rPr kumimoji="1" lang="ja-JP" altLang="en-US" sz="800" dirty="0">
                <a:latin typeface="+mn-ea"/>
              </a:rPr>
              <a:t>オーダーで、採光部変更や錠設置に</a:t>
            </a:r>
            <a:endParaRPr kumimoji="1" lang="en-US" altLang="ja-JP" sz="800" dirty="0">
              <a:latin typeface="+mn-ea"/>
            </a:endParaRPr>
          </a:p>
          <a:p>
            <a:r>
              <a:rPr kumimoji="1" lang="ja-JP" altLang="en-US" sz="800" dirty="0">
                <a:latin typeface="+mn-ea"/>
              </a:rPr>
              <a:t>対応いたします。</a:t>
            </a:r>
          </a:p>
        </p:txBody>
      </p:sp>
      <p:sp>
        <p:nvSpPr>
          <p:cNvPr id="8" name="テキスト ボックス 7">
            <a:extLst>
              <a:ext uri="{FF2B5EF4-FFF2-40B4-BE49-F238E27FC236}">
                <a16:creationId xmlns:a16="http://schemas.microsoft.com/office/drawing/2014/main" id="{91519C99-DD48-70E1-39E8-51659FDCCA7D}"/>
              </a:ext>
            </a:extLst>
          </p:cNvPr>
          <p:cNvSpPr txBox="1"/>
          <p:nvPr/>
        </p:nvSpPr>
        <p:spPr>
          <a:xfrm>
            <a:off x="6138288" y="4864292"/>
            <a:ext cx="2878279" cy="123111"/>
          </a:xfrm>
          <a:prstGeom prst="rect">
            <a:avLst/>
          </a:prstGeom>
          <a:noFill/>
        </p:spPr>
        <p:txBody>
          <a:bodyPr wrap="square" lIns="0" tIns="0" rIns="0" bIns="0" rtlCol="0">
            <a:spAutoFit/>
          </a:bodyPr>
          <a:lstStyle/>
          <a:p>
            <a:r>
              <a:rPr kumimoji="1" lang="ja-JP" altLang="en-US" sz="800" b="1" dirty="0"/>
              <a:t>上吊り引戸 固定枠 枠納まり（固定ピン仕様）</a:t>
            </a:r>
          </a:p>
        </p:txBody>
      </p:sp>
      <p:sp>
        <p:nvSpPr>
          <p:cNvPr id="9" name="テキスト ボックス 8">
            <a:extLst>
              <a:ext uri="{FF2B5EF4-FFF2-40B4-BE49-F238E27FC236}">
                <a16:creationId xmlns:a16="http://schemas.microsoft.com/office/drawing/2014/main" id="{B07B8945-3C9D-18B9-9E7F-F54AC1FB8E34}"/>
              </a:ext>
            </a:extLst>
          </p:cNvPr>
          <p:cNvSpPr txBox="1"/>
          <p:nvPr/>
        </p:nvSpPr>
        <p:spPr>
          <a:xfrm>
            <a:off x="6138288" y="5140291"/>
            <a:ext cx="1884506" cy="276999"/>
          </a:xfrm>
          <a:prstGeom prst="rect">
            <a:avLst/>
          </a:prstGeom>
          <a:noFill/>
        </p:spPr>
        <p:txBody>
          <a:bodyPr wrap="square" lIns="0" tIns="0" rIns="0" bIns="0" rtlCol="0">
            <a:spAutoFit/>
          </a:bodyPr>
          <a:lstStyle/>
          <a:p>
            <a:r>
              <a:rPr kumimoji="1" lang="ja-JP" altLang="en-US" sz="600" dirty="0">
                <a:latin typeface="+mn-ea"/>
              </a:rPr>
              <a:t>固定枠見込みの対応は、 </a:t>
            </a:r>
          </a:p>
          <a:p>
            <a:r>
              <a:rPr kumimoji="1" lang="ja-JP" altLang="en-US" sz="600" dirty="0">
                <a:latin typeface="+mn-ea"/>
              </a:rPr>
              <a:t>標準 ： </a:t>
            </a:r>
            <a:r>
              <a:rPr kumimoji="1" lang="en-US" altLang="ja-JP" sz="600" dirty="0">
                <a:latin typeface="+mn-ea"/>
              </a:rPr>
              <a:t>90</a:t>
            </a:r>
            <a:r>
              <a:rPr kumimoji="1" lang="ja-JP" altLang="en-US" sz="600" dirty="0">
                <a:latin typeface="+mn-ea"/>
              </a:rPr>
              <a:t>、</a:t>
            </a:r>
            <a:r>
              <a:rPr kumimoji="1" lang="en-US" altLang="ja-JP" sz="600" dirty="0">
                <a:latin typeface="+mn-ea"/>
              </a:rPr>
              <a:t>110</a:t>
            </a:r>
            <a:r>
              <a:rPr kumimoji="1" lang="ja-JP" altLang="en-US" sz="600" dirty="0">
                <a:latin typeface="+mn-ea"/>
              </a:rPr>
              <a:t>、</a:t>
            </a:r>
            <a:r>
              <a:rPr kumimoji="1" lang="en-US" altLang="ja-JP" sz="600" dirty="0">
                <a:latin typeface="+mn-ea"/>
              </a:rPr>
              <a:t>140</a:t>
            </a:r>
            <a:r>
              <a:rPr kumimoji="1" lang="ja-JP" altLang="en-US" sz="600" dirty="0">
                <a:latin typeface="+mn-ea"/>
              </a:rPr>
              <a:t>、</a:t>
            </a:r>
            <a:r>
              <a:rPr kumimoji="1" lang="en-US" altLang="ja-JP" sz="600" dirty="0">
                <a:latin typeface="+mn-ea"/>
              </a:rPr>
              <a:t>155</a:t>
            </a:r>
            <a:r>
              <a:rPr kumimoji="1" lang="ja-JP" altLang="en-US" sz="600" dirty="0">
                <a:latin typeface="+mn-ea"/>
              </a:rPr>
              <a:t>、</a:t>
            </a:r>
            <a:r>
              <a:rPr kumimoji="1" lang="en-US" altLang="ja-JP" sz="600" dirty="0">
                <a:latin typeface="+mn-ea"/>
              </a:rPr>
              <a:t>172mm</a:t>
            </a:r>
          </a:p>
          <a:p>
            <a:r>
              <a:rPr lang="en-US" altLang="ja-JP" sz="600" dirty="0">
                <a:latin typeface="+mn-ea"/>
              </a:rPr>
              <a:t>U</a:t>
            </a:r>
            <a:r>
              <a:rPr kumimoji="1" lang="ja-JP" altLang="en-US" sz="600" dirty="0">
                <a:latin typeface="+mn-ea"/>
              </a:rPr>
              <a:t>オーダー </a:t>
            </a:r>
            <a:r>
              <a:rPr kumimoji="1" lang="en-US" altLang="ja-JP" sz="600" dirty="0">
                <a:latin typeface="+mn-ea"/>
              </a:rPr>
              <a:t>: 130</a:t>
            </a:r>
            <a:r>
              <a:rPr kumimoji="1" lang="ja-JP" altLang="en-US" sz="600" dirty="0">
                <a:latin typeface="+mn-ea"/>
              </a:rPr>
              <a:t>、</a:t>
            </a:r>
            <a:r>
              <a:rPr kumimoji="1" lang="en-US" altLang="ja-JP" sz="600" dirty="0">
                <a:latin typeface="+mn-ea"/>
              </a:rPr>
              <a:t>180</a:t>
            </a:r>
            <a:r>
              <a:rPr kumimoji="1" lang="ja-JP" altLang="en-US" sz="600" dirty="0">
                <a:latin typeface="+mn-ea"/>
              </a:rPr>
              <a:t>、</a:t>
            </a:r>
            <a:r>
              <a:rPr kumimoji="1" lang="en-US" altLang="ja-JP" sz="600" dirty="0">
                <a:latin typeface="+mn-ea"/>
              </a:rPr>
              <a:t>209mm</a:t>
            </a:r>
          </a:p>
        </p:txBody>
      </p:sp>
      <p:grpSp>
        <p:nvGrpSpPr>
          <p:cNvPr id="157" name="グループ化 156">
            <a:extLst>
              <a:ext uri="{FF2B5EF4-FFF2-40B4-BE49-F238E27FC236}">
                <a16:creationId xmlns:a16="http://schemas.microsoft.com/office/drawing/2014/main" id="{5A981F2F-447E-3C73-528A-EDBC2D5E524D}"/>
              </a:ext>
            </a:extLst>
          </p:cNvPr>
          <p:cNvGrpSpPr/>
          <p:nvPr/>
        </p:nvGrpSpPr>
        <p:grpSpPr>
          <a:xfrm>
            <a:off x="3506596" y="5140291"/>
            <a:ext cx="1224600" cy="1257233"/>
            <a:chOff x="3718593" y="5027262"/>
            <a:chExt cx="1224600" cy="1257233"/>
          </a:xfrm>
        </p:grpSpPr>
        <p:pic>
          <p:nvPicPr>
            <p:cNvPr id="70" name="図 69">
              <a:extLst>
                <a:ext uri="{FF2B5EF4-FFF2-40B4-BE49-F238E27FC236}">
                  <a16:creationId xmlns:a16="http://schemas.microsoft.com/office/drawing/2014/main" id="{143A6FB9-DB36-C2B5-075D-05822F53AD7A}"/>
                </a:ext>
              </a:extLst>
            </p:cNvPr>
            <p:cNvPicPr>
              <a:picLocks noChangeAspect="1"/>
            </p:cNvPicPr>
            <p:nvPr/>
          </p:nvPicPr>
          <p:blipFill>
            <a:blip r:embed="rId6"/>
            <a:stretch>
              <a:fillRect/>
            </a:stretch>
          </p:blipFill>
          <p:spPr>
            <a:xfrm>
              <a:off x="3718593" y="5027262"/>
              <a:ext cx="1224600" cy="888855"/>
            </a:xfrm>
            <a:prstGeom prst="rect">
              <a:avLst/>
            </a:prstGeom>
          </p:spPr>
        </p:pic>
        <p:pic>
          <p:nvPicPr>
            <p:cNvPr id="74" name="図 73">
              <a:extLst>
                <a:ext uri="{FF2B5EF4-FFF2-40B4-BE49-F238E27FC236}">
                  <a16:creationId xmlns:a16="http://schemas.microsoft.com/office/drawing/2014/main" id="{8BC9E2C8-846D-9784-5D18-A72DD8C03328}"/>
                </a:ext>
              </a:extLst>
            </p:cNvPr>
            <p:cNvPicPr>
              <a:picLocks noChangeAspect="1"/>
            </p:cNvPicPr>
            <p:nvPr/>
          </p:nvPicPr>
          <p:blipFill>
            <a:blip r:embed="rId7"/>
            <a:stretch>
              <a:fillRect/>
            </a:stretch>
          </p:blipFill>
          <p:spPr>
            <a:xfrm>
              <a:off x="3845882" y="5961050"/>
              <a:ext cx="970335" cy="323445"/>
            </a:xfrm>
            <a:prstGeom prst="rect">
              <a:avLst/>
            </a:prstGeom>
          </p:spPr>
        </p:pic>
      </p:grpSp>
      <p:grpSp>
        <p:nvGrpSpPr>
          <p:cNvPr id="153" name="グループ化 152">
            <a:extLst>
              <a:ext uri="{FF2B5EF4-FFF2-40B4-BE49-F238E27FC236}">
                <a16:creationId xmlns:a16="http://schemas.microsoft.com/office/drawing/2014/main" id="{544EAA2D-2B8E-13C2-25D5-0B9E7718688C}"/>
              </a:ext>
            </a:extLst>
          </p:cNvPr>
          <p:cNvGrpSpPr/>
          <p:nvPr/>
        </p:nvGrpSpPr>
        <p:grpSpPr>
          <a:xfrm>
            <a:off x="4987591" y="2007391"/>
            <a:ext cx="4773600" cy="1260000"/>
            <a:chOff x="4987591" y="2025232"/>
            <a:chExt cx="4773600" cy="1260000"/>
          </a:xfrm>
        </p:grpSpPr>
        <p:grpSp>
          <p:nvGrpSpPr>
            <p:cNvPr id="86" name="グループ化 85">
              <a:extLst>
                <a:ext uri="{FF2B5EF4-FFF2-40B4-BE49-F238E27FC236}">
                  <a16:creationId xmlns:a16="http://schemas.microsoft.com/office/drawing/2014/main" id="{CC24AAD9-A8B8-9113-D7AE-858708438508}"/>
                </a:ext>
              </a:extLst>
            </p:cNvPr>
            <p:cNvGrpSpPr/>
            <p:nvPr/>
          </p:nvGrpSpPr>
          <p:grpSpPr>
            <a:xfrm>
              <a:off x="4987591" y="2025232"/>
              <a:ext cx="4773600" cy="1260000"/>
              <a:chOff x="4987591" y="2025232"/>
              <a:chExt cx="4773600" cy="1260000"/>
            </a:xfrm>
          </p:grpSpPr>
          <p:sp>
            <p:nvSpPr>
              <p:cNvPr id="81" name="Rectangle 14">
                <a:extLst>
                  <a:ext uri="{FF2B5EF4-FFF2-40B4-BE49-F238E27FC236}">
                    <a16:creationId xmlns:a16="http://schemas.microsoft.com/office/drawing/2014/main" id="{B82A9720-D772-757D-2311-2DCE5409F364}"/>
                  </a:ext>
                </a:extLst>
              </p:cNvPr>
              <p:cNvSpPr>
                <a:spLocks noChangeArrowheads="1"/>
              </p:cNvSpPr>
              <p:nvPr/>
            </p:nvSpPr>
            <p:spPr bwMode="auto">
              <a:xfrm>
                <a:off x="4987591" y="2025232"/>
                <a:ext cx="4773600" cy="1260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82" name="Rectangle 84">
                <a:extLst>
                  <a:ext uri="{FF2B5EF4-FFF2-40B4-BE49-F238E27FC236}">
                    <a16:creationId xmlns:a16="http://schemas.microsoft.com/office/drawing/2014/main" id="{5E42A808-F71D-F620-F5B8-2A8114899E88}"/>
                  </a:ext>
                </a:extLst>
              </p:cNvPr>
              <p:cNvSpPr>
                <a:spLocks noChangeArrowheads="1"/>
              </p:cNvSpPr>
              <p:nvPr/>
            </p:nvSpPr>
            <p:spPr bwMode="auto">
              <a:xfrm>
                <a:off x="4987591" y="2025233"/>
                <a:ext cx="47736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採光部バリエーション</a:t>
                </a:r>
              </a:p>
            </p:txBody>
          </p:sp>
        </p:grpSp>
        <p:sp>
          <p:nvSpPr>
            <p:cNvPr id="12" name="テキスト ボックス 11">
              <a:extLst>
                <a:ext uri="{FF2B5EF4-FFF2-40B4-BE49-F238E27FC236}">
                  <a16:creationId xmlns:a16="http://schemas.microsoft.com/office/drawing/2014/main" id="{134445B1-3570-465E-0791-DC875E1C20D2}"/>
                </a:ext>
              </a:extLst>
            </p:cNvPr>
            <p:cNvSpPr txBox="1"/>
            <p:nvPr/>
          </p:nvSpPr>
          <p:spPr>
            <a:xfrm>
              <a:off x="5074173" y="2229056"/>
              <a:ext cx="4666901" cy="123111"/>
            </a:xfrm>
            <a:prstGeom prst="rect">
              <a:avLst/>
            </a:prstGeom>
            <a:noFill/>
          </p:spPr>
          <p:txBody>
            <a:bodyPr wrap="square" lIns="0" tIns="0" rIns="0" bIns="0" rtlCol="0">
              <a:spAutoFit/>
            </a:bodyPr>
            <a:lstStyle/>
            <a:p>
              <a:r>
                <a:rPr kumimoji="1" lang="ja-JP" altLang="en-US" sz="800" dirty="0"/>
                <a:t>半透明アクリル板や透明熱処理ガラス、カスミ熱処理ガラスに変更できます。</a:t>
              </a:r>
            </a:p>
          </p:txBody>
        </p:sp>
        <p:sp>
          <p:nvSpPr>
            <p:cNvPr id="14" name="テキスト ボックス 13">
              <a:extLst>
                <a:ext uri="{FF2B5EF4-FFF2-40B4-BE49-F238E27FC236}">
                  <a16:creationId xmlns:a16="http://schemas.microsoft.com/office/drawing/2014/main" id="{EF85232D-F386-1C80-A0A5-1410B688CF9E}"/>
                </a:ext>
              </a:extLst>
            </p:cNvPr>
            <p:cNvSpPr txBox="1"/>
            <p:nvPr/>
          </p:nvSpPr>
          <p:spPr>
            <a:xfrm>
              <a:off x="5074173" y="3159624"/>
              <a:ext cx="486544" cy="76944"/>
            </a:xfrm>
            <a:prstGeom prst="rect">
              <a:avLst/>
            </a:prstGeom>
            <a:noFill/>
          </p:spPr>
          <p:txBody>
            <a:bodyPr wrap="square" lIns="0" tIns="0" rIns="0" bIns="0" rtlCol="0">
              <a:spAutoFit/>
            </a:bodyPr>
            <a:lstStyle/>
            <a:p>
              <a:r>
                <a:rPr kumimoji="1" lang="ja-JP" altLang="en-US" sz="500" dirty="0"/>
                <a:t>透明アクリル板</a:t>
              </a:r>
            </a:p>
          </p:txBody>
        </p:sp>
        <p:sp>
          <p:nvSpPr>
            <p:cNvPr id="15" name="テキスト ボックス 14">
              <a:extLst>
                <a:ext uri="{FF2B5EF4-FFF2-40B4-BE49-F238E27FC236}">
                  <a16:creationId xmlns:a16="http://schemas.microsoft.com/office/drawing/2014/main" id="{77ED13A8-A1CD-E48B-A029-EBB2A7DE0DE9}"/>
                </a:ext>
              </a:extLst>
            </p:cNvPr>
            <p:cNvSpPr txBox="1"/>
            <p:nvPr/>
          </p:nvSpPr>
          <p:spPr>
            <a:xfrm>
              <a:off x="5953799" y="3159624"/>
              <a:ext cx="486544" cy="76944"/>
            </a:xfrm>
            <a:prstGeom prst="rect">
              <a:avLst/>
            </a:prstGeom>
            <a:noFill/>
          </p:spPr>
          <p:txBody>
            <a:bodyPr wrap="square" lIns="0" tIns="0" rIns="0" bIns="0" rtlCol="0">
              <a:spAutoFit/>
            </a:bodyPr>
            <a:lstStyle/>
            <a:p>
              <a:r>
                <a:rPr kumimoji="1" lang="ja-JP" altLang="en-US" sz="500" dirty="0"/>
                <a:t>半透明アクリル板</a:t>
              </a:r>
            </a:p>
          </p:txBody>
        </p:sp>
        <p:sp>
          <p:nvSpPr>
            <p:cNvPr id="16" name="テキスト ボックス 15">
              <a:extLst>
                <a:ext uri="{FF2B5EF4-FFF2-40B4-BE49-F238E27FC236}">
                  <a16:creationId xmlns:a16="http://schemas.microsoft.com/office/drawing/2014/main" id="{1B40AB88-526B-5F4D-3142-E8FDC3B9BE35}"/>
                </a:ext>
              </a:extLst>
            </p:cNvPr>
            <p:cNvSpPr txBox="1"/>
            <p:nvPr/>
          </p:nvSpPr>
          <p:spPr>
            <a:xfrm>
              <a:off x="7147257" y="3159624"/>
              <a:ext cx="539397" cy="76944"/>
            </a:xfrm>
            <a:prstGeom prst="rect">
              <a:avLst/>
            </a:prstGeom>
            <a:noFill/>
          </p:spPr>
          <p:txBody>
            <a:bodyPr wrap="square" lIns="0" tIns="0" rIns="0" bIns="0" rtlCol="0">
              <a:spAutoFit/>
            </a:bodyPr>
            <a:lstStyle/>
            <a:p>
              <a:r>
                <a:rPr kumimoji="1" lang="ja-JP" altLang="en-US" sz="500" dirty="0"/>
                <a:t>カスミ熱処理ガラス</a:t>
              </a:r>
            </a:p>
          </p:txBody>
        </p:sp>
        <p:sp>
          <p:nvSpPr>
            <p:cNvPr id="17" name="テキスト ボックス 16">
              <a:extLst>
                <a:ext uri="{FF2B5EF4-FFF2-40B4-BE49-F238E27FC236}">
                  <a16:creationId xmlns:a16="http://schemas.microsoft.com/office/drawing/2014/main" id="{EF1AAB59-CF9F-298D-15B1-8BAA48A2279D}"/>
                </a:ext>
              </a:extLst>
            </p:cNvPr>
            <p:cNvSpPr txBox="1"/>
            <p:nvPr/>
          </p:nvSpPr>
          <p:spPr>
            <a:xfrm>
              <a:off x="6562425" y="3159624"/>
              <a:ext cx="486544" cy="76944"/>
            </a:xfrm>
            <a:prstGeom prst="rect">
              <a:avLst/>
            </a:prstGeom>
            <a:noFill/>
          </p:spPr>
          <p:txBody>
            <a:bodyPr wrap="square" lIns="0" tIns="0" rIns="0" bIns="0" rtlCol="0">
              <a:spAutoFit/>
            </a:bodyPr>
            <a:lstStyle/>
            <a:p>
              <a:r>
                <a:rPr kumimoji="1" lang="ja-JP" altLang="en-US" sz="500" dirty="0"/>
                <a:t>透明熱処理ガラス</a:t>
              </a:r>
            </a:p>
          </p:txBody>
        </p:sp>
        <p:sp>
          <p:nvSpPr>
            <p:cNvPr id="18" name="テキスト ボックス 17">
              <a:extLst>
                <a:ext uri="{FF2B5EF4-FFF2-40B4-BE49-F238E27FC236}">
                  <a16:creationId xmlns:a16="http://schemas.microsoft.com/office/drawing/2014/main" id="{99F0614C-0BAA-5010-43A1-866D3E58FCCC}"/>
                </a:ext>
              </a:extLst>
            </p:cNvPr>
            <p:cNvSpPr txBox="1"/>
            <p:nvPr/>
          </p:nvSpPr>
          <p:spPr>
            <a:xfrm>
              <a:off x="8086667" y="3067934"/>
              <a:ext cx="1654407" cy="76944"/>
            </a:xfrm>
            <a:prstGeom prst="rect">
              <a:avLst/>
            </a:prstGeom>
            <a:noFill/>
          </p:spPr>
          <p:txBody>
            <a:bodyPr wrap="square" lIns="0" tIns="0" rIns="0" bIns="0" rtlCol="0">
              <a:spAutoFit/>
            </a:bodyPr>
            <a:lstStyle/>
            <a:p>
              <a:r>
                <a:rPr kumimoji="1" lang="en-US" altLang="ja-JP" sz="500" dirty="0">
                  <a:latin typeface="+mn-ea"/>
                </a:rPr>
                <a:t>※DH892mm</a:t>
              </a:r>
              <a:r>
                <a:rPr kumimoji="1" lang="ja-JP" altLang="en-US" sz="500" dirty="0">
                  <a:latin typeface="+mn-ea"/>
                </a:rPr>
                <a:t>以上は透明熱処理ガラスが標準となります。</a:t>
              </a:r>
            </a:p>
          </p:txBody>
        </p:sp>
        <p:pic>
          <p:nvPicPr>
            <p:cNvPr id="89" name="図 88">
              <a:extLst>
                <a:ext uri="{FF2B5EF4-FFF2-40B4-BE49-F238E27FC236}">
                  <a16:creationId xmlns:a16="http://schemas.microsoft.com/office/drawing/2014/main" id="{08468CE1-F221-4585-6DCF-7A140C58D8DF}"/>
                </a:ext>
              </a:extLst>
            </p:cNvPr>
            <p:cNvPicPr>
              <a:picLocks noChangeAspect="1"/>
            </p:cNvPicPr>
            <p:nvPr/>
          </p:nvPicPr>
          <p:blipFill>
            <a:blip r:embed="rId8"/>
            <a:stretch>
              <a:fillRect/>
            </a:stretch>
          </p:blipFill>
          <p:spPr>
            <a:xfrm>
              <a:off x="5074173" y="2561907"/>
              <a:ext cx="486781" cy="582971"/>
            </a:xfrm>
            <a:prstGeom prst="rect">
              <a:avLst/>
            </a:prstGeom>
          </p:spPr>
        </p:pic>
        <p:pic>
          <p:nvPicPr>
            <p:cNvPr id="91" name="図 90">
              <a:extLst>
                <a:ext uri="{FF2B5EF4-FFF2-40B4-BE49-F238E27FC236}">
                  <a16:creationId xmlns:a16="http://schemas.microsoft.com/office/drawing/2014/main" id="{24A08A7A-4FF0-82A8-945F-0159704AAA7B}"/>
                </a:ext>
              </a:extLst>
            </p:cNvPr>
            <p:cNvPicPr>
              <a:picLocks noChangeAspect="1"/>
            </p:cNvPicPr>
            <p:nvPr/>
          </p:nvPicPr>
          <p:blipFill>
            <a:blip r:embed="rId9"/>
            <a:stretch>
              <a:fillRect/>
            </a:stretch>
          </p:blipFill>
          <p:spPr>
            <a:xfrm>
              <a:off x="5953562" y="2561907"/>
              <a:ext cx="486781" cy="582971"/>
            </a:xfrm>
            <a:prstGeom prst="rect">
              <a:avLst/>
            </a:prstGeom>
          </p:spPr>
        </p:pic>
        <p:pic>
          <p:nvPicPr>
            <p:cNvPr id="93" name="図 92">
              <a:extLst>
                <a:ext uri="{FF2B5EF4-FFF2-40B4-BE49-F238E27FC236}">
                  <a16:creationId xmlns:a16="http://schemas.microsoft.com/office/drawing/2014/main" id="{D1E6FB14-7484-3FB4-6B51-476E6A92638D}"/>
                </a:ext>
              </a:extLst>
            </p:cNvPr>
            <p:cNvPicPr>
              <a:picLocks noChangeAspect="1"/>
            </p:cNvPicPr>
            <p:nvPr/>
          </p:nvPicPr>
          <p:blipFill>
            <a:blip r:embed="rId10"/>
            <a:stretch>
              <a:fillRect/>
            </a:stretch>
          </p:blipFill>
          <p:spPr>
            <a:xfrm>
              <a:off x="7154911" y="2561907"/>
              <a:ext cx="486781" cy="582971"/>
            </a:xfrm>
            <a:prstGeom prst="rect">
              <a:avLst/>
            </a:prstGeom>
          </p:spPr>
        </p:pic>
        <p:pic>
          <p:nvPicPr>
            <p:cNvPr id="94" name="図 93">
              <a:extLst>
                <a:ext uri="{FF2B5EF4-FFF2-40B4-BE49-F238E27FC236}">
                  <a16:creationId xmlns:a16="http://schemas.microsoft.com/office/drawing/2014/main" id="{6DD812AA-E749-589F-8172-CBC9A947F79E}"/>
                </a:ext>
              </a:extLst>
            </p:cNvPr>
            <p:cNvPicPr>
              <a:picLocks noChangeAspect="1"/>
            </p:cNvPicPr>
            <p:nvPr/>
          </p:nvPicPr>
          <p:blipFill>
            <a:blip r:embed="rId8"/>
            <a:stretch>
              <a:fillRect/>
            </a:stretch>
          </p:blipFill>
          <p:spPr>
            <a:xfrm>
              <a:off x="6562188" y="2561907"/>
              <a:ext cx="486781" cy="582971"/>
            </a:xfrm>
            <a:prstGeom prst="rect">
              <a:avLst/>
            </a:prstGeom>
          </p:spPr>
        </p:pic>
        <p:sp>
          <p:nvSpPr>
            <p:cNvPr id="96" name="正方形/長方形 95">
              <a:extLst>
                <a:ext uri="{FF2B5EF4-FFF2-40B4-BE49-F238E27FC236}">
                  <a16:creationId xmlns:a16="http://schemas.microsoft.com/office/drawing/2014/main" id="{3137684F-7E86-B3A9-FC75-071560E21EF5}"/>
                </a:ext>
              </a:extLst>
            </p:cNvPr>
            <p:cNvSpPr/>
            <p:nvPr/>
          </p:nvSpPr>
          <p:spPr bwMode="auto">
            <a:xfrm>
              <a:off x="5953562" y="2413130"/>
              <a:ext cx="1688130"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grpSp>
          <p:nvGrpSpPr>
            <p:cNvPr id="99" name="グループ化 98">
              <a:extLst>
                <a:ext uri="{FF2B5EF4-FFF2-40B4-BE49-F238E27FC236}">
                  <a16:creationId xmlns:a16="http://schemas.microsoft.com/office/drawing/2014/main" id="{F4AD4E9A-59AF-A5D6-AA0F-27189999E675}"/>
                </a:ext>
              </a:extLst>
            </p:cNvPr>
            <p:cNvGrpSpPr/>
            <p:nvPr/>
          </p:nvGrpSpPr>
          <p:grpSpPr>
            <a:xfrm>
              <a:off x="6626929" y="2424251"/>
              <a:ext cx="385787" cy="94777"/>
              <a:chOff x="5972553" y="2364457"/>
              <a:chExt cx="385787" cy="94777"/>
            </a:xfrm>
          </p:grpSpPr>
          <p:sp>
            <p:nvSpPr>
              <p:cNvPr id="97" name="テキスト ボックス 96">
                <a:extLst>
                  <a:ext uri="{FF2B5EF4-FFF2-40B4-BE49-F238E27FC236}">
                    <a16:creationId xmlns:a16="http://schemas.microsoft.com/office/drawing/2014/main" id="{88E0856D-75B7-DAD3-56A5-C0085E22E488}"/>
                  </a:ext>
                </a:extLst>
              </p:cNvPr>
              <p:cNvSpPr txBox="1"/>
              <p:nvPr/>
            </p:nvSpPr>
            <p:spPr>
              <a:xfrm>
                <a:off x="6068196" y="2366901"/>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98" name="四角形: 角を丸くする 97">
                <a:extLst>
                  <a:ext uri="{FF2B5EF4-FFF2-40B4-BE49-F238E27FC236}">
                    <a16:creationId xmlns:a16="http://schemas.microsoft.com/office/drawing/2014/main" id="{E15587C5-021D-DDE7-5832-6A919935D3FD}"/>
                  </a:ext>
                </a:extLst>
              </p:cNvPr>
              <p:cNvSpPr/>
              <p:nvPr/>
            </p:nvSpPr>
            <p:spPr bwMode="auto">
              <a:xfrm>
                <a:off x="5972553" y="2364457"/>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100" name="正方形/長方形 99">
              <a:extLst>
                <a:ext uri="{FF2B5EF4-FFF2-40B4-BE49-F238E27FC236}">
                  <a16:creationId xmlns:a16="http://schemas.microsoft.com/office/drawing/2014/main" id="{68306889-3A56-B039-778D-43F77B2C046A}"/>
                </a:ext>
              </a:extLst>
            </p:cNvPr>
            <p:cNvSpPr/>
            <p:nvPr/>
          </p:nvSpPr>
          <p:spPr bwMode="auto">
            <a:xfrm>
              <a:off x="5074173" y="2413130"/>
              <a:ext cx="486544" cy="112552"/>
            </a:xfrm>
            <a:prstGeom prst="rect">
              <a:avLst/>
            </a:prstGeom>
            <a:solidFill>
              <a:schemeClr val="tx1">
                <a:lumMod val="65000"/>
                <a:lumOff val="35000"/>
              </a:schemeClr>
            </a:solidFill>
            <a:ln w="6350">
              <a:solidFill>
                <a:schemeClr val="tx1">
                  <a:lumMod val="65000"/>
                  <a:lumOff val="35000"/>
                </a:schemeClr>
              </a:solidFill>
              <a:miter lim="800000"/>
              <a:headEnd/>
              <a:tailEnd/>
            </a:ln>
            <a:effectLst/>
          </p:spPr>
          <p:txBody>
            <a:bodyPr wrap="none" rtlCol="0" anchor="ctr"/>
            <a:lstStyle/>
            <a:p>
              <a:pPr algn="ctr"/>
              <a:r>
                <a:rPr kumimoji="1" lang="ja-JP" altLang="en-US" sz="600" b="1" dirty="0">
                  <a:solidFill>
                    <a:schemeClr val="bg1"/>
                  </a:solidFill>
                </a:rPr>
                <a:t>標準</a:t>
              </a:r>
            </a:p>
          </p:txBody>
        </p:sp>
        <p:cxnSp>
          <p:nvCxnSpPr>
            <p:cNvPr id="110" name="直線矢印コネクタ 109">
              <a:extLst>
                <a:ext uri="{FF2B5EF4-FFF2-40B4-BE49-F238E27FC236}">
                  <a16:creationId xmlns:a16="http://schemas.microsoft.com/office/drawing/2014/main" id="{52889A89-0238-DB33-5FF6-8A6F732192CE}"/>
                </a:ext>
              </a:extLst>
            </p:cNvPr>
            <p:cNvCxnSpPr>
              <a:cxnSpLocks/>
            </p:cNvCxnSpPr>
            <p:nvPr/>
          </p:nvCxnSpPr>
          <p:spPr>
            <a:xfrm>
              <a:off x="5629606" y="2853392"/>
              <a:ext cx="231054" cy="1"/>
            </a:xfrm>
            <a:prstGeom prst="straightConnector1">
              <a:avLst/>
            </a:prstGeom>
            <a:ln>
              <a:solidFill>
                <a:srgbClr val="3992B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 name="グループ化 153">
            <a:extLst>
              <a:ext uri="{FF2B5EF4-FFF2-40B4-BE49-F238E27FC236}">
                <a16:creationId xmlns:a16="http://schemas.microsoft.com/office/drawing/2014/main" id="{0032F051-ABF4-7314-5345-FF813EE7AFF1}"/>
              </a:ext>
            </a:extLst>
          </p:cNvPr>
          <p:cNvGrpSpPr/>
          <p:nvPr/>
        </p:nvGrpSpPr>
        <p:grpSpPr>
          <a:xfrm>
            <a:off x="4987591" y="3383949"/>
            <a:ext cx="4773600" cy="1260000"/>
            <a:chOff x="4987591" y="3383949"/>
            <a:chExt cx="4773600" cy="1260000"/>
          </a:xfrm>
        </p:grpSpPr>
        <p:sp>
          <p:nvSpPr>
            <p:cNvPr id="150" name="正方形/長方形 149">
              <a:extLst>
                <a:ext uri="{FF2B5EF4-FFF2-40B4-BE49-F238E27FC236}">
                  <a16:creationId xmlns:a16="http://schemas.microsoft.com/office/drawing/2014/main" id="{CF8483CD-8514-544A-9C47-CCECAB75ED2F}"/>
                </a:ext>
              </a:extLst>
            </p:cNvPr>
            <p:cNvSpPr/>
            <p:nvPr/>
          </p:nvSpPr>
          <p:spPr bwMode="auto">
            <a:xfrm>
              <a:off x="5954343" y="3922995"/>
              <a:ext cx="486000" cy="583200"/>
            </a:xfrm>
            <a:prstGeom prst="rect">
              <a:avLst/>
            </a:prstGeom>
            <a:solidFill>
              <a:schemeClr val="bg1">
                <a:lumMod val="9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151" name="正方形/長方形 150">
              <a:extLst>
                <a:ext uri="{FF2B5EF4-FFF2-40B4-BE49-F238E27FC236}">
                  <a16:creationId xmlns:a16="http://schemas.microsoft.com/office/drawing/2014/main" id="{9015F341-5374-F367-DB73-601CA2F7C204}"/>
                </a:ext>
              </a:extLst>
            </p:cNvPr>
            <p:cNvSpPr/>
            <p:nvPr/>
          </p:nvSpPr>
          <p:spPr bwMode="auto">
            <a:xfrm>
              <a:off x="6562969" y="3922995"/>
              <a:ext cx="486000" cy="583200"/>
            </a:xfrm>
            <a:prstGeom prst="rect">
              <a:avLst/>
            </a:prstGeom>
            <a:solidFill>
              <a:schemeClr val="bg1">
                <a:lumMod val="9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152" name="正方形/長方形 151">
              <a:extLst>
                <a:ext uri="{FF2B5EF4-FFF2-40B4-BE49-F238E27FC236}">
                  <a16:creationId xmlns:a16="http://schemas.microsoft.com/office/drawing/2014/main" id="{0BA91106-1CA9-30DD-8C17-58125D01B471}"/>
                </a:ext>
              </a:extLst>
            </p:cNvPr>
            <p:cNvSpPr/>
            <p:nvPr/>
          </p:nvSpPr>
          <p:spPr bwMode="auto">
            <a:xfrm>
              <a:off x="7155301" y="3922995"/>
              <a:ext cx="486000" cy="583200"/>
            </a:xfrm>
            <a:prstGeom prst="rect">
              <a:avLst/>
            </a:prstGeom>
            <a:solidFill>
              <a:schemeClr val="bg1">
                <a:lumMod val="9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sp>
          <p:nvSpPr>
            <p:cNvPr id="146" name="正方形/長方形 145">
              <a:extLst>
                <a:ext uri="{FF2B5EF4-FFF2-40B4-BE49-F238E27FC236}">
                  <a16:creationId xmlns:a16="http://schemas.microsoft.com/office/drawing/2014/main" id="{9558ACAE-6DEB-7A2F-DFA0-031CD297B193}"/>
                </a:ext>
              </a:extLst>
            </p:cNvPr>
            <p:cNvSpPr/>
            <p:nvPr/>
          </p:nvSpPr>
          <p:spPr bwMode="auto">
            <a:xfrm>
              <a:off x="5074173" y="3922995"/>
              <a:ext cx="486000" cy="583200"/>
            </a:xfrm>
            <a:prstGeom prst="rect">
              <a:avLst/>
            </a:prstGeom>
            <a:solidFill>
              <a:schemeClr val="bg1">
                <a:lumMod val="95000"/>
              </a:schemeClr>
            </a:solidFill>
            <a:ln w="6350">
              <a:noFill/>
              <a:miter lim="800000"/>
              <a:headEnd/>
              <a:tailEnd/>
            </a:ln>
            <a:effectLst/>
          </p:spPr>
          <p:txBody>
            <a:bodyPr wrap="none" rtlCol="0" anchor="ctr"/>
            <a:lstStyle/>
            <a:p>
              <a:pPr algn="ctr"/>
              <a:endParaRPr kumimoji="1" lang="ja-JP" altLang="en-US" sz="1200" dirty="0">
                <a:solidFill>
                  <a:prstClr val="black"/>
                </a:solidFill>
              </a:endParaRPr>
            </a:p>
          </p:txBody>
        </p:sp>
        <p:pic>
          <p:nvPicPr>
            <p:cNvPr id="104" name="図 103">
              <a:extLst>
                <a:ext uri="{FF2B5EF4-FFF2-40B4-BE49-F238E27FC236}">
                  <a16:creationId xmlns:a16="http://schemas.microsoft.com/office/drawing/2014/main" id="{0769826C-C708-99BC-89C7-0595B721B4B3}"/>
                </a:ext>
              </a:extLst>
            </p:cNvPr>
            <p:cNvPicPr>
              <a:picLocks noChangeAspect="1"/>
            </p:cNvPicPr>
            <p:nvPr/>
          </p:nvPicPr>
          <p:blipFill>
            <a:blip r:embed="rId11"/>
            <a:stretch>
              <a:fillRect/>
            </a:stretch>
          </p:blipFill>
          <p:spPr>
            <a:xfrm>
              <a:off x="6025670" y="3993158"/>
              <a:ext cx="342563" cy="450000"/>
            </a:xfrm>
            <a:prstGeom prst="rect">
              <a:avLst/>
            </a:prstGeom>
          </p:spPr>
        </p:pic>
        <p:pic>
          <p:nvPicPr>
            <p:cNvPr id="106" name="図 105">
              <a:extLst>
                <a:ext uri="{FF2B5EF4-FFF2-40B4-BE49-F238E27FC236}">
                  <a16:creationId xmlns:a16="http://schemas.microsoft.com/office/drawing/2014/main" id="{BA766BDE-3ADF-ADD5-3123-22B8E4194512}"/>
                </a:ext>
              </a:extLst>
            </p:cNvPr>
            <p:cNvPicPr>
              <a:picLocks noChangeAspect="1"/>
            </p:cNvPicPr>
            <p:nvPr/>
          </p:nvPicPr>
          <p:blipFill>
            <a:blip r:embed="rId12"/>
            <a:stretch>
              <a:fillRect/>
            </a:stretch>
          </p:blipFill>
          <p:spPr>
            <a:xfrm>
              <a:off x="6635494" y="3993158"/>
              <a:ext cx="344250" cy="450000"/>
            </a:xfrm>
            <a:prstGeom prst="rect">
              <a:avLst/>
            </a:prstGeom>
          </p:spPr>
        </p:pic>
        <p:pic>
          <p:nvPicPr>
            <p:cNvPr id="108" name="図 107">
              <a:extLst>
                <a:ext uri="{FF2B5EF4-FFF2-40B4-BE49-F238E27FC236}">
                  <a16:creationId xmlns:a16="http://schemas.microsoft.com/office/drawing/2014/main" id="{E9EC8948-411B-E122-D46A-2234069548C6}"/>
                </a:ext>
              </a:extLst>
            </p:cNvPr>
            <p:cNvPicPr>
              <a:picLocks noChangeAspect="1"/>
            </p:cNvPicPr>
            <p:nvPr/>
          </p:nvPicPr>
          <p:blipFill>
            <a:blip r:embed="rId13"/>
            <a:stretch>
              <a:fillRect/>
            </a:stretch>
          </p:blipFill>
          <p:spPr>
            <a:xfrm>
              <a:off x="7227019" y="3993158"/>
              <a:ext cx="342563" cy="450000"/>
            </a:xfrm>
            <a:prstGeom prst="rect">
              <a:avLst/>
            </a:prstGeom>
          </p:spPr>
        </p:pic>
        <p:grpSp>
          <p:nvGrpSpPr>
            <p:cNvPr id="127" name="グループ化 126">
              <a:extLst>
                <a:ext uri="{FF2B5EF4-FFF2-40B4-BE49-F238E27FC236}">
                  <a16:creationId xmlns:a16="http://schemas.microsoft.com/office/drawing/2014/main" id="{882A831A-ED46-93F3-4374-F1AF81C67773}"/>
                </a:ext>
              </a:extLst>
            </p:cNvPr>
            <p:cNvGrpSpPr/>
            <p:nvPr/>
          </p:nvGrpSpPr>
          <p:grpSpPr>
            <a:xfrm>
              <a:off x="4987591" y="3383949"/>
              <a:ext cx="4773600" cy="1260000"/>
              <a:chOff x="4987591" y="2025232"/>
              <a:chExt cx="4773600" cy="1260000"/>
            </a:xfrm>
          </p:grpSpPr>
          <p:sp>
            <p:nvSpPr>
              <p:cNvPr id="128" name="Rectangle 14">
                <a:extLst>
                  <a:ext uri="{FF2B5EF4-FFF2-40B4-BE49-F238E27FC236}">
                    <a16:creationId xmlns:a16="http://schemas.microsoft.com/office/drawing/2014/main" id="{54012D2C-117D-CD8D-52E5-0B7B4E145FBC}"/>
                  </a:ext>
                </a:extLst>
              </p:cNvPr>
              <p:cNvSpPr>
                <a:spLocks noChangeArrowheads="1"/>
              </p:cNvSpPr>
              <p:nvPr/>
            </p:nvSpPr>
            <p:spPr bwMode="auto">
              <a:xfrm>
                <a:off x="4987591" y="2025232"/>
                <a:ext cx="4773600" cy="1260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9" name="Rectangle 84">
                <a:extLst>
                  <a:ext uri="{FF2B5EF4-FFF2-40B4-BE49-F238E27FC236}">
                    <a16:creationId xmlns:a16="http://schemas.microsoft.com/office/drawing/2014/main" id="{95519F25-A98B-9D82-CB65-3127C5DC0837}"/>
                  </a:ext>
                </a:extLst>
              </p:cNvPr>
              <p:cNvSpPr>
                <a:spLocks noChangeArrowheads="1"/>
              </p:cNvSpPr>
              <p:nvPr/>
            </p:nvSpPr>
            <p:spPr bwMode="auto">
              <a:xfrm>
                <a:off x="4987591" y="2025233"/>
                <a:ext cx="47736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引手バリエーション</a:t>
                </a:r>
              </a:p>
            </p:txBody>
          </p:sp>
        </p:grpSp>
        <p:sp>
          <p:nvSpPr>
            <p:cNvPr id="130" name="テキスト ボックス 129">
              <a:extLst>
                <a:ext uri="{FF2B5EF4-FFF2-40B4-BE49-F238E27FC236}">
                  <a16:creationId xmlns:a16="http://schemas.microsoft.com/office/drawing/2014/main" id="{FF7F339F-5D35-C325-9A64-6F1701B03DE6}"/>
                </a:ext>
              </a:extLst>
            </p:cNvPr>
            <p:cNvSpPr txBox="1"/>
            <p:nvPr/>
          </p:nvSpPr>
          <p:spPr>
            <a:xfrm>
              <a:off x="5074173" y="3592511"/>
              <a:ext cx="4666901" cy="123111"/>
            </a:xfrm>
            <a:prstGeom prst="rect">
              <a:avLst/>
            </a:prstGeom>
            <a:noFill/>
          </p:spPr>
          <p:txBody>
            <a:bodyPr wrap="square" lIns="0" tIns="0" rIns="0" bIns="0" rtlCol="0">
              <a:spAutoFit/>
            </a:bodyPr>
            <a:lstStyle/>
            <a:p>
              <a:r>
                <a:rPr kumimoji="1" lang="ja-JP" altLang="en-US" sz="800" dirty="0">
                  <a:latin typeface="+mn-ea"/>
                </a:rPr>
                <a:t>標準仕様の空錠から、</a:t>
              </a:r>
              <a:r>
                <a:rPr lang="en-US" altLang="ja-JP" sz="800" dirty="0">
                  <a:latin typeface="+mn-ea"/>
                </a:rPr>
                <a:t>U</a:t>
              </a:r>
              <a:r>
                <a:rPr kumimoji="1" lang="ja-JP" altLang="en-US" sz="800" dirty="0">
                  <a:latin typeface="+mn-ea"/>
                </a:rPr>
                <a:t>オーダーで間仕切錠などの引手へ変更対応できます。</a:t>
              </a:r>
            </a:p>
          </p:txBody>
        </p:sp>
        <p:sp>
          <p:nvSpPr>
            <p:cNvPr id="131" name="テキスト ボックス 130">
              <a:extLst>
                <a:ext uri="{FF2B5EF4-FFF2-40B4-BE49-F238E27FC236}">
                  <a16:creationId xmlns:a16="http://schemas.microsoft.com/office/drawing/2014/main" id="{B3393615-972B-9A69-4895-B61E6D2B46C6}"/>
                </a:ext>
              </a:extLst>
            </p:cNvPr>
            <p:cNvSpPr txBox="1"/>
            <p:nvPr/>
          </p:nvSpPr>
          <p:spPr>
            <a:xfrm>
              <a:off x="5074173" y="4523079"/>
              <a:ext cx="486544" cy="76944"/>
            </a:xfrm>
            <a:prstGeom prst="rect">
              <a:avLst/>
            </a:prstGeom>
            <a:noFill/>
          </p:spPr>
          <p:txBody>
            <a:bodyPr wrap="square" lIns="0" tIns="0" rIns="0" bIns="0" rtlCol="0">
              <a:spAutoFit/>
            </a:bodyPr>
            <a:lstStyle/>
            <a:p>
              <a:r>
                <a:rPr kumimoji="1" lang="ja-JP" altLang="en-US" sz="500" dirty="0"/>
                <a:t>空錠</a:t>
              </a:r>
            </a:p>
          </p:txBody>
        </p:sp>
        <p:sp>
          <p:nvSpPr>
            <p:cNvPr id="132" name="テキスト ボックス 131">
              <a:extLst>
                <a:ext uri="{FF2B5EF4-FFF2-40B4-BE49-F238E27FC236}">
                  <a16:creationId xmlns:a16="http://schemas.microsoft.com/office/drawing/2014/main" id="{5E8DCD18-6DDC-CAE9-9E94-6A3B184B1638}"/>
                </a:ext>
              </a:extLst>
            </p:cNvPr>
            <p:cNvSpPr txBox="1"/>
            <p:nvPr/>
          </p:nvSpPr>
          <p:spPr>
            <a:xfrm>
              <a:off x="5953799" y="4523079"/>
              <a:ext cx="486544" cy="76944"/>
            </a:xfrm>
            <a:prstGeom prst="rect">
              <a:avLst/>
            </a:prstGeom>
            <a:noFill/>
          </p:spPr>
          <p:txBody>
            <a:bodyPr wrap="square" lIns="0" tIns="0" rIns="0" bIns="0" rtlCol="0">
              <a:spAutoFit/>
            </a:bodyPr>
            <a:lstStyle/>
            <a:p>
              <a:r>
                <a:rPr kumimoji="1" lang="ja-JP" altLang="en-US" sz="500" dirty="0"/>
                <a:t>間仕切錠</a:t>
              </a:r>
            </a:p>
          </p:txBody>
        </p:sp>
        <p:sp>
          <p:nvSpPr>
            <p:cNvPr id="133" name="テキスト ボックス 132">
              <a:extLst>
                <a:ext uri="{FF2B5EF4-FFF2-40B4-BE49-F238E27FC236}">
                  <a16:creationId xmlns:a16="http://schemas.microsoft.com/office/drawing/2014/main" id="{EA1BBF85-EDCC-CCAF-7599-2067FEAF49EA}"/>
                </a:ext>
              </a:extLst>
            </p:cNvPr>
            <p:cNvSpPr txBox="1"/>
            <p:nvPr/>
          </p:nvSpPr>
          <p:spPr>
            <a:xfrm>
              <a:off x="7147257" y="4523079"/>
              <a:ext cx="539397" cy="76944"/>
            </a:xfrm>
            <a:prstGeom prst="rect">
              <a:avLst/>
            </a:prstGeom>
            <a:noFill/>
          </p:spPr>
          <p:txBody>
            <a:bodyPr wrap="square" lIns="0" tIns="0" rIns="0" bIns="0" rtlCol="0">
              <a:spAutoFit/>
            </a:bodyPr>
            <a:lstStyle/>
            <a:p>
              <a:r>
                <a:rPr kumimoji="1" lang="ja-JP" altLang="en-US" sz="500" dirty="0"/>
                <a:t>キー付き錠</a:t>
              </a:r>
            </a:p>
          </p:txBody>
        </p:sp>
        <p:sp>
          <p:nvSpPr>
            <p:cNvPr id="134" name="テキスト ボックス 133">
              <a:extLst>
                <a:ext uri="{FF2B5EF4-FFF2-40B4-BE49-F238E27FC236}">
                  <a16:creationId xmlns:a16="http://schemas.microsoft.com/office/drawing/2014/main" id="{B8CD57D1-5947-09EF-C4E4-47FE73252813}"/>
                </a:ext>
              </a:extLst>
            </p:cNvPr>
            <p:cNvSpPr txBox="1"/>
            <p:nvPr/>
          </p:nvSpPr>
          <p:spPr>
            <a:xfrm>
              <a:off x="6562425" y="4523079"/>
              <a:ext cx="486544" cy="76944"/>
            </a:xfrm>
            <a:prstGeom prst="rect">
              <a:avLst/>
            </a:prstGeom>
            <a:noFill/>
          </p:spPr>
          <p:txBody>
            <a:bodyPr wrap="square" lIns="0" tIns="0" rIns="0" bIns="0" rtlCol="0">
              <a:spAutoFit/>
            </a:bodyPr>
            <a:lstStyle/>
            <a:p>
              <a:r>
                <a:rPr kumimoji="1" lang="ja-JP" altLang="en-US" sz="500" dirty="0"/>
                <a:t>表示錠</a:t>
              </a:r>
            </a:p>
          </p:txBody>
        </p:sp>
        <p:sp>
          <p:nvSpPr>
            <p:cNvPr id="140" name="正方形/長方形 139">
              <a:extLst>
                <a:ext uri="{FF2B5EF4-FFF2-40B4-BE49-F238E27FC236}">
                  <a16:creationId xmlns:a16="http://schemas.microsoft.com/office/drawing/2014/main" id="{B6529E2B-2B53-47EE-6B00-B38505F83577}"/>
                </a:ext>
              </a:extLst>
            </p:cNvPr>
            <p:cNvSpPr/>
            <p:nvPr/>
          </p:nvSpPr>
          <p:spPr bwMode="auto">
            <a:xfrm>
              <a:off x="5953562" y="3776585"/>
              <a:ext cx="1688130" cy="112552"/>
            </a:xfrm>
            <a:prstGeom prst="rect">
              <a:avLst/>
            </a:prstGeom>
            <a:solidFill>
              <a:schemeClr val="bg1"/>
            </a:solidFill>
            <a:ln w="6350">
              <a:solidFill>
                <a:srgbClr val="3992B9"/>
              </a:solidFill>
              <a:miter lim="800000"/>
              <a:headEnd/>
              <a:tailEnd/>
            </a:ln>
            <a:effectLst/>
          </p:spPr>
          <p:txBody>
            <a:bodyPr wrap="none" rtlCol="0" anchor="ctr"/>
            <a:lstStyle/>
            <a:p>
              <a:pPr algn="ctr"/>
              <a:endParaRPr kumimoji="1" lang="ja-JP" altLang="en-US" sz="1200" dirty="0">
                <a:solidFill>
                  <a:prstClr val="black"/>
                </a:solidFill>
              </a:endParaRPr>
            </a:p>
          </p:txBody>
        </p:sp>
        <p:grpSp>
          <p:nvGrpSpPr>
            <p:cNvPr id="141" name="グループ化 140">
              <a:extLst>
                <a:ext uri="{FF2B5EF4-FFF2-40B4-BE49-F238E27FC236}">
                  <a16:creationId xmlns:a16="http://schemas.microsoft.com/office/drawing/2014/main" id="{0D6C9FC0-2D4A-B359-BA12-A4BC0486C5AA}"/>
                </a:ext>
              </a:extLst>
            </p:cNvPr>
            <p:cNvGrpSpPr/>
            <p:nvPr/>
          </p:nvGrpSpPr>
          <p:grpSpPr>
            <a:xfrm>
              <a:off x="6626929" y="3787706"/>
              <a:ext cx="385787" cy="94777"/>
              <a:chOff x="5972553" y="2364457"/>
              <a:chExt cx="385787" cy="94777"/>
            </a:xfrm>
          </p:grpSpPr>
          <p:sp>
            <p:nvSpPr>
              <p:cNvPr id="142" name="テキスト ボックス 141">
                <a:extLst>
                  <a:ext uri="{FF2B5EF4-FFF2-40B4-BE49-F238E27FC236}">
                    <a16:creationId xmlns:a16="http://schemas.microsoft.com/office/drawing/2014/main" id="{E0407ECA-EEA7-6233-C79A-2D34CE588BD4}"/>
                  </a:ext>
                </a:extLst>
              </p:cNvPr>
              <p:cNvSpPr txBox="1"/>
              <p:nvPr/>
            </p:nvSpPr>
            <p:spPr>
              <a:xfrm>
                <a:off x="6068196" y="2366901"/>
                <a:ext cx="290144" cy="92333"/>
              </a:xfrm>
              <a:prstGeom prst="rect">
                <a:avLst/>
              </a:prstGeom>
              <a:noFill/>
            </p:spPr>
            <p:txBody>
              <a:bodyPr wrap="none" lIns="0" tIns="0" rIns="0" bIns="0" rtlCol="0">
                <a:spAutoFit/>
              </a:bodyPr>
              <a:lstStyle/>
              <a:p>
                <a:r>
                  <a:rPr lang="ja-JP" altLang="en-US" sz="600" b="1" dirty="0">
                    <a:solidFill>
                      <a:srgbClr val="3992B9"/>
                    </a:solidFill>
                  </a:rPr>
                  <a:t>オーダー</a:t>
                </a:r>
                <a:endParaRPr kumimoji="1" lang="en-US" altLang="ja-JP" sz="600" b="1" dirty="0">
                  <a:solidFill>
                    <a:srgbClr val="3992B9"/>
                  </a:solidFill>
                </a:endParaRPr>
              </a:p>
            </p:txBody>
          </p:sp>
          <p:sp>
            <p:nvSpPr>
              <p:cNvPr id="143" name="四角形: 角を丸くする 142">
                <a:extLst>
                  <a:ext uri="{FF2B5EF4-FFF2-40B4-BE49-F238E27FC236}">
                    <a16:creationId xmlns:a16="http://schemas.microsoft.com/office/drawing/2014/main" id="{A65A1EC6-895B-E655-E53F-61050DC955AA}"/>
                  </a:ext>
                </a:extLst>
              </p:cNvPr>
              <p:cNvSpPr/>
              <p:nvPr/>
            </p:nvSpPr>
            <p:spPr bwMode="auto">
              <a:xfrm>
                <a:off x="5972553" y="2364457"/>
                <a:ext cx="82006" cy="91088"/>
              </a:xfrm>
              <a:prstGeom prst="roundRect">
                <a:avLst/>
              </a:prstGeom>
              <a:noFill/>
              <a:ln w="6350">
                <a:solidFill>
                  <a:srgbClr val="3992B9"/>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1" lang="en-US" altLang="ja-JP" sz="800" dirty="0">
                    <a:solidFill>
                      <a:srgbClr val="3992B9"/>
                    </a:solidFill>
                  </a:rPr>
                  <a:t>U</a:t>
                </a:r>
                <a:endParaRPr kumimoji="1" lang="ja-JP" altLang="en-US" sz="800" dirty="0">
                  <a:solidFill>
                    <a:srgbClr val="3992B9"/>
                  </a:solidFill>
                </a:endParaRPr>
              </a:p>
            </p:txBody>
          </p:sp>
        </p:grpSp>
        <p:sp>
          <p:nvSpPr>
            <p:cNvPr id="144" name="正方形/長方形 143">
              <a:extLst>
                <a:ext uri="{FF2B5EF4-FFF2-40B4-BE49-F238E27FC236}">
                  <a16:creationId xmlns:a16="http://schemas.microsoft.com/office/drawing/2014/main" id="{29C6920A-BF8B-E175-9A6A-9A10655248BC}"/>
                </a:ext>
              </a:extLst>
            </p:cNvPr>
            <p:cNvSpPr/>
            <p:nvPr/>
          </p:nvSpPr>
          <p:spPr bwMode="auto">
            <a:xfrm>
              <a:off x="5074173" y="3776585"/>
              <a:ext cx="486544" cy="112552"/>
            </a:xfrm>
            <a:prstGeom prst="rect">
              <a:avLst/>
            </a:prstGeom>
            <a:solidFill>
              <a:schemeClr val="tx1">
                <a:lumMod val="65000"/>
                <a:lumOff val="35000"/>
              </a:schemeClr>
            </a:solidFill>
            <a:ln w="6350">
              <a:solidFill>
                <a:schemeClr val="tx1">
                  <a:lumMod val="65000"/>
                  <a:lumOff val="35000"/>
                </a:schemeClr>
              </a:solidFill>
              <a:miter lim="800000"/>
              <a:headEnd/>
              <a:tailEnd/>
            </a:ln>
            <a:effectLst/>
          </p:spPr>
          <p:txBody>
            <a:bodyPr wrap="none" rtlCol="0" anchor="ctr"/>
            <a:lstStyle/>
            <a:p>
              <a:pPr algn="ctr"/>
              <a:r>
                <a:rPr kumimoji="1" lang="ja-JP" altLang="en-US" sz="600" b="1" dirty="0">
                  <a:solidFill>
                    <a:schemeClr val="bg1"/>
                  </a:solidFill>
                </a:rPr>
                <a:t>標準</a:t>
              </a:r>
            </a:p>
          </p:txBody>
        </p:sp>
        <p:cxnSp>
          <p:nvCxnSpPr>
            <p:cNvPr id="145" name="直線矢印コネクタ 144">
              <a:extLst>
                <a:ext uri="{FF2B5EF4-FFF2-40B4-BE49-F238E27FC236}">
                  <a16:creationId xmlns:a16="http://schemas.microsoft.com/office/drawing/2014/main" id="{423DAAA6-E37C-A70F-0167-209A36242B9A}"/>
                </a:ext>
              </a:extLst>
            </p:cNvPr>
            <p:cNvCxnSpPr>
              <a:cxnSpLocks/>
            </p:cNvCxnSpPr>
            <p:nvPr/>
          </p:nvCxnSpPr>
          <p:spPr>
            <a:xfrm>
              <a:off x="5629606" y="4216847"/>
              <a:ext cx="231054" cy="1"/>
            </a:xfrm>
            <a:prstGeom prst="straightConnector1">
              <a:avLst/>
            </a:prstGeom>
            <a:ln>
              <a:solidFill>
                <a:srgbClr val="3992B9"/>
              </a:solidFill>
              <a:tailEnd type="triangle"/>
            </a:ln>
          </p:spPr>
          <p:style>
            <a:lnRef idx="1">
              <a:schemeClr val="accent1"/>
            </a:lnRef>
            <a:fillRef idx="0">
              <a:schemeClr val="accent1"/>
            </a:fillRef>
            <a:effectRef idx="0">
              <a:schemeClr val="accent1"/>
            </a:effectRef>
            <a:fontRef idx="minor">
              <a:schemeClr val="tx1"/>
            </a:fontRef>
          </p:style>
        </p:cxnSp>
        <p:pic>
          <p:nvPicPr>
            <p:cNvPr id="102" name="図 101">
              <a:extLst>
                <a:ext uri="{FF2B5EF4-FFF2-40B4-BE49-F238E27FC236}">
                  <a16:creationId xmlns:a16="http://schemas.microsoft.com/office/drawing/2014/main" id="{2894F311-306F-97C5-BF5D-7A03FB8F9C63}"/>
                </a:ext>
              </a:extLst>
            </p:cNvPr>
            <p:cNvPicPr>
              <a:picLocks noChangeAspect="1"/>
            </p:cNvPicPr>
            <p:nvPr/>
          </p:nvPicPr>
          <p:blipFill>
            <a:blip r:embed="rId14"/>
            <a:stretch>
              <a:fillRect/>
            </a:stretch>
          </p:blipFill>
          <p:spPr>
            <a:xfrm>
              <a:off x="5149437" y="3993158"/>
              <a:ext cx="342000" cy="450000"/>
            </a:xfrm>
            <a:prstGeom prst="rect">
              <a:avLst/>
            </a:prstGeom>
          </p:spPr>
        </p:pic>
      </p:grpSp>
      <p:sp>
        <p:nvSpPr>
          <p:cNvPr id="156" name="テキスト ボックス 155">
            <a:extLst>
              <a:ext uri="{FF2B5EF4-FFF2-40B4-BE49-F238E27FC236}">
                <a16:creationId xmlns:a16="http://schemas.microsoft.com/office/drawing/2014/main" id="{6F843928-E8DD-886E-B38F-B70FFDB5F6B4}"/>
              </a:ext>
            </a:extLst>
          </p:cNvPr>
          <p:cNvSpPr txBox="1"/>
          <p:nvPr/>
        </p:nvSpPr>
        <p:spPr>
          <a:xfrm>
            <a:off x="6130381" y="5579585"/>
            <a:ext cx="2031952" cy="153888"/>
          </a:xfrm>
          <a:prstGeom prst="rect">
            <a:avLst/>
          </a:prstGeom>
          <a:noFill/>
        </p:spPr>
        <p:txBody>
          <a:bodyPr wrap="square" lIns="0" tIns="0" rIns="0" bIns="0" rtlCol="0">
            <a:spAutoFit/>
          </a:bodyPr>
          <a:lstStyle/>
          <a:p>
            <a:r>
              <a:rPr kumimoji="1" lang="en-US" altLang="ja-JP" sz="500" dirty="0">
                <a:latin typeface="+mn-ea"/>
              </a:rPr>
              <a:t>※</a:t>
            </a:r>
            <a:r>
              <a:rPr kumimoji="1" lang="ja-JP" altLang="en-US" sz="500" dirty="0">
                <a:latin typeface="+mn-ea"/>
              </a:rPr>
              <a:t>ケーシング枠には対応いたしません。</a:t>
            </a:r>
          </a:p>
          <a:p>
            <a:r>
              <a:rPr kumimoji="1" lang="en-US" altLang="ja-JP" sz="500" dirty="0">
                <a:latin typeface="+mn-ea"/>
              </a:rPr>
              <a:t>※</a:t>
            </a:r>
            <a:r>
              <a:rPr kumimoji="1" lang="ja-JP" altLang="en-US" sz="500" dirty="0">
                <a:latin typeface="+mn-ea"/>
              </a:rPr>
              <a:t>受付窓の枠は、</a:t>
            </a:r>
            <a:r>
              <a:rPr kumimoji="1" lang="en-US" altLang="ja-JP" sz="500" dirty="0">
                <a:latin typeface="+mn-ea"/>
              </a:rPr>
              <a:t>3</a:t>
            </a:r>
            <a:r>
              <a:rPr kumimoji="1" lang="ja-JP" altLang="en-US" sz="500" dirty="0">
                <a:latin typeface="+mn-ea"/>
              </a:rPr>
              <a:t>方枠となります。</a:t>
            </a:r>
          </a:p>
        </p:txBody>
      </p:sp>
      <p:sp>
        <p:nvSpPr>
          <p:cNvPr id="5" name="テキスト ボックス 4">
            <a:extLst>
              <a:ext uri="{FF2B5EF4-FFF2-40B4-BE49-F238E27FC236}">
                <a16:creationId xmlns:a16="http://schemas.microsoft.com/office/drawing/2014/main" id="{30862DA4-0831-3502-1B30-B988932D3E5A}"/>
              </a:ext>
            </a:extLst>
          </p:cNvPr>
          <p:cNvSpPr txBox="1"/>
          <p:nvPr/>
        </p:nvSpPr>
        <p:spPr>
          <a:xfrm>
            <a:off x="2179337" y="4864292"/>
            <a:ext cx="2878279" cy="123111"/>
          </a:xfrm>
          <a:prstGeom prst="rect">
            <a:avLst/>
          </a:prstGeom>
          <a:noFill/>
        </p:spPr>
        <p:txBody>
          <a:bodyPr wrap="square" lIns="0" tIns="0" rIns="0" bIns="0" rtlCol="0">
            <a:spAutoFit/>
          </a:bodyPr>
          <a:lstStyle/>
          <a:p>
            <a:r>
              <a:rPr kumimoji="1" lang="ja-JP" altLang="en-US" sz="800" b="1" dirty="0">
                <a:latin typeface="+mn-ea"/>
              </a:rPr>
              <a:t>引違い戸錠（美和ロック品番：</a:t>
            </a:r>
            <a:r>
              <a:rPr kumimoji="1" lang="en-US" altLang="ja-JP" sz="800" b="1" dirty="0">
                <a:latin typeface="+mn-ea"/>
              </a:rPr>
              <a:t>SL99</a:t>
            </a:r>
            <a:r>
              <a:rPr kumimoji="1" lang="ja-JP" altLang="en-US" sz="800" b="1" dirty="0">
                <a:latin typeface="+mn-ea"/>
              </a:rPr>
              <a:t>）加工対応</a:t>
            </a:r>
          </a:p>
        </p:txBody>
      </p:sp>
      <p:sp>
        <p:nvSpPr>
          <p:cNvPr id="6" name="テキスト ボックス 5">
            <a:extLst>
              <a:ext uri="{FF2B5EF4-FFF2-40B4-BE49-F238E27FC236}">
                <a16:creationId xmlns:a16="http://schemas.microsoft.com/office/drawing/2014/main" id="{ED5D7F57-6CE0-29CF-0A6A-3292232C1C9E}"/>
              </a:ext>
            </a:extLst>
          </p:cNvPr>
          <p:cNvSpPr txBox="1"/>
          <p:nvPr/>
        </p:nvSpPr>
        <p:spPr>
          <a:xfrm>
            <a:off x="2197359" y="5140291"/>
            <a:ext cx="1224600" cy="369332"/>
          </a:xfrm>
          <a:prstGeom prst="rect">
            <a:avLst/>
          </a:prstGeom>
          <a:noFill/>
        </p:spPr>
        <p:txBody>
          <a:bodyPr wrap="square" lIns="0" tIns="0" rIns="0" bIns="0" rtlCol="0">
            <a:spAutoFit/>
          </a:bodyPr>
          <a:lstStyle/>
          <a:p>
            <a:r>
              <a:rPr lang="en-US" altLang="ja-JP" sz="600" dirty="0">
                <a:latin typeface="+mn-ea"/>
              </a:rPr>
              <a:t>U</a:t>
            </a:r>
            <a:r>
              <a:rPr kumimoji="1" lang="ja-JP" altLang="en-US" sz="600" dirty="0">
                <a:latin typeface="+mn-ea"/>
              </a:rPr>
              <a:t>オーダーで引違い戸錠加工対応ができます。エントランスなどの施設共有スペースに引違い戸を錠設置することで、安全性を高めます。</a:t>
            </a:r>
          </a:p>
        </p:txBody>
      </p:sp>
      <p:sp>
        <p:nvSpPr>
          <p:cNvPr id="7" name="テキスト ボックス 6">
            <a:extLst>
              <a:ext uri="{FF2B5EF4-FFF2-40B4-BE49-F238E27FC236}">
                <a16:creationId xmlns:a16="http://schemas.microsoft.com/office/drawing/2014/main" id="{77AF67D7-C4A8-9E01-1604-3A75B21FA501}"/>
              </a:ext>
            </a:extLst>
          </p:cNvPr>
          <p:cNvSpPr txBox="1"/>
          <p:nvPr/>
        </p:nvSpPr>
        <p:spPr>
          <a:xfrm>
            <a:off x="2187152" y="5630847"/>
            <a:ext cx="1234808" cy="153888"/>
          </a:xfrm>
          <a:prstGeom prst="rect">
            <a:avLst/>
          </a:prstGeom>
          <a:noFill/>
        </p:spPr>
        <p:txBody>
          <a:bodyPr wrap="square" lIns="0" tIns="0" rIns="0" bIns="0" rtlCol="0">
            <a:spAutoFit/>
          </a:bodyPr>
          <a:lstStyle/>
          <a:p>
            <a:r>
              <a:rPr kumimoji="1" lang="ja-JP" altLang="en-US" sz="500" dirty="0"/>
              <a:t>美和ロック引違い戸錠のご注文は美和ロック代理店へ直接ご注文ください。</a:t>
            </a:r>
          </a:p>
        </p:txBody>
      </p:sp>
      <p:grpSp>
        <p:nvGrpSpPr>
          <p:cNvPr id="4" name="グループ化 3">
            <a:extLst>
              <a:ext uri="{FF2B5EF4-FFF2-40B4-BE49-F238E27FC236}">
                <a16:creationId xmlns:a16="http://schemas.microsoft.com/office/drawing/2014/main" id="{F065AFC4-6BA8-0B4E-7FDF-F135402DB950}"/>
              </a:ext>
            </a:extLst>
          </p:cNvPr>
          <p:cNvGrpSpPr/>
          <p:nvPr/>
        </p:nvGrpSpPr>
        <p:grpSpPr>
          <a:xfrm>
            <a:off x="4987591" y="699525"/>
            <a:ext cx="4773600" cy="1209153"/>
            <a:chOff x="4987591" y="699525"/>
            <a:chExt cx="4773600" cy="1209153"/>
          </a:xfrm>
        </p:grpSpPr>
        <p:sp>
          <p:nvSpPr>
            <p:cNvPr id="26" name="Rectangle 14">
              <a:extLst>
                <a:ext uri="{FF2B5EF4-FFF2-40B4-BE49-F238E27FC236}">
                  <a16:creationId xmlns:a16="http://schemas.microsoft.com/office/drawing/2014/main" id="{21BC76C3-E3CB-7C63-116B-5152F99690B9}"/>
                </a:ext>
              </a:extLst>
            </p:cNvPr>
            <p:cNvSpPr>
              <a:spLocks noChangeArrowheads="1"/>
            </p:cNvSpPr>
            <p:nvPr/>
          </p:nvSpPr>
          <p:spPr bwMode="auto">
            <a:xfrm>
              <a:off x="4987591" y="699525"/>
              <a:ext cx="4773600" cy="1209153"/>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29" name="Picture 18" descr="http://www2.panasonic.biz/es/sumai/gazou/bicon/CA171AHND-PA0050504_0003.jpg">
              <a:extLst>
                <a:ext uri="{FF2B5EF4-FFF2-40B4-BE49-F238E27FC236}">
                  <a16:creationId xmlns:a16="http://schemas.microsoft.com/office/drawing/2014/main" id="{A2C723DD-BE75-A00C-3A14-5253E43048F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55709"/>
            <a:stretch/>
          </p:blipFill>
          <p:spPr bwMode="auto">
            <a:xfrm>
              <a:off x="5074173" y="1064704"/>
              <a:ext cx="557149" cy="2827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http://www2.panasonic.biz/es/sumai/gazou/bicon/CA141AHND-PA0051398.jpg">
              <a:extLst>
                <a:ext uri="{FF2B5EF4-FFF2-40B4-BE49-F238E27FC236}">
                  <a16:creationId xmlns:a16="http://schemas.microsoft.com/office/drawing/2014/main" id="{A09F3606-7C75-E31B-2F3C-3AC8B7A5BFA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5175" t="1" b="50"/>
            <a:stretch/>
          </p:blipFill>
          <p:spPr bwMode="auto">
            <a:xfrm rot="16200000">
              <a:off x="5817809" y="929224"/>
              <a:ext cx="286191" cy="5571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http://www2.panasonic.biz/es/sumai/gazou/bicon/CA141AHND-PA0051399.jpg">
              <a:extLst>
                <a:ext uri="{FF2B5EF4-FFF2-40B4-BE49-F238E27FC236}">
                  <a16:creationId xmlns:a16="http://schemas.microsoft.com/office/drawing/2014/main" id="{B284BCF5-F5F2-424C-6CEE-F25522DF577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5115" t="1" r="-1" b="50"/>
            <a:stretch/>
          </p:blipFill>
          <p:spPr bwMode="auto">
            <a:xfrm rot="16200000">
              <a:off x="6426139" y="929396"/>
              <a:ext cx="285847" cy="557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http://www2.panasonic.biz/es/sumai/gazou/bicon/CA141AHND-PA0051401.jpg">
              <a:extLst>
                <a:ext uri="{FF2B5EF4-FFF2-40B4-BE49-F238E27FC236}">
                  <a16:creationId xmlns:a16="http://schemas.microsoft.com/office/drawing/2014/main" id="{9832680C-3599-0E9A-476C-84151B3C8F6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6234" t="1" b="50"/>
            <a:stretch/>
          </p:blipFill>
          <p:spPr bwMode="auto">
            <a:xfrm rot="16200000">
              <a:off x="5213035" y="1341723"/>
              <a:ext cx="279426" cy="557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www2.panasonic.biz/es/sumai/gazou/bicon/CA141AHND-PA0051402.jpg">
              <a:extLst>
                <a:ext uri="{FF2B5EF4-FFF2-40B4-BE49-F238E27FC236}">
                  <a16:creationId xmlns:a16="http://schemas.microsoft.com/office/drawing/2014/main" id="{2D23D9BB-EAB3-B9E3-3487-EA9E2CEBF23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6769" t="1" b="50"/>
            <a:stretch/>
          </p:blipFill>
          <p:spPr bwMode="auto">
            <a:xfrm rot="16200000">
              <a:off x="5822899" y="1340017"/>
              <a:ext cx="276014" cy="557150"/>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4" name="Picture 34" descr="http://www2.panasonic.biz/es/sumai/gazou/bicon/CA152AHND-PA0050150.jpg">
              <a:extLst>
                <a:ext uri="{FF2B5EF4-FFF2-40B4-BE49-F238E27FC236}">
                  <a16:creationId xmlns:a16="http://schemas.microsoft.com/office/drawing/2014/main" id="{A048ECEF-C5F1-C7ED-3418-C7AC4C6A321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 r="50" b="57730"/>
            <a:stretch/>
          </p:blipFill>
          <p:spPr bwMode="auto">
            <a:xfrm>
              <a:off x="6290489" y="1486722"/>
              <a:ext cx="557149" cy="269878"/>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5" name="Picture 36" descr="http://www2.panasonic.biz/es/sumai/gazou/bicon/CA141AHND-PA0051403.jpg">
              <a:extLst>
                <a:ext uri="{FF2B5EF4-FFF2-40B4-BE49-F238E27FC236}">
                  <a16:creationId xmlns:a16="http://schemas.microsoft.com/office/drawing/2014/main" id="{3C4DA841-0136-AEE5-DCB3-81C7104F0DB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 r="50" b="56769"/>
            <a:stretch/>
          </p:blipFill>
          <p:spPr bwMode="auto">
            <a:xfrm>
              <a:off x="6898646" y="1480586"/>
              <a:ext cx="557149" cy="276013"/>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401E763E-FD21-B96F-C27D-F1E632BA305C}"/>
                </a:ext>
              </a:extLst>
            </p:cNvPr>
            <p:cNvSpPr/>
            <p:nvPr/>
          </p:nvSpPr>
          <p:spPr>
            <a:xfrm>
              <a:off x="5074173" y="1345400"/>
              <a:ext cx="557149" cy="76944"/>
            </a:xfrm>
            <a:prstGeom prst="rect">
              <a:avLst/>
            </a:prstGeom>
          </p:spPr>
          <p:txBody>
            <a:bodyPr wrap="square" lIns="0" tIns="0" rIns="0" bIns="0">
              <a:spAutoFit/>
            </a:bodyPr>
            <a:lstStyle/>
            <a:p>
              <a:r>
                <a:rPr lang="ja-JP" altLang="en-US" sz="500" spc="-30" dirty="0">
                  <a:solidFill>
                    <a:srgbClr val="000000"/>
                  </a:solidFill>
                  <a:latin typeface="ＭＳ Ｐゴシック" pitchFamily="50" charset="-128"/>
                  <a:ea typeface="ＭＳ Ｐゴシック" pitchFamily="50" charset="-128"/>
                </a:rPr>
                <a:t>ソフトウォールナット柄</a:t>
              </a:r>
            </a:p>
          </p:txBody>
        </p:sp>
        <p:sp>
          <p:nvSpPr>
            <p:cNvPr id="37" name="正方形/長方形 36">
              <a:extLst>
                <a:ext uri="{FF2B5EF4-FFF2-40B4-BE49-F238E27FC236}">
                  <a16:creationId xmlns:a16="http://schemas.microsoft.com/office/drawing/2014/main" id="{A846FAD6-69E0-E334-3C76-0B64762EA202}"/>
                </a:ext>
              </a:extLst>
            </p:cNvPr>
            <p:cNvSpPr/>
            <p:nvPr/>
          </p:nvSpPr>
          <p:spPr>
            <a:xfrm>
              <a:off x="5678745" y="1345400"/>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38" name="正方形/長方形 37">
              <a:extLst>
                <a:ext uri="{FF2B5EF4-FFF2-40B4-BE49-F238E27FC236}">
                  <a16:creationId xmlns:a16="http://schemas.microsoft.com/office/drawing/2014/main" id="{03E5FE1C-255D-DAA5-548F-6C78196452AE}"/>
                </a:ext>
              </a:extLst>
            </p:cNvPr>
            <p:cNvSpPr/>
            <p:nvPr/>
          </p:nvSpPr>
          <p:spPr>
            <a:xfrm>
              <a:off x="6283320" y="1345400"/>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39" name="正方形/長方形 38">
              <a:extLst>
                <a:ext uri="{FF2B5EF4-FFF2-40B4-BE49-F238E27FC236}">
                  <a16:creationId xmlns:a16="http://schemas.microsoft.com/office/drawing/2014/main" id="{E56B56F5-4A9E-7582-EB91-9350676939CD}"/>
                </a:ext>
              </a:extLst>
            </p:cNvPr>
            <p:cNvSpPr/>
            <p:nvPr/>
          </p:nvSpPr>
          <p:spPr>
            <a:xfrm>
              <a:off x="6898646" y="1345400"/>
              <a:ext cx="64680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グレージュアッシュ柄</a:t>
              </a:r>
            </a:p>
          </p:txBody>
        </p:sp>
        <p:sp>
          <p:nvSpPr>
            <p:cNvPr id="40" name="正方形/長方形 39">
              <a:extLst>
                <a:ext uri="{FF2B5EF4-FFF2-40B4-BE49-F238E27FC236}">
                  <a16:creationId xmlns:a16="http://schemas.microsoft.com/office/drawing/2014/main" id="{69FF3148-890B-8D41-2680-12723D01630B}"/>
                </a:ext>
              </a:extLst>
            </p:cNvPr>
            <p:cNvSpPr/>
            <p:nvPr/>
          </p:nvSpPr>
          <p:spPr>
            <a:xfrm>
              <a:off x="7505515" y="1345400"/>
              <a:ext cx="52992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イデアオーク柄</a:t>
              </a:r>
            </a:p>
          </p:txBody>
        </p:sp>
        <p:sp>
          <p:nvSpPr>
            <p:cNvPr id="41" name="正方形/長方形 40">
              <a:extLst>
                <a:ext uri="{FF2B5EF4-FFF2-40B4-BE49-F238E27FC236}">
                  <a16:creationId xmlns:a16="http://schemas.microsoft.com/office/drawing/2014/main" id="{948CAD26-70C1-02FB-E8C8-6389593CBC0F}"/>
                </a:ext>
              </a:extLst>
            </p:cNvPr>
            <p:cNvSpPr/>
            <p:nvPr/>
          </p:nvSpPr>
          <p:spPr>
            <a:xfrm>
              <a:off x="5074173" y="1749390"/>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42" name="正方形/長方形 41">
              <a:extLst>
                <a:ext uri="{FF2B5EF4-FFF2-40B4-BE49-F238E27FC236}">
                  <a16:creationId xmlns:a16="http://schemas.microsoft.com/office/drawing/2014/main" id="{EDF737A7-D17E-2999-BFF7-3257C352559F}"/>
                </a:ext>
              </a:extLst>
            </p:cNvPr>
            <p:cNvSpPr/>
            <p:nvPr/>
          </p:nvSpPr>
          <p:spPr>
            <a:xfrm>
              <a:off x="5685224" y="1749390"/>
              <a:ext cx="644837"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ホワイトオーク柄</a:t>
              </a:r>
            </a:p>
          </p:txBody>
        </p:sp>
        <p:sp>
          <p:nvSpPr>
            <p:cNvPr id="43" name="正方形/長方形 42">
              <a:extLst>
                <a:ext uri="{FF2B5EF4-FFF2-40B4-BE49-F238E27FC236}">
                  <a16:creationId xmlns:a16="http://schemas.microsoft.com/office/drawing/2014/main" id="{8EEE5D07-1A7A-34D6-5541-F6D240A386E2}"/>
                </a:ext>
              </a:extLst>
            </p:cNvPr>
            <p:cNvSpPr/>
            <p:nvPr/>
          </p:nvSpPr>
          <p:spPr>
            <a:xfrm>
              <a:off x="6291046" y="1749390"/>
              <a:ext cx="703756"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ホワイトアッシュ柄</a:t>
              </a:r>
            </a:p>
          </p:txBody>
        </p:sp>
        <p:sp>
          <p:nvSpPr>
            <p:cNvPr id="44" name="正方形/長方形 43">
              <a:extLst>
                <a:ext uri="{FF2B5EF4-FFF2-40B4-BE49-F238E27FC236}">
                  <a16:creationId xmlns:a16="http://schemas.microsoft.com/office/drawing/2014/main" id="{57C736E1-5DFD-B101-98D6-1B2E945727F9}"/>
                </a:ext>
              </a:extLst>
            </p:cNvPr>
            <p:cNvSpPr/>
            <p:nvPr/>
          </p:nvSpPr>
          <p:spPr>
            <a:xfrm>
              <a:off x="6898646" y="1749390"/>
              <a:ext cx="529927" cy="76944"/>
            </a:xfrm>
            <a:prstGeom prst="rect">
              <a:avLst/>
            </a:prstGeom>
          </p:spPr>
          <p:txBody>
            <a:bodyPr wrap="square" lIns="0" tIns="0" rIns="0" bIns="0">
              <a:spAutoFit/>
            </a:bodyPr>
            <a:lstStyle/>
            <a:p>
              <a:r>
                <a:rPr lang="ja-JP" altLang="en-US" sz="500" dirty="0" err="1">
                  <a:solidFill>
                    <a:srgbClr val="000000"/>
                  </a:solidFill>
                  <a:latin typeface="ＭＳ Ｐゴシック" pitchFamily="50" charset="-128"/>
                  <a:ea typeface="ＭＳ Ｐゴシック" pitchFamily="50" charset="-128"/>
                </a:rPr>
                <a:t>しっ</a:t>
              </a:r>
              <a:r>
                <a:rPr lang="ja-JP" altLang="en-US" sz="500" dirty="0">
                  <a:solidFill>
                    <a:srgbClr val="000000"/>
                  </a:solidFill>
                  <a:latin typeface="ＭＳ Ｐゴシック" pitchFamily="50" charset="-128"/>
                  <a:ea typeface="ＭＳ Ｐゴシック" pitchFamily="50" charset="-128"/>
                </a:rPr>
                <a:t>くいホワイト柄</a:t>
              </a:r>
            </a:p>
          </p:txBody>
        </p:sp>
        <p:pic>
          <p:nvPicPr>
            <p:cNvPr id="45" name="図 44">
              <a:extLst>
                <a:ext uri="{FF2B5EF4-FFF2-40B4-BE49-F238E27FC236}">
                  <a16:creationId xmlns:a16="http://schemas.microsoft.com/office/drawing/2014/main" id="{BDAE4E8C-ED94-19D6-62FF-879011C4964D}"/>
                </a:ext>
              </a:extLst>
            </p:cNvPr>
            <p:cNvPicPr>
              <a:picLocks noChangeAspect="1"/>
            </p:cNvPicPr>
            <p:nvPr/>
          </p:nvPicPr>
          <p:blipFill rotWithShape="1">
            <a:blip r:embed="rId22">
              <a:extLst>
                <a:ext uri="{28A0092B-C50C-407E-A947-70E740481C1C}">
                  <a14:useLocalDpi xmlns:a14="http://schemas.microsoft.com/office/drawing/2010/main" val="0"/>
                </a:ext>
              </a:extLst>
            </a:blip>
            <a:srcRect b="55862"/>
            <a:stretch/>
          </p:blipFill>
          <p:spPr>
            <a:xfrm>
              <a:off x="6898646" y="1064881"/>
              <a:ext cx="547094" cy="284033"/>
            </a:xfrm>
            <a:prstGeom prst="rect">
              <a:avLst/>
            </a:prstGeom>
          </p:spPr>
        </p:pic>
        <p:pic>
          <p:nvPicPr>
            <p:cNvPr id="46" name="図 45">
              <a:extLst>
                <a:ext uri="{FF2B5EF4-FFF2-40B4-BE49-F238E27FC236}">
                  <a16:creationId xmlns:a16="http://schemas.microsoft.com/office/drawing/2014/main" id="{5D937152-85C6-FEEF-3AF4-49541DE2546F}"/>
                </a:ext>
              </a:extLst>
            </p:cNvPr>
            <p:cNvPicPr>
              <a:picLocks noChangeAspect="1"/>
            </p:cNvPicPr>
            <p:nvPr/>
          </p:nvPicPr>
          <p:blipFill rotWithShape="1">
            <a:blip r:embed="rId23">
              <a:extLst>
                <a:ext uri="{28A0092B-C50C-407E-A947-70E740481C1C}">
                  <a14:useLocalDpi xmlns:a14="http://schemas.microsoft.com/office/drawing/2010/main" val="0"/>
                </a:ext>
              </a:extLst>
            </a:blip>
            <a:srcRect t="1" b="57145"/>
            <a:stretch/>
          </p:blipFill>
          <p:spPr>
            <a:xfrm>
              <a:off x="7496749" y="1064881"/>
              <a:ext cx="547094" cy="275778"/>
            </a:xfrm>
            <a:prstGeom prst="rect">
              <a:avLst/>
            </a:prstGeom>
          </p:spPr>
        </p:pic>
        <p:sp>
          <p:nvSpPr>
            <p:cNvPr id="52" name="テキスト ボックス 51">
              <a:extLst>
                <a:ext uri="{FF2B5EF4-FFF2-40B4-BE49-F238E27FC236}">
                  <a16:creationId xmlns:a16="http://schemas.microsoft.com/office/drawing/2014/main" id="{3A18E7B7-D876-F046-7D58-7EB1FFE98BB7}"/>
                </a:ext>
              </a:extLst>
            </p:cNvPr>
            <p:cNvSpPr txBox="1"/>
            <p:nvPr/>
          </p:nvSpPr>
          <p:spPr>
            <a:xfrm>
              <a:off x="5075740" y="920663"/>
              <a:ext cx="976864" cy="123111"/>
            </a:xfrm>
            <a:prstGeom prst="rect">
              <a:avLst/>
            </a:prstGeom>
            <a:noFill/>
            <a:ln>
              <a:noFill/>
            </a:ln>
          </p:spPr>
          <p:txBody>
            <a:bodyPr wrap="square" lIns="0" tIns="0" rIns="0" bIns="0" rtlCol="0">
              <a:spAutoFit/>
            </a:bodyPr>
            <a:lstStyle/>
            <a:p>
              <a:r>
                <a:rPr kumimoji="1" lang="ja-JP" altLang="en-US" sz="800" dirty="0">
                  <a:latin typeface="ＭＳ Ｐゴシック" panose="020B0600070205080204" pitchFamily="50" charset="-128"/>
                  <a:ea typeface="ＭＳ Ｐゴシック" panose="020B0600070205080204" pitchFamily="50" charset="-128"/>
                </a:rPr>
                <a:t>ナチュラルカラー</a:t>
              </a:r>
            </a:p>
          </p:txBody>
        </p:sp>
        <p:sp>
          <p:nvSpPr>
            <p:cNvPr id="60" name="テキスト ボックス 59">
              <a:extLst>
                <a:ext uri="{FF2B5EF4-FFF2-40B4-BE49-F238E27FC236}">
                  <a16:creationId xmlns:a16="http://schemas.microsoft.com/office/drawing/2014/main" id="{2BA7E4E9-96E5-31CD-9047-44854776DE03}"/>
                </a:ext>
              </a:extLst>
            </p:cNvPr>
            <p:cNvSpPr txBox="1"/>
            <p:nvPr/>
          </p:nvSpPr>
          <p:spPr>
            <a:xfrm>
              <a:off x="8086667" y="1703008"/>
              <a:ext cx="1635400" cy="76944"/>
            </a:xfrm>
            <a:prstGeom prst="rect">
              <a:avLst/>
            </a:prstGeom>
            <a:noFill/>
          </p:spPr>
          <p:txBody>
            <a:bodyPr wrap="square" lIns="0" tIns="0" rIns="0" bIns="0" rtlCol="0">
              <a:spAutoFit/>
            </a:bodyPr>
            <a:lstStyle/>
            <a:p>
              <a:r>
                <a:rPr kumimoji="1" lang="en-US" altLang="ja-JP" sz="500" dirty="0"/>
                <a:t>※</a:t>
              </a:r>
              <a:r>
                <a:rPr kumimoji="1" lang="ja-JP" altLang="en-US" sz="500" dirty="0"/>
                <a:t>ペイントカラー、ソリッドカラーには対応いたしません。</a:t>
              </a:r>
            </a:p>
          </p:txBody>
        </p:sp>
        <p:sp>
          <p:nvSpPr>
            <p:cNvPr id="85" name="Rectangle 84">
              <a:extLst>
                <a:ext uri="{FF2B5EF4-FFF2-40B4-BE49-F238E27FC236}">
                  <a16:creationId xmlns:a16="http://schemas.microsoft.com/office/drawing/2014/main" id="{6C77F919-F2FD-5625-557F-A7897B3634B3}"/>
                </a:ext>
              </a:extLst>
            </p:cNvPr>
            <p:cNvSpPr>
              <a:spLocks noChangeArrowheads="1"/>
            </p:cNvSpPr>
            <p:nvPr/>
          </p:nvSpPr>
          <p:spPr bwMode="auto">
            <a:xfrm>
              <a:off x="4987591" y="699525"/>
              <a:ext cx="47736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grpSp>
    </p:spTree>
    <p:extLst>
      <p:ext uri="{BB962C8B-B14F-4D97-AF65-F5344CB8AC3E}">
        <p14:creationId xmlns:p14="http://schemas.microsoft.com/office/powerpoint/2010/main" val="256641865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none" anchor="ctr"/>
      <a:lstStyle>
        <a:defPPr algn="ctr">
          <a:defRPr sz="1200" dirty="0">
            <a:solidFill>
              <a:prstClr val="black"/>
            </a:solidFill>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CD2FBCBC1B24A4CAC0BE4C74FFF1029" ma:contentTypeVersion="13" ma:contentTypeDescription="新しいドキュメントを作成します。" ma:contentTypeScope="" ma:versionID="5167e73e5e451d3cebbef5a5d86ff532">
  <xsd:schema xmlns:xsd="http://www.w3.org/2001/XMLSchema" xmlns:xs="http://www.w3.org/2001/XMLSchema" xmlns:p="http://schemas.microsoft.com/office/2006/metadata/properties" xmlns:ns2="740151c3-cbc2-4a6a-b8f5-c7245eb9de5d" xmlns:ns3="507e9f54-a93f-44b1-beb0-821c61aa5389" targetNamespace="http://schemas.microsoft.com/office/2006/metadata/properties" ma:root="true" ma:fieldsID="6a33c16875b96104cf2b566c7f7ceb9e" ns2:_="" ns3:_="">
    <xsd:import namespace="740151c3-cbc2-4a6a-b8f5-c7245eb9de5d"/>
    <xsd:import namespace="507e9f54-a93f-44b1-beb0-821c61aa53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0151c3-cbc2-4a6a-b8f5-c7245eb9d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12a35578-c673-4478-9490-9f1749c7fc4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7e9f54-a93f-44b1-beb0-821c61aa538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8386e6-daa3-4034-a660-d86354e323c6}" ma:internalName="TaxCatchAll" ma:showField="CatchAllData" ma:web="507e9f54-a93f-44b1-beb0-821c61aa538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EDED46-B4F2-466E-A0E9-D05BA03124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0151c3-cbc2-4a6a-b8f5-c7245eb9de5d"/>
    <ds:schemaRef ds:uri="507e9f54-a93f-44b1-beb0-821c61aa53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3F8C1D-D808-4AC5-905B-E07EB73226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5577</TotalTime>
  <Words>6991</Words>
  <Application>Microsoft Office PowerPoint</Application>
  <PresentationFormat>A4 210 x 297 mm</PresentationFormat>
  <Paragraphs>1239</Paragraphs>
  <Slides>19</Slides>
  <Notes>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19</vt:i4>
      </vt:variant>
    </vt:vector>
  </HeadingPairs>
  <TitlesOfParts>
    <vt:vector size="30" baseType="lpstr">
      <vt:lpstr>FutoGoB101Pro-Bold-90pv-RKSJ-H-Identity-H</vt:lpstr>
      <vt:lpstr>Helvetica-Light</vt:lpstr>
      <vt:lpstr>HGS明朝B</vt:lpstr>
      <vt:lpstr>Meiryo UI</vt:lpstr>
      <vt:lpstr>ＭＳ Ｐゴシック</vt:lpstr>
      <vt:lpstr>NotoSansCJKjp</vt:lpstr>
      <vt:lpstr>PUD新ゴシック表示-M</vt:lpstr>
      <vt:lpstr>小塚ゴシック Pro R</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c:creator>
  <cp:lastModifiedBy>山口 稜</cp:lastModifiedBy>
  <cp:revision>307</cp:revision>
  <cp:lastPrinted>2016-11-11T06:22:55Z</cp:lastPrinted>
  <dcterms:created xsi:type="dcterms:W3CDTF">2013-12-02T09:29:28Z</dcterms:created>
  <dcterms:modified xsi:type="dcterms:W3CDTF">2025-06-17T08:29:14Z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66632604</vt:lpwstr>
  </property>
  <property fmtid="{D5CDD505-2E9C-101B-9397-08002B2CF9AE}" pid="3" name="NXPowerLiteSettings">
    <vt:lpwstr>8700052003A000</vt:lpwstr>
  </property>
  <property fmtid="{D5CDD505-2E9C-101B-9397-08002B2CF9AE}" pid="4" name="NXPowerLiteVersion">
    <vt:lpwstr>D8.0.5</vt:lpwstr>
  </property>
</Properties>
</file>