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906000" cy="6858000" type="A4"/>
  <p:notesSz cx="9906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5"/>
    <p:restoredTop sz="94643"/>
  </p:normalViewPr>
  <p:slideViewPr>
    <p:cSldViewPr>
      <p:cViewPr varScale="1">
        <p:scale>
          <a:sx n="78" d="100"/>
          <a:sy n="78" d="100"/>
        </p:scale>
        <p:origin x="18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6623-8010-5D4D-A670-76397F89B7E4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13C66-D876-684B-B9E0-1DCA69A96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62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3C66-D876-684B-B9E0-1DCA69A960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28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20A00-4151-9140-8D2E-DC9648D6E5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53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D32A3-CB7F-E627-8FC3-DF207EE5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35E607-3826-0782-9488-522C67EDB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A0275E-0C39-7455-B981-7C108B263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1AABC-A096-5FE4-E683-E17CEAB31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3C66-D876-684B-B9E0-1DCA69A960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DC8D7-9898-D065-7A07-D839FB56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8DB014-592D-F7D9-A512-779040962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09861D-2929-B2B7-48AB-977A201D5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EB52AE-BFB6-B779-286C-3DCD87D4B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20A00-4151-9140-8D2E-DC9648D6E5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48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D495-68B6-C497-97C2-130B635D8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79EA50-9DD3-8A49-DD22-AD6CB14B9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207A45-15E2-9A68-FF27-B286B8A46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3686B8-3347-7373-EF94-D4A0786F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3C66-D876-684B-B9E0-1DCA69A960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0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F608-EBAF-0E7D-7BD9-512F575A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91CD82-B605-0ABF-2CC6-FCCE8DE75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1815C1-0674-57B7-440A-CACA58938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C35D7D-6038-D628-1B0C-A971B0274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3C66-D876-684B-B9E0-1DCA69A960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68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A3E0-9F0E-142E-1BB6-85D942F92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90247C-9FD2-43CA-D063-29D46C025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2F8FA9-9E3B-401B-36C1-91DD21A2C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40BDC-1B90-5160-AA40-B5B8AAE2E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3C66-D876-684B-B9E0-1DCA69A960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55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3C66-D876-684B-B9E0-1DCA69A960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3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992" y="25577"/>
            <a:ext cx="9619615" cy="589280"/>
          </a:xfrm>
          <a:custGeom>
            <a:avLst/>
            <a:gdLst/>
            <a:ahLst/>
            <a:cxnLst/>
            <a:rect l="l" t="t" r="r" b="b"/>
            <a:pathLst>
              <a:path w="9619615" h="589280">
                <a:moveTo>
                  <a:pt x="0" y="0"/>
                </a:moveTo>
                <a:lnTo>
                  <a:pt x="9619195" y="0"/>
                </a:lnTo>
                <a:lnTo>
                  <a:pt x="9619195" y="589279"/>
                </a:lnTo>
                <a:lnTo>
                  <a:pt x="0" y="589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E4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2051" y="25577"/>
            <a:ext cx="8181340" cy="588010"/>
          </a:xfrm>
          <a:custGeom>
            <a:avLst/>
            <a:gdLst/>
            <a:ahLst/>
            <a:cxnLst/>
            <a:rect l="l" t="t" r="r" b="b"/>
            <a:pathLst>
              <a:path w="8181340" h="588010">
                <a:moveTo>
                  <a:pt x="8181149" y="0"/>
                </a:moveTo>
                <a:lnTo>
                  <a:pt x="0" y="0"/>
                </a:lnTo>
                <a:lnTo>
                  <a:pt x="0" y="587717"/>
                </a:lnTo>
                <a:lnTo>
                  <a:pt x="8181149" y="587717"/>
                </a:lnTo>
                <a:lnTo>
                  <a:pt x="8181149" y="0"/>
                </a:lnTo>
                <a:close/>
              </a:path>
            </a:pathLst>
          </a:custGeom>
          <a:solidFill>
            <a:srgbClr val="4E4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94602" y="35558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0"/>
                </a:moveTo>
                <a:lnTo>
                  <a:pt x="0" y="2639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29834" y="355580"/>
            <a:ext cx="8331200" cy="0"/>
          </a:xfrm>
          <a:custGeom>
            <a:avLst/>
            <a:gdLst/>
            <a:ahLst/>
            <a:cxnLst/>
            <a:rect l="l" t="t" r="r" b="b"/>
            <a:pathLst>
              <a:path w="8331200">
                <a:moveTo>
                  <a:pt x="0" y="0"/>
                </a:moveTo>
                <a:lnTo>
                  <a:pt x="8331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721" y="239293"/>
            <a:ext cx="1150937" cy="1744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em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32" Type="http://schemas.openxmlformats.org/officeDocument/2006/relationships/image" Target="../media/image31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emf"/><Relationship Id="rId28" Type="http://schemas.openxmlformats.org/officeDocument/2006/relationships/image" Target="../media/image27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31" Type="http://schemas.openxmlformats.org/officeDocument/2006/relationships/image" Target="../media/image30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emf"/><Relationship Id="rId27" Type="http://schemas.openxmlformats.org/officeDocument/2006/relationships/image" Target="../media/image26.png"/><Relationship Id="rId30" Type="http://schemas.openxmlformats.org/officeDocument/2006/relationships/image" Target="../media/image29.jpg"/><Relationship Id="rId8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2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27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32.jpg"/><Relationship Id="rId5" Type="http://schemas.openxmlformats.org/officeDocument/2006/relationships/image" Target="../media/image35.jp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26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31.jpg"/><Relationship Id="rId4" Type="http://schemas.openxmlformats.org/officeDocument/2006/relationships/image" Target="../media/image34.jpg"/><Relationship Id="rId9" Type="http://schemas.openxmlformats.org/officeDocument/2006/relationships/image" Target="../media/image25.png"/><Relationship Id="rId14" Type="http://schemas.openxmlformats.org/officeDocument/2006/relationships/image" Target="../media/image38.jp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30.jpg"/><Relationship Id="rId8" Type="http://schemas.openxmlformats.org/officeDocument/2006/relationships/image" Target="../media/image24.png"/><Relationship Id="rId3" Type="http://schemas.openxmlformats.org/officeDocument/2006/relationships/image" Target="../media/image33.jpg"/><Relationship Id="rId12" Type="http://schemas.openxmlformats.org/officeDocument/2006/relationships/image" Target="../media/image28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20" Type="http://schemas.openxmlformats.org/officeDocument/2006/relationships/image" Target="../media/image44.png"/><Relationship Id="rId41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20.emf"/><Relationship Id="rId26" Type="http://schemas.openxmlformats.org/officeDocument/2006/relationships/image" Target="../media/image32.jpg"/><Relationship Id="rId3" Type="http://schemas.openxmlformats.org/officeDocument/2006/relationships/image" Target="../media/image2.jpg"/><Relationship Id="rId21" Type="http://schemas.openxmlformats.org/officeDocument/2006/relationships/image" Target="../media/image17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66.jpg"/><Relationship Id="rId25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6.jp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30.jpg"/><Relationship Id="rId32" Type="http://schemas.openxmlformats.org/officeDocument/2006/relationships/image" Target="../media/image28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9.jpg"/><Relationship Id="rId28" Type="http://schemas.openxmlformats.org/officeDocument/2006/relationships/image" Target="../media/image24.png"/><Relationship Id="rId10" Type="http://schemas.openxmlformats.org/officeDocument/2006/relationships/image" Target="../media/image9.jpg"/><Relationship Id="rId19" Type="http://schemas.openxmlformats.org/officeDocument/2006/relationships/image" Target="../media/image21.emf"/><Relationship Id="rId31" Type="http://schemas.openxmlformats.org/officeDocument/2006/relationships/image" Target="../media/image27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2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2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27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7.jpg"/><Relationship Id="rId45" Type="http://schemas.openxmlformats.org/officeDocument/2006/relationships/image" Target="../media/image32.jpg"/><Relationship Id="rId5" Type="http://schemas.openxmlformats.org/officeDocument/2006/relationships/image" Target="../media/image35.jp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26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31.jpg"/><Relationship Id="rId4" Type="http://schemas.openxmlformats.org/officeDocument/2006/relationships/image" Target="../media/image34.jpg"/><Relationship Id="rId9" Type="http://schemas.openxmlformats.org/officeDocument/2006/relationships/image" Target="../media/image2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30.jpg"/><Relationship Id="rId8" Type="http://schemas.openxmlformats.org/officeDocument/2006/relationships/image" Target="../media/image24.png"/><Relationship Id="rId3" Type="http://schemas.openxmlformats.org/officeDocument/2006/relationships/image" Target="../media/image33.jpg"/><Relationship Id="rId12" Type="http://schemas.openxmlformats.org/officeDocument/2006/relationships/image" Target="../media/image28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0" Type="http://schemas.openxmlformats.org/officeDocument/2006/relationships/image" Target="../media/image45.png"/><Relationship Id="rId41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20.emf"/><Relationship Id="rId26" Type="http://schemas.openxmlformats.org/officeDocument/2006/relationships/image" Target="../media/image31.jpg"/><Relationship Id="rId3" Type="http://schemas.openxmlformats.org/officeDocument/2006/relationships/image" Target="../media/image2.jpg"/><Relationship Id="rId21" Type="http://schemas.openxmlformats.org/officeDocument/2006/relationships/image" Target="../media/image16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69.jpg"/><Relationship Id="rId25" Type="http://schemas.openxmlformats.org/officeDocument/2006/relationships/image" Target="../media/image30.jp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70.emf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9.jpg"/><Relationship Id="rId32" Type="http://schemas.openxmlformats.org/officeDocument/2006/relationships/image" Target="../media/image27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emf"/><Relationship Id="rId28" Type="http://schemas.openxmlformats.org/officeDocument/2006/relationships/image" Target="../media/image23.png"/><Relationship Id="rId10" Type="http://schemas.openxmlformats.org/officeDocument/2006/relationships/image" Target="../media/image9.jpg"/><Relationship Id="rId19" Type="http://schemas.openxmlformats.org/officeDocument/2006/relationships/image" Target="../media/image21.emf"/><Relationship Id="rId31" Type="http://schemas.openxmlformats.org/officeDocument/2006/relationships/image" Target="../media/image26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17.jpg"/><Relationship Id="rId27" Type="http://schemas.openxmlformats.org/officeDocument/2006/relationships/image" Target="../media/image32.jpg"/><Relationship Id="rId30" Type="http://schemas.openxmlformats.org/officeDocument/2006/relationships/image" Target="../media/image25.png"/><Relationship Id="rId8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72.emf"/><Relationship Id="rId26" Type="http://schemas.openxmlformats.org/officeDocument/2006/relationships/image" Target="../media/image31.jpg"/><Relationship Id="rId3" Type="http://schemas.openxmlformats.org/officeDocument/2006/relationships/image" Target="../media/image2.jpg"/><Relationship Id="rId21" Type="http://schemas.openxmlformats.org/officeDocument/2006/relationships/image" Target="../media/image16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71.jpg"/><Relationship Id="rId25" Type="http://schemas.openxmlformats.org/officeDocument/2006/relationships/image" Target="../media/image30.jp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21.emf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9.jpg"/><Relationship Id="rId32" Type="http://schemas.openxmlformats.org/officeDocument/2006/relationships/image" Target="../media/image27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emf"/><Relationship Id="rId28" Type="http://schemas.openxmlformats.org/officeDocument/2006/relationships/image" Target="../media/image23.png"/><Relationship Id="rId10" Type="http://schemas.openxmlformats.org/officeDocument/2006/relationships/image" Target="../media/image9.jpg"/><Relationship Id="rId19" Type="http://schemas.openxmlformats.org/officeDocument/2006/relationships/image" Target="../media/image20.emf"/><Relationship Id="rId31" Type="http://schemas.openxmlformats.org/officeDocument/2006/relationships/image" Target="../media/image26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17.jpg"/><Relationship Id="rId27" Type="http://schemas.openxmlformats.org/officeDocument/2006/relationships/image" Target="../media/image32.jpg"/><Relationship Id="rId30" Type="http://schemas.openxmlformats.org/officeDocument/2006/relationships/image" Target="../media/image25.png"/><Relationship Id="rId8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74.emf"/><Relationship Id="rId26" Type="http://schemas.openxmlformats.org/officeDocument/2006/relationships/image" Target="../media/image31.jpg"/><Relationship Id="rId3" Type="http://schemas.openxmlformats.org/officeDocument/2006/relationships/image" Target="../media/image2.jpg"/><Relationship Id="rId21" Type="http://schemas.openxmlformats.org/officeDocument/2006/relationships/image" Target="../media/image16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73.jpg"/><Relationship Id="rId25" Type="http://schemas.openxmlformats.org/officeDocument/2006/relationships/image" Target="../media/image30.jp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21.emf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9.jpg"/><Relationship Id="rId32" Type="http://schemas.openxmlformats.org/officeDocument/2006/relationships/image" Target="../media/image27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emf"/><Relationship Id="rId28" Type="http://schemas.openxmlformats.org/officeDocument/2006/relationships/image" Target="../media/image23.png"/><Relationship Id="rId10" Type="http://schemas.openxmlformats.org/officeDocument/2006/relationships/image" Target="../media/image9.jpg"/><Relationship Id="rId19" Type="http://schemas.openxmlformats.org/officeDocument/2006/relationships/image" Target="../media/image20.emf"/><Relationship Id="rId31" Type="http://schemas.openxmlformats.org/officeDocument/2006/relationships/image" Target="../media/image26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17.jpg"/><Relationship Id="rId27" Type="http://schemas.openxmlformats.org/officeDocument/2006/relationships/image" Target="../media/image32.jpg"/><Relationship Id="rId30" Type="http://schemas.openxmlformats.org/officeDocument/2006/relationships/image" Target="../media/image25.png"/><Relationship Id="rId8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jp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40.png"/><Relationship Id="rId47" Type="http://schemas.openxmlformats.org/officeDocument/2006/relationships/image" Target="../media/image27.png"/><Relationship Id="rId50" Type="http://schemas.openxmlformats.org/officeDocument/2006/relationships/image" Target="../media/image33.jpg"/><Relationship Id="rId55" Type="http://schemas.openxmlformats.org/officeDocument/2006/relationships/image" Target="../media/image21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jpg"/><Relationship Id="rId29" Type="http://schemas.openxmlformats.org/officeDocument/2006/relationships/image" Target="../media/image53.png"/><Relationship Id="rId11" Type="http://schemas.openxmlformats.org/officeDocument/2006/relationships/image" Target="../media/image1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25.png"/><Relationship Id="rId53" Type="http://schemas.openxmlformats.org/officeDocument/2006/relationships/image" Target="../media/image36.png"/><Relationship Id="rId58" Type="http://schemas.openxmlformats.org/officeDocument/2006/relationships/image" Target="../media/image22.emf"/><Relationship Id="rId5" Type="http://schemas.openxmlformats.org/officeDocument/2006/relationships/image" Target="../media/image12.jpg"/><Relationship Id="rId61" Type="http://schemas.openxmlformats.org/officeDocument/2006/relationships/image" Target="../media/image29.jpg"/><Relationship Id="rId19" Type="http://schemas.openxmlformats.org/officeDocument/2006/relationships/image" Target="../media/image43.png"/><Relationship Id="rId14" Type="http://schemas.openxmlformats.org/officeDocument/2006/relationships/image" Target="../media/image4.jp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56" Type="http://schemas.openxmlformats.org/officeDocument/2006/relationships/image" Target="../media/image16.jpg"/><Relationship Id="rId8" Type="http://schemas.openxmlformats.org/officeDocument/2006/relationships/image" Target="../media/image5.jpg"/><Relationship Id="rId51" Type="http://schemas.openxmlformats.org/officeDocument/2006/relationships/image" Target="../media/image34.jpg"/><Relationship Id="rId3" Type="http://schemas.openxmlformats.org/officeDocument/2006/relationships/image" Target="../media/image10.jpg"/><Relationship Id="rId12" Type="http://schemas.openxmlformats.org/officeDocument/2006/relationships/image" Target="../media/image2.jp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26.png"/><Relationship Id="rId59" Type="http://schemas.openxmlformats.org/officeDocument/2006/relationships/image" Target="../media/image30.jpg"/><Relationship Id="rId20" Type="http://schemas.openxmlformats.org/officeDocument/2006/relationships/image" Target="../media/image44.png"/><Relationship Id="rId41" Type="http://schemas.openxmlformats.org/officeDocument/2006/relationships/image" Target="../media/image39.png"/><Relationship Id="rId54" Type="http://schemas.openxmlformats.org/officeDocument/2006/relationships/image" Target="../media/image20.emf"/><Relationship Id="rId6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5" Type="http://schemas.openxmlformats.org/officeDocument/2006/relationships/image" Target="../media/image8.jp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37.png"/><Relationship Id="rId57" Type="http://schemas.openxmlformats.org/officeDocument/2006/relationships/image" Target="../media/image17.jpg"/><Relationship Id="rId10" Type="http://schemas.openxmlformats.org/officeDocument/2006/relationships/image" Target="../media/image7.jpg"/><Relationship Id="rId31" Type="http://schemas.openxmlformats.org/officeDocument/2006/relationships/image" Target="../media/image55.png"/><Relationship Id="rId44" Type="http://schemas.openxmlformats.org/officeDocument/2006/relationships/image" Target="../media/image24.png"/><Relationship Id="rId52" Type="http://schemas.openxmlformats.org/officeDocument/2006/relationships/image" Target="../media/image35.jpg"/><Relationship Id="rId60" Type="http://schemas.openxmlformats.org/officeDocument/2006/relationships/image" Target="../media/image31.jpg"/><Relationship Id="rId4" Type="http://schemas.openxmlformats.org/officeDocument/2006/relationships/image" Target="../media/image11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bg object 22">
            <a:extLst>
              <a:ext uri="{FF2B5EF4-FFF2-40B4-BE49-F238E27FC236}">
                <a16:creationId xmlns:a16="http://schemas.microsoft.com/office/drawing/2014/main" id="{41C438FD-6D87-3144-BE09-F3F8D0C223AF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382020" y="692035"/>
            <a:ext cx="53879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ラ</a:t>
            </a:r>
            <a:r>
              <a:rPr sz="800" b="1" spc="-1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バ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リ</a:t>
            </a: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エ</a:t>
            </a:r>
            <a:r>
              <a:rPr sz="800" b="1" spc="-5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1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シ</a:t>
            </a:r>
            <a:r>
              <a:rPr sz="800" b="1" spc="-15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ョ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7299" y="5008612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PLAN No.</a:t>
            </a:r>
            <a:endParaRPr sz="600" dirty="0">
              <a:latin typeface="MS PGothic Regular"/>
              <a:cs typeface="A-OTF Gothic BBB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60990" y="4916672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4276" y="5096805"/>
            <a:ext cx="2395877" cy="1202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TA01</a:t>
            </a:r>
            <a:r>
              <a:rPr sz="600" spc="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 幅1600 × 高さ2070 × 奥行400mm ］</a:t>
            </a:r>
            <a:endParaRPr sz="600" spc="3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35890" indent="-117475">
              <a:lnSpc>
                <a:spcPct val="100000"/>
              </a:lnSpc>
              <a:spcBef>
                <a:spcPts val="555"/>
              </a:spcBef>
              <a:buChar char="■"/>
              <a:tabLst>
                <a:tab pos="136525" algn="l"/>
              </a:tabLst>
            </a:pPr>
            <a:r>
              <a:rPr sz="600" spc="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扉：フラット扉 しっくいホワイト柄（PY） </a:t>
            </a:r>
            <a:endParaRPr sz="600" spc="3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35890" indent="-117475">
              <a:lnSpc>
                <a:spcPct val="100000"/>
              </a:lnSpc>
              <a:spcBef>
                <a:spcPts val="280"/>
              </a:spcBef>
              <a:buChar char="■"/>
              <a:tabLst>
                <a:tab pos="136525" algn="l"/>
              </a:tabLst>
            </a:pPr>
            <a:r>
              <a:rPr sz="600" spc="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本体：しっくいホワイト柄（PY） </a:t>
            </a:r>
            <a:endParaRPr sz="600" spc="3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35890" indent="-117475">
              <a:lnSpc>
                <a:spcPct val="100000"/>
              </a:lnSpc>
              <a:spcBef>
                <a:spcPts val="280"/>
              </a:spcBef>
              <a:buChar char="■"/>
              <a:tabLst>
                <a:tab pos="136525" algn="l"/>
              </a:tabLst>
            </a:pPr>
            <a:r>
              <a:rPr sz="600" spc="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取っ手：T1型 オフブラック（塗装） </a:t>
            </a:r>
            <a:endParaRPr sz="600" spc="3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9050">
              <a:lnSpc>
                <a:spcPct val="100000"/>
              </a:lnSpc>
            </a:pPr>
            <a:endParaRPr lang="en-US" altLang="ja-JP" sz="6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9050">
              <a:lnSpc>
                <a:spcPct val="100000"/>
              </a:lnSpc>
            </a:pPr>
            <a:r>
              <a:rPr sz="6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0795">
              <a:lnSpc>
                <a:spcPct val="100000"/>
              </a:lnSpc>
              <a:spcBef>
                <a:spcPts val="10"/>
              </a:spcBef>
            </a:pPr>
            <a:r>
              <a:rPr lang="en-US" altLang="ja-JP" sz="1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249,150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226,500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円）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9736" y="914692"/>
            <a:ext cx="5140325" cy="107080"/>
          </a:xfrm>
          <a:prstGeom prst="rect">
            <a:avLst/>
          </a:prstGeom>
          <a:solidFill>
            <a:srgbClr val="9E6C42"/>
          </a:solidFill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ナチュラルカラー</a:t>
            </a:r>
            <a:endParaRPr sz="600" b="1" dirty="0">
              <a:latin typeface="+mn-ea"/>
              <a:cs typeface="Kozuka Gothic Pr6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9736" y="2426627"/>
            <a:ext cx="2757805" cy="107080"/>
          </a:xfrm>
          <a:prstGeom prst="rect">
            <a:avLst/>
          </a:prstGeom>
          <a:solidFill>
            <a:srgbClr val="00669B"/>
          </a:solidFill>
        </p:spPr>
        <p:txBody>
          <a:bodyPr vert="horz" wrap="square" lIns="0" tIns="1460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ペイントカラー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1399" y="2426627"/>
            <a:ext cx="2232000" cy="107080"/>
          </a:xfrm>
          <a:prstGeom prst="rect">
            <a:avLst/>
          </a:prstGeom>
          <a:solidFill>
            <a:srgbClr val="46535A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ソリッドカラー</a:t>
            </a:r>
            <a:endParaRPr sz="600" b="1" dirty="0">
              <a:latin typeface="+mn-ea"/>
              <a:cs typeface="Kozuka Gothic Pr6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99736" y="1222781"/>
            <a:ext cx="1278890" cy="321310"/>
            <a:chOff x="4499736" y="1222781"/>
            <a:chExt cx="1278890" cy="32131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736" y="1222781"/>
              <a:ext cx="616597" cy="3209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83" y="1222781"/>
              <a:ext cx="616597" cy="32096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14835" y="1537753"/>
            <a:ext cx="68341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74370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［TY］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3216" y="1222781"/>
            <a:ext cx="616597" cy="32096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773294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5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ェ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リ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［CY］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99736" y="2743161"/>
            <a:ext cx="1278890" cy="321310"/>
            <a:chOff x="4499736" y="2743161"/>
            <a:chExt cx="1278890" cy="32131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9736" y="2743161"/>
              <a:ext cx="616597" cy="3209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1483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111551" y="3069392"/>
            <a:ext cx="53403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ビーオ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［NV］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3216" y="2743161"/>
            <a:ext cx="616597" cy="32096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773292" y="3069392"/>
            <a:ext cx="66230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［AV］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84963" y="1222781"/>
            <a:ext cx="1278890" cy="321310"/>
            <a:chOff x="6484963" y="1222781"/>
            <a:chExt cx="1278890" cy="321310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4963" y="1222781"/>
              <a:ext cx="616597" cy="3209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6696" y="1222781"/>
              <a:ext cx="616610" cy="320967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9736" y="1779841"/>
            <a:ext cx="616597" cy="32096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473068" y="2094816"/>
            <a:ext cx="34417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メ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58308" y="1776666"/>
            <a:ext cx="623570" cy="327660"/>
            <a:chOff x="5158308" y="1776666"/>
            <a:chExt cx="623570" cy="327660"/>
          </a:xfrm>
        </p:grpSpPr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1483" y="1779841"/>
              <a:ext cx="616597" cy="32096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16148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111550" y="2094816"/>
            <a:ext cx="56895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20041" y="1776666"/>
            <a:ext cx="623570" cy="327660"/>
            <a:chOff x="5820041" y="1776666"/>
            <a:chExt cx="623570" cy="327660"/>
          </a:xfrm>
        </p:grpSpPr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3216" y="1779841"/>
              <a:ext cx="616597" cy="32096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823216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73290" y="2094816"/>
            <a:ext cx="66174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［GY］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81788" y="1776666"/>
            <a:ext cx="623570" cy="327660"/>
            <a:chOff x="6481788" y="1776666"/>
            <a:chExt cx="623570" cy="327660"/>
          </a:xfrm>
        </p:grpSpPr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4963" y="1779841"/>
              <a:ext cx="616597" cy="32096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8496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435036" y="2094816"/>
            <a:ext cx="727764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6430" y="1429511"/>
            <a:ext cx="616584" cy="32097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916503" y="1755761"/>
            <a:ext cx="761901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鏡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面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spc="-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イト</a:t>
            </a:r>
            <a:r>
              <a:rPr lang="ja-JP" altLang="en-US" sz="550" spc="-26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879271" y="1125853"/>
            <a:ext cx="0" cy="1200785"/>
          </a:xfrm>
          <a:custGeom>
            <a:avLst/>
            <a:gdLst/>
            <a:ahLst/>
            <a:cxnLst/>
            <a:rect l="l" t="t" r="r" b="b"/>
            <a:pathLst>
              <a:path h="1200785">
                <a:moveTo>
                  <a:pt x="0" y="0"/>
                </a:moveTo>
                <a:lnTo>
                  <a:pt x="0" y="1200708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487039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48028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79271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487038" y="1037117"/>
            <a:ext cx="817947" cy="1545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59" name="object 59"/>
          <p:cNvSpPr/>
          <p:nvPr/>
        </p:nvSpPr>
        <p:spPr>
          <a:xfrm flipH="1">
            <a:off x="7819971" y="1227212"/>
            <a:ext cx="45719" cy="1046707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8948974" y="1861999"/>
            <a:ext cx="793564" cy="4512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扉柄、本体、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カウンター柄は同柄で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コーディネイトできます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（鏡面ピュアホワイト柄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［WV］除く）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948973" y="3397214"/>
            <a:ext cx="819115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本体と台輪は</a:t>
            </a:r>
            <a:endParaRPr sz="550" spc="-30" dirty="0"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しっくいホワイト柄</a:t>
            </a:r>
            <a:endParaRPr lang="en-US" altLang="ja-JP" sz="550" spc="-3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PY］になります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609278" y="3397284"/>
            <a:ext cx="777801" cy="270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本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体と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台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endParaRPr sz="550" dirty="0">
              <a:latin typeface="MS PGothic Regular"/>
              <a:cs typeface="A-OTF Gothic BBB Pro"/>
            </a:endParaRPr>
          </a:p>
          <a:p>
            <a:pPr marL="24130" marR="5080" indent="-12065">
              <a:lnSpc>
                <a:spcPct val="106100"/>
              </a:lnSpc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Y］ 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154315" y="3352321"/>
            <a:ext cx="130692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※扉同柄のエンドパネルをご用意しています。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046808" y="3069392"/>
            <a:ext cx="712470" cy="4318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40"/>
              </a:spcBef>
            </a:pP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55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［JV］</a:t>
            </a:r>
            <a:endParaRPr sz="550" dirty="0">
              <a:latin typeface="MS PGothic Regular"/>
              <a:cs typeface="A-OTF Gothic BBB Pro"/>
            </a:endParaRPr>
          </a:p>
          <a:p>
            <a:pPr marL="69215" marR="5080" indent="-56515">
              <a:lnSpc>
                <a:spcPct val="116700"/>
              </a:lnSpc>
              <a:spcBef>
                <a:spcPts val="595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※扉同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エ</a:t>
            </a:r>
            <a:r>
              <a:rPr sz="500" spc="-18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ドパ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を 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0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449808" y="3069392"/>
            <a:ext cx="613482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［DV］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85050" y="3069391"/>
            <a:ext cx="66175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ソ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［KV］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114993" y="3608025"/>
            <a:ext cx="65829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94" name="object 194"/>
          <p:cNvGrpSpPr/>
          <p:nvPr/>
        </p:nvGrpSpPr>
        <p:grpSpPr>
          <a:xfrm>
            <a:off x="4494466" y="3481349"/>
            <a:ext cx="623570" cy="327660"/>
            <a:chOff x="4494466" y="3481349"/>
            <a:chExt cx="623570" cy="327660"/>
          </a:xfrm>
        </p:grpSpPr>
        <p:pic>
          <p:nvPicPr>
            <p:cNvPr id="195" name="object 1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7654" y="3484511"/>
              <a:ext cx="616585" cy="320967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4497641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8046808" y="3608025"/>
            <a:ext cx="62851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7385050" y="2743161"/>
            <a:ext cx="1282065" cy="1065530"/>
            <a:chOff x="7503528" y="2743161"/>
            <a:chExt cx="1282065" cy="1065530"/>
          </a:xfrm>
        </p:grpSpPr>
        <p:pic>
          <p:nvPicPr>
            <p:cNvPr id="199" name="object 1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6703" y="3484511"/>
              <a:ext cx="616597" cy="32096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7506703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06703" y="2743161"/>
              <a:ext cx="616597" cy="320967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8449" y="2743161"/>
              <a:ext cx="616597" cy="320967"/>
            </a:xfrm>
            <a:prstGeom prst="rect">
              <a:avLst/>
            </a:prstGeom>
          </p:spPr>
        </p:pic>
      </p:grpSp>
      <p:pic>
        <p:nvPicPr>
          <p:cNvPr id="221" name="bg object 23">
            <a:extLst>
              <a:ext uri="{FF2B5EF4-FFF2-40B4-BE49-F238E27FC236}">
                <a16:creationId xmlns:a16="http://schemas.microsoft.com/office/drawing/2014/main" id="{BB436F2F-4A15-D347-B39E-1E679A9E3675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2011" y="692035"/>
            <a:ext cx="4149394" cy="3446614"/>
          </a:xfrm>
          <a:prstGeom prst="rect">
            <a:avLst/>
          </a:prstGeom>
        </p:spPr>
      </p:pic>
      <p:sp>
        <p:nvSpPr>
          <p:cNvPr id="222" name="bg object 24">
            <a:extLst>
              <a:ext uri="{FF2B5EF4-FFF2-40B4-BE49-F238E27FC236}">
                <a16:creationId xmlns:a16="http://schemas.microsoft.com/office/drawing/2014/main" id="{FC41170B-A8DC-4349-84E7-3E9B51CB7197}"/>
              </a:ext>
            </a:extLst>
          </p:cNvPr>
          <p:cNvSpPr/>
          <p:nvPr/>
        </p:nvSpPr>
        <p:spPr>
          <a:xfrm>
            <a:off x="4375670" y="692035"/>
            <a:ext cx="5400675" cy="3240405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Rectangle 24">
            <a:extLst>
              <a:ext uri="{FF2B5EF4-FFF2-40B4-BE49-F238E27FC236}">
                <a16:creationId xmlns:a16="http://schemas.microsoft.com/office/drawing/2014/main" id="{3694D61C-48B7-D84C-8326-82F776C1D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35" name="object 175">
            <a:extLst>
              <a:ext uri="{FF2B5EF4-FFF2-40B4-BE49-F238E27FC236}">
                <a16:creationId xmlns:a16="http://schemas.microsoft.com/office/drawing/2014/main" id="{AEFDC859-68A0-3C45-8E87-7DACA0550C8E}"/>
              </a:ext>
            </a:extLst>
          </p:cNvPr>
          <p:cNvSpPr txBox="1"/>
          <p:nvPr/>
        </p:nvSpPr>
        <p:spPr>
          <a:xfrm>
            <a:off x="8959470" y="1037117"/>
            <a:ext cx="656054" cy="1648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lang="ja-JP" altLang="en-US" sz="700" dirty="0">
              <a:latin typeface="+mn-ea"/>
              <a:cs typeface="A-OTF Gothic BBB Pro"/>
            </a:endParaRPr>
          </a:p>
        </p:txBody>
      </p:sp>
      <p:sp>
        <p:nvSpPr>
          <p:cNvPr id="237" name="object 175">
            <a:extLst>
              <a:ext uri="{FF2B5EF4-FFF2-40B4-BE49-F238E27FC236}">
                <a16:creationId xmlns:a16="http://schemas.microsoft.com/office/drawing/2014/main" id="{482B47A7-D49C-C046-ADFD-F6578A66FD16}"/>
              </a:ext>
            </a:extLst>
          </p:cNvPr>
          <p:cNvSpPr txBox="1"/>
          <p:nvPr/>
        </p:nvSpPr>
        <p:spPr>
          <a:xfrm>
            <a:off x="7959545" y="1166578"/>
            <a:ext cx="871465" cy="244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600">
                <a:solidFill>
                  <a:srgbClr val="231F20"/>
                </a:solidFill>
                <a:latin typeface="+mn-ea"/>
                <a:cs typeface="A-OTF Gothic BBB Pro"/>
              </a:rPr>
              <a:t>鏡面シート仕様</a:t>
            </a:r>
            <a:endParaRPr lang="en-US" altLang="ja-JP" sz="6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marR="5080">
              <a:lnSpc>
                <a:spcPct val="121300"/>
              </a:lnSpc>
            </a:pPr>
            <a:r>
              <a:rPr lang="en-US" altLang="ja-JP" sz="500" dirty="0">
                <a:latin typeface="+mn-ea"/>
                <a:cs typeface="A-OTF Gothic BBB Pro"/>
              </a:rPr>
              <a:t>※</a:t>
            </a:r>
            <a:r>
              <a:rPr lang="ja-JP" altLang="en-US" sz="500">
                <a:latin typeface="+mn-ea"/>
                <a:cs typeface="A-OTF Gothic BBB Pro"/>
              </a:rPr>
              <a:t>コンパクトタイプを除く</a:t>
            </a:r>
            <a:endParaRPr lang="ja-JP" altLang="en-US" sz="500" dirty="0">
              <a:latin typeface="+mn-ea"/>
              <a:cs typeface="A-OTF Gothic BBB Pro"/>
            </a:endParaRPr>
          </a:p>
        </p:txBody>
      </p:sp>
      <p:sp>
        <p:nvSpPr>
          <p:cNvPr id="239" name="object 53">
            <a:extLst>
              <a:ext uri="{FF2B5EF4-FFF2-40B4-BE49-F238E27FC236}">
                <a16:creationId xmlns:a16="http://schemas.microsoft.com/office/drawing/2014/main" id="{81C7A8AC-69C1-4549-8B35-3DDE666F0D61}"/>
              </a:ext>
            </a:extLst>
          </p:cNvPr>
          <p:cNvSpPr txBox="1"/>
          <p:nvPr/>
        </p:nvSpPr>
        <p:spPr>
          <a:xfrm>
            <a:off x="6634815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240" name="object 53">
            <a:extLst>
              <a:ext uri="{FF2B5EF4-FFF2-40B4-BE49-F238E27FC236}">
                <a16:creationId xmlns:a16="http://schemas.microsoft.com/office/drawing/2014/main" id="{2D152593-2353-AA4A-984C-7DFC2795DD31}"/>
              </a:ext>
            </a:extLst>
          </p:cNvPr>
          <p:cNvSpPr txBox="1"/>
          <p:nvPr/>
        </p:nvSpPr>
        <p:spPr>
          <a:xfrm>
            <a:off x="7385788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241" name="object 53">
            <a:extLst>
              <a:ext uri="{FF2B5EF4-FFF2-40B4-BE49-F238E27FC236}">
                <a16:creationId xmlns:a16="http://schemas.microsoft.com/office/drawing/2014/main" id="{480FC9E8-371D-C84F-BA7D-39D4C309E580}"/>
              </a:ext>
            </a:extLst>
          </p:cNvPr>
          <p:cNvSpPr txBox="1"/>
          <p:nvPr/>
        </p:nvSpPr>
        <p:spPr>
          <a:xfrm>
            <a:off x="8973977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242" name="object 53">
            <a:extLst>
              <a:ext uri="{FF2B5EF4-FFF2-40B4-BE49-F238E27FC236}">
                <a16:creationId xmlns:a16="http://schemas.microsoft.com/office/drawing/2014/main" id="{81C1C7EB-D621-2C47-B44F-3CB435D734CF}"/>
              </a:ext>
            </a:extLst>
          </p:cNvPr>
          <p:cNvSpPr txBox="1"/>
          <p:nvPr/>
        </p:nvSpPr>
        <p:spPr>
          <a:xfrm>
            <a:off x="4487039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43" name="object 53">
            <a:extLst>
              <a:ext uri="{FF2B5EF4-FFF2-40B4-BE49-F238E27FC236}">
                <a16:creationId xmlns:a16="http://schemas.microsoft.com/office/drawing/2014/main" id="{CA2F6EA7-2C6F-0142-B2F6-9271E49B68E9}"/>
              </a:ext>
            </a:extLst>
          </p:cNvPr>
          <p:cNvSpPr txBox="1"/>
          <p:nvPr/>
        </p:nvSpPr>
        <p:spPr>
          <a:xfrm>
            <a:off x="7416800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46" name="object 25">
            <a:extLst>
              <a:ext uri="{FF2B5EF4-FFF2-40B4-BE49-F238E27FC236}">
                <a16:creationId xmlns:a16="http://schemas.microsoft.com/office/drawing/2014/main" id="{AC6A07D9-DDD1-7B4D-B0EA-F6C08773DCC4}"/>
              </a:ext>
            </a:extLst>
          </p:cNvPr>
          <p:cNvSpPr txBox="1"/>
          <p:nvPr/>
        </p:nvSpPr>
        <p:spPr>
          <a:xfrm>
            <a:off x="4454856" y="1537751"/>
            <a:ext cx="715543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ソフトウォールナット柄 </a:t>
            </a:r>
          </a:p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UY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lang="en" altLang="ja-JP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47" name="object 25">
            <a:extLst>
              <a:ext uri="{FF2B5EF4-FFF2-40B4-BE49-F238E27FC236}">
                <a16:creationId xmlns:a16="http://schemas.microsoft.com/office/drawing/2014/main" id="{BA207824-E982-8A47-859F-0C33C3D240D2}"/>
              </a:ext>
            </a:extLst>
          </p:cNvPr>
          <p:cNvSpPr txBox="1"/>
          <p:nvPr/>
        </p:nvSpPr>
        <p:spPr>
          <a:xfrm>
            <a:off x="6439601" y="1537753"/>
            <a:ext cx="723199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グレージュアッシュ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48" name="object 25">
            <a:extLst>
              <a:ext uri="{FF2B5EF4-FFF2-40B4-BE49-F238E27FC236}">
                <a16:creationId xmlns:a16="http://schemas.microsoft.com/office/drawing/2014/main" id="{427DC9A8-A015-9D41-A95C-32A5D918763F}"/>
              </a:ext>
            </a:extLst>
          </p:cNvPr>
          <p:cNvSpPr txBox="1"/>
          <p:nvPr/>
        </p:nvSpPr>
        <p:spPr>
          <a:xfrm>
            <a:off x="7091731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51" name="Rectangle 126">
            <a:extLst>
              <a:ext uri="{FF2B5EF4-FFF2-40B4-BE49-F238E27FC236}">
                <a16:creationId xmlns:a16="http://schemas.microsoft.com/office/drawing/2014/main" id="{04B76629-D709-F44A-885D-CFF3073CB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1100"/>
              <a:t>雑多な物をたっぷり収納。</a:t>
            </a:r>
            <a:endParaRPr lang="en-US" altLang="ja-JP" sz="1100" dirty="0"/>
          </a:p>
          <a:p>
            <a:r>
              <a:rPr lang="ja-JP" altLang="en-US" sz="1100"/>
              <a:t>フロートスタイルで雰囲気のあるインテリアに。</a:t>
            </a:r>
          </a:p>
        </p:txBody>
      </p:sp>
      <p:sp>
        <p:nvSpPr>
          <p:cNvPr id="252" name="object 53">
            <a:extLst>
              <a:ext uri="{FF2B5EF4-FFF2-40B4-BE49-F238E27FC236}">
                <a16:creationId xmlns:a16="http://schemas.microsoft.com/office/drawing/2014/main" id="{5CEDDACD-B27C-064E-A63B-681F673EDEB0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［リビング］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sp>
        <p:nvSpPr>
          <p:cNvPr id="245" name="object 57">
            <a:extLst>
              <a:ext uri="{FF2B5EF4-FFF2-40B4-BE49-F238E27FC236}">
                <a16:creationId xmlns:a16="http://schemas.microsoft.com/office/drawing/2014/main" id="{94E41645-8FA3-1644-82B1-21E15637953B}"/>
              </a:ext>
            </a:extLst>
          </p:cNvPr>
          <p:cNvSpPr txBox="1"/>
          <p:nvPr/>
        </p:nvSpPr>
        <p:spPr>
          <a:xfrm>
            <a:off x="5230294" y="1046996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254" name="object 57">
            <a:extLst>
              <a:ext uri="{FF2B5EF4-FFF2-40B4-BE49-F238E27FC236}">
                <a16:creationId xmlns:a16="http://schemas.microsoft.com/office/drawing/2014/main" id="{D41CAE27-C10F-3A42-B147-8C20FA4BC789}"/>
              </a:ext>
            </a:extLst>
          </p:cNvPr>
          <p:cNvSpPr txBox="1"/>
          <p:nvPr/>
        </p:nvSpPr>
        <p:spPr>
          <a:xfrm>
            <a:off x="5230294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>
              <a:latin typeface="MS PGothic Regular"/>
              <a:cs typeface="Kozuka Gothic Pr6N"/>
            </a:endParaRPr>
          </a:p>
        </p:txBody>
      </p:sp>
      <p:sp>
        <p:nvSpPr>
          <p:cNvPr id="256" name="object 57">
            <a:extLst>
              <a:ext uri="{FF2B5EF4-FFF2-40B4-BE49-F238E27FC236}">
                <a16:creationId xmlns:a16="http://schemas.microsoft.com/office/drawing/2014/main" id="{E56BD9A6-6CCE-E046-ABF1-57AC4B2423F8}"/>
              </a:ext>
            </a:extLst>
          </p:cNvPr>
          <p:cNvSpPr txBox="1"/>
          <p:nvPr/>
        </p:nvSpPr>
        <p:spPr>
          <a:xfrm>
            <a:off x="812824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257" name="object 176">
            <a:extLst>
              <a:ext uri="{FF2B5EF4-FFF2-40B4-BE49-F238E27FC236}">
                <a16:creationId xmlns:a16="http://schemas.microsoft.com/office/drawing/2014/main" id="{8EA97F6D-2B12-5D4A-B73A-99E675CB4D69}"/>
              </a:ext>
            </a:extLst>
          </p:cNvPr>
          <p:cNvSpPr txBox="1"/>
          <p:nvPr/>
        </p:nvSpPr>
        <p:spPr>
          <a:xfrm>
            <a:off x="7978088" y="2016965"/>
            <a:ext cx="8343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+mn-ea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鏡面ピュアホワイト柄［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WV］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の本体と台輪はしっくいホワイト柄［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PY］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になります。</a:t>
            </a:r>
            <a:endParaRPr sz="500" dirty="0">
              <a:latin typeface="+mn-ea"/>
              <a:cs typeface="A-OTF Gothic BBB Pr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8561B4-8ECE-D845-917D-C1412AA61C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10940" y="5351329"/>
            <a:ext cx="723900" cy="8763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F121B1F-6E41-D64A-9DCE-B2D2EEB461B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05982" y="1235451"/>
            <a:ext cx="576819" cy="61861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E159EFA-964A-7148-8D8F-8D6FB3B5E2F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4140" y="2743667"/>
            <a:ext cx="576819" cy="61861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1F000B30-B8B0-374D-8D95-750522EAC4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5983" y="2743667"/>
            <a:ext cx="576819" cy="618618"/>
          </a:xfrm>
          <a:prstGeom prst="rect">
            <a:avLst/>
          </a:prstGeom>
        </p:spPr>
      </p:pic>
      <p:sp>
        <p:nvSpPr>
          <p:cNvPr id="136" name="object 6">
            <a:extLst>
              <a:ext uri="{FF2B5EF4-FFF2-40B4-BE49-F238E27FC236}">
                <a16:creationId xmlns:a16="http://schemas.microsoft.com/office/drawing/2014/main" id="{F5CFFA51-CAC7-E55C-8402-A6E75DDB4AB8}"/>
              </a:ext>
            </a:extLst>
          </p:cNvPr>
          <p:cNvSpPr txBox="1"/>
          <p:nvPr/>
        </p:nvSpPr>
        <p:spPr>
          <a:xfrm>
            <a:off x="4382020" y="4047528"/>
            <a:ext cx="441261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800" b="1" spc="-35" dirty="0">
                <a:solidFill>
                  <a:srgbClr val="FFFFFF"/>
                </a:solidFill>
                <a:latin typeface="MS PGothic Regular"/>
                <a:cs typeface="Kozuka Gothic Pr6N"/>
              </a:rPr>
              <a:t>扉デ</a:t>
            </a:r>
            <a:r>
              <a:rPr sz="800" b="1" spc="-40" dirty="0">
                <a:solidFill>
                  <a:srgbClr val="FFFFFF"/>
                </a:solidFill>
                <a:latin typeface="MS PGothic Regular"/>
                <a:cs typeface="Kozuka Gothic Pr6N"/>
              </a:rPr>
              <a:t>ザ</a:t>
            </a:r>
            <a:r>
              <a:rPr sz="800" b="1" spc="-114" dirty="0">
                <a:solidFill>
                  <a:srgbClr val="FFFFFF"/>
                </a:solidFill>
                <a:latin typeface="MS PGothic Regular"/>
                <a:cs typeface="Kozuka Gothic Pr6N"/>
              </a:rPr>
              <a:t>イ</a:t>
            </a:r>
            <a:r>
              <a:rPr sz="800" b="1" dirty="0">
                <a:solidFill>
                  <a:srgbClr val="FFFFFF"/>
                </a:solidFill>
                <a:latin typeface="MS PGothic Regular"/>
                <a:cs typeface="Kozuka Gothic Pr6N"/>
              </a:rPr>
              <a:t>ン</a:t>
            </a:r>
            <a:endParaRPr sz="800" b="1" dirty="0">
              <a:latin typeface="MS PGothic Regular"/>
              <a:cs typeface="Kozuka Gothic Pr6N"/>
            </a:endParaRPr>
          </a:p>
        </p:txBody>
      </p:sp>
      <p:sp>
        <p:nvSpPr>
          <p:cNvPr id="137" name="object 7">
            <a:extLst>
              <a:ext uri="{FF2B5EF4-FFF2-40B4-BE49-F238E27FC236}">
                <a16:creationId xmlns:a16="http://schemas.microsoft.com/office/drawing/2014/main" id="{F8154248-126C-1066-376E-9F3EB450E8B3}"/>
              </a:ext>
            </a:extLst>
          </p:cNvPr>
          <p:cNvSpPr/>
          <p:nvPr/>
        </p:nvSpPr>
        <p:spPr>
          <a:xfrm>
            <a:off x="8894559" y="4047528"/>
            <a:ext cx="885825" cy="1151890"/>
          </a:xfrm>
          <a:custGeom>
            <a:avLst/>
            <a:gdLst/>
            <a:ahLst/>
            <a:cxnLst/>
            <a:rect l="l" t="t" r="r" b="b"/>
            <a:pathLst>
              <a:path w="885825" h="1151889">
                <a:moveTo>
                  <a:pt x="0" y="0"/>
                </a:moveTo>
                <a:lnTo>
                  <a:pt x="885659" y="0"/>
                </a:lnTo>
                <a:lnTo>
                  <a:pt x="885659" y="1151737"/>
                </a:lnTo>
                <a:lnTo>
                  <a:pt x="0" y="11517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8">
            <a:extLst>
              <a:ext uri="{FF2B5EF4-FFF2-40B4-BE49-F238E27FC236}">
                <a16:creationId xmlns:a16="http://schemas.microsoft.com/office/drawing/2014/main" id="{638F7F7F-5D7E-CC5E-7CD5-50D85A91EAA8}"/>
              </a:ext>
            </a:extLst>
          </p:cNvPr>
          <p:cNvSpPr txBox="1"/>
          <p:nvPr/>
        </p:nvSpPr>
        <p:spPr>
          <a:xfrm>
            <a:off x="8900909" y="4047528"/>
            <a:ext cx="881786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rgbClr val="FFFFFF"/>
                </a:solidFill>
                <a:latin typeface="MS PGothic Regular"/>
                <a:cs typeface="Kozuka Gothic Pr6N"/>
              </a:rPr>
              <a:t>本体内部</a:t>
            </a:r>
            <a:endParaRPr sz="800" b="1" dirty="0">
              <a:latin typeface="MS PGothic Regular"/>
              <a:cs typeface="Kozuka Gothic Pr6N"/>
            </a:endParaRPr>
          </a:p>
        </p:txBody>
      </p:sp>
      <p:sp>
        <p:nvSpPr>
          <p:cNvPr id="145" name="object 190">
            <a:extLst>
              <a:ext uri="{FF2B5EF4-FFF2-40B4-BE49-F238E27FC236}">
                <a16:creationId xmlns:a16="http://schemas.microsoft.com/office/drawing/2014/main" id="{4DB97AF2-4FA4-14F3-3D04-A6BDA5F0485C}"/>
              </a:ext>
            </a:extLst>
          </p:cNvPr>
          <p:cNvSpPr txBox="1"/>
          <p:nvPr/>
        </p:nvSpPr>
        <p:spPr>
          <a:xfrm>
            <a:off x="5212569" y="4548622"/>
            <a:ext cx="629718" cy="46410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270" marR="133350" indent="8890">
              <a:lnSpc>
                <a:spcPct val="106100"/>
              </a:lnSpc>
              <a:spcBef>
                <a:spcPts val="335"/>
              </a:spcBef>
            </a:pP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が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1270" marR="133350" indent="8890">
              <a:lnSpc>
                <a:spcPct val="106100"/>
              </a:lnSpc>
              <a:spcBef>
                <a:spcPts val="135"/>
              </a:spcBef>
            </a:pPr>
            <a:r>
              <a:rPr sz="550" spc="-11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endParaRPr sz="550" dirty="0">
              <a:latin typeface="MS PGothic Regular"/>
              <a:cs typeface="A-OTF Gothic BBB Pro"/>
            </a:endParaRPr>
          </a:p>
          <a:p>
            <a:pPr marL="1905">
              <a:lnSpc>
                <a:spcPct val="100000"/>
              </a:lnSpc>
              <a:spcBef>
                <a:spcPts val="40"/>
              </a:spcBef>
            </a:pP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2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46" name="object 191">
            <a:extLst>
              <a:ext uri="{FF2B5EF4-FFF2-40B4-BE49-F238E27FC236}">
                <a16:creationId xmlns:a16="http://schemas.microsoft.com/office/drawing/2014/main" id="{8A86DE75-F21D-1254-148B-0E99A08AF43F}"/>
              </a:ext>
            </a:extLst>
          </p:cNvPr>
          <p:cNvSpPr txBox="1"/>
          <p:nvPr/>
        </p:nvSpPr>
        <p:spPr>
          <a:xfrm>
            <a:off x="6634815" y="4548622"/>
            <a:ext cx="724066" cy="34368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-19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endParaRPr sz="550" dirty="0"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1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1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式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</p:txBody>
      </p:sp>
      <p:sp>
        <p:nvSpPr>
          <p:cNvPr id="147" name="object 192">
            <a:extLst>
              <a:ext uri="{FF2B5EF4-FFF2-40B4-BE49-F238E27FC236}">
                <a16:creationId xmlns:a16="http://schemas.microsoft.com/office/drawing/2014/main" id="{C9430248-DBEF-CA9B-BEF1-275A95B4A631}"/>
              </a:ext>
            </a:extLst>
          </p:cNvPr>
          <p:cNvSpPr txBox="1"/>
          <p:nvPr/>
        </p:nvSpPr>
        <p:spPr>
          <a:xfrm>
            <a:off x="8203727" y="4548649"/>
            <a:ext cx="474677" cy="43345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框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イプ</a:t>
            </a:r>
            <a:endParaRPr sz="700" dirty="0">
              <a:latin typeface="MS PGothic Regular"/>
              <a:cs typeface="A-OTF Gothic BBB Pro"/>
            </a:endParaRPr>
          </a:p>
          <a:p>
            <a:pPr marR="5080" indent="-6985">
              <a:lnSpc>
                <a:spcPts val="560"/>
              </a:lnSpc>
              <a:spcBef>
                <a:spcPts val="235"/>
              </a:spcBef>
            </a:pPr>
            <a:r>
              <a:rPr sz="55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よ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spc="-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厚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R="5080" indent="-6985">
              <a:spcBef>
                <a:spcPts val="135"/>
              </a:spcBef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雰囲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気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る框</a:t>
            </a:r>
            <a:r>
              <a:rPr sz="55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組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grpSp>
        <p:nvGrpSpPr>
          <p:cNvPr id="148" name="object 203">
            <a:extLst>
              <a:ext uri="{FF2B5EF4-FFF2-40B4-BE49-F238E27FC236}">
                <a16:creationId xmlns:a16="http://schemas.microsoft.com/office/drawing/2014/main" id="{7508C757-81EB-A7C4-0B00-F67E09C36870}"/>
              </a:ext>
            </a:extLst>
          </p:cNvPr>
          <p:cNvGrpSpPr/>
          <p:nvPr/>
        </p:nvGrpSpPr>
        <p:grpSpPr>
          <a:xfrm>
            <a:off x="4506239" y="4272622"/>
            <a:ext cx="3663315" cy="721360"/>
            <a:chOff x="4506239" y="4272622"/>
            <a:chExt cx="3663315" cy="721360"/>
          </a:xfrm>
        </p:grpSpPr>
        <p:pic>
          <p:nvPicPr>
            <p:cNvPr id="164" name="object 204">
              <a:extLst>
                <a:ext uri="{FF2B5EF4-FFF2-40B4-BE49-F238E27FC236}">
                  <a16:creationId xmlns:a16="http://schemas.microsoft.com/office/drawing/2014/main" id="{2AA64170-B0F3-BF7C-F503-09840EC38C75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06239" y="4272622"/>
              <a:ext cx="662343" cy="360559"/>
            </a:xfrm>
            <a:prstGeom prst="rect">
              <a:avLst/>
            </a:prstGeom>
          </p:spPr>
        </p:pic>
        <p:pic>
          <p:nvPicPr>
            <p:cNvPr id="165" name="object 205">
              <a:extLst>
                <a:ext uri="{FF2B5EF4-FFF2-40B4-BE49-F238E27FC236}">
                  <a16:creationId xmlns:a16="http://schemas.microsoft.com/office/drawing/2014/main" id="{EDF6F11A-F047-A1C3-4528-CCAF3AA35115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08842" y="4632782"/>
              <a:ext cx="658533" cy="360564"/>
            </a:xfrm>
            <a:prstGeom prst="rect">
              <a:avLst/>
            </a:prstGeom>
          </p:spPr>
        </p:pic>
        <p:pic>
          <p:nvPicPr>
            <p:cNvPr id="166" name="object 206">
              <a:extLst>
                <a:ext uri="{FF2B5EF4-FFF2-40B4-BE49-F238E27FC236}">
                  <a16:creationId xmlns:a16="http://schemas.microsoft.com/office/drawing/2014/main" id="{93D10316-0CE6-0AF6-0B19-EA6DF00AB0F6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36526" y="4272622"/>
              <a:ext cx="662330" cy="360559"/>
            </a:xfrm>
            <a:prstGeom prst="rect">
              <a:avLst/>
            </a:prstGeom>
          </p:spPr>
        </p:pic>
        <p:pic>
          <p:nvPicPr>
            <p:cNvPr id="167" name="object 207">
              <a:extLst>
                <a:ext uri="{FF2B5EF4-FFF2-40B4-BE49-F238E27FC236}">
                  <a16:creationId xmlns:a16="http://schemas.microsoft.com/office/drawing/2014/main" id="{4CC5195F-E241-D50B-673C-BE662FA2ADB2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39193" y="4632782"/>
              <a:ext cx="658469" cy="360768"/>
            </a:xfrm>
            <a:prstGeom prst="rect">
              <a:avLst/>
            </a:prstGeom>
          </p:spPr>
        </p:pic>
        <p:pic>
          <p:nvPicPr>
            <p:cNvPr id="168" name="object 208">
              <a:extLst>
                <a:ext uri="{FF2B5EF4-FFF2-40B4-BE49-F238E27FC236}">
                  <a16:creationId xmlns:a16="http://schemas.microsoft.com/office/drawing/2014/main" id="{036A880B-9982-A6EA-C774-D288B8B4A39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06982" y="4273029"/>
              <a:ext cx="662330" cy="360552"/>
            </a:xfrm>
            <a:prstGeom prst="rect">
              <a:avLst/>
            </a:prstGeom>
          </p:spPr>
        </p:pic>
        <p:pic>
          <p:nvPicPr>
            <p:cNvPr id="169" name="object 209">
              <a:extLst>
                <a:ext uri="{FF2B5EF4-FFF2-40B4-BE49-F238E27FC236}">
                  <a16:creationId xmlns:a16="http://schemas.microsoft.com/office/drawing/2014/main" id="{BE544120-1989-8EFE-C8A4-4F51521D46BD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10183" y="4633188"/>
              <a:ext cx="657644" cy="360756"/>
            </a:xfrm>
            <a:prstGeom prst="rect">
              <a:avLst/>
            </a:prstGeom>
          </p:spPr>
        </p:pic>
      </p:grpSp>
      <p:sp>
        <p:nvSpPr>
          <p:cNvPr id="149" name="object 210">
            <a:extLst>
              <a:ext uri="{FF2B5EF4-FFF2-40B4-BE49-F238E27FC236}">
                <a16:creationId xmlns:a16="http://schemas.microsoft.com/office/drawing/2014/main" id="{2BEF9DCC-92EB-5C7E-4C2A-BE9751803EBB}"/>
              </a:ext>
            </a:extLst>
          </p:cNvPr>
          <p:cNvSpPr txBox="1"/>
          <p:nvPr/>
        </p:nvSpPr>
        <p:spPr>
          <a:xfrm>
            <a:off x="9001695" y="4639189"/>
            <a:ext cx="52967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2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50" name="object 211">
            <a:extLst>
              <a:ext uri="{FF2B5EF4-FFF2-40B4-BE49-F238E27FC236}">
                <a16:creationId xmlns:a16="http://schemas.microsoft.com/office/drawing/2014/main" id="{94FBD7A0-6AF0-AF6B-6BCE-086CBF9E1552}"/>
              </a:ext>
            </a:extLst>
          </p:cNvPr>
          <p:cNvSpPr/>
          <p:nvPr/>
        </p:nvSpPr>
        <p:spPr>
          <a:xfrm>
            <a:off x="9021165" y="4307865"/>
            <a:ext cx="617220" cy="321310"/>
          </a:xfrm>
          <a:custGeom>
            <a:avLst/>
            <a:gdLst/>
            <a:ahLst/>
            <a:cxnLst/>
            <a:rect l="l" t="t" r="r" b="b"/>
            <a:pathLst>
              <a:path w="617220" h="321310">
                <a:moveTo>
                  <a:pt x="616597" y="0"/>
                </a:moveTo>
                <a:lnTo>
                  <a:pt x="0" y="0"/>
                </a:lnTo>
                <a:lnTo>
                  <a:pt x="0" y="320967"/>
                </a:lnTo>
                <a:lnTo>
                  <a:pt x="616597" y="320967"/>
                </a:lnTo>
                <a:lnTo>
                  <a:pt x="61659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76">
            <a:extLst>
              <a:ext uri="{FF2B5EF4-FFF2-40B4-BE49-F238E27FC236}">
                <a16:creationId xmlns:a16="http://schemas.microsoft.com/office/drawing/2014/main" id="{2C56BFA3-846F-9AA8-FB83-9ADF98A79D6F}"/>
              </a:ext>
            </a:extLst>
          </p:cNvPr>
          <p:cNvSpPr txBox="1"/>
          <p:nvPr/>
        </p:nvSpPr>
        <p:spPr>
          <a:xfrm>
            <a:off x="7519764" y="5011673"/>
            <a:ext cx="1232796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MS PGothic Regular"/>
                <a:cs typeface="A-OTF Gothic BBB Pro"/>
              </a:rPr>
              <a:t>扉柄</a:t>
            </a:r>
            <a:r>
              <a:rPr lang="en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PY、DV、NV、AV、KV、JV</a:t>
            </a:r>
            <a:r>
              <a:rPr lang="ja-JP" altLang="en-US" sz="500">
                <a:solidFill>
                  <a:srgbClr val="231F20"/>
                </a:solidFill>
                <a:latin typeface="MS PGothic Regular"/>
                <a:cs typeface="A-OTF Gothic BBB Pro"/>
              </a:rPr>
              <a:t>に対応</a:t>
            </a:r>
            <a:endParaRPr lang="ja-JP" altLang="en-US" sz="500" dirty="0">
              <a:latin typeface="MS PGothic Regular"/>
              <a:cs typeface="A-OTF Gothic BBB Pro"/>
            </a:endParaRPr>
          </a:p>
        </p:txBody>
      </p:sp>
      <p:sp>
        <p:nvSpPr>
          <p:cNvPr id="163" name="object 7">
            <a:extLst>
              <a:ext uri="{FF2B5EF4-FFF2-40B4-BE49-F238E27FC236}">
                <a16:creationId xmlns:a16="http://schemas.microsoft.com/office/drawing/2014/main" id="{2CEFC429-51B3-25FC-0818-996F9077D5EA}"/>
              </a:ext>
            </a:extLst>
          </p:cNvPr>
          <p:cNvSpPr/>
          <p:nvPr/>
        </p:nvSpPr>
        <p:spPr>
          <a:xfrm>
            <a:off x="4388921" y="4047528"/>
            <a:ext cx="4405714" cy="1151890"/>
          </a:xfrm>
          <a:custGeom>
            <a:avLst/>
            <a:gdLst/>
            <a:ahLst/>
            <a:cxnLst/>
            <a:rect l="l" t="t" r="r" b="b"/>
            <a:pathLst>
              <a:path w="885825" h="1151889">
                <a:moveTo>
                  <a:pt x="0" y="0"/>
                </a:moveTo>
                <a:lnTo>
                  <a:pt x="885659" y="0"/>
                </a:lnTo>
                <a:lnTo>
                  <a:pt x="885659" y="1151737"/>
                </a:lnTo>
                <a:lnTo>
                  <a:pt x="0" y="11517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76">
            <a:extLst>
              <a:ext uri="{FF2B5EF4-FFF2-40B4-BE49-F238E27FC236}">
                <a16:creationId xmlns:a16="http://schemas.microsoft.com/office/drawing/2014/main" id="{17D19721-E795-462C-B0C2-29340C12B12C}"/>
              </a:ext>
            </a:extLst>
          </p:cNvPr>
          <p:cNvSpPr txBox="1"/>
          <p:nvPr/>
        </p:nvSpPr>
        <p:spPr>
          <a:xfrm>
            <a:off x="5931969" y="5011673"/>
            <a:ext cx="1479230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MS PGothic Regular"/>
                <a:cs typeface="A-OTF Gothic BBB Pro"/>
              </a:rPr>
              <a:t>タッチラッチ機構のため、取っ手は不要です。</a:t>
            </a:r>
            <a:endParaRPr lang="ja-JP" altLang="en-US" sz="500" dirty="0">
              <a:latin typeface="MS PGothic Regular"/>
              <a:cs typeface="A-OTF Gothic BBB Pro"/>
            </a:endParaRPr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95F84E19-6DD7-C00D-0994-4A214ED639A9}"/>
              </a:ext>
            </a:extLst>
          </p:cNvPr>
          <p:cNvGrpSpPr/>
          <p:nvPr/>
        </p:nvGrpSpPr>
        <p:grpSpPr>
          <a:xfrm>
            <a:off x="4380113" y="5309900"/>
            <a:ext cx="5441221" cy="1356176"/>
            <a:chOff x="4380113" y="5309900"/>
            <a:chExt cx="5441221" cy="1356176"/>
          </a:xfrm>
        </p:grpSpPr>
        <p:sp>
          <p:nvSpPr>
            <p:cNvPr id="139" name="object 10">
              <a:extLst>
                <a:ext uri="{FF2B5EF4-FFF2-40B4-BE49-F238E27FC236}">
                  <a16:creationId xmlns:a16="http://schemas.microsoft.com/office/drawing/2014/main" id="{ABD2F6D0-803E-835F-0780-AEAC6FCA8E65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1">
              <a:extLst>
                <a:ext uri="{FF2B5EF4-FFF2-40B4-BE49-F238E27FC236}">
                  <a16:creationId xmlns:a16="http://schemas.microsoft.com/office/drawing/2014/main" id="{087086AF-0FFF-3255-9448-0252E1421BDE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141" name="object 181">
              <a:extLst>
                <a:ext uri="{FF2B5EF4-FFF2-40B4-BE49-F238E27FC236}">
                  <a16:creationId xmlns:a16="http://schemas.microsoft.com/office/drawing/2014/main" id="{78175CC2-97B1-81BE-7B81-DD697A3E494E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82">
              <a:extLst>
                <a:ext uri="{FF2B5EF4-FFF2-40B4-BE49-F238E27FC236}">
                  <a16:creationId xmlns:a16="http://schemas.microsoft.com/office/drawing/2014/main" id="{49120450-E6DE-7082-EB7B-E422F85AC024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172" name="object 184">
              <a:extLst>
                <a:ext uri="{FF2B5EF4-FFF2-40B4-BE49-F238E27FC236}">
                  <a16:creationId xmlns:a16="http://schemas.microsoft.com/office/drawing/2014/main" id="{C9BB5C20-643D-2327-5984-DE8C5816ED5B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5">
              <a:extLst>
                <a:ext uri="{FF2B5EF4-FFF2-40B4-BE49-F238E27FC236}">
                  <a16:creationId xmlns:a16="http://schemas.microsoft.com/office/drawing/2014/main" id="{F38C29A9-E76F-264E-50B8-74AD3FB0AE61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170" name="object 187">
              <a:extLst>
                <a:ext uri="{FF2B5EF4-FFF2-40B4-BE49-F238E27FC236}">
                  <a16:creationId xmlns:a16="http://schemas.microsoft.com/office/drawing/2014/main" id="{15C631EC-C54A-DDB5-C9AA-BB04FCC0F97B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171" name="object 188">
              <a:extLst>
                <a:ext uri="{FF2B5EF4-FFF2-40B4-BE49-F238E27FC236}">
                  <a16:creationId xmlns:a16="http://schemas.microsoft.com/office/drawing/2014/main" id="{BAEBD45F-C1DD-187E-D891-2646212F636C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bg object 24">
              <a:extLst>
                <a:ext uri="{FF2B5EF4-FFF2-40B4-BE49-F238E27FC236}">
                  <a16:creationId xmlns:a16="http://schemas.microsoft.com/office/drawing/2014/main" id="{81FDFC04-89D3-BFEE-1BA2-0A8802BCAFFE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">
              <a:extLst>
                <a:ext uri="{FF2B5EF4-FFF2-40B4-BE49-F238E27FC236}">
                  <a16:creationId xmlns:a16="http://schemas.microsoft.com/office/drawing/2014/main" id="{C12D18E6-DE9B-8F44-124B-BDA4C3FD9AAD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153" name="object 175">
              <a:extLst>
                <a:ext uri="{FF2B5EF4-FFF2-40B4-BE49-F238E27FC236}">
                  <a16:creationId xmlns:a16="http://schemas.microsoft.com/office/drawing/2014/main" id="{577EA444-59CF-40C9-7675-C364BF4223DD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154" name="object 175">
              <a:extLst>
                <a:ext uri="{FF2B5EF4-FFF2-40B4-BE49-F238E27FC236}">
                  <a16:creationId xmlns:a16="http://schemas.microsoft.com/office/drawing/2014/main" id="{2FED4761-FEF5-877B-84A9-B896C2A9E6E3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155" name="object 175">
              <a:extLst>
                <a:ext uri="{FF2B5EF4-FFF2-40B4-BE49-F238E27FC236}">
                  <a16:creationId xmlns:a16="http://schemas.microsoft.com/office/drawing/2014/main" id="{E1E71222-DC2B-C909-8E94-B0114D328A03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6" name="object 175">
              <a:extLst>
                <a:ext uri="{FF2B5EF4-FFF2-40B4-BE49-F238E27FC236}">
                  <a16:creationId xmlns:a16="http://schemas.microsoft.com/office/drawing/2014/main" id="{231E9CD7-BEC1-38CE-A853-6E83C1411E85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7" name="object 179">
              <a:extLst>
                <a:ext uri="{FF2B5EF4-FFF2-40B4-BE49-F238E27FC236}">
                  <a16:creationId xmlns:a16="http://schemas.microsoft.com/office/drawing/2014/main" id="{049F997A-B774-9CB2-F667-E350A786562A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158" name="object 176">
              <a:extLst>
                <a:ext uri="{FF2B5EF4-FFF2-40B4-BE49-F238E27FC236}">
                  <a16:creationId xmlns:a16="http://schemas.microsoft.com/office/drawing/2014/main" id="{6031A93F-79BE-54A9-9E6B-70902A696E8F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9" name="object 176">
              <a:extLst>
                <a:ext uri="{FF2B5EF4-FFF2-40B4-BE49-F238E27FC236}">
                  <a16:creationId xmlns:a16="http://schemas.microsoft.com/office/drawing/2014/main" id="{59591A10-1028-02AF-7066-6057175826B9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60" name="object 176">
              <a:extLst>
                <a:ext uri="{FF2B5EF4-FFF2-40B4-BE49-F238E27FC236}">
                  <a16:creationId xmlns:a16="http://schemas.microsoft.com/office/drawing/2014/main" id="{AEDB7974-0D79-3666-FF9D-BFD484D45E66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61" name="object 176">
              <a:extLst>
                <a:ext uri="{FF2B5EF4-FFF2-40B4-BE49-F238E27FC236}">
                  <a16:creationId xmlns:a16="http://schemas.microsoft.com/office/drawing/2014/main" id="{9C1E580D-DC64-DF33-6E4E-346A5F365155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15" name="object 2">
              <a:extLst>
                <a:ext uri="{FF2B5EF4-FFF2-40B4-BE49-F238E27FC236}">
                  <a16:creationId xmlns:a16="http://schemas.microsoft.com/office/drawing/2014/main" id="{21613F7F-837E-CAC0-7F2A-FC06F8B20A69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16" name="object 2">
              <a:extLst>
                <a:ext uri="{FF2B5EF4-FFF2-40B4-BE49-F238E27FC236}">
                  <a16:creationId xmlns:a16="http://schemas.microsoft.com/office/drawing/2014/main" id="{033A1EC5-280F-9F74-59E3-AE45B3EED2BB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17" name="object 2">
              <a:extLst>
                <a:ext uri="{FF2B5EF4-FFF2-40B4-BE49-F238E27FC236}">
                  <a16:creationId xmlns:a16="http://schemas.microsoft.com/office/drawing/2014/main" id="{DA552FF2-6836-1A08-F908-9B6275291AB6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19" name="object 175">
              <a:extLst>
                <a:ext uri="{FF2B5EF4-FFF2-40B4-BE49-F238E27FC236}">
                  <a16:creationId xmlns:a16="http://schemas.microsoft.com/office/drawing/2014/main" id="{0910DDD6-BC51-954B-0CA7-E5253F32B709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20" name="object 2">
              <a:extLst>
                <a:ext uri="{FF2B5EF4-FFF2-40B4-BE49-F238E27FC236}">
                  <a16:creationId xmlns:a16="http://schemas.microsoft.com/office/drawing/2014/main" id="{41D34557-F4BA-5C5C-6D65-499E13E0E901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23" name="object 175">
              <a:extLst>
                <a:ext uri="{FF2B5EF4-FFF2-40B4-BE49-F238E27FC236}">
                  <a16:creationId xmlns:a16="http://schemas.microsoft.com/office/drawing/2014/main" id="{C71C14FB-62F8-B223-ABDA-B4233B547BAE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236" name="object 175">
              <a:extLst>
                <a:ext uri="{FF2B5EF4-FFF2-40B4-BE49-F238E27FC236}">
                  <a16:creationId xmlns:a16="http://schemas.microsoft.com/office/drawing/2014/main" id="{E87DD663-3C16-5F65-E3F6-DAF8AFB20D7F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33" name="object 2">
            <a:extLst>
              <a:ext uri="{FF2B5EF4-FFF2-40B4-BE49-F238E27FC236}">
                <a16:creationId xmlns:a16="http://schemas.microsoft.com/office/drawing/2014/main" id="{97D6B3E3-1A4B-BA48-B410-DDD440B40F53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ED59C6-20F8-F04A-854A-4BC22DC6FEEA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object 175">
            <a:extLst>
              <a:ext uri="{FF2B5EF4-FFF2-40B4-BE49-F238E27FC236}">
                <a16:creationId xmlns:a16="http://schemas.microsoft.com/office/drawing/2014/main" id="{3E0850FB-E9BF-6D4D-B209-2A51A81BB79A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g object 22">
            <a:extLst>
              <a:ext uri="{FF2B5EF4-FFF2-40B4-BE49-F238E27FC236}">
                <a16:creationId xmlns:a16="http://schemas.microsoft.com/office/drawing/2014/main" id="{7E7B2854-EF76-3C40-B8C1-DEB2B26B0443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69">
            <a:extLst>
              <a:ext uri="{FF2B5EF4-FFF2-40B4-BE49-F238E27FC236}">
                <a16:creationId xmlns:a16="http://schemas.microsoft.com/office/drawing/2014/main" id="{FDD3E690-FA6D-9540-A29C-8B2E01FA8950}"/>
              </a:ext>
            </a:extLst>
          </p:cNvPr>
          <p:cNvSpPr/>
          <p:nvPr/>
        </p:nvSpPr>
        <p:spPr>
          <a:xfrm>
            <a:off x="6999205" y="2671618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69">
            <a:extLst>
              <a:ext uri="{FF2B5EF4-FFF2-40B4-BE49-F238E27FC236}">
                <a16:creationId xmlns:a16="http://schemas.microsoft.com/office/drawing/2014/main" id="{B575D065-DFB0-714E-93DF-CE42DBDC155F}"/>
              </a:ext>
            </a:extLst>
          </p:cNvPr>
          <p:cNvSpPr/>
          <p:nvPr/>
        </p:nvSpPr>
        <p:spPr>
          <a:xfrm>
            <a:off x="8027905" y="2671618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69">
            <a:extLst>
              <a:ext uri="{FF2B5EF4-FFF2-40B4-BE49-F238E27FC236}">
                <a16:creationId xmlns:a16="http://schemas.microsoft.com/office/drawing/2014/main" id="{EC9E65EB-239B-DE4C-BF00-E71277AA6395}"/>
              </a:ext>
            </a:extLst>
          </p:cNvPr>
          <p:cNvSpPr/>
          <p:nvPr/>
        </p:nvSpPr>
        <p:spPr>
          <a:xfrm>
            <a:off x="8861622" y="2671618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69">
            <a:extLst>
              <a:ext uri="{FF2B5EF4-FFF2-40B4-BE49-F238E27FC236}">
                <a16:creationId xmlns:a16="http://schemas.microsoft.com/office/drawing/2014/main" id="{17EA27A4-0BC3-EA46-89ED-FAFBE73E80B9}"/>
              </a:ext>
            </a:extLst>
          </p:cNvPr>
          <p:cNvSpPr/>
          <p:nvPr/>
        </p:nvSpPr>
        <p:spPr>
          <a:xfrm>
            <a:off x="6999205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69">
            <a:extLst>
              <a:ext uri="{FF2B5EF4-FFF2-40B4-BE49-F238E27FC236}">
                <a16:creationId xmlns:a16="http://schemas.microsoft.com/office/drawing/2014/main" id="{EA3A4127-2B6D-034C-9400-134D9342B130}"/>
              </a:ext>
            </a:extLst>
          </p:cNvPr>
          <p:cNvSpPr/>
          <p:nvPr/>
        </p:nvSpPr>
        <p:spPr>
          <a:xfrm>
            <a:off x="8027905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69">
            <a:extLst>
              <a:ext uri="{FF2B5EF4-FFF2-40B4-BE49-F238E27FC236}">
                <a16:creationId xmlns:a16="http://schemas.microsoft.com/office/drawing/2014/main" id="{7B911124-68BD-314E-BC12-7549920FABB8}"/>
              </a:ext>
            </a:extLst>
          </p:cNvPr>
          <p:cNvSpPr/>
          <p:nvPr/>
        </p:nvSpPr>
        <p:spPr>
          <a:xfrm>
            <a:off x="8861622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69">
            <a:extLst>
              <a:ext uri="{FF2B5EF4-FFF2-40B4-BE49-F238E27FC236}">
                <a16:creationId xmlns:a16="http://schemas.microsoft.com/office/drawing/2014/main" id="{FF507E5F-3E58-DF4F-A099-060C43FAA6D8}"/>
              </a:ext>
            </a:extLst>
          </p:cNvPr>
          <p:cNvSpPr/>
          <p:nvPr/>
        </p:nvSpPr>
        <p:spPr>
          <a:xfrm>
            <a:off x="5322545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69">
            <a:extLst>
              <a:ext uri="{FF2B5EF4-FFF2-40B4-BE49-F238E27FC236}">
                <a16:creationId xmlns:a16="http://schemas.microsoft.com/office/drawing/2014/main" id="{F6FD2898-F23D-DD40-A89B-A94509615CED}"/>
              </a:ext>
            </a:extLst>
          </p:cNvPr>
          <p:cNvSpPr/>
          <p:nvPr/>
        </p:nvSpPr>
        <p:spPr>
          <a:xfrm>
            <a:off x="6158764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69">
            <a:extLst>
              <a:ext uri="{FF2B5EF4-FFF2-40B4-BE49-F238E27FC236}">
                <a16:creationId xmlns:a16="http://schemas.microsoft.com/office/drawing/2014/main" id="{7CCD654B-6DCD-EB4C-B5E2-C22BF5D95E4B}"/>
              </a:ext>
            </a:extLst>
          </p:cNvPr>
          <p:cNvSpPr/>
          <p:nvPr/>
        </p:nvSpPr>
        <p:spPr>
          <a:xfrm>
            <a:off x="4477882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7299" y="5008612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PLAN No.</a:t>
            </a:r>
            <a:endParaRPr sz="600" dirty="0">
              <a:latin typeface="MS PGothic Regular"/>
              <a:cs typeface="A-OTF Gothic BBB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0990" y="4916672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537" y="6152679"/>
            <a:ext cx="27611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</a:pPr>
            <a:r>
              <a:rPr lang="ja-JP" altLang="en-US" sz="60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lang="ja-JP" altLang="en-US"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0795">
              <a:lnSpc>
                <a:spcPct val="100000"/>
              </a:lnSpc>
              <a:spcBef>
                <a:spcPts val="10"/>
              </a:spcBef>
            </a:pPr>
            <a:r>
              <a:rPr lang="en-US" altLang="ja-JP" sz="14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232,210</a:t>
            </a:r>
            <a:r>
              <a:rPr lang="ja-JP" altLang="en-US" sz="60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211,100</a:t>
            </a:r>
            <a:r>
              <a:rPr lang="ja-JP" altLang="en-US" sz="60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円）</a:t>
            </a:r>
            <a:endParaRPr lang="ja-JP" altLang="en-US" sz="8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76" y="5096804"/>
            <a:ext cx="2386432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TA02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 幅1603 × 高さ804 × 奥行405mm ］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35890" indent="-117475">
              <a:lnSpc>
                <a:spcPct val="100000"/>
              </a:lnSpc>
              <a:spcBef>
                <a:spcPts val="555"/>
              </a:spcBef>
              <a:buChar char="■"/>
              <a:tabLst>
                <a:tab pos="136525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扉：フラット扉 ブラックオーク柄（DV） 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35890" indent="-117475">
              <a:lnSpc>
                <a:spcPct val="100000"/>
              </a:lnSpc>
              <a:spcBef>
                <a:spcPts val="284"/>
              </a:spcBef>
              <a:buChar char="■"/>
              <a:tabLst>
                <a:tab pos="136525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本体：しっくいホワイト柄（PY） 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635" indent="-109220">
              <a:lnSpc>
                <a:spcPct val="100000"/>
              </a:lnSpc>
              <a:spcBef>
                <a:spcPts val="280"/>
              </a:spcBef>
              <a:buChar char="■"/>
              <a:tabLst>
                <a:tab pos="128270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カウンター：集成材カウンター アッシュクリア色（AC） 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35890" indent="-117475">
              <a:lnSpc>
                <a:spcPct val="100000"/>
              </a:lnSpc>
              <a:spcBef>
                <a:spcPts val="280"/>
              </a:spcBef>
              <a:buChar char="■"/>
              <a:tabLst>
                <a:tab pos="136525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取っ手：T5型 サテンシルバー（塗装） 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82000" y="1038783"/>
            <a:ext cx="1278890" cy="321310"/>
            <a:chOff x="8382000" y="1038783"/>
            <a:chExt cx="1278890" cy="3213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0" y="1038783"/>
              <a:ext cx="616610" cy="3209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3746" y="1038783"/>
              <a:ext cx="616597" cy="32096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345124" y="1353566"/>
            <a:ext cx="774316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ウォールナット色［TY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アカシア集成材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02030" y="696468"/>
            <a:ext cx="2561590" cy="1243330"/>
            <a:chOff x="7202030" y="696468"/>
            <a:chExt cx="2561590" cy="124333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9" y="1618360"/>
              <a:ext cx="616610" cy="3209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3746" y="1618360"/>
              <a:ext cx="616597" cy="3209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02030" y="696468"/>
              <a:ext cx="2561590" cy="136525"/>
            </a:xfrm>
            <a:custGeom>
              <a:avLst/>
              <a:gdLst/>
              <a:ahLst/>
              <a:cxnLst/>
              <a:rect l="l" t="t" r="r" b="b"/>
              <a:pathLst>
                <a:path w="2561590" h="136525">
                  <a:moveTo>
                    <a:pt x="2561310" y="0"/>
                  </a:moveTo>
                  <a:lnTo>
                    <a:pt x="0" y="0"/>
                  </a:lnTo>
                  <a:lnTo>
                    <a:pt x="0" y="135915"/>
                  </a:lnTo>
                  <a:lnTo>
                    <a:pt x="2561310" y="135915"/>
                  </a:lnTo>
                  <a:lnTo>
                    <a:pt x="2561310" y="0"/>
                  </a:lnTo>
                  <a:close/>
                </a:path>
              </a:pathLst>
            </a:custGeom>
            <a:solidFill>
              <a:srgbClr val="50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369308" y="685698"/>
            <a:ext cx="2743835" cy="1546860"/>
          </a:xfrm>
          <a:custGeom>
            <a:avLst/>
            <a:gdLst/>
            <a:ahLst/>
            <a:cxnLst/>
            <a:rect l="l" t="t" r="r" b="b"/>
            <a:pathLst>
              <a:path w="2743834" h="1546860">
                <a:moveTo>
                  <a:pt x="2743809" y="0"/>
                </a:moveTo>
                <a:lnTo>
                  <a:pt x="2731109" y="0"/>
                </a:lnTo>
                <a:lnTo>
                  <a:pt x="2731109" y="146685"/>
                </a:lnTo>
                <a:lnTo>
                  <a:pt x="2731109" y="1534160"/>
                </a:lnTo>
                <a:lnTo>
                  <a:pt x="12700" y="1534160"/>
                </a:lnTo>
                <a:lnTo>
                  <a:pt x="12700" y="146685"/>
                </a:lnTo>
                <a:lnTo>
                  <a:pt x="2731109" y="146685"/>
                </a:lnTo>
                <a:lnTo>
                  <a:pt x="2731109" y="0"/>
                </a:lnTo>
                <a:lnTo>
                  <a:pt x="0" y="0"/>
                </a:lnTo>
                <a:lnTo>
                  <a:pt x="0" y="6350"/>
                </a:lnTo>
                <a:lnTo>
                  <a:pt x="0" y="12700"/>
                </a:lnTo>
                <a:lnTo>
                  <a:pt x="0" y="1534160"/>
                </a:lnTo>
                <a:lnTo>
                  <a:pt x="0" y="1546860"/>
                </a:lnTo>
                <a:lnTo>
                  <a:pt x="2743809" y="1546860"/>
                </a:lnTo>
                <a:lnTo>
                  <a:pt x="2743809" y="1534160"/>
                </a:lnTo>
                <a:lnTo>
                  <a:pt x="2743809" y="12700"/>
                </a:lnTo>
                <a:lnTo>
                  <a:pt x="2743809" y="6350"/>
                </a:lnTo>
                <a:lnTo>
                  <a:pt x="2743809" y="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82014" y="685689"/>
            <a:ext cx="2718435" cy="132087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889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0"/>
              </a:spcBef>
            </a:pP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扉デ</a:t>
            </a:r>
            <a:r>
              <a:rPr sz="800" b="1" spc="-4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ザ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イ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506239" y="917130"/>
            <a:ext cx="2439670" cy="721360"/>
            <a:chOff x="4506239" y="917130"/>
            <a:chExt cx="2439670" cy="721360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6239" y="917130"/>
              <a:ext cx="662343" cy="36056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8842" y="1277291"/>
              <a:ext cx="658533" cy="36056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3354" y="917130"/>
              <a:ext cx="662343" cy="36056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6021" y="1277291"/>
              <a:ext cx="658469" cy="36076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2981" y="917536"/>
              <a:ext cx="662330" cy="36055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6182" y="1277696"/>
              <a:ext cx="657644" cy="360756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7211199" y="692035"/>
            <a:ext cx="2546350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集成</a:t>
            </a:r>
            <a:r>
              <a:rPr sz="800" b="1" spc="-4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材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ウ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タ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04849" y="692035"/>
            <a:ext cx="2559050" cy="1534795"/>
          </a:xfrm>
          <a:custGeom>
            <a:avLst/>
            <a:gdLst/>
            <a:ahLst/>
            <a:cxnLst/>
            <a:rect l="l" t="t" r="r" b="b"/>
            <a:pathLst>
              <a:path w="2559050" h="1534795">
                <a:moveTo>
                  <a:pt x="0" y="0"/>
                </a:moveTo>
                <a:lnTo>
                  <a:pt x="2558491" y="0"/>
                </a:lnTo>
                <a:lnTo>
                  <a:pt x="2558491" y="1534655"/>
                </a:lnTo>
                <a:lnTo>
                  <a:pt x="0" y="15346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310673" y="878928"/>
            <a:ext cx="140779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重：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4kg／100m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m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（均等荷重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）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棚厚24mm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36937" y="1939810"/>
            <a:ext cx="953356" cy="194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marR="5080" indent="-62865">
              <a:lnSpc>
                <a:spcPct val="106100"/>
              </a:lnSpc>
              <a:spcBef>
                <a:spcPts val="100"/>
              </a:spcBef>
              <a:tabLst>
                <a:tab pos="1038225" algn="l"/>
                <a:tab pos="1669414" algn="l"/>
              </a:tabLst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樹脂化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粧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2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仕</a:t>
            </a:r>
            <a:r>
              <a:rPr sz="55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上</a:t>
            </a:r>
            <a:r>
              <a:rPr sz="55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62230" marR="5080" indent="-62865">
              <a:lnSpc>
                <a:spcPct val="106100"/>
              </a:lnSpc>
              <a:spcBef>
                <a:spcPts val="100"/>
              </a:spcBef>
              <a:tabLst>
                <a:tab pos="1038225" algn="l"/>
                <a:tab pos="1669414" algn="l"/>
              </a:tabLst>
            </a:pP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カ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ウ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も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r>
              <a:rPr lang="ja-JP" altLang="en-US" sz="550" spc="17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00912" y="1038783"/>
            <a:ext cx="1024369" cy="744664"/>
          </a:xfrm>
          <a:prstGeom prst="rect">
            <a:avLst/>
          </a:prstGeom>
        </p:spPr>
      </p:pic>
      <p:sp>
        <p:nvSpPr>
          <p:cNvPr id="193" name="bg object 16">
            <a:extLst>
              <a:ext uri="{FF2B5EF4-FFF2-40B4-BE49-F238E27FC236}">
                <a16:creationId xmlns:a16="http://schemas.microsoft.com/office/drawing/2014/main" id="{7607DB9A-1BEF-1E46-917A-894ADF08C8A6}"/>
              </a:ext>
            </a:extLst>
          </p:cNvPr>
          <p:cNvSpPr/>
          <p:nvPr/>
        </p:nvSpPr>
        <p:spPr>
          <a:xfrm>
            <a:off x="4492688" y="3510584"/>
            <a:ext cx="5158105" cy="574675"/>
          </a:xfrm>
          <a:custGeom>
            <a:avLst/>
            <a:gdLst/>
            <a:ahLst/>
            <a:cxnLst/>
            <a:rect l="l" t="t" r="r" b="b"/>
            <a:pathLst>
              <a:path w="5158105" h="574675">
                <a:moveTo>
                  <a:pt x="5158028" y="0"/>
                </a:moveTo>
                <a:lnTo>
                  <a:pt x="0" y="0"/>
                </a:lnTo>
                <a:lnTo>
                  <a:pt x="0" y="574370"/>
                </a:lnTo>
                <a:lnTo>
                  <a:pt x="5158028" y="574370"/>
                </a:lnTo>
                <a:lnTo>
                  <a:pt x="5158028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5" name="bg object 24">
            <a:extLst>
              <a:ext uri="{FF2B5EF4-FFF2-40B4-BE49-F238E27FC236}">
                <a16:creationId xmlns:a16="http://schemas.microsoft.com/office/drawing/2014/main" id="{A891B202-E38F-834E-BEF2-B150682EFCB1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011" y="692035"/>
            <a:ext cx="4149394" cy="3446614"/>
          </a:xfrm>
          <a:prstGeom prst="rect">
            <a:avLst/>
          </a:prstGeom>
        </p:spPr>
      </p:pic>
      <p:sp>
        <p:nvSpPr>
          <p:cNvPr id="196" name="bg object 25">
            <a:extLst>
              <a:ext uri="{FF2B5EF4-FFF2-40B4-BE49-F238E27FC236}">
                <a16:creationId xmlns:a16="http://schemas.microsoft.com/office/drawing/2014/main" id="{E37BC96B-AF66-9B45-B992-3E84E151512F}"/>
              </a:ext>
            </a:extLst>
          </p:cNvPr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9308" y="2336292"/>
            <a:ext cx="5384800" cy="2858135"/>
          </a:xfrm>
          <a:custGeom>
            <a:avLst/>
            <a:gdLst/>
            <a:ahLst/>
            <a:cxnLst/>
            <a:rect l="l" t="t" r="r" b="b"/>
            <a:pathLst>
              <a:path w="5384800" h="2858135">
                <a:moveTo>
                  <a:pt x="0" y="0"/>
                </a:moveTo>
                <a:lnTo>
                  <a:pt x="5384444" y="0"/>
                </a:lnTo>
                <a:lnTo>
                  <a:pt x="5384444" y="2857957"/>
                </a:lnTo>
                <a:lnTo>
                  <a:pt x="0" y="28579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75658" y="2336292"/>
            <a:ext cx="5372100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取</a:t>
            </a:r>
            <a:r>
              <a:rPr sz="800" b="1" spc="-6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っ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手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65689" y="3304037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49632" y="3304037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サテンシルバー色（メッキ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65619" y="4923855"/>
            <a:ext cx="7852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23219" y="3304106"/>
            <a:ext cx="67754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655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T3型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70430" y="3304106"/>
            <a:ext cx="493395" cy="181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T3型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28528" y="4940063"/>
            <a:ext cx="67754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655"/>
              </a:lnSpc>
              <a:spcBef>
                <a:spcPts val="10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T4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75668" y="4940063"/>
            <a:ext cx="49339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T4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真鍮色（メッキ）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27500" y="2526374"/>
            <a:ext cx="333624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T5</a:t>
            </a:r>
            <a:r>
              <a:rPr sz="700" b="1" spc="-340" dirty="0">
                <a:solidFill>
                  <a:srgbClr val="231F20"/>
                </a:solidFill>
                <a:latin typeface="Kozuka Gothic Pr6N"/>
                <a:cs typeface="Kozuka Gothic Pr6N"/>
              </a:rPr>
              <a:t>型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丸型</a:t>
            </a:r>
            <a:r>
              <a:rPr sz="700" b="1" spc="-80" dirty="0">
                <a:solidFill>
                  <a:srgbClr val="231F20"/>
                </a:solidFill>
                <a:latin typeface="Kozuka Gothic Pr6N"/>
                <a:cs typeface="Kozuka Gothic Pr6N"/>
              </a:rPr>
              <a:t>取</a:t>
            </a:r>
            <a:r>
              <a:rPr sz="700" b="1" spc="-50" dirty="0">
                <a:solidFill>
                  <a:srgbClr val="231F20"/>
                </a:solidFill>
                <a:latin typeface="Kozuka Gothic Pr6N"/>
                <a:cs typeface="Kozuka Gothic Pr6N"/>
              </a:rPr>
              <a:t>っ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手</a:t>
            </a:r>
            <a:r>
              <a:rPr sz="700" b="1" spc="-5" dirty="0">
                <a:solidFill>
                  <a:srgbClr val="231F20"/>
                </a:solidFill>
                <a:latin typeface="Kozuka Gothic Pr6N"/>
                <a:cs typeface="Kozuka Gothic Pr6N"/>
              </a:rPr>
              <a:t>）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21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72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825" spc="-19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825" spc="-6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825" spc="-1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：120mm／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104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3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長</a:t>
            </a:r>
            <a:r>
              <a:rPr sz="825" spc="-16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825" spc="-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：33mm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27499" y="4163893"/>
            <a:ext cx="2085975" cy="12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T1</a:t>
            </a:r>
            <a:r>
              <a:rPr sz="700" b="1" spc="-340" dirty="0">
                <a:solidFill>
                  <a:srgbClr val="231F20"/>
                </a:solidFill>
                <a:latin typeface="Kozuka Gothic Pr6N"/>
                <a:cs typeface="Kozuka Gothic Pr6N"/>
              </a:rPr>
              <a:t>型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角型</a:t>
            </a:r>
            <a:r>
              <a:rPr sz="700" b="1" spc="-80" dirty="0">
                <a:solidFill>
                  <a:srgbClr val="231F20"/>
                </a:solidFill>
                <a:latin typeface="Kozuka Gothic Pr6N"/>
                <a:cs typeface="Kozuka Gothic Pr6N"/>
              </a:rPr>
              <a:t>取</a:t>
            </a:r>
            <a:r>
              <a:rPr sz="700" b="1" spc="-50" dirty="0">
                <a:solidFill>
                  <a:srgbClr val="231F20"/>
                </a:solidFill>
                <a:latin typeface="Kozuka Gothic Pr6N"/>
                <a:cs typeface="Kozuka Gothic Pr6N"/>
              </a:rPr>
              <a:t>っ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手</a:t>
            </a:r>
            <a:r>
              <a:rPr sz="700" b="1" spc="-5" dirty="0">
                <a:solidFill>
                  <a:srgbClr val="231F20"/>
                </a:solidFill>
                <a:latin typeface="Kozuka Gothic Pr6N"/>
                <a:cs typeface="Kozuka Gothic Pr6N"/>
              </a:rPr>
              <a:t>）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21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72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825" spc="-19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825" spc="-6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825" spc="-1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：120mm／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104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3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長</a:t>
            </a:r>
            <a:r>
              <a:rPr sz="825" spc="-16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825" spc="-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：33mm</a:t>
            </a:r>
            <a:endParaRPr sz="825" baseline="55555" dirty="0">
              <a:latin typeface="MS PGothic Regular"/>
              <a:cs typeface="A-OTF Gothic BBB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906940" y="4150218"/>
            <a:ext cx="77046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60"/>
              </a:lnSpc>
              <a:spcBef>
                <a:spcPts val="100"/>
              </a:spcBef>
            </a:pPr>
            <a:r>
              <a:rPr lang="ja-JP" altLang="en-US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ねじピッチ：</a:t>
            </a:r>
            <a:r>
              <a:rPr lang="en-US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90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mm</a:t>
            </a:r>
            <a:r>
              <a:rPr lang="ja-JP" altLang="en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／</a:t>
            </a:r>
            <a:endParaRPr lang="en-US" altLang="ja-JP" sz="800" baseline="50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12700">
              <a:lnSpc>
                <a:spcPts val="460"/>
              </a:lnSpc>
              <a:spcBef>
                <a:spcPts val="100"/>
              </a:spcBef>
            </a:pP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ねじ長さ：28</a:t>
            </a:r>
            <a:r>
              <a:rPr lang="en-US"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mm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486339" y="2784068"/>
            <a:ext cx="764540" cy="504825"/>
          </a:xfrm>
          <a:custGeom>
            <a:avLst/>
            <a:gdLst/>
            <a:ahLst/>
            <a:cxnLst/>
            <a:rect l="l" t="t" r="r" b="b"/>
            <a:pathLst>
              <a:path w="764539" h="504825">
                <a:moveTo>
                  <a:pt x="0" y="504367"/>
                </a:moveTo>
                <a:lnTo>
                  <a:pt x="764413" y="504367"/>
                </a:lnTo>
                <a:lnTo>
                  <a:pt x="764413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86339" y="2670035"/>
            <a:ext cx="764540" cy="618490"/>
          </a:xfrm>
          <a:custGeom>
            <a:avLst/>
            <a:gdLst/>
            <a:ahLst/>
            <a:cxnLst/>
            <a:rect l="l" t="t" r="r" b="b"/>
            <a:pathLst>
              <a:path w="764539" h="618489">
                <a:moveTo>
                  <a:pt x="764413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13" y="0"/>
                </a:lnTo>
                <a:lnTo>
                  <a:pt x="764413" y="618401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2545" y="2784068"/>
            <a:ext cx="764540" cy="504825"/>
          </a:xfrm>
          <a:custGeom>
            <a:avLst/>
            <a:gdLst/>
            <a:ahLst/>
            <a:cxnLst/>
            <a:rect l="l" t="t" r="r" b="b"/>
            <a:pathLst>
              <a:path w="764539" h="504825">
                <a:moveTo>
                  <a:pt x="0" y="504367"/>
                </a:moveTo>
                <a:lnTo>
                  <a:pt x="764413" y="504367"/>
                </a:lnTo>
                <a:lnTo>
                  <a:pt x="764413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22545" y="2670035"/>
            <a:ext cx="764540" cy="618490"/>
          </a:xfrm>
          <a:custGeom>
            <a:avLst/>
            <a:gdLst/>
            <a:ahLst/>
            <a:cxnLst/>
            <a:rect l="l" t="t" r="r" b="b"/>
            <a:pathLst>
              <a:path w="764539" h="618489">
                <a:moveTo>
                  <a:pt x="764413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13" y="0"/>
                </a:lnTo>
                <a:lnTo>
                  <a:pt x="764413" y="618401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58764" y="2784068"/>
            <a:ext cx="764540" cy="50482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58764" y="2670035"/>
            <a:ext cx="764540" cy="618490"/>
          </a:xfrm>
          <a:custGeom>
            <a:avLst/>
            <a:gdLst/>
            <a:ahLst/>
            <a:cxnLst/>
            <a:rect l="l" t="t" r="r" b="b"/>
            <a:pathLst>
              <a:path w="764540" h="618489">
                <a:moveTo>
                  <a:pt x="764400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00" y="0"/>
                </a:lnTo>
                <a:lnTo>
                  <a:pt x="764400" y="61840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86339" y="267003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39" h="114300">
                <a:moveTo>
                  <a:pt x="764413" y="0"/>
                </a:moveTo>
                <a:lnTo>
                  <a:pt x="0" y="0"/>
                </a:lnTo>
                <a:lnTo>
                  <a:pt x="0" y="114033"/>
                </a:lnTo>
                <a:lnTo>
                  <a:pt x="764413" y="114033"/>
                </a:lnTo>
                <a:lnTo>
                  <a:pt x="76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530274" y="2670258"/>
            <a:ext cx="420427" cy="115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lang="ja-JP" altLang="en-US" sz="400">
                <a:solidFill>
                  <a:srgbClr val="FFFFFF"/>
                </a:solidFill>
                <a:latin typeface="+mn-ea"/>
                <a:cs typeface="A-OTF Gothic BBB Pro"/>
              </a:rPr>
              <a:t>ナチュラルカラー</a:t>
            </a:r>
            <a:endParaRPr lang="ja-JP" altLang="en-US" sz="825" baseline="-25252">
              <a:latin typeface="+mn-ea"/>
              <a:cs typeface="A-OTF Gothic BBB Pro"/>
            </a:endParaRPr>
          </a:p>
          <a:p>
            <a:pPr>
              <a:lnSpc>
                <a:spcPts val="390"/>
              </a:lnSpc>
            </a:pPr>
            <a:r>
              <a:rPr sz="400" spc="-70" dirty="0" err="1">
                <a:solidFill>
                  <a:srgbClr val="FFFFFF"/>
                </a:solidFill>
                <a:latin typeface="+mn-ea"/>
                <a:cs typeface="A-OTF Gothic BBB Pro"/>
              </a:rPr>
              <a:t>ソリッドカラ</a:t>
            </a:r>
            <a:r>
              <a:rPr sz="400" spc="-70" dirty="0">
                <a:solidFill>
                  <a:srgbClr val="FFFFFF"/>
                </a:solidFill>
                <a:latin typeface="+mn-ea"/>
                <a:cs typeface="A-OTF Gothic BBB Pro"/>
              </a:rPr>
              <a:t>ー</a:t>
            </a:r>
            <a:endParaRPr sz="400" spc="-70" dirty="0">
              <a:latin typeface="+mn-ea"/>
              <a:cs typeface="A-OTF Gothic BBB Pro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322545" y="267003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39" h="114300">
                <a:moveTo>
                  <a:pt x="764413" y="0"/>
                </a:moveTo>
                <a:lnTo>
                  <a:pt x="0" y="0"/>
                </a:lnTo>
                <a:lnTo>
                  <a:pt x="0" y="114033"/>
                </a:lnTo>
                <a:lnTo>
                  <a:pt x="764413" y="114033"/>
                </a:lnTo>
                <a:lnTo>
                  <a:pt x="76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327307" y="2670035"/>
            <a:ext cx="755015" cy="9938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4604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14"/>
              </a:spcBef>
            </a:pPr>
            <a:r>
              <a:rPr sz="55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ペ</a:t>
            </a:r>
            <a:r>
              <a:rPr sz="550" spc="-150" dirty="0">
                <a:solidFill>
                  <a:srgbClr val="FFFFFF"/>
                </a:solidFill>
                <a:latin typeface="MS PGothic Regular"/>
                <a:cs typeface="A-OTF Gothic BBB Pro"/>
              </a:rPr>
              <a:t>イ</a:t>
            </a:r>
            <a:r>
              <a:rPr sz="550" spc="-210" dirty="0">
                <a:solidFill>
                  <a:srgbClr val="FFFFFF"/>
                </a:solidFill>
                <a:latin typeface="MS PGothic Regular"/>
                <a:cs typeface="A-OTF Gothic BBB Pro"/>
              </a:rPr>
              <a:t>ン</a:t>
            </a:r>
            <a:r>
              <a:rPr sz="550" spc="-114" dirty="0">
                <a:solidFill>
                  <a:srgbClr val="FFFFFF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550" spc="-90" dirty="0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550" spc="-45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標準仕様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158764" y="267003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40" h="114300">
                <a:moveTo>
                  <a:pt x="764400" y="0"/>
                </a:moveTo>
                <a:lnTo>
                  <a:pt x="0" y="0"/>
                </a:lnTo>
                <a:lnTo>
                  <a:pt x="0" y="114033"/>
                </a:lnTo>
                <a:lnTo>
                  <a:pt x="764400" y="114033"/>
                </a:lnTo>
                <a:lnTo>
                  <a:pt x="7644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163526" y="2670035"/>
            <a:ext cx="755015" cy="9938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4604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鏡面標準仕様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559148" y="3590239"/>
            <a:ext cx="1619250" cy="98745"/>
          </a:xfrm>
          <a:prstGeom prst="rect">
            <a:avLst/>
          </a:prstGeom>
          <a:solidFill>
            <a:srgbClr val="6D6E71"/>
          </a:solidFill>
        </p:spPr>
        <p:txBody>
          <a:bodyPr vert="horz" wrap="square" lIns="0" tIns="13970" rIns="0" bIns="0" rtlCol="0">
            <a:spAutoFit/>
          </a:bodyPr>
          <a:lstStyle/>
          <a:p>
            <a:pPr marL="27432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SIAA認証</a:t>
            </a:r>
            <a:r>
              <a:rPr sz="550" spc="-35" dirty="0">
                <a:solidFill>
                  <a:srgbClr val="FFFFFF"/>
                </a:solidFill>
                <a:latin typeface="MS PGothic Regular"/>
                <a:cs typeface="A-OTF Gothic BBB Pro"/>
              </a:rPr>
              <a:t> </a:t>
            </a:r>
            <a:r>
              <a:rPr sz="550" spc="-60" dirty="0">
                <a:solidFill>
                  <a:srgbClr val="FFFFFF"/>
                </a:solidFill>
                <a:latin typeface="MS PGothic Regular"/>
                <a:cs typeface="A-OTF Gothic BBB Pro"/>
              </a:rPr>
              <a:t>抗</a:t>
            </a:r>
            <a:r>
              <a:rPr sz="550" spc="-105" dirty="0">
                <a:solidFill>
                  <a:srgbClr val="FFFFFF"/>
                </a:solidFill>
                <a:latin typeface="MS PGothic Regular"/>
                <a:cs typeface="A-OTF Gothic BBB Pro"/>
              </a:rPr>
              <a:t>ウイ</a:t>
            </a:r>
            <a:r>
              <a:rPr sz="550" spc="-60" dirty="0">
                <a:solidFill>
                  <a:srgbClr val="FFFFFF"/>
                </a:solidFill>
                <a:latin typeface="MS PGothic Regular"/>
                <a:cs typeface="A-OTF Gothic BBB Pro"/>
              </a:rPr>
              <a:t>ル</a:t>
            </a:r>
            <a:r>
              <a:rPr sz="550" spc="-50" dirty="0">
                <a:solidFill>
                  <a:srgbClr val="FFFFFF"/>
                </a:solidFill>
                <a:latin typeface="MS PGothic Regular"/>
                <a:cs typeface="A-OTF Gothic BBB Pro"/>
              </a:rPr>
              <a:t>ス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加工</a:t>
            </a:r>
            <a:r>
              <a:rPr sz="550" spc="-35" dirty="0">
                <a:solidFill>
                  <a:srgbClr val="FFFFFF"/>
                </a:solidFill>
                <a:latin typeface="MS PGothic Regular"/>
                <a:cs typeface="A-OTF Gothic BBB Pro"/>
              </a:rPr>
              <a:t> 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抗菌加工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76966" y="3925525"/>
            <a:ext cx="1504950" cy="10259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300"/>
              </a:spcBef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抗ウイルス加工品に変更できます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80620" y="3566367"/>
            <a:ext cx="429102" cy="361035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8913142" y="3659311"/>
            <a:ext cx="635635" cy="27026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無機</a:t>
            </a:r>
            <a:r>
              <a:rPr sz="50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系・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塗装</a:t>
            </a:r>
            <a:endParaRPr sz="500" dirty="0">
              <a:latin typeface="MS PGothic Regular"/>
              <a:cs typeface="A-OTF Gothic BBB Pro"/>
            </a:endParaRPr>
          </a:p>
          <a:p>
            <a:pPr marL="20320" marR="5080" indent="-20955">
              <a:lnSpc>
                <a:spcPct val="116700"/>
              </a:lnSpc>
            </a:pPr>
            <a:r>
              <a:rPr sz="5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トッ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コ</a:t>
            </a:r>
            <a:r>
              <a:rPr sz="500" spc="-20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塗装面 JP0122072A0030S</a:t>
            </a:r>
            <a:endParaRPr sz="500" dirty="0">
              <a:latin typeface="MS PGothic Regular"/>
              <a:cs typeface="A-OTF Gothic BBB Pro"/>
            </a:endParaRPr>
          </a:p>
        </p:txBody>
      </p:sp>
      <p:pic>
        <p:nvPicPr>
          <p:cNvPr id="83" name="object 8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90735" y="3563317"/>
            <a:ext cx="429102" cy="364082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6783271" y="3659311"/>
            <a:ext cx="606961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無機</a:t>
            </a:r>
            <a:r>
              <a:rPr sz="50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系・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塗装</a:t>
            </a:r>
            <a:endParaRPr sz="500" dirty="0"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1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トッ</a:t>
            </a:r>
            <a:r>
              <a:rPr sz="5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0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コ</a:t>
            </a:r>
            <a:r>
              <a:rPr sz="500" spc="-2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0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塗装面</a:t>
            </a:r>
            <a:endParaRPr lang="en-US" altLang="ja-JP" sz="5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JP0612072X0003C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446067" y="3646417"/>
            <a:ext cx="885606" cy="30649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400" dirty="0">
                <a:solidFill>
                  <a:srgbClr val="231F20"/>
                </a:solidFill>
                <a:latin typeface="MS PGothic Regular"/>
                <a:cs typeface="A-OTF Gothic BBB Pro"/>
              </a:rPr>
              <a:t>【注意事項】</a:t>
            </a:r>
            <a:endParaRPr sz="400" dirty="0">
              <a:latin typeface="MS PGothic Regular"/>
              <a:cs typeface="A-OTF Gothic BBB Pro"/>
            </a:endParaRPr>
          </a:p>
          <a:p>
            <a:pPr marL="8890">
              <a:lnSpc>
                <a:spcPct val="100000"/>
              </a:lnSpc>
              <a:spcBef>
                <a:spcPts val="70"/>
              </a:spcBef>
            </a:pPr>
            <a:r>
              <a:rPr sz="400" dirty="0">
                <a:solidFill>
                  <a:srgbClr val="231F20"/>
                </a:solidFill>
                <a:latin typeface="MS PGothic Regular"/>
                <a:cs typeface="A-OTF Gothic BBB Pro"/>
              </a:rPr>
              <a:t>・</a:t>
            </a:r>
            <a:r>
              <a:rPr sz="4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抗ウイルス加工は、病気の治療や</a:t>
            </a:r>
            <a:endParaRPr lang="en-US" altLang="ja-JP" sz="4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8890">
              <a:spcBef>
                <a:spcPts val="70"/>
              </a:spcBef>
            </a:pPr>
            <a:r>
              <a:rPr lang="ja-JP" altLang="en-US" sz="400">
                <a:solidFill>
                  <a:srgbClr val="231F20"/>
                </a:solidFill>
                <a:latin typeface="MS PGothic Regular"/>
                <a:cs typeface="A-OTF Gothic BBB Pro"/>
              </a:rPr>
              <a:t>予防を目的とするものではありません。</a:t>
            </a:r>
            <a:endParaRPr lang="en-US" altLang="ja-JP" sz="4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8890">
              <a:spcBef>
                <a:spcPts val="70"/>
              </a:spcBef>
            </a:pPr>
            <a:r>
              <a:rPr lang="ja-JP" altLang="en" sz="400">
                <a:solidFill>
                  <a:srgbClr val="231F20"/>
                </a:solidFill>
                <a:latin typeface="MS PGothic Regular"/>
                <a:cs typeface="A-OTF Gothic BBB Pro"/>
              </a:rPr>
              <a:t>・</a:t>
            </a:r>
            <a:r>
              <a:rPr lang="en" altLang="ja-JP" sz="400" dirty="0">
                <a:solidFill>
                  <a:srgbClr val="231F20"/>
                </a:solidFill>
                <a:latin typeface="MS PGothic Regular"/>
                <a:cs typeface="A-OTF Gothic BBB Pro"/>
              </a:rPr>
              <a:t>SIAA</a:t>
            </a:r>
            <a:r>
              <a:rPr lang="ja-JP" altLang="en-US" sz="400">
                <a:solidFill>
                  <a:srgbClr val="231F20"/>
                </a:solidFill>
                <a:latin typeface="MS PGothic Regular"/>
                <a:cs typeface="A-OTF Gothic BBB Pro"/>
              </a:rPr>
              <a:t>の安全性基準に適合しています。</a:t>
            </a:r>
            <a:endParaRPr lang="ja-JP" altLang="en-US" sz="400">
              <a:latin typeface="MS PGothic Regular"/>
              <a:cs typeface="A-OTF Gothic BBB Pr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286182" y="3950957"/>
            <a:ext cx="2112010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製品</a:t>
            </a:r>
            <a:r>
              <a:rPr sz="550" spc="-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上の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特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定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ウイ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ス</a:t>
            </a:r>
            <a:r>
              <a:rPr sz="550" spc="-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数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減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少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87" name="object 8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71759" y="2829941"/>
            <a:ext cx="71412" cy="391312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33874" y="2836570"/>
            <a:ext cx="71653" cy="37658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05145" y="2829941"/>
            <a:ext cx="71424" cy="39131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67273" y="2836570"/>
            <a:ext cx="71640" cy="37658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32906" y="2829941"/>
            <a:ext cx="71424" cy="391312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95034" y="2836570"/>
            <a:ext cx="71691" cy="376580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7390232" y="3662666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81"/>
                </a:lnTo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266292" y="2829941"/>
            <a:ext cx="71425" cy="391312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28433" y="2836570"/>
            <a:ext cx="71627" cy="37658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258835" y="2890100"/>
            <a:ext cx="165239" cy="15234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79663" y="2892196"/>
            <a:ext cx="161010" cy="14765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064155" y="2889631"/>
            <a:ext cx="165620" cy="151345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84843" y="2892056"/>
            <a:ext cx="161963" cy="147256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295259" y="4427105"/>
            <a:ext cx="105983" cy="401637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473390" y="4429188"/>
            <a:ext cx="99617" cy="39182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126284" y="4427804"/>
            <a:ext cx="105721" cy="400481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303917" y="4429950"/>
            <a:ext cx="99315" cy="390753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755947" y="4414012"/>
            <a:ext cx="89151" cy="379514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914948" y="4419650"/>
            <a:ext cx="88021" cy="366268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589346" y="4414012"/>
            <a:ext cx="89151" cy="379514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48228" y="4419650"/>
            <a:ext cx="88138" cy="36626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417107" y="4414012"/>
            <a:ext cx="89151" cy="379514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576104" y="4419650"/>
            <a:ext cx="88023" cy="366268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250481" y="4414012"/>
            <a:ext cx="89152" cy="379514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409482" y="4419650"/>
            <a:ext cx="88037" cy="366268"/>
          </a:xfrm>
          <a:prstGeom prst="rect">
            <a:avLst/>
          </a:prstGeom>
        </p:spPr>
      </p:pic>
      <p:sp>
        <p:nvSpPr>
          <p:cNvPr id="197" name="Rectangle 126">
            <a:extLst>
              <a:ext uri="{FF2B5EF4-FFF2-40B4-BE49-F238E27FC236}">
                <a16:creationId xmlns:a16="http://schemas.microsoft.com/office/drawing/2014/main" id="{7B5119CD-1441-EC44-A5D0-1AA2BE5B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1100"/>
              <a:t>季節の飾りや趣味の品々、リビングで使う</a:t>
            </a:r>
          </a:p>
          <a:p>
            <a:r>
              <a:rPr lang="ja-JP" altLang="en-US" sz="1100"/>
              <a:t>ひざ掛けや雑貨類もしまって過ごしやすい空間へ。</a:t>
            </a:r>
          </a:p>
        </p:txBody>
      </p:sp>
      <p:sp>
        <p:nvSpPr>
          <p:cNvPr id="198" name="object 53">
            <a:extLst>
              <a:ext uri="{FF2B5EF4-FFF2-40B4-BE49-F238E27FC236}">
                <a16:creationId xmlns:a16="http://schemas.microsoft.com/office/drawing/2014/main" id="{39580C4D-575C-054A-A723-58160C841DDC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［リビング］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sp>
        <p:nvSpPr>
          <p:cNvPr id="201" name="object 18">
            <a:extLst>
              <a:ext uri="{FF2B5EF4-FFF2-40B4-BE49-F238E27FC236}">
                <a16:creationId xmlns:a16="http://schemas.microsoft.com/office/drawing/2014/main" id="{A43A0097-E3BB-874B-85EA-C6371E4B940B}"/>
              </a:ext>
            </a:extLst>
          </p:cNvPr>
          <p:cNvSpPr txBox="1"/>
          <p:nvPr/>
        </p:nvSpPr>
        <p:spPr>
          <a:xfrm>
            <a:off x="9027177" y="1353566"/>
            <a:ext cx="774316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チェリー色［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CY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lang="en" altLang="ja-JP" sz="550" dirty="0"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アカシア集成材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3" name="object 18">
            <a:extLst>
              <a:ext uri="{FF2B5EF4-FFF2-40B4-BE49-F238E27FC236}">
                <a16:creationId xmlns:a16="http://schemas.microsoft.com/office/drawing/2014/main" id="{7CEA7D5C-1C73-414C-ADB6-C41D59735A2E}"/>
              </a:ext>
            </a:extLst>
          </p:cNvPr>
          <p:cNvSpPr txBox="1"/>
          <p:nvPr/>
        </p:nvSpPr>
        <p:spPr>
          <a:xfrm>
            <a:off x="8345124" y="1953679"/>
            <a:ext cx="774316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ts val="560"/>
              </a:lnSpc>
            </a:pP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イデアオーク色［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lang="ja-JP" altLang="en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</a:p>
          <a:p>
            <a:pPr marL="29209">
              <a:lnSpc>
                <a:spcPts val="560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ゴム集成材）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4" name="object 18">
            <a:extLst>
              <a:ext uri="{FF2B5EF4-FFF2-40B4-BE49-F238E27FC236}">
                <a16:creationId xmlns:a16="http://schemas.microsoft.com/office/drawing/2014/main" id="{6AE5170D-5F58-7C4F-BF90-233820D8809D}"/>
              </a:ext>
            </a:extLst>
          </p:cNvPr>
          <p:cNvSpPr txBox="1"/>
          <p:nvPr/>
        </p:nvSpPr>
        <p:spPr>
          <a:xfrm>
            <a:off x="9027177" y="1953679"/>
            <a:ext cx="774316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ts val="560"/>
              </a:lnSpc>
              <a:spcBef>
                <a:spcPts val="140"/>
              </a:spcBef>
            </a:pP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アッシュクリア色［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AC</a:t>
            </a:r>
            <a:r>
              <a:rPr lang="ja-JP" altLang="en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］ </a:t>
            </a:r>
            <a:endParaRPr lang="en-US" altLang="ja-JP" sz="800" baseline="50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29209">
              <a:lnSpc>
                <a:spcPts val="56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アッシュ集成材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5" name="object 38">
            <a:extLst>
              <a:ext uri="{FF2B5EF4-FFF2-40B4-BE49-F238E27FC236}">
                <a16:creationId xmlns:a16="http://schemas.microsoft.com/office/drawing/2014/main" id="{75932409-B5C4-384C-A93B-3D615C06EC5C}"/>
              </a:ext>
            </a:extLst>
          </p:cNvPr>
          <p:cNvSpPr txBox="1"/>
          <p:nvPr/>
        </p:nvSpPr>
        <p:spPr>
          <a:xfrm>
            <a:off x="5305138" y="3304037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7" name="object 39">
            <a:extLst>
              <a:ext uri="{FF2B5EF4-FFF2-40B4-BE49-F238E27FC236}">
                <a16:creationId xmlns:a16="http://schemas.microsoft.com/office/drawing/2014/main" id="{2DCE9853-8332-8E49-8288-82011C443241}"/>
              </a:ext>
            </a:extLst>
          </p:cNvPr>
          <p:cNvSpPr txBox="1"/>
          <p:nvPr/>
        </p:nvSpPr>
        <p:spPr>
          <a:xfrm>
            <a:off x="6989081" y="3304037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8" name="object 40">
            <a:extLst>
              <a:ext uri="{FF2B5EF4-FFF2-40B4-BE49-F238E27FC236}">
                <a16:creationId xmlns:a16="http://schemas.microsoft.com/office/drawing/2014/main" id="{99584084-D801-224D-9D55-1C877981D8AD}"/>
              </a:ext>
            </a:extLst>
          </p:cNvPr>
          <p:cNvSpPr txBox="1"/>
          <p:nvPr/>
        </p:nvSpPr>
        <p:spPr>
          <a:xfrm>
            <a:off x="5305069" y="4923855"/>
            <a:ext cx="78526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60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60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9" name="object 39">
            <a:extLst>
              <a:ext uri="{FF2B5EF4-FFF2-40B4-BE49-F238E27FC236}">
                <a16:creationId xmlns:a16="http://schemas.microsoft.com/office/drawing/2014/main" id="{10E1966E-41B5-2E4C-A094-E4C3B20A3A34}"/>
              </a:ext>
            </a:extLst>
          </p:cNvPr>
          <p:cNvSpPr txBox="1"/>
          <p:nvPr/>
        </p:nvSpPr>
        <p:spPr>
          <a:xfrm>
            <a:off x="6149632" y="4923855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</a:t>
            </a:r>
            <a:r>
              <a:rPr lang="en-US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サテンシルバー色（メッキ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10" name="object 39">
            <a:extLst>
              <a:ext uri="{FF2B5EF4-FFF2-40B4-BE49-F238E27FC236}">
                <a16:creationId xmlns:a16="http://schemas.microsoft.com/office/drawing/2014/main" id="{0B2C936E-CA67-FE44-9011-701B9CAEA4E3}"/>
              </a:ext>
            </a:extLst>
          </p:cNvPr>
          <p:cNvSpPr txBox="1"/>
          <p:nvPr/>
        </p:nvSpPr>
        <p:spPr>
          <a:xfrm>
            <a:off x="6989081" y="4923855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11" name="object 38">
            <a:extLst>
              <a:ext uri="{FF2B5EF4-FFF2-40B4-BE49-F238E27FC236}">
                <a16:creationId xmlns:a16="http://schemas.microsoft.com/office/drawing/2014/main" id="{D5B08FA3-CFF3-3F46-B336-DBC6DEEE0352}"/>
              </a:ext>
            </a:extLst>
          </p:cNvPr>
          <p:cNvSpPr txBox="1"/>
          <p:nvPr/>
        </p:nvSpPr>
        <p:spPr>
          <a:xfrm>
            <a:off x="4558106" y="3731139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12" name="object 38">
            <a:extLst>
              <a:ext uri="{FF2B5EF4-FFF2-40B4-BE49-F238E27FC236}">
                <a16:creationId xmlns:a16="http://schemas.microsoft.com/office/drawing/2014/main" id="{759F5F00-307E-CE44-BAAB-DB5ADBF061D6}"/>
              </a:ext>
            </a:extLst>
          </p:cNvPr>
          <p:cNvSpPr txBox="1"/>
          <p:nvPr/>
        </p:nvSpPr>
        <p:spPr>
          <a:xfrm>
            <a:off x="5397555" y="3731139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24" name="object 61">
            <a:extLst>
              <a:ext uri="{FF2B5EF4-FFF2-40B4-BE49-F238E27FC236}">
                <a16:creationId xmlns:a16="http://schemas.microsoft.com/office/drawing/2014/main" id="{40456D9E-E0D1-7343-A518-AEE199477C86}"/>
              </a:ext>
            </a:extLst>
          </p:cNvPr>
          <p:cNvSpPr txBox="1"/>
          <p:nvPr/>
        </p:nvSpPr>
        <p:spPr>
          <a:xfrm>
            <a:off x="7964450" y="2526373"/>
            <a:ext cx="166171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lang="en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T3</a:t>
            </a:r>
            <a:r>
              <a:rPr lang="ja-JP" altLang="en-US" sz="700" b="1">
                <a:solidFill>
                  <a:srgbClr val="231F20"/>
                </a:solidFill>
                <a:latin typeface="Kozuka Gothic Pr6N"/>
                <a:cs typeface="Kozuka Gothic Pr6N"/>
              </a:rPr>
              <a:t>型（つまみ取っ手）</a:t>
            </a:r>
            <a:r>
              <a:rPr lang="en-US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 </a:t>
            </a:r>
            <a:r>
              <a:rPr lang="ja-JP" altLang="en-US" sz="825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ねじ長さ：</a:t>
            </a:r>
            <a:r>
              <a:rPr lang="en-US" altLang="ja-JP" sz="82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28</a:t>
            </a:r>
            <a:r>
              <a:rPr lang="ja-JP" altLang="en-US" sz="825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㎜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sp>
        <p:nvSpPr>
          <p:cNvPr id="225" name="object 62">
            <a:extLst>
              <a:ext uri="{FF2B5EF4-FFF2-40B4-BE49-F238E27FC236}">
                <a16:creationId xmlns:a16="http://schemas.microsoft.com/office/drawing/2014/main" id="{E21AFB52-8EE8-BA43-B806-EB34587E6334}"/>
              </a:ext>
            </a:extLst>
          </p:cNvPr>
          <p:cNvSpPr txBox="1"/>
          <p:nvPr/>
        </p:nvSpPr>
        <p:spPr>
          <a:xfrm>
            <a:off x="7980801" y="4163893"/>
            <a:ext cx="9237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lang="en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T4</a:t>
            </a:r>
            <a:r>
              <a:rPr lang="ja-JP" altLang="en-US" sz="700" b="1">
                <a:solidFill>
                  <a:srgbClr val="231F20"/>
                </a:solidFill>
                <a:latin typeface="Kozuka Gothic Pr6N"/>
                <a:cs typeface="Kozuka Gothic Pr6N"/>
              </a:rPr>
              <a:t>型（アーチ型取っ手）</a:t>
            </a:r>
            <a:endParaRPr sz="825" baseline="55555" dirty="0">
              <a:latin typeface="MS PGothic Regular"/>
              <a:cs typeface="A-OTF Gothic BBB Pro"/>
            </a:endParaRPr>
          </a:p>
        </p:txBody>
      </p:sp>
      <p:sp>
        <p:nvSpPr>
          <p:cNvPr id="226" name="Rectangle 24">
            <a:extLst>
              <a:ext uri="{FF2B5EF4-FFF2-40B4-BE49-F238E27FC236}">
                <a16:creationId xmlns:a16="http://schemas.microsoft.com/office/drawing/2014/main" id="{0B41A732-4B9C-3248-A250-D7080E6D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142" name="object 73">
            <a:extLst>
              <a:ext uri="{FF2B5EF4-FFF2-40B4-BE49-F238E27FC236}">
                <a16:creationId xmlns:a16="http://schemas.microsoft.com/office/drawing/2014/main" id="{F41A9DEF-5FB3-BA40-A64E-6A58B309E02C}"/>
              </a:ext>
            </a:extLst>
          </p:cNvPr>
          <p:cNvSpPr txBox="1"/>
          <p:nvPr/>
        </p:nvSpPr>
        <p:spPr>
          <a:xfrm>
            <a:off x="4893058" y="2662444"/>
            <a:ext cx="435737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ja-JP" altLang="en-US" sz="600">
                <a:solidFill>
                  <a:srgbClr val="FFFFFF"/>
                </a:solidFill>
                <a:latin typeface="MS PGothic Regular"/>
                <a:cs typeface="A-OTF Gothic BBB Pro"/>
              </a:rPr>
              <a:t>標準仕様</a:t>
            </a:r>
            <a:endParaRPr sz="600" dirty="0">
              <a:latin typeface="MS PGothic Regular"/>
              <a:cs typeface="A-OTF Gothic BBB Pro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7D1538-F685-324A-BBB3-60CAEC6D199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43119" y="5589677"/>
            <a:ext cx="896077" cy="463488"/>
          </a:xfrm>
          <a:prstGeom prst="rect">
            <a:avLst/>
          </a:prstGeom>
        </p:spPr>
      </p:pic>
      <p:sp>
        <p:nvSpPr>
          <p:cNvPr id="148" name="object 37">
            <a:extLst>
              <a:ext uri="{FF2B5EF4-FFF2-40B4-BE49-F238E27FC236}">
                <a16:creationId xmlns:a16="http://schemas.microsoft.com/office/drawing/2014/main" id="{BE9F9B06-6AF7-2F48-9040-78BB56241144}"/>
              </a:ext>
            </a:extLst>
          </p:cNvPr>
          <p:cNvSpPr txBox="1"/>
          <p:nvPr/>
        </p:nvSpPr>
        <p:spPr>
          <a:xfrm>
            <a:off x="4511507" y="1632376"/>
            <a:ext cx="712586" cy="3432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905" marR="5080" indent="8255">
              <a:lnSpc>
                <a:spcPct val="106100"/>
              </a:lnSpc>
              <a:spcBef>
                <a:spcPts val="235"/>
              </a:spcBef>
            </a:pP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が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9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な 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2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49" name="object 46">
            <a:extLst>
              <a:ext uri="{FF2B5EF4-FFF2-40B4-BE49-F238E27FC236}">
                <a16:creationId xmlns:a16="http://schemas.microsoft.com/office/drawing/2014/main" id="{88D83996-7FC5-6C45-A7E1-AB7276685C11}"/>
              </a:ext>
            </a:extLst>
          </p:cNvPr>
          <p:cNvSpPr txBox="1"/>
          <p:nvPr/>
        </p:nvSpPr>
        <p:spPr>
          <a:xfrm>
            <a:off x="5397450" y="1632331"/>
            <a:ext cx="737235" cy="5562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-19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0795">
              <a:lnSpc>
                <a:spcPct val="100000"/>
              </a:lnSpc>
              <a:spcBef>
                <a:spcPts val="175"/>
              </a:spcBef>
            </a:pP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endParaRPr sz="550" dirty="0">
              <a:latin typeface="MS PGothic Regular"/>
              <a:cs typeface="A-OTF Gothic BBB Pro"/>
            </a:endParaRPr>
          </a:p>
          <a:p>
            <a:pPr marL="4445">
              <a:lnSpc>
                <a:spcPct val="100000"/>
              </a:lnSpc>
              <a:spcBef>
                <a:spcPts val="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式。</a:t>
            </a:r>
            <a:endParaRPr sz="550" dirty="0">
              <a:latin typeface="MS PGothic Regular"/>
              <a:cs typeface="A-OTF Gothic BBB Pro"/>
            </a:endParaRPr>
          </a:p>
          <a:p>
            <a:pPr marL="63500" marR="5080" indent="-63500">
              <a:lnSpc>
                <a:spcPct val="116700"/>
              </a:lnSpc>
              <a:spcBef>
                <a:spcPts val="185"/>
              </a:spcBef>
            </a:pP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0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0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機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構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、 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手は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不</a:t>
            </a:r>
            <a:r>
              <a:rPr sz="5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要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151" name="object 47">
            <a:extLst>
              <a:ext uri="{FF2B5EF4-FFF2-40B4-BE49-F238E27FC236}">
                <a16:creationId xmlns:a16="http://schemas.microsoft.com/office/drawing/2014/main" id="{2DF8CACB-61B4-5F4A-98F5-84C4D3E3F4D0}"/>
              </a:ext>
            </a:extLst>
          </p:cNvPr>
          <p:cNvSpPr txBox="1"/>
          <p:nvPr/>
        </p:nvSpPr>
        <p:spPr>
          <a:xfrm>
            <a:off x="6276869" y="1632377"/>
            <a:ext cx="823580" cy="5348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320"/>
              </a:spcBef>
            </a:pPr>
            <a:r>
              <a:rPr sz="7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框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イプ</a:t>
            </a:r>
            <a:endParaRPr sz="700" dirty="0">
              <a:latin typeface="MS PGothic Regular"/>
              <a:cs typeface="A-OTF Gothic BBB Pro"/>
            </a:endParaRPr>
          </a:p>
          <a:p>
            <a:pPr marL="6985" marR="5080" indent="-6985">
              <a:lnSpc>
                <a:spcPct val="106100"/>
              </a:lnSpc>
              <a:spcBef>
                <a:spcPts val="235"/>
              </a:spcBef>
            </a:pPr>
            <a:r>
              <a:rPr sz="55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厚な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雰囲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気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る 框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組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  <a:p>
            <a:pPr marL="63500" marR="40640" indent="-63500">
              <a:lnSpc>
                <a:spcPct val="116700"/>
              </a:lnSpc>
              <a:spcBef>
                <a:spcPts val="14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※扉柄PY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DV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NV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AV、  KV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JV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対応。</a:t>
            </a:r>
            <a:endParaRPr sz="500" dirty="0">
              <a:latin typeface="MS PGothic Regular"/>
              <a:cs typeface="A-OTF Gothic BBB Pro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E84D67-EF1F-3FA3-DF96-EA4E7129E660}"/>
              </a:ext>
            </a:extLst>
          </p:cNvPr>
          <p:cNvGrpSpPr/>
          <p:nvPr/>
        </p:nvGrpSpPr>
        <p:grpSpPr>
          <a:xfrm>
            <a:off x="4380113" y="5309900"/>
            <a:ext cx="5441221" cy="1356176"/>
            <a:chOff x="4380113" y="5309900"/>
            <a:chExt cx="5441221" cy="1356176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C623AA9-1C6A-A532-52B5-16E9C95176D9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E692D646-86BC-CD31-54A7-4995C79D7D08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10" name="object 181">
              <a:extLst>
                <a:ext uri="{FF2B5EF4-FFF2-40B4-BE49-F238E27FC236}">
                  <a16:creationId xmlns:a16="http://schemas.microsoft.com/office/drawing/2014/main" id="{B8B93166-3352-335D-3E8A-FCFA383BD7B6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82">
              <a:extLst>
                <a:ext uri="{FF2B5EF4-FFF2-40B4-BE49-F238E27FC236}">
                  <a16:creationId xmlns:a16="http://schemas.microsoft.com/office/drawing/2014/main" id="{0D19BD90-925D-4EE5-82B3-337319D85EF1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12" name="object 184">
              <a:extLst>
                <a:ext uri="{FF2B5EF4-FFF2-40B4-BE49-F238E27FC236}">
                  <a16:creationId xmlns:a16="http://schemas.microsoft.com/office/drawing/2014/main" id="{2F7AE4A1-F4F6-DBF2-93C3-63B07338EC01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85">
              <a:extLst>
                <a:ext uri="{FF2B5EF4-FFF2-40B4-BE49-F238E27FC236}">
                  <a16:creationId xmlns:a16="http://schemas.microsoft.com/office/drawing/2014/main" id="{C59439C3-1612-1D12-F1E1-75D61FB63AF6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14" name="object 187">
              <a:extLst>
                <a:ext uri="{FF2B5EF4-FFF2-40B4-BE49-F238E27FC236}">
                  <a16:creationId xmlns:a16="http://schemas.microsoft.com/office/drawing/2014/main" id="{AA2B4E2A-7327-A490-B26C-B76F6E64A5D7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23" name="object 188">
              <a:extLst>
                <a:ext uri="{FF2B5EF4-FFF2-40B4-BE49-F238E27FC236}">
                  <a16:creationId xmlns:a16="http://schemas.microsoft.com/office/drawing/2014/main" id="{A3057C1A-5573-3ED9-8B01-55BBD765737C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g object 24">
              <a:extLst>
                <a:ext uri="{FF2B5EF4-FFF2-40B4-BE49-F238E27FC236}">
                  <a16:creationId xmlns:a16="http://schemas.microsoft.com/office/drawing/2014/main" id="{EF4A3980-AA95-EE05-B81A-E4182C3B2DCA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">
              <a:extLst>
                <a:ext uri="{FF2B5EF4-FFF2-40B4-BE49-F238E27FC236}">
                  <a16:creationId xmlns:a16="http://schemas.microsoft.com/office/drawing/2014/main" id="{6493D65B-F6AF-2026-BABC-705E320AD4DA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26" name="object 175">
              <a:extLst>
                <a:ext uri="{FF2B5EF4-FFF2-40B4-BE49-F238E27FC236}">
                  <a16:creationId xmlns:a16="http://schemas.microsoft.com/office/drawing/2014/main" id="{43212381-2F08-FBDA-133C-389A5250C18C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7" name="object 175">
              <a:extLst>
                <a:ext uri="{FF2B5EF4-FFF2-40B4-BE49-F238E27FC236}">
                  <a16:creationId xmlns:a16="http://schemas.microsoft.com/office/drawing/2014/main" id="{0DC1D933-E4A5-45A8-DEEF-509BFAD491AC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28" name="object 175">
              <a:extLst>
                <a:ext uri="{FF2B5EF4-FFF2-40B4-BE49-F238E27FC236}">
                  <a16:creationId xmlns:a16="http://schemas.microsoft.com/office/drawing/2014/main" id="{E4D0D606-81CE-BDFD-76B5-9B22BBAAD4DB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9" name="object 175">
              <a:extLst>
                <a:ext uri="{FF2B5EF4-FFF2-40B4-BE49-F238E27FC236}">
                  <a16:creationId xmlns:a16="http://schemas.microsoft.com/office/drawing/2014/main" id="{FFB1870F-CE2B-550B-A020-4B1B9B8D2BE7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30" name="object 179">
              <a:extLst>
                <a:ext uri="{FF2B5EF4-FFF2-40B4-BE49-F238E27FC236}">
                  <a16:creationId xmlns:a16="http://schemas.microsoft.com/office/drawing/2014/main" id="{582598F5-269B-4F79-CB98-0EFB1574FE1B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31" name="object 176">
              <a:extLst>
                <a:ext uri="{FF2B5EF4-FFF2-40B4-BE49-F238E27FC236}">
                  <a16:creationId xmlns:a16="http://schemas.microsoft.com/office/drawing/2014/main" id="{D251807C-CA64-7F25-08CC-9920023D467F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32" name="object 176">
              <a:extLst>
                <a:ext uri="{FF2B5EF4-FFF2-40B4-BE49-F238E27FC236}">
                  <a16:creationId xmlns:a16="http://schemas.microsoft.com/office/drawing/2014/main" id="{4DF86B57-61A4-8EBB-8605-5FA7FE1F06F2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37" name="object 176">
              <a:extLst>
                <a:ext uri="{FF2B5EF4-FFF2-40B4-BE49-F238E27FC236}">
                  <a16:creationId xmlns:a16="http://schemas.microsoft.com/office/drawing/2014/main" id="{1D9A8A05-4FCA-A8F9-0F0A-66DBF468D30B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41" name="object 176">
              <a:extLst>
                <a:ext uri="{FF2B5EF4-FFF2-40B4-BE49-F238E27FC236}">
                  <a16:creationId xmlns:a16="http://schemas.microsoft.com/office/drawing/2014/main" id="{B6F769B8-D36B-8678-1EFD-C2A908801390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46" name="object 2">
              <a:extLst>
                <a:ext uri="{FF2B5EF4-FFF2-40B4-BE49-F238E27FC236}">
                  <a16:creationId xmlns:a16="http://schemas.microsoft.com/office/drawing/2014/main" id="{003304AF-81F7-77D1-93E9-95EE0979BDCD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47" name="object 2">
              <a:extLst>
                <a:ext uri="{FF2B5EF4-FFF2-40B4-BE49-F238E27FC236}">
                  <a16:creationId xmlns:a16="http://schemas.microsoft.com/office/drawing/2014/main" id="{C3F86356-7AE2-DBF9-2DA9-B6B5C45A8927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55" name="object 2">
              <a:extLst>
                <a:ext uri="{FF2B5EF4-FFF2-40B4-BE49-F238E27FC236}">
                  <a16:creationId xmlns:a16="http://schemas.microsoft.com/office/drawing/2014/main" id="{C7DE44EA-4A85-8B51-01D2-133633AACA12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64" name="object 175">
              <a:extLst>
                <a:ext uri="{FF2B5EF4-FFF2-40B4-BE49-F238E27FC236}">
                  <a16:creationId xmlns:a16="http://schemas.microsoft.com/office/drawing/2014/main" id="{6AEC22F4-A752-5D31-66E8-89D1584175F2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71" name="object 2">
              <a:extLst>
                <a:ext uri="{FF2B5EF4-FFF2-40B4-BE49-F238E27FC236}">
                  <a16:creationId xmlns:a16="http://schemas.microsoft.com/office/drawing/2014/main" id="{F70C827E-FDC4-B6DE-B8B4-972A7E9C413D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73" name="object 175">
              <a:extLst>
                <a:ext uri="{FF2B5EF4-FFF2-40B4-BE49-F238E27FC236}">
                  <a16:creationId xmlns:a16="http://schemas.microsoft.com/office/drawing/2014/main" id="{BC5BD1FB-BEBE-D450-177A-08D447A11A33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93" name="object 175">
              <a:extLst>
                <a:ext uri="{FF2B5EF4-FFF2-40B4-BE49-F238E27FC236}">
                  <a16:creationId xmlns:a16="http://schemas.microsoft.com/office/drawing/2014/main" id="{335052CA-D44A-BCF1-8F86-EE6003E68A74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46" name="object 2">
            <a:extLst>
              <a:ext uri="{FF2B5EF4-FFF2-40B4-BE49-F238E27FC236}">
                <a16:creationId xmlns:a16="http://schemas.microsoft.com/office/drawing/2014/main" id="{876A87D8-A3F3-6445-A54D-785D0362C31D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F61E9BE6-3842-8F44-8928-9A388115A34C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object 175">
            <a:extLst>
              <a:ext uri="{FF2B5EF4-FFF2-40B4-BE49-F238E27FC236}">
                <a16:creationId xmlns:a16="http://schemas.microsoft.com/office/drawing/2014/main" id="{F505AAE2-96EE-8644-BBAC-135AC1FDE1D1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363717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8FC1E-4196-4CAA-D002-17D15B1E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bg object 22">
            <a:extLst>
              <a:ext uri="{FF2B5EF4-FFF2-40B4-BE49-F238E27FC236}">
                <a16:creationId xmlns:a16="http://schemas.microsoft.com/office/drawing/2014/main" id="{15F6846E-42B9-DD44-94FD-C938B925D19D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63CCAC8-315C-8C58-2A3A-856DFC3109C3}"/>
              </a:ext>
            </a:extLst>
          </p:cNvPr>
          <p:cNvSpPr txBox="1"/>
          <p:nvPr/>
        </p:nvSpPr>
        <p:spPr>
          <a:xfrm>
            <a:off x="4382020" y="692035"/>
            <a:ext cx="53879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ラ</a:t>
            </a:r>
            <a:r>
              <a:rPr sz="800" b="1" spc="-1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バ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リ</a:t>
            </a: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エ</a:t>
            </a:r>
            <a:r>
              <a:rPr sz="800" b="1" spc="-5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1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シ</a:t>
            </a:r>
            <a:r>
              <a:rPr sz="800" b="1" spc="-15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ョ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020285F-3F07-D5C7-6413-58290E56A1F5}"/>
              </a:ext>
            </a:extLst>
          </p:cNvPr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C25164B-43C3-9711-C6FB-956368FD4C99}"/>
              </a:ext>
            </a:extLst>
          </p:cNvPr>
          <p:cNvSpPr/>
          <p:nvPr/>
        </p:nvSpPr>
        <p:spPr>
          <a:xfrm>
            <a:off x="3060990" y="4916672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589D65A-29D7-3B90-B97C-2D67455CF359}"/>
              </a:ext>
            </a:extLst>
          </p:cNvPr>
          <p:cNvSpPr txBox="1"/>
          <p:nvPr/>
        </p:nvSpPr>
        <p:spPr>
          <a:xfrm>
            <a:off x="4499736" y="914692"/>
            <a:ext cx="5140325" cy="107080"/>
          </a:xfrm>
          <a:prstGeom prst="rect">
            <a:avLst/>
          </a:prstGeom>
          <a:solidFill>
            <a:srgbClr val="9E6C42"/>
          </a:solidFill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ナチュラルカラー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1D38CFE-D655-5A58-01DE-690BE73E4E6F}"/>
              </a:ext>
            </a:extLst>
          </p:cNvPr>
          <p:cNvSpPr txBox="1"/>
          <p:nvPr/>
        </p:nvSpPr>
        <p:spPr>
          <a:xfrm>
            <a:off x="4499736" y="2426627"/>
            <a:ext cx="2757805" cy="107080"/>
          </a:xfrm>
          <a:prstGeom prst="rect">
            <a:avLst/>
          </a:prstGeom>
          <a:solidFill>
            <a:srgbClr val="00669B"/>
          </a:solidFill>
        </p:spPr>
        <p:txBody>
          <a:bodyPr vert="horz" wrap="square" lIns="0" tIns="1460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ペイントカラー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BC4B46DE-7553-EBEC-B74E-284EC202BCE9}"/>
              </a:ext>
            </a:extLst>
          </p:cNvPr>
          <p:cNvGrpSpPr/>
          <p:nvPr/>
        </p:nvGrpSpPr>
        <p:grpSpPr>
          <a:xfrm>
            <a:off x="4499736" y="1222781"/>
            <a:ext cx="1278890" cy="321310"/>
            <a:chOff x="4499736" y="1222781"/>
            <a:chExt cx="1278890" cy="321310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234DC080-3B09-3BD2-7744-F636DAC252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736" y="1222781"/>
              <a:ext cx="616597" cy="32096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0F634685-FD2D-224E-5098-5135AF996B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83" y="1222781"/>
              <a:ext cx="616597" cy="320967"/>
            </a:xfrm>
            <a:prstGeom prst="rect">
              <a:avLst/>
            </a:prstGeom>
          </p:spPr>
        </p:pic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0F5F3345-EB34-EFC6-0BF1-49830BC38187}"/>
              </a:ext>
            </a:extLst>
          </p:cNvPr>
          <p:cNvSpPr txBox="1"/>
          <p:nvPr/>
        </p:nvSpPr>
        <p:spPr>
          <a:xfrm>
            <a:off x="5114835" y="1537753"/>
            <a:ext cx="68341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74370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［TY］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24" name="object 24">
            <a:extLst>
              <a:ext uri="{FF2B5EF4-FFF2-40B4-BE49-F238E27FC236}">
                <a16:creationId xmlns:a16="http://schemas.microsoft.com/office/drawing/2014/main" id="{273E76F2-2CBF-5D66-7215-413A1B6F04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3216" y="1222781"/>
            <a:ext cx="616597" cy="320967"/>
          </a:xfrm>
          <a:prstGeom prst="rect">
            <a:avLst/>
          </a:prstGeom>
        </p:spPr>
      </p:pic>
      <p:sp>
        <p:nvSpPr>
          <p:cNvPr id="25" name="object 25">
            <a:extLst>
              <a:ext uri="{FF2B5EF4-FFF2-40B4-BE49-F238E27FC236}">
                <a16:creationId xmlns:a16="http://schemas.microsoft.com/office/drawing/2014/main" id="{F18E9697-A5A5-5296-9C3C-66D69567D1B8}"/>
              </a:ext>
            </a:extLst>
          </p:cNvPr>
          <p:cNvSpPr txBox="1"/>
          <p:nvPr/>
        </p:nvSpPr>
        <p:spPr>
          <a:xfrm>
            <a:off x="5773294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5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ェ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リ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［CY］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7C38E0E7-2AB6-847C-F5D3-1AEC115E46A1}"/>
              </a:ext>
            </a:extLst>
          </p:cNvPr>
          <p:cNvGrpSpPr/>
          <p:nvPr/>
        </p:nvGrpSpPr>
        <p:grpSpPr>
          <a:xfrm>
            <a:off x="4499736" y="2743161"/>
            <a:ext cx="1278890" cy="321310"/>
            <a:chOff x="4499736" y="2743161"/>
            <a:chExt cx="1278890" cy="321310"/>
          </a:xfrm>
        </p:grpSpPr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15578A7C-3DDC-3DB0-988D-16010996587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9736" y="2743161"/>
              <a:ext cx="616597" cy="320967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6E58437B-DB7B-9B4F-F858-2A66506684B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1483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017F3376-389B-4E46-C5E5-B0D8942E59A3}"/>
              </a:ext>
            </a:extLst>
          </p:cNvPr>
          <p:cNvSpPr txBox="1"/>
          <p:nvPr/>
        </p:nvSpPr>
        <p:spPr>
          <a:xfrm>
            <a:off x="5111551" y="3069392"/>
            <a:ext cx="53403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ビーオ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［NV］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id="{DF979BA1-89C5-CA2F-5A4E-3D1CCD3BE88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3216" y="2743161"/>
            <a:ext cx="616597" cy="320967"/>
          </a:xfrm>
          <a:prstGeom prst="rect">
            <a:avLst/>
          </a:prstGeom>
        </p:spPr>
      </p:pic>
      <p:sp>
        <p:nvSpPr>
          <p:cNvPr id="31" name="object 31">
            <a:extLst>
              <a:ext uri="{FF2B5EF4-FFF2-40B4-BE49-F238E27FC236}">
                <a16:creationId xmlns:a16="http://schemas.microsoft.com/office/drawing/2014/main" id="{963F4836-B8A6-33D4-9517-476A7B50A6E6}"/>
              </a:ext>
            </a:extLst>
          </p:cNvPr>
          <p:cNvSpPr txBox="1"/>
          <p:nvPr/>
        </p:nvSpPr>
        <p:spPr>
          <a:xfrm>
            <a:off x="5773292" y="3069392"/>
            <a:ext cx="66230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［AV］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B184F044-602F-DA6B-46E8-520DC8293DCC}"/>
              </a:ext>
            </a:extLst>
          </p:cNvPr>
          <p:cNvGrpSpPr/>
          <p:nvPr/>
        </p:nvGrpSpPr>
        <p:grpSpPr>
          <a:xfrm>
            <a:off x="6484963" y="1222781"/>
            <a:ext cx="1278890" cy="321310"/>
            <a:chOff x="6484963" y="1222781"/>
            <a:chExt cx="1278890" cy="321310"/>
          </a:xfrm>
        </p:grpSpPr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67A455C7-88F6-5536-DBF4-18FF32898FD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4963" y="1222781"/>
              <a:ext cx="616597" cy="320967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33EFEF11-E59F-1AE4-8664-6E3369DEB71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6696" y="1222781"/>
              <a:ext cx="616610" cy="320967"/>
            </a:xfrm>
            <a:prstGeom prst="rect">
              <a:avLst/>
            </a:prstGeom>
          </p:spPr>
        </p:pic>
      </p:grpSp>
      <p:pic>
        <p:nvPicPr>
          <p:cNvPr id="36" name="object 36">
            <a:extLst>
              <a:ext uri="{FF2B5EF4-FFF2-40B4-BE49-F238E27FC236}">
                <a16:creationId xmlns:a16="http://schemas.microsoft.com/office/drawing/2014/main" id="{9658C141-3436-780D-CD55-A7D1DBDC209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9736" y="1779841"/>
            <a:ext cx="616597" cy="320967"/>
          </a:xfrm>
          <a:prstGeom prst="rect">
            <a:avLst/>
          </a:prstGeom>
        </p:spPr>
      </p:pic>
      <p:sp>
        <p:nvSpPr>
          <p:cNvPr id="37" name="object 37">
            <a:extLst>
              <a:ext uri="{FF2B5EF4-FFF2-40B4-BE49-F238E27FC236}">
                <a16:creationId xmlns:a16="http://schemas.microsoft.com/office/drawing/2014/main" id="{6C27B181-21EA-2ED9-3BA4-16E21E488920}"/>
              </a:ext>
            </a:extLst>
          </p:cNvPr>
          <p:cNvSpPr txBox="1"/>
          <p:nvPr/>
        </p:nvSpPr>
        <p:spPr>
          <a:xfrm>
            <a:off x="4473068" y="2094816"/>
            <a:ext cx="34417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メ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DB963EEB-8946-8B10-4B6E-7FAEC1F40386}"/>
              </a:ext>
            </a:extLst>
          </p:cNvPr>
          <p:cNvGrpSpPr/>
          <p:nvPr/>
        </p:nvGrpSpPr>
        <p:grpSpPr>
          <a:xfrm>
            <a:off x="5158308" y="1776666"/>
            <a:ext cx="623570" cy="327660"/>
            <a:chOff x="5158308" y="1776666"/>
            <a:chExt cx="623570" cy="327660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8D4E3972-FF1F-41A2-0F10-3D92BF60CC1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1483" y="1779841"/>
              <a:ext cx="616597" cy="320967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8FEACB72-2385-99AA-1A50-24278EB9C26F}"/>
                </a:ext>
              </a:extLst>
            </p:cNvPr>
            <p:cNvSpPr/>
            <p:nvPr/>
          </p:nvSpPr>
          <p:spPr>
            <a:xfrm>
              <a:off x="516148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FF2B5EF4-FFF2-40B4-BE49-F238E27FC236}">
                <a16:creationId xmlns:a16="http://schemas.microsoft.com/office/drawing/2014/main" id="{1E431504-5D40-15AB-307D-E7BD063DDF30}"/>
              </a:ext>
            </a:extLst>
          </p:cNvPr>
          <p:cNvSpPr txBox="1"/>
          <p:nvPr/>
        </p:nvSpPr>
        <p:spPr>
          <a:xfrm>
            <a:off x="5111550" y="2094816"/>
            <a:ext cx="56895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8D96D4DC-7889-D083-4020-FD1F4D06863D}"/>
              </a:ext>
            </a:extLst>
          </p:cNvPr>
          <p:cNvGrpSpPr/>
          <p:nvPr/>
        </p:nvGrpSpPr>
        <p:grpSpPr>
          <a:xfrm>
            <a:off x="5820041" y="1776666"/>
            <a:ext cx="623570" cy="327660"/>
            <a:chOff x="5820041" y="1776666"/>
            <a:chExt cx="623570" cy="327660"/>
          </a:xfrm>
        </p:grpSpPr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825652E1-FC12-1783-FA53-3F62D690AC2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3216" y="1779841"/>
              <a:ext cx="616597" cy="320967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0327EB62-43C6-9DD3-89C3-D13A4FB0187B}"/>
                </a:ext>
              </a:extLst>
            </p:cNvPr>
            <p:cNvSpPr/>
            <p:nvPr/>
          </p:nvSpPr>
          <p:spPr>
            <a:xfrm>
              <a:off x="5823216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A32DA42B-3B9F-D28D-20F3-DE0B5A48BEE8}"/>
              </a:ext>
            </a:extLst>
          </p:cNvPr>
          <p:cNvSpPr txBox="1"/>
          <p:nvPr/>
        </p:nvSpPr>
        <p:spPr>
          <a:xfrm>
            <a:off x="5773290" y="2094816"/>
            <a:ext cx="66174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［GY］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6" name="object 46">
            <a:extLst>
              <a:ext uri="{FF2B5EF4-FFF2-40B4-BE49-F238E27FC236}">
                <a16:creationId xmlns:a16="http://schemas.microsoft.com/office/drawing/2014/main" id="{2D22961B-1E15-E90A-F934-FC0DE187FC8F}"/>
              </a:ext>
            </a:extLst>
          </p:cNvPr>
          <p:cNvGrpSpPr/>
          <p:nvPr/>
        </p:nvGrpSpPr>
        <p:grpSpPr>
          <a:xfrm>
            <a:off x="6481788" y="1776666"/>
            <a:ext cx="623570" cy="327660"/>
            <a:chOff x="6481788" y="1776666"/>
            <a:chExt cx="623570" cy="327660"/>
          </a:xfrm>
        </p:grpSpPr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1C7E8716-0E77-4949-851D-B6F20952B6E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4963" y="1779841"/>
              <a:ext cx="616597" cy="320967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F23FAD5E-A50F-BF17-48F6-3C4F59470F3C}"/>
                </a:ext>
              </a:extLst>
            </p:cNvPr>
            <p:cNvSpPr/>
            <p:nvPr/>
          </p:nvSpPr>
          <p:spPr>
            <a:xfrm>
              <a:off x="648496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D095FC3B-5F20-26E8-5251-A0AF15443FC3}"/>
              </a:ext>
            </a:extLst>
          </p:cNvPr>
          <p:cNvSpPr txBox="1"/>
          <p:nvPr/>
        </p:nvSpPr>
        <p:spPr>
          <a:xfrm>
            <a:off x="6435036" y="2094816"/>
            <a:ext cx="727764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50" name="object 50">
            <a:extLst>
              <a:ext uri="{FF2B5EF4-FFF2-40B4-BE49-F238E27FC236}">
                <a16:creationId xmlns:a16="http://schemas.microsoft.com/office/drawing/2014/main" id="{EA4E3F5F-94D1-4A96-537D-9A10856E3AD1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6430" y="1429511"/>
            <a:ext cx="616584" cy="320979"/>
          </a:xfrm>
          <a:prstGeom prst="rect">
            <a:avLst/>
          </a:prstGeom>
        </p:spPr>
      </p:pic>
      <p:sp>
        <p:nvSpPr>
          <p:cNvPr id="51" name="object 51">
            <a:extLst>
              <a:ext uri="{FF2B5EF4-FFF2-40B4-BE49-F238E27FC236}">
                <a16:creationId xmlns:a16="http://schemas.microsoft.com/office/drawing/2014/main" id="{AC97CC84-14A7-8EB0-FA7B-5B23156C7C10}"/>
              </a:ext>
            </a:extLst>
          </p:cNvPr>
          <p:cNvSpPr txBox="1"/>
          <p:nvPr/>
        </p:nvSpPr>
        <p:spPr>
          <a:xfrm>
            <a:off x="7916503" y="1755761"/>
            <a:ext cx="761901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鏡面ピュアホワイト柄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WV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lang="en" altLang="ja-JP" sz="550" dirty="0">
              <a:latin typeface="MS PGothic Regular"/>
              <a:cs typeface="A-OTF Gothic BBB Pro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845E8F2E-3D0D-67F5-FBA0-EF435D496C3A}"/>
              </a:ext>
            </a:extLst>
          </p:cNvPr>
          <p:cNvSpPr/>
          <p:nvPr/>
        </p:nvSpPr>
        <p:spPr>
          <a:xfrm>
            <a:off x="8879271" y="1125853"/>
            <a:ext cx="0" cy="1200785"/>
          </a:xfrm>
          <a:custGeom>
            <a:avLst/>
            <a:gdLst/>
            <a:ahLst/>
            <a:cxnLst/>
            <a:rect l="l" t="t" r="r" b="b"/>
            <a:pathLst>
              <a:path h="1200785">
                <a:moveTo>
                  <a:pt x="0" y="0"/>
                </a:moveTo>
                <a:lnTo>
                  <a:pt x="0" y="1200708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C73309A6-8126-A527-CE75-FB66B3B8F83A}"/>
              </a:ext>
            </a:extLst>
          </p:cNvPr>
          <p:cNvSpPr txBox="1"/>
          <p:nvPr/>
        </p:nvSpPr>
        <p:spPr>
          <a:xfrm>
            <a:off x="4487039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DAAF3158-C5DB-720A-589F-7A18A894A826}"/>
              </a:ext>
            </a:extLst>
          </p:cNvPr>
          <p:cNvSpPr/>
          <p:nvPr/>
        </p:nvSpPr>
        <p:spPr>
          <a:xfrm>
            <a:off x="6548028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E0DA97E1-FB0D-5A13-3989-10DF23F2B94A}"/>
              </a:ext>
            </a:extLst>
          </p:cNvPr>
          <p:cNvSpPr txBox="1"/>
          <p:nvPr/>
        </p:nvSpPr>
        <p:spPr>
          <a:xfrm>
            <a:off x="4487038" y="1037118"/>
            <a:ext cx="1048525" cy="1545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FC9C99DA-080D-0679-D5E5-BE31EEE7F65D}"/>
              </a:ext>
            </a:extLst>
          </p:cNvPr>
          <p:cNvSpPr/>
          <p:nvPr/>
        </p:nvSpPr>
        <p:spPr>
          <a:xfrm>
            <a:off x="7865689" y="1227212"/>
            <a:ext cx="45719" cy="1046707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>
            <a:extLst>
              <a:ext uri="{FF2B5EF4-FFF2-40B4-BE49-F238E27FC236}">
                <a16:creationId xmlns:a16="http://schemas.microsoft.com/office/drawing/2014/main" id="{9960839A-2F76-D93F-D005-00C4FD6747EF}"/>
              </a:ext>
            </a:extLst>
          </p:cNvPr>
          <p:cNvSpPr txBox="1"/>
          <p:nvPr/>
        </p:nvSpPr>
        <p:spPr>
          <a:xfrm>
            <a:off x="8948974" y="1861999"/>
            <a:ext cx="793564" cy="4512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扉柄、本体、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カウンター柄は同柄で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コーディネイトできます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（鏡面ピュアホワイト柄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［WV］除く）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5" name="object 175">
            <a:extLst>
              <a:ext uri="{FF2B5EF4-FFF2-40B4-BE49-F238E27FC236}">
                <a16:creationId xmlns:a16="http://schemas.microsoft.com/office/drawing/2014/main" id="{4072196A-2939-E6AF-8D0A-1C55EF485DFB}"/>
              </a:ext>
            </a:extLst>
          </p:cNvPr>
          <p:cNvSpPr txBox="1"/>
          <p:nvPr/>
        </p:nvSpPr>
        <p:spPr>
          <a:xfrm>
            <a:off x="6609278" y="3397284"/>
            <a:ext cx="777801" cy="270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本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体と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台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endParaRPr sz="550" dirty="0">
              <a:latin typeface="MS PGothic Regular"/>
              <a:cs typeface="A-OTF Gothic BBB Pro"/>
            </a:endParaRPr>
          </a:p>
          <a:p>
            <a:pPr marL="24130" marR="5080" indent="-12065">
              <a:lnSpc>
                <a:spcPct val="106100"/>
              </a:lnSpc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Y］ 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6" name="object 176">
            <a:extLst>
              <a:ext uri="{FF2B5EF4-FFF2-40B4-BE49-F238E27FC236}">
                <a16:creationId xmlns:a16="http://schemas.microsoft.com/office/drawing/2014/main" id="{ABD764B7-04D5-59CE-0910-614C50365961}"/>
              </a:ext>
            </a:extLst>
          </p:cNvPr>
          <p:cNvSpPr txBox="1"/>
          <p:nvPr/>
        </p:nvSpPr>
        <p:spPr>
          <a:xfrm>
            <a:off x="5154315" y="3352321"/>
            <a:ext cx="130692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※扉同柄のエンドパネルをご用意しています。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8" name="object 178">
            <a:extLst>
              <a:ext uri="{FF2B5EF4-FFF2-40B4-BE49-F238E27FC236}">
                <a16:creationId xmlns:a16="http://schemas.microsoft.com/office/drawing/2014/main" id="{F6D6C71B-B770-CD1C-851F-9F90549E495A}"/>
              </a:ext>
            </a:extLst>
          </p:cNvPr>
          <p:cNvSpPr txBox="1"/>
          <p:nvPr/>
        </p:nvSpPr>
        <p:spPr>
          <a:xfrm>
            <a:off x="4449808" y="3069392"/>
            <a:ext cx="613482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［DV］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93" name="object 193">
            <a:extLst>
              <a:ext uri="{FF2B5EF4-FFF2-40B4-BE49-F238E27FC236}">
                <a16:creationId xmlns:a16="http://schemas.microsoft.com/office/drawing/2014/main" id="{83EE0BCC-75FF-C45D-43E8-899955A29F54}"/>
              </a:ext>
            </a:extLst>
          </p:cNvPr>
          <p:cNvSpPr txBox="1"/>
          <p:nvPr/>
        </p:nvSpPr>
        <p:spPr>
          <a:xfrm>
            <a:off x="5114993" y="3608025"/>
            <a:ext cx="65829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94" name="object 194">
            <a:extLst>
              <a:ext uri="{FF2B5EF4-FFF2-40B4-BE49-F238E27FC236}">
                <a16:creationId xmlns:a16="http://schemas.microsoft.com/office/drawing/2014/main" id="{EB4036DB-D03B-7F68-8BA4-748A9EB628ED}"/>
              </a:ext>
            </a:extLst>
          </p:cNvPr>
          <p:cNvGrpSpPr/>
          <p:nvPr/>
        </p:nvGrpSpPr>
        <p:grpSpPr>
          <a:xfrm>
            <a:off x="4494466" y="3481349"/>
            <a:ext cx="623570" cy="327660"/>
            <a:chOff x="4494466" y="3481349"/>
            <a:chExt cx="623570" cy="327660"/>
          </a:xfrm>
        </p:grpSpPr>
        <p:pic>
          <p:nvPicPr>
            <p:cNvPr id="195" name="object 195">
              <a:extLst>
                <a:ext uri="{FF2B5EF4-FFF2-40B4-BE49-F238E27FC236}">
                  <a16:creationId xmlns:a16="http://schemas.microsoft.com/office/drawing/2014/main" id="{3FDA7A1B-0088-8A79-6256-1133621988B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7654" y="3484511"/>
              <a:ext cx="616585" cy="320967"/>
            </a:xfrm>
            <a:prstGeom prst="rect">
              <a:avLst/>
            </a:prstGeom>
          </p:spPr>
        </p:pic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19479081-C35D-62BC-C426-1A0054CB8D70}"/>
                </a:ext>
              </a:extLst>
            </p:cNvPr>
            <p:cNvSpPr/>
            <p:nvPr/>
          </p:nvSpPr>
          <p:spPr>
            <a:xfrm>
              <a:off x="4497641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bg object 24">
            <a:extLst>
              <a:ext uri="{FF2B5EF4-FFF2-40B4-BE49-F238E27FC236}">
                <a16:creationId xmlns:a16="http://schemas.microsoft.com/office/drawing/2014/main" id="{75D5F550-27D8-955E-1F10-BC17D2AD685B}"/>
              </a:ext>
            </a:extLst>
          </p:cNvPr>
          <p:cNvSpPr/>
          <p:nvPr/>
        </p:nvSpPr>
        <p:spPr>
          <a:xfrm>
            <a:off x="4375670" y="692035"/>
            <a:ext cx="5400675" cy="3240405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Rectangle 24">
            <a:extLst>
              <a:ext uri="{FF2B5EF4-FFF2-40B4-BE49-F238E27FC236}">
                <a16:creationId xmlns:a16="http://schemas.microsoft.com/office/drawing/2014/main" id="{C66CDDA2-A2D3-BE56-A6E1-AC86052E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35" name="object 175">
            <a:extLst>
              <a:ext uri="{FF2B5EF4-FFF2-40B4-BE49-F238E27FC236}">
                <a16:creationId xmlns:a16="http://schemas.microsoft.com/office/drawing/2014/main" id="{EB9E31C0-2844-DF09-DDE8-CCDE6B2D75EB}"/>
              </a:ext>
            </a:extLst>
          </p:cNvPr>
          <p:cNvSpPr txBox="1"/>
          <p:nvPr/>
        </p:nvSpPr>
        <p:spPr>
          <a:xfrm>
            <a:off x="8959470" y="1037117"/>
            <a:ext cx="656054" cy="1648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lang="ja-JP" altLang="en-US" sz="700" dirty="0">
              <a:latin typeface="+mn-ea"/>
              <a:cs typeface="A-OTF Gothic BBB Pro"/>
            </a:endParaRPr>
          </a:p>
        </p:txBody>
      </p:sp>
      <p:sp>
        <p:nvSpPr>
          <p:cNvPr id="237" name="object 175">
            <a:extLst>
              <a:ext uri="{FF2B5EF4-FFF2-40B4-BE49-F238E27FC236}">
                <a16:creationId xmlns:a16="http://schemas.microsoft.com/office/drawing/2014/main" id="{CE19733F-10CA-6814-28C6-6CA9EF6BE37F}"/>
              </a:ext>
            </a:extLst>
          </p:cNvPr>
          <p:cNvSpPr txBox="1"/>
          <p:nvPr/>
        </p:nvSpPr>
        <p:spPr>
          <a:xfrm>
            <a:off x="7959545" y="1166578"/>
            <a:ext cx="871465" cy="244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600">
                <a:solidFill>
                  <a:srgbClr val="231F20"/>
                </a:solidFill>
                <a:latin typeface="+mn-ea"/>
                <a:cs typeface="A-OTF Gothic BBB Pro"/>
              </a:rPr>
              <a:t>鏡面シート仕様</a:t>
            </a:r>
            <a:endParaRPr lang="en-US" altLang="ja-JP" sz="6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marR="5080">
              <a:lnSpc>
                <a:spcPct val="121300"/>
              </a:lnSpc>
            </a:pPr>
            <a:r>
              <a:rPr lang="en-US" altLang="ja-JP" sz="500" dirty="0">
                <a:latin typeface="+mn-ea"/>
                <a:cs typeface="A-OTF Gothic BBB Pro"/>
              </a:rPr>
              <a:t>※</a:t>
            </a:r>
            <a:r>
              <a:rPr lang="ja-JP" altLang="en-US" sz="500">
                <a:latin typeface="+mn-ea"/>
                <a:cs typeface="A-OTF Gothic BBB Pro"/>
              </a:rPr>
              <a:t>コンパクトタイプを除く</a:t>
            </a:r>
            <a:endParaRPr lang="ja-JP" altLang="en-US" sz="500" dirty="0">
              <a:latin typeface="+mn-ea"/>
              <a:cs typeface="A-OTF Gothic BBB Pro"/>
            </a:endParaRPr>
          </a:p>
        </p:txBody>
      </p:sp>
      <p:sp>
        <p:nvSpPr>
          <p:cNvPr id="239" name="object 53">
            <a:extLst>
              <a:ext uri="{FF2B5EF4-FFF2-40B4-BE49-F238E27FC236}">
                <a16:creationId xmlns:a16="http://schemas.microsoft.com/office/drawing/2014/main" id="{809B2D3A-8AB8-3D9C-3C39-F4EB6983D093}"/>
              </a:ext>
            </a:extLst>
          </p:cNvPr>
          <p:cNvSpPr txBox="1"/>
          <p:nvPr/>
        </p:nvSpPr>
        <p:spPr>
          <a:xfrm>
            <a:off x="6634815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242" name="object 53">
            <a:extLst>
              <a:ext uri="{FF2B5EF4-FFF2-40B4-BE49-F238E27FC236}">
                <a16:creationId xmlns:a16="http://schemas.microsoft.com/office/drawing/2014/main" id="{F00EEC77-7E6B-4D0B-D27C-A3FE378FEED5}"/>
              </a:ext>
            </a:extLst>
          </p:cNvPr>
          <p:cNvSpPr txBox="1"/>
          <p:nvPr/>
        </p:nvSpPr>
        <p:spPr>
          <a:xfrm>
            <a:off x="4487039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46" name="object 25">
            <a:extLst>
              <a:ext uri="{FF2B5EF4-FFF2-40B4-BE49-F238E27FC236}">
                <a16:creationId xmlns:a16="http://schemas.microsoft.com/office/drawing/2014/main" id="{273A5B0B-2EF7-8AD7-7E8D-51B6621A4280}"/>
              </a:ext>
            </a:extLst>
          </p:cNvPr>
          <p:cNvSpPr txBox="1"/>
          <p:nvPr/>
        </p:nvSpPr>
        <p:spPr>
          <a:xfrm>
            <a:off x="4454856" y="1537751"/>
            <a:ext cx="715543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ソフトウォールナット柄 </a:t>
            </a:r>
          </a:p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UY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lang="en" altLang="ja-JP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47" name="object 25">
            <a:extLst>
              <a:ext uri="{FF2B5EF4-FFF2-40B4-BE49-F238E27FC236}">
                <a16:creationId xmlns:a16="http://schemas.microsoft.com/office/drawing/2014/main" id="{48140298-7B6E-D4B9-D5AD-B7D9F6E9A170}"/>
              </a:ext>
            </a:extLst>
          </p:cNvPr>
          <p:cNvSpPr txBox="1"/>
          <p:nvPr/>
        </p:nvSpPr>
        <p:spPr>
          <a:xfrm>
            <a:off x="6439601" y="1537753"/>
            <a:ext cx="723199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グレージュアッシュ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48" name="object 25">
            <a:extLst>
              <a:ext uri="{FF2B5EF4-FFF2-40B4-BE49-F238E27FC236}">
                <a16:creationId xmlns:a16="http://schemas.microsoft.com/office/drawing/2014/main" id="{D8BBDE3D-E7F4-A2B4-716A-2F0D778D1AAC}"/>
              </a:ext>
            </a:extLst>
          </p:cNvPr>
          <p:cNvSpPr txBox="1"/>
          <p:nvPr/>
        </p:nvSpPr>
        <p:spPr>
          <a:xfrm>
            <a:off x="7091731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51" name="Rectangle 126">
            <a:extLst>
              <a:ext uri="{FF2B5EF4-FFF2-40B4-BE49-F238E27FC236}">
                <a16:creationId xmlns:a16="http://schemas.microsoft.com/office/drawing/2014/main" id="{B8BA0E6C-939D-8276-53A8-717AC927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日用品や掃除用具のストック置き場に。</a:t>
            </a:r>
          </a:p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ロボット掃除機が通過できる高さにフロート設置。</a:t>
            </a:r>
          </a:p>
        </p:txBody>
      </p:sp>
      <p:sp>
        <p:nvSpPr>
          <p:cNvPr id="252" name="object 53">
            <a:extLst>
              <a:ext uri="{FF2B5EF4-FFF2-40B4-BE49-F238E27FC236}">
                <a16:creationId xmlns:a16="http://schemas.microsoft.com/office/drawing/2014/main" id="{6073D177-0971-45CD-68EF-FD69060BE6A8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［廊下］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sp>
        <p:nvSpPr>
          <p:cNvPr id="4" name="bg object 23">
            <a:extLst>
              <a:ext uri="{FF2B5EF4-FFF2-40B4-BE49-F238E27FC236}">
                <a16:creationId xmlns:a16="http://schemas.microsoft.com/office/drawing/2014/main" id="{6843752A-12D5-11F2-43B3-E7F04CF2A3D0}"/>
              </a:ext>
            </a:extLst>
          </p:cNvPr>
          <p:cNvSpPr/>
          <p:nvPr/>
        </p:nvSpPr>
        <p:spPr>
          <a:xfrm>
            <a:off x="142011" y="692035"/>
            <a:ext cx="4149725" cy="3446779"/>
          </a:xfrm>
          <a:custGeom>
            <a:avLst/>
            <a:gdLst/>
            <a:ahLst/>
            <a:cxnLst/>
            <a:rect l="l" t="t" r="r" b="b"/>
            <a:pathLst>
              <a:path w="4149725" h="3446779">
                <a:moveTo>
                  <a:pt x="4149394" y="0"/>
                </a:moveTo>
                <a:lnTo>
                  <a:pt x="0" y="0"/>
                </a:lnTo>
                <a:lnTo>
                  <a:pt x="0" y="3446614"/>
                </a:lnTo>
                <a:lnTo>
                  <a:pt x="4149394" y="3446614"/>
                </a:lnTo>
                <a:lnTo>
                  <a:pt x="414939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bg object 24">
            <a:extLst>
              <a:ext uri="{FF2B5EF4-FFF2-40B4-BE49-F238E27FC236}">
                <a16:creationId xmlns:a16="http://schemas.microsoft.com/office/drawing/2014/main" id="{D698E0E9-3EBF-9BF1-63C2-A610E2FD9E0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53097" y="692035"/>
            <a:ext cx="2934843" cy="3446614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75567C13-8CBB-4F2E-8154-CBDFBF6F19C8}"/>
              </a:ext>
            </a:extLst>
          </p:cNvPr>
          <p:cNvSpPr txBox="1"/>
          <p:nvPr/>
        </p:nvSpPr>
        <p:spPr>
          <a:xfrm>
            <a:off x="231576" y="5008612"/>
            <a:ext cx="2413000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705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2025"/>
              </a:lnSpc>
            </a:pPr>
            <a:r>
              <a:rPr sz="17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TA03</a:t>
            </a:r>
            <a:r>
              <a:rPr sz="1700" spc="-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600" spc="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幅600（Uオーダー）× 高さ2070 × 奥行400mm 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555"/>
              </a:spcBef>
              <a:buChar char="■"/>
              <a:tabLst>
                <a:tab pos="148590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扉：フラット扉 グレージュアッシュ柄（RV）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本体：グレージュアッシュ柄（RV）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取っ手：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 サテンシルバー（塗装）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0">
              <a:lnSpc>
                <a:spcPct val="100000"/>
              </a:lnSpc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23495">
              <a:spcBef>
                <a:spcPts val="10"/>
              </a:spcBef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167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530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</a:t>
            </a:r>
            <a:r>
              <a:rPr sz="600" spc="1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152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300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aphicFrame>
        <p:nvGraphicFramePr>
          <p:cNvPr id="35" name="object 3">
            <a:extLst>
              <a:ext uri="{FF2B5EF4-FFF2-40B4-BE49-F238E27FC236}">
                <a16:creationId xmlns:a16="http://schemas.microsoft.com/office/drawing/2014/main" id="{F55B000B-21AB-DB20-D582-A3B7545933DD}"/>
              </a:ext>
            </a:extLst>
          </p:cNvPr>
          <p:cNvGraphicFramePr>
            <a:graphicFrameLocks noGrp="1"/>
          </p:cNvGraphicFramePr>
          <p:nvPr/>
        </p:nvGraphicFramePr>
        <p:xfrm>
          <a:off x="3541833" y="5320734"/>
          <a:ext cx="259715" cy="85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8285"/>
                      </a:solidFill>
                      <a:prstDash val="solid"/>
                    </a:lnL>
                    <a:lnR w="19050">
                      <a:solidFill>
                        <a:srgbClr val="808285"/>
                      </a:solidFill>
                      <a:prstDash val="solid"/>
                    </a:lnR>
                    <a:lnT w="19050">
                      <a:solidFill>
                        <a:srgbClr val="808285"/>
                      </a:solidFill>
                      <a:prstDash val="solid"/>
                    </a:lnT>
                    <a:lnB w="1905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8285"/>
                      </a:solidFill>
                      <a:prstDash val="solid"/>
                    </a:lnL>
                    <a:lnR w="19050">
                      <a:solidFill>
                        <a:srgbClr val="808285"/>
                      </a:solidFill>
                      <a:prstDash val="solid"/>
                    </a:lnR>
                    <a:lnT w="19050">
                      <a:solidFill>
                        <a:srgbClr val="808285"/>
                      </a:solidFill>
                      <a:prstDash val="solid"/>
                    </a:lnT>
                    <a:lnB w="1905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8285"/>
                      </a:solidFill>
                      <a:prstDash val="solid"/>
                    </a:lnL>
                    <a:lnR w="19050">
                      <a:solidFill>
                        <a:srgbClr val="808285"/>
                      </a:solidFill>
                      <a:prstDash val="solid"/>
                    </a:lnR>
                    <a:lnT w="19050">
                      <a:solidFill>
                        <a:srgbClr val="808285"/>
                      </a:solidFill>
                      <a:prstDash val="solid"/>
                    </a:lnT>
                    <a:lnB w="1905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8285"/>
                      </a:solidFill>
                      <a:prstDash val="solid"/>
                    </a:lnL>
                    <a:lnR w="19050">
                      <a:solidFill>
                        <a:srgbClr val="808285"/>
                      </a:solidFill>
                      <a:prstDash val="solid"/>
                    </a:lnR>
                    <a:lnT w="19050">
                      <a:solidFill>
                        <a:srgbClr val="808285"/>
                      </a:solidFill>
                      <a:prstDash val="solid"/>
                    </a:lnT>
                    <a:lnB w="1905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8285"/>
                      </a:solidFill>
                      <a:prstDash val="solid"/>
                    </a:lnL>
                    <a:lnR w="19050">
                      <a:solidFill>
                        <a:srgbClr val="808285"/>
                      </a:solidFill>
                      <a:prstDash val="solid"/>
                    </a:lnR>
                    <a:lnT w="19050">
                      <a:solidFill>
                        <a:srgbClr val="808285"/>
                      </a:solidFill>
                      <a:prstDash val="solid"/>
                    </a:lnT>
                    <a:lnB w="1905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8285"/>
                      </a:solidFill>
                      <a:prstDash val="solid"/>
                    </a:lnL>
                    <a:lnR w="19050">
                      <a:solidFill>
                        <a:srgbClr val="808285"/>
                      </a:solidFill>
                      <a:prstDash val="solid"/>
                    </a:lnR>
                    <a:lnT w="19050">
                      <a:solidFill>
                        <a:srgbClr val="808285"/>
                      </a:solidFill>
                      <a:prstDash val="solid"/>
                    </a:lnT>
                    <a:lnB w="1905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8" name="object 57">
            <a:extLst>
              <a:ext uri="{FF2B5EF4-FFF2-40B4-BE49-F238E27FC236}">
                <a16:creationId xmlns:a16="http://schemas.microsoft.com/office/drawing/2014/main" id="{AEF3F978-AB91-EB4A-8BB5-09B0FC0BF75F}"/>
              </a:ext>
            </a:extLst>
          </p:cNvPr>
          <p:cNvSpPr txBox="1"/>
          <p:nvPr/>
        </p:nvSpPr>
        <p:spPr>
          <a:xfrm>
            <a:off x="5211244" y="1046996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245" name="object 57">
            <a:extLst>
              <a:ext uri="{FF2B5EF4-FFF2-40B4-BE49-F238E27FC236}">
                <a16:creationId xmlns:a16="http://schemas.microsoft.com/office/drawing/2014/main" id="{7B4BC1CA-6E43-114D-A731-21B8FA44C07E}"/>
              </a:ext>
            </a:extLst>
          </p:cNvPr>
          <p:cNvSpPr txBox="1"/>
          <p:nvPr/>
        </p:nvSpPr>
        <p:spPr>
          <a:xfrm>
            <a:off x="5211244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>
              <a:latin typeface="MS PGothic Regular"/>
              <a:cs typeface="Kozuka Gothic Pr6N"/>
            </a:endParaRPr>
          </a:p>
        </p:txBody>
      </p:sp>
      <p:sp>
        <p:nvSpPr>
          <p:cNvPr id="255" name="object 176">
            <a:extLst>
              <a:ext uri="{FF2B5EF4-FFF2-40B4-BE49-F238E27FC236}">
                <a16:creationId xmlns:a16="http://schemas.microsoft.com/office/drawing/2014/main" id="{725656C6-147F-744C-8DF7-B4A8474C0043}"/>
              </a:ext>
            </a:extLst>
          </p:cNvPr>
          <p:cNvSpPr txBox="1"/>
          <p:nvPr/>
        </p:nvSpPr>
        <p:spPr>
          <a:xfrm>
            <a:off x="7966430" y="2016965"/>
            <a:ext cx="8343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+mn-ea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鏡面ピュアホワイト柄［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WV］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の本体と台輪はしっくいホワイト柄［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PY］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になります。</a:t>
            </a:r>
            <a:endParaRPr sz="500" dirty="0">
              <a:latin typeface="+mn-ea"/>
              <a:cs typeface="A-OTF Gothic BBB Pro"/>
            </a:endParaRPr>
          </a:p>
        </p:txBody>
      </p:sp>
      <p:pic>
        <p:nvPicPr>
          <p:cNvPr id="259" name="図 258">
            <a:extLst>
              <a:ext uri="{FF2B5EF4-FFF2-40B4-BE49-F238E27FC236}">
                <a16:creationId xmlns:a16="http://schemas.microsoft.com/office/drawing/2014/main" id="{1D30B3F2-D9E6-0641-BBD8-A41328C6BE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5982" y="1235451"/>
            <a:ext cx="576819" cy="618618"/>
          </a:xfrm>
          <a:prstGeom prst="rect">
            <a:avLst/>
          </a:prstGeom>
        </p:spPr>
      </p:pic>
      <p:pic>
        <p:nvPicPr>
          <p:cNvPr id="260" name="図 259">
            <a:extLst>
              <a:ext uri="{FF2B5EF4-FFF2-40B4-BE49-F238E27FC236}">
                <a16:creationId xmlns:a16="http://schemas.microsoft.com/office/drawing/2014/main" id="{B329A5DD-2E7F-5048-B999-8895F9669B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4140" y="2743667"/>
            <a:ext cx="576819" cy="618618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DFF9BC46-B0AE-402C-66DB-735A9DDD8D5A}"/>
              </a:ext>
            </a:extLst>
          </p:cNvPr>
          <p:cNvSpPr txBox="1"/>
          <p:nvPr/>
        </p:nvSpPr>
        <p:spPr>
          <a:xfrm>
            <a:off x="7391399" y="2426627"/>
            <a:ext cx="2232000" cy="107080"/>
          </a:xfrm>
          <a:prstGeom prst="rect">
            <a:avLst/>
          </a:prstGeom>
          <a:solidFill>
            <a:srgbClr val="46535A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ソリッドカラー</a:t>
            </a:r>
            <a:endParaRPr sz="600" b="1" dirty="0">
              <a:latin typeface="+mn-ea"/>
              <a:cs typeface="Kozuka Gothic Pr6N"/>
            </a:endParaRPr>
          </a:p>
        </p:txBody>
      </p:sp>
      <p:sp>
        <p:nvSpPr>
          <p:cNvPr id="9" name="object 56">
            <a:extLst>
              <a:ext uri="{FF2B5EF4-FFF2-40B4-BE49-F238E27FC236}">
                <a16:creationId xmlns:a16="http://schemas.microsoft.com/office/drawing/2014/main" id="{D84B1016-D0B8-7144-8495-3CF68B916A0A}"/>
              </a:ext>
            </a:extLst>
          </p:cNvPr>
          <p:cNvSpPr/>
          <p:nvPr/>
        </p:nvSpPr>
        <p:spPr>
          <a:xfrm>
            <a:off x="8879271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4">
            <a:extLst>
              <a:ext uri="{FF2B5EF4-FFF2-40B4-BE49-F238E27FC236}">
                <a16:creationId xmlns:a16="http://schemas.microsoft.com/office/drawing/2014/main" id="{65E3ED23-9CC6-3E5F-D882-AD05C6F3390F}"/>
              </a:ext>
            </a:extLst>
          </p:cNvPr>
          <p:cNvSpPr txBox="1"/>
          <p:nvPr/>
        </p:nvSpPr>
        <p:spPr>
          <a:xfrm>
            <a:off x="8948973" y="3397214"/>
            <a:ext cx="819115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本体と台輪は</a:t>
            </a:r>
            <a:endParaRPr sz="550" spc="-30" dirty="0"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しっくいホワイト柄</a:t>
            </a:r>
            <a:endParaRPr lang="en-US" altLang="ja-JP" sz="550" spc="-3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PY］になります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15" name="object 177">
            <a:extLst>
              <a:ext uri="{FF2B5EF4-FFF2-40B4-BE49-F238E27FC236}">
                <a16:creationId xmlns:a16="http://schemas.microsoft.com/office/drawing/2014/main" id="{DD4A4967-9CE3-BDBF-36FD-6EE8BD4B3F73}"/>
              </a:ext>
            </a:extLst>
          </p:cNvPr>
          <p:cNvSpPr txBox="1"/>
          <p:nvPr/>
        </p:nvSpPr>
        <p:spPr>
          <a:xfrm>
            <a:off x="8046808" y="3069392"/>
            <a:ext cx="712470" cy="4318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40"/>
              </a:spcBef>
            </a:pP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55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［JV］</a:t>
            </a:r>
            <a:endParaRPr sz="550" dirty="0">
              <a:latin typeface="MS PGothic Regular"/>
              <a:cs typeface="A-OTF Gothic BBB Pro"/>
            </a:endParaRPr>
          </a:p>
          <a:p>
            <a:pPr marL="69215" marR="5080" indent="-56515">
              <a:lnSpc>
                <a:spcPct val="116700"/>
              </a:lnSpc>
              <a:spcBef>
                <a:spcPts val="595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※扉同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エ</a:t>
            </a:r>
            <a:r>
              <a:rPr sz="500" spc="-18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ドパ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を 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0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55" name="object 179">
            <a:extLst>
              <a:ext uri="{FF2B5EF4-FFF2-40B4-BE49-F238E27FC236}">
                <a16:creationId xmlns:a16="http://schemas.microsoft.com/office/drawing/2014/main" id="{78464972-B7D0-654A-245C-6BA828400A46}"/>
              </a:ext>
            </a:extLst>
          </p:cNvPr>
          <p:cNvSpPr txBox="1"/>
          <p:nvPr/>
        </p:nvSpPr>
        <p:spPr>
          <a:xfrm>
            <a:off x="7385050" y="3069391"/>
            <a:ext cx="66175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ソ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［KV］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8" name="object 197">
            <a:extLst>
              <a:ext uri="{FF2B5EF4-FFF2-40B4-BE49-F238E27FC236}">
                <a16:creationId xmlns:a16="http://schemas.microsoft.com/office/drawing/2014/main" id="{272B63DE-7B2C-794C-BA84-ADBC667EE0B6}"/>
              </a:ext>
            </a:extLst>
          </p:cNvPr>
          <p:cNvSpPr txBox="1"/>
          <p:nvPr/>
        </p:nvSpPr>
        <p:spPr>
          <a:xfrm>
            <a:off x="8046808" y="3608025"/>
            <a:ext cx="62851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60" name="object 198">
            <a:extLst>
              <a:ext uri="{FF2B5EF4-FFF2-40B4-BE49-F238E27FC236}">
                <a16:creationId xmlns:a16="http://schemas.microsoft.com/office/drawing/2014/main" id="{C9DDCE74-858B-3965-D51D-04AF82C02781}"/>
              </a:ext>
            </a:extLst>
          </p:cNvPr>
          <p:cNvGrpSpPr/>
          <p:nvPr/>
        </p:nvGrpSpPr>
        <p:grpSpPr>
          <a:xfrm>
            <a:off x="7385050" y="2743161"/>
            <a:ext cx="1282065" cy="1065530"/>
            <a:chOff x="7503528" y="2743161"/>
            <a:chExt cx="1282065" cy="1065530"/>
          </a:xfrm>
        </p:grpSpPr>
        <p:pic>
          <p:nvPicPr>
            <p:cNvPr id="61" name="object 199">
              <a:extLst>
                <a:ext uri="{FF2B5EF4-FFF2-40B4-BE49-F238E27FC236}">
                  <a16:creationId xmlns:a16="http://schemas.microsoft.com/office/drawing/2014/main" id="{918BBB84-FAEA-5B17-C61C-25ACD824DD8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6703" y="3484511"/>
              <a:ext cx="616597" cy="320967"/>
            </a:xfrm>
            <a:prstGeom prst="rect">
              <a:avLst/>
            </a:prstGeom>
          </p:spPr>
        </p:pic>
        <p:sp>
          <p:nvSpPr>
            <p:cNvPr id="62" name="object 200">
              <a:extLst>
                <a:ext uri="{FF2B5EF4-FFF2-40B4-BE49-F238E27FC236}">
                  <a16:creationId xmlns:a16="http://schemas.microsoft.com/office/drawing/2014/main" id="{EEAEEE25-64ED-2E4A-442C-D1E2B6870F1E}"/>
                </a:ext>
              </a:extLst>
            </p:cNvPr>
            <p:cNvSpPr/>
            <p:nvPr/>
          </p:nvSpPr>
          <p:spPr>
            <a:xfrm>
              <a:off x="7506703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201">
              <a:extLst>
                <a:ext uri="{FF2B5EF4-FFF2-40B4-BE49-F238E27FC236}">
                  <a16:creationId xmlns:a16="http://schemas.microsoft.com/office/drawing/2014/main" id="{AB91605B-FCE1-6F96-DF77-6E70E1A1441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06703" y="2743161"/>
              <a:ext cx="616597" cy="320967"/>
            </a:xfrm>
            <a:prstGeom prst="rect">
              <a:avLst/>
            </a:prstGeom>
          </p:spPr>
        </p:pic>
        <p:pic>
          <p:nvPicPr>
            <p:cNvPr id="128" name="object 202">
              <a:extLst>
                <a:ext uri="{FF2B5EF4-FFF2-40B4-BE49-F238E27FC236}">
                  <a16:creationId xmlns:a16="http://schemas.microsoft.com/office/drawing/2014/main" id="{A5C49C59-006C-EE6A-EBAB-84396969B0C4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68449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129" name="object 53">
            <a:extLst>
              <a:ext uri="{FF2B5EF4-FFF2-40B4-BE49-F238E27FC236}">
                <a16:creationId xmlns:a16="http://schemas.microsoft.com/office/drawing/2014/main" id="{14D0510E-AC2F-B4A6-B1EC-4B4AC3BA1D1D}"/>
              </a:ext>
            </a:extLst>
          </p:cNvPr>
          <p:cNvSpPr txBox="1"/>
          <p:nvPr/>
        </p:nvSpPr>
        <p:spPr>
          <a:xfrm>
            <a:off x="7385788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130" name="object 53">
            <a:extLst>
              <a:ext uri="{FF2B5EF4-FFF2-40B4-BE49-F238E27FC236}">
                <a16:creationId xmlns:a16="http://schemas.microsoft.com/office/drawing/2014/main" id="{D9632865-D92B-C9CF-37E1-4EE92FEDDF2B}"/>
              </a:ext>
            </a:extLst>
          </p:cNvPr>
          <p:cNvSpPr txBox="1"/>
          <p:nvPr/>
        </p:nvSpPr>
        <p:spPr>
          <a:xfrm>
            <a:off x="8973977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131" name="object 53">
            <a:extLst>
              <a:ext uri="{FF2B5EF4-FFF2-40B4-BE49-F238E27FC236}">
                <a16:creationId xmlns:a16="http://schemas.microsoft.com/office/drawing/2014/main" id="{BE81474F-D3E6-E1E0-A50C-10B1BB4E6E35}"/>
              </a:ext>
            </a:extLst>
          </p:cNvPr>
          <p:cNvSpPr txBox="1"/>
          <p:nvPr/>
        </p:nvSpPr>
        <p:spPr>
          <a:xfrm>
            <a:off x="7416800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132" name="object 57">
            <a:extLst>
              <a:ext uri="{FF2B5EF4-FFF2-40B4-BE49-F238E27FC236}">
                <a16:creationId xmlns:a16="http://schemas.microsoft.com/office/drawing/2014/main" id="{EBBECCAA-ECF9-D9D8-1350-2FF7F4E5997C}"/>
              </a:ext>
            </a:extLst>
          </p:cNvPr>
          <p:cNvSpPr txBox="1"/>
          <p:nvPr/>
        </p:nvSpPr>
        <p:spPr>
          <a:xfrm>
            <a:off x="812824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65414E5-65A1-5762-BBD6-1986897C23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05983" y="2743667"/>
            <a:ext cx="576819" cy="618618"/>
          </a:xfrm>
          <a:prstGeom prst="rect">
            <a:avLst/>
          </a:prstGeom>
        </p:spPr>
      </p:pic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BAC20BA9-3884-A53D-B46A-085C4F65A9A4}"/>
              </a:ext>
            </a:extLst>
          </p:cNvPr>
          <p:cNvGrpSpPr/>
          <p:nvPr/>
        </p:nvGrpSpPr>
        <p:grpSpPr>
          <a:xfrm>
            <a:off x="4380113" y="4047528"/>
            <a:ext cx="5441221" cy="2618548"/>
            <a:chOff x="4380113" y="4047528"/>
            <a:chExt cx="5441221" cy="2618548"/>
          </a:xfrm>
        </p:grpSpPr>
        <p:sp>
          <p:nvSpPr>
            <p:cNvPr id="189" name="object 6">
              <a:extLst>
                <a:ext uri="{FF2B5EF4-FFF2-40B4-BE49-F238E27FC236}">
                  <a16:creationId xmlns:a16="http://schemas.microsoft.com/office/drawing/2014/main" id="{490C5974-88B9-8327-EB3B-3A6830B69773}"/>
                </a:ext>
              </a:extLst>
            </p:cNvPr>
            <p:cNvSpPr txBox="1"/>
            <p:nvPr/>
          </p:nvSpPr>
          <p:spPr>
            <a:xfrm>
              <a:off x="4382020" y="4047528"/>
              <a:ext cx="4412615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spc="-35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扉デ</a:t>
              </a:r>
              <a:r>
                <a:rPr sz="800" b="1" spc="-40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ザ</a:t>
              </a:r>
              <a:r>
                <a:rPr sz="800" b="1" spc="-114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イ</a:t>
              </a: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ン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90" name="object 7">
              <a:extLst>
                <a:ext uri="{FF2B5EF4-FFF2-40B4-BE49-F238E27FC236}">
                  <a16:creationId xmlns:a16="http://schemas.microsoft.com/office/drawing/2014/main" id="{726D6D3D-EEB9-4479-4B0E-4BD6E3AE365B}"/>
                </a:ext>
              </a:extLst>
            </p:cNvPr>
            <p:cNvSpPr/>
            <p:nvPr/>
          </p:nvSpPr>
          <p:spPr>
            <a:xfrm>
              <a:off x="8894559" y="4047528"/>
              <a:ext cx="885825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8">
              <a:extLst>
                <a:ext uri="{FF2B5EF4-FFF2-40B4-BE49-F238E27FC236}">
                  <a16:creationId xmlns:a16="http://schemas.microsoft.com/office/drawing/2014/main" id="{6A90AC88-91AC-2D05-03A4-16BB148DF68D}"/>
                </a:ext>
              </a:extLst>
            </p:cNvPr>
            <p:cNvSpPr txBox="1"/>
            <p:nvPr/>
          </p:nvSpPr>
          <p:spPr>
            <a:xfrm>
              <a:off x="8900909" y="4047528"/>
              <a:ext cx="881786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本体内部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92" name="object 10">
              <a:extLst>
                <a:ext uri="{FF2B5EF4-FFF2-40B4-BE49-F238E27FC236}">
                  <a16:creationId xmlns:a16="http://schemas.microsoft.com/office/drawing/2014/main" id="{067CC89D-C65B-05E1-2342-46FF30BB51A6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11">
              <a:extLst>
                <a:ext uri="{FF2B5EF4-FFF2-40B4-BE49-F238E27FC236}">
                  <a16:creationId xmlns:a16="http://schemas.microsoft.com/office/drawing/2014/main" id="{E001F7AE-D10C-7651-F090-7A7DFBCABBE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213" name="object 181">
              <a:extLst>
                <a:ext uri="{FF2B5EF4-FFF2-40B4-BE49-F238E27FC236}">
                  <a16:creationId xmlns:a16="http://schemas.microsoft.com/office/drawing/2014/main" id="{984BD423-7B5D-2064-98FD-1DA1FEBDCC87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182">
              <a:extLst>
                <a:ext uri="{FF2B5EF4-FFF2-40B4-BE49-F238E27FC236}">
                  <a16:creationId xmlns:a16="http://schemas.microsoft.com/office/drawing/2014/main" id="{EDD7B6ED-4023-6838-D78A-CBA8F89B018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215" name="object 184">
              <a:extLst>
                <a:ext uri="{FF2B5EF4-FFF2-40B4-BE49-F238E27FC236}">
                  <a16:creationId xmlns:a16="http://schemas.microsoft.com/office/drawing/2014/main" id="{A124FAE8-694B-777C-1F41-1A25C82653F0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185">
              <a:extLst>
                <a:ext uri="{FF2B5EF4-FFF2-40B4-BE49-F238E27FC236}">
                  <a16:creationId xmlns:a16="http://schemas.microsoft.com/office/drawing/2014/main" id="{4F623F8E-EA19-CA25-5AE8-9BEDB5C2FA3C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217" name="object 187">
              <a:extLst>
                <a:ext uri="{FF2B5EF4-FFF2-40B4-BE49-F238E27FC236}">
                  <a16:creationId xmlns:a16="http://schemas.microsoft.com/office/drawing/2014/main" id="{8087E9B9-28FE-A069-4008-50DE57C902B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219" name="object 188">
              <a:extLst>
                <a:ext uri="{FF2B5EF4-FFF2-40B4-BE49-F238E27FC236}">
                  <a16:creationId xmlns:a16="http://schemas.microsoft.com/office/drawing/2014/main" id="{99F9923C-0CC9-197F-E89B-59090C61406A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190">
              <a:extLst>
                <a:ext uri="{FF2B5EF4-FFF2-40B4-BE49-F238E27FC236}">
                  <a16:creationId xmlns:a16="http://schemas.microsoft.com/office/drawing/2014/main" id="{6960DB98-6DCB-DF3F-AAED-A6A2571DA69D}"/>
                </a:ext>
              </a:extLst>
            </p:cNvPr>
            <p:cNvSpPr txBox="1"/>
            <p:nvPr/>
          </p:nvSpPr>
          <p:spPr>
            <a:xfrm>
              <a:off x="5212569" y="4548622"/>
              <a:ext cx="629718" cy="46410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335"/>
                </a:spcBef>
              </a:pP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4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が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135"/>
                </a:spcBef>
              </a:pP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9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905">
                <a:lnSpc>
                  <a:spcPct val="100000"/>
                </a:lnSpc>
                <a:spcBef>
                  <a:spcPts val="40"/>
                </a:spcBef>
              </a:pP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550" spc="-1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21" name="object 191">
              <a:extLst>
                <a:ext uri="{FF2B5EF4-FFF2-40B4-BE49-F238E27FC236}">
                  <a16:creationId xmlns:a16="http://schemas.microsoft.com/office/drawing/2014/main" id="{96962ABB-DD5F-52AC-3C23-694F868AA73F}"/>
                </a:ext>
              </a:extLst>
            </p:cNvPr>
            <p:cNvSpPr txBox="1"/>
            <p:nvPr/>
          </p:nvSpPr>
          <p:spPr>
            <a:xfrm>
              <a:off x="6634815" y="4548622"/>
              <a:ext cx="724066" cy="343684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700" spc="-19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0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チ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75"/>
                </a:spcBef>
              </a:pP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い</a:t>
              </a:r>
              <a:endParaRPr sz="55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1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1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ュ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オ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式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</p:txBody>
        </p:sp>
        <p:sp>
          <p:nvSpPr>
            <p:cNvPr id="223" name="object 192">
              <a:extLst>
                <a:ext uri="{FF2B5EF4-FFF2-40B4-BE49-F238E27FC236}">
                  <a16:creationId xmlns:a16="http://schemas.microsoft.com/office/drawing/2014/main" id="{AF1D0113-035D-20E3-71CD-1DA90B73B296}"/>
                </a:ext>
              </a:extLst>
            </p:cNvPr>
            <p:cNvSpPr txBox="1"/>
            <p:nvPr/>
          </p:nvSpPr>
          <p:spPr>
            <a:xfrm>
              <a:off x="8203727" y="4548649"/>
              <a:ext cx="474677" cy="433452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框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R="5080" indent="-6985">
                <a:lnSpc>
                  <a:spcPts val="560"/>
                </a:lnSpc>
                <a:spcBef>
                  <a:spcPts val="235"/>
                </a:spcBef>
              </a:pPr>
              <a:r>
                <a:rPr sz="550" spc="-1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よ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550" spc="-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厚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R="5080" indent="-6985">
                <a:spcBef>
                  <a:spcPts val="135"/>
                </a:spcBef>
              </a:pP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雰囲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気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を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spc="-1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る框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組</a:t>
              </a:r>
              <a:r>
                <a:rPr sz="5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236" name="object 203">
              <a:extLst>
                <a:ext uri="{FF2B5EF4-FFF2-40B4-BE49-F238E27FC236}">
                  <a16:creationId xmlns:a16="http://schemas.microsoft.com/office/drawing/2014/main" id="{98899101-ED81-C1AA-D819-3251298A74D6}"/>
                </a:ext>
              </a:extLst>
            </p:cNvPr>
            <p:cNvGrpSpPr/>
            <p:nvPr/>
          </p:nvGrpSpPr>
          <p:grpSpPr>
            <a:xfrm>
              <a:off x="4506239" y="4272622"/>
              <a:ext cx="3663315" cy="721360"/>
              <a:chOff x="4506239" y="4272622"/>
              <a:chExt cx="3663315" cy="721360"/>
            </a:xfrm>
          </p:grpSpPr>
          <p:pic>
            <p:nvPicPr>
              <p:cNvPr id="288" name="object 204">
                <a:extLst>
                  <a:ext uri="{FF2B5EF4-FFF2-40B4-BE49-F238E27FC236}">
                    <a16:creationId xmlns:a16="http://schemas.microsoft.com/office/drawing/2014/main" id="{B5BEED35-4F77-B919-2ECA-FF6868249755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506239" y="4272622"/>
                <a:ext cx="662343" cy="360559"/>
              </a:xfrm>
              <a:prstGeom prst="rect">
                <a:avLst/>
              </a:prstGeom>
            </p:spPr>
          </p:pic>
          <p:pic>
            <p:nvPicPr>
              <p:cNvPr id="289" name="object 205">
                <a:extLst>
                  <a:ext uri="{FF2B5EF4-FFF2-40B4-BE49-F238E27FC236}">
                    <a16:creationId xmlns:a16="http://schemas.microsoft.com/office/drawing/2014/main" id="{AFCF8050-6BC9-825F-8095-1AE06B0A28B3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508842" y="4632782"/>
                <a:ext cx="658533" cy="360564"/>
              </a:xfrm>
              <a:prstGeom prst="rect">
                <a:avLst/>
              </a:prstGeom>
            </p:spPr>
          </p:pic>
          <p:pic>
            <p:nvPicPr>
              <p:cNvPr id="290" name="object 206">
                <a:extLst>
                  <a:ext uri="{FF2B5EF4-FFF2-40B4-BE49-F238E27FC236}">
                    <a16:creationId xmlns:a16="http://schemas.microsoft.com/office/drawing/2014/main" id="{9CCE9D4D-0E9C-39C3-0456-962BC70F9DF3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936526" y="4272622"/>
                <a:ext cx="662330" cy="360559"/>
              </a:xfrm>
              <a:prstGeom prst="rect">
                <a:avLst/>
              </a:prstGeom>
            </p:spPr>
          </p:pic>
          <p:pic>
            <p:nvPicPr>
              <p:cNvPr id="291" name="object 207">
                <a:extLst>
                  <a:ext uri="{FF2B5EF4-FFF2-40B4-BE49-F238E27FC236}">
                    <a16:creationId xmlns:a16="http://schemas.microsoft.com/office/drawing/2014/main" id="{21E62BDB-B165-2B22-A30D-8EB4493F05CD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939193" y="4632782"/>
                <a:ext cx="658469" cy="360768"/>
              </a:xfrm>
              <a:prstGeom prst="rect">
                <a:avLst/>
              </a:prstGeom>
            </p:spPr>
          </p:pic>
          <p:pic>
            <p:nvPicPr>
              <p:cNvPr id="292" name="object 208">
                <a:extLst>
                  <a:ext uri="{FF2B5EF4-FFF2-40B4-BE49-F238E27FC236}">
                    <a16:creationId xmlns:a16="http://schemas.microsoft.com/office/drawing/2014/main" id="{4B02AA3C-2DEE-9E09-5247-9BB95E51E704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7506982" y="4273029"/>
                <a:ext cx="662330" cy="360552"/>
              </a:xfrm>
              <a:prstGeom prst="rect">
                <a:avLst/>
              </a:prstGeom>
            </p:spPr>
          </p:pic>
          <p:pic>
            <p:nvPicPr>
              <p:cNvPr id="293" name="object 209">
                <a:extLst>
                  <a:ext uri="{FF2B5EF4-FFF2-40B4-BE49-F238E27FC236}">
                    <a16:creationId xmlns:a16="http://schemas.microsoft.com/office/drawing/2014/main" id="{F3B53BEF-F83C-8B6A-251F-C703F07FFF67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7510183" y="4633188"/>
                <a:ext cx="657644" cy="360756"/>
              </a:xfrm>
              <a:prstGeom prst="rect">
                <a:avLst/>
              </a:prstGeom>
            </p:spPr>
          </p:pic>
        </p:grpSp>
        <p:sp>
          <p:nvSpPr>
            <p:cNvPr id="265" name="object 210">
              <a:extLst>
                <a:ext uri="{FF2B5EF4-FFF2-40B4-BE49-F238E27FC236}">
                  <a16:creationId xmlns:a16="http://schemas.microsoft.com/office/drawing/2014/main" id="{0F193D13-CF06-459F-C9A3-FBDB86E18BD5}"/>
                </a:ext>
              </a:extLst>
            </p:cNvPr>
            <p:cNvSpPr txBox="1"/>
            <p:nvPr/>
          </p:nvSpPr>
          <p:spPr>
            <a:xfrm>
              <a:off x="9001695" y="4639189"/>
              <a:ext cx="529670" cy="974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50" spc="-10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1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5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レ</a:t>
              </a:r>
              <a:r>
                <a:rPr sz="550" spc="-4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66" name="object 211">
              <a:extLst>
                <a:ext uri="{FF2B5EF4-FFF2-40B4-BE49-F238E27FC236}">
                  <a16:creationId xmlns:a16="http://schemas.microsoft.com/office/drawing/2014/main" id="{13C76B9E-70D0-817F-CF4E-8C3A89938739}"/>
                </a:ext>
              </a:extLst>
            </p:cNvPr>
            <p:cNvSpPr/>
            <p:nvPr/>
          </p:nvSpPr>
          <p:spPr>
            <a:xfrm>
              <a:off x="9021165" y="4307865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0"/>
                  </a:moveTo>
                  <a:lnTo>
                    <a:pt x="0" y="0"/>
                  </a:lnTo>
                  <a:lnTo>
                    <a:pt x="0" y="320967"/>
                  </a:lnTo>
                  <a:lnTo>
                    <a:pt x="616597" y="320967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bg object 24">
              <a:extLst>
                <a:ext uri="{FF2B5EF4-FFF2-40B4-BE49-F238E27FC236}">
                  <a16:creationId xmlns:a16="http://schemas.microsoft.com/office/drawing/2014/main" id="{65762DF1-9C47-8C58-2786-4B28958ABB63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">
              <a:extLst>
                <a:ext uri="{FF2B5EF4-FFF2-40B4-BE49-F238E27FC236}">
                  <a16:creationId xmlns:a16="http://schemas.microsoft.com/office/drawing/2014/main" id="{C615E49D-9CA8-4EBF-1653-4319B28807AC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269" name="object 175">
              <a:extLst>
                <a:ext uri="{FF2B5EF4-FFF2-40B4-BE49-F238E27FC236}">
                  <a16:creationId xmlns:a16="http://schemas.microsoft.com/office/drawing/2014/main" id="{F7C91793-6F59-A60D-330E-B4359DDA3159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70" name="object 175">
              <a:extLst>
                <a:ext uri="{FF2B5EF4-FFF2-40B4-BE49-F238E27FC236}">
                  <a16:creationId xmlns:a16="http://schemas.microsoft.com/office/drawing/2014/main" id="{A2DDF30B-72C6-3CDD-EA9B-37B622F36580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271" name="object 175">
              <a:extLst>
                <a:ext uri="{FF2B5EF4-FFF2-40B4-BE49-F238E27FC236}">
                  <a16:creationId xmlns:a16="http://schemas.microsoft.com/office/drawing/2014/main" id="{05F6A0D3-023F-5735-2E97-0202DAB9A3B4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2" name="object 175">
              <a:extLst>
                <a:ext uri="{FF2B5EF4-FFF2-40B4-BE49-F238E27FC236}">
                  <a16:creationId xmlns:a16="http://schemas.microsoft.com/office/drawing/2014/main" id="{2DF1AB80-72F5-944C-2F2C-683E138318B4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3" name="object 179">
              <a:extLst>
                <a:ext uri="{FF2B5EF4-FFF2-40B4-BE49-F238E27FC236}">
                  <a16:creationId xmlns:a16="http://schemas.microsoft.com/office/drawing/2014/main" id="{C51319DB-BB8A-74B9-59C7-1DED5C2FE578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274" name="object 176">
              <a:extLst>
                <a:ext uri="{FF2B5EF4-FFF2-40B4-BE49-F238E27FC236}">
                  <a16:creationId xmlns:a16="http://schemas.microsoft.com/office/drawing/2014/main" id="{13B25DE6-2673-FCB4-8648-8E7A3CA7A8E2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5" name="object 176">
              <a:extLst>
                <a:ext uri="{FF2B5EF4-FFF2-40B4-BE49-F238E27FC236}">
                  <a16:creationId xmlns:a16="http://schemas.microsoft.com/office/drawing/2014/main" id="{C0314764-2877-244A-E2C2-86D4559FC1C6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6" name="object 176">
              <a:extLst>
                <a:ext uri="{FF2B5EF4-FFF2-40B4-BE49-F238E27FC236}">
                  <a16:creationId xmlns:a16="http://schemas.microsoft.com/office/drawing/2014/main" id="{4377603B-F085-D45A-B751-2529FFA27A53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7" name="object 176">
              <a:extLst>
                <a:ext uri="{FF2B5EF4-FFF2-40B4-BE49-F238E27FC236}">
                  <a16:creationId xmlns:a16="http://schemas.microsoft.com/office/drawing/2014/main" id="{7265C087-0378-8B63-E3EA-AB267B9E9123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8" name="object 176">
              <a:extLst>
                <a:ext uri="{FF2B5EF4-FFF2-40B4-BE49-F238E27FC236}">
                  <a16:creationId xmlns:a16="http://schemas.microsoft.com/office/drawing/2014/main" id="{57B37101-4CB8-3065-9E4A-D338354B2642}"/>
                </a:ext>
              </a:extLst>
            </p:cNvPr>
            <p:cNvSpPr txBox="1"/>
            <p:nvPr/>
          </p:nvSpPr>
          <p:spPr>
            <a:xfrm>
              <a:off x="7519764" y="5011673"/>
              <a:ext cx="1232796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扉柄</a:t>
              </a:r>
              <a:r>
                <a:rPr lang="en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PY、DV、NV、AV、KV、JV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に対応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79" name="object 7">
              <a:extLst>
                <a:ext uri="{FF2B5EF4-FFF2-40B4-BE49-F238E27FC236}">
                  <a16:creationId xmlns:a16="http://schemas.microsoft.com/office/drawing/2014/main" id="{9984F2A7-157E-26B8-7E0E-32CB2A5C09AE}"/>
                </a:ext>
              </a:extLst>
            </p:cNvPr>
            <p:cNvSpPr/>
            <p:nvPr/>
          </p:nvSpPr>
          <p:spPr>
            <a:xfrm>
              <a:off x="4388921" y="4047528"/>
              <a:ext cx="4405714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76">
              <a:extLst>
                <a:ext uri="{FF2B5EF4-FFF2-40B4-BE49-F238E27FC236}">
                  <a16:creationId xmlns:a16="http://schemas.microsoft.com/office/drawing/2014/main" id="{9D50801C-DB6B-EA03-858D-547147FC492B}"/>
                </a:ext>
              </a:extLst>
            </p:cNvPr>
            <p:cNvSpPr txBox="1"/>
            <p:nvPr/>
          </p:nvSpPr>
          <p:spPr>
            <a:xfrm>
              <a:off x="5931969" y="5011673"/>
              <a:ext cx="1479230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タッチラッチ機構のため、取っ手は不要です。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1" name="object 2">
              <a:extLst>
                <a:ext uri="{FF2B5EF4-FFF2-40B4-BE49-F238E27FC236}">
                  <a16:creationId xmlns:a16="http://schemas.microsoft.com/office/drawing/2014/main" id="{9B9CA3F2-03C4-3C17-A2EB-4B44069CB9AB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2" name="object 2">
              <a:extLst>
                <a:ext uri="{FF2B5EF4-FFF2-40B4-BE49-F238E27FC236}">
                  <a16:creationId xmlns:a16="http://schemas.microsoft.com/office/drawing/2014/main" id="{F851F579-9C76-0A73-52D3-4897F01FF907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3" name="object 2">
              <a:extLst>
                <a:ext uri="{FF2B5EF4-FFF2-40B4-BE49-F238E27FC236}">
                  <a16:creationId xmlns:a16="http://schemas.microsoft.com/office/drawing/2014/main" id="{4E193EA5-8D60-0307-1DD7-1E23D7F445AE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4" name="object 175">
              <a:extLst>
                <a:ext uri="{FF2B5EF4-FFF2-40B4-BE49-F238E27FC236}">
                  <a16:creationId xmlns:a16="http://schemas.microsoft.com/office/drawing/2014/main" id="{21F0B61D-0768-FBF3-A53D-88412687DD6B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85" name="object 2">
              <a:extLst>
                <a:ext uri="{FF2B5EF4-FFF2-40B4-BE49-F238E27FC236}">
                  <a16:creationId xmlns:a16="http://schemas.microsoft.com/office/drawing/2014/main" id="{4D4D968F-99FF-08F0-9806-079D95909C1E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6" name="object 175">
              <a:extLst>
                <a:ext uri="{FF2B5EF4-FFF2-40B4-BE49-F238E27FC236}">
                  <a16:creationId xmlns:a16="http://schemas.microsoft.com/office/drawing/2014/main" id="{622F8D2B-7544-FEF3-854A-02CE4CDCB063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287" name="object 175">
              <a:extLst>
                <a:ext uri="{FF2B5EF4-FFF2-40B4-BE49-F238E27FC236}">
                  <a16:creationId xmlns:a16="http://schemas.microsoft.com/office/drawing/2014/main" id="{9FA09527-E0BC-E4C0-638B-CBD67B7A4345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34" name="object 2">
            <a:extLst>
              <a:ext uri="{FF2B5EF4-FFF2-40B4-BE49-F238E27FC236}">
                <a16:creationId xmlns:a16="http://schemas.microsoft.com/office/drawing/2014/main" id="{56F8B6E8-2059-8840-BDA0-0B58CE2BFA7F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5E94F86A-F212-2749-BB2E-A425E231B298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object 175">
            <a:extLst>
              <a:ext uri="{FF2B5EF4-FFF2-40B4-BE49-F238E27FC236}">
                <a16:creationId xmlns:a16="http://schemas.microsoft.com/office/drawing/2014/main" id="{6E1CE71C-DF62-EE43-A146-86E214081402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18914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01BB-5E5E-7D9A-D849-EC6B51BD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g object 22">
            <a:extLst>
              <a:ext uri="{FF2B5EF4-FFF2-40B4-BE49-F238E27FC236}">
                <a16:creationId xmlns:a16="http://schemas.microsoft.com/office/drawing/2014/main" id="{A722379A-A096-D146-A836-7B6338DBCFA7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69">
            <a:extLst>
              <a:ext uri="{FF2B5EF4-FFF2-40B4-BE49-F238E27FC236}">
                <a16:creationId xmlns:a16="http://schemas.microsoft.com/office/drawing/2014/main" id="{B560D5B8-539E-6A30-88DB-930378AA3F00}"/>
              </a:ext>
            </a:extLst>
          </p:cNvPr>
          <p:cNvSpPr/>
          <p:nvPr/>
        </p:nvSpPr>
        <p:spPr>
          <a:xfrm>
            <a:off x="6999205" y="2671618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69">
            <a:extLst>
              <a:ext uri="{FF2B5EF4-FFF2-40B4-BE49-F238E27FC236}">
                <a16:creationId xmlns:a16="http://schemas.microsoft.com/office/drawing/2014/main" id="{19849A32-A931-0E89-D852-4FADEE03E85E}"/>
              </a:ext>
            </a:extLst>
          </p:cNvPr>
          <p:cNvSpPr/>
          <p:nvPr/>
        </p:nvSpPr>
        <p:spPr>
          <a:xfrm>
            <a:off x="8027905" y="2671618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69">
            <a:extLst>
              <a:ext uri="{FF2B5EF4-FFF2-40B4-BE49-F238E27FC236}">
                <a16:creationId xmlns:a16="http://schemas.microsoft.com/office/drawing/2014/main" id="{9E591457-3DA6-F041-7761-57A3F012D10B}"/>
              </a:ext>
            </a:extLst>
          </p:cNvPr>
          <p:cNvSpPr/>
          <p:nvPr/>
        </p:nvSpPr>
        <p:spPr>
          <a:xfrm>
            <a:off x="8861622" y="2671618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69">
            <a:extLst>
              <a:ext uri="{FF2B5EF4-FFF2-40B4-BE49-F238E27FC236}">
                <a16:creationId xmlns:a16="http://schemas.microsoft.com/office/drawing/2014/main" id="{47714F12-D642-991D-9D78-87C0C6CBFEF2}"/>
              </a:ext>
            </a:extLst>
          </p:cNvPr>
          <p:cNvSpPr/>
          <p:nvPr/>
        </p:nvSpPr>
        <p:spPr>
          <a:xfrm>
            <a:off x="6999205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69">
            <a:extLst>
              <a:ext uri="{FF2B5EF4-FFF2-40B4-BE49-F238E27FC236}">
                <a16:creationId xmlns:a16="http://schemas.microsoft.com/office/drawing/2014/main" id="{914B8388-1BE7-83C3-93FF-4A30BAF80057}"/>
              </a:ext>
            </a:extLst>
          </p:cNvPr>
          <p:cNvSpPr/>
          <p:nvPr/>
        </p:nvSpPr>
        <p:spPr>
          <a:xfrm>
            <a:off x="8027905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69">
            <a:extLst>
              <a:ext uri="{FF2B5EF4-FFF2-40B4-BE49-F238E27FC236}">
                <a16:creationId xmlns:a16="http://schemas.microsoft.com/office/drawing/2014/main" id="{94AE3397-6169-0FFF-1417-59E4ED7891CA}"/>
              </a:ext>
            </a:extLst>
          </p:cNvPr>
          <p:cNvSpPr/>
          <p:nvPr/>
        </p:nvSpPr>
        <p:spPr>
          <a:xfrm>
            <a:off x="8861622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69">
            <a:extLst>
              <a:ext uri="{FF2B5EF4-FFF2-40B4-BE49-F238E27FC236}">
                <a16:creationId xmlns:a16="http://schemas.microsoft.com/office/drawing/2014/main" id="{374183B2-4AD6-70E5-2A3B-5DCD75EB815B}"/>
              </a:ext>
            </a:extLst>
          </p:cNvPr>
          <p:cNvSpPr/>
          <p:nvPr/>
        </p:nvSpPr>
        <p:spPr>
          <a:xfrm>
            <a:off x="5322545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69">
            <a:extLst>
              <a:ext uri="{FF2B5EF4-FFF2-40B4-BE49-F238E27FC236}">
                <a16:creationId xmlns:a16="http://schemas.microsoft.com/office/drawing/2014/main" id="{E508C3B0-136E-C0EE-0928-2BFCAD190E1A}"/>
              </a:ext>
            </a:extLst>
          </p:cNvPr>
          <p:cNvSpPr/>
          <p:nvPr/>
        </p:nvSpPr>
        <p:spPr>
          <a:xfrm>
            <a:off x="6158764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69">
            <a:extLst>
              <a:ext uri="{FF2B5EF4-FFF2-40B4-BE49-F238E27FC236}">
                <a16:creationId xmlns:a16="http://schemas.microsoft.com/office/drawing/2014/main" id="{667A4DC9-7986-97F2-7202-94E9AD1B52D8}"/>
              </a:ext>
            </a:extLst>
          </p:cNvPr>
          <p:cNvSpPr/>
          <p:nvPr/>
        </p:nvSpPr>
        <p:spPr>
          <a:xfrm>
            <a:off x="4477882" y="4312159"/>
            <a:ext cx="764540" cy="61727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7F3617B0-AF9E-F7F3-9777-08F1C4BC0534}"/>
              </a:ext>
            </a:extLst>
          </p:cNvPr>
          <p:cNvGrpSpPr/>
          <p:nvPr/>
        </p:nvGrpSpPr>
        <p:grpSpPr>
          <a:xfrm>
            <a:off x="8382000" y="1038783"/>
            <a:ext cx="1278890" cy="321310"/>
            <a:chOff x="8382000" y="1038783"/>
            <a:chExt cx="1278890" cy="32131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66751CE6-EA0A-B87D-0D6D-9744ADA373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0" y="1038783"/>
              <a:ext cx="616610" cy="320967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FEDE52C-F285-D436-C686-A5919326725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3746" y="1038783"/>
              <a:ext cx="616597" cy="320967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B3A7D21-F5B9-001D-E066-EDF8325C4EA5}"/>
              </a:ext>
            </a:extLst>
          </p:cNvPr>
          <p:cNvSpPr txBox="1"/>
          <p:nvPr/>
        </p:nvSpPr>
        <p:spPr>
          <a:xfrm>
            <a:off x="8345124" y="1353566"/>
            <a:ext cx="774316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ウォールナット色［TY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アカシア集成材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8F4D78DB-EDB5-419C-8BAE-223606200796}"/>
              </a:ext>
            </a:extLst>
          </p:cNvPr>
          <p:cNvGrpSpPr/>
          <p:nvPr/>
        </p:nvGrpSpPr>
        <p:grpSpPr>
          <a:xfrm>
            <a:off x="7202030" y="696468"/>
            <a:ext cx="2561590" cy="1243330"/>
            <a:chOff x="7202030" y="696468"/>
            <a:chExt cx="2561590" cy="1243330"/>
          </a:xfrm>
        </p:grpSpPr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41A78CA7-BDBB-E8F4-DD70-30C98E038A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9" y="1618360"/>
              <a:ext cx="616610" cy="320967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E9E3FD21-63A0-1AEC-3EC3-9EBD42AF405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3746" y="1618360"/>
              <a:ext cx="616597" cy="320967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90E5DE45-851B-C0DC-145D-65DE25D03F3C}"/>
                </a:ext>
              </a:extLst>
            </p:cNvPr>
            <p:cNvSpPr/>
            <p:nvPr/>
          </p:nvSpPr>
          <p:spPr>
            <a:xfrm>
              <a:off x="7202030" y="696468"/>
              <a:ext cx="2561590" cy="136525"/>
            </a:xfrm>
            <a:custGeom>
              <a:avLst/>
              <a:gdLst/>
              <a:ahLst/>
              <a:cxnLst/>
              <a:rect l="l" t="t" r="r" b="b"/>
              <a:pathLst>
                <a:path w="2561590" h="136525">
                  <a:moveTo>
                    <a:pt x="2561310" y="0"/>
                  </a:moveTo>
                  <a:lnTo>
                    <a:pt x="0" y="0"/>
                  </a:lnTo>
                  <a:lnTo>
                    <a:pt x="0" y="135915"/>
                  </a:lnTo>
                  <a:lnTo>
                    <a:pt x="2561310" y="135915"/>
                  </a:lnTo>
                  <a:lnTo>
                    <a:pt x="2561310" y="0"/>
                  </a:lnTo>
                  <a:close/>
                </a:path>
              </a:pathLst>
            </a:custGeom>
            <a:solidFill>
              <a:srgbClr val="50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043170BF-8E2E-2977-5F73-21A40D4F2F6A}"/>
              </a:ext>
            </a:extLst>
          </p:cNvPr>
          <p:cNvSpPr/>
          <p:nvPr/>
        </p:nvSpPr>
        <p:spPr>
          <a:xfrm>
            <a:off x="4369308" y="685698"/>
            <a:ext cx="2743835" cy="1546860"/>
          </a:xfrm>
          <a:custGeom>
            <a:avLst/>
            <a:gdLst/>
            <a:ahLst/>
            <a:cxnLst/>
            <a:rect l="l" t="t" r="r" b="b"/>
            <a:pathLst>
              <a:path w="2743834" h="1546860">
                <a:moveTo>
                  <a:pt x="2743809" y="0"/>
                </a:moveTo>
                <a:lnTo>
                  <a:pt x="2731109" y="0"/>
                </a:lnTo>
                <a:lnTo>
                  <a:pt x="2731109" y="146685"/>
                </a:lnTo>
                <a:lnTo>
                  <a:pt x="2731109" y="1534160"/>
                </a:lnTo>
                <a:lnTo>
                  <a:pt x="12700" y="1534160"/>
                </a:lnTo>
                <a:lnTo>
                  <a:pt x="12700" y="146685"/>
                </a:lnTo>
                <a:lnTo>
                  <a:pt x="2731109" y="146685"/>
                </a:lnTo>
                <a:lnTo>
                  <a:pt x="2731109" y="0"/>
                </a:lnTo>
                <a:lnTo>
                  <a:pt x="0" y="0"/>
                </a:lnTo>
                <a:lnTo>
                  <a:pt x="0" y="6350"/>
                </a:lnTo>
                <a:lnTo>
                  <a:pt x="0" y="12700"/>
                </a:lnTo>
                <a:lnTo>
                  <a:pt x="0" y="1534160"/>
                </a:lnTo>
                <a:lnTo>
                  <a:pt x="0" y="1546860"/>
                </a:lnTo>
                <a:lnTo>
                  <a:pt x="2743809" y="1546860"/>
                </a:lnTo>
                <a:lnTo>
                  <a:pt x="2743809" y="1534160"/>
                </a:lnTo>
                <a:lnTo>
                  <a:pt x="2743809" y="12700"/>
                </a:lnTo>
                <a:lnTo>
                  <a:pt x="2743809" y="6350"/>
                </a:lnTo>
                <a:lnTo>
                  <a:pt x="2743809" y="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1B646185-5ABD-904C-91E4-D2AE7FCD22F7}"/>
              </a:ext>
            </a:extLst>
          </p:cNvPr>
          <p:cNvSpPr txBox="1"/>
          <p:nvPr/>
        </p:nvSpPr>
        <p:spPr>
          <a:xfrm>
            <a:off x="4382014" y="685689"/>
            <a:ext cx="2718435" cy="132087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889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0"/>
              </a:spcBef>
            </a:pP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扉デ</a:t>
            </a:r>
            <a:r>
              <a:rPr sz="800" b="1" spc="-4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ザ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イ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FB152D65-D24C-85D6-F854-00201EAA569D}"/>
              </a:ext>
            </a:extLst>
          </p:cNvPr>
          <p:cNvSpPr txBox="1"/>
          <p:nvPr/>
        </p:nvSpPr>
        <p:spPr>
          <a:xfrm>
            <a:off x="4511507" y="1632376"/>
            <a:ext cx="712586" cy="3432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905" marR="5080" indent="8255">
              <a:lnSpc>
                <a:spcPct val="106100"/>
              </a:lnSpc>
              <a:spcBef>
                <a:spcPts val="235"/>
              </a:spcBef>
            </a:pP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が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9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な 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2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82708861-881E-71BB-909A-5056805CC0C5}"/>
              </a:ext>
            </a:extLst>
          </p:cNvPr>
          <p:cNvSpPr txBox="1"/>
          <p:nvPr/>
        </p:nvSpPr>
        <p:spPr>
          <a:xfrm>
            <a:off x="5397450" y="1632331"/>
            <a:ext cx="737235" cy="5562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-19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0795">
              <a:lnSpc>
                <a:spcPct val="100000"/>
              </a:lnSpc>
              <a:spcBef>
                <a:spcPts val="175"/>
              </a:spcBef>
            </a:pP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endParaRPr sz="550" dirty="0">
              <a:latin typeface="MS PGothic Regular"/>
              <a:cs typeface="A-OTF Gothic BBB Pro"/>
            </a:endParaRPr>
          </a:p>
          <a:p>
            <a:pPr marL="4445">
              <a:lnSpc>
                <a:spcPct val="100000"/>
              </a:lnSpc>
              <a:spcBef>
                <a:spcPts val="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式。</a:t>
            </a:r>
            <a:endParaRPr sz="550" dirty="0">
              <a:latin typeface="MS PGothic Regular"/>
              <a:cs typeface="A-OTF Gothic BBB Pro"/>
            </a:endParaRPr>
          </a:p>
          <a:p>
            <a:pPr marL="63500" marR="5080" indent="-63500">
              <a:lnSpc>
                <a:spcPct val="116700"/>
              </a:lnSpc>
              <a:spcBef>
                <a:spcPts val="185"/>
              </a:spcBef>
            </a:pP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0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0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機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構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、 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手は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不</a:t>
            </a:r>
            <a:r>
              <a:rPr sz="5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要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90DBB790-5832-5A6C-B2B4-DDC1CF295DC9}"/>
              </a:ext>
            </a:extLst>
          </p:cNvPr>
          <p:cNvSpPr txBox="1"/>
          <p:nvPr/>
        </p:nvSpPr>
        <p:spPr>
          <a:xfrm>
            <a:off x="6276869" y="1632377"/>
            <a:ext cx="823580" cy="5348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320"/>
              </a:spcBef>
            </a:pPr>
            <a:r>
              <a:rPr sz="7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框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イプ</a:t>
            </a:r>
            <a:endParaRPr sz="700" dirty="0">
              <a:latin typeface="MS PGothic Regular"/>
              <a:cs typeface="A-OTF Gothic BBB Pro"/>
            </a:endParaRPr>
          </a:p>
          <a:p>
            <a:pPr marL="6985" marR="5080" indent="-6985">
              <a:lnSpc>
                <a:spcPct val="106100"/>
              </a:lnSpc>
              <a:spcBef>
                <a:spcPts val="235"/>
              </a:spcBef>
            </a:pPr>
            <a:r>
              <a:rPr sz="55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厚な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雰囲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気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る 框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組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  <a:p>
            <a:pPr marL="63500" marR="40640" indent="-63500">
              <a:lnSpc>
                <a:spcPct val="116700"/>
              </a:lnSpc>
              <a:spcBef>
                <a:spcPts val="14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※扉柄PY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DV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NV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AV、  KV</a:t>
            </a:r>
            <a:r>
              <a:rPr sz="500" spc="-25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JV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対応。</a:t>
            </a:r>
            <a:endParaRPr sz="500" dirty="0">
              <a:latin typeface="MS PGothic Regular"/>
              <a:cs typeface="A-OTF Gothic BBB Pro"/>
            </a:endParaRPr>
          </a:p>
        </p:txBody>
      </p:sp>
      <p:grpSp>
        <p:nvGrpSpPr>
          <p:cNvPr id="48" name="object 48">
            <a:extLst>
              <a:ext uri="{FF2B5EF4-FFF2-40B4-BE49-F238E27FC236}">
                <a16:creationId xmlns:a16="http://schemas.microsoft.com/office/drawing/2014/main" id="{0C1AB5F3-D548-4784-4DDB-EAFAE405B8FB}"/>
              </a:ext>
            </a:extLst>
          </p:cNvPr>
          <p:cNvGrpSpPr/>
          <p:nvPr/>
        </p:nvGrpSpPr>
        <p:grpSpPr>
          <a:xfrm>
            <a:off x="4506239" y="917130"/>
            <a:ext cx="2439670" cy="721360"/>
            <a:chOff x="4506239" y="917130"/>
            <a:chExt cx="2439670" cy="721360"/>
          </a:xfrm>
        </p:grpSpPr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AD0284B4-EAE9-B2B9-D737-FD69F8BFC85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6239" y="917130"/>
              <a:ext cx="662343" cy="360561"/>
            </a:xfrm>
            <a:prstGeom prst="rect">
              <a:avLst/>
            </a:prstGeom>
          </p:spPr>
        </p:pic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17012FD0-7D1C-65E4-35D7-4160E636AF4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8842" y="1277291"/>
              <a:ext cx="658533" cy="360563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93E654C1-99EF-322B-1A3C-BAACC55B113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3354" y="917130"/>
              <a:ext cx="662343" cy="360561"/>
            </a:xfrm>
            <a:prstGeom prst="rect">
              <a:avLst/>
            </a:prstGeom>
          </p:spPr>
        </p:pic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6B53E8EF-7C85-41B0-AF1C-29DD591691B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6021" y="1277291"/>
              <a:ext cx="658469" cy="360766"/>
            </a:xfrm>
            <a:prstGeom prst="rect">
              <a:avLst/>
            </a:prstGeom>
          </p:spPr>
        </p:pic>
        <p:pic>
          <p:nvPicPr>
            <p:cNvPr id="53" name="object 53">
              <a:extLst>
                <a:ext uri="{FF2B5EF4-FFF2-40B4-BE49-F238E27FC236}">
                  <a16:creationId xmlns:a16="http://schemas.microsoft.com/office/drawing/2014/main" id="{0C1C03BD-62A7-4B57-5A29-0E36CF41AF6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2981" y="917536"/>
              <a:ext cx="662330" cy="360552"/>
            </a:xfrm>
            <a:prstGeom prst="rect">
              <a:avLst/>
            </a:prstGeom>
          </p:spPr>
        </p:pic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645A3318-88B1-C0B1-5DFA-78391289CE9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6182" y="1277696"/>
              <a:ext cx="657644" cy="360756"/>
            </a:xfrm>
            <a:prstGeom prst="rect">
              <a:avLst/>
            </a:prstGeom>
          </p:spPr>
        </p:pic>
      </p:grpSp>
      <p:sp>
        <p:nvSpPr>
          <p:cNvPr id="56" name="object 56">
            <a:extLst>
              <a:ext uri="{FF2B5EF4-FFF2-40B4-BE49-F238E27FC236}">
                <a16:creationId xmlns:a16="http://schemas.microsoft.com/office/drawing/2014/main" id="{B1B4D2F8-C534-97B1-C69A-5B039F95F219}"/>
              </a:ext>
            </a:extLst>
          </p:cNvPr>
          <p:cNvSpPr txBox="1"/>
          <p:nvPr/>
        </p:nvSpPr>
        <p:spPr>
          <a:xfrm>
            <a:off x="7211199" y="692035"/>
            <a:ext cx="2546350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集成</a:t>
            </a:r>
            <a:r>
              <a:rPr sz="800" b="1" spc="-4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材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ウ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タ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1C0E459F-E41C-EDC2-9CE3-94D9F25D14B5}"/>
              </a:ext>
            </a:extLst>
          </p:cNvPr>
          <p:cNvSpPr/>
          <p:nvPr/>
        </p:nvSpPr>
        <p:spPr>
          <a:xfrm>
            <a:off x="7204849" y="692035"/>
            <a:ext cx="2559050" cy="1534795"/>
          </a:xfrm>
          <a:custGeom>
            <a:avLst/>
            <a:gdLst/>
            <a:ahLst/>
            <a:cxnLst/>
            <a:rect l="l" t="t" r="r" b="b"/>
            <a:pathLst>
              <a:path w="2559050" h="1534795">
                <a:moveTo>
                  <a:pt x="0" y="0"/>
                </a:moveTo>
                <a:lnTo>
                  <a:pt x="2558491" y="0"/>
                </a:lnTo>
                <a:lnTo>
                  <a:pt x="2558491" y="1534655"/>
                </a:lnTo>
                <a:lnTo>
                  <a:pt x="0" y="15346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5CD6D17A-55AD-527B-87FB-CDF2286B8337}"/>
              </a:ext>
            </a:extLst>
          </p:cNvPr>
          <p:cNvSpPr txBox="1"/>
          <p:nvPr/>
        </p:nvSpPr>
        <p:spPr>
          <a:xfrm>
            <a:off x="7310673" y="878928"/>
            <a:ext cx="140779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重：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4kg／100m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m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（均等荷重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）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棚厚24mm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A5D5240E-6AAE-B4A4-E205-09B1E31C2590}"/>
              </a:ext>
            </a:extLst>
          </p:cNvPr>
          <p:cNvSpPr txBox="1"/>
          <p:nvPr/>
        </p:nvSpPr>
        <p:spPr>
          <a:xfrm>
            <a:off x="7336937" y="1939810"/>
            <a:ext cx="953356" cy="194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marR="5080" indent="-62865">
              <a:lnSpc>
                <a:spcPct val="106100"/>
              </a:lnSpc>
              <a:spcBef>
                <a:spcPts val="100"/>
              </a:spcBef>
              <a:tabLst>
                <a:tab pos="1038225" algn="l"/>
                <a:tab pos="1669414" algn="l"/>
              </a:tabLst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樹脂化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粧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2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仕</a:t>
            </a:r>
            <a:r>
              <a:rPr sz="55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上</a:t>
            </a:r>
            <a:r>
              <a:rPr sz="55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62230" marR="5080" indent="-62865">
              <a:lnSpc>
                <a:spcPct val="106100"/>
              </a:lnSpc>
              <a:spcBef>
                <a:spcPts val="100"/>
              </a:spcBef>
              <a:tabLst>
                <a:tab pos="1038225" algn="l"/>
                <a:tab pos="1669414" algn="l"/>
              </a:tabLst>
            </a:pP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カ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ウ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も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r>
              <a:rPr lang="ja-JP" altLang="en-US" sz="550" spc="17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pic>
        <p:nvPicPr>
          <p:cNvPr id="60" name="object 60">
            <a:extLst>
              <a:ext uri="{FF2B5EF4-FFF2-40B4-BE49-F238E27FC236}">
                <a16:creationId xmlns:a16="http://schemas.microsoft.com/office/drawing/2014/main" id="{DFC8116F-FA43-E2CF-4D04-2C92B2FC4C38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00912" y="1038783"/>
            <a:ext cx="1024369" cy="744664"/>
          </a:xfrm>
          <a:prstGeom prst="rect">
            <a:avLst/>
          </a:prstGeom>
        </p:spPr>
      </p:pic>
      <p:sp>
        <p:nvSpPr>
          <p:cNvPr id="193" name="bg object 16">
            <a:extLst>
              <a:ext uri="{FF2B5EF4-FFF2-40B4-BE49-F238E27FC236}">
                <a16:creationId xmlns:a16="http://schemas.microsoft.com/office/drawing/2014/main" id="{FA416BB5-60D4-E2A8-E54A-35910A1ECA7A}"/>
              </a:ext>
            </a:extLst>
          </p:cNvPr>
          <p:cNvSpPr/>
          <p:nvPr/>
        </p:nvSpPr>
        <p:spPr>
          <a:xfrm>
            <a:off x="4492688" y="3510584"/>
            <a:ext cx="5158105" cy="574675"/>
          </a:xfrm>
          <a:custGeom>
            <a:avLst/>
            <a:gdLst/>
            <a:ahLst/>
            <a:cxnLst/>
            <a:rect l="l" t="t" r="r" b="b"/>
            <a:pathLst>
              <a:path w="5158105" h="574675">
                <a:moveTo>
                  <a:pt x="5158028" y="0"/>
                </a:moveTo>
                <a:lnTo>
                  <a:pt x="0" y="0"/>
                </a:lnTo>
                <a:lnTo>
                  <a:pt x="0" y="574370"/>
                </a:lnTo>
                <a:lnTo>
                  <a:pt x="5158028" y="574370"/>
                </a:lnTo>
                <a:lnTo>
                  <a:pt x="5158028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bg object 25">
            <a:extLst>
              <a:ext uri="{FF2B5EF4-FFF2-40B4-BE49-F238E27FC236}">
                <a16:creationId xmlns:a16="http://schemas.microsoft.com/office/drawing/2014/main" id="{98852AD9-C15C-7334-D74F-A4E3BC31D260}"/>
              </a:ext>
            </a:extLst>
          </p:cNvPr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E4B48B15-3980-8225-F486-99B24F095DF2}"/>
              </a:ext>
            </a:extLst>
          </p:cNvPr>
          <p:cNvSpPr/>
          <p:nvPr/>
        </p:nvSpPr>
        <p:spPr>
          <a:xfrm>
            <a:off x="4369308" y="2336292"/>
            <a:ext cx="5384800" cy="2858135"/>
          </a:xfrm>
          <a:custGeom>
            <a:avLst/>
            <a:gdLst/>
            <a:ahLst/>
            <a:cxnLst/>
            <a:rect l="l" t="t" r="r" b="b"/>
            <a:pathLst>
              <a:path w="5384800" h="2858135">
                <a:moveTo>
                  <a:pt x="0" y="0"/>
                </a:moveTo>
                <a:lnTo>
                  <a:pt x="5384444" y="0"/>
                </a:lnTo>
                <a:lnTo>
                  <a:pt x="5384444" y="2857957"/>
                </a:lnTo>
                <a:lnTo>
                  <a:pt x="0" y="28579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2B2ADF38-7A55-CB6A-2556-78131BC7EEB4}"/>
              </a:ext>
            </a:extLst>
          </p:cNvPr>
          <p:cNvSpPr txBox="1"/>
          <p:nvPr/>
        </p:nvSpPr>
        <p:spPr>
          <a:xfrm>
            <a:off x="4375658" y="2336292"/>
            <a:ext cx="5372100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取</a:t>
            </a:r>
            <a:r>
              <a:rPr sz="800" b="1" spc="-6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っ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手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C0DD467C-1B53-4515-561F-EE06DBBBB46D}"/>
              </a:ext>
            </a:extLst>
          </p:cNvPr>
          <p:cNvSpPr txBox="1"/>
          <p:nvPr/>
        </p:nvSpPr>
        <p:spPr>
          <a:xfrm>
            <a:off x="4465689" y="3304037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11A28C92-787D-DF7A-EAAC-F0D3590ED511}"/>
              </a:ext>
            </a:extLst>
          </p:cNvPr>
          <p:cNvSpPr txBox="1"/>
          <p:nvPr/>
        </p:nvSpPr>
        <p:spPr>
          <a:xfrm>
            <a:off x="6149632" y="3304037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サテンシルバー色（メッキ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F781DF88-0954-1DA8-BCA2-95355AE9F27D}"/>
              </a:ext>
            </a:extLst>
          </p:cNvPr>
          <p:cNvSpPr txBox="1"/>
          <p:nvPr/>
        </p:nvSpPr>
        <p:spPr>
          <a:xfrm>
            <a:off x="4465619" y="4923855"/>
            <a:ext cx="7852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C023DEF3-6E3C-B7E2-AA6F-C650BFD7BFD0}"/>
              </a:ext>
            </a:extLst>
          </p:cNvPr>
          <p:cNvSpPr txBox="1"/>
          <p:nvPr/>
        </p:nvSpPr>
        <p:spPr>
          <a:xfrm>
            <a:off x="8023219" y="3304106"/>
            <a:ext cx="67754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655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T3型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26F04740-3682-2F5C-BC1B-7D569B3C14EE}"/>
              </a:ext>
            </a:extLst>
          </p:cNvPr>
          <p:cNvSpPr txBox="1"/>
          <p:nvPr/>
        </p:nvSpPr>
        <p:spPr>
          <a:xfrm>
            <a:off x="8870430" y="3304106"/>
            <a:ext cx="493395" cy="181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T3型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36FCC30D-1A60-9D28-B185-EBE86A5A2043}"/>
              </a:ext>
            </a:extLst>
          </p:cNvPr>
          <p:cNvSpPr txBox="1"/>
          <p:nvPr/>
        </p:nvSpPr>
        <p:spPr>
          <a:xfrm>
            <a:off x="8028528" y="4940063"/>
            <a:ext cx="67754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655"/>
              </a:lnSpc>
              <a:spcBef>
                <a:spcPts val="10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T4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D1836DF4-DB07-BFDD-E433-1EBE1609D382}"/>
              </a:ext>
            </a:extLst>
          </p:cNvPr>
          <p:cNvSpPr txBox="1"/>
          <p:nvPr/>
        </p:nvSpPr>
        <p:spPr>
          <a:xfrm>
            <a:off x="8875668" y="4940063"/>
            <a:ext cx="49339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T4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真鍮色（メッキ）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876BBB40-DAA1-3597-B330-5B3638F2493C}"/>
              </a:ext>
            </a:extLst>
          </p:cNvPr>
          <p:cNvSpPr txBox="1"/>
          <p:nvPr/>
        </p:nvSpPr>
        <p:spPr>
          <a:xfrm>
            <a:off x="4427500" y="2526374"/>
            <a:ext cx="333624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T5</a:t>
            </a:r>
            <a:r>
              <a:rPr sz="700" b="1" spc="-340" dirty="0">
                <a:solidFill>
                  <a:srgbClr val="231F20"/>
                </a:solidFill>
                <a:latin typeface="Kozuka Gothic Pr6N"/>
                <a:cs typeface="Kozuka Gothic Pr6N"/>
              </a:rPr>
              <a:t>型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丸型</a:t>
            </a:r>
            <a:r>
              <a:rPr sz="700" b="1" spc="-80" dirty="0">
                <a:solidFill>
                  <a:srgbClr val="231F20"/>
                </a:solidFill>
                <a:latin typeface="Kozuka Gothic Pr6N"/>
                <a:cs typeface="Kozuka Gothic Pr6N"/>
              </a:rPr>
              <a:t>取</a:t>
            </a:r>
            <a:r>
              <a:rPr sz="700" b="1" spc="-50" dirty="0">
                <a:solidFill>
                  <a:srgbClr val="231F20"/>
                </a:solidFill>
                <a:latin typeface="Kozuka Gothic Pr6N"/>
                <a:cs typeface="Kozuka Gothic Pr6N"/>
              </a:rPr>
              <a:t>っ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手</a:t>
            </a:r>
            <a:r>
              <a:rPr sz="700" b="1" spc="-5" dirty="0">
                <a:solidFill>
                  <a:srgbClr val="231F20"/>
                </a:solidFill>
                <a:latin typeface="Kozuka Gothic Pr6N"/>
                <a:cs typeface="Kozuka Gothic Pr6N"/>
              </a:rPr>
              <a:t>）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21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72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825" spc="-19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825" spc="-6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825" spc="-1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：120mm／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104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3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長</a:t>
            </a:r>
            <a:r>
              <a:rPr sz="825" spc="-16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825" spc="-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：33mm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6EFE8DDE-8CE6-5D65-6A06-2E6929B2C8F3}"/>
              </a:ext>
            </a:extLst>
          </p:cNvPr>
          <p:cNvSpPr txBox="1"/>
          <p:nvPr/>
        </p:nvSpPr>
        <p:spPr>
          <a:xfrm>
            <a:off x="4427499" y="4163893"/>
            <a:ext cx="2085975" cy="12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T1</a:t>
            </a:r>
            <a:r>
              <a:rPr sz="700" b="1" spc="-340" dirty="0">
                <a:solidFill>
                  <a:srgbClr val="231F20"/>
                </a:solidFill>
                <a:latin typeface="Kozuka Gothic Pr6N"/>
                <a:cs typeface="Kozuka Gothic Pr6N"/>
              </a:rPr>
              <a:t>型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角型</a:t>
            </a:r>
            <a:r>
              <a:rPr sz="700" b="1" spc="-80" dirty="0">
                <a:solidFill>
                  <a:srgbClr val="231F20"/>
                </a:solidFill>
                <a:latin typeface="Kozuka Gothic Pr6N"/>
                <a:cs typeface="Kozuka Gothic Pr6N"/>
              </a:rPr>
              <a:t>取</a:t>
            </a:r>
            <a:r>
              <a:rPr sz="700" b="1" spc="-50" dirty="0">
                <a:solidFill>
                  <a:srgbClr val="231F20"/>
                </a:solidFill>
                <a:latin typeface="Kozuka Gothic Pr6N"/>
                <a:cs typeface="Kozuka Gothic Pr6N"/>
              </a:rPr>
              <a:t>っ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手</a:t>
            </a:r>
            <a:r>
              <a:rPr sz="700" b="1" spc="-5" dirty="0">
                <a:solidFill>
                  <a:srgbClr val="231F20"/>
                </a:solidFill>
                <a:latin typeface="Kozuka Gothic Pr6N"/>
                <a:cs typeface="Kozuka Gothic Pr6N"/>
              </a:rPr>
              <a:t>）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21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72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825" spc="-19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825" spc="-6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825" spc="-1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：120mm／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104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3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長</a:t>
            </a:r>
            <a:r>
              <a:rPr sz="825" spc="-16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825" spc="-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：33mm</a:t>
            </a:r>
            <a:endParaRPr sz="825" baseline="55555" dirty="0">
              <a:latin typeface="MS PGothic Regular"/>
              <a:cs typeface="A-OTF Gothic BBB Pro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8BF55D94-D8FA-DBD9-2758-BC96879EA498}"/>
              </a:ext>
            </a:extLst>
          </p:cNvPr>
          <p:cNvSpPr txBox="1"/>
          <p:nvPr/>
        </p:nvSpPr>
        <p:spPr>
          <a:xfrm>
            <a:off x="8881102" y="4150218"/>
            <a:ext cx="77046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60"/>
              </a:lnSpc>
              <a:spcBef>
                <a:spcPts val="100"/>
              </a:spcBef>
            </a:pPr>
            <a:r>
              <a:rPr lang="ja-JP" altLang="en-US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ねじピッチ：</a:t>
            </a:r>
            <a:r>
              <a:rPr lang="en-US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90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mm</a:t>
            </a:r>
            <a:r>
              <a:rPr lang="ja-JP" altLang="en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／</a:t>
            </a:r>
            <a:endParaRPr lang="en-US" altLang="ja-JP" sz="800" baseline="50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12700">
              <a:lnSpc>
                <a:spcPts val="460"/>
              </a:lnSpc>
              <a:spcBef>
                <a:spcPts val="100"/>
              </a:spcBef>
            </a:pP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ねじ長さ：28</a:t>
            </a:r>
            <a:r>
              <a:rPr lang="en-US"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mm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7708475D-FAB0-5E1B-532F-13F1EBEE7165}"/>
              </a:ext>
            </a:extLst>
          </p:cNvPr>
          <p:cNvSpPr/>
          <p:nvPr/>
        </p:nvSpPr>
        <p:spPr>
          <a:xfrm>
            <a:off x="4486339" y="2784068"/>
            <a:ext cx="764540" cy="504825"/>
          </a:xfrm>
          <a:custGeom>
            <a:avLst/>
            <a:gdLst/>
            <a:ahLst/>
            <a:cxnLst/>
            <a:rect l="l" t="t" r="r" b="b"/>
            <a:pathLst>
              <a:path w="764539" h="504825">
                <a:moveTo>
                  <a:pt x="0" y="504367"/>
                </a:moveTo>
                <a:lnTo>
                  <a:pt x="764413" y="504367"/>
                </a:lnTo>
                <a:lnTo>
                  <a:pt x="764413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A6EE0ADC-E0AB-C8A3-DBFE-D8AEF009BA42}"/>
              </a:ext>
            </a:extLst>
          </p:cNvPr>
          <p:cNvSpPr/>
          <p:nvPr/>
        </p:nvSpPr>
        <p:spPr>
          <a:xfrm>
            <a:off x="4486339" y="2670035"/>
            <a:ext cx="764540" cy="618490"/>
          </a:xfrm>
          <a:custGeom>
            <a:avLst/>
            <a:gdLst/>
            <a:ahLst/>
            <a:cxnLst/>
            <a:rect l="l" t="t" r="r" b="b"/>
            <a:pathLst>
              <a:path w="764539" h="618489">
                <a:moveTo>
                  <a:pt x="764413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13" y="0"/>
                </a:lnTo>
                <a:lnTo>
                  <a:pt x="764413" y="618401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FF1FE19B-F125-6F3B-D4E3-467125DC1D7E}"/>
              </a:ext>
            </a:extLst>
          </p:cNvPr>
          <p:cNvSpPr/>
          <p:nvPr/>
        </p:nvSpPr>
        <p:spPr>
          <a:xfrm>
            <a:off x="5322545" y="2784068"/>
            <a:ext cx="764540" cy="504825"/>
          </a:xfrm>
          <a:custGeom>
            <a:avLst/>
            <a:gdLst/>
            <a:ahLst/>
            <a:cxnLst/>
            <a:rect l="l" t="t" r="r" b="b"/>
            <a:pathLst>
              <a:path w="764539" h="504825">
                <a:moveTo>
                  <a:pt x="0" y="504367"/>
                </a:moveTo>
                <a:lnTo>
                  <a:pt x="764413" y="504367"/>
                </a:lnTo>
                <a:lnTo>
                  <a:pt x="764413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4D0E8DC8-B1EF-ABB4-E2EE-E66CCD5A80AF}"/>
              </a:ext>
            </a:extLst>
          </p:cNvPr>
          <p:cNvSpPr/>
          <p:nvPr/>
        </p:nvSpPr>
        <p:spPr>
          <a:xfrm>
            <a:off x="5322545" y="2670035"/>
            <a:ext cx="764540" cy="618490"/>
          </a:xfrm>
          <a:custGeom>
            <a:avLst/>
            <a:gdLst/>
            <a:ahLst/>
            <a:cxnLst/>
            <a:rect l="l" t="t" r="r" b="b"/>
            <a:pathLst>
              <a:path w="764539" h="618489">
                <a:moveTo>
                  <a:pt x="764413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13" y="0"/>
                </a:lnTo>
                <a:lnTo>
                  <a:pt x="764413" y="618401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>
            <a:extLst>
              <a:ext uri="{FF2B5EF4-FFF2-40B4-BE49-F238E27FC236}">
                <a16:creationId xmlns:a16="http://schemas.microsoft.com/office/drawing/2014/main" id="{DE8DE736-21BF-CD14-67AC-FCDE6ACDE6B0}"/>
              </a:ext>
            </a:extLst>
          </p:cNvPr>
          <p:cNvSpPr/>
          <p:nvPr/>
        </p:nvSpPr>
        <p:spPr>
          <a:xfrm>
            <a:off x="6158764" y="2784068"/>
            <a:ext cx="764540" cy="50482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>
            <a:extLst>
              <a:ext uri="{FF2B5EF4-FFF2-40B4-BE49-F238E27FC236}">
                <a16:creationId xmlns:a16="http://schemas.microsoft.com/office/drawing/2014/main" id="{10EA1151-61EB-D1A8-C4CD-7A1FDCD5B151}"/>
              </a:ext>
            </a:extLst>
          </p:cNvPr>
          <p:cNvSpPr/>
          <p:nvPr/>
        </p:nvSpPr>
        <p:spPr>
          <a:xfrm>
            <a:off x="6158764" y="2670035"/>
            <a:ext cx="764540" cy="618490"/>
          </a:xfrm>
          <a:custGeom>
            <a:avLst/>
            <a:gdLst/>
            <a:ahLst/>
            <a:cxnLst/>
            <a:rect l="l" t="t" r="r" b="b"/>
            <a:pathLst>
              <a:path w="764540" h="618489">
                <a:moveTo>
                  <a:pt x="764400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00" y="0"/>
                </a:lnTo>
                <a:lnTo>
                  <a:pt x="764400" y="61840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E83C22A5-1BAC-CE2F-36D9-0A53849A87A7}"/>
              </a:ext>
            </a:extLst>
          </p:cNvPr>
          <p:cNvSpPr/>
          <p:nvPr/>
        </p:nvSpPr>
        <p:spPr>
          <a:xfrm>
            <a:off x="4486339" y="267003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39" h="114300">
                <a:moveTo>
                  <a:pt x="764413" y="0"/>
                </a:moveTo>
                <a:lnTo>
                  <a:pt x="0" y="0"/>
                </a:lnTo>
                <a:lnTo>
                  <a:pt x="0" y="114033"/>
                </a:lnTo>
                <a:lnTo>
                  <a:pt x="764413" y="114033"/>
                </a:lnTo>
                <a:lnTo>
                  <a:pt x="76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DCD29FEA-981F-7777-5986-07C1BB6A3B71}"/>
              </a:ext>
            </a:extLst>
          </p:cNvPr>
          <p:cNvSpPr txBox="1"/>
          <p:nvPr/>
        </p:nvSpPr>
        <p:spPr>
          <a:xfrm>
            <a:off x="4499180" y="2638065"/>
            <a:ext cx="72263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" spc="-40" dirty="0">
                <a:solidFill>
                  <a:srgbClr val="FFFFFF"/>
                </a:solidFill>
                <a:latin typeface="MS PGothic Regular"/>
                <a:cs typeface="A-OTF Gothic BBB Pro"/>
              </a:rPr>
              <a:t>ナ</a:t>
            </a:r>
            <a:r>
              <a:rPr sz="400" spc="-60" dirty="0">
                <a:solidFill>
                  <a:srgbClr val="FFFFFF"/>
                </a:solidFill>
                <a:latin typeface="MS PGothic Regular"/>
                <a:cs typeface="A-OTF Gothic BBB Pro"/>
              </a:rPr>
              <a:t>チ</a:t>
            </a:r>
            <a:r>
              <a:rPr sz="400" spc="-90" dirty="0">
                <a:solidFill>
                  <a:srgbClr val="FFFFFF"/>
                </a:solidFill>
                <a:latin typeface="MS PGothic Regular"/>
                <a:cs typeface="A-OTF Gothic BBB Pro"/>
              </a:rPr>
              <a:t>ュ</a:t>
            </a:r>
            <a:r>
              <a:rPr sz="400" spc="-55" dirty="0">
                <a:solidFill>
                  <a:srgbClr val="FFFFFF"/>
                </a:solidFill>
                <a:latin typeface="MS PGothic Regular"/>
                <a:cs typeface="A-OTF Gothic BBB Pro"/>
              </a:rPr>
              <a:t>ラル</a:t>
            </a:r>
            <a:r>
              <a:rPr sz="400" spc="-75" dirty="0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40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400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r>
              <a:rPr sz="400" spc="15" dirty="0">
                <a:solidFill>
                  <a:srgbClr val="FFFFFF"/>
                </a:solidFill>
                <a:latin typeface="MS PGothic Regular"/>
                <a:cs typeface="A-OTF Gothic BBB Pro"/>
              </a:rPr>
              <a:t> </a:t>
            </a:r>
            <a:r>
              <a:rPr sz="825" baseline="-25252" dirty="0">
                <a:solidFill>
                  <a:srgbClr val="FFFFFF"/>
                </a:solidFill>
                <a:latin typeface="MS PGothic Regular"/>
                <a:cs typeface="A-OTF Gothic BBB Pro"/>
              </a:rPr>
              <a:t>標準仕様</a:t>
            </a:r>
            <a:endParaRPr sz="825" baseline="-25252" dirty="0">
              <a:latin typeface="MS PGothic Regular"/>
              <a:cs typeface="A-OTF Gothic BBB Pro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2AF3B937-CF01-3AD4-F5B9-D224CBE5DD70}"/>
              </a:ext>
            </a:extLst>
          </p:cNvPr>
          <p:cNvSpPr txBox="1"/>
          <p:nvPr/>
        </p:nvSpPr>
        <p:spPr>
          <a:xfrm>
            <a:off x="4520973" y="2707915"/>
            <a:ext cx="292100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" spc="-95" dirty="0">
                <a:solidFill>
                  <a:srgbClr val="FFFFFF"/>
                </a:solidFill>
                <a:latin typeface="MS PGothic Regular"/>
                <a:cs typeface="A-OTF Gothic BBB Pro"/>
              </a:rPr>
              <a:t>ソ</a:t>
            </a:r>
            <a:r>
              <a:rPr sz="400" spc="-125" dirty="0">
                <a:solidFill>
                  <a:srgbClr val="FFFFFF"/>
                </a:solidFill>
                <a:latin typeface="MS PGothic Regular"/>
                <a:cs typeface="A-OTF Gothic BBB Pro"/>
              </a:rPr>
              <a:t>リ</a:t>
            </a:r>
            <a:r>
              <a:rPr sz="400" spc="-185" dirty="0">
                <a:solidFill>
                  <a:srgbClr val="FFFFFF"/>
                </a:solidFill>
                <a:latin typeface="MS PGothic Regular"/>
                <a:cs typeface="A-OTF Gothic BBB Pro"/>
              </a:rPr>
              <a:t>ッ</a:t>
            </a:r>
            <a:r>
              <a:rPr sz="40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ド</a:t>
            </a:r>
            <a:r>
              <a:rPr sz="400" spc="-75" dirty="0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40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400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endParaRPr sz="400" dirty="0">
              <a:latin typeface="MS PGothic Regular"/>
              <a:cs typeface="A-OTF Gothic BBB Pro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52F1F53E-B316-1CC7-C8F0-98BE1D70BB35}"/>
              </a:ext>
            </a:extLst>
          </p:cNvPr>
          <p:cNvSpPr/>
          <p:nvPr/>
        </p:nvSpPr>
        <p:spPr>
          <a:xfrm>
            <a:off x="5322545" y="267003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39" h="114300">
                <a:moveTo>
                  <a:pt x="764413" y="0"/>
                </a:moveTo>
                <a:lnTo>
                  <a:pt x="0" y="0"/>
                </a:lnTo>
                <a:lnTo>
                  <a:pt x="0" y="114033"/>
                </a:lnTo>
                <a:lnTo>
                  <a:pt x="764413" y="114033"/>
                </a:lnTo>
                <a:lnTo>
                  <a:pt x="76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A2A28AC0-E153-A193-863A-250F4018D47F}"/>
              </a:ext>
            </a:extLst>
          </p:cNvPr>
          <p:cNvSpPr txBox="1"/>
          <p:nvPr/>
        </p:nvSpPr>
        <p:spPr>
          <a:xfrm>
            <a:off x="5327307" y="2670035"/>
            <a:ext cx="755015" cy="9938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4604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14"/>
              </a:spcBef>
            </a:pPr>
            <a:r>
              <a:rPr sz="55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ペ</a:t>
            </a:r>
            <a:r>
              <a:rPr sz="550" spc="-150" dirty="0">
                <a:solidFill>
                  <a:srgbClr val="FFFFFF"/>
                </a:solidFill>
                <a:latin typeface="MS PGothic Regular"/>
                <a:cs typeface="A-OTF Gothic BBB Pro"/>
              </a:rPr>
              <a:t>イ</a:t>
            </a:r>
            <a:r>
              <a:rPr sz="550" spc="-210" dirty="0">
                <a:solidFill>
                  <a:srgbClr val="FFFFFF"/>
                </a:solidFill>
                <a:latin typeface="MS PGothic Regular"/>
                <a:cs typeface="A-OTF Gothic BBB Pro"/>
              </a:rPr>
              <a:t>ン</a:t>
            </a:r>
            <a:r>
              <a:rPr sz="550" spc="-114" dirty="0">
                <a:solidFill>
                  <a:srgbClr val="FFFFFF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550" spc="-90" dirty="0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550" spc="-45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標準仕様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4020FB4D-BA9E-C883-A98A-A2D80C166EA7}"/>
              </a:ext>
            </a:extLst>
          </p:cNvPr>
          <p:cNvSpPr/>
          <p:nvPr/>
        </p:nvSpPr>
        <p:spPr>
          <a:xfrm>
            <a:off x="6158764" y="267003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40" h="114300">
                <a:moveTo>
                  <a:pt x="764400" y="0"/>
                </a:moveTo>
                <a:lnTo>
                  <a:pt x="0" y="0"/>
                </a:lnTo>
                <a:lnTo>
                  <a:pt x="0" y="114033"/>
                </a:lnTo>
                <a:lnTo>
                  <a:pt x="764400" y="114033"/>
                </a:lnTo>
                <a:lnTo>
                  <a:pt x="7644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44B9BCC3-241A-ECC3-33AA-132D4AE53690}"/>
              </a:ext>
            </a:extLst>
          </p:cNvPr>
          <p:cNvSpPr txBox="1"/>
          <p:nvPr/>
        </p:nvSpPr>
        <p:spPr>
          <a:xfrm>
            <a:off x="6163526" y="2670035"/>
            <a:ext cx="755015" cy="9938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4604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鏡面標準仕様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C3EC52DC-BBB7-432B-C2B8-72A95D1E80B3}"/>
              </a:ext>
            </a:extLst>
          </p:cNvPr>
          <p:cNvSpPr txBox="1"/>
          <p:nvPr/>
        </p:nvSpPr>
        <p:spPr>
          <a:xfrm>
            <a:off x="4559148" y="3590239"/>
            <a:ext cx="1619250" cy="98745"/>
          </a:xfrm>
          <a:prstGeom prst="rect">
            <a:avLst/>
          </a:prstGeom>
          <a:solidFill>
            <a:srgbClr val="6D6E71"/>
          </a:solidFill>
        </p:spPr>
        <p:txBody>
          <a:bodyPr vert="horz" wrap="square" lIns="0" tIns="13970" rIns="0" bIns="0" rtlCol="0">
            <a:spAutoFit/>
          </a:bodyPr>
          <a:lstStyle/>
          <a:p>
            <a:pPr marL="27432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SIAA認証</a:t>
            </a:r>
            <a:r>
              <a:rPr sz="550" spc="-35" dirty="0">
                <a:solidFill>
                  <a:srgbClr val="FFFFFF"/>
                </a:solidFill>
                <a:latin typeface="MS PGothic Regular"/>
                <a:cs typeface="A-OTF Gothic BBB Pro"/>
              </a:rPr>
              <a:t> </a:t>
            </a:r>
            <a:r>
              <a:rPr sz="550" spc="-60" dirty="0">
                <a:solidFill>
                  <a:srgbClr val="FFFFFF"/>
                </a:solidFill>
                <a:latin typeface="MS PGothic Regular"/>
                <a:cs typeface="A-OTF Gothic BBB Pro"/>
              </a:rPr>
              <a:t>抗</a:t>
            </a:r>
            <a:r>
              <a:rPr sz="550" spc="-105" dirty="0">
                <a:solidFill>
                  <a:srgbClr val="FFFFFF"/>
                </a:solidFill>
                <a:latin typeface="MS PGothic Regular"/>
                <a:cs typeface="A-OTF Gothic BBB Pro"/>
              </a:rPr>
              <a:t>ウイ</a:t>
            </a:r>
            <a:r>
              <a:rPr sz="550" spc="-60" dirty="0">
                <a:solidFill>
                  <a:srgbClr val="FFFFFF"/>
                </a:solidFill>
                <a:latin typeface="MS PGothic Regular"/>
                <a:cs typeface="A-OTF Gothic BBB Pro"/>
              </a:rPr>
              <a:t>ル</a:t>
            </a:r>
            <a:r>
              <a:rPr sz="550" spc="-50" dirty="0">
                <a:solidFill>
                  <a:srgbClr val="FFFFFF"/>
                </a:solidFill>
                <a:latin typeface="MS PGothic Regular"/>
                <a:cs typeface="A-OTF Gothic BBB Pro"/>
              </a:rPr>
              <a:t>ス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加工</a:t>
            </a:r>
            <a:r>
              <a:rPr sz="550" spc="-35" dirty="0">
                <a:solidFill>
                  <a:srgbClr val="FFFFFF"/>
                </a:solidFill>
                <a:latin typeface="MS PGothic Regular"/>
                <a:cs typeface="A-OTF Gothic BBB Pro"/>
              </a:rPr>
              <a:t> 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抗菌加工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80" name="object 80">
            <a:extLst>
              <a:ext uri="{FF2B5EF4-FFF2-40B4-BE49-F238E27FC236}">
                <a16:creationId xmlns:a16="http://schemas.microsoft.com/office/drawing/2014/main" id="{132640E8-1FED-6EE6-D76A-94DB81394CA8}"/>
              </a:ext>
            </a:extLst>
          </p:cNvPr>
          <p:cNvSpPr txBox="1"/>
          <p:nvPr/>
        </p:nvSpPr>
        <p:spPr>
          <a:xfrm>
            <a:off x="4576966" y="3925525"/>
            <a:ext cx="1504950" cy="10259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300"/>
              </a:spcBef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抗ウイルス加工品に変更できます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81" name="object 81">
            <a:extLst>
              <a:ext uri="{FF2B5EF4-FFF2-40B4-BE49-F238E27FC236}">
                <a16:creationId xmlns:a16="http://schemas.microsoft.com/office/drawing/2014/main" id="{D0ED4E62-772E-E807-64CF-3834B2AB0F6E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80620" y="3566367"/>
            <a:ext cx="429102" cy="361035"/>
          </a:xfrm>
          <a:prstGeom prst="rect">
            <a:avLst/>
          </a:prstGeom>
        </p:spPr>
      </p:pic>
      <p:sp>
        <p:nvSpPr>
          <p:cNvPr id="82" name="object 82">
            <a:extLst>
              <a:ext uri="{FF2B5EF4-FFF2-40B4-BE49-F238E27FC236}">
                <a16:creationId xmlns:a16="http://schemas.microsoft.com/office/drawing/2014/main" id="{81EDF798-7776-5DD9-9736-5AB01613F97A}"/>
              </a:ext>
            </a:extLst>
          </p:cNvPr>
          <p:cNvSpPr txBox="1"/>
          <p:nvPr/>
        </p:nvSpPr>
        <p:spPr>
          <a:xfrm>
            <a:off x="8913142" y="3659311"/>
            <a:ext cx="635635" cy="27026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無機</a:t>
            </a:r>
            <a:r>
              <a:rPr sz="50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系・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塗装</a:t>
            </a:r>
            <a:endParaRPr sz="500" dirty="0">
              <a:latin typeface="MS PGothic Regular"/>
              <a:cs typeface="A-OTF Gothic BBB Pro"/>
            </a:endParaRPr>
          </a:p>
          <a:p>
            <a:pPr marL="20320" marR="5080" indent="-20955">
              <a:lnSpc>
                <a:spcPct val="116700"/>
              </a:lnSpc>
            </a:pPr>
            <a:r>
              <a:rPr sz="5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トッ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コ</a:t>
            </a:r>
            <a:r>
              <a:rPr sz="500" spc="-20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塗装面 JP0122072A0030S</a:t>
            </a:r>
            <a:endParaRPr sz="500" dirty="0">
              <a:latin typeface="MS PGothic Regular"/>
              <a:cs typeface="A-OTF Gothic BBB Pro"/>
            </a:endParaRPr>
          </a:p>
        </p:txBody>
      </p:sp>
      <p:pic>
        <p:nvPicPr>
          <p:cNvPr id="83" name="object 83">
            <a:extLst>
              <a:ext uri="{FF2B5EF4-FFF2-40B4-BE49-F238E27FC236}">
                <a16:creationId xmlns:a16="http://schemas.microsoft.com/office/drawing/2014/main" id="{11B9CB39-D2C5-4364-AAA7-6903014E600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90735" y="3563317"/>
            <a:ext cx="429102" cy="364082"/>
          </a:xfrm>
          <a:prstGeom prst="rect">
            <a:avLst/>
          </a:prstGeom>
        </p:spPr>
      </p:pic>
      <p:sp>
        <p:nvSpPr>
          <p:cNvPr id="84" name="object 84">
            <a:extLst>
              <a:ext uri="{FF2B5EF4-FFF2-40B4-BE49-F238E27FC236}">
                <a16:creationId xmlns:a16="http://schemas.microsoft.com/office/drawing/2014/main" id="{B45CCCE0-EBB9-B93F-0A39-2AD0DEDFCE1A}"/>
              </a:ext>
            </a:extLst>
          </p:cNvPr>
          <p:cNvSpPr txBox="1"/>
          <p:nvPr/>
        </p:nvSpPr>
        <p:spPr>
          <a:xfrm>
            <a:off x="6783271" y="3659311"/>
            <a:ext cx="606961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無機</a:t>
            </a:r>
            <a:r>
              <a:rPr sz="50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系・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塗装</a:t>
            </a:r>
            <a:endParaRPr sz="500" dirty="0"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1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トッ</a:t>
            </a:r>
            <a:r>
              <a:rPr sz="5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0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コ</a:t>
            </a:r>
            <a:r>
              <a:rPr sz="500" spc="-2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0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塗装面</a:t>
            </a:r>
            <a:endParaRPr lang="en-US" altLang="ja-JP" sz="5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JP0612072X0003C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85" name="object 85">
            <a:extLst>
              <a:ext uri="{FF2B5EF4-FFF2-40B4-BE49-F238E27FC236}">
                <a16:creationId xmlns:a16="http://schemas.microsoft.com/office/drawing/2014/main" id="{9A261666-5C28-4E3E-A8DC-C9B099A41513}"/>
              </a:ext>
            </a:extLst>
          </p:cNvPr>
          <p:cNvSpPr txBox="1"/>
          <p:nvPr/>
        </p:nvSpPr>
        <p:spPr>
          <a:xfrm>
            <a:off x="7446067" y="3646417"/>
            <a:ext cx="885606" cy="30649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400" dirty="0">
                <a:solidFill>
                  <a:srgbClr val="231F20"/>
                </a:solidFill>
                <a:latin typeface="MS PGothic Regular"/>
                <a:cs typeface="A-OTF Gothic BBB Pro"/>
              </a:rPr>
              <a:t>【注意事項】</a:t>
            </a:r>
            <a:endParaRPr sz="400" dirty="0">
              <a:latin typeface="MS PGothic Regular"/>
              <a:cs typeface="A-OTF Gothic BBB Pro"/>
            </a:endParaRPr>
          </a:p>
          <a:p>
            <a:pPr marL="8890">
              <a:lnSpc>
                <a:spcPct val="100000"/>
              </a:lnSpc>
              <a:spcBef>
                <a:spcPts val="70"/>
              </a:spcBef>
            </a:pPr>
            <a:r>
              <a:rPr sz="400" dirty="0">
                <a:solidFill>
                  <a:srgbClr val="231F20"/>
                </a:solidFill>
                <a:latin typeface="MS PGothic Regular"/>
                <a:cs typeface="A-OTF Gothic BBB Pro"/>
              </a:rPr>
              <a:t>・</a:t>
            </a:r>
            <a:r>
              <a:rPr sz="4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抗ウイルス加工は、病気の治療や</a:t>
            </a:r>
            <a:endParaRPr lang="en-US" altLang="ja-JP" sz="4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8890">
              <a:spcBef>
                <a:spcPts val="70"/>
              </a:spcBef>
            </a:pPr>
            <a:r>
              <a:rPr lang="ja-JP" altLang="en-US" sz="400">
                <a:solidFill>
                  <a:srgbClr val="231F20"/>
                </a:solidFill>
                <a:latin typeface="MS PGothic Regular"/>
                <a:cs typeface="A-OTF Gothic BBB Pro"/>
              </a:rPr>
              <a:t>予防を目的とするものではありません。</a:t>
            </a:r>
            <a:endParaRPr lang="en-US" altLang="ja-JP" sz="4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8890">
              <a:spcBef>
                <a:spcPts val="70"/>
              </a:spcBef>
            </a:pPr>
            <a:r>
              <a:rPr lang="ja-JP" altLang="en" sz="400">
                <a:solidFill>
                  <a:srgbClr val="231F20"/>
                </a:solidFill>
                <a:latin typeface="MS PGothic Regular"/>
                <a:cs typeface="A-OTF Gothic BBB Pro"/>
              </a:rPr>
              <a:t>・</a:t>
            </a:r>
            <a:r>
              <a:rPr lang="en" altLang="ja-JP" sz="400" dirty="0">
                <a:solidFill>
                  <a:srgbClr val="231F20"/>
                </a:solidFill>
                <a:latin typeface="MS PGothic Regular"/>
                <a:cs typeface="A-OTF Gothic BBB Pro"/>
              </a:rPr>
              <a:t>SIAA</a:t>
            </a:r>
            <a:r>
              <a:rPr lang="ja-JP" altLang="en-US" sz="400">
                <a:solidFill>
                  <a:srgbClr val="231F20"/>
                </a:solidFill>
                <a:latin typeface="MS PGothic Regular"/>
                <a:cs typeface="A-OTF Gothic BBB Pro"/>
              </a:rPr>
              <a:t>の安全性基準に適合しています。</a:t>
            </a:r>
            <a:endParaRPr lang="ja-JP" altLang="en-US" sz="400">
              <a:latin typeface="MS PGothic Regular"/>
              <a:cs typeface="A-OTF Gothic BBB Pro"/>
            </a:endParaRPr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2EF3956D-5540-469E-5DF9-9E74B7BFB29B}"/>
              </a:ext>
            </a:extLst>
          </p:cNvPr>
          <p:cNvSpPr txBox="1"/>
          <p:nvPr/>
        </p:nvSpPr>
        <p:spPr>
          <a:xfrm>
            <a:off x="6286182" y="3950957"/>
            <a:ext cx="2112010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製品</a:t>
            </a:r>
            <a:r>
              <a:rPr sz="550" spc="-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上の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特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定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ウイ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ス</a:t>
            </a:r>
            <a:r>
              <a:rPr sz="550" spc="-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数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減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少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87" name="object 87">
            <a:extLst>
              <a:ext uri="{FF2B5EF4-FFF2-40B4-BE49-F238E27FC236}">
                <a16:creationId xmlns:a16="http://schemas.microsoft.com/office/drawing/2014/main" id="{17D85CCD-1029-A547-0691-0F82E74642A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71759" y="2829941"/>
            <a:ext cx="71412" cy="391312"/>
          </a:xfrm>
          <a:prstGeom prst="rect">
            <a:avLst/>
          </a:prstGeom>
        </p:spPr>
      </p:pic>
      <p:pic>
        <p:nvPicPr>
          <p:cNvPr id="88" name="object 88">
            <a:extLst>
              <a:ext uri="{FF2B5EF4-FFF2-40B4-BE49-F238E27FC236}">
                <a16:creationId xmlns:a16="http://schemas.microsoft.com/office/drawing/2014/main" id="{1CA2A86A-ED57-BD16-6C14-1E90FF0549BD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33874" y="2836570"/>
            <a:ext cx="71653" cy="376580"/>
          </a:xfrm>
          <a:prstGeom prst="rect">
            <a:avLst/>
          </a:prstGeom>
        </p:spPr>
      </p:pic>
      <p:pic>
        <p:nvPicPr>
          <p:cNvPr id="89" name="object 89">
            <a:extLst>
              <a:ext uri="{FF2B5EF4-FFF2-40B4-BE49-F238E27FC236}">
                <a16:creationId xmlns:a16="http://schemas.microsoft.com/office/drawing/2014/main" id="{22EE2055-DF2D-FED3-E4BA-FC3FC4E56F28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05145" y="2829941"/>
            <a:ext cx="71424" cy="391312"/>
          </a:xfrm>
          <a:prstGeom prst="rect">
            <a:avLst/>
          </a:prstGeom>
        </p:spPr>
      </p:pic>
      <p:pic>
        <p:nvPicPr>
          <p:cNvPr id="90" name="object 90">
            <a:extLst>
              <a:ext uri="{FF2B5EF4-FFF2-40B4-BE49-F238E27FC236}">
                <a16:creationId xmlns:a16="http://schemas.microsoft.com/office/drawing/2014/main" id="{D6B9CBB1-72EF-E5FD-0348-B16BA44C1617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67273" y="2836570"/>
            <a:ext cx="71640" cy="376580"/>
          </a:xfrm>
          <a:prstGeom prst="rect">
            <a:avLst/>
          </a:prstGeom>
        </p:spPr>
      </p:pic>
      <p:pic>
        <p:nvPicPr>
          <p:cNvPr id="91" name="object 91">
            <a:extLst>
              <a:ext uri="{FF2B5EF4-FFF2-40B4-BE49-F238E27FC236}">
                <a16:creationId xmlns:a16="http://schemas.microsoft.com/office/drawing/2014/main" id="{21C5FEE5-883A-D764-7EFC-5FC1336D21C7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32906" y="2829941"/>
            <a:ext cx="71424" cy="391312"/>
          </a:xfrm>
          <a:prstGeom prst="rect">
            <a:avLst/>
          </a:prstGeom>
        </p:spPr>
      </p:pic>
      <p:pic>
        <p:nvPicPr>
          <p:cNvPr id="92" name="object 92">
            <a:extLst>
              <a:ext uri="{FF2B5EF4-FFF2-40B4-BE49-F238E27FC236}">
                <a16:creationId xmlns:a16="http://schemas.microsoft.com/office/drawing/2014/main" id="{FC6123C3-6153-CD38-2BFF-014755AA464C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95034" y="2836570"/>
            <a:ext cx="71691" cy="376580"/>
          </a:xfrm>
          <a:prstGeom prst="rect">
            <a:avLst/>
          </a:prstGeom>
        </p:spPr>
      </p:pic>
      <p:sp>
        <p:nvSpPr>
          <p:cNvPr id="94" name="object 94">
            <a:extLst>
              <a:ext uri="{FF2B5EF4-FFF2-40B4-BE49-F238E27FC236}">
                <a16:creationId xmlns:a16="http://schemas.microsoft.com/office/drawing/2014/main" id="{A8BF452B-D5C2-38A8-2AC9-C54536255E72}"/>
              </a:ext>
            </a:extLst>
          </p:cNvPr>
          <p:cNvSpPr/>
          <p:nvPr/>
        </p:nvSpPr>
        <p:spPr>
          <a:xfrm>
            <a:off x="7390232" y="3662666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81"/>
                </a:lnTo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>
            <a:extLst>
              <a:ext uri="{FF2B5EF4-FFF2-40B4-BE49-F238E27FC236}">
                <a16:creationId xmlns:a16="http://schemas.microsoft.com/office/drawing/2014/main" id="{723AC23E-3882-1600-8E13-C2A3222B0F3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66292" y="2829941"/>
            <a:ext cx="71425" cy="391312"/>
          </a:xfrm>
          <a:prstGeom prst="rect">
            <a:avLst/>
          </a:prstGeom>
        </p:spPr>
      </p:pic>
      <p:pic>
        <p:nvPicPr>
          <p:cNvPr id="96" name="object 96">
            <a:extLst>
              <a:ext uri="{FF2B5EF4-FFF2-40B4-BE49-F238E27FC236}">
                <a16:creationId xmlns:a16="http://schemas.microsoft.com/office/drawing/2014/main" id="{875FBCF8-A68E-CD9A-7564-807C45662D3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28433" y="2836570"/>
            <a:ext cx="71627" cy="376580"/>
          </a:xfrm>
          <a:prstGeom prst="rect">
            <a:avLst/>
          </a:prstGeom>
        </p:spPr>
      </p:pic>
      <p:pic>
        <p:nvPicPr>
          <p:cNvPr id="97" name="object 97">
            <a:extLst>
              <a:ext uri="{FF2B5EF4-FFF2-40B4-BE49-F238E27FC236}">
                <a16:creationId xmlns:a16="http://schemas.microsoft.com/office/drawing/2014/main" id="{CBB1547D-AFF1-F4D8-EB17-91202569C0A0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258835" y="2890100"/>
            <a:ext cx="165239" cy="152349"/>
          </a:xfrm>
          <a:prstGeom prst="rect">
            <a:avLst/>
          </a:prstGeom>
        </p:spPr>
      </p:pic>
      <p:pic>
        <p:nvPicPr>
          <p:cNvPr id="98" name="object 98">
            <a:extLst>
              <a:ext uri="{FF2B5EF4-FFF2-40B4-BE49-F238E27FC236}">
                <a16:creationId xmlns:a16="http://schemas.microsoft.com/office/drawing/2014/main" id="{10BA6B16-464D-F1D4-FB5F-E2711046B6F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479663" y="2892196"/>
            <a:ext cx="161010" cy="147650"/>
          </a:xfrm>
          <a:prstGeom prst="rect">
            <a:avLst/>
          </a:prstGeom>
        </p:spPr>
      </p:pic>
      <p:pic>
        <p:nvPicPr>
          <p:cNvPr id="99" name="object 99">
            <a:extLst>
              <a:ext uri="{FF2B5EF4-FFF2-40B4-BE49-F238E27FC236}">
                <a16:creationId xmlns:a16="http://schemas.microsoft.com/office/drawing/2014/main" id="{5225F475-8CC1-8D21-D3AB-1D49854B5A1A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064155" y="2889631"/>
            <a:ext cx="165620" cy="151345"/>
          </a:xfrm>
          <a:prstGeom prst="rect">
            <a:avLst/>
          </a:prstGeom>
        </p:spPr>
      </p:pic>
      <p:pic>
        <p:nvPicPr>
          <p:cNvPr id="100" name="object 100">
            <a:extLst>
              <a:ext uri="{FF2B5EF4-FFF2-40B4-BE49-F238E27FC236}">
                <a16:creationId xmlns:a16="http://schemas.microsoft.com/office/drawing/2014/main" id="{08C68A14-F4BB-38DB-4696-7826EE2EE54F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284843" y="2892056"/>
            <a:ext cx="161963" cy="147256"/>
          </a:xfrm>
          <a:prstGeom prst="rect">
            <a:avLst/>
          </a:prstGeom>
        </p:spPr>
      </p:pic>
      <p:pic>
        <p:nvPicPr>
          <p:cNvPr id="101" name="object 101">
            <a:extLst>
              <a:ext uri="{FF2B5EF4-FFF2-40B4-BE49-F238E27FC236}">
                <a16:creationId xmlns:a16="http://schemas.microsoft.com/office/drawing/2014/main" id="{4648052C-DF39-144C-429A-6B6A18430D0B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295259" y="4427105"/>
            <a:ext cx="105983" cy="401637"/>
          </a:xfrm>
          <a:prstGeom prst="rect">
            <a:avLst/>
          </a:prstGeom>
        </p:spPr>
      </p:pic>
      <p:pic>
        <p:nvPicPr>
          <p:cNvPr id="102" name="object 102">
            <a:extLst>
              <a:ext uri="{FF2B5EF4-FFF2-40B4-BE49-F238E27FC236}">
                <a16:creationId xmlns:a16="http://schemas.microsoft.com/office/drawing/2014/main" id="{392DF462-97E4-7315-D9C6-E947A7CFB449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473390" y="4429188"/>
            <a:ext cx="99617" cy="391820"/>
          </a:xfrm>
          <a:prstGeom prst="rect">
            <a:avLst/>
          </a:prstGeom>
        </p:spPr>
      </p:pic>
      <p:pic>
        <p:nvPicPr>
          <p:cNvPr id="103" name="object 103">
            <a:extLst>
              <a:ext uri="{FF2B5EF4-FFF2-40B4-BE49-F238E27FC236}">
                <a16:creationId xmlns:a16="http://schemas.microsoft.com/office/drawing/2014/main" id="{9468722A-B3B2-05AA-C08B-37929238495C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126284" y="4427804"/>
            <a:ext cx="105721" cy="400481"/>
          </a:xfrm>
          <a:prstGeom prst="rect">
            <a:avLst/>
          </a:prstGeom>
        </p:spPr>
      </p:pic>
      <p:pic>
        <p:nvPicPr>
          <p:cNvPr id="104" name="object 104">
            <a:extLst>
              <a:ext uri="{FF2B5EF4-FFF2-40B4-BE49-F238E27FC236}">
                <a16:creationId xmlns:a16="http://schemas.microsoft.com/office/drawing/2014/main" id="{23DCF173-9EB6-7F35-9920-2848799BF52B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303917" y="4429950"/>
            <a:ext cx="99315" cy="390753"/>
          </a:xfrm>
          <a:prstGeom prst="rect">
            <a:avLst/>
          </a:prstGeom>
        </p:spPr>
      </p:pic>
      <p:pic>
        <p:nvPicPr>
          <p:cNvPr id="105" name="object 105">
            <a:extLst>
              <a:ext uri="{FF2B5EF4-FFF2-40B4-BE49-F238E27FC236}">
                <a16:creationId xmlns:a16="http://schemas.microsoft.com/office/drawing/2014/main" id="{ABD7FF03-30FB-2431-7E52-3D3D3C91BAF6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755947" y="4414012"/>
            <a:ext cx="89151" cy="379514"/>
          </a:xfrm>
          <a:prstGeom prst="rect">
            <a:avLst/>
          </a:prstGeom>
        </p:spPr>
      </p:pic>
      <p:pic>
        <p:nvPicPr>
          <p:cNvPr id="106" name="object 106">
            <a:extLst>
              <a:ext uri="{FF2B5EF4-FFF2-40B4-BE49-F238E27FC236}">
                <a16:creationId xmlns:a16="http://schemas.microsoft.com/office/drawing/2014/main" id="{223E9CFD-22C6-B26B-0E7A-B9005A7E0FFB}"/>
              </a:ext>
            </a:extLst>
          </p:cNvPr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914948" y="4419650"/>
            <a:ext cx="88021" cy="366268"/>
          </a:xfrm>
          <a:prstGeom prst="rect">
            <a:avLst/>
          </a:prstGeom>
        </p:spPr>
      </p:pic>
      <p:pic>
        <p:nvPicPr>
          <p:cNvPr id="107" name="object 107">
            <a:extLst>
              <a:ext uri="{FF2B5EF4-FFF2-40B4-BE49-F238E27FC236}">
                <a16:creationId xmlns:a16="http://schemas.microsoft.com/office/drawing/2014/main" id="{CD037C26-AE1E-4E1A-E8F3-E2D1B534B39C}"/>
              </a:ext>
            </a:extLst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89346" y="4414012"/>
            <a:ext cx="89151" cy="379514"/>
          </a:xfrm>
          <a:prstGeom prst="rect">
            <a:avLst/>
          </a:prstGeom>
        </p:spPr>
      </p:pic>
      <p:pic>
        <p:nvPicPr>
          <p:cNvPr id="108" name="object 108">
            <a:extLst>
              <a:ext uri="{FF2B5EF4-FFF2-40B4-BE49-F238E27FC236}">
                <a16:creationId xmlns:a16="http://schemas.microsoft.com/office/drawing/2014/main" id="{C1DB3530-3812-3FBD-0F16-29320F1CCCD7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748228" y="4419650"/>
            <a:ext cx="88138" cy="366268"/>
          </a:xfrm>
          <a:prstGeom prst="rect">
            <a:avLst/>
          </a:prstGeom>
        </p:spPr>
      </p:pic>
      <p:pic>
        <p:nvPicPr>
          <p:cNvPr id="109" name="object 109">
            <a:extLst>
              <a:ext uri="{FF2B5EF4-FFF2-40B4-BE49-F238E27FC236}">
                <a16:creationId xmlns:a16="http://schemas.microsoft.com/office/drawing/2014/main" id="{8902125E-8CD2-667D-15DD-C8A72DFDFFA0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417107" y="4414012"/>
            <a:ext cx="89151" cy="379514"/>
          </a:xfrm>
          <a:prstGeom prst="rect">
            <a:avLst/>
          </a:prstGeom>
        </p:spPr>
      </p:pic>
      <p:pic>
        <p:nvPicPr>
          <p:cNvPr id="110" name="object 110">
            <a:extLst>
              <a:ext uri="{FF2B5EF4-FFF2-40B4-BE49-F238E27FC236}">
                <a16:creationId xmlns:a16="http://schemas.microsoft.com/office/drawing/2014/main" id="{60D6601E-343A-8F70-DF4C-FAB60243245C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576104" y="4419650"/>
            <a:ext cx="88023" cy="366268"/>
          </a:xfrm>
          <a:prstGeom prst="rect">
            <a:avLst/>
          </a:prstGeom>
        </p:spPr>
      </p:pic>
      <p:pic>
        <p:nvPicPr>
          <p:cNvPr id="111" name="object 111">
            <a:extLst>
              <a:ext uri="{FF2B5EF4-FFF2-40B4-BE49-F238E27FC236}">
                <a16:creationId xmlns:a16="http://schemas.microsoft.com/office/drawing/2014/main" id="{36C8E7E0-1DE0-A412-7BF8-48AA548FF0F0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250481" y="4414012"/>
            <a:ext cx="89152" cy="379514"/>
          </a:xfrm>
          <a:prstGeom prst="rect">
            <a:avLst/>
          </a:prstGeom>
        </p:spPr>
      </p:pic>
      <p:pic>
        <p:nvPicPr>
          <p:cNvPr id="112" name="object 112">
            <a:extLst>
              <a:ext uri="{FF2B5EF4-FFF2-40B4-BE49-F238E27FC236}">
                <a16:creationId xmlns:a16="http://schemas.microsoft.com/office/drawing/2014/main" id="{73B21D3D-F595-34E5-C375-4C8FB7C49F2C}"/>
              </a:ext>
            </a:extLst>
          </p:cNvPr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409482" y="4419650"/>
            <a:ext cx="88037" cy="366268"/>
          </a:xfrm>
          <a:prstGeom prst="rect">
            <a:avLst/>
          </a:prstGeom>
        </p:spPr>
      </p:pic>
      <p:sp>
        <p:nvSpPr>
          <p:cNvPr id="197" name="Rectangle 126">
            <a:extLst>
              <a:ext uri="{FF2B5EF4-FFF2-40B4-BE49-F238E27FC236}">
                <a16:creationId xmlns:a16="http://schemas.microsoft.com/office/drawing/2014/main" id="{6AEE06F0-A923-7764-3356-E3AA256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ランチョンマットなどのキッチン雑貨や</a:t>
            </a:r>
          </a:p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勉強に使う文房具類の定位置として</a:t>
            </a:r>
            <a:r>
              <a:rPr lang="ja-JP" altLang="en-US" sz="1100"/>
              <a:t>。</a:t>
            </a:r>
          </a:p>
        </p:txBody>
      </p:sp>
      <p:sp>
        <p:nvSpPr>
          <p:cNvPr id="198" name="object 53">
            <a:extLst>
              <a:ext uri="{FF2B5EF4-FFF2-40B4-BE49-F238E27FC236}">
                <a16:creationId xmlns:a16="http://schemas.microsoft.com/office/drawing/2014/main" id="{4AF9EF2F-33C6-D114-5FDF-889A3C258A88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［ダイニング］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sp>
        <p:nvSpPr>
          <p:cNvPr id="201" name="object 18">
            <a:extLst>
              <a:ext uri="{FF2B5EF4-FFF2-40B4-BE49-F238E27FC236}">
                <a16:creationId xmlns:a16="http://schemas.microsoft.com/office/drawing/2014/main" id="{5A2A1D1D-B9C5-B009-AE9F-032522125D1A}"/>
              </a:ext>
            </a:extLst>
          </p:cNvPr>
          <p:cNvSpPr txBox="1"/>
          <p:nvPr/>
        </p:nvSpPr>
        <p:spPr>
          <a:xfrm>
            <a:off x="9027177" y="1353566"/>
            <a:ext cx="774316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チェリー色［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CY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lang="en" altLang="ja-JP" sz="550" dirty="0">
              <a:latin typeface="MS PGothic Regular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アカシア集成材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3" name="object 18">
            <a:extLst>
              <a:ext uri="{FF2B5EF4-FFF2-40B4-BE49-F238E27FC236}">
                <a16:creationId xmlns:a16="http://schemas.microsoft.com/office/drawing/2014/main" id="{FDFC2FB2-A56A-C1A9-FC76-D95CC5A88B75}"/>
              </a:ext>
            </a:extLst>
          </p:cNvPr>
          <p:cNvSpPr txBox="1"/>
          <p:nvPr/>
        </p:nvSpPr>
        <p:spPr>
          <a:xfrm>
            <a:off x="8345124" y="1953679"/>
            <a:ext cx="774316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ts val="560"/>
              </a:lnSpc>
            </a:pP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イデアオーク色［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lang="ja-JP" altLang="en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</a:p>
          <a:p>
            <a:pPr marL="29209">
              <a:lnSpc>
                <a:spcPts val="560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ゴム集成材）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4" name="object 18">
            <a:extLst>
              <a:ext uri="{FF2B5EF4-FFF2-40B4-BE49-F238E27FC236}">
                <a16:creationId xmlns:a16="http://schemas.microsoft.com/office/drawing/2014/main" id="{4849A15E-C718-AA8C-5A39-37C5057CAC30}"/>
              </a:ext>
            </a:extLst>
          </p:cNvPr>
          <p:cNvSpPr txBox="1"/>
          <p:nvPr/>
        </p:nvSpPr>
        <p:spPr>
          <a:xfrm>
            <a:off x="9027177" y="1953679"/>
            <a:ext cx="774316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209">
              <a:lnSpc>
                <a:spcPts val="560"/>
              </a:lnSpc>
              <a:spcBef>
                <a:spcPts val="140"/>
              </a:spcBef>
            </a:pP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アッシュクリア色［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AC</a:t>
            </a:r>
            <a:r>
              <a:rPr lang="ja-JP" altLang="en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］ </a:t>
            </a:r>
            <a:endParaRPr lang="en-US" altLang="ja-JP" sz="800" baseline="50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29209">
              <a:lnSpc>
                <a:spcPts val="56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アッシュ集成材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5" name="object 38">
            <a:extLst>
              <a:ext uri="{FF2B5EF4-FFF2-40B4-BE49-F238E27FC236}">
                <a16:creationId xmlns:a16="http://schemas.microsoft.com/office/drawing/2014/main" id="{E7F0511B-08A4-F337-CD52-832182CE28D5}"/>
              </a:ext>
            </a:extLst>
          </p:cNvPr>
          <p:cNvSpPr txBox="1"/>
          <p:nvPr/>
        </p:nvSpPr>
        <p:spPr>
          <a:xfrm>
            <a:off x="5305138" y="3304037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7" name="object 39">
            <a:extLst>
              <a:ext uri="{FF2B5EF4-FFF2-40B4-BE49-F238E27FC236}">
                <a16:creationId xmlns:a16="http://schemas.microsoft.com/office/drawing/2014/main" id="{BE283FF6-4E7E-627D-13A7-A370AB7DF7DA}"/>
              </a:ext>
            </a:extLst>
          </p:cNvPr>
          <p:cNvSpPr txBox="1"/>
          <p:nvPr/>
        </p:nvSpPr>
        <p:spPr>
          <a:xfrm>
            <a:off x="6989081" y="3304037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8" name="object 40">
            <a:extLst>
              <a:ext uri="{FF2B5EF4-FFF2-40B4-BE49-F238E27FC236}">
                <a16:creationId xmlns:a16="http://schemas.microsoft.com/office/drawing/2014/main" id="{C0C66B9A-2F37-079F-DF7C-E5559B5DB568}"/>
              </a:ext>
            </a:extLst>
          </p:cNvPr>
          <p:cNvSpPr txBox="1"/>
          <p:nvPr/>
        </p:nvSpPr>
        <p:spPr>
          <a:xfrm>
            <a:off x="5305069" y="4923855"/>
            <a:ext cx="78526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60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60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09" name="object 39">
            <a:extLst>
              <a:ext uri="{FF2B5EF4-FFF2-40B4-BE49-F238E27FC236}">
                <a16:creationId xmlns:a16="http://schemas.microsoft.com/office/drawing/2014/main" id="{84ED02FB-6226-1DD1-96BE-BF3E9954C365}"/>
              </a:ext>
            </a:extLst>
          </p:cNvPr>
          <p:cNvSpPr txBox="1"/>
          <p:nvPr/>
        </p:nvSpPr>
        <p:spPr>
          <a:xfrm>
            <a:off x="6149632" y="4923855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</a:t>
            </a:r>
            <a:r>
              <a:rPr lang="en-US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サテンシルバー色（メッキ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10" name="object 39">
            <a:extLst>
              <a:ext uri="{FF2B5EF4-FFF2-40B4-BE49-F238E27FC236}">
                <a16:creationId xmlns:a16="http://schemas.microsoft.com/office/drawing/2014/main" id="{CFF55227-DC67-CD69-56A6-DEE4C4246021}"/>
              </a:ext>
            </a:extLst>
          </p:cNvPr>
          <p:cNvSpPr txBox="1"/>
          <p:nvPr/>
        </p:nvSpPr>
        <p:spPr>
          <a:xfrm>
            <a:off x="6989081" y="4923855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11" name="object 38">
            <a:extLst>
              <a:ext uri="{FF2B5EF4-FFF2-40B4-BE49-F238E27FC236}">
                <a16:creationId xmlns:a16="http://schemas.microsoft.com/office/drawing/2014/main" id="{DB654534-B0CB-E964-9998-CFF21935E73B}"/>
              </a:ext>
            </a:extLst>
          </p:cNvPr>
          <p:cNvSpPr txBox="1"/>
          <p:nvPr/>
        </p:nvSpPr>
        <p:spPr>
          <a:xfrm>
            <a:off x="4558106" y="3731139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12" name="object 38">
            <a:extLst>
              <a:ext uri="{FF2B5EF4-FFF2-40B4-BE49-F238E27FC236}">
                <a16:creationId xmlns:a16="http://schemas.microsoft.com/office/drawing/2014/main" id="{4514D1A9-39A8-60E7-9889-8ECB87CDA905}"/>
              </a:ext>
            </a:extLst>
          </p:cNvPr>
          <p:cNvSpPr txBox="1"/>
          <p:nvPr/>
        </p:nvSpPr>
        <p:spPr>
          <a:xfrm>
            <a:off x="5397555" y="3731139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24" name="object 61">
            <a:extLst>
              <a:ext uri="{FF2B5EF4-FFF2-40B4-BE49-F238E27FC236}">
                <a16:creationId xmlns:a16="http://schemas.microsoft.com/office/drawing/2014/main" id="{D3701386-073E-C038-AB7D-01EE9F0944F7}"/>
              </a:ext>
            </a:extLst>
          </p:cNvPr>
          <p:cNvSpPr txBox="1"/>
          <p:nvPr/>
        </p:nvSpPr>
        <p:spPr>
          <a:xfrm>
            <a:off x="7964450" y="2526373"/>
            <a:ext cx="166171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lang="en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T3</a:t>
            </a:r>
            <a:r>
              <a:rPr lang="ja-JP" altLang="en-US" sz="700" b="1">
                <a:solidFill>
                  <a:srgbClr val="231F20"/>
                </a:solidFill>
                <a:latin typeface="Kozuka Gothic Pr6N"/>
                <a:cs typeface="Kozuka Gothic Pr6N"/>
              </a:rPr>
              <a:t>型（つまみ取っ手）</a:t>
            </a:r>
            <a:r>
              <a:rPr lang="en-US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 </a:t>
            </a:r>
            <a:r>
              <a:rPr lang="ja-JP" altLang="en-US" sz="825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ねじ長さ：</a:t>
            </a:r>
            <a:r>
              <a:rPr lang="en-US" altLang="ja-JP" sz="82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28</a:t>
            </a:r>
            <a:r>
              <a:rPr lang="ja-JP" altLang="en-US" sz="825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㎜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sp>
        <p:nvSpPr>
          <p:cNvPr id="225" name="object 62">
            <a:extLst>
              <a:ext uri="{FF2B5EF4-FFF2-40B4-BE49-F238E27FC236}">
                <a16:creationId xmlns:a16="http://schemas.microsoft.com/office/drawing/2014/main" id="{60E076DD-A179-3F11-A159-AFFDDDB0A3DC}"/>
              </a:ext>
            </a:extLst>
          </p:cNvPr>
          <p:cNvSpPr txBox="1"/>
          <p:nvPr/>
        </p:nvSpPr>
        <p:spPr>
          <a:xfrm>
            <a:off x="7980801" y="4163893"/>
            <a:ext cx="9237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lang="en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T4</a:t>
            </a:r>
            <a:r>
              <a:rPr lang="ja-JP" altLang="en-US" sz="700" b="1">
                <a:solidFill>
                  <a:srgbClr val="231F20"/>
                </a:solidFill>
                <a:latin typeface="Kozuka Gothic Pr6N"/>
                <a:cs typeface="Kozuka Gothic Pr6N"/>
              </a:rPr>
              <a:t>型（アーチ型取っ手）</a:t>
            </a:r>
            <a:endParaRPr sz="825" baseline="55555" dirty="0">
              <a:latin typeface="MS PGothic Regular"/>
              <a:cs typeface="A-OTF Gothic BBB Pro"/>
            </a:endParaRPr>
          </a:p>
        </p:txBody>
      </p:sp>
      <p:sp>
        <p:nvSpPr>
          <p:cNvPr id="226" name="Rectangle 24">
            <a:extLst>
              <a:ext uri="{FF2B5EF4-FFF2-40B4-BE49-F238E27FC236}">
                <a16:creationId xmlns:a16="http://schemas.microsoft.com/office/drawing/2014/main" id="{3C10DAE6-0990-D954-E597-F4449AA2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C6F89DB0-1A85-BE73-FE55-8FE0FD26D8C4}"/>
              </a:ext>
            </a:extLst>
          </p:cNvPr>
          <p:cNvSpPr txBox="1"/>
          <p:nvPr/>
        </p:nvSpPr>
        <p:spPr>
          <a:xfrm>
            <a:off x="255537" y="6163005"/>
            <a:ext cx="166179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spcBef>
                <a:spcPts val="10"/>
              </a:spcBef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461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120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</a:t>
            </a:r>
            <a:r>
              <a:rPr sz="600" spc="1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419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58E047B3-0F00-ED5D-6A3B-8F016E28A2C4}"/>
              </a:ext>
            </a:extLst>
          </p:cNvPr>
          <p:cNvSpPr txBox="1"/>
          <p:nvPr/>
        </p:nvSpPr>
        <p:spPr>
          <a:xfrm>
            <a:off x="231576" y="5008612"/>
            <a:ext cx="2035175" cy="104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705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2025"/>
              </a:lnSpc>
            </a:pPr>
            <a:r>
              <a:rPr sz="17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TA04</a:t>
            </a:r>
            <a:r>
              <a:rPr sz="1700" spc="-1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60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幅2441 × 高さ874 × 奥行405mm 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555"/>
              </a:spcBef>
              <a:buChar char="■"/>
              <a:tabLst>
                <a:tab pos="148590" algn="l"/>
              </a:tabLst>
            </a:pPr>
            <a:r>
              <a:rPr sz="600" spc="-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框扉 パールグレー柄（JV）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spc="-10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 </a:t>
            </a:r>
            <a:r>
              <a:rPr lang="ja-JP" altLang="en-US" sz="600" spc="-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：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しっくいホワイト柄（PY）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0335" indent="-108585">
              <a:lnSpc>
                <a:spcPct val="100000"/>
              </a:lnSpc>
              <a:spcBef>
                <a:spcPts val="284"/>
              </a:spcBef>
              <a:buChar char="■"/>
              <a:tabLst>
                <a:tab pos="140335" algn="l"/>
              </a:tabLst>
            </a:pPr>
            <a:r>
              <a:rPr sz="600" spc="-8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カウンター：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集成材カウンター ウォールナット色（TY）</a:t>
            </a:r>
            <a:r>
              <a:rPr sz="600" spc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取っ手：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 サテンシルバー（塗装）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2875" indent="-111125">
              <a:lnSpc>
                <a:spcPct val="100000"/>
              </a:lnSpc>
              <a:spcBef>
                <a:spcPts val="280"/>
              </a:spcBef>
              <a:buChar char="■"/>
              <a:tabLst>
                <a:tab pos="142875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エンドパネル：パールグレー柄</a:t>
            </a:r>
            <a:r>
              <a:rPr lang="ja-JP" altLang="en-US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JV）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4558F160-495B-931B-B7EA-85E736C0AE13}"/>
              </a:ext>
            </a:extLst>
          </p:cNvPr>
          <p:cNvGrpSpPr/>
          <p:nvPr/>
        </p:nvGrpSpPr>
        <p:grpSpPr>
          <a:xfrm>
            <a:off x="2643002" y="6065762"/>
            <a:ext cx="1571828" cy="116839"/>
            <a:chOff x="2643002" y="6065762"/>
            <a:chExt cx="1571828" cy="116839"/>
          </a:xfrm>
        </p:grpSpPr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24A257A-2911-FA57-E032-0C3E6031406F}"/>
                </a:ext>
              </a:extLst>
            </p:cNvPr>
            <p:cNvSpPr txBox="1"/>
            <p:nvPr/>
          </p:nvSpPr>
          <p:spPr>
            <a:xfrm>
              <a:off x="2643002" y="6065762"/>
              <a:ext cx="414655" cy="1168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600" spc="-105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エンドパネル</a:t>
              </a:r>
              <a:endParaRPr sz="600">
                <a:latin typeface="A-OTF Gothic BBB Pro"/>
                <a:cs typeface="A-OTF Gothic BBB Pro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9D96AC42-BFCA-368B-C9EB-643DC4DA60F0}"/>
                </a:ext>
              </a:extLst>
            </p:cNvPr>
            <p:cNvSpPr txBox="1"/>
            <p:nvPr/>
          </p:nvSpPr>
          <p:spPr>
            <a:xfrm>
              <a:off x="3800175" y="6065762"/>
              <a:ext cx="414655" cy="1168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600" spc="-105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エンドパネル</a:t>
              </a:r>
              <a:endParaRPr sz="600">
                <a:latin typeface="A-OTF Gothic BBB Pro"/>
                <a:cs typeface="A-OTF Gothic BBB Pro"/>
              </a:endParaRPr>
            </a:p>
          </p:txBody>
        </p:sp>
      </p:grpSp>
      <p:sp>
        <p:nvSpPr>
          <p:cNvPr id="31" name="bg object 25">
            <a:extLst>
              <a:ext uri="{FF2B5EF4-FFF2-40B4-BE49-F238E27FC236}">
                <a16:creationId xmlns:a16="http://schemas.microsoft.com/office/drawing/2014/main" id="{9385B024-8177-C636-DD6A-6B97B6B7F504}"/>
              </a:ext>
            </a:extLst>
          </p:cNvPr>
          <p:cNvSpPr/>
          <p:nvPr/>
        </p:nvSpPr>
        <p:spPr>
          <a:xfrm>
            <a:off x="2562646" y="4916673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23">
            <a:extLst>
              <a:ext uri="{FF2B5EF4-FFF2-40B4-BE49-F238E27FC236}">
                <a16:creationId xmlns:a16="http://schemas.microsoft.com/office/drawing/2014/main" id="{0A7B40E9-F291-63D0-4942-CA747CF6930C}"/>
              </a:ext>
            </a:extLst>
          </p:cNvPr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2011" y="692035"/>
            <a:ext cx="4149394" cy="3446614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8294B9ED-61CC-3F7A-25E7-93251BBCB55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806616" y="5511711"/>
            <a:ext cx="1244600" cy="5588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15657D6-7F2B-93D4-3130-D45CC06067CD}"/>
              </a:ext>
            </a:extLst>
          </p:cNvPr>
          <p:cNvGrpSpPr/>
          <p:nvPr/>
        </p:nvGrpSpPr>
        <p:grpSpPr>
          <a:xfrm>
            <a:off x="4380113" y="5309900"/>
            <a:ext cx="5441221" cy="1356176"/>
            <a:chOff x="4380113" y="5309900"/>
            <a:chExt cx="5441221" cy="1356176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33D300F1-2FB0-8912-5EC0-D0A4BD358FDA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9447E78B-CD2B-A8FC-0AB6-CC2EE6D9F182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5" name="object 181">
              <a:extLst>
                <a:ext uri="{FF2B5EF4-FFF2-40B4-BE49-F238E27FC236}">
                  <a16:creationId xmlns:a16="http://schemas.microsoft.com/office/drawing/2014/main" id="{C1429C83-28C8-10CA-48F8-53F48D5E6B5B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82">
              <a:extLst>
                <a:ext uri="{FF2B5EF4-FFF2-40B4-BE49-F238E27FC236}">
                  <a16:creationId xmlns:a16="http://schemas.microsoft.com/office/drawing/2014/main" id="{93AF3081-C331-7EA4-4923-33EB49BDBBCD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7" name="object 184">
              <a:extLst>
                <a:ext uri="{FF2B5EF4-FFF2-40B4-BE49-F238E27FC236}">
                  <a16:creationId xmlns:a16="http://schemas.microsoft.com/office/drawing/2014/main" id="{CB4E0134-C5AD-AB16-4755-C64B8F34F607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85">
              <a:extLst>
                <a:ext uri="{FF2B5EF4-FFF2-40B4-BE49-F238E27FC236}">
                  <a16:creationId xmlns:a16="http://schemas.microsoft.com/office/drawing/2014/main" id="{E1C8B1F0-5664-79A8-27F5-F4A6018B2F13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9" name="object 187">
              <a:extLst>
                <a:ext uri="{FF2B5EF4-FFF2-40B4-BE49-F238E27FC236}">
                  <a16:creationId xmlns:a16="http://schemas.microsoft.com/office/drawing/2014/main" id="{F75C94A8-1F9A-635B-0C4E-FFCD9CF59B0E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10" name="object 188">
              <a:extLst>
                <a:ext uri="{FF2B5EF4-FFF2-40B4-BE49-F238E27FC236}">
                  <a16:creationId xmlns:a16="http://schemas.microsoft.com/office/drawing/2014/main" id="{10C4BD59-1E33-4B9E-3C95-F108BD72FDB9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g object 24">
              <a:extLst>
                <a:ext uri="{FF2B5EF4-FFF2-40B4-BE49-F238E27FC236}">
                  <a16:creationId xmlns:a16="http://schemas.microsoft.com/office/drawing/2014/main" id="{20961B57-E762-D906-EEA0-0E69F98E9912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3A2BA276-15CC-9C8C-CE9C-4CB2F698EBBD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13" name="object 175">
              <a:extLst>
                <a:ext uri="{FF2B5EF4-FFF2-40B4-BE49-F238E27FC236}">
                  <a16:creationId xmlns:a16="http://schemas.microsoft.com/office/drawing/2014/main" id="{A06CC494-D597-A67E-F8D6-9E7CD61E6158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14" name="object 175">
              <a:extLst>
                <a:ext uri="{FF2B5EF4-FFF2-40B4-BE49-F238E27FC236}">
                  <a16:creationId xmlns:a16="http://schemas.microsoft.com/office/drawing/2014/main" id="{49F3E1DC-2A16-63B0-B6F6-52EF91C995B1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25" name="object 175">
              <a:extLst>
                <a:ext uri="{FF2B5EF4-FFF2-40B4-BE49-F238E27FC236}">
                  <a16:creationId xmlns:a16="http://schemas.microsoft.com/office/drawing/2014/main" id="{C18C710C-8583-2F22-12DB-72EB9E3A51FA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6" name="object 175">
              <a:extLst>
                <a:ext uri="{FF2B5EF4-FFF2-40B4-BE49-F238E27FC236}">
                  <a16:creationId xmlns:a16="http://schemas.microsoft.com/office/drawing/2014/main" id="{3D7B894F-48DC-4BE6-6EC1-C905CB2D0789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" name="object 179">
              <a:extLst>
                <a:ext uri="{FF2B5EF4-FFF2-40B4-BE49-F238E27FC236}">
                  <a16:creationId xmlns:a16="http://schemas.microsoft.com/office/drawing/2014/main" id="{260BC016-432A-2BC0-4382-AA6FDE8C273A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28" name="object 176">
              <a:extLst>
                <a:ext uri="{FF2B5EF4-FFF2-40B4-BE49-F238E27FC236}">
                  <a16:creationId xmlns:a16="http://schemas.microsoft.com/office/drawing/2014/main" id="{D905BC61-DAF1-5EBE-4A61-B45D3371CD42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41" name="object 176">
              <a:extLst>
                <a:ext uri="{FF2B5EF4-FFF2-40B4-BE49-F238E27FC236}">
                  <a16:creationId xmlns:a16="http://schemas.microsoft.com/office/drawing/2014/main" id="{A233F67F-94E8-DA27-FD23-620CD78E3AC9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55" name="object 176">
              <a:extLst>
                <a:ext uri="{FF2B5EF4-FFF2-40B4-BE49-F238E27FC236}">
                  <a16:creationId xmlns:a16="http://schemas.microsoft.com/office/drawing/2014/main" id="{C6BA5748-011C-EEF9-7401-895F0295A4D6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64" name="object 176">
              <a:extLst>
                <a:ext uri="{FF2B5EF4-FFF2-40B4-BE49-F238E27FC236}">
                  <a16:creationId xmlns:a16="http://schemas.microsoft.com/office/drawing/2014/main" id="{E1F95E10-D34F-74C1-3E51-253910C9236E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71" name="object 2">
              <a:extLst>
                <a:ext uri="{FF2B5EF4-FFF2-40B4-BE49-F238E27FC236}">
                  <a16:creationId xmlns:a16="http://schemas.microsoft.com/office/drawing/2014/main" id="{FE089FB5-B6A8-876B-7D2A-44C43AD0E268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93" name="object 2">
              <a:extLst>
                <a:ext uri="{FF2B5EF4-FFF2-40B4-BE49-F238E27FC236}">
                  <a16:creationId xmlns:a16="http://schemas.microsoft.com/office/drawing/2014/main" id="{2AE7DA49-A87B-8A23-5E94-6848B4B90F97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113" name="object 2">
              <a:extLst>
                <a:ext uri="{FF2B5EF4-FFF2-40B4-BE49-F238E27FC236}">
                  <a16:creationId xmlns:a16="http://schemas.microsoft.com/office/drawing/2014/main" id="{9FD47430-2C17-3736-ACEB-B6E69C3CB030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116" name="object 175">
              <a:extLst>
                <a:ext uri="{FF2B5EF4-FFF2-40B4-BE49-F238E27FC236}">
                  <a16:creationId xmlns:a16="http://schemas.microsoft.com/office/drawing/2014/main" id="{89A1B23B-FBA6-55E8-1A92-69039ECB9D6F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117" name="object 2">
              <a:extLst>
                <a:ext uri="{FF2B5EF4-FFF2-40B4-BE49-F238E27FC236}">
                  <a16:creationId xmlns:a16="http://schemas.microsoft.com/office/drawing/2014/main" id="{6FA07A5D-3C87-AAA1-F126-F16D847719A4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118" name="object 175">
              <a:extLst>
                <a:ext uri="{FF2B5EF4-FFF2-40B4-BE49-F238E27FC236}">
                  <a16:creationId xmlns:a16="http://schemas.microsoft.com/office/drawing/2014/main" id="{91FFD884-4F0F-F9B4-31AB-56DD23638C45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119" name="object 175">
              <a:extLst>
                <a:ext uri="{FF2B5EF4-FFF2-40B4-BE49-F238E27FC236}">
                  <a16:creationId xmlns:a16="http://schemas.microsoft.com/office/drawing/2014/main" id="{B6150808-E09A-3F25-760D-333118528CBC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47" name="object 2">
            <a:extLst>
              <a:ext uri="{FF2B5EF4-FFF2-40B4-BE49-F238E27FC236}">
                <a16:creationId xmlns:a16="http://schemas.microsoft.com/office/drawing/2014/main" id="{AD460F87-C741-7D44-9A57-BA7011ED098D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9925F3DD-F962-0641-8D61-090233C97988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object 175">
            <a:extLst>
              <a:ext uri="{FF2B5EF4-FFF2-40B4-BE49-F238E27FC236}">
                <a16:creationId xmlns:a16="http://schemas.microsoft.com/office/drawing/2014/main" id="{914D1F4F-2F9F-E148-80EC-C0E6310EB2AF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69424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88EB4-24A5-5386-837E-5A5B7531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g object 22">
            <a:extLst>
              <a:ext uri="{FF2B5EF4-FFF2-40B4-BE49-F238E27FC236}">
                <a16:creationId xmlns:a16="http://schemas.microsoft.com/office/drawing/2014/main" id="{8CAA4000-A584-ED4F-90EA-4CE88D9D992E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EC9CB25-ED99-B974-19AF-6FF075F2332C}"/>
              </a:ext>
            </a:extLst>
          </p:cNvPr>
          <p:cNvSpPr txBox="1"/>
          <p:nvPr/>
        </p:nvSpPr>
        <p:spPr>
          <a:xfrm>
            <a:off x="4382020" y="692035"/>
            <a:ext cx="54006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ラ</a:t>
            </a:r>
            <a:r>
              <a:rPr sz="800" b="1" spc="-1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バ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リ</a:t>
            </a: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エ</a:t>
            </a:r>
            <a:r>
              <a:rPr sz="800" b="1" spc="-5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1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シ</a:t>
            </a:r>
            <a:r>
              <a:rPr sz="800" b="1" spc="-15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ョ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C18BFAB-1815-41E5-5D8F-A4F93F98B5B4}"/>
              </a:ext>
            </a:extLst>
          </p:cNvPr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56E8C0B-E432-0E6E-D2E0-CACCCB76BEAC}"/>
              </a:ext>
            </a:extLst>
          </p:cNvPr>
          <p:cNvSpPr/>
          <p:nvPr/>
        </p:nvSpPr>
        <p:spPr>
          <a:xfrm>
            <a:off x="3060990" y="4916672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33B15DD-456F-8C18-4D03-7D2F27431BD3}"/>
              </a:ext>
            </a:extLst>
          </p:cNvPr>
          <p:cNvSpPr txBox="1"/>
          <p:nvPr/>
        </p:nvSpPr>
        <p:spPr>
          <a:xfrm>
            <a:off x="4499736" y="914692"/>
            <a:ext cx="5140325" cy="107080"/>
          </a:xfrm>
          <a:prstGeom prst="rect">
            <a:avLst/>
          </a:prstGeom>
          <a:solidFill>
            <a:srgbClr val="9E6C42"/>
          </a:solidFill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</a:pPr>
            <a:r>
              <a:rPr sz="600" b="1" dirty="0" err="1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ナチュラルカラ</a:t>
            </a: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CAE33B7-71B4-25F7-E43F-E2EEB8194A62}"/>
              </a:ext>
            </a:extLst>
          </p:cNvPr>
          <p:cNvSpPr txBox="1"/>
          <p:nvPr/>
        </p:nvSpPr>
        <p:spPr>
          <a:xfrm>
            <a:off x="4499736" y="2426627"/>
            <a:ext cx="2757805" cy="107080"/>
          </a:xfrm>
          <a:prstGeom prst="rect">
            <a:avLst/>
          </a:prstGeom>
          <a:solidFill>
            <a:srgbClr val="00669B"/>
          </a:solidFill>
        </p:spPr>
        <p:txBody>
          <a:bodyPr vert="horz" wrap="square" lIns="0" tIns="1460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ペイントカラー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F96F4C97-A77C-263C-BF86-1244E863FC94}"/>
              </a:ext>
            </a:extLst>
          </p:cNvPr>
          <p:cNvGrpSpPr/>
          <p:nvPr/>
        </p:nvGrpSpPr>
        <p:grpSpPr>
          <a:xfrm>
            <a:off x="4499736" y="1222781"/>
            <a:ext cx="1278890" cy="321310"/>
            <a:chOff x="4499736" y="1222781"/>
            <a:chExt cx="1278890" cy="321310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73B20386-04BA-D768-5D1E-504E42EA06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736" y="1222781"/>
              <a:ext cx="616597" cy="32096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EC2F4DFF-2AEB-11BE-3410-1E77E43F62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83" y="1222781"/>
              <a:ext cx="616597" cy="320967"/>
            </a:xfrm>
            <a:prstGeom prst="rect">
              <a:avLst/>
            </a:prstGeom>
          </p:spPr>
        </p:pic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FBB862B9-F995-6762-6B43-F046D4EF0412}"/>
              </a:ext>
            </a:extLst>
          </p:cNvPr>
          <p:cNvSpPr txBox="1"/>
          <p:nvPr/>
        </p:nvSpPr>
        <p:spPr>
          <a:xfrm>
            <a:off x="5114835" y="1537753"/>
            <a:ext cx="68341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74370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［TY］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24" name="object 24">
            <a:extLst>
              <a:ext uri="{FF2B5EF4-FFF2-40B4-BE49-F238E27FC236}">
                <a16:creationId xmlns:a16="http://schemas.microsoft.com/office/drawing/2014/main" id="{351F3D73-6D15-F677-BBE2-E114FBD2BF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3216" y="1222781"/>
            <a:ext cx="616597" cy="320967"/>
          </a:xfrm>
          <a:prstGeom prst="rect">
            <a:avLst/>
          </a:prstGeom>
        </p:spPr>
      </p:pic>
      <p:sp>
        <p:nvSpPr>
          <p:cNvPr id="25" name="object 25">
            <a:extLst>
              <a:ext uri="{FF2B5EF4-FFF2-40B4-BE49-F238E27FC236}">
                <a16:creationId xmlns:a16="http://schemas.microsoft.com/office/drawing/2014/main" id="{DA19B14E-BE1F-9E94-A2E8-D142706069DA}"/>
              </a:ext>
            </a:extLst>
          </p:cNvPr>
          <p:cNvSpPr txBox="1"/>
          <p:nvPr/>
        </p:nvSpPr>
        <p:spPr>
          <a:xfrm>
            <a:off x="5773294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5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ェ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リ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［CY］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44A6F1F0-24B3-2C58-C6D5-0E2286E72373}"/>
              </a:ext>
            </a:extLst>
          </p:cNvPr>
          <p:cNvGrpSpPr/>
          <p:nvPr/>
        </p:nvGrpSpPr>
        <p:grpSpPr>
          <a:xfrm>
            <a:off x="4499736" y="2743161"/>
            <a:ext cx="1278890" cy="321310"/>
            <a:chOff x="4499736" y="2743161"/>
            <a:chExt cx="1278890" cy="321310"/>
          </a:xfrm>
        </p:grpSpPr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88FF7C23-D714-20F6-4FE5-EB2CBA821B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9736" y="2743161"/>
              <a:ext cx="616597" cy="320967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7CF77117-81DB-A10E-1748-1C73F8D9EE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1483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4C62C015-601F-3875-83BF-9616A6663A76}"/>
              </a:ext>
            </a:extLst>
          </p:cNvPr>
          <p:cNvSpPr txBox="1"/>
          <p:nvPr/>
        </p:nvSpPr>
        <p:spPr>
          <a:xfrm>
            <a:off x="5111551" y="3069392"/>
            <a:ext cx="53403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ビーオ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［NV］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id="{FA5BEEB7-C74D-C144-86AC-C338E6C22D0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3216" y="2743161"/>
            <a:ext cx="616597" cy="320967"/>
          </a:xfrm>
          <a:prstGeom prst="rect">
            <a:avLst/>
          </a:prstGeom>
        </p:spPr>
      </p:pic>
      <p:sp>
        <p:nvSpPr>
          <p:cNvPr id="31" name="object 31">
            <a:extLst>
              <a:ext uri="{FF2B5EF4-FFF2-40B4-BE49-F238E27FC236}">
                <a16:creationId xmlns:a16="http://schemas.microsoft.com/office/drawing/2014/main" id="{FA2C20C6-D6AE-B66E-E73D-DADCF6B41244}"/>
              </a:ext>
            </a:extLst>
          </p:cNvPr>
          <p:cNvSpPr txBox="1"/>
          <p:nvPr/>
        </p:nvSpPr>
        <p:spPr>
          <a:xfrm>
            <a:off x="5773292" y="3069392"/>
            <a:ext cx="66230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［AV］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4FF10800-38F3-D493-41D4-731A9F249BAE}"/>
              </a:ext>
            </a:extLst>
          </p:cNvPr>
          <p:cNvGrpSpPr/>
          <p:nvPr/>
        </p:nvGrpSpPr>
        <p:grpSpPr>
          <a:xfrm>
            <a:off x="6484963" y="1222781"/>
            <a:ext cx="1278890" cy="321310"/>
            <a:chOff x="6484963" y="1222781"/>
            <a:chExt cx="1278890" cy="321310"/>
          </a:xfrm>
        </p:grpSpPr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46D42BCD-22B2-BC13-351A-E964CA5C0DC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4963" y="1222781"/>
              <a:ext cx="616597" cy="320967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7BD71202-26D6-2769-E140-D4ECD54EBA5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6696" y="1222781"/>
              <a:ext cx="616610" cy="320967"/>
            </a:xfrm>
            <a:prstGeom prst="rect">
              <a:avLst/>
            </a:prstGeom>
          </p:spPr>
        </p:pic>
      </p:grpSp>
      <p:pic>
        <p:nvPicPr>
          <p:cNvPr id="36" name="object 36">
            <a:extLst>
              <a:ext uri="{FF2B5EF4-FFF2-40B4-BE49-F238E27FC236}">
                <a16:creationId xmlns:a16="http://schemas.microsoft.com/office/drawing/2014/main" id="{04B93049-6D3F-564B-3B30-94A9050B5AC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9736" y="1779841"/>
            <a:ext cx="616597" cy="320967"/>
          </a:xfrm>
          <a:prstGeom prst="rect">
            <a:avLst/>
          </a:prstGeom>
        </p:spPr>
      </p:pic>
      <p:sp>
        <p:nvSpPr>
          <p:cNvPr id="37" name="object 37">
            <a:extLst>
              <a:ext uri="{FF2B5EF4-FFF2-40B4-BE49-F238E27FC236}">
                <a16:creationId xmlns:a16="http://schemas.microsoft.com/office/drawing/2014/main" id="{84FF8B9F-0BD9-7A02-5F8A-C028B8491C72}"/>
              </a:ext>
            </a:extLst>
          </p:cNvPr>
          <p:cNvSpPr txBox="1"/>
          <p:nvPr/>
        </p:nvSpPr>
        <p:spPr>
          <a:xfrm>
            <a:off x="4473068" y="2094816"/>
            <a:ext cx="34417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メ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5FA20122-485F-D0D4-50AE-FB52903F263E}"/>
              </a:ext>
            </a:extLst>
          </p:cNvPr>
          <p:cNvGrpSpPr/>
          <p:nvPr/>
        </p:nvGrpSpPr>
        <p:grpSpPr>
          <a:xfrm>
            <a:off x="5158308" y="1776666"/>
            <a:ext cx="623570" cy="327660"/>
            <a:chOff x="5158308" y="1776666"/>
            <a:chExt cx="623570" cy="327660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6E0186B6-1FFD-3B22-B1EC-8AE7DDF6065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1483" y="1779841"/>
              <a:ext cx="616597" cy="320967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81A501E-B626-C605-8661-51F5FE0F1149}"/>
                </a:ext>
              </a:extLst>
            </p:cNvPr>
            <p:cNvSpPr/>
            <p:nvPr/>
          </p:nvSpPr>
          <p:spPr>
            <a:xfrm>
              <a:off x="516148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FF2B5EF4-FFF2-40B4-BE49-F238E27FC236}">
                <a16:creationId xmlns:a16="http://schemas.microsoft.com/office/drawing/2014/main" id="{A0D1037E-5965-85B6-D18D-0EA7B62F1A51}"/>
              </a:ext>
            </a:extLst>
          </p:cNvPr>
          <p:cNvSpPr txBox="1"/>
          <p:nvPr/>
        </p:nvSpPr>
        <p:spPr>
          <a:xfrm>
            <a:off x="5111550" y="2094816"/>
            <a:ext cx="56895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4D39CEC1-482F-9A59-A9C1-5C6922AAEA9F}"/>
              </a:ext>
            </a:extLst>
          </p:cNvPr>
          <p:cNvGrpSpPr/>
          <p:nvPr/>
        </p:nvGrpSpPr>
        <p:grpSpPr>
          <a:xfrm>
            <a:off x="5820041" y="1776666"/>
            <a:ext cx="623570" cy="327660"/>
            <a:chOff x="5820041" y="1776666"/>
            <a:chExt cx="623570" cy="327660"/>
          </a:xfrm>
        </p:grpSpPr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171A2459-2947-8536-7DE9-7F96E61C043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3216" y="1779841"/>
              <a:ext cx="616597" cy="320967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9647AE19-3EED-5B0C-D3C4-EC5A5252631E}"/>
                </a:ext>
              </a:extLst>
            </p:cNvPr>
            <p:cNvSpPr/>
            <p:nvPr/>
          </p:nvSpPr>
          <p:spPr>
            <a:xfrm>
              <a:off x="5823216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2E02410F-E5CB-1B28-DE79-FD4E8252C7FB}"/>
              </a:ext>
            </a:extLst>
          </p:cNvPr>
          <p:cNvSpPr txBox="1"/>
          <p:nvPr/>
        </p:nvSpPr>
        <p:spPr>
          <a:xfrm>
            <a:off x="5773290" y="2094816"/>
            <a:ext cx="66174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［GY］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6" name="object 46">
            <a:extLst>
              <a:ext uri="{FF2B5EF4-FFF2-40B4-BE49-F238E27FC236}">
                <a16:creationId xmlns:a16="http://schemas.microsoft.com/office/drawing/2014/main" id="{595A83B9-94F0-C989-F0AE-34C33BC240B6}"/>
              </a:ext>
            </a:extLst>
          </p:cNvPr>
          <p:cNvGrpSpPr/>
          <p:nvPr/>
        </p:nvGrpSpPr>
        <p:grpSpPr>
          <a:xfrm>
            <a:off x="6481788" y="1776666"/>
            <a:ext cx="623570" cy="327660"/>
            <a:chOff x="6481788" y="1776666"/>
            <a:chExt cx="623570" cy="327660"/>
          </a:xfrm>
        </p:grpSpPr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3AC595B1-C5DD-9A52-796C-D474BD78E7D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4963" y="1779841"/>
              <a:ext cx="616597" cy="320967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6391C3A-B1FE-93A8-DA1E-3B9DF7FBABDE}"/>
                </a:ext>
              </a:extLst>
            </p:cNvPr>
            <p:cNvSpPr/>
            <p:nvPr/>
          </p:nvSpPr>
          <p:spPr>
            <a:xfrm>
              <a:off x="648496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B248DC8D-977A-63D9-9676-3F0BB21E4E05}"/>
              </a:ext>
            </a:extLst>
          </p:cNvPr>
          <p:cNvSpPr txBox="1"/>
          <p:nvPr/>
        </p:nvSpPr>
        <p:spPr>
          <a:xfrm>
            <a:off x="6435036" y="2094816"/>
            <a:ext cx="727764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50" name="object 50">
            <a:extLst>
              <a:ext uri="{FF2B5EF4-FFF2-40B4-BE49-F238E27FC236}">
                <a16:creationId xmlns:a16="http://schemas.microsoft.com/office/drawing/2014/main" id="{A93D88DD-59CC-F5E1-C490-0F7329D37E29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6430" y="1429511"/>
            <a:ext cx="616584" cy="320979"/>
          </a:xfrm>
          <a:prstGeom prst="rect">
            <a:avLst/>
          </a:prstGeom>
        </p:spPr>
      </p:pic>
      <p:sp>
        <p:nvSpPr>
          <p:cNvPr id="52" name="object 52">
            <a:extLst>
              <a:ext uri="{FF2B5EF4-FFF2-40B4-BE49-F238E27FC236}">
                <a16:creationId xmlns:a16="http://schemas.microsoft.com/office/drawing/2014/main" id="{008AA214-F13A-7E64-CA34-62E1B4020E4E}"/>
              </a:ext>
            </a:extLst>
          </p:cNvPr>
          <p:cNvSpPr/>
          <p:nvPr/>
        </p:nvSpPr>
        <p:spPr>
          <a:xfrm>
            <a:off x="8879271" y="1125853"/>
            <a:ext cx="0" cy="1200785"/>
          </a:xfrm>
          <a:custGeom>
            <a:avLst/>
            <a:gdLst/>
            <a:ahLst/>
            <a:cxnLst/>
            <a:rect l="l" t="t" r="r" b="b"/>
            <a:pathLst>
              <a:path h="1200785">
                <a:moveTo>
                  <a:pt x="0" y="0"/>
                </a:moveTo>
                <a:lnTo>
                  <a:pt x="0" y="1200708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6450DCC7-E125-6A42-5587-56CCC1625DF1}"/>
              </a:ext>
            </a:extLst>
          </p:cNvPr>
          <p:cNvSpPr txBox="1"/>
          <p:nvPr/>
        </p:nvSpPr>
        <p:spPr>
          <a:xfrm>
            <a:off x="4487039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143AD8FF-669C-D7B8-EFB1-8335B42FA3F1}"/>
              </a:ext>
            </a:extLst>
          </p:cNvPr>
          <p:cNvSpPr/>
          <p:nvPr/>
        </p:nvSpPr>
        <p:spPr>
          <a:xfrm>
            <a:off x="6548028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C631E359-0277-4C55-F41A-48701FD93EC1}"/>
              </a:ext>
            </a:extLst>
          </p:cNvPr>
          <p:cNvSpPr txBox="1"/>
          <p:nvPr/>
        </p:nvSpPr>
        <p:spPr>
          <a:xfrm>
            <a:off x="4487038" y="1037117"/>
            <a:ext cx="817947" cy="1545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173" name="object 173">
            <a:extLst>
              <a:ext uri="{FF2B5EF4-FFF2-40B4-BE49-F238E27FC236}">
                <a16:creationId xmlns:a16="http://schemas.microsoft.com/office/drawing/2014/main" id="{CEC586C6-EB5C-399F-A79A-C95343FAB1D5}"/>
              </a:ext>
            </a:extLst>
          </p:cNvPr>
          <p:cNvSpPr txBox="1"/>
          <p:nvPr/>
        </p:nvSpPr>
        <p:spPr>
          <a:xfrm>
            <a:off x="8948974" y="1861999"/>
            <a:ext cx="793564" cy="4512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扉柄、本体、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カウンター柄は同柄で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コーディネイトできます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（鏡面ピュアホワイト柄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［WV］除く）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5" name="object 175">
            <a:extLst>
              <a:ext uri="{FF2B5EF4-FFF2-40B4-BE49-F238E27FC236}">
                <a16:creationId xmlns:a16="http://schemas.microsoft.com/office/drawing/2014/main" id="{78DA33CD-F82E-46FA-DB31-E74B867336B6}"/>
              </a:ext>
            </a:extLst>
          </p:cNvPr>
          <p:cNvSpPr txBox="1"/>
          <p:nvPr/>
        </p:nvSpPr>
        <p:spPr>
          <a:xfrm>
            <a:off x="6609278" y="3397284"/>
            <a:ext cx="777801" cy="270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本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体と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台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endParaRPr sz="550" dirty="0">
              <a:latin typeface="MS PGothic Regular"/>
              <a:cs typeface="A-OTF Gothic BBB Pro"/>
            </a:endParaRPr>
          </a:p>
          <a:p>
            <a:pPr marL="24130" marR="5080" indent="-12065">
              <a:lnSpc>
                <a:spcPct val="106100"/>
              </a:lnSpc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Y］ 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6" name="object 176">
            <a:extLst>
              <a:ext uri="{FF2B5EF4-FFF2-40B4-BE49-F238E27FC236}">
                <a16:creationId xmlns:a16="http://schemas.microsoft.com/office/drawing/2014/main" id="{E2DA3EFE-AF38-02C4-9A9B-99E5776C9069}"/>
              </a:ext>
            </a:extLst>
          </p:cNvPr>
          <p:cNvSpPr txBox="1"/>
          <p:nvPr/>
        </p:nvSpPr>
        <p:spPr>
          <a:xfrm>
            <a:off x="5154315" y="3352321"/>
            <a:ext cx="130692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※扉同柄のエンドパネルをご用意しています。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8" name="object 178">
            <a:extLst>
              <a:ext uri="{FF2B5EF4-FFF2-40B4-BE49-F238E27FC236}">
                <a16:creationId xmlns:a16="http://schemas.microsoft.com/office/drawing/2014/main" id="{4DFD2A5C-5872-BC38-50F4-7D89ABD7283B}"/>
              </a:ext>
            </a:extLst>
          </p:cNvPr>
          <p:cNvSpPr txBox="1"/>
          <p:nvPr/>
        </p:nvSpPr>
        <p:spPr>
          <a:xfrm>
            <a:off x="4449808" y="3069392"/>
            <a:ext cx="613482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［DV］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93" name="object 193">
            <a:extLst>
              <a:ext uri="{FF2B5EF4-FFF2-40B4-BE49-F238E27FC236}">
                <a16:creationId xmlns:a16="http://schemas.microsoft.com/office/drawing/2014/main" id="{5F69694B-915E-6D0E-62E0-5FCB4FBFE36E}"/>
              </a:ext>
            </a:extLst>
          </p:cNvPr>
          <p:cNvSpPr txBox="1"/>
          <p:nvPr/>
        </p:nvSpPr>
        <p:spPr>
          <a:xfrm>
            <a:off x="5114993" y="3608025"/>
            <a:ext cx="65829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94" name="object 194">
            <a:extLst>
              <a:ext uri="{FF2B5EF4-FFF2-40B4-BE49-F238E27FC236}">
                <a16:creationId xmlns:a16="http://schemas.microsoft.com/office/drawing/2014/main" id="{39A83EE6-DFEF-0711-D826-26FD52BDDD7E}"/>
              </a:ext>
            </a:extLst>
          </p:cNvPr>
          <p:cNvGrpSpPr/>
          <p:nvPr/>
        </p:nvGrpSpPr>
        <p:grpSpPr>
          <a:xfrm>
            <a:off x="4494466" y="3481349"/>
            <a:ext cx="623570" cy="327660"/>
            <a:chOff x="4494466" y="3481349"/>
            <a:chExt cx="623570" cy="327660"/>
          </a:xfrm>
        </p:grpSpPr>
        <p:pic>
          <p:nvPicPr>
            <p:cNvPr id="195" name="object 195">
              <a:extLst>
                <a:ext uri="{FF2B5EF4-FFF2-40B4-BE49-F238E27FC236}">
                  <a16:creationId xmlns:a16="http://schemas.microsoft.com/office/drawing/2014/main" id="{C9C386DB-6B6B-6F2C-B11A-473EC18AE37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7654" y="3484511"/>
              <a:ext cx="616585" cy="320967"/>
            </a:xfrm>
            <a:prstGeom prst="rect">
              <a:avLst/>
            </a:prstGeom>
          </p:spPr>
        </p:pic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A1E330EE-7F59-19BC-1897-1F987E30AAD0}"/>
                </a:ext>
              </a:extLst>
            </p:cNvPr>
            <p:cNvSpPr/>
            <p:nvPr/>
          </p:nvSpPr>
          <p:spPr>
            <a:xfrm>
              <a:off x="4497641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bg object 24">
            <a:extLst>
              <a:ext uri="{FF2B5EF4-FFF2-40B4-BE49-F238E27FC236}">
                <a16:creationId xmlns:a16="http://schemas.microsoft.com/office/drawing/2014/main" id="{67AC5911-E9CD-D98D-646E-C786E400C03F}"/>
              </a:ext>
            </a:extLst>
          </p:cNvPr>
          <p:cNvSpPr/>
          <p:nvPr/>
        </p:nvSpPr>
        <p:spPr>
          <a:xfrm>
            <a:off x="4375670" y="692035"/>
            <a:ext cx="5400675" cy="3240405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Rectangle 24">
            <a:extLst>
              <a:ext uri="{FF2B5EF4-FFF2-40B4-BE49-F238E27FC236}">
                <a16:creationId xmlns:a16="http://schemas.microsoft.com/office/drawing/2014/main" id="{E7968A5D-65E9-EDC1-0007-0BAEC11C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35" name="object 175">
            <a:extLst>
              <a:ext uri="{FF2B5EF4-FFF2-40B4-BE49-F238E27FC236}">
                <a16:creationId xmlns:a16="http://schemas.microsoft.com/office/drawing/2014/main" id="{B7679715-55FF-6EF5-9084-AD8A2D95B274}"/>
              </a:ext>
            </a:extLst>
          </p:cNvPr>
          <p:cNvSpPr txBox="1"/>
          <p:nvPr/>
        </p:nvSpPr>
        <p:spPr>
          <a:xfrm>
            <a:off x="8959470" y="1037117"/>
            <a:ext cx="656054" cy="1648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lang="ja-JP" altLang="en-US" sz="700" dirty="0">
              <a:latin typeface="+mn-ea"/>
              <a:cs typeface="A-OTF Gothic BBB Pro"/>
            </a:endParaRPr>
          </a:p>
        </p:txBody>
      </p:sp>
      <p:sp>
        <p:nvSpPr>
          <p:cNvPr id="237" name="object 175">
            <a:extLst>
              <a:ext uri="{FF2B5EF4-FFF2-40B4-BE49-F238E27FC236}">
                <a16:creationId xmlns:a16="http://schemas.microsoft.com/office/drawing/2014/main" id="{A2C71D2F-7E9D-32A6-96AC-87E065626A3C}"/>
              </a:ext>
            </a:extLst>
          </p:cNvPr>
          <p:cNvSpPr txBox="1"/>
          <p:nvPr/>
        </p:nvSpPr>
        <p:spPr>
          <a:xfrm>
            <a:off x="7959545" y="1166578"/>
            <a:ext cx="871465" cy="244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600">
                <a:solidFill>
                  <a:srgbClr val="231F20"/>
                </a:solidFill>
                <a:latin typeface="+mn-ea"/>
                <a:cs typeface="A-OTF Gothic BBB Pro"/>
              </a:rPr>
              <a:t>鏡面シート仕様</a:t>
            </a:r>
            <a:endParaRPr lang="en-US" altLang="ja-JP" sz="6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marR="5080">
              <a:lnSpc>
                <a:spcPct val="121300"/>
              </a:lnSpc>
            </a:pPr>
            <a:r>
              <a:rPr lang="en-US" altLang="ja-JP" sz="500" dirty="0">
                <a:latin typeface="+mn-ea"/>
                <a:cs typeface="A-OTF Gothic BBB Pro"/>
              </a:rPr>
              <a:t>※</a:t>
            </a:r>
            <a:r>
              <a:rPr lang="ja-JP" altLang="en-US" sz="500">
                <a:latin typeface="+mn-ea"/>
                <a:cs typeface="A-OTF Gothic BBB Pro"/>
              </a:rPr>
              <a:t>コンパクトタイプを除く</a:t>
            </a:r>
            <a:endParaRPr lang="ja-JP" altLang="en-US" sz="500" dirty="0">
              <a:latin typeface="+mn-ea"/>
              <a:cs typeface="A-OTF Gothic BBB Pro"/>
            </a:endParaRPr>
          </a:p>
        </p:txBody>
      </p:sp>
      <p:sp>
        <p:nvSpPr>
          <p:cNvPr id="239" name="object 53">
            <a:extLst>
              <a:ext uri="{FF2B5EF4-FFF2-40B4-BE49-F238E27FC236}">
                <a16:creationId xmlns:a16="http://schemas.microsoft.com/office/drawing/2014/main" id="{43F6CB33-0E57-25D2-E971-042AF77E5CB6}"/>
              </a:ext>
            </a:extLst>
          </p:cNvPr>
          <p:cNvSpPr txBox="1"/>
          <p:nvPr/>
        </p:nvSpPr>
        <p:spPr>
          <a:xfrm>
            <a:off x="6634815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242" name="object 53">
            <a:extLst>
              <a:ext uri="{FF2B5EF4-FFF2-40B4-BE49-F238E27FC236}">
                <a16:creationId xmlns:a16="http://schemas.microsoft.com/office/drawing/2014/main" id="{9B3D9BAE-814E-7496-B68E-E23CE76062DE}"/>
              </a:ext>
            </a:extLst>
          </p:cNvPr>
          <p:cNvSpPr txBox="1"/>
          <p:nvPr/>
        </p:nvSpPr>
        <p:spPr>
          <a:xfrm>
            <a:off x="4487039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46" name="object 25">
            <a:extLst>
              <a:ext uri="{FF2B5EF4-FFF2-40B4-BE49-F238E27FC236}">
                <a16:creationId xmlns:a16="http://schemas.microsoft.com/office/drawing/2014/main" id="{DF243C45-720E-8ADF-A521-EC83467A6E66}"/>
              </a:ext>
            </a:extLst>
          </p:cNvPr>
          <p:cNvSpPr txBox="1"/>
          <p:nvPr/>
        </p:nvSpPr>
        <p:spPr>
          <a:xfrm>
            <a:off x="4454856" y="1537751"/>
            <a:ext cx="715543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ソフトウォールナット柄 </a:t>
            </a:r>
          </a:p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UY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lang="en" altLang="ja-JP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47" name="object 25">
            <a:extLst>
              <a:ext uri="{FF2B5EF4-FFF2-40B4-BE49-F238E27FC236}">
                <a16:creationId xmlns:a16="http://schemas.microsoft.com/office/drawing/2014/main" id="{E7F212C1-8499-6C60-6D23-8F957BEAD860}"/>
              </a:ext>
            </a:extLst>
          </p:cNvPr>
          <p:cNvSpPr txBox="1"/>
          <p:nvPr/>
        </p:nvSpPr>
        <p:spPr>
          <a:xfrm>
            <a:off x="6439601" y="1537753"/>
            <a:ext cx="723199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グレージュアッシュ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48" name="object 25">
            <a:extLst>
              <a:ext uri="{FF2B5EF4-FFF2-40B4-BE49-F238E27FC236}">
                <a16:creationId xmlns:a16="http://schemas.microsoft.com/office/drawing/2014/main" id="{0D3D864F-7A5B-F908-BBA7-5B61DC1CEF7A}"/>
              </a:ext>
            </a:extLst>
          </p:cNvPr>
          <p:cNvSpPr txBox="1"/>
          <p:nvPr/>
        </p:nvSpPr>
        <p:spPr>
          <a:xfrm>
            <a:off x="7091731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51" name="Rectangle 126">
            <a:extLst>
              <a:ext uri="{FF2B5EF4-FFF2-40B4-BE49-F238E27FC236}">
                <a16:creationId xmlns:a16="http://schemas.microsoft.com/office/drawing/2014/main" id="{2827F5D3-F8F7-AA8C-47A6-F8C7E823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1100"/>
              <a:t>仕事部屋として、子ども部屋として。</a:t>
            </a:r>
          </a:p>
          <a:p>
            <a:r>
              <a:rPr lang="ja-JP" altLang="en-US" sz="1100"/>
              <a:t>デスクまわりの小物類をカウンター下に収納。</a:t>
            </a:r>
          </a:p>
        </p:txBody>
      </p:sp>
      <p:sp>
        <p:nvSpPr>
          <p:cNvPr id="252" name="object 53">
            <a:extLst>
              <a:ext uri="{FF2B5EF4-FFF2-40B4-BE49-F238E27FC236}">
                <a16:creationId xmlns:a16="http://schemas.microsoft.com/office/drawing/2014/main" id="{129C5134-D054-38A2-2D2E-964E1D03E439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［個室］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pic>
        <p:nvPicPr>
          <p:cNvPr id="3" name="bg object 23">
            <a:extLst>
              <a:ext uri="{FF2B5EF4-FFF2-40B4-BE49-F238E27FC236}">
                <a16:creationId xmlns:a16="http://schemas.microsoft.com/office/drawing/2014/main" id="{38231AB3-76F4-6949-85CA-0C8540D40391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1617" y="692035"/>
            <a:ext cx="4144365" cy="3446614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ED717CE9-01B3-8B84-0CCB-C1969F3AA158}"/>
              </a:ext>
            </a:extLst>
          </p:cNvPr>
          <p:cNvSpPr txBox="1"/>
          <p:nvPr/>
        </p:nvSpPr>
        <p:spPr>
          <a:xfrm>
            <a:off x="231576" y="5008612"/>
            <a:ext cx="239014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705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2025"/>
              </a:lnSpc>
            </a:pPr>
            <a:r>
              <a:rPr sz="17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TA05</a:t>
            </a:r>
            <a:r>
              <a:rPr sz="1700" spc="-13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 幅800 × 高さ790（Uオーダー）× 奥行400mm 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1">
              <a:spcBef>
                <a:spcPts val="200"/>
              </a:spcBef>
              <a:tabLst>
                <a:tab pos="148590" algn="l"/>
              </a:tabLst>
            </a:pPr>
            <a:r>
              <a:rPr lang="en-US" altLang="ja-JP" sz="500" dirty="0"/>
              <a:t>※</a:t>
            </a:r>
            <a:r>
              <a:rPr lang="ja-JP" altLang="en-US" sz="500"/>
              <a:t>幅・高さ寸法にカウンターは含まれておりません。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555"/>
              </a:spcBef>
              <a:buChar char="■"/>
              <a:tabLst>
                <a:tab pos="148590" algn="l"/>
              </a:tabLst>
            </a:pPr>
            <a:r>
              <a:rPr sz="6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扉：フラットタッチ扉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ウォールナット柄（TY） 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本体：ウォールナット柄（TY） 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0">
              <a:lnSpc>
                <a:spcPct val="100000"/>
              </a:lnSpc>
              <a:spcBef>
                <a:spcPts val="555"/>
              </a:spcBef>
            </a:pPr>
            <a:r>
              <a:rPr sz="600" spc="-6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商品にカウンターは含まれておりません。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0">
              <a:lnSpc>
                <a:spcPct val="100000"/>
              </a:lnSpc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23495">
              <a:spcBef>
                <a:spcPts val="10"/>
              </a:spcBef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68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860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</a:t>
            </a:r>
            <a:r>
              <a:rPr sz="600" spc="1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62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600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38" name="object 57">
            <a:extLst>
              <a:ext uri="{FF2B5EF4-FFF2-40B4-BE49-F238E27FC236}">
                <a16:creationId xmlns:a16="http://schemas.microsoft.com/office/drawing/2014/main" id="{672AC97C-B18F-AE41-B91D-7358CA906530}"/>
              </a:ext>
            </a:extLst>
          </p:cNvPr>
          <p:cNvSpPr txBox="1"/>
          <p:nvPr/>
        </p:nvSpPr>
        <p:spPr>
          <a:xfrm>
            <a:off x="5211392" y="1046996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245" name="object 57">
            <a:extLst>
              <a:ext uri="{FF2B5EF4-FFF2-40B4-BE49-F238E27FC236}">
                <a16:creationId xmlns:a16="http://schemas.microsoft.com/office/drawing/2014/main" id="{F2552502-27C5-1241-8289-48CC437BD148}"/>
              </a:ext>
            </a:extLst>
          </p:cNvPr>
          <p:cNvSpPr txBox="1"/>
          <p:nvPr/>
        </p:nvSpPr>
        <p:spPr>
          <a:xfrm>
            <a:off x="521139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>
              <a:latin typeface="MS PGothic Regular"/>
              <a:cs typeface="Kozuka Gothic Pr6N"/>
            </a:endParaRPr>
          </a:p>
        </p:txBody>
      </p:sp>
      <p:sp>
        <p:nvSpPr>
          <p:cNvPr id="255" name="object 51">
            <a:extLst>
              <a:ext uri="{FF2B5EF4-FFF2-40B4-BE49-F238E27FC236}">
                <a16:creationId xmlns:a16="http://schemas.microsoft.com/office/drawing/2014/main" id="{98437945-8689-8E48-A8A3-961E35413C30}"/>
              </a:ext>
            </a:extLst>
          </p:cNvPr>
          <p:cNvSpPr txBox="1"/>
          <p:nvPr/>
        </p:nvSpPr>
        <p:spPr>
          <a:xfrm>
            <a:off x="7916503" y="1755761"/>
            <a:ext cx="761901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鏡面ピュアホワイト柄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WV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lang="en" altLang="ja-JP" sz="550" dirty="0">
              <a:latin typeface="MS PGothic Regular"/>
              <a:cs typeface="A-OTF Gothic BBB Pro"/>
            </a:endParaRPr>
          </a:p>
        </p:txBody>
      </p:sp>
      <p:sp>
        <p:nvSpPr>
          <p:cNvPr id="256" name="object 176">
            <a:extLst>
              <a:ext uri="{FF2B5EF4-FFF2-40B4-BE49-F238E27FC236}">
                <a16:creationId xmlns:a16="http://schemas.microsoft.com/office/drawing/2014/main" id="{C204C94E-0108-5147-965D-4127585423E8}"/>
              </a:ext>
            </a:extLst>
          </p:cNvPr>
          <p:cNvSpPr txBox="1"/>
          <p:nvPr/>
        </p:nvSpPr>
        <p:spPr>
          <a:xfrm>
            <a:off x="7966430" y="2016965"/>
            <a:ext cx="8343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+mn-ea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鏡面ピュアホワイト柄［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WV］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の本体と台輪はしっくいホワイト柄［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PY］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になります。</a:t>
            </a:r>
            <a:endParaRPr sz="500" dirty="0">
              <a:latin typeface="+mn-ea"/>
              <a:cs typeface="A-OTF Gothic BBB Pro"/>
            </a:endParaRPr>
          </a:p>
        </p:txBody>
      </p:sp>
      <p:sp>
        <p:nvSpPr>
          <p:cNvPr id="257" name="object 59">
            <a:extLst>
              <a:ext uri="{FF2B5EF4-FFF2-40B4-BE49-F238E27FC236}">
                <a16:creationId xmlns:a16="http://schemas.microsoft.com/office/drawing/2014/main" id="{E1B5F666-FD86-7047-B626-EA0CFA432AE1}"/>
              </a:ext>
            </a:extLst>
          </p:cNvPr>
          <p:cNvSpPr/>
          <p:nvPr/>
        </p:nvSpPr>
        <p:spPr>
          <a:xfrm>
            <a:off x="7865689" y="1227212"/>
            <a:ext cx="45719" cy="1046707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1" name="図 260">
            <a:extLst>
              <a:ext uri="{FF2B5EF4-FFF2-40B4-BE49-F238E27FC236}">
                <a16:creationId xmlns:a16="http://schemas.microsoft.com/office/drawing/2014/main" id="{D267A843-1EB4-EC4F-A1DB-2BFA798600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5982" y="1235451"/>
            <a:ext cx="576819" cy="618618"/>
          </a:xfrm>
          <a:prstGeom prst="rect">
            <a:avLst/>
          </a:prstGeom>
        </p:spPr>
      </p:pic>
      <p:pic>
        <p:nvPicPr>
          <p:cNvPr id="262" name="図 261">
            <a:extLst>
              <a:ext uri="{FF2B5EF4-FFF2-40B4-BE49-F238E27FC236}">
                <a16:creationId xmlns:a16="http://schemas.microsoft.com/office/drawing/2014/main" id="{011FBBAE-6FBC-274B-AC02-2C7C3FB180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4140" y="2743667"/>
            <a:ext cx="576819" cy="6186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7137247-7D8D-F847-B646-8EE6943D1F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91592" y="5571208"/>
            <a:ext cx="381000" cy="368300"/>
          </a:xfrm>
          <a:prstGeom prst="rect">
            <a:avLst/>
          </a:prstGeom>
        </p:spPr>
      </p:pic>
      <p:sp>
        <p:nvSpPr>
          <p:cNvPr id="9" name="object 19">
            <a:extLst>
              <a:ext uri="{FF2B5EF4-FFF2-40B4-BE49-F238E27FC236}">
                <a16:creationId xmlns:a16="http://schemas.microsoft.com/office/drawing/2014/main" id="{0CD83530-D41A-7B6C-FB99-4315774528ED}"/>
              </a:ext>
            </a:extLst>
          </p:cNvPr>
          <p:cNvSpPr txBox="1"/>
          <p:nvPr/>
        </p:nvSpPr>
        <p:spPr>
          <a:xfrm>
            <a:off x="7391399" y="2426627"/>
            <a:ext cx="2232000" cy="107080"/>
          </a:xfrm>
          <a:prstGeom prst="rect">
            <a:avLst/>
          </a:prstGeom>
          <a:solidFill>
            <a:srgbClr val="46535A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ソリッドカラー</a:t>
            </a:r>
            <a:endParaRPr sz="600" b="1" dirty="0">
              <a:latin typeface="+mn-ea"/>
              <a:cs typeface="Kozuka Gothic Pr6N"/>
            </a:endParaRPr>
          </a:p>
        </p:txBody>
      </p:sp>
      <p:sp>
        <p:nvSpPr>
          <p:cNvPr id="13" name="object 56">
            <a:extLst>
              <a:ext uri="{FF2B5EF4-FFF2-40B4-BE49-F238E27FC236}">
                <a16:creationId xmlns:a16="http://schemas.microsoft.com/office/drawing/2014/main" id="{223C47EC-45DF-7568-D813-52545F4250BE}"/>
              </a:ext>
            </a:extLst>
          </p:cNvPr>
          <p:cNvSpPr/>
          <p:nvPr/>
        </p:nvSpPr>
        <p:spPr>
          <a:xfrm>
            <a:off x="8879271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4">
            <a:extLst>
              <a:ext uri="{FF2B5EF4-FFF2-40B4-BE49-F238E27FC236}">
                <a16:creationId xmlns:a16="http://schemas.microsoft.com/office/drawing/2014/main" id="{17ADD74E-04C0-F3CF-565F-F03106B74580}"/>
              </a:ext>
            </a:extLst>
          </p:cNvPr>
          <p:cNvSpPr txBox="1"/>
          <p:nvPr/>
        </p:nvSpPr>
        <p:spPr>
          <a:xfrm>
            <a:off x="8948973" y="3397214"/>
            <a:ext cx="819115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本体と台輪は</a:t>
            </a:r>
            <a:endParaRPr sz="550" spc="-30" dirty="0"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しっくいホワイト柄</a:t>
            </a:r>
            <a:endParaRPr lang="en-US" altLang="ja-JP" sz="550" spc="-3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PY］になります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16" name="object 177">
            <a:extLst>
              <a:ext uri="{FF2B5EF4-FFF2-40B4-BE49-F238E27FC236}">
                <a16:creationId xmlns:a16="http://schemas.microsoft.com/office/drawing/2014/main" id="{51091633-D4AD-ED57-1918-9B2AE73658A1}"/>
              </a:ext>
            </a:extLst>
          </p:cNvPr>
          <p:cNvSpPr txBox="1"/>
          <p:nvPr/>
        </p:nvSpPr>
        <p:spPr>
          <a:xfrm>
            <a:off x="8046808" y="3069392"/>
            <a:ext cx="712470" cy="4318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40"/>
              </a:spcBef>
            </a:pP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55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［JV］</a:t>
            </a:r>
            <a:endParaRPr sz="550" dirty="0">
              <a:latin typeface="MS PGothic Regular"/>
              <a:cs typeface="A-OTF Gothic BBB Pro"/>
            </a:endParaRPr>
          </a:p>
          <a:p>
            <a:pPr marL="69215" marR="5080" indent="-56515">
              <a:lnSpc>
                <a:spcPct val="116700"/>
              </a:lnSpc>
              <a:spcBef>
                <a:spcPts val="595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※扉同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エ</a:t>
            </a:r>
            <a:r>
              <a:rPr sz="500" spc="-18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ドパ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を 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0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35" name="object 179">
            <a:extLst>
              <a:ext uri="{FF2B5EF4-FFF2-40B4-BE49-F238E27FC236}">
                <a16:creationId xmlns:a16="http://schemas.microsoft.com/office/drawing/2014/main" id="{D6D66EF3-23AC-6737-2034-9D5330F3EF69}"/>
              </a:ext>
            </a:extLst>
          </p:cNvPr>
          <p:cNvSpPr txBox="1"/>
          <p:nvPr/>
        </p:nvSpPr>
        <p:spPr>
          <a:xfrm>
            <a:off x="7385050" y="3069391"/>
            <a:ext cx="66175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ソ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［KV］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1" name="object 197">
            <a:extLst>
              <a:ext uri="{FF2B5EF4-FFF2-40B4-BE49-F238E27FC236}">
                <a16:creationId xmlns:a16="http://schemas.microsoft.com/office/drawing/2014/main" id="{229D92D1-0AE8-8122-FFA5-D1BDF2461E0E}"/>
              </a:ext>
            </a:extLst>
          </p:cNvPr>
          <p:cNvSpPr txBox="1"/>
          <p:nvPr/>
        </p:nvSpPr>
        <p:spPr>
          <a:xfrm>
            <a:off x="8046808" y="3608025"/>
            <a:ext cx="62851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55" name="object 198">
            <a:extLst>
              <a:ext uri="{FF2B5EF4-FFF2-40B4-BE49-F238E27FC236}">
                <a16:creationId xmlns:a16="http://schemas.microsoft.com/office/drawing/2014/main" id="{C89C38AF-60D8-EF2A-95B9-1FF896029EB9}"/>
              </a:ext>
            </a:extLst>
          </p:cNvPr>
          <p:cNvGrpSpPr/>
          <p:nvPr/>
        </p:nvGrpSpPr>
        <p:grpSpPr>
          <a:xfrm>
            <a:off x="7385050" y="2743161"/>
            <a:ext cx="1282065" cy="1065530"/>
            <a:chOff x="7503528" y="2743161"/>
            <a:chExt cx="1282065" cy="1065530"/>
          </a:xfrm>
        </p:grpSpPr>
        <p:pic>
          <p:nvPicPr>
            <p:cNvPr id="58" name="object 199">
              <a:extLst>
                <a:ext uri="{FF2B5EF4-FFF2-40B4-BE49-F238E27FC236}">
                  <a16:creationId xmlns:a16="http://schemas.microsoft.com/office/drawing/2014/main" id="{8C6ED6B3-ED53-108D-2EFF-E0E64C931D6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6703" y="3484511"/>
              <a:ext cx="616597" cy="320967"/>
            </a:xfrm>
            <a:prstGeom prst="rect">
              <a:avLst/>
            </a:prstGeom>
          </p:spPr>
        </p:pic>
        <p:sp>
          <p:nvSpPr>
            <p:cNvPr id="59" name="object 200">
              <a:extLst>
                <a:ext uri="{FF2B5EF4-FFF2-40B4-BE49-F238E27FC236}">
                  <a16:creationId xmlns:a16="http://schemas.microsoft.com/office/drawing/2014/main" id="{350F5634-6451-B054-4242-44B6A29AF4A4}"/>
                </a:ext>
              </a:extLst>
            </p:cNvPr>
            <p:cNvSpPr/>
            <p:nvPr/>
          </p:nvSpPr>
          <p:spPr>
            <a:xfrm>
              <a:off x="7506703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201">
              <a:extLst>
                <a:ext uri="{FF2B5EF4-FFF2-40B4-BE49-F238E27FC236}">
                  <a16:creationId xmlns:a16="http://schemas.microsoft.com/office/drawing/2014/main" id="{52366B6F-551E-C86D-223B-76FEA70B72A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6703" y="2743161"/>
              <a:ext cx="616597" cy="320967"/>
            </a:xfrm>
            <a:prstGeom prst="rect">
              <a:avLst/>
            </a:prstGeom>
          </p:spPr>
        </p:pic>
        <p:pic>
          <p:nvPicPr>
            <p:cNvPr id="61" name="object 202">
              <a:extLst>
                <a:ext uri="{FF2B5EF4-FFF2-40B4-BE49-F238E27FC236}">
                  <a16:creationId xmlns:a16="http://schemas.microsoft.com/office/drawing/2014/main" id="{C1A3EFFA-7138-5307-BDD5-4C1DB1679D2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68449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62" name="object 53">
            <a:extLst>
              <a:ext uri="{FF2B5EF4-FFF2-40B4-BE49-F238E27FC236}">
                <a16:creationId xmlns:a16="http://schemas.microsoft.com/office/drawing/2014/main" id="{67185C89-96DF-DFA5-709C-A499C05BCFA8}"/>
              </a:ext>
            </a:extLst>
          </p:cNvPr>
          <p:cNvSpPr txBox="1"/>
          <p:nvPr/>
        </p:nvSpPr>
        <p:spPr>
          <a:xfrm>
            <a:off x="7385788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63" name="object 53">
            <a:extLst>
              <a:ext uri="{FF2B5EF4-FFF2-40B4-BE49-F238E27FC236}">
                <a16:creationId xmlns:a16="http://schemas.microsoft.com/office/drawing/2014/main" id="{2BE2AC26-0CD6-AE89-084E-595839C28E1B}"/>
              </a:ext>
            </a:extLst>
          </p:cNvPr>
          <p:cNvSpPr txBox="1"/>
          <p:nvPr/>
        </p:nvSpPr>
        <p:spPr>
          <a:xfrm>
            <a:off x="8973977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128" name="object 53">
            <a:extLst>
              <a:ext uri="{FF2B5EF4-FFF2-40B4-BE49-F238E27FC236}">
                <a16:creationId xmlns:a16="http://schemas.microsoft.com/office/drawing/2014/main" id="{68E84D53-176A-2F49-3C91-A16E1608ED3D}"/>
              </a:ext>
            </a:extLst>
          </p:cNvPr>
          <p:cNvSpPr txBox="1"/>
          <p:nvPr/>
        </p:nvSpPr>
        <p:spPr>
          <a:xfrm>
            <a:off x="7416800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129" name="object 57">
            <a:extLst>
              <a:ext uri="{FF2B5EF4-FFF2-40B4-BE49-F238E27FC236}">
                <a16:creationId xmlns:a16="http://schemas.microsoft.com/office/drawing/2014/main" id="{7986848B-3AD9-0A3E-4756-CC53CF61F250}"/>
              </a:ext>
            </a:extLst>
          </p:cNvPr>
          <p:cNvSpPr txBox="1"/>
          <p:nvPr/>
        </p:nvSpPr>
        <p:spPr>
          <a:xfrm>
            <a:off x="812824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pic>
        <p:nvPicPr>
          <p:cNvPr id="130" name="図 129">
            <a:extLst>
              <a:ext uri="{FF2B5EF4-FFF2-40B4-BE49-F238E27FC236}">
                <a16:creationId xmlns:a16="http://schemas.microsoft.com/office/drawing/2014/main" id="{460B1247-BE76-B636-F489-D5A2F5FEE5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5983" y="2743667"/>
            <a:ext cx="576819" cy="618618"/>
          </a:xfrm>
          <a:prstGeom prst="rect">
            <a:avLst/>
          </a:prstGeom>
        </p:spPr>
      </p:pic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6103E5B0-2C73-BDD2-B32F-4C9EC462789F}"/>
              </a:ext>
            </a:extLst>
          </p:cNvPr>
          <p:cNvGrpSpPr/>
          <p:nvPr/>
        </p:nvGrpSpPr>
        <p:grpSpPr>
          <a:xfrm>
            <a:off x="4380113" y="4047528"/>
            <a:ext cx="5441221" cy="2618548"/>
            <a:chOff x="4380113" y="4047528"/>
            <a:chExt cx="5441221" cy="2618548"/>
          </a:xfrm>
        </p:grpSpPr>
        <p:sp>
          <p:nvSpPr>
            <p:cNvPr id="171" name="object 6">
              <a:extLst>
                <a:ext uri="{FF2B5EF4-FFF2-40B4-BE49-F238E27FC236}">
                  <a16:creationId xmlns:a16="http://schemas.microsoft.com/office/drawing/2014/main" id="{FDF9882D-4151-FAFA-E9D8-09BFE8F04AEE}"/>
                </a:ext>
              </a:extLst>
            </p:cNvPr>
            <p:cNvSpPr txBox="1"/>
            <p:nvPr/>
          </p:nvSpPr>
          <p:spPr>
            <a:xfrm>
              <a:off x="4382020" y="4047528"/>
              <a:ext cx="4412615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spc="-35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扉デ</a:t>
              </a:r>
              <a:r>
                <a:rPr sz="800" b="1" spc="-40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ザ</a:t>
              </a:r>
              <a:r>
                <a:rPr sz="800" b="1" spc="-114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イ</a:t>
              </a: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ン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72" name="object 7">
              <a:extLst>
                <a:ext uri="{FF2B5EF4-FFF2-40B4-BE49-F238E27FC236}">
                  <a16:creationId xmlns:a16="http://schemas.microsoft.com/office/drawing/2014/main" id="{E7B3FFB0-ED5D-173B-50CF-749C84985797}"/>
                </a:ext>
              </a:extLst>
            </p:cNvPr>
            <p:cNvSpPr/>
            <p:nvPr/>
          </p:nvSpPr>
          <p:spPr>
            <a:xfrm>
              <a:off x="8894559" y="4047528"/>
              <a:ext cx="885825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8">
              <a:extLst>
                <a:ext uri="{FF2B5EF4-FFF2-40B4-BE49-F238E27FC236}">
                  <a16:creationId xmlns:a16="http://schemas.microsoft.com/office/drawing/2014/main" id="{767A4EE9-5D77-F233-DBE0-10C9A92C1B2A}"/>
                </a:ext>
              </a:extLst>
            </p:cNvPr>
            <p:cNvSpPr txBox="1"/>
            <p:nvPr/>
          </p:nvSpPr>
          <p:spPr>
            <a:xfrm>
              <a:off x="8900909" y="4047528"/>
              <a:ext cx="881786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本体内部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89" name="object 10">
              <a:extLst>
                <a:ext uri="{FF2B5EF4-FFF2-40B4-BE49-F238E27FC236}">
                  <a16:creationId xmlns:a16="http://schemas.microsoft.com/office/drawing/2014/main" id="{9852C09B-9580-BFF3-15FC-0DB31FDB8106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1">
              <a:extLst>
                <a:ext uri="{FF2B5EF4-FFF2-40B4-BE49-F238E27FC236}">
                  <a16:creationId xmlns:a16="http://schemas.microsoft.com/office/drawing/2014/main" id="{8F1E04D9-D0FF-92E6-95B6-9DA8B7C7B54C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191" name="object 181">
              <a:extLst>
                <a:ext uri="{FF2B5EF4-FFF2-40B4-BE49-F238E27FC236}">
                  <a16:creationId xmlns:a16="http://schemas.microsoft.com/office/drawing/2014/main" id="{8A5CC634-0FE3-214A-4A6F-A548B6B71C52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82">
              <a:extLst>
                <a:ext uri="{FF2B5EF4-FFF2-40B4-BE49-F238E27FC236}">
                  <a16:creationId xmlns:a16="http://schemas.microsoft.com/office/drawing/2014/main" id="{C3C58D11-C3E3-C49D-E105-9186B6514073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212" name="object 184">
              <a:extLst>
                <a:ext uri="{FF2B5EF4-FFF2-40B4-BE49-F238E27FC236}">
                  <a16:creationId xmlns:a16="http://schemas.microsoft.com/office/drawing/2014/main" id="{BD1D4FA5-93BA-40D2-431D-BEFB6200B93B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185">
              <a:extLst>
                <a:ext uri="{FF2B5EF4-FFF2-40B4-BE49-F238E27FC236}">
                  <a16:creationId xmlns:a16="http://schemas.microsoft.com/office/drawing/2014/main" id="{7AC12E6D-E917-C106-5814-652403FB430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214" name="object 187">
              <a:extLst>
                <a:ext uri="{FF2B5EF4-FFF2-40B4-BE49-F238E27FC236}">
                  <a16:creationId xmlns:a16="http://schemas.microsoft.com/office/drawing/2014/main" id="{E45A47EB-719E-5FF1-3532-8B5407271469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215" name="object 188">
              <a:extLst>
                <a:ext uri="{FF2B5EF4-FFF2-40B4-BE49-F238E27FC236}">
                  <a16:creationId xmlns:a16="http://schemas.microsoft.com/office/drawing/2014/main" id="{1EDFC872-2199-22EB-96F1-C7E0CF24D43F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190">
              <a:extLst>
                <a:ext uri="{FF2B5EF4-FFF2-40B4-BE49-F238E27FC236}">
                  <a16:creationId xmlns:a16="http://schemas.microsoft.com/office/drawing/2014/main" id="{A113B15A-C222-ED68-97B7-27D55E33EDF3}"/>
                </a:ext>
              </a:extLst>
            </p:cNvPr>
            <p:cNvSpPr txBox="1"/>
            <p:nvPr/>
          </p:nvSpPr>
          <p:spPr>
            <a:xfrm>
              <a:off x="5212569" y="4548622"/>
              <a:ext cx="629718" cy="46410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335"/>
                </a:spcBef>
              </a:pP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4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が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135"/>
                </a:spcBef>
              </a:pP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9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905">
                <a:lnSpc>
                  <a:spcPct val="100000"/>
                </a:lnSpc>
                <a:spcBef>
                  <a:spcPts val="40"/>
                </a:spcBef>
              </a:pP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550" spc="-1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17" name="object 191">
              <a:extLst>
                <a:ext uri="{FF2B5EF4-FFF2-40B4-BE49-F238E27FC236}">
                  <a16:creationId xmlns:a16="http://schemas.microsoft.com/office/drawing/2014/main" id="{5F81D644-7D62-D624-431A-C7A1ADBEC1B5}"/>
                </a:ext>
              </a:extLst>
            </p:cNvPr>
            <p:cNvSpPr txBox="1"/>
            <p:nvPr/>
          </p:nvSpPr>
          <p:spPr>
            <a:xfrm>
              <a:off x="6634815" y="4548622"/>
              <a:ext cx="724066" cy="343684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700" spc="-19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0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チ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75"/>
                </a:spcBef>
              </a:pP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い</a:t>
              </a:r>
              <a:endParaRPr sz="55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1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1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ュ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オ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式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</p:txBody>
        </p:sp>
        <p:sp>
          <p:nvSpPr>
            <p:cNvPr id="219" name="object 192">
              <a:extLst>
                <a:ext uri="{FF2B5EF4-FFF2-40B4-BE49-F238E27FC236}">
                  <a16:creationId xmlns:a16="http://schemas.microsoft.com/office/drawing/2014/main" id="{B134DDC4-7B32-4709-3D8A-B02676875320}"/>
                </a:ext>
              </a:extLst>
            </p:cNvPr>
            <p:cNvSpPr txBox="1"/>
            <p:nvPr/>
          </p:nvSpPr>
          <p:spPr>
            <a:xfrm>
              <a:off x="8203727" y="4548649"/>
              <a:ext cx="474677" cy="433452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框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R="5080" indent="-6985">
                <a:lnSpc>
                  <a:spcPts val="560"/>
                </a:lnSpc>
                <a:spcBef>
                  <a:spcPts val="235"/>
                </a:spcBef>
              </a:pPr>
              <a:r>
                <a:rPr sz="550" spc="-1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よ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550" spc="-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厚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R="5080" indent="-6985">
                <a:spcBef>
                  <a:spcPts val="135"/>
                </a:spcBef>
              </a:pP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雰囲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気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を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spc="-1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る框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組</a:t>
              </a:r>
              <a:r>
                <a:rPr sz="5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220" name="object 203">
              <a:extLst>
                <a:ext uri="{FF2B5EF4-FFF2-40B4-BE49-F238E27FC236}">
                  <a16:creationId xmlns:a16="http://schemas.microsoft.com/office/drawing/2014/main" id="{9E1725D6-890E-E32C-13DA-E8CF5C039E8F}"/>
                </a:ext>
              </a:extLst>
            </p:cNvPr>
            <p:cNvGrpSpPr/>
            <p:nvPr/>
          </p:nvGrpSpPr>
          <p:grpSpPr>
            <a:xfrm>
              <a:off x="4506239" y="4272622"/>
              <a:ext cx="3663315" cy="721360"/>
              <a:chOff x="4506239" y="4272622"/>
              <a:chExt cx="3663315" cy="721360"/>
            </a:xfrm>
          </p:grpSpPr>
          <p:pic>
            <p:nvPicPr>
              <p:cNvPr id="287" name="object 204">
                <a:extLst>
                  <a:ext uri="{FF2B5EF4-FFF2-40B4-BE49-F238E27FC236}">
                    <a16:creationId xmlns:a16="http://schemas.microsoft.com/office/drawing/2014/main" id="{BF33DEC8-FC36-8B6F-4573-6258A0F809FC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506239" y="4272622"/>
                <a:ext cx="662343" cy="360559"/>
              </a:xfrm>
              <a:prstGeom prst="rect">
                <a:avLst/>
              </a:prstGeom>
            </p:spPr>
          </p:pic>
          <p:pic>
            <p:nvPicPr>
              <p:cNvPr id="288" name="object 205">
                <a:extLst>
                  <a:ext uri="{FF2B5EF4-FFF2-40B4-BE49-F238E27FC236}">
                    <a16:creationId xmlns:a16="http://schemas.microsoft.com/office/drawing/2014/main" id="{9B29CDA7-384F-16FF-5B04-CD233D45015C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508842" y="4632782"/>
                <a:ext cx="658533" cy="360564"/>
              </a:xfrm>
              <a:prstGeom prst="rect">
                <a:avLst/>
              </a:prstGeom>
            </p:spPr>
          </p:pic>
          <p:pic>
            <p:nvPicPr>
              <p:cNvPr id="289" name="object 206">
                <a:extLst>
                  <a:ext uri="{FF2B5EF4-FFF2-40B4-BE49-F238E27FC236}">
                    <a16:creationId xmlns:a16="http://schemas.microsoft.com/office/drawing/2014/main" id="{D3F22604-C11E-74B6-8EBA-47FBA7701B9B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936526" y="4272622"/>
                <a:ext cx="662330" cy="360559"/>
              </a:xfrm>
              <a:prstGeom prst="rect">
                <a:avLst/>
              </a:prstGeom>
            </p:spPr>
          </p:pic>
          <p:pic>
            <p:nvPicPr>
              <p:cNvPr id="290" name="object 207">
                <a:extLst>
                  <a:ext uri="{FF2B5EF4-FFF2-40B4-BE49-F238E27FC236}">
                    <a16:creationId xmlns:a16="http://schemas.microsoft.com/office/drawing/2014/main" id="{6884A441-8D02-DE5B-74B5-4676AF3090BA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939193" y="4632782"/>
                <a:ext cx="658469" cy="360768"/>
              </a:xfrm>
              <a:prstGeom prst="rect">
                <a:avLst/>
              </a:prstGeom>
            </p:spPr>
          </p:pic>
          <p:pic>
            <p:nvPicPr>
              <p:cNvPr id="291" name="object 208">
                <a:extLst>
                  <a:ext uri="{FF2B5EF4-FFF2-40B4-BE49-F238E27FC236}">
                    <a16:creationId xmlns:a16="http://schemas.microsoft.com/office/drawing/2014/main" id="{0432A854-A29E-A050-31FC-08A1E507E9F9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7506982" y="4273029"/>
                <a:ext cx="662330" cy="360552"/>
              </a:xfrm>
              <a:prstGeom prst="rect">
                <a:avLst/>
              </a:prstGeom>
            </p:spPr>
          </p:pic>
          <p:pic>
            <p:nvPicPr>
              <p:cNvPr id="292" name="object 209">
                <a:extLst>
                  <a:ext uri="{FF2B5EF4-FFF2-40B4-BE49-F238E27FC236}">
                    <a16:creationId xmlns:a16="http://schemas.microsoft.com/office/drawing/2014/main" id="{D7B8CA73-54DC-128F-444A-F17799DBE3A1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510183" y="4633188"/>
                <a:ext cx="657644" cy="360756"/>
              </a:xfrm>
              <a:prstGeom prst="rect">
                <a:avLst/>
              </a:prstGeom>
            </p:spPr>
          </p:pic>
        </p:grpSp>
        <p:sp>
          <p:nvSpPr>
            <p:cNvPr id="221" name="object 210">
              <a:extLst>
                <a:ext uri="{FF2B5EF4-FFF2-40B4-BE49-F238E27FC236}">
                  <a16:creationId xmlns:a16="http://schemas.microsoft.com/office/drawing/2014/main" id="{0D2757E7-CF1C-23FD-5896-BB7C00EE92FD}"/>
                </a:ext>
              </a:extLst>
            </p:cNvPr>
            <p:cNvSpPr txBox="1"/>
            <p:nvPr/>
          </p:nvSpPr>
          <p:spPr>
            <a:xfrm>
              <a:off x="9001695" y="4639189"/>
              <a:ext cx="529670" cy="974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50" spc="-10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1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5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レ</a:t>
              </a:r>
              <a:r>
                <a:rPr sz="550" spc="-4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23" name="object 211">
              <a:extLst>
                <a:ext uri="{FF2B5EF4-FFF2-40B4-BE49-F238E27FC236}">
                  <a16:creationId xmlns:a16="http://schemas.microsoft.com/office/drawing/2014/main" id="{A0BCF5DE-D068-140C-DD4C-0A81D50E7552}"/>
                </a:ext>
              </a:extLst>
            </p:cNvPr>
            <p:cNvSpPr/>
            <p:nvPr/>
          </p:nvSpPr>
          <p:spPr>
            <a:xfrm>
              <a:off x="9021165" y="4307865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0"/>
                  </a:moveTo>
                  <a:lnTo>
                    <a:pt x="0" y="0"/>
                  </a:lnTo>
                  <a:lnTo>
                    <a:pt x="0" y="320967"/>
                  </a:lnTo>
                  <a:lnTo>
                    <a:pt x="616597" y="320967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bg object 24">
              <a:extLst>
                <a:ext uri="{FF2B5EF4-FFF2-40B4-BE49-F238E27FC236}">
                  <a16:creationId xmlns:a16="http://schemas.microsoft.com/office/drawing/2014/main" id="{B1D96E8D-80A5-A315-6F1F-C23ECA3EBB30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">
              <a:extLst>
                <a:ext uri="{FF2B5EF4-FFF2-40B4-BE49-F238E27FC236}">
                  <a16:creationId xmlns:a16="http://schemas.microsoft.com/office/drawing/2014/main" id="{6DBCDE13-293C-DEB8-3C7C-421EF969DC79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268" name="object 175">
              <a:extLst>
                <a:ext uri="{FF2B5EF4-FFF2-40B4-BE49-F238E27FC236}">
                  <a16:creationId xmlns:a16="http://schemas.microsoft.com/office/drawing/2014/main" id="{6AC64E22-1368-8C07-DDA2-3654EA565A80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69" name="object 175">
              <a:extLst>
                <a:ext uri="{FF2B5EF4-FFF2-40B4-BE49-F238E27FC236}">
                  <a16:creationId xmlns:a16="http://schemas.microsoft.com/office/drawing/2014/main" id="{8A56A890-9AFF-6D89-F8BB-A9A74211A56A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270" name="object 175">
              <a:extLst>
                <a:ext uri="{FF2B5EF4-FFF2-40B4-BE49-F238E27FC236}">
                  <a16:creationId xmlns:a16="http://schemas.microsoft.com/office/drawing/2014/main" id="{7A81B156-886A-1310-C97B-FD93BDB1EB9E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1" name="object 175">
              <a:extLst>
                <a:ext uri="{FF2B5EF4-FFF2-40B4-BE49-F238E27FC236}">
                  <a16:creationId xmlns:a16="http://schemas.microsoft.com/office/drawing/2014/main" id="{BABD5115-9A95-F6DD-C6CC-F2CD4CDC3FD1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2" name="object 179">
              <a:extLst>
                <a:ext uri="{FF2B5EF4-FFF2-40B4-BE49-F238E27FC236}">
                  <a16:creationId xmlns:a16="http://schemas.microsoft.com/office/drawing/2014/main" id="{4344FCB2-FE37-2F09-8071-D24BF8A76F51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273" name="object 176">
              <a:extLst>
                <a:ext uri="{FF2B5EF4-FFF2-40B4-BE49-F238E27FC236}">
                  <a16:creationId xmlns:a16="http://schemas.microsoft.com/office/drawing/2014/main" id="{BCD42F64-3426-EB55-831A-9546B473B558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4" name="object 176">
              <a:extLst>
                <a:ext uri="{FF2B5EF4-FFF2-40B4-BE49-F238E27FC236}">
                  <a16:creationId xmlns:a16="http://schemas.microsoft.com/office/drawing/2014/main" id="{AACFBE79-EBB4-3D46-F890-5F29C5C0B82C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5" name="object 176">
              <a:extLst>
                <a:ext uri="{FF2B5EF4-FFF2-40B4-BE49-F238E27FC236}">
                  <a16:creationId xmlns:a16="http://schemas.microsoft.com/office/drawing/2014/main" id="{FD060365-BEA3-3311-54A7-0A25BE86A92D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6" name="object 176">
              <a:extLst>
                <a:ext uri="{FF2B5EF4-FFF2-40B4-BE49-F238E27FC236}">
                  <a16:creationId xmlns:a16="http://schemas.microsoft.com/office/drawing/2014/main" id="{BEA0FFDC-4ACE-16A4-6D87-AF25504409BC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7" name="object 176">
              <a:extLst>
                <a:ext uri="{FF2B5EF4-FFF2-40B4-BE49-F238E27FC236}">
                  <a16:creationId xmlns:a16="http://schemas.microsoft.com/office/drawing/2014/main" id="{78293947-D840-F4EA-D4A7-6DC1F0DAB08F}"/>
                </a:ext>
              </a:extLst>
            </p:cNvPr>
            <p:cNvSpPr txBox="1"/>
            <p:nvPr/>
          </p:nvSpPr>
          <p:spPr>
            <a:xfrm>
              <a:off x="7519764" y="5011673"/>
              <a:ext cx="1232796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扉柄</a:t>
              </a:r>
              <a:r>
                <a:rPr lang="en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PY、DV、NV、AV、KV、JV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に対応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78" name="object 7">
              <a:extLst>
                <a:ext uri="{FF2B5EF4-FFF2-40B4-BE49-F238E27FC236}">
                  <a16:creationId xmlns:a16="http://schemas.microsoft.com/office/drawing/2014/main" id="{45E9AFC9-D59C-0FE9-4C6C-47D2319FDB7C}"/>
                </a:ext>
              </a:extLst>
            </p:cNvPr>
            <p:cNvSpPr/>
            <p:nvPr/>
          </p:nvSpPr>
          <p:spPr>
            <a:xfrm>
              <a:off x="4388921" y="4047528"/>
              <a:ext cx="4405714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176">
              <a:extLst>
                <a:ext uri="{FF2B5EF4-FFF2-40B4-BE49-F238E27FC236}">
                  <a16:creationId xmlns:a16="http://schemas.microsoft.com/office/drawing/2014/main" id="{4E57E9AD-F344-88E1-B8D0-B5D931274588}"/>
                </a:ext>
              </a:extLst>
            </p:cNvPr>
            <p:cNvSpPr txBox="1"/>
            <p:nvPr/>
          </p:nvSpPr>
          <p:spPr>
            <a:xfrm>
              <a:off x="5931969" y="5011673"/>
              <a:ext cx="1479230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タッチラッチ機構のため、取っ手は不要です。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0" name="object 2">
              <a:extLst>
                <a:ext uri="{FF2B5EF4-FFF2-40B4-BE49-F238E27FC236}">
                  <a16:creationId xmlns:a16="http://schemas.microsoft.com/office/drawing/2014/main" id="{BAFD60BC-AA1A-08BC-D87B-EE060ECE9694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1" name="object 2">
              <a:extLst>
                <a:ext uri="{FF2B5EF4-FFF2-40B4-BE49-F238E27FC236}">
                  <a16:creationId xmlns:a16="http://schemas.microsoft.com/office/drawing/2014/main" id="{E2415623-D586-E92B-E32C-68208EE5C944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2" name="object 2">
              <a:extLst>
                <a:ext uri="{FF2B5EF4-FFF2-40B4-BE49-F238E27FC236}">
                  <a16:creationId xmlns:a16="http://schemas.microsoft.com/office/drawing/2014/main" id="{934B6936-6721-A165-A1F1-91633BB864D1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3" name="object 175">
              <a:extLst>
                <a:ext uri="{FF2B5EF4-FFF2-40B4-BE49-F238E27FC236}">
                  <a16:creationId xmlns:a16="http://schemas.microsoft.com/office/drawing/2014/main" id="{E7599B3C-8CAB-A1F6-F47C-AA427655D203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84" name="object 2">
              <a:extLst>
                <a:ext uri="{FF2B5EF4-FFF2-40B4-BE49-F238E27FC236}">
                  <a16:creationId xmlns:a16="http://schemas.microsoft.com/office/drawing/2014/main" id="{75E03D66-3401-608C-58FD-EE93E6EA0A99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5" name="object 175">
              <a:extLst>
                <a:ext uri="{FF2B5EF4-FFF2-40B4-BE49-F238E27FC236}">
                  <a16:creationId xmlns:a16="http://schemas.microsoft.com/office/drawing/2014/main" id="{FDE7EEF6-9765-01F2-858B-C06F25F64BB1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286" name="object 175">
              <a:extLst>
                <a:ext uri="{FF2B5EF4-FFF2-40B4-BE49-F238E27FC236}">
                  <a16:creationId xmlns:a16="http://schemas.microsoft.com/office/drawing/2014/main" id="{892724BF-FE26-4CCA-A5F5-F00A953958BC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32" name="object 2">
            <a:extLst>
              <a:ext uri="{FF2B5EF4-FFF2-40B4-BE49-F238E27FC236}">
                <a16:creationId xmlns:a16="http://schemas.microsoft.com/office/drawing/2014/main" id="{5A833C47-A60C-8A47-BB3F-FC91BB34C036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7F97035D-35D5-6E46-A002-D795520E339C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BAC16003-4822-3949-BEA4-CDFC30026B25}"/>
              </a:ext>
            </a:extLst>
          </p:cNvPr>
          <p:cNvSpPr/>
          <p:nvPr/>
        </p:nvSpPr>
        <p:spPr>
          <a:xfrm>
            <a:off x="236183" y="5374570"/>
            <a:ext cx="1601009" cy="12993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object 175">
            <a:extLst>
              <a:ext uri="{FF2B5EF4-FFF2-40B4-BE49-F238E27FC236}">
                <a16:creationId xmlns:a16="http://schemas.microsoft.com/office/drawing/2014/main" id="{10324EBE-2B23-B44D-BEFE-ABCD1CD456A5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  <p:sp>
        <p:nvSpPr>
          <p:cNvPr id="139" name="object 175">
            <a:extLst>
              <a:ext uri="{FF2B5EF4-FFF2-40B4-BE49-F238E27FC236}">
                <a16:creationId xmlns:a16="http://schemas.microsoft.com/office/drawing/2014/main" id="{FF50723B-F54B-AF42-A17A-3210BA972023}"/>
              </a:ext>
            </a:extLst>
          </p:cNvPr>
          <p:cNvSpPr txBox="1"/>
          <p:nvPr/>
        </p:nvSpPr>
        <p:spPr>
          <a:xfrm>
            <a:off x="1825843" y="5372737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155656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EA23-4D8E-5C50-9F09-726157EC2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g object 22">
            <a:extLst>
              <a:ext uri="{FF2B5EF4-FFF2-40B4-BE49-F238E27FC236}">
                <a16:creationId xmlns:a16="http://schemas.microsoft.com/office/drawing/2014/main" id="{8B9D3FC4-A81B-EE41-8AFA-F94CE091A670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45B703A-2F1F-49F2-573A-7EF5EADAAD16}"/>
              </a:ext>
            </a:extLst>
          </p:cNvPr>
          <p:cNvSpPr txBox="1"/>
          <p:nvPr/>
        </p:nvSpPr>
        <p:spPr>
          <a:xfrm>
            <a:off x="4382020" y="692035"/>
            <a:ext cx="54006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ラ</a:t>
            </a:r>
            <a:r>
              <a:rPr sz="800" b="1" spc="-1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バ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リ</a:t>
            </a: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エ</a:t>
            </a:r>
            <a:r>
              <a:rPr sz="800" b="1" spc="-5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1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シ</a:t>
            </a:r>
            <a:r>
              <a:rPr sz="800" b="1" spc="-15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ョ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CB8FECB-3539-4F33-C275-7B79637A3FED}"/>
              </a:ext>
            </a:extLst>
          </p:cNvPr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0FFB756-C14A-3F3B-D5AE-DF0C8692B233}"/>
              </a:ext>
            </a:extLst>
          </p:cNvPr>
          <p:cNvSpPr/>
          <p:nvPr/>
        </p:nvSpPr>
        <p:spPr>
          <a:xfrm>
            <a:off x="3060990" y="4916672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F650659E-9BC0-921B-85AE-96A4FAC99D5C}"/>
              </a:ext>
            </a:extLst>
          </p:cNvPr>
          <p:cNvSpPr txBox="1"/>
          <p:nvPr/>
        </p:nvSpPr>
        <p:spPr>
          <a:xfrm>
            <a:off x="4499736" y="914692"/>
            <a:ext cx="5140325" cy="107080"/>
          </a:xfrm>
          <a:prstGeom prst="rect">
            <a:avLst/>
          </a:prstGeom>
          <a:solidFill>
            <a:srgbClr val="9E6C42"/>
          </a:solidFill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ナチュラルカラー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6E013C6-5904-81B3-1222-1EA8FABDE3CE}"/>
              </a:ext>
            </a:extLst>
          </p:cNvPr>
          <p:cNvSpPr txBox="1"/>
          <p:nvPr/>
        </p:nvSpPr>
        <p:spPr>
          <a:xfrm>
            <a:off x="4499736" y="2426627"/>
            <a:ext cx="2757805" cy="107080"/>
          </a:xfrm>
          <a:prstGeom prst="rect">
            <a:avLst/>
          </a:prstGeom>
          <a:solidFill>
            <a:srgbClr val="00669B"/>
          </a:solidFill>
        </p:spPr>
        <p:txBody>
          <a:bodyPr vert="horz" wrap="square" lIns="0" tIns="1460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ペイントカラー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0475BD66-7150-6B93-58F5-0ABC5AB814B7}"/>
              </a:ext>
            </a:extLst>
          </p:cNvPr>
          <p:cNvGrpSpPr/>
          <p:nvPr/>
        </p:nvGrpSpPr>
        <p:grpSpPr>
          <a:xfrm>
            <a:off x="4499736" y="1222781"/>
            <a:ext cx="1278890" cy="321310"/>
            <a:chOff x="4499736" y="1222781"/>
            <a:chExt cx="1278890" cy="321310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F4AAE831-1E60-7B8B-9779-7E1F528917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736" y="1222781"/>
              <a:ext cx="616597" cy="32096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90C380ED-0F4B-0F30-C881-0FD1D3A2604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83" y="1222781"/>
              <a:ext cx="616597" cy="320967"/>
            </a:xfrm>
            <a:prstGeom prst="rect">
              <a:avLst/>
            </a:prstGeom>
          </p:spPr>
        </p:pic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A4C2E44C-FFDD-0EAE-EF6D-8F5E3B6EBFF3}"/>
              </a:ext>
            </a:extLst>
          </p:cNvPr>
          <p:cNvSpPr txBox="1"/>
          <p:nvPr/>
        </p:nvSpPr>
        <p:spPr>
          <a:xfrm>
            <a:off x="5114835" y="1537753"/>
            <a:ext cx="68341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74370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［TY］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24" name="object 24">
            <a:extLst>
              <a:ext uri="{FF2B5EF4-FFF2-40B4-BE49-F238E27FC236}">
                <a16:creationId xmlns:a16="http://schemas.microsoft.com/office/drawing/2014/main" id="{BCF04322-C770-0EDE-C78B-1137D39618F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3216" y="1222781"/>
            <a:ext cx="616597" cy="320967"/>
          </a:xfrm>
          <a:prstGeom prst="rect">
            <a:avLst/>
          </a:prstGeom>
        </p:spPr>
      </p:pic>
      <p:sp>
        <p:nvSpPr>
          <p:cNvPr id="25" name="object 25">
            <a:extLst>
              <a:ext uri="{FF2B5EF4-FFF2-40B4-BE49-F238E27FC236}">
                <a16:creationId xmlns:a16="http://schemas.microsoft.com/office/drawing/2014/main" id="{6CDE799D-9147-D9BE-430B-E8CD1A04BA8B}"/>
              </a:ext>
            </a:extLst>
          </p:cNvPr>
          <p:cNvSpPr txBox="1"/>
          <p:nvPr/>
        </p:nvSpPr>
        <p:spPr>
          <a:xfrm>
            <a:off x="5773294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5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ェ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リ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［CY］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0F2437C8-9692-26AC-3AD0-9F0B4D9FDF77}"/>
              </a:ext>
            </a:extLst>
          </p:cNvPr>
          <p:cNvGrpSpPr/>
          <p:nvPr/>
        </p:nvGrpSpPr>
        <p:grpSpPr>
          <a:xfrm>
            <a:off x="4499736" y="2743161"/>
            <a:ext cx="1278890" cy="321310"/>
            <a:chOff x="4499736" y="2743161"/>
            <a:chExt cx="1278890" cy="321310"/>
          </a:xfrm>
        </p:grpSpPr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F573AF0D-DE64-729E-5CDB-CB843BEE177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9736" y="2743161"/>
              <a:ext cx="616597" cy="320967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66554F40-346D-7D57-8FF6-FE7B61EE746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1483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E0D14ED0-8A74-0D99-31B9-EA744CD7A336}"/>
              </a:ext>
            </a:extLst>
          </p:cNvPr>
          <p:cNvSpPr txBox="1"/>
          <p:nvPr/>
        </p:nvSpPr>
        <p:spPr>
          <a:xfrm>
            <a:off x="5111551" y="3069392"/>
            <a:ext cx="53403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ビーオ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［NV］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id="{CA0F1516-FC9E-30A6-DE1B-C73A1E53CC5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3216" y="2743161"/>
            <a:ext cx="616597" cy="320967"/>
          </a:xfrm>
          <a:prstGeom prst="rect">
            <a:avLst/>
          </a:prstGeom>
        </p:spPr>
      </p:pic>
      <p:sp>
        <p:nvSpPr>
          <p:cNvPr id="31" name="object 31">
            <a:extLst>
              <a:ext uri="{FF2B5EF4-FFF2-40B4-BE49-F238E27FC236}">
                <a16:creationId xmlns:a16="http://schemas.microsoft.com/office/drawing/2014/main" id="{A8F6D709-D80F-ECCD-8F97-32AFE269D456}"/>
              </a:ext>
            </a:extLst>
          </p:cNvPr>
          <p:cNvSpPr txBox="1"/>
          <p:nvPr/>
        </p:nvSpPr>
        <p:spPr>
          <a:xfrm>
            <a:off x="5773292" y="3069392"/>
            <a:ext cx="66230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［AV］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285D3B85-D382-9E71-6C99-75EF0388A189}"/>
              </a:ext>
            </a:extLst>
          </p:cNvPr>
          <p:cNvGrpSpPr/>
          <p:nvPr/>
        </p:nvGrpSpPr>
        <p:grpSpPr>
          <a:xfrm>
            <a:off x="6484963" y="1222781"/>
            <a:ext cx="1278890" cy="321310"/>
            <a:chOff x="6484963" y="1222781"/>
            <a:chExt cx="1278890" cy="321310"/>
          </a:xfrm>
        </p:grpSpPr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9B5D5559-B78E-04B0-4813-DB979BCEB9C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4963" y="1222781"/>
              <a:ext cx="616597" cy="320967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835918EC-AE01-BC96-7456-9FE46860D45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6696" y="1222781"/>
              <a:ext cx="616610" cy="320967"/>
            </a:xfrm>
            <a:prstGeom prst="rect">
              <a:avLst/>
            </a:prstGeom>
          </p:spPr>
        </p:pic>
      </p:grpSp>
      <p:pic>
        <p:nvPicPr>
          <p:cNvPr id="36" name="object 36">
            <a:extLst>
              <a:ext uri="{FF2B5EF4-FFF2-40B4-BE49-F238E27FC236}">
                <a16:creationId xmlns:a16="http://schemas.microsoft.com/office/drawing/2014/main" id="{1F8901E8-CDEF-9B1D-DC1C-12ED5355AE3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9736" y="1779841"/>
            <a:ext cx="616597" cy="320967"/>
          </a:xfrm>
          <a:prstGeom prst="rect">
            <a:avLst/>
          </a:prstGeom>
        </p:spPr>
      </p:pic>
      <p:sp>
        <p:nvSpPr>
          <p:cNvPr id="37" name="object 37">
            <a:extLst>
              <a:ext uri="{FF2B5EF4-FFF2-40B4-BE49-F238E27FC236}">
                <a16:creationId xmlns:a16="http://schemas.microsoft.com/office/drawing/2014/main" id="{1AF4278D-C7B2-057B-FA49-6613E8FB880F}"/>
              </a:ext>
            </a:extLst>
          </p:cNvPr>
          <p:cNvSpPr txBox="1"/>
          <p:nvPr/>
        </p:nvSpPr>
        <p:spPr>
          <a:xfrm>
            <a:off x="4473068" y="2094816"/>
            <a:ext cx="34417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メ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7CE74D81-0619-1F18-7B10-5F7FBD079B08}"/>
              </a:ext>
            </a:extLst>
          </p:cNvPr>
          <p:cNvGrpSpPr/>
          <p:nvPr/>
        </p:nvGrpSpPr>
        <p:grpSpPr>
          <a:xfrm>
            <a:off x="5158308" y="1776666"/>
            <a:ext cx="623570" cy="327660"/>
            <a:chOff x="5158308" y="1776666"/>
            <a:chExt cx="623570" cy="327660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EECE5100-81F3-3DB4-3AAA-031EF031988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1483" y="1779841"/>
              <a:ext cx="616597" cy="320967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0F6DCAC-A3D5-7B3F-8A1C-FA0F8CBAD59F}"/>
                </a:ext>
              </a:extLst>
            </p:cNvPr>
            <p:cNvSpPr/>
            <p:nvPr/>
          </p:nvSpPr>
          <p:spPr>
            <a:xfrm>
              <a:off x="516148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FF2B5EF4-FFF2-40B4-BE49-F238E27FC236}">
                <a16:creationId xmlns:a16="http://schemas.microsoft.com/office/drawing/2014/main" id="{D4FE2480-5ED9-CDE4-745F-D84ACD254771}"/>
              </a:ext>
            </a:extLst>
          </p:cNvPr>
          <p:cNvSpPr txBox="1"/>
          <p:nvPr/>
        </p:nvSpPr>
        <p:spPr>
          <a:xfrm>
            <a:off x="5111550" y="2094816"/>
            <a:ext cx="56895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6403432D-C8AE-77DC-64C0-9C9DBCEFAF6A}"/>
              </a:ext>
            </a:extLst>
          </p:cNvPr>
          <p:cNvGrpSpPr/>
          <p:nvPr/>
        </p:nvGrpSpPr>
        <p:grpSpPr>
          <a:xfrm>
            <a:off x="5820041" y="1776666"/>
            <a:ext cx="623570" cy="327660"/>
            <a:chOff x="5820041" y="1776666"/>
            <a:chExt cx="623570" cy="327660"/>
          </a:xfrm>
        </p:grpSpPr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5A4CF7C5-2F78-0CD4-8BFC-3F71A040BAB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3216" y="1779841"/>
              <a:ext cx="616597" cy="320967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8A7340A2-2B54-7730-D433-D1A866425BD6}"/>
                </a:ext>
              </a:extLst>
            </p:cNvPr>
            <p:cNvSpPr/>
            <p:nvPr/>
          </p:nvSpPr>
          <p:spPr>
            <a:xfrm>
              <a:off x="5823216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40C33683-EE95-E372-631F-AA1381FB0A06}"/>
              </a:ext>
            </a:extLst>
          </p:cNvPr>
          <p:cNvSpPr txBox="1"/>
          <p:nvPr/>
        </p:nvSpPr>
        <p:spPr>
          <a:xfrm>
            <a:off x="5773290" y="2094816"/>
            <a:ext cx="66174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［GY］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6" name="object 46">
            <a:extLst>
              <a:ext uri="{FF2B5EF4-FFF2-40B4-BE49-F238E27FC236}">
                <a16:creationId xmlns:a16="http://schemas.microsoft.com/office/drawing/2014/main" id="{461539C0-07E0-216A-419B-7ADD9775EC2D}"/>
              </a:ext>
            </a:extLst>
          </p:cNvPr>
          <p:cNvGrpSpPr/>
          <p:nvPr/>
        </p:nvGrpSpPr>
        <p:grpSpPr>
          <a:xfrm>
            <a:off x="6481788" y="1776666"/>
            <a:ext cx="623570" cy="327660"/>
            <a:chOff x="6481788" y="1776666"/>
            <a:chExt cx="623570" cy="327660"/>
          </a:xfrm>
        </p:grpSpPr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A7333FF7-8209-B473-D0C9-8E8BB9B63DC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4963" y="1779841"/>
              <a:ext cx="616597" cy="320967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C19A9113-D474-B28B-393A-2190FDC06A3B}"/>
                </a:ext>
              </a:extLst>
            </p:cNvPr>
            <p:cNvSpPr/>
            <p:nvPr/>
          </p:nvSpPr>
          <p:spPr>
            <a:xfrm>
              <a:off x="648496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B67AC52B-7D8E-5EA4-59B5-365A2B54A425}"/>
              </a:ext>
            </a:extLst>
          </p:cNvPr>
          <p:cNvSpPr txBox="1"/>
          <p:nvPr/>
        </p:nvSpPr>
        <p:spPr>
          <a:xfrm>
            <a:off x="6435036" y="2094816"/>
            <a:ext cx="727764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50" name="object 50">
            <a:extLst>
              <a:ext uri="{FF2B5EF4-FFF2-40B4-BE49-F238E27FC236}">
                <a16:creationId xmlns:a16="http://schemas.microsoft.com/office/drawing/2014/main" id="{7EA8601D-25CF-D029-B946-AA95EE4B6635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6430" y="1429511"/>
            <a:ext cx="616584" cy="320979"/>
          </a:xfrm>
          <a:prstGeom prst="rect">
            <a:avLst/>
          </a:prstGeom>
        </p:spPr>
      </p:pic>
      <p:sp>
        <p:nvSpPr>
          <p:cNvPr id="52" name="object 52">
            <a:extLst>
              <a:ext uri="{FF2B5EF4-FFF2-40B4-BE49-F238E27FC236}">
                <a16:creationId xmlns:a16="http://schemas.microsoft.com/office/drawing/2014/main" id="{C4954656-5F27-1EFA-C576-8FC61DEB00C8}"/>
              </a:ext>
            </a:extLst>
          </p:cNvPr>
          <p:cNvSpPr/>
          <p:nvPr/>
        </p:nvSpPr>
        <p:spPr>
          <a:xfrm>
            <a:off x="8879271" y="1125853"/>
            <a:ext cx="0" cy="1200785"/>
          </a:xfrm>
          <a:custGeom>
            <a:avLst/>
            <a:gdLst/>
            <a:ahLst/>
            <a:cxnLst/>
            <a:rect l="l" t="t" r="r" b="b"/>
            <a:pathLst>
              <a:path h="1200785">
                <a:moveTo>
                  <a:pt x="0" y="0"/>
                </a:moveTo>
                <a:lnTo>
                  <a:pt x="0" y="1200708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79B0F5D5-8C16-9416-7EF2-7E769E60FEFE}"/>
              </a:ext>
            </a:extLst>
          </p:cNvPr>
          <p:cNvSpPr/>
          <p:nvPr/>
        </p:nvSpPr>
        <p:spPr>
          <a:xfrm>
            <a:off x="6548028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>
            <a:extLst>
              <a:ext uri="{FF2B5EF4-FFF2-40B4-BE49-F238E27FC236}">
                <a16:creationId xmlns:a16="http://schemas.microsoft.com/office/drawing/2014/main" id="{E38D05F8-440E-9FA2-341A-1372420683C4}"/>
              </a:ext>
            </a:extLst>
          </p:cNvPr>
          <p:cNvSpPr txBox="1"/>
          <p:nvPr/>
        </p:nvSpPr>
        <p:spPr>
          <a:xfrm>
            <a:off x="8948974" y="1861999"/>
            <a:ext cx="793564" cy="4512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扉柄、本体、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カウンター柄は同柄で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コーディネイトできます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（鏡面ピュアホワイト柄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［WV］除く）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5" name="object 175">
            <a:extLst>
              <a:ext uri="{FF2B5EF4-FFF2-40B4-BE49-F238E27FC236}">
                <a16:creationId xmlns:a16="http://schemas.microsoft.com/office/drawing/2014/main" id="{7FB43F35-D465-8FB7-113D-DA589FF937AF}"/>
              </a:ext>
            </a:extLst>
          </p:cNvPr>
          <p:cNvSpPr txBox="1"/>
          <p:nvPr/>
        </p:nvSpPr>
        <p:spPr>
          <a:xfrm>
            <a:off x="6609278" y="3397284"/>
            <a:ext cx="777801" cy="270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本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体と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台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endParaRPr sz="550" dirty="0">
              <a:latin typeface="MS PGothic Regular"/>
              <a:cs typeface="A-OTF Gothic BBB Pro"/>
            </a:endParaRPr>
          </a:p>
          <a:p>
            <a:pPr marL="24130" marR="5080" indent="-12065">
              <a:lnSpc>
                <a:spcPct val="106100"/>
              </a:lnSpc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Y］ 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6" name="object 176">
            <a:extLst>
              <a:ext uri="{FF2B5EF4-FFF2-40B4-BE49-F238E27FC236}">
                <a16:creationId xmlns:a16="http://schemas.microsoft.com/office/drawing/2014/main" id="{D3EC212D-B6F1-76D1-1208-653DC6A62A58}"/>
              </a:ext>
            </a:extLst>
          </p:cNvPr>
          <p:cNvSpPr txBox="1"/>
          <p:nvPr/>
        </p:nvSpPr>
        <p:spPr>
          <a:xfrm>
            <a:off x="5154315" y="3352321"/>
            <a:ext cx="130692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※扉同柄のエンドパネルをご用意しています。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8" name="object 178">
            <a:extLst>
              <a:ext uri="{FF2B5EF4-FFF2-40B4-BE49-F238E27FC236}">
                <a16:creationId xmlns:a16="http://schemas.microsoft.com/office/drawing/2014/main" id="{87EDE906-B4F9-FCB9-C9CB-10954EC6C5D3}"/>
              </a:ext>
            </a:extLst>
          </p:cNvPr>
          <p:cNvSpPr txBox="1"/>
          <p:nvPr/>
        </p:nvSpPr>
        <p:spPr>
          <a:xfrm>
            <a:off x="4449808" y="3069392"/>
            <a:ext cx="613482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［DV］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93" name="object 193">
            <a:extLst>
              <a:ext uri="{FF2B5EF4-FFF2-40B4-BE49-F238E27FC236}">
                <a16:creationId xmlns:a16="http://schemas.microsoft.com/office/drawing/2014/main" id="{369FEE27-977A-435F-95DE-6FDE772229A7}"/>
              </a:ext>
            </a:extLst>
          </p:cNvPr>
          <p:cNvSpPr txBox="1"/>
          <p:nvPr/>
        </p:nvSpPr>
        <p:spPr>
          <a:xfrm>
            <a:off x="5114993" y="3608025"/>
            <a:ext cx="65829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94" name="object 194">
            <a:extLst>
              <a:ext uri="{FF2B5EF4-FFF2-40B4-BE49-F238E27FC236}">
                <a16:creationId xmlns:a16="http://schemas.microsoft.com/office/drawing/2014/main" id="{D8FC8F6D-D037-4D04-7F9E-530394374D25}"/>
              </a:ext>
            </a:extLst>
          </p:cNvPr>
          <p:cNvGrpSpPr/>
          <p:nvPr/>
        </p:nvGrpSpPr>
        <p:grpSpPr>
          <a:xfrm>
            <a:off x="4494466" y="3481349"/>
            <a:ext cx="623570" cy="327660"/>
            <a:chOff x="4494466" y="3481349"/>
            <a:chExt cx="623570" cy="327660"/>
          </a:xfrm>
        </p:grpSpPr>
        <p:pic>
          <p:nvPicPr>
            <p:cNvPr id="195" name="object 195">
              <a:extLst>
                <a:ext uri="{FF2B5EF4-FFF2-40B4-BE49-F238E27FC236}">
                  <a16:creationId xmlns:a16="http://schemas.microsoft.com/office/drawing/2014/main" id="{D8F3DEDF-0980-CBC9-311B-E8ACA85C395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7654" y="3484511"/>
              <a:ext cx="616585" cy="320967"/>
            </a:xfrm>
            <a:prstGeom prst="rect">
              <a:avLst/>
            </a:prstGeom>
          </p:spPr>
        </p:pic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EB17827F-6220-0BA3-7C95-60D9911BE305}"/>
                </a:ext>
              </a:extLst>
            </p:cNvPr>
            <p:cNvSpPr/>
            <p:nvPr/>
          </p:nvSpPr>
          <p:spPr>
            <a:xfrm>
              <a:off x="4497641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bg object 24">
            <a:extLst>
              <a:ext uri="{FF2B5EF4-FFF2-40B4-BE49-F238E27FC236}">
                <a16:creationId xmlns:a16="http://schemas.microsoft.com/office/drawing/2014/main" id="{0B646323-DA9F-7989-2968-4786B81BA644}"/>
              </a:ext>
            </a:extLst>
          </p:cNvPr>
          <p:cNvSpPr/>
          <p:nvPr/>
        </p:nvSpPr>
        <p:spPr>
          <a:xfrm>
            <a:off x="4375670" y="692035"/>
            <a:ext cx="5400675" cy="3240405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Rectangle 24">
            <a:extLst>
              <a:ext uri="{FF2B5EF4-FFF2-40B4-BE49-F238E27FC236}">
                <a16:creationId xmlns:a16="http://schemas.microsoft.com/office/drawing/2014/main" id="{09BDDDC4-C392-2263-55A2-BB0BAB60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35" name="object 175">
            <a:extLst>
              <a:ext uri="{FF2B5EF4-FFF2-40B4-BE49-F238E27FC236}">
                <a16:creationId xmlns:a16="http://schemas.microsoft.com/office/drawing/2014/main" id="{7312C093-8898-07BD-A4FF-2530D1ABFB43}"/>
              </a:ext>
            </a:extLst>
          </p:cNvPr>
          <p:cNvSpPr txBox="1"/>
          <p:nvPr/>
        </p:nvSpPr>
        <p:spPr>
          <a:xfrm>
            <a:off x="8959470" y="1037117"/>
            <a:ext cx="656054" cy="1648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lang="ja-JP" altLang="en-US" sz="700" dirty="0">
              <a:latin typeface="+mn-ea"/>
              <a:cs typeface="A-OTF Gothic BBB Pro"/>
            </a:endParaRPr>
          </a:p>
        </p:txBody>
      </p:sp>
      <p:sp>
        <p:nvSpPr>
          <p:cNvPr id="237" name="object 175">
            <a:extLst>
              <a:ext uri="{FF2B5EF4-FFF2-40B4-BE49-F238E27FC236}">
                <a16:creationId xmlns:a16="http://schemas.microsoft.com/office/drawing/2014/main" id="{E1A04275-0794-4B7A-BAD1-12E0096CDBD8}"/>
              </a:ext>
            </a:extLst>
          </p:cNvPr>
          <p:cNvSpPr txBox="1"/>
          <p:nvPr/>
        </p:nvSpPr>
        <p:spPr>
          <a:xfrm>
            <a:off x="7959545" y="1166578"/>
            <a:ext cx="871465" cy="244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600">
                <a:solidFill>
                  <a:srgbClr val="231F20"/>
                </a:solidFill>
                <a:latin typeface="+mn-ea"/>
                <a:cs typeface="A-OTF Gothic BBB Pro"/>
              </a:rPr>
              <a:t>鏡面シート仕様</a:t>
            </a:r>
            <a:endParaRPr lang="en-US" altLang="ja-JP" sz="6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marR="5080">
              <a:lnSpc>
                <a:spcPct val="121300"/>
              </a:lnSpc>
            </a:pPr>
            <a:r>
              <a:rPr lang="en-US" altLang="ja-JP" sz="500" dirty="0">
                <a:latin typeface="+mn-ea"/>
                <a:cs typeface="A-OTF Gothic BBB Pro"/>
              </a:rPr>
              <a:t>※</a:t>
            </a:r>
            <a:r>
              <a:rPr lang="ja-JP" altLang="en-US" sz="500">
                <a:latin typeface="+mn-ea"/>
                <a:cs typeface="A-OTF Gothic BBB Pro"/>
              </a:rPr>
              <a:t>コンパクトタイプを除く</a:t>
            </a:r>
            <a:endParaRPr lang="ja-JP" altLang="en-US" sz="500" dirty="0">
              <a:latin typeface="+mn-ea"/>
              <a:cs typeface="A-OTF Gothic BBB Pro"/>
            </a:endParaRPr>
          </a:p>
        </p:txBody>
      </p:sp>
      <p:sp>
        <p:nvSpPr>
          <p:cNvPr id="239" name="object 53">
            <a:extLst>
              <a:ext uri="{FF2B5EF4-FFF2-40B4-BE49-F238E27FC236}">
                <a16:creationId xmlns:a16="http://schemas.microsoft.com/office/drawing/2014/main" id="{54309985-72E6-6EE8-7C11-B3F5ADB9A72D}"/>
              </a:ext>
            </a:extLst>
          </p:cNvPr>
          <p:cNvSpPr txBox="1"/>
          <p:nvPr/>
        </p:nvSpPr>
        <p:spPr>
          <a:xfrm>
            <a:off x="6634815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242" name="object 53">
            <a:extLst>
              <a:ext uri="{FF2B5EF4-FFF2-40B4-BE49-F238E27FC236}">
                <a16:creationId xmlns:a16="http://schemas.microsoft.com/office/drawing/2014/main" id="{E9A03003-E209-FD1C-3F9D-1761D9FC81DA}"/>
              </a:ext>
            </a:extLst>
          </p:cNvPr>
          <p:cNvSpPr txBox="1"/>
          <p:nvPr/>
        </p:nvSpPr>
        <p:spPr>
          <a:xfrm>
            <a:off x="4487039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46" name="object 25">
            <a:extLst>
              <a:ext uri="{FF2B5EF4-FFF2-40B4-BE49-F238E27FC236}">
                <a16:creationId xmlns:a16="http://schemas.microsoft.com/office/drawing/2014/main" id="{8B22FBD9-E178-1836-1301-3801388B1070}"/>
              </a:ext>
            </a:extLst>
          </p:cNvPr>
          <p:cNvSpPr txBox="1"/>
          <p:nvPr/>
        </p:nvSpPr>
        <p:spPr>
          <a:xfrm>
            <a:off x="4454856" y="1537751"/>
            <a:ext cx="715543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ソフトウォールナット柄 </a:t>
            </a:r>
          </a:p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UY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lang="en" altLang="ja-JP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47" name="object 25">
            <a:extLst>
              <a:ext uri="{FF2B5EF4-FFF2-40B4-BE49-F238E27FC236}">
                <a16:creationId xmlns:a16="http://schemas.microsoft.com/office/drawing/2014/main" id="{04505531-EA67-B5C5-98A1-3B0B9110FCF2}"/>
              </a:ext>
            </a:extLst>
          </p:cNvPr>
          <p:cNvSpPr txBox="1"/>
          <p:nvPr/>
        </p:nvSpPr>
        <p:spPr>
          <a:xfrm>
            <a:off x="6439601" y="1537753"/>
            <a:ext cx="723199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グレージュアッシュ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48" name="object 25">
            <a:extLst>
              <a:ext uri="{FF2B5EF4-FFF2-40B4-BE49-F238E27FC236}">
                <a16:creationId xmlns:a16="http://schemas.microsoft.com/office/drawing/2014/main" id="{B762ECF4-815E-CA01-F466-8AE02784F441}"/>
              </a:ext>
            </a:extLst>
          </p:cNvPr>
          <p:cNvSpPr txBox="1"/>
          <p:nvPr/>
        </p:nvSpPr>
        <p:spPr>
          <a:xfrm>
            <a:off x="7091731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51" name="Rectangle 126">
            <a:extLst>
              <a:ext uri="{FF2B5EF4-FFF2-40B4-BE49-F238E27FC236}">
                <a16:creationId xmlns:a16="http://schemas.microsoft.com/office/drawing/2014/main" id="{ADDE3DA7-D201-D954-DAD4-6F608F47E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1100" dirty="0"/>
              <a:t>ちょい掛けができるハンギングバー付天袋収納。</a:t>
            </a:r>
          </a:p>
          <a:p>
            <a:r>
              <a:rPr lang="ja-JP" altLang="en-US" sz="1100" dirty="0"/>
              <a:t>カウンターを組み合わせた家事効率のよいプラン。</a:t>
            </a:r>
          </a:p>
        </p:txBody>
      </p:sp>
      <p:sp>
        <p:nvSpPr>
          <p:cNvPr id="252" name="object 53">
            <a:extLst>
              <a:ext uri="{FF2B5EF4-FFF2-40B4-BE49-F238E27FC236}">
                <a16:creationId xmlns:a16="http://schemas.microsoft.com/office/drawing/2014/main" id="{B8F5AAC1-DE45-A17B-0CBD-FCB62541937C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［家事室］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2FAB18E-356C-4B47-9DBD-533E137093E9}"/>
              </a:ext>
            </a:extLst>
          </p:cNvPr>
          <p:cNvSpPr txBox="1"/>
          <p:nvPr/>
        </p:nvSpPr>
        <p:spPr>
          <a:xfrm>
            <a:off x="231576" y="5008612"/>
            <a:ext cx="2023110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705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2025"/>
              </a:lnSpc>
            </a:pPr>
            <a:r>
              <a:rPr sz="17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TA06</a:t>
            </a:r>
            <a:r>
              <a:rPr sz="1700" spc="-1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60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幅1600 × 高さ641 × 奥行400mm 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555"/>
              </a:spcBef>
              <a:buChar char="■"/>
              <a:tabLst>
                <a:tab pos="148590" algn="l"/>
              </a:tabLst>
            </a:pPr>
            <a:r>
              <a:rPr sz="600" spc="-6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フラット扉 メープル柄（JY）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本体：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メープル柄（JY）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0">
              <a:lnSpc>
                <a:spcPct val="100000"/>
              </a:lnSpc>
              <a:spcBef>
                <a:spcPts val="280"/>
              </a:spcBef>
            </a:pPr>
            <a:r>
              <a:rPr sz="600" spc="-4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ハンギングバー付きです。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0">
              <a:lnSpc>
                <a:spcPct val="100000"/>
              </a:lnSpc>
              <a:spcBef>
                <a:spcPts val="350"/>
              </a:spcBef>
            </a:pPr>
            <a:r>
              <a:rPr sz="600" spc="-6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商品にカウンターは含まれておりません</a:t>
            </a:r>
            <a:r>
              <a:rPr sz="600" spc="-6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750">
              <a:lnSpc>
                <a:spcPct val="100000"/>
              </a:lnSpc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23495">
              <a:spcBef>
                <a:spcPts val="10"/>
              </a:spcBef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114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620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</a:t>
            </a:r>
            <a:r>
              <a:rPr sz="600" spc="1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104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58" name="bg object 23">
            <a:extLst>
              <a:ext uri="{FF2B5EF4-FFF2-40B4-BE49-F238E27FC236}">
                <a16:creationId xmlns:a16="http://schemas.microsoft.com/office/drawing/2014/main" id="{D0FB2857-091A-1570-9E38-2EAA01A1F44F}"/>
              </a:ext>
            </a:extLst>
          </p:cNvPr>
          <p:cNvSpPr/>
          <p:nvPr/>
        </p:nvSpPr>
        <p:spPr>
          <a:xfrm>
            <a:off x="142011" y="692035"/>
            <a:ext cx="4149725" cy="3446779"/>
          </a:xfrm>
          <a:custGeom>
            <a:avLst/>
            <a:gdLst/>
            <a:ahLst/>
            <a:cxnLst/>
            <a:rect l="l" t="t" r="r" b="b"/>
            <a:pathLst>
              <a:path w="4149725" h="3446779">
                <a:moveTo>
                  <a:pt x="4149394" y="0"/>
                </a:moveTo>
                <a:lnTo>
                  <a:pt x="0" y="0"/>
                </a:lnTo>
                <a:lnTo>
                  <a:pt x="0" y="3446614"/>
                </a:lnTo>
                <a:lnTo>
                  <a:pt x="4149394" y="3446614"/>
                </a:lnTo>
                <a:lnTo>
                  <a:pt x="414939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9" name="bg object 24">
            <a:extLst>
              <a:ext uri="{FF2B5EF4-FFF2-40B4-BE49-F238E27FC236}">
                <a16:creationId xmlns:a16="http://schemas.microsoft.com/office/drawing/2014/main" id="{9C7CA005-566D-F200-0229-00E019C3B6F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8705" y="692035"/>
            <a:ext cx="3196920" cy="3446614"/>
          </a:xfrm>
          <a:prstGeom prst="rect">
            <a:avLst/>
          </a:prstGeom>
        </p:spPr>
      </p:pic>
      <p:pic>
        <p:nvPicPr>
          <p:cNvPr id="260" name="図 259">
            <a:extLst>
              <a:ext uri="{FF2B5EF4-FFF2-40B4-BE49-F238E27FC236}">
                <a16:creationId xmlns:a16="http://schemas.microsoft.com/office/drawing/2014/main" id="{1659EC4E-76CC-1FFF-2003-15341337E6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11518" y="5643429"/>
            <a:ext cx="736600" cy="292100"/>
          </a:xfrm>
          <a:prstGeom prst="rect">
            <a:avLst/>
          </a:prstGeom>
        </p:spPr>
      </p:pic>
      <p:sp>
        <p:nvSpPr>
          <p:cNvPr id="238" name="object 57">
            <a:extLst>
              <a:ext uri="{FF2B5EF4-FFF2-40B4-BE49-F238E27FC236}">
                <a16:creationId xmlns:a16="http://schemas.microsoft.com/office/drawing/2014/main" id="{74474F9E-FE2B-C642-939F-40162DC243EB}"/>
              </a:ext>
            </a:extLst>
          </p:cNvPr>
          <p:cNvSpPr txBox="1"/>
          <p:nvPr/>
        </p:nvSpPr>
        <p:spPr>
          <a:xfrm>
            <a:off x="5211392" y="1046996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245" name="object 57">
            <a:extLst>
              <a:ext uri="{FF2B5EF4-FFF2-40B4-BE49-F238E27FC236}">
                <a16:creationId xmlns:a16="http://schemas.microsoft.com/office/drawing/2014/main" id="{0D497642-F973-754E-92EC-35B1ED8824A4}"/>
              </a:ext>
            </a:extLst>
          </p:cNvPr>
          <p:cNvSpPr txBox="1"/>
          <p:nvPr/>
        </p:nvSpPr>
        <p:spPr>
          <a:xfrm>
            <a:off x="521139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>
              <a:latin typeface="MS PGothic Regular"/>
              <a:cs typeface="Kozuka Gothic Pr6N"/>
            </a:endParaRPr>
          </a:p>
        </p:txBody>
      </p:sp>
      <p:sp>
        <p:nvSpPr>
          <p:cNvPr id="255" name="object 53">
            <a:extLst>
              <a:ext uri="{FF2B5EF4-FFF2-40B4-BE49-F238E27FC236}">
                <a16:creationId xmlns:a16="http://schemas.microsoft.com/office/drawing/2014/main" id="{3AAFC653-99BF-C942-8547-531003ADD17D}"/>
              </a:ext>
            </a:extLst>
          </p:cNvPr>
          <p:cNvSpPr txBox="1"/>
          <p:nvPr/>
        </p:nvSpPr>
        <p:spPr>
          <a:xfrm>
            <a:off x="4487039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56" name="object 57">
            <a:extLst>
              <a:ext uri="{FF2B5EF4-FFF2-40B4-BE49-F238E27FC236}">
                <a16:creationId xmlns:a16="http://schemas.microsoft.com/office/drawing/2014/main" id="{2DD30EDF-F321-CD4F-BF9B-8844300087A5}"/>
              </a:ext>
            </a:extLst>
          </p:cNvPr>
          <p:cNvSpPr txBox="1"/>
          <p:nvPr/>
        </p:nvSpPr>
        <p:spPr>
          <a:xfrm>
            <a:off x="4487038" y="1037117"/>
            <a:ext cx="817947" cy="1545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61" name="object 51">
            <a:extLst>
              <a:ext uri="{FF2B5EF4-FFF2-40B4-BE49-F238E27FC236}">
                <a16:creationId xmlns:a16="http://schemas.microsoft.com/office/drawing/2014/main" id="{0329B73F-B9F6-6449-A82E-1913FB33206E}"/>
              </a:ext>
            </a:extLst>
          </p:cNvPr>
          <p:cNvSpPr txBox="1"/>
          <p:nvPr/>
        </p:nvSpPr>
        <p:spPr>
          <a:xfrm>
            <a:off x="7916503" y="1755761"/>
            <a:ext cx="761901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鏡面ピュアホワイト柄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WV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lang="en" altLang="ja-JP" sz="550" dirty="0">
              <a:latin typeface="MS PGothic Regular"/>
              <a:cs typeface="A-OTF Gothic BBB Pro"/>
            </a:endParaRPr>
          </a:p>
        </p:txBody>
      </p:sp>
      <p:sp>
        <p:nvSpPr>
          <p:cNvPr id="262" name="object 176">
            <a:extLst>
              <a:ext uri="{FF2B5EF4-FFF2-40B4-BE49-F238E27FC236}">
                <a16:creationId xmlns:a16="http://schemas.microsoft.com/office/drawing/2014/main" id="{5CDC8ABA-77C5-1947-93F5-ED12C52AF5BA}"/>
              </a:ext>
            </a:extLst>
          </p:cNvPr>
          <p:cNvSpPr txBox="1"/>
          <p:nvPr/>
        </p:nvSpPr>
        <p:spPr>
          <a:xfrm>
            <a:off x="7966430" y="2016965"/>
            <a:ext cx="8343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+mn-ea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鏡面ピュアホワイト柄［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WV］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の本体と台輪はしっくいホワイト柄［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PY］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になります。</a:t>
            </a:r>
            <a:endParaRPr sz="500" dirty="0">
              <a:latin typeface="+mn-ea"/>
              <a:cs typeface="A-OTF Gothic BBB Pro"/>
            </a:endParaRPr>
          </a:p>
        </p:txBody>
      </p:sp>
      <p:sp>
        <p:nvSpPr>
          <p:cNvPr id="263" name="object 59">
            <a:extLst>
              <a:ext uri="{FF2B5EF4-FFF2-40B4-BE49-F238E27FC236}">
                <a16:creationId xmlns:a16="http://schemas.microsoft.com/office/drawing/2014/main" id="{1DB2EB8D-513E-2A43-A098-BFC3C9217EF9}"/>
              </a:ext>
            </a:extLst>
          </p:cNvPr>
          <p:cNvSpPr/>
          <p:nvPr/>
        </p:nvSpPr>
        <p:spPr>
          <a:xfrm>
            <a:off x="7865689" y="1227212"/>
            <a:ext cx="45719" cy="1046707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7" name="図 266">
            <a:extLst>
              <a:ext uri="{FF2B5EF4-FFF2-40B4-BE49-F238E27FC236}">
                <a16:creationId xmlns:a16="http://schemas.microsoft.com/office/drawing/2014/main" id="{08A63A36-25F0-CD42-9E14-D6237E1824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05982" y="1235451"/>
            <a:ext cx="576819" cy="618618"/>
          </a:xfrm>
          <a:prstGeom prst="rect">
            <a:avLst/>
          </a:prstGeom>
        </p:spPr>
      </p:pic>
      <p:pic>
        <p:nvPicPr>
          <p:cNvPr id="268" name="図 267">
            <a:extLst>
              <a:ext uri="{FF2B5EF4-FFF2-40B4-BE49-F238E27FC236}">
                <a16:creationId xmlns:a16="http://schemas.microsoft.com/office/drawing/2014/main" id="{5D486033-AD1E-1E44-B882-FCC4C94F55A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44140" y="2743667"/>
            <a:ext cx="576819" cy="618618"/>
          </a:xfrm>
          <a:prstGeom prst="rect">
            <a:avLst/>
          </a:prstGeom>
        </p:spPr>
      </p:pic>
      <p:sp>
        <p:nvSpPr>
          <p:cNvPr id="4" name="object 19">
            <a:extLst>
              <a:ext uri="{FF2B5EF4-FFF2-40B4-BE49-F238E27FC236}">
                <a16:creationId xmlns:a16="http://schemas.microsoft.com/office/drawing/2014/main" id="{09C93E1B-EF56-4E7B-A1E3-387E6AF10C6A}"/>
              </a:ext>
            </a:extLst>
          </p:cNvPr>
          <p:cNvSpPr txBox="1"/>
          <p:nvPr/>
        </p:nvSpPr>
        <p:spPr>
          <a:xfrm>
            <a:off x="7391399" y="2426627"/>
            <a:ext cx="2232000" cy="107080"/>
          </a:xfrm>
          <a:prstGeom prst="rect">
            <a:avLst/>
          </a:prstGeom>
          <a:solidFill>
            <a:srgbClr val="46535A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ソリッドカラー</a:t>
            </a:r>
            <a:endParaRPr sz="600" b="1" dirty="0">
              <a:latin typeface="+mn-ea"/>
              <a:cs typeface="Kozuka Gothic Pr6N"/>
            </a:endParaRPr>
          </a:p>
        </p:txBody>
      </p:sp>
      <p:sp>
        <p:nvSpPr>
          <p:cNvPr id="5" name="object 56">
            <a:extLst>
              <a:ext uri="{FF2B5EF4-FFF2-40B4-BE49-F238E27FC236}">
                <a16:creationId xmlns:a16="http://schemas.microsoft.com/office/drawing/2014/main" id="{F6AA9AC9-A759-5AA4-D0F1-A2A2B809D920}"/>
              </a:ext>
            </a:extLst>
          </p:cNvPr>
          <p:cNvSpPr/>
          <p:nvPr/>
        </p:nvSpPr>
        <p:spPr>
          <a:xfrm>
            <a:off x="8879271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4">
            <a:extLst>
              <a:ext uri="{FF2B5EF4-FFF2-40B4-BE49-F238E27FC236}">
                <a16:creationId xmlns:a16="http://schemas.microsoft.com/office/drawing/2014/main" id="{FFC52E5F-C20E-61A2-F594-56EAEE10BC73}"/>
              </a:ext>
            </a:extLst>
          </p:cNvPr>
          <p:cNvSpPr txBox="1"/>
          <p:nvPr/>
        </p:nvSpPr>
        <p:spPr>
          <a:xfrm>
            <a:off x="8948973" y="3397214"/>
            <a:ext cx="819115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本体と台輪は</a:t>
            </a:r>
            <a:endParaRPr sz="550" spc="-30" dirty="0"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しっくいホワイト柄</a:t>
            </a:r>
            <a:endParaRPr lang="en-US" altLang="ja-JP" sz="550" spc="-3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PY］になります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13" name="object 177">
            <a:extLst>
              <a:ext uri="{FF2B5EF4-FFF2-40B4-BE49-F238E27FC236}">
                <a16:creationId xmlns:a16="http://schemas.microsoft.com/office/drawing/2014/main" id="{4DFBE825-B083-261D-592C-0B665426CAC8}"/>
              </a:ext>
            </a:extLst>
          </p:cNvPr>
          <p:cNvSpPr txBox="1"/>
          <p:nvPr/>
        </p:nvSpPr>
        <p:spPr>
          <a:xfrm>
            <a:off x="8046808" y="3069392"/>
            <a:ext cx="712470" cy="4318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40"/>
              </a:spcBef>
            </a:pP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55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［JV］</a:t>
            </a:r>
            <a:endParaRPr sz="550" dirty="0">
              <a:latin typeface="MS PGothic Regular"/>
              <a:cs typeface="A-OTF Gothic BBB Pro"/>
            </a:endParaRPr>
          </a:p>
          <a:p>
            <a:pPr marL="69215" marR="5080" indent="-56515">
              <a:lnSpc>
                <a:spcPct val="116700"/>
              </a:lnSpc>
              <a:spcBef>
                <a:spcPts val="595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※扉同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エ</a:t>
            </a:r>
            <a:r>
              <a:rPr sz="500" spc="-18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ドパ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を 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0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15" name="object 179">
            <a:extLst>
              <a:ext uri="{FF2B5EF4-FFF2-40B4-BE49-F238E27FC236}">
                <a16:creationId xmlns:a16="http://schemas.microsoft.com/office/drawing/2014/main" id="{07E8E2E4-7801-19F5-BB76-45419CE38D3F}"/>
              </a:ext>
            </a:extLst>
          </p:cNvPr>
          <p:cNvSpPr txBox="1"/>
          <p:nvPr/>
        </p:nvSpPr>
        <p:spPr>
          <a:xfrm>
            <a:off x="7385050" y="3069391"/>
            <a:ext cx="66175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ソ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［KV］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6" name="object 197">
            <a:extLst>
              <a:ext uri="{FF2B5EF4-FFF2-40B4-BE49-F238E27FC236}">
                <a16:creationId xmlns:a16="http://schemas.microsoft.com/office/drawing/2014/main" id="{DC079059-2C1B-C5D6-58B1-C4573E361007}"/>
              </a:ext>
            </a:extLst>
          </p:cNvPr>
          <p:cNvSpPr txBox="1"/>
          <p:nvPr/>
        </p:nvSpPr>
        <p:spPr>
          <a:xfrm>
            <a:off x="8046808" y="3608025"/>
            <a:ext cx="62851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5" name="object 198">
            <a:extLst>
              <a:ext uri="{FF2B5EF4-FFF2-40B4-BE49-F238E27FC236}">
                <a16:creationId xmlns:a16="http://schemas.microsoft.com/office/drawing/2014/main" id="{94F61470-8B14-A1CD-A263-8DE53F503430}"/>
              </a:ext>
            </a:extLst>
          </p:cNvPr>
          <p:cNvGrpSpPr/>
          <p:nvPr/>
        </p:nvGrpSpPr>
        <p:grpSpPr>
          <a:xfrm>
            <a:off x="7385050" y="2743161"/>
            <a:ext cx="1282065" cy="1065530"/>
            <a:chOff x="7503528" y="2743161"/>
            <a:chExt cx="1282065" cy="1065530"/>
          </a:xfrm>
        </p:grpSpPr>
        <p:pic>
          <p:nvPicPr>
            <p:cNvPr id="51" name="object 199">
              <a:extLst>
                <a:ext uri="{FF2B5EF4-FFF2-40B4-BE49-F238E27FC236}">
                  <a16:creationId xmlns:a16="http://schemas.microsoft.com/office/drawing/2014/main" id="{A908E8FD-1E8C-8C6E-847A-2ECE8A46691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6703" y="3484511"/>
              <a:ext cx="616597" cy="320967"/>
            </a:xfrm>
            <a:prstGeom prst="rect">
              <a:avLst/>
            </a:prstGeom>
          </p:spPr>
        </p:pic>
        <p:sp>
          <p:nvSpPr>
            <p:cNvPr id="53" name="object 200">
              <a:extLst>
                <a:ext uri="{FF2B5EF4-FFF2-40B4-BE49-F238E27FC236}">
                  <a16:creationId xmlns:a16="http://schemas.microsoft.com/office/drawing/2014/main" id="{EDF8BDE3-441C-6AB3-6C81-98CF8EE10741}"/>
                </a:ext>
              </a:extLst>
            </p:cNvPr>
            <p:cNvSpPr/>
            <p:nvPr/>
          </p:nvSpPr>
          <p:spPr>
            <a:xfrm>
              <a:off x="7506703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201">
              <a:extLst>
                <a:ext uri="{FF2B5EF4-FFF2-40B4-BE49-F238E27FC236}">
                  <a16:creationId xmlns:a16="http://schemas.microsoft.com/office/drawing/2014/main" id="{63CBF7BA-5EDC-9195-64DB-7D55881C96B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6703" y="2743161"/>
              <a:ext cx="616597" cy="320967"/>
            </a:xfrm>
            <a:prstGeom prst="rect">
              <a:avLst/>
            </a:prstGeom>
          </p:spPr>
        </p:pic>
        <p:pic>
          <p:nvPicPr>
            <p:cNvPr id="57" name="object 202">
              <a:extLst>
                <a:ext uri="{FF2B5EF4-FFF2-40B4-BE49-F238E27FC236}">
                  <a16:creationId xmlns:a16="http://schemas.microsoft.com/office/drawing/2014/main" id="{0D192AE4-F41B-E792-C6A5-F2126109E635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68449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58" name="object 53">
            <a:extLst>
              <a:ext uri="{FF2B5EF4-FFF2-40B4-BE49-F238E27FC236}">
                <a16:creationId xmlns:a16="http://schemas.microsoft.com/office/drawing/2014/main" id="{2871822D-EF7F-FEFE-FDD0-57E3ACFF686E}"/>
              </a:ext>
            </a:extLst>
          </p:cNvPr>
          <p:cNvSpPr txBox="1"/>
          <p:nvPr/>
        </p:nvSpPr>
        <p:spPr>
          <a:xfrm>
            <a:off x="7385788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58E080F2-BFCA-2ED2-497C-3B5F11A51C86}"/>
              </a:ext>
            </a:extLst>
          </p:cNvPr>
          <p:cNvSpPr txBox="1"/>
          <p:nvPr/>
        </p:nvSpPr>
        <p:spPr>
          <a:xfrm>
            <a:off x="8973977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F28F42F0-CFA5-FE6D-E884-4D0AC0F044FE}"/>
              </a:ext>
            </a:extLst>
          </p:cNvPr>
          <p:cNvSpPr txBox="1"/>
          <p:nvPr/>
        </p:nvSpPr>
        <p:spPr>
          <a:xfrm>
            <a:off x="7416800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61" name="object 57">
            <a:extLst>
              <a:ext uri="{FF2B5EF4-FFF2-40B4-BE49-F238E27FC236}">
                <a16:creationId xmlns:a16="http://schemas.microsoft.com/office/drawing/2014/main" id="{3A0AED80-026B-FD9F-137D-F568F3AFFB79}"/>
              </a:ext>
            </a:extLst>
          </p:cNvPr>
          <p:cNvSpPr txBox="1"/>
          <p:nvPr/>
        </p:nvSpPr>
        <p:spPr>
          <a:xfrm>
            <a:off x="812824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86CC01B5-6C24-FD01-FAFE-CB861DD25A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5983" y="2743667"/>
            <a:ext cx="576819" cy="618618"/>
          </a:xfrm>
          <a:prstGeom prst="rect">
            <a:avLst/>
          </a:prstGeom>
        </p:spPr>
      </p:pic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7AA8C6F1-2918-18CE-F0E5-1C2F76A6CB8A}"/>
              </a:ext>
            </a:extLst>
          </p:cNvPr>
          <p:cNvGrpSpPr/>
          <p:nvPr/>
        </p:nvGrpSpPr>
        <p:grpSpPr>
          <a:xfrm>
            <a:off x="4380113" y="4047528"/>
            <a:ext cx="5441221" cy="2618548"/>
            <a:chOff x="4380113" y="4047528"/>
            <a:chExt cx="5441221" cy="2618548"/>
          </a:xfrm>
        </p:grpSpPr>
        <p:sp>
          <p:nvSpPr>
            <p:cNvPr id="167" name="object 6">
              <a:extLst>
                <a:ext uri="{FF2B5EF4-FFF2-40B4-BE49-F238E27FC236}">
                  <a16:creationId xmlns:a16="http://schemas.microsoft.com/office/drawing/2014/main" id="{EBA9BDD3-98F7-0FA9-5849-3E8DD9072F1D}"/>
                </a:ext>
              </a:extLst>
            </p:cNvPr>
            <p:cNvSpPr txBox="1"/>
            <p:nvPr/>
          </p:nvSpPr>
          <p:spPr>
            <a:xfrm>
              <a:off x="4382020" y="4047528"/>
              <a:ext cx="4412615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spc="-35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扉デ</a:t>
              </a:r>
              <a:r>
                <a:rPr sz="800" b="1" spc="-40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ザ</a:t>
              </a:r>
              <a:r>
                <a:rPr sz="800" b="1" spc="-114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イ</a:t>
              </a: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ン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68" name="object 7">
              <a:extLst>
                <a:ext uri="{FF2B5EF4-FFF2-40B4-BE49-F238E27FC236}">
                  <a16:creationId xmlns:a16="http://schemas.microsoft.com/office/drawing/2014/main" id="{690A049B-1462-9A66-F380-7BFE230A8B38}"/>
                </a:ext>
              </a:extLst>
            </p:cNvPr>
            <p:cNvSpPr/>
            <p:nvPr/>
          </p:nvSpPr>
          <p:spPr>
            <a:xfrm>
              <a:off x="8894559" y="4047528"/>
              <a:ext cx="885825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8">
              <a:extLst>
                <a:ext uri="{FF2B5EF4-FFF2-40B4-BE49-F238E27FC236}">
                  <a16:creationId xmlns:a16="http://schemas.microsoft.com/office/drawing/2014/main" id="{EC9CB548-384A-464A-F1CA-C27EB4670A1F}"/>
                </a:ext>
              </a:extLst>
            </p:cNvPr>
            <p:cNvSpPr txBox="1"/>
            <p:nvPr/>
          </p:nvSpPr>
          <p:spPr>
            <a:xfrm>
              <a:off x="8900909" y="4047528"/>
              <a:ext cx="881786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本体内部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70" name="object 10">
              <a:extLst>
                <a:ext uri="{FF2B5EF4-FFF2-40B4-BE49-F238E27FC236}">
                  <a16:creationId xmlns:a16="http://schemas.microsoft.com/office/drawing/2014/main" id="{8270FF31-BB46-80A0-ADF5-B19C926187CC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1">
              <a:extLst>
                <a:ext uri="{FF2B5EF4-FFF2-40B4-BE49-F238E27FC236}">
                  <a16:creationId xmlns:a16="http://schemas.microsoft.com/office/drawing/2014/main" id="{C4ABDD35-4282-A806-156F-3AEF762A44E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172" name="object 181">
              <a:extLst>
                <a:ext uri="{FF2B5EF4-FFF2-40B4-BE49-F238E27FC236}">
                  <a16:creationId xmlns:a16="http://schemas.microsoft.com/office/drawing/2014/main" id="{5AB5B4AD-2024-95F4-1BD6-7F9EF7BCEF73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2">
              <a:extLst>
                <a:ext uri="{FF2B5EF4-FFF2-40B4-BE49-F238E27FC236}">
                  <a16:creationId xmlns:a16="http://schemas.microsoft.com/office/drawing/2014/main" id="{56121BCE-FCC2-1453-7981-467CE39A3775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189" name="object 184">
              <a:extLst>
                <a:ext uri="{FF2B5EF4-FFF2-40B4-BE49-F238E27FC236}">
                  <a16:creationId xmlns:a16="http://schemas.microsoft.com/office/drawing/2014/main" id="{73562F16-BB75-51AD-F495-DA1A4627BCFC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85">
              <a:extLst>
                <a:ext uri="{FF2B5EF4-FFF2-40B4-BE49-F238E27FC236}">
                  <a16:creationId xmlns:a16="http://schemas.microsoft.com/office/drawing/2014/main" id="{081EB249-9526-3A8D-7F60-BCD06B58BBF5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191" name="object 187">
              <a:extLst>
                <a:ext uri="{FF2B5EF4-FFF2-40B4-BE49-F238E27FC236}">
                  <a16:creationId xmlns:a16="http://schemas.microsoft.com/office/drawing/2014/main" id="{90DBC04E-D260-47F6-FAEA-F3CE4108EE1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192" name="object 188">
              <a:extLst>
                <a:ext uri="{FF2B5EF4-FFF2-40B4-BE49-F238E27FC236}">
                  <a16:creationId xmlns:a16="http://schemas.microsoft.com/office/drawing/2014/main" id="{5F5C486E-FA8B-F543-7A29-D9AEADC024AE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190">
              <a:extLst>
                <a:ext uri="{FF2B5EF4-FFF2-40B4-BE49-F238E27FC236}">
                  <a16:creationId xmlns:a16="http://schemas.microsoft.com/office/drawing/2014/main" id="{93BFEBB0-9FE9-876B-5CDC-81119FF10C47}"/>
                </a:ext>
              </a:extLst>
            </p:cNvPr>
            <p:cNvSpPr txBox="1"/>
            <p:nvPr/>
          </p:nvSpPr>
          <p:spPr>
            <a:xfrm>
              <a:off x="5212569" y="4548622"/>
              <a:ext cx="629718" cy="46410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335"/>
                </a:spcBef>
              </a:pP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4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が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135"/>
                </a:spcBef>
              </a:pP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9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905">
                <a:lnSpc>
                  <a:spcPct val="100000"/>
                </a:lnSpc>
                <a:spcBef>
                  <a:spcPts val="40"/>
                </a:spcBef>
              </a:pP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550" spc="-1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13" name="object 191">
              <a:extLst>
                <a:ext uri="{FF2B5EF4-FFF2-40B4-BE49-F238E27FC236}">
                  <a16:creationId xmlns:a16="http://schemas.microsoft.com/office/drawing/2014/main" id="{BD3A3534-B9C1-BA05-AE9C-5AB66B0581A5}"/>
                </a:ext>
              </a:extLst>
            </p:cNvPr>
            <p:cNvSpPr txBox="1"/>
            <p:nvPr/>
          </p:nvSpPr>
          <p:spPr>
            <a:xfrm>
              <a:off x="6634815" y="4548622"/>
              <a:ext cx="724066" cy="343684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700" spc="-19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0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チ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75"/>
                </a:spcBef>
              </a:pP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い</a:t>
              </a:r>
              <a:endParaRPr sz="55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1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1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ュ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オ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式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</p:txBody>
        </p:sp>
        <p:sp>
          <p:nvSpPr>
            <p:cNvPr id="214" name="object 192">
              <a:extLst>
                <a:ext uri="{FF2B5EF4-FFF2-40B4-BE49-F238E27FC236}">
                  <a16:creationId xmlns:a16="http://schemas.microsoft.com/office/drawing/2014/main" id="{C97D5DBC-9710-F35C-696D-F965B43ADB20}"/>
                </a:ext>
              </a:extLst>
            </p:cNvPr>
            <p:cNvSpPr txBox="1"/>
            <p:nvPr/>
          </p:nvSpPr>
          <p:spPr>
            <a:xfrm>
              <a:off x="8203727" y="4548649"/>
              <a:ext cx="474677" cy="433452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框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R="5080" indent="-6985">
                <a:lnSpc>
                  <a:spcPts val="560"/>
                </a:lnSpc>
                <a:spcBef>
                  <a:spcPts val="235"/>
                </a:spcBef>
              </a:pPr>
              <a:r>
                <a:rPr sz="550" spc="-1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よ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550" spc="-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厚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R="5080" indent="-6985">
                <a:spcBef>
                  <a:spcPts val="135"/>
                </a:spcBef>
              </a:pP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雰囲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気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を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spc="-1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る框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組</a:t>
              </a:r>
              <a:r>
                <a:rPr sz="5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215" name="object 203">
              <a:extLst>
                <a:ext uri="{FF2B5EF4-FFF2-40B4-BE49-F238E27FC236}">
                  <a16:creationId xmlns:a16="http://schemas.microsoft.com/office/drawing/2014/main" id="{AD4BC82A-5C61-67E0-FF5D-286FBD7EF751}"/>
                </a:ext>
              </a:extLst>
            </p:cNvPr>
            <p:cNvGrpSpPr/>
            <p:nvPr/>
          </p:nvGrpSpPr>
          <p:grpSpPr>
            <a:xfrm>
              <a:off x="4506239" y="4272622"/>
              <a:ext cx="3663315" cy="721360"/>
              <a:chOff x="4506239" y="4272622"/>
              <a:chExt cx="3663315" cy="721360"/>
            </a:xfrm>
          </p:grpSpPr>
          <p:pic>
            <p:nvPicPr>
              <p:cNvPr id="288" name="object 204">
                <a:extLst>
                  <a:ext uri="{FF2B5EF4-FFF2-40B4-BE49-F238E27FC236}">
                    <a16:creationId xmlns:a16="http://schemas.microsoft.com/office/drawing/2014/main" id="{0F66C2B8-4923-91FD-CD3A-C4B59E7E61A6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506239" y="4272622"/>
                <a:ext cx="662343" cy="360559"/>
              </a:xfrm>
              <a:prstGeom prst="rect">
                <a:avLst/>
              </a:prstGeom>
            </p:spPr>
          </p:pic>
          <p:pic>
            <p:nvPicPr>
              <p:cNvPr id="289" name="object 205">
                <a:extLst>
                  <a:ext uri="{FF2B5EF4-FFF2-40B4-BE49-F238E27FC236}">
                    <a16:creationId xmlns:a16="http://schemas.microsoft.com/office/drawing/2014/main" id="{F5A9663F-0DA0-C057-8CA3-AA31187E542E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508842" y="4632782"/>
                <a:ext cx="658533" cy="360564"/>
              </a:xfrm>
              <a:prstGeom prst="rect">
                <a:avLst/>
              </a:prstGeom>
            </p:spPr>
          </p:pic>
          <p:pic>
            <p:nvPicPr>
              <p:cNvPr id="290" name="object 206">
                <a:extLst>
                  <a:ext uri="{FF2B5EF4-FFF2-40B4-BE49-F238E27FC236}">
                    <a16:creationId xmlns:a16="http://schemas.microsoft.com/office/drawing/2014/main" id="{924255D3-5202-2EFD-2DED-74D2721DA077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936526" y="4272622"/>
                <a:ext cx="662330" cy="360559"/>
              </a:xfrm>
              <a:prstGeom prst="rect">
                <a:avLst/>
              </a:prstGeom>
            </p:spPr>
          </p:pic>
          <p:pic>
            <p:nvPicPr>
              <p:cNvPr id="291" name="object 207">
                <a:extLst>
                  <a:ext uri="{FF2B5EF4-FFF2-40B4-BE49-F238E27FC236}">
                    <a16:creationId xmlns:a16="http://schemas.microsoft.com/office/drawing/2014/main" id="{DAF2425A-2558-CD1D-31D4-0D9A57621FBC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939193" y="4632782"/>
                <a:ext cx="658469" cy="360768"/>
              </a:xfrm>
              <a:prstGeom prst="rect">
                <a:avLst/>
              </a:prstGeom>
            </p:spPr>
          </p:pic>
          <p:pic>
            <p:nvPicPr>
              <p:cNvPr id="292" name="object 208">
                <a:extLst>
                  <a:ext uri="{FF2B5EF4-FFF2-40B4-BE49-F238E27FC236}">
                    <a16:creationId xmlns:a16="http://schemas.microsoft.com/office/drawing/2014/main" id="{B822E195-1361-2060-4A34-49B79CE236CB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7506982" y="4273029"/>
                <a:ext cx="662330" cy="360552"/>
              </a:xfrm>
              <a:prstGeom prst="rect">
                <a:avLst/>
              </a:prstGeom>
            </p:spPr>
          </p:pic>
          <p:pic>
            <p:nvPicPr>
              <p:cNvPr id="293" name="object 209">
                <a:extLst>
                  <a:ext uri="{FF2B5EF4-FFF2-40B4-BE49-F238E27FC236}">
                    <a16:creationId xmlns:a16="http://schemas.microsoft.com/office/drawing/2014/main" id="{EBD04C93-6101-3A7A-B86F-D58E78AA5755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510183" y="4633188"/>
                <a:ext cx="657644" cy="360756"/>
              </a:xfrm>
              <a:prstGeom prst="rect">
                <a:avLst/>
              </a:prstGeom>
            </p:spPr>
          </p:pic>
        </p:grpSp>
        <p:sp>
          <p:nvSpPr>
            <p:cNvPr id="216" name="object 210">
              <a:extLst>
                <a:ext uri="{FF2B5EF4-FFF2-40B4-BE49-F238E27FC236}">
                  <a16:creationId xmlns:a16="http://schemas.microsoft.com/office/drawing/2014/main" id="{A9FB9CF4-69C1-C3B8-95DC-E4D461F96EF9}"/>
                </a:ext>
              </a:extLst>
            </p:cNvPr>
            <p:cNvSpPr txBox="1"/>
            <p:nvPr/>
          </p:nvSpPr>
          <p:spPr>
            <a:xfrm>
              <a:off x="9001695" y="4639189"/>
              <a:ext cx="529670" cy="974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50" spc="-10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1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5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レ</a:t>
              </a:r>
              <a:r>
                <a:rPr sz="550" spc="-4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17" name="object 211">
              <a:extLst>
                <a:ext uri="{FF2B5EF4-FFF2-40B4-BE49-F238E27FC236}">
                  <a16:creationId xmlns:a16="http://schemas.microsoft.com/office/drawing/2014/main" id="{E789923A-4F46-1B5E-F354-D23B1B0DC0C2}"/>
                </a:ext>
              </a:extLst>
            </p:cNvPr>
            <p:cNvSpPr/>
            <p:nvPr/>
          </p:nvSpPr>
          <p:spPr>
            <a:xfrm>
              <a:off x="9021165" y="4307865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0"/>
                  </a:moveTo>
                  <a:lnTo>
                    <a:pt x="0" y="0"/>
                  </a:lnTo>
                  <a:lnTo>
                    <a:pt x="0" y="320967"/>
                  </a:lnTo>
                  <a:lnTo>
                    <a:pt x="616597" y="320967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bg object 24">
              <a:extLst>
                <a:ext uri="{FF2B5EF4-FFF2-40B4-BE49-F238E27FC236}">
                  <a16:creationId xmlns:a16="http://schemas.microsoft.com/office/drawing/2014/main" id="{63099D96-D8B8-79F5-135A-E5C9A1378351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">
              <a:extLst>
                <a:ext uri="{FF2B5EF4-FFF2-40B4-BE49-F238E27FC236}">
                  <a16:creationId xmlns:a16="http://schemas.microsoft.com/office/drawing/2014/main" id="{7B0AFC31-EAE8-B943-5FD9-0BF7396C893F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221" name="object 175">
              <a:extLst>
                <a:ext uri="{FF2B5EF4-FFF2-40B4-BE49-F238E27FC236}">
                  <a16:creationId xmlns:a16="http://schemas.microsoft.com/office/drawing/2014/main" id="{16DCFE46-97AC-5587-0627-F4C1142FC34D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23" name="object 175">
              <a:extLst>
                <a:ext uri="{FF2B5EF4-FFF2-40B4-BE49-F238E27FC236}">
                  <a16:creationId xmlns:a16="http://schemas.microsoft.com/office/drawing/2014/main" id="{D7BB4E48-E426-E6CA-2377-84596D959865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236" name="object 175">
              <a:extLst>
                <a:ext uri="{FF2B5EF4-FFF2-40B4-BE49-F238E27FC236}">
                  <a16:creationId xmlns:a16="http://schemas.microsoft.com/office/drawing/2014/main" id="{4C9B9FCB-0B0C-6BA7-A5C3-5908EC6E2EB4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40" name="object 175">
              <a:extLst>
                <a:ext uri="{FF2B5EF4-FFF2-40B4-BE49-F238E27FC236}">
                  <a16:creationId xmlns:a16="http://schemas.microsoft.com/office/drawing/2014/main" id="{616DBDE5-37C9-3FD2-EB30-CB67F5AB6314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3" name="object 179">
              <a:extLst>
                <a:ext uri="{FF2B5EF4-FFF2-40B4-BE49-F238E27FC236}">
                  <a16:creationId xmlns:a16="http://schemas.microsoft.com/office/drawing/2014/main" id="{164A3D8A-35E2-05A4-3A09-6277B53E0105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274" name="object 176">
              <a:extLst>
                <a:ext uri="{FF2B5EF4-FFF2-40B4-BE49-F238E27FC236}">
                  <a16:creationId xmlns:a16="http://schemas.microsoft.com/office/drawing/2014/main" id="{D221DE16-2D2B-529E-37F1-5549637E01CB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5" name="object 176">
              <a:extLst>
                <a:ext uri="{FF2B5EF4-FFF2-40B4-BE49-F238E27FC236}">
                  <a16:creationId xmlns:a16="http://schemas.microsoft.com/office/drawing/2014/main" id="{8CE59C7A-3D5A-5EE1-B45F-657744590B11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6" name="object 176">
              <a:extLst>
                <a:ext uri="{FF2B5EF4-FFF2-40B4-BE49-F238E27FC236}">
                  <a16:creationId xmlns:a16="http://schemas.microsoft.com/office/drawing/2014/main" id="{A1073AAE-DA20-BBC3-05A8-60A0A1655508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7" name="object 176">
              <a:extLst>
                <a:ext uri="{FF2B5EF4-FFF2-40B4-BE49-F238E27FC236}">
                  <a16:creationId xmlns:a16="http://schemas.microsoft.com/office/drawing/2014/main" id="{060DB344-6DDC-892A-74A2-F444F3C069BA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8" name="object 176">
              <a:extLst>
                <a:ext uri="{FF2B5EF4-FFF2-40B4-BE49-F238E27FC236}">
                  <a16:creationId xmlns:a16="http://schemas.microsoft.com/office/drawing/2014/main" id="{5D7695A1-E2F5-193B-B1CB-18640B33DF28}"/>
                </a:ext>
              </a:extLst>
            </p:cNvPr>
            <p:cNvSpPr txBox="1"/>
            <p:nvPr/>
          </p:nvSpPr>
          <p:spPr>
            <a:xfrm>
              <a:off x="7519764" y="5011673"/>
              <a:ext cx="1232796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扉柄</a:t>
              </a:r>
              <a:r>
                <a:rPr lang="en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PY、DV、NV、AV、KV、JV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に対応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79" name="object 7">
              <a:extLst>
                <a:ext uri="{FF2B5EF4-FFF2-40B4-BE49-F238E27FC236}">
                  <a16:creationId xmlns:a16="http://schemas.microsoft.com/office/drawing/2014/main" id="{18488E20-9C9A-4452-8CBF-D55BD04FDE2A}"/>
                </a:ext>
              </a:extLst>
            </p:cNvPr>
            <p:cNvSpPr/>
            <p:nvPr/>
          </p:nvSpPr>
          <p:spPr>
            <a:xfrm>
              <a:off x="4388921" y="4047528"/>
              <a:ext cx="4405714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76">
              <a:extLst>
                <a:ext uri="{FF2B5EF4-FFF2-40B4-BE49-F238E27FC236}">
                  <a16:creationId xmlns:a16="http://schemas.microsoft.com/office/drawing/2014/main" id="{098E9159-0FDE-D65A-DD9D-D6579E6A5465}"/>
                </a:ext>
              </a:extLst>
            </p:cNvPr>
            <p:cNvSpPr txBox="1"/>
            <p:nvPr/>
          </p:nvSpPr>
          <p:spPr>
            <a:xfrm>
              <a:off x="5931969" y="5011673"/>
              <a:ext cx="1479230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タッチラッチ機構のため、取っ手は不要です。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1" name="object 2">
              <a:extLst>
                <a:ext uri="{FF2B5EF4-FFF2-40B4-BE49-F238E27FC236}">
                  <a16:creationId xmlns:a16="http://schemas.microsoft.com/office/drawing/2014/main" id="{FDAAE794-3CD3-26C2-A7E4-FE5FE38D03BE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2" name="object 2">
              <a:extLst>
                <a:ext uri="{FF2B5EF4-FFF2-40B4-BE49-F238E27FC236}">
                  <a16:creationId xmlns:a16="http://schemas.microsoft.com/office/drawing/2014/main" id="{8D3E9CC2-4CBB-7589-498F-74F9100BFC52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3" name="object 2">
              <a:extLst>
                <a:ext uri="{FF2B5EF4-FFF2-40B4-BE49-F238E27FC236}">
                  <a16:creationId xmlns:a16="http://schemas.microsoft.com/office/drawing/2014/main" id="{636D73FD-021E-DB11-21CB-026AFD675CEB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4" name="object 175">
              <a:extLst>
                <a:ext uri="{FF2B5EF4-FFF2-40B4-BE49-F238E27FC236}">
                  <a16:creationId xmlns:a16="http://schemas.microsoft.com/office/drawing/2014/main" id="{0E0A2EE8-30B4-5B77-E051-D28A27D928B8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85" name="object 2">
              <a:extLst>
                <a:ext uri="{FF2B5EF4-FFF2-40B4-BE49-F238E27FC236}">
                  <a16:creationId xmlns:a16="http://schemas.microsoft.com/office/drawing/2014/main" id="{5F4C0EDD-F257-6914-DEC5-56C067A2397C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6" name="object 175">
              <a:extLst>
                <a:ext uri="{FF2B5EF4-FFF2-40B4-BE49-F238E27FC236}">
                  <a16:creationId xmlns:a16="http://schemas.microsoft.com/office/drawing/2014/main" id="{A047E99F-17C5-322B-CB31-419297995CD1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287" name="object 175">
              <a:extLst>
                <a:ext uri="{FF2B5EF4-FFF2-40B4-BE49-F238E27FC236}">
                  <a16:creationId xmlns:a16="http://schemas.microsoft.com/office/drawing/2014/main" id="{691C6179-D2AD-68F5-2958-0A0D9AAC075D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33" name="object 2">
            <a:extLst>
              <a:ext uri="{FF2B5EF4-FFF2-40B4-BE49-F238E27FC236}">
                <a16:creationId xmlns:a16="http://schemas.microsoft.com/office/drawing/2014/main" id="{808D752E-A2A5-3644-A001-B6C744887BFF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67107405-5B6B-054B-81C9-FAFB98299118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object 175">
            <a:extLst>
              <a:ext uri="{FF2B5EF4-FFF2-40B4-BE49-F238E27FC236}">
                <a16:creationId xmlns:a16="http://schemas.microsoft.com/office/drawing/2014/main" id="{BF439501-CA2A-D246-A2F1-77B5F73F6E0D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16627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4430-5F95-E229-7CA0-D572407B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g object 22">
            <a:extLst>
              <a:ext uri="{FF2B5EF4-FFF2-40B4-BE49-F238E27FC236}">
                <a16:creationId xmlns:a16="http://schemas.microsoft.com/office/drawing/2014/main" id="{4C99F1FF-CEA0-6B48-9C27-CE5F4B1298BA}"/>
              </a:ext>
            </a:extLst>
          </p:cNvPr>
          <p:cNvSpPr/>
          <p:nvPr/>
        </p:nvSpPr>
        <p:spPr>
          <a:xfrm>
            <a:off x="133731" y="4179266"/>
            <a:ext cx="4151058" cy="635114"/>
          </a:xfrm>
          <a:custGeom>
            <a:avLst/>
            <a:gdLst/>
            <a:ahLst/>
            <a:cxnLst/>
            <a:rect l="l" t="t" r="r" b="b"/>
            <a:pathLst>
              <a:path w="4337685" h="691514">
                <a:moveTo>
                  <a:pt x="4337177" y="0"/>
                </a:moveTo>
                <a:lnTo>
                  <a:pt x="0" y="0"/>
                </a:lnTo>
                <a:lnTo>
                  <a:pt x="0" y="691438"/>
                </a:lnTo>
                <a:lnTo>
                  <a:pt x="4337177" y="691438"/>
                </a:lnTo>
                <a:lnTo>
                  <a:pt x="4337177" y="0"/>
                </a:lnTo>
                <a:close/>
              </a:path>
            </a:pathLst>
          </a:custGeom>
          <a:solidFill>
            <a:srgbClr val="FFECC5"/>
          </a:solidFill>
          <a:ln w="6350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A9A478D-7278-FF31-5BA8-6794A02FAC1E}"/>
              </a:ext>
            </a:extLst>
          </p:cNvPr>
          <p:cNvSpPr txBox="1"/>
          <p:nvPr/>
        </p:nvSpPr>
        <p:spPr>
          <a:xfrm>
            <a:off x="4382020" y="692035"/>
            <a:ext cx="54006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ラ</a:t>
            </a:r>
            <a:r>
              <a:rPr sz="800" b="1" spc="-1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バ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リ</a:t>
            </a: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エ</a:t>
            </a:r>
            <a:r>
              <a:rPr sz="800" b="1" spc="-5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1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シ</a:t>
            </a:r>
            <a:r>
              <a:rPr sz="800" b="1" spc="-15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ョ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9220332-688B-E7DA-F48B-70F8E450C02F}"/>
              </a:ext>
            </a:extLst>
          </p:cNvPr>
          <p:cNvSpPr/>
          <p:nvPr/>
        </p:nvSpPr>
        <p:spPr>
          <a:xfrm>
            <a:off x="140144" y="4914811"/>
            <a:ext cx="4144645" cy="1752600"/>
          </a:xfrm>
          <a:custGeom>
            <a:avLst/>
            <a:gdLst/>
            <a:ahLst/>
            <a:cxnLst/>
            <a:rect l="l" t="t" r="r" b="b"/>
            <a:pathLst>
              <a:path w="4144645" h="1752600">
                <a:moveTo>
                  <a:pt x="0" y="0"/>
                </a:moveTo>
                <a:lnTo>
                  <a:pt x="4144022" y="0"/>
                </a:lnTo>
                <a:lnTo>
                  <a:pt x="4144022" y="1752041"/>
                </a:lnTo>
                <a:lnTo>
                  <a:pt x="0" y="17520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D089518-65CC-90C4-8E4C-7C7BD03C77A9}"/>
              </a:ext>
            </a:extLst>
          </p:cNvPr>
          <p:cNvSpPr/>
          <p:nvPr/>
        </p:nvSpPr>
        <p:spPr>
          <a:xfrm>
            <a:off x="3060990" y="4916672"/>
            <a:ext cx="0" cy="1745614"/>
          </a:xfrm>
          <a:custGeom>
            <a:avLst/>
            <a:gdLst/>
            <a:ahLst/>
            <a:cxnLst/>
            <a:rect l="l" t="t" r="r" b="b"/>
            <a:pathLst>
              <a:path h="1745615">
                <a:moveTo>
                  <a:pt x="0" y="0"/>
                </a:moveTo>
                <a:lnTo>
                  <a:pt x="0" y="1745094"/>
                </a:lnTo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B117BA1-5A08-1615-4541-1DB776D88F1B}"/>
              </a:ext>
            </a:extLst>
          </p:cNvPr>
          <p:cNvSpPr txBox="1"/>
          <p:nvPr/>
        </p:nvSpPr>
        <p:spPr>
          <a:xfrm>
            <a:off x="4499736" y="914692"/>
            <a:ext cx="5140325" cy="107080"/>
          </a:xfrm>
          <a:prstGeom prst="rect">
            <a:avLst/>
          </a:prstGeom>
          <a:solidFill>
            <a:srgbClr val="9E6C42"/>
          </a:solidFill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ナチュラルカラー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A92382A-46AC-DC83-2B05-8C00D49CB32E}"/>
              </a:ext>
            </a:extLst>
          </p:cNvPr>
          <p:cNvSpPr txBox="1"/>
          <p:nvPr/>
        </p:nvSpPr>
        <p:spPr>
          <a:xfrm>
            <a:off x="4499736" y="2426627"/>
            <a:ext cx="2757805" cy="107080"/>
          </a:xfrm>
          <a:prstGeom prst="rect">
            <a:avLst/>
          </a:prstGeom>
          <a:solidFill>
            <a:srgbClr val="00669B"/>
          </a:solidFill>
        </p:spPr>
        <p:txBody>
          <a:bodyPr vert="horz" wrap="square" lIns="0" tIns="1460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ペイントカラー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A0614AB2-9D15-3E42-6928-0F0392B51CEF}"/>
              </a:ext>
            </a:extLst>
          </p:cNvPr>
          <p:cNvGrpSpPr/>
          <p:nvPr/>
        </p:nvGrpSpPr>
        <p:grpSpPr>
          <a:xfrm>
            <a:off x="4499736" y="1222781"/>
            <a:ext cx="1278890" cy="321310"/>
            <a:chOff x="4499736" y="1222781"/>
            <a:chExt cx="1278890" cy="321310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7C021852-16C6-3DD5-9EB2-83EBEFCD89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736" y="1222781"/>
              <a:ext cx="616597" cy="32096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7F302C85-0E3E-B10B-DA93-A70940F825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83" y="1222781"/>
              <a:ext cx="616597" cy="320967"/>
            </a:xfrm>
            <a:prstGeom prst="rect">
              <a:avLst/>
            </a:prstGeom>
          </p:spPr>
        </p:pic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FB10060D-FC77-395A-F526-79F1DFAF942F}"/>
              </a:ext>
            </a:extLst>
          </p:cNvPr>
          <p:cNvSpPr txBox="1"/>
          <p:nvPr/>
        </p:nvSpPr>
        <p:spPr>
          <a:xfrm>
            <a:off x="5114835" y="1537753"/>
            <a:ext cx="68341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74370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［TY］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24" name="object 24">
            <a:extLst>
              <a:ext uri="{FF2B5EF4-FFF2-40B4-BE49-F238E27FC236}">
                <a16:creationId xmlns:a16="http://schemas.microsoft.com/office/drawing/2014/main" id="{1F43E245-9541-6192-DE2D-1A01269A9C5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3216" y="1222781"/>
            <a:ext cx="616597" cy="320967"/>
          </a:xfrm>
          <a:prstGeom prst="rect">
            <a:avLst/>
          </a:prstGeom>
        </p:spPr>
      </p:pic>
      <p:sp>
        <p:nvSpPr>
          <p:cNvPr id="25" name="object 25">
            <a:extLst>
              <a:ext uri="{FF2B5EF4-FFF2-40B4-BE49-F238E27FC236}">
                <a16:creationId xmlns:a16="http://schemas.microsoft.com/office/drawing/2014/main" id="{FD5FFF11-839E-5321-2701-EB11D5899A0F}"/>
              </a:ext>
            </a:extLst>
          </p:cNvPr>
          <p:cNvSpPr txBox="1"/>
          <p:nvPr/>
        </p:nvSpPr>
        <p:spPr>
          <a:xfrm>
            <a:off x="5773294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5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ェ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リ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［CY］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B945268F-B4A4-3FD7-B8E3-1A5BC57DD138}"/>
              </a:ext>
            </a:extLst>
          </p:cNvPr>
          <p:cNvGrpSpPr/>
          <p:nvPr/>
        </p:nvGrpSpPr>
        <p:grpSpPr>
          <a:xfrm>
            <a:off x="4499736" y="2743161"/>
            <a:ext cx="1278890" cy="321310"/>
            <a:chOff x="4499736" y="2743161"/>
            <a:chExt cx="1278890" cy="321310"/>
          </a:xfrm>
        </p:grpSpPr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E707A54E-31F6-2F59-2713-0D3A3A79A80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9736" y="2743161"/>
              <a:ext cx="616597" cy="320967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316CD4BB-AC1B-4387-1586-2DAE71A9273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1483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64054F77-5FCC-9DF8-95EC-A20EDAF267CA}"/>
              </a:ext>
            </a:extLst>
          </p:cNvPr>
          <p:cNvSpPr txBox="1"/>
          <p:nvPr/>
        </p:nvSpPr>
        <p:spPr>
          <a:xfrm>
            <a:off x="5111551" y="3069392"/>
            <a:ext cx="53403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ビーオ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［NV］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id="{84DA38C2-B1F1-814A-6797-1BDF94A77D8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3216" y="2743161"/>
            <a:ext cx="616597" cy="320967"/>
          </a:xfrm>
          <a:prstGeom prst="rect">
            <a:avLst/>
          </a:prstGeom>
        </p:spPr>
      </p:pic>
      <p:sp>
        <p:nvSpPr>
          <p:cNvPr id="31" name="object 31">
            <a:extLst>
              <a:ext uri="{FF2B5EF4-FFF2-40B4-BE49-F238E27FC236}">
                <a16:creationId xmlns:a16="http://schemas.microsoft.com/office/drawing/2014/main" id="{E53460F3-38D0-1F8D-2B7C-ACA1ADF75CF7}"/>
              </a:ext>
            </a:extLst>
          </p:cNvPr>
          <p:cNvSpPr txBox="1"/>
          <p:nvPr/>
        </p:nvSpPr>
        <p:spPr>
          <a:xfrm>
            <a:off x="5773292" y="3069392"/>
            <a:ext cx="66230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ーオ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［AV］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2543ABBD-3723-5D06-EDCA-B46AFD0BE187}"/>
              </a:ext>
            </a:extLst>
          </p:cNvPr>
          <p:cNvGrpSpPr/>
          <p:nvPr/>
        </p:nvGrpSpPr>
        <p:grpSpPr>
          <a:xfrm>
            <a:off x="6484963" y="1222781"/>
            <a:ext cx="1278890" cy="321310"/>
            <a:chOff x="6484963" y="1222781"/>
            <a:chExt cx="1278890" cy="321310"/>
          </a:xfrm>
        </p:grpSpPr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E5527836-C796-62D2-0AB5-89741A28545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4963" y="1222781"/>
              <a:ext cx="616597" cy="320967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C7CB167D-2E03-6800-E9C8-BBFE649F4A1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6696" y="1222781"/>
              <a:ext cx="616610" cy="320967"/>
            </a:xfrm>
            <a:prstGeom prst="rect">
              <a:avLst/>
            </a:prstGeom>
          </p:spPr>
        </p:pic>
      </p:grpSp>
      <p:pic>
        <p:nvPicPr>
          <p:cNvPr id="36" name="object 36">
            <a:extLst>
              <a:ext uri="{FF2B5EF4-FFF2-40B4-BE49-F238E27FC236}">
                <a16:creationId xmlns:a16="http://schemas.microsoft.com/office/drawing/2014/main" id="{E2035ADC-D321-4A6F-C233-EFD0783A7AA9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9736" y="1779841"/>
            <a:ext cx="616597" cy="320967"/>
          </a:xfrm>
          <a:prstGeom prst="rect">
            <a:avLst/>
          </a:prstGeom>
        </p:spPr>
      </p:pic>
      <p:sp>
        <p:nvSpPr>
          <p:cNvPr id="37" name="object 37">
            <a:extLst>
              <a:ext uri="{FF2B5EF4-FFF2-40B4-BE49-F238E27FC236}">
                <a16:creationId xmlns:a16="http://schemas.microsoft.com/office/drawing/2014/main" id="{BBDA73B1-E524-86AA-37CE-D71057B71BA9}"/>
              </a:ext>
            </a:extLst>
          </p:cNvPr>
          <p:cNvSpPr txBox="1"/>
          <p:nvPr/>
        </p:nvSpPr>
        <p:spPr>
          <a:xfrm>
            <a:off x="4473068" y="2094816"/>
            <a:ext cx="34417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メ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B11F2FED-28C1-4403-6DDA-BA50FE9DC65E}"/>
              </a:ext>
            </a:extLst>
          </p:cNvPr>
          <p:cNvGrpSpPr/>
          <p:nvPr/>
        </p:nvGrpSpPr>
        <p:grpSpPr>
          <a:xfrm>
            <a:off x="5158308" y="1776666"/>
            <a:ext cx="623570" cy="327660"/>
            <a:chOff x="5158308" y="1776666"/>
            <a:chExt cx="623570" cy="327660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00C3D7AF-EAA2-4C3B-B157-55A6CCCC1F2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1483" y="1779841"/>
              <a:ext cx="616597" cy="320967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1E8A1EC-7865-7488-2D81-49B3568E1B56}"/>
                </a:ext>
              </a:extLst>
            </p:cNvPr>
            <p:cNvSpPr/>
            <p:nvPr/>
          </p:nvSpPr>
          <p:spPr>
            <a:xfrm>
              <a:off x="516148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FF2B5EF4-FFF2-40B4-BE49-F238E27FC236}">
                <a16:creationId xmlns:a16="http://schemas.microsoft.com/office/drawing/2014/main" id="{624B9785-F1D9-EE20-8218-4AB0514214EC}"/>
              </a:ext>
            </a:extLst>
          </p:cNvPr>
          <p:cNvSpPr txBox="1"/>
          <p:nvPr/>
        </p:nvSpPr>
        <p:spPr>
          <a:xfrm>
            <a:off x="5111550" y="2094816"/>
            <a:ext cx="56895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3BE25BE3-C502-DCD6-E51B-6BAF9885B77B}"/>
              </a:ext>
            </a:extLst>
          </p:cNvPr>
          <p:cNvGrpSpPr/>
          <p:nvPr/>
        </p:nvGrpSpPr>
        <p:grpSpPr>
          <a:xfrm>
            <a:off x="5820041" y="1776666"/>
            <a:ext cx="623570" cy="327660"/>
            <a:chOff x="5820041" y="1776666"/>
            <a:chExt cx="623570" cy="327660"/>
          </a:xfrm>
        </p:grpSpPr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589887C9-0BD2-9199-A2D4-0B9A37E8B59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3216" y="1779841"/>
              <a:ext cx="616597" cy="320967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6250585D-E704-6FCC-F53A-F97B53634CB4}"/>
                </a:ext>
              </a:extLst>
            </p:cNvPr>
            <p:cNvSpPr/>
            <p:nvPr/>
          </p:nvSpPr>
          <p:spPr>
            <a:xfrm>
              <a:off x="5823216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677A73B7-765B-D587-9509-EA7F879F5E04}"/>
              </a:ext>
            </a:extLst>
          </p:cNvPr>
          <p:cNvSpPr txBox="1"/>
          <p:nvPr/>
        </p:nvSpPr>
        <p:spPr>
          <a:xfrm>
            <a:off x="5773290" y="2094816"/>
            <a:ext cx="661745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16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［GY］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46" name="object 46">
            <a:extLst>
              <a:ext uri="{FF2B5EF4-FFF2-40B4-BE49-F238E27FC236}">
                <a16:creationId xmlns:a16="http://schemas.microsoft.com/office/drawing/2014/main" id="{40D80641-E834-4D49-9944-F8653D161EEA}"/>
              </a:ext>
            </a:extLst>
          </p:cNvPr>
          <p:cNvGrpSpPr/>
          <p:nvPr/>
        </p:nvGrpSpPr>
        <p:grpSpPr>
          <a:xfrm>
            <a:off x="6481788" y="1776666"/>
            <a:ext cx="623570" cy="327660"/>
            <a:chOff x="6481788" y="1776666"/>
            <a:chExt cx="623570" cy="327660"/>
          </a:xfrm>
        </p:grpSpPr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9A9FF809-9357-C00E-9975-6A3E078A4BD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4963" y="1779841"/>
              <a:ext cx="616597" cy="320967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400D567-9452-934B-D5D7-B2E61938006B}"/>
                </a:ext>
              </a:extLst>
            </p:cNvPr>
            <p:cNvSpPr/>
            <p:nvPr/>
          </p:nvSpPr>
          <p:spPr>
            <a:xfrm>
              <a:off x="6484963" y="1779841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099F4001-169D-361B-CC64-E667BFB486B6}"/>
              </a:ext>
            </a:extLst>
          </p:cNvPr>
          <p:cNvSpPr txBox="1"/>
          <p:nvPr/>
        </p:nvSpPr>
        <p:spPr>
          <a:xfrm>
            <a:off x="6435036" y="2094816"/>
            <a:ext cx="727764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50" name="object 50">
            <a:extLst>
              <a:ext uri="{FF2B5EF4-FFF2-40B4-BE49-F238E27FC236}">
                <a16:creationId xmlns:a16="http://schemas.microsoft.com/office/drawing/2014/main" id="{3100C167-FB1C-EFA5-2F7A-FA8621166136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6430" y="1429511"/>
            <a:ext cx="616584" cy="320979"/>
          </a:xfrm>
          <a:prstGeom prst="rect">
            <a:avLst/>
          </a:prstGeom>
        </p:spPr>
      </p:pic>
      <p:sp>
        <p:nvSpPr>
          <p:cNvPr id="52" name="object 52">
            <a:extLst>
              <a:ext uri="{FF2B5EF4-FFF2-40B4-BE49-F238E27FC236}">
                <a16:creationId xmlns:a16="http://schemas.microsoft.com/office/drawing/2014/main" id="{F8635158-976A-72E2-B8BE-DAD69B7EDB40}"/>
              </a:ext>
            </a:extLst>
          </p:cNvPr>
          <p:cNvSpPr/>
          <p:nvPr/>
        </p:nvSpPr>
        <p:spPr>
          <a:xfrm>
            <a:off x="8879271" y="1125853"/>
            <a:ext cx="0" cy="1200785"/>
          </a:xfrm>
          <a:custGeom>
            <a:avLst/>
            <a:gdLst/>
            <a:ahLst/>
            <a:cxnLst/>
            <a:rect l="l" t="t" r="r" b="b"/>
            <a:pathLst>
              <a:path h="1200785">
                <a:moveTo>
                  <a:pt x="0" y="0"/>
                </a:moveTo>
                <a:lnTo>
                  <a:pt x="0" y="1200708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CAAA7CE7-309C-9E99-9C38-20F474C204B8}"/>
              </a:ext>
            </a:extLst>
          </p:cNvPr>
          <p:cNvSpPr/>
          <p:nvPr/>
        </p:nvSpPr>
        <p:spPr>
          <a:xfrm>
            <a:off x="6548028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>
            <a:extLst>
              <a:ext uri="{FF2B5EF4-FFF2-40B4-BE49-F238E27FC236}">
                <a16:creationId xmlns:a16="http://schemas.microsoft.com/office/drawing/2014/main" id="{D23CC965-B975-CA1E-C5DD-F000EE8658B7}"/>
              </a:ext>
            </a:extLst>
          </p:cNvPr>
          <p:cNvSpPr txBox="1"/>
          <p:nvPr/>
        </p:nvSpPr>
        <p:spPr>
          <a:xfrm>
            <a:off x="8948974" y="1861999"/>
            <a:ext cx="793564" cy="4512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扉柄、本体、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カウンター柄は同柄で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コーディネイトできます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（鏡面ピュアホワイト柄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［WV］除く）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5" name="object 175">
            <a:extLst>
              <a:ext uri="{FF2B5EF4-FFF2-40B4-BE49-F238E27FC236}">
                <a16:creationId xmlns:a16="http://schemas.microsoft.com/office/drawing/2014/main" id="{459A6B3D-6F2D-59E6-4626-3D0C230F5306}"/>
              </a:ext>
            </a:extLst>
          </p:cNvPr>
          <p:cNvSpPr txBox="1"/>
          <p:nvPr/>
        </p:nvSpPr>
        <p:spPr>
          <a:xfrm>
            <a:off x="6609278" y="3397284"/>
            <a:ext cx="777801" cy="270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本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体と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台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endParaRPr sz="550" dirty="0">
              <a:latin typeface="MS PGothic Regular"/>
              <a:cs typeface="A-OTF Gothic BBB Pro"/>
            </a:endParaRPr>
          </a:p>
          <a:p>
            <a:pPr marL="24130" marR="5080" indent="-12065">
              <a:lnSpc>
                <a:spcPct val="106100"/>
              </a:lnSpc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Y］ 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6" name="object 176">
            <a:extLst>
              <a:ext uri="{FF2B5EF4-FFF2-40B4-BE49-F238E27FC236}">
                <a16:creationId xmlns:a16="http://schemas.microsoft.com/office/drawing/2014/main" id="{681E4D93-0508-9614-32AE-88443744A9FA}"/>
              </a:ext>
            </a:extLst>
          </p:cNvPr>
          <p:cNvSpPr txBox="1"/>
          <p:nvPr/>
        </p:nvSpPr>
        <p:spPr>
          <a:xfrm>
            <a:off x="5154315" y="3352321"/>
            <a:ext cx="130692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※扉同柄のエンドパネルをご用意しています。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8" name="object 178">
            <a:extLst>
              <a:ext uri="{FF2B5EF4-FFF2-40B4-BE49-F238E27FC236}">
                <a16:creationId xmlns:a16="http://schemas.microsoft.com/office/drawing/2014/main" id="{DB6586E9-9306-55C2-68C1-F052049890E9}"/>
              </a:ext>
            </a:extLst>
          </p:cNvPr>
          <p:cNvSpPr txBox="1"/>
          <p:nvPr/>
        </p:nvSpPr>
        <p:spPr>
          <a:xfrm>
            <a:off x="4449808" y="3069392"/>
            <a:ext cx="613482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40"/>
              </a:spcBef>
            </a:pP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［DV］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93" name="object 193">
            <a:extLst>
              <a:ext uri="{FF2B5EF4-FFF2-40B4-BE49-F238E27FC236}">
                <a16:creationId xmlns:a16="http://schemas.microsoft.com/office/drawing/2014/main" id="{C0577754-8DA9-35D0-979B-50DB079637AE}"/>
              </a:ext>
            </a:extLst>
          </p:cNvPr>
          <p:cNvSpPr txBox="1"/>
          <p:nvPr/>
        </p:nvSpPr>
        <p:spPr>
          <a:xfrm>
            <a:off x="5114993" y="3608025"/>
            <a:ext cx="65829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94" name="object 194">
            <a:extLst>
              <a:ext uri="{FF2B5EF4-FFF2-40B4-BE49-F238E27FC236}">
                <a16:creationId xmlns:a16="http://schemas.microsoft.com/office/drawing/2014/main" id="{0EE5F616-74F4-08E3-069B-77DEC41AF2EA}"/>
              </a:ext>
            </a:extLst>
          </p:cNvPr>
          <p:cNvGrpSpPr/>
          <p:nvPr/>
        </p:nvGrpSpPr>
        <p:grpSpPr>
          <a:xfrm>
            <a:off x="4494466" y="3481349"/>
            <a:ext cx="623570" cy="327660"/>
            <a:chOff x="4494466" y="3481349"/>
            <a:chExt cx="623570" cy="327660"/>
          </a:xfrm>
        </p:grpSpPr>
        <p:pic>
          <p:nvPicPr>
            <p:cNvPr id="195" name="object 195">
              <a:extLst>
                <a:ext uri="{FF2B5EF4-FFF2-40B4-BE49-F238E27FC236}">
                  <a16:creationId xmlns:a16="http://schemas.microsoft.com/office/drawing/2014/main" id="{B91CDDEF-C241-9712-4FE3-47E1270BDBB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7654" y="3484511"/>
              <a:ext cx="616585" cy="320967"/>
            </a:xfrm>
            <a:prstGeom prst="rect">
              <a:avLst/>
            </a:prstGeom>
          </p:spPr>
        </p:pic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F5DD6783-546F-AC92-0484-4618D1431652}"/>
                </a:ext>
              </a:extLst>
            </p:cNvPr>
            <p:cNvSpPr/>
            <p:nvPr/>
          </p:nvSpPr>
          <p:spPr>
            <a:xfrm>
              <a:off x="4497641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bg object 24">
            <a:extLst>
              <a:ext uri="{FF2B5EF4-FFF2-40B4-BE49-F238E27FC236}">
                <a16:creationId xmlns:a16="http://schemas.microsoft.com/office/drawing/2014/main" id="{6CBC61F6-8C37-9454-D3F8-28234B45FAD1}"/>
              </a:ext>
            </a:extLst>
          </p:cNvPr>
          <p:cNvSpPr/>
          <p:nvPr/>
        </p:nvSpPr>
        <p:spPr>
          <a:xfrm>
            <a:off x="4375670" y="692035"/>
            <a:ext cx="5400675" cy="3240405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Rectangle 24">
            <a:extLst>
              <a:ext uri="{FF2B5EF4-FFF2-40B4-BE49-F238E27FC236}">
                <a16:creationId xmlns:a16="http://schemas.microsoft.com/office/drawing/2014/main" id="{987BBACA-45D3-F1D8-840A-78BDB34F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35" name="object 175">
            <a:extLst>
              <a:ext uri="{FF2B5EF4-FFF2-40B4-BE49-F238E27FC236}">
                <a16:creationId xmlns:a16="http://schemas.microsoft.com/office/drawing/2014/main" id="{BBD5568D-4AC5-3959-4236-123AAB6CB89D}"/>
              </a:ext>
            </a:extLst>
          </p:cNvPr>
          <p:cNvSpPr txBox="1"/>
          <p:nvPr/>
        </p:nvSpPr>
        <p:spPr>
          <a:xfrm>
            <a:off x="8959470" y="1037117"/>
            <a:ext cx="656054" cy="1648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lang="ja-JP" altLang="en-US" sz="700" dirty="0">
              <a:latin typeface="+mn-ea"/>
              <a:cs typeface="A-OTF Gothic BBB Pro"/>
            </a:endParaRPr>
          </a:p>
        </p:txBody>
      </p:sp>
      <p:sp>
        <p:nvSpPr>
          <p:cNvPr id="237" name="object 175">
            <a:extLst>
              <a:ext uri="{FF2B5EF4-FFF2-40B4-BE49-F238E27FC236}">
                <a16:creationId xmlns:a16="http://schemas.microsoft.com/office/drawing/2014/main" id="{A4B07387-F6CF-0CC9-735F-AE3D7A7115BF}"/>
              </a:ext>
            </a:extLst>
          </p:cNvPr>
          <p:cNvSpPr txBox="1"/>
          <p:nvPr/>
        </p:nvSpPr>
        <p:spPr>
          <a:xfrm>
            <a:off x="7959545" y="1166578"/>
            <a:ext cx="871465" cy="244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600">
                <a:solidFill>
                  <a:srgbClr val="231F20"/>
                </a:solidFill>
                <a:latin typeface="+mn-ea"/>
                <a:cs typeface="A-OTF Gothic BBB Pro"/>
              </a:rPr>
              <a:t>鏡面シート仕様</a:t>
            </a:r>
            <a:endParaRPr lang="en-US" altLang="ja-JP" sz="6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marR="5080">
              <a:lnSpc>
                <a:spcPct val="121300"/>
              </a:lnSpc>
            </a:pPr>
            <a:r>
              <a:rPr lang="en-US" altLang="ja-JP" sz="500" dirty="0">
                <a:latin typeface="+mn-ea"/>
                <a:cs typeface="A-OTF Gothic BBB Pro"/>
              </a:rPr>
              <a:t>※</a:t>
            </a:r>
            <a:r>
              <a:rPr lang="ja-JP" altLang="en-US" sz="500">
                <a:latin typeface="+mn-ea"/>
                <a:cs typeface="A-OTF Gothic BBB Pro"/>
              </a:rPr>
              <a:t>コンパクトタイプを除く</a:t>
            </a:r>
            <a:endParaRPr lang="ja-JP" altLang="en-US" sz="500" dirty="0">
              <a:latin typeface="+mn-ea"/>
              <a:cs typeface="A-OTF Gothic BBB Pro"/>
            </a:endParaRPr>
          </a:p>
        </p:txBody>
      </p:sp>
      <p:sp>
        <p:nvSpPr>
          <p:cNvPr id="239" name="object 53">
            <a:extLst>
              <a:ext uri="{FF2B5EF4-FFF2-40B4-BE49-F238E27FC236}">
                <a16:creationId xmlns:a16="http://schemas.microsoft.com/office/drawing/2014/main" id="{15197FE5-BA8F-065D-8344-F8354EC6DC05}"/>
              </a:ext>
            </a:extLst>
          </p:cNvPr>
          <p:cNvSpPr txBox="1"/>
          <p:nvPr/>
        </p:nvSpPr>
        <p:spPr>
          <a:xfrm>
            <a:off x="6634815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242" name="object 53">
            <a:extLst>
              <a:ext uri="{FF2B5EF4-FFF2-40B4-BE49-F238E27FC236}">
                <a16:creationId xmlns:a16="http://schemas.microsoft.com/office/drawing/2014/main" id="{41E75C8D-51F9-5D52-E8A4-8F128EB663FE}"/>
              </a:ext>
            </a:extLst>
          </p:cNvPr>
          <p:cNvSpPr txBox="1"/>
          <p:nvPr/>
        </p:nvSpPr>
        <p:spPr>
          <a:xfrm>
            <a:off x="4487039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46" name="object 25">
            <a:extLst>
              <a:ext uri="{FF2B5EF4-FFF2-40B4-BE49-F238E27FC236}">
                <a16:creationId xmlns:a16="http://schemas.microsoft.com/office/drawing/2014/main" id="{47EF8837-FCAC-71C3-D1A8-D620CD2C53C1}"/>
              </a:ext>
            </a:extLst>
          </p:cNvPr>
          <p:cNvSpPr txBox="1"/>
          <p:nvPr/>
        </p:nvSpPr>
        <p:spPr>
          <a:xfrm>
            <a:off x="4454856" y="1537751"/>
            <a:ext cx="715543" cy="1846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ソフトウォールナット柄 </a:t>
            </a:r>
          </a:p>
          <a:p>
            <a:pPr marL="40640">
              <a:lnSpc>
                <a:spcPts val="560"/>
              </a:lnSpc>
              <a:spcBef>
                <a:spcPts val="5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UY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lang="en" altLang="ja-JP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47" name="object 25">
            <a:extLst>
              <a:ext uri="{FF2B5EF4-FFF2-40B4-BE49-F238E27FC236}">
                <a16:creationId xmlns:a16="http://schemas.microsoft.com/office/drawing/2014/main" id="{63071BEF-289B-299F-3909-3C0C46735F47}"/>
              </a:ext>
            </a:extLst>
          </p:cNvPr>
          <p:cNvSpPr txBox="1"/>
          <p:nvPr/>
        </p:nvSpPr>
        <p:spPr>
          <a:xfrm>
            <a:off x="6439601" y="1537753"/>
            <a:ext cx="723199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グレージュアッシュ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48" name="object 25">
            <a:extLst>
              <a:ext uri="{FF2B5EF4-FFF2-40B4-BE49-F238E27FC236}">
                <a16:creationId xmlns:a16="http://schemas.microsoft.com/office/drawing/2014/main" id="{025C8B49-1D2C-7B16-641E-BB583991770A}"/>
              </a:ext>
            </a:extLst>
          </p:cNvPr>
          <p:cNvSpPr txBox="1"/>
          <p:nvPr/>
        </p:nvSpPr>
        <p:spPr>
          <a:xfrm>
            <a:off x="7091731" y="1537752"/>
            <a:ext cx="561007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イデアオーク柄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EV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51" name="Rectangle 126">
            <a:extLst>
              <a:ext uri="{FF2B5EF4-FFF2-40B4-BE49-F238E27FC236}">
                <a16:creationId xmlns:a16="http://schemas.microsoft.com/office/drawing/2014/main" id="{B19BCE97-16C2-1892-BB64-AECB09414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2" y="4426564"/>
            <a:ext cx="3987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ja-JP" altLang="en-US" sz="1100" b="0" i="0" u="none" strike="noStrike">
                <a:effectLst/>
                <a:latin typeface="-apple-system-font"/>
              </a:rPr>
              <a:t>ランドリー用品をはじめ、下着やパジャマなどの</a:t>
            </a:r>
          </a:p>
          <a:p>
            <a:pPr algn="l"/>
            <a:r>
              <a:rPr lang="ja-JP" altLang="en-US" sz="1100" b="0" i="0" u="none" strike="noStrike">
                <a:effectLst/>
                <a:latin typeface="-apple-system-font"/>
              </a:rPr>
              <a:t>着替えの収納に便利です</a:t>
            </a:r>
            <a:r>
              <a:rPr lang="ja-JP" altLang="en-US" sz="1100"/>
              <a:t>。</a:t>
            </a:r>
          </a:p>
        </p:txBody>
      </p:sp>
      <p:sp>
        <p:nvSpPr>
          <p:cNvPr id="252" name="object 53">
            <a:extLst>
              <a:ext uri="{FF2B5EF4-FFF2-40B4-BE49-F238E27FC236}">
                <a16:creationId xmlns:a16="http://schemas.microsoft.com/office/drawing/2014/main" id="{0D73BEBD-2317-D982-1220-99595215C37C}"/>
              </a:ext>
            </a:extLst>
          </p:cNvPr>
          <p:cNvSpPr txBox="1"/>
          <p:nvPr/>
        </p:nvSpPr>
        <p:spPr>
          <a:xfrm>
            <a:off x="209152" y="4221926"/>
            <a:ext cx="1924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900" b="1">
                <a:solidFill>
                  <a:srgbClr val="231F20"/>
                </a:solidFill>
                <a:latin typeface="MS PGothic Regular"/>
                <a:cs typeface="Kozuka Gothic Pr6N"/>
              </a:rPr>
              <a:t>［脱衣室］</a:t>
            </a:r>
            <a:endParaRPr lang="ja-JP" altLang="en-US" sz="900" b="1">
              <a:latin typeface="MS PGothic Regular"/>
              <a:cs typeface="Kozuka Gothic Pr6N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F665F7E-F9C0-FE4D-2EE0-9C33473B49FE}"/>
              </a:ext>
            </a:extLst>
          </p:cNvPr>
          <p:cNvSpPr txBox="1"/>
          <p:nvPr/>
        </p:nvSpPr>
        <p:spPr>
          <a:xfrm>
            <a:off x="231576" y="5008612"/>
            <a:ext cx="2345690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705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2025"/>
              </a:lnSpc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TA07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600" spc="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幅1203 × 高さ808（Uオーダー）× 奥行405mm 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555"/>
              </a:spcBef>
              <a:buChar char="■"/>
              <a:tabLst>
                <a:tab pos="148590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扉：フラットタッチ扉 グレージュアッシュ柄（RV）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8590" indent="-116839">
              <a:lnSpc>
                <a:spcPct val="100000"/>
              </a:lnSpc>
              <a:spcBef>
                <a:spcPts val="280"/>
              </a:spcBef>
              <a:buChar char="■"/>
              <a:tabLst>
                <a:tab pos="148590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本体：グレージュアッシュ柄（RV）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40335" indent="-108585">
              <a:lnSpc>
                <a:spcPct val="100000"/>
              </a:lnSpc>
              <a:spcBef>
                <a:spcPts val="284"/>
              </a:spcBef>
              <a:buChar char="■"/>
              <a:tabLst>
                <a:tab pos="140335" algn="l"/>
              </a:tabLst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カウンター：グレージュアッシュ柄（RV） 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75AB518-E7D5-8AE2-7CD1-E46E05A74707}"/>
              </a:ext>
            </a:extLst>
          </p:cNvPr>
          <p:cNvSpPr txBox="1"/>
          <p:nvPr/>
        </p:nvSpPr>
        <p:spPr>
          <a:xfrm>
            <a:off x="255537" y="6163005"/>
            <a:ext cx="166179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組み合わせ希望小売価格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spcBef>
                <a:spcPts val="10"/>
              </a:spcBef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125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840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</a:t>
            </a:r>
            <a:r>
              <a:rPr sz="600" spc="1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114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400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255" name="bg object 23">
            <a:extLst>
              <a:ext uri="{FF2B5EF4-FFF2-40B4-BE49-F238E27FC236}">
                <a16:creationId xmlns:a16="http://schemas.microsoft.com/office/drawing/2014/main" id="{4FCEF161-3510-8120-1465-9A7DEFB4EC9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011" y="692035"/>
            <a:ext cx="4149394" cy="3446614"/>
          </a:xfrm>
          <a:prstGeom prst="rect">
            <a:avLst/>
          </a:prstGeom>
        </p:spPr>
      </p:pic>
      <p:pic>
        <p:nvPicPr>
          <p:cNvPr id="260" name="図 259">
            <a:extLst>
              <a:ext uri="{FF2B5EF4-FFF2-40B4-BE49-F238E27FC236}">
                <a16:creationId xmlns:a16="http://schemas.microsoft.com/office/drawing/2014/main" id="{694CBF38-DABA-7DBD-B91A-D5B5AA5795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4411" y="5518029"/>
            <a:ext cx="546100" cy="381000"/>
          </a:xfrm>
          <a:prstGeom prst="rect">
            <a:avLst/>
          </a:prstGeom>
        </p:spPr>
      </p:pic>
      <p:sp>
        <p:nvSpPr>
          <p:cNvPr id="238" name="object 57">
            <a:extLst>
              <a:ext uri="{FF2B5EF4-FFF2-40B4-BE49-F238E27FC236}">
                <a16:creationId xmlns:a16="http://schemas.microsoft.com/office/drawing/2014/main" id="{5022A6DA-DB45-EB49-A9E8-C82E86712949}"/>
              </a:ext>
            </a:extLst>
          </p:cNvPr>
          <p:cNvSpPr txBox="1"/>
          <p:nvPr/>
        </p:nvSpPr>
        <p:spPr>
          <a:xfrm>
            <a:off x="5211392" y="1046996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245" name="object 57">
            <a:extLst>
              <a:ext uri="{FF2B5EF4-FFF2-40B4-BE49-F238E27FC236}">
                <a16:creationId xmlns:a16="http://schemas.microsoft.com/office/drawing/2014/main" id="{1483CEE5-53C2-344E-9592-99CB764C9671}"/>
              </a:ext>
            </a:extLst>
          </p:cNvPr>
          <p:cNvSpPr txBox="1"/>
          <p:nvPr/>
        </p:nvSpPr>
        <p:spPr>
          <a:xfrm>
            <a:off x="521139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>
              <a:latin typeface="MS PGothic Regular"/>
              <a:cs typeface="Kozuka Gothic Pr6N"/>
            </a:endParaRPr>
          </a:p>
        </p:txBody>
      </p:sp>
      <p:sp>
        <p:nvSpPr>
          <p:cNvPr id="256" name="object 53">
            <a:extLst>
              <a:ext uri="{FF2B5EF4-FFF2-40B4-BE49-F238E27FC236}">
                <a16:creationId xmlns:a16="http://schemas.microsoft.com/office/drawing/2014/main" id="{4B3A9C31-C03D-F548-AB03-CFC96AE0AAA5}"/>
              </a:ext>
            </a:extLst>
          </p:cNvPr>
          <p:cNvSpPr txBox="1"/>
          <p:nvPr/>
        </p:nvSpPr>
        <p:spPr>
          <a:xfrm>
            <a:off x="4487039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57" name="object 57">
            <a:extLst>
              <a:ext uri="{FF2B5EF4-FFF2-40B4-BE49-F238E27FC236}">
                <a16:creationId xmlns:a16="http://schemas.microsoft.com/office/drawing/2014/main" id="{791426FB-87D3-EF4F-8EB3-B15A8F99B300}"/>
              </a:ext>
            </a:extLst>
          </p:cNvPr>
          <p:cNvSpPr txBox="1"/>
          <p:nvPr/>
        </p:nvSpPr>
        <p:spPr>
          <a:xfrm>
            <a:off x="4487038" y="1037117"/>
            <a:ext cx="817947" cy="1545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259" name="object 51">
            <a:extLst>
              <a:ext uri="{FF2B5EF4-FFF2-40B4-BE49-F238E27FC236}">
                <a16:creationId xmlns:a16="http://schemas.microsoft.com/office/drawing/2014/main" id="{EE3A307F-C29C-DB49-A427-044C454C77EE}"/>
              </a:ext>
            </a:extLst>
          </p:cNvPr>
          <p:cNvSpPr txBox="1"/>
          <p:nvPr/>
        </p:nvSpPr>
        <p:spPr>
          <a:xfrm>
            <a:off x="7916503" y="1755761"/>
            <a:ext cx="761901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4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鏡面ピュアホワイト柄</a:t>
            </a:r>
            <a:endParaRPr lang="ja-JP" altLang="en-US" sz="55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lang="en" altLang="ja-JP"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WV</a:t>
            </a:r>
            <a:r>
              <a:rPr lang="ja-JP" altLang="en" sz="550">
                <a:solidFill>
                  <a:srgbClr val="231F20"/>
                </a:solidFill>
                <a:latin typeface="MS PGothic Regular"/>
                <a:cs typeface="A-OTF Gothic BBB Pro"/>
              </a:rPr>
              <a:t>］</a:t>
            </a:r>
            <a:endParaRPr lang="en" altLang="ja-JP" sz="550" dirty="0">
              <a:latin typeface="MS PGothic Regular"/>
              <a:cs typeface="A-OTF Gothic BBB Pro"/>
            </a:endParaRPr>
          </a:p>
        </p:txBody>
      </p:sp>
      <p:sp>
        <p:nvSpPr>
          <p:cNvPr id="261" name="object 176">
            <a:extLst>
              <a:ext uri="{FF2B5EF4-FFF2-40B4-BE49-F238E27FC236}">
                <a16:creationId xmlns:a16="http://schemas.microsoft.com/office/drawing/2014/main" id="{A93C0C4F-2174-884F-BBAA-CFCEA0A5870C}"/>
              </a:ext>
            </a:extLst>
          </p:cNvPr>
          <p:cNvSpPr txBox="1"/>
          <p:nvPr/>
        </p:nvSpPr>
        <p:spPr>
          <a:xfrm>
            <a:off x="7966430" y="2016965"/>
            <a:ext cx="8343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+mn-ea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鏡面ピュアホワイト柄［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WV］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の本体と台輪はしっくいホワイト柄［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PY］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になります。</a:t>
            </a:r>
            <a:endParaRPr sz="500" dirty="0">
              <a:latin typeface="+mn-ea"/>
              <a:cs typeface="A-OTF Gothic BBB Pro"/>
            </a:endParaRPr>
          </a:p>
        </p:txBody>
      </p:sp>
      <p:sp>
        <p:nvSpPr>
          <p:cNvPr id="262" name="object 59">
            <a:extLst>
              <a:ext uri="{FF2B5EF4-FFF2-40B4-BE49-F238E27FC236}">
                <a16:creationId xmlns:a16="http://schemas.microsoft.com/office/drawing/2014/main" id="{9EC2773A-CFEE-EA42-835D-1ED3EFE2ABF7}"/>
              </a:ext>
            </a:extLst>
          </p:cNvPr>
          <p:cNvSpPr/>
          <p:nvPr/>
        </p:nvSpPr>
        <p:spPr>
          <a:xfrm>
            <a:off x="7865689" y="1227212"/>
            <a:ext cx="45719" cy="1046707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6" name="図 265">
            <a:extLst>
              <a:ext uri="{FF2B5EF4-FFF2-40B4-BE49-F238E27FC236}">
                <a16:creationId xmlns:a16="http://schemas.microsoft.com/office/drawing/2014/main" id="{C75A4FBF-E46A-CD49-8695-E1CC5F45A0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05982" y="1235451"/>
            <a:ext cx="576819" cy="618618"/>
          </a:xfrm>
          <a:prstGeom prst="rect">
            <a:avLst/>
          </a:prstGeom>
        </p:spPr>
      </p:pic>
      <p:pic>
        <p:nvPicPr>
          <p:cNvPr id="267" name="図 266">
            <a:extLst>
              <a:ext uri="{FF2B5EF4-FFF2-40B4-BE49-F238E27FC236}">
                <a16:creationId xmlns:a16="http://schemas.microsoft.com/office/drawing/2014/main" id="{6B116A3F-6EBC-DA48-90CC-FD8F3F0F1A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44140" y="2743667"/>
            <a:ext cx="576819" cy="618618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E5745619-4DDA-8B1A-7ADA-2D1BB0A67EC8}"/>
              </a:ext>
            </a:extLst>
          </p:cNvPr>
          <p:cNvSpPr txBox="1"/>
          <p:nvPr/>
        </p:nvSpPr>
        <p:spPr>
          <a:xfrm>
            <a:off x="7391399" y="2426627"/>
            <a:ext cx="2232000" cy="107080"/>
          </a:xfrm>
          <a:prstGeom prst="rect">
            <a:avLst/>
          </a:prstGeom>
          <a:solidFill>
            <a:srgbClr val="46535A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ソリッドカラー</a:t>
            </a:r>
            <a:endParaRPr sz="600" b="1" dirty="0">
              <a:latin typeface="+mn-ea"/>
              <a:cs typeface="Kozuka Gothic Pr6N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7DC2CEF2-D586-9D66-B23B-A20D6C1D906C}"/>
              </a:ext>
            </a:extLst>
          </p:cNvPr>
          <p:cNvSpPr/>
          <p:nvPr/>
        </p:nvSpPr>
        <p:spPr>
          <a:xfrm>
            <a:off x="8879271" y="263778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74">
            <a:extLst>
              <a:ext uri="{FF2B5EF4-FFF2-40B4-BE49-F238E27FC236}">
                <a16:creationId xmlns:a16="http://schemas.microsoft.com/office/drawing/2014/main" id="{E57E1125-3CCC-2A05-1345-AA8759EF3A0A}"/>
              </a:ext>
            </a:extLst>
          </p:cNvPr>
          <p:cNvSpPr txBox="1"/>
          <p:nvPr/>
        </p:nvSpPr>
        <p:spPr>
          <a:xfrm>
            <a:off x="8948973" y="3397214"/>
            <a:ext cx="819115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本体と台輪は</a:t>
            </a:r>
            <a:endParaRPr sz="550" spc="-30" dirty="0"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しっくいホワイト柄</a:t>
            </a:r>
            <a:endParaRPr lang="en-US" altLang="ja-JP" sz="550" spc="-3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PY］になります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9" name="object 177">
            <a:extLst>
              <a:ext uri="{FF2B5EF4-FFF2-40B4-BE49-F238E27FC236}">
                <a16:creationId xmlns:a16="http://schemas.microsoft.com/office/drawing/2014/main" id="{3DDA4E6D-6EB1-22F7-F86B-E0137E535B02}"/>
              </a:ext>
            </a:extLst>
          </p:cNvPr>
          <p:cNvSpPr txBox="1"/>
          <p:nvPr/>
        </p:nvSpPr>
        <p:spPr>
          <a:xfrm>
            <a:off x="8046808" y="3069392"/>
            <a:ext cx="712470" cy="4318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40"/>
              </a:spcBef>
            </a:pP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55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［JV］</a:t>
            </a:r>
            <a:endParaRPr sz="550" dirty="0">
              <a:latin typeface="MS PGothic Regular"/>
              <a:cs typeface="A-OTF Gothic BBB Pro"/>
            </a:endParaRPr>
          </a:p>
          <a:p>
            <a:pPr marL="69215" marR="5080" indent="-56515">
              <a:lnSpc>
                <a:spcPct val="116700"/>
              </a:lnSpc>
              <a:spcBef>
                <a:spcPts val="595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※扉同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エ</a:t>
            </a:r>
            <a:r>
              <a:rPr sz="500" spc="-18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ドパ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を 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0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16" name="object 179">
            <a:extLst>
              <a:ext uri="{FF2B5EF4-FFF2-40B4-BE49-F238E27FC236}">
                <a16:creationId xmlns:a16="http://schemas.microsoft.com/office/drawing/2014/main" id="{E8A9F827-7633-078C-1AEA-2CAA154FBA9C}"/>
              </a:ext>
            </a:extLst>
          </p:cNvPr>
          <p:cNvSpPr txBox="1"/>
          <p:nvPr/>
        </p:nvSpPr>
        <p:spPr>
          <a:xfrm>
            <a:off x="7385050" y="3069391"/>
            <a:ext cx="66175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ソ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［KV］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35" name="object 197">
            <a:extLst>
              <a:ext uri="{FF2B5EF4-FFF2-40B4-BE49-F238E27FC236}">
                <a16:creationId xmlns:a16="http://schemas.microsoft.com/office/drawing/2014/main" id="{CE43C8F7-AC23-24B3-935B-265A68C09379}"/>
              </a:ext>
            </a:extLst>
          </p:cNvPr>
          <p:cNvSpPr txBox="1"/>
          <p:nvPr/>
        </p:nvSpPr>
        <p:spPr>
          <a:xfrm>
            <a:off x="8046808" y="3608025"/>
            <a:ext cx="62851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51" name="object 198">
            <a:extLst>
              <a:ext uri="{FF2B5EF4-FFF2-40B4-BE49-F238E27FC236}">
                <a16:creationId xmlns:a16="http://schemas.microsoft.com/office/drawing/2014/main" id="{913EC6F5-7C94-8660-2D9C-6414C7A55879}"/>
              </a:ext>
            </a:extLst>
          </p:cNvPr>
          <p:cNvGrpSpPr/>
          <p:nvPr/>
        </p:nvGrpSpPr>
        <p:grpSpPr>
          <a:xfrm>
            <a:off x="7385050" y="2743161"/>
            <a:ext cx="1282065" cy="1065530"/>
            <a:chOff x="7503528" y="2743161"/>
            <a:chExt cx="1282065" cy="1065530"/>
          </a:xfrm>
        </p:grpSpPr>
        <p:pic>
          <p:nvPicPr>
            <p:cNvPr id="53" name="object 199">
              <a:extLst>
                <a:ext uri="{FF2B5EF4-FFF2-40B4-BE49-F238E27FC236}">
                  <a16:creationId xmlns:a16="http://schemas.microsoft.com/office/drawing/2014/main" id="{7703C5EB-8C4F-EBCF-5D72-9E43302CF6F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6703" y="3484511"/>
              <a:ext cx="616597" cy="320967"/>
            </a:xfrm>
            <a:prstGeom prst="rect">
              <a:avLst/>
            </a:prstGeom>
          </p:spPr>
        </p:pic>
        <p:sp>
          <p:nvSpPr>
            <p:cNvPr id="55" name="object 200">
              <a:extLst>
                <a:ext uri="{FF2B5EF4-FFF2-40B4-BE49-F238E27FC236}">
                  <a16:creationId xmlns:a16="http://schemas.microsoft.com/office/drawing/2014/main" id="{61FAE03F-264C-EA2A-09DD-6219A1C8EC8F}"/>
                </a:ext>
              </a:extLst>
            </p:cNvPr>
            <p:cNvSpPr/>
            <p:nvPr/>
          </p:nvSpPr>
          <p:spPr>
            <a:xfrm>
              <a:off x="7506703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01">
              <a:extLst>
                <a:ext uri="{FF2B5EF4-FFF2-40B4-BE49-F238E27FC236}">
                  <a16:creationId xmlns:a16="http://schemas.microsoft.com/office/drawing/2014/main" id="{20D43741-6ADD-6E3D-F820-4C488FD34C0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6703" y="2743161"/>
              <a:ext cx="616597" cy="320967"/>
            </a:xfrm>
            <a:prstGeom prst="rect">
              <a:avLst/>
            </a:prstGeom>
          </p:spPr>
        </p:pic>
        <p:pic>
          <p:nvPicPr>
            <p:cNvPr id="58" name="object 202">
              <a:extLst>
                <a:ext uri="{FF2B5EF4-FFF2-40B4-BE49-F238E27FC236}">
                  <a16:creationId xmlns:a16="http://schemas.microsoft.com/office/drawing/2014/main" id="{80044855-FB6E-DB83-6628-A36193BEBBD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68449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59" name="object 53">
            <a:extLst>
              <a:ext uri="{FF2B5EF4-FFF2-40B4-BE49-F238E27FC236}">
                <a16:creationId xmlns:a16="http://schemas.microsoft.com/office/drawing/2014/main" id="{4474BAD1-3DCE-85A9-8208-C34C7F5F3521}"/>
              </a:ext>
            </a:extLst>
          </p:cNvPr>
          <p:cNvSpPr txBox="1"/>
          <p:nvPr/>
        </p:nvSpPr>
        <p:spPr>
          <a:xfrm>
            <a:off x="7385788" y="259108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E698C402-8A2F-4861-0427-AA95DFAC9156}"/>
              </a:ext>
            </a:extLst>
          </p:cNvPr>
          <p:cNvSpPr txBox="1"/>
          <p:nvPr/>
        </p:nvSpPr>
        <p:spPr>
          <a:xfrm>
            <a:off x="8973977" y="259108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61" name="object 53">
            <a:extLst>
              <a:ext uri="{FF2B5EF4-FFF2-40B4-BE49-F238E27FC236}">
                <a16:creationId xmlns:a16="http://schemas.microsoft.com/office/drawing/2014/main" id="{15A72E6F-2CA5-4148-B370-850C0E745B27}"/>
              </a:ext>
            </a:extLst>
          </p:cNvPr>
          <p:cNvSpPr txBox="1"/>
          <p:nvPr/>
        </p:nvSpPr>
        <p:spPr>
          <a:xfrm>
            <a:off x="7416800" y="333477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62" name="object 57">
            <a:extLst>
              <a:ext uri="{FF2B5EF4-FFF2-40B4-BE49-F238E27FC236}">
                <a16:creationId xmlns:a16="http://schemas.microsoft.com/office/drawing/2014/main" id="{044479E3-2917-016C-BDF9-8FD7D6797602}"/>
              </a:ext>
            </a:extLst>
          </p:cNvPr>
          <p:cNvSpPr txBox="1"/>
          <p:nvPr/>
        </p:nvSpPr>
        <p:spPr>
          <a:xfrm>
            <a:off x="8128242" y="256797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4DD84846-24C0-4E6E-8FAC-D505394A92C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5983" y="2743667"/>
            <a:ext cx="576819" cy="618618"/>
          </a:xfrm>
          <a:prstGeom prst="rect">
            <a:avLst/>
          </a:prstGeom>
        </p:spPr>
      </p:pic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F5AB7C81-A92A-41AA-BA3C-1E1457D78F6D}"/>
              </a:ext>
            </a:extLst>
          </p:cNvPr>
          <p:cNvGrpSpPr/>
          <p:nvPr/>
        </p:nvGrpSpPr>
        <p:grpSpPr>
          <a:xfrm>
            <a:off x="4380113" y="4047528"/>
            <a:ext cx="5441221" cy="2618548"/>
            <a:chOff x="4380113" y="4047528"/>
            <a:chExt cx="5441221" cy="2618548"/>
          </a:xfrm>
        </p:grpSpPr>
        <p:sp>
          <p:nvSpPr>
            <p:cNvPr id="168" name="object 6">
              <a:extLst>
                <a:ext uri="{FF2B5EF4-FFF2-40B4-BE49-F238E27FC236}">
                  <a16:creationId xmlns:a16="http://schemas.microsoft.com/office/drawing/2014/main" id="{C37FE28F-CFC0-71AD-9BA3-7C87446DEA06}"/>
                </a:ext>
              </a:extLst>
            </p:cNvPr>
            <p:cNvSpPr txBox="1"/>
            <p:nvPr/>
          </p:nvSpPr>
          <p:spPr>
            <a:xfrm>
              <a:off x="4382020" y="4047528"/>
              <a:ext cx="4412615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spc="-35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扉デ</a:t>
              </a:r>
              <a:r>
                <a:rPr sz="800" b="1" spc="-40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ザ</a:t>
              </a:r>
              <a:r>
                <a:rPr sz="800" b="1" spc="-114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イ</a:t>
              </a: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ン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69" name="object 7">
              <a:extLst>
                <a:ext uri="{FF2B5EF4-FFF2-40B4-BE49-F238E27FC236}">
                  <a16:creationId xmlns:a16="http://schemas.microsoft.com/office/drawing/2014/main" id="{0978503A-10F1-723B-FC92-1E1E37E98FA4}"/>
                </a:ext>
              </a:extLst>
            </p:cNvPr>
            <p:cNvSpPr/>
            <p:nvPr/>
          </p:nvSpPr>
          <p:spPr>
            <a:xfrm>
              <a:off x="8894559" y="4047528"/>
              <a:ext cx="885825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8">
              <a:extLst>
                <a:ext uri="{FF2B5EF4-FFF2-40B4-BE49-F238E27FC236}">
                  <a16:creationId xmlns:a16="http://schemas.microsoft.com/office/drawing/2014/main" id="{CFC6FD0A-B6B6-54F3-CD40-BCE28FAA9D05}"/>
                </a:ext>
              </a:extLst>
            </p:cNvPr>
            <p:cNvSpPr txBox="1"/>
            <p:nvPr/>
          </p:nvSpPr>
          <p:spPr>
            <a:xfrm>
              <a:off x="8900909" y="4047528"/>
              <a:ext cx="881786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87630">
                <a:lnSpc>
                  <a:spcPct val="100000"/>
                </a:lnSpc>
                <a:spcBef>
                  <a:spcPts val="20"/>
                </a:spcBef>
              </a:pPr>
              <a:r>
                <a:rPr sz="800" b="1" dirty="0">
                  <a:solidFill>
                    <a:srgbClr val="FFFFFF"/>
                  </a:solidFill>
                  <a:latin typeface="MS PGothic Regular"/>
                  <a:cs typeface="Kozuka Gothic Pr6N"/>
                </a:rPr>
                <a:t>本体内部</a:t>
              </a:r>
              <a:endParaRPr sz="800" b="1" dirty="0">
                <a:latin typeface="MS PGothic Regular"/>
                <a:cs typeface="Kozuka Gothic Pr6N"/>
              </a:endParaRPr>
            </a:p>
          </p:txBody>
        </p:sp>
        <p:sp>
          <p:nvSpPr>
            <p:cNvPr id="171" name="object 10">
              <a:extLst>
                <a:ext uri="{FF2B5EF4-FFF2-40B4-BE49-F238E27FC236}">
                  <a16:creationId xmlns:a16="http://schemas.microsoft.com/office/drawing/2014/main" id="{C40DB566-DB36-3A34-2079-2E6E7B36F473}"/>
                </a:ext>
              </a:extLst>
            </p:cNvPr>
            <p:cNvSpPr/>
            <p:nvPr/>
          </p:nvSpPr>
          <p:spPr>
            <a:xfrm>
              <a:off x="5143672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1">
              <a:extLst>
                <a:ext uri="{FF2B5EF4-FFF2-40B4-BE49-F238E27FC236}">
                  <a16:creationId xmlns:a16="http://schemas.microsoft.com/office/drawing/2014/main" id="{1A50A19F-D9BF-4260-1423-5FB6D8F982E3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2764" y="5504500"/>
              <a:ext cx="616597" cy="1005128"/>
            </a:xfrm>
            <a:prstGeom prst="rect">
              <a:avLst/>
            </a:prstGeom>
          </p:spPr>
        </p:pic>
        <p:sp>
          <p:nvSpPr>
            <p:cNvPr id="180" name="object 181">
              <a:extLst>
                <a:ext uri="{FF2B5EF4-FFF2-40B4-BE49-F238E27FC236}">
                  <a16:creationId xmlns:a16="http://schemas.microsoft.com/office/drawing/2014/main" id="{116241D7-5238-2AD5-14B5-204076A16D4A}"/>
                </a:ext>
              </a:extLst>
            </p:cNvPr>
            <p:cNvSpPr/>
            <p:nvPr/>
          </p:nvSpPr>
          <p:spPr>
            <a:xfrm>
              <a:off x="647601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2">
              <a:extLst>
                <a:ext uri="{FF2B5EF4-FFF2-40B4-BE49-F238E27FC236}">
                  <a16:creationId xmlns:a16="http://schemas.microsoft.com/office/drawing/2014/main" id="{133128A9-B655-2636-66FB-676F707A842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27034" y="5504500"/>
              <a:ext cx="616597" cy="1005128"/>
            </a:xfrm>
            <a:prstGeom prst="rect">
              <a:avLst/>
            </a:prstGeom>
          </p:spPr>
        </p:pic>
        <p:sp>
          <p:nvSpPr>
            <p:cNvPr id="190" name="object 184">
              <a:extLst>
                <a:ext uri="{FF2B5EF4-FFF2-40B4-BE49-F238E27FC236}">
                  <a16:creationId xmlns:a16="http://schemas.microsoft.com/office/drawing/2014/main" id="{A2DE11A9-A676-EFF6-29BC-5E180D79B5F1}"/>
                </a:ext>
              </a:extLst>
            </p:cNvPr>
            <p:cNvSpPr/>
            <p:nvPr/>
          </p:nvSpPr>
          <p:spPr>
            <a:xfrm>
              <a:off x="7821046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85">
              <a:extLst>
                <a:ext uri="{FF2B5EF4-FFF2-40B4-BE49-F238E27FC236}">
                  <a16:creationId xmlns:a16="http://schemas.microsoft.com/office/drawing/2014/main" id="{58C88572-B016-D8F6-0BAA-E981CCE557E3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71304" y="5504500"/>
              <a:ext cx="616597" cy="1005128"/>
            </a:xfrm>
            <a:prstGeom prst="rect">
              <a:avLst/>
            </a:prstGeom>
          </p:spPr>
        </p:pic>
        <p:pic>
          <p:nvPicPr>
            <p:cNvPr id="192" name="object 187">
              <a:extLst>
                <a:ext uri="{FF2B5EF4-FFF2-40B4-BE49-F238E27FC236}">
                  <a16:creationId xmlns:a16="http://schemas.microsoft.com/office/drawing/2014/main" id="{7064650B-3086-B1A2-6F19-0398E6ECE11C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15575" y="5504500"/>
              <a:ext cx="616597" cy="1005128"/>
            </a:xfrm>
            <a:prstGeom prst="rect">
              <a:avLst/>
            </a:prstGeom>
          </p:spPr>
        </p:pic>
        <p:sp>
          <p:nvSpPr>
            <p:cNvPr id="212" name="object 188">
              <a:extLst>
                <a:ext uri="{FF2B5EF4-FFF2-40B4-BE49-F238E27FC236}">
                  <a16:creationId xmlns:a16="http://schemas.microsoft.com/office/drawing/2014/main" id="{2650CB7F-6A65-DE29-649E-48F8D14244E2}"/>
                </a:ext>
              </a:extLst>
            </p:cNvPr>
            <p:cNvSpPr/>
            <p:nvPr/>
          </p:nvSpPr>
          <p:spPr>
            <a:xfrm>
              <a:off x="9176483" y="61856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190">
              <a:extLst>
                <a:ext uri="{FF2B5EF4-FFF2-40B4-BE49-F238E27FC236}">
                  <a16:creationId xmlns:a16="http://schemas.microsoft.com/office/drawing/2014/main" id="{5F67AE0F-06B9-5D4D-2A18-88CCF6439BDB}"/>
                </a:ext>
              </a:extLst>
            </p:cNvPr>
            <p:cNvSpPr txBox="1"/>
            <p:nvPr/>
          </p:nvSpPr>
          <p:spPr>
            <a:xfrm>
              <a:off x="5212569" y="4548622"/>
              <a:ext cx="629718" cy="46410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335"/>
                </a:spcBef>
              </a:pP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4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が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1270" marR="133350" indent="8890">
                <a:lnSpc>
                  <a:spcPct val="106100"/>
                </a:lnSpc>
                <a:spcBef>
                  <a:spcPts val="135"/>
                </a:spcBef>
              </a:pP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9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905">
                <a:lnSpc>
                  <a:spcPct val="100000"/>
                </a:lnSpc>
                <a:spcBef>
                  <a:spcPts val="40"/>
                </a:spcBef>
              </a:pP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550" spc="-1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14" name="object 191">
              <a:extLst>
                <a:ext uri="{FF2B5EF4-FFF2-40B4-BE49-F238E27FC236}">
                  <a16:creationId xmlns:a16="http://schemas.microsoft.com/office/drawing/2014/main" id="{59E4ACB7-B53B-5911-7D43-E4510FB06CF8}"/>
                </a:ext>
              </a:extLst>
            </p:cNvPr>
            <p:cNvSpPr txBox="1"/>
            <p:nvPr/>
          </p:nvSpPr>
          <p:spPr>
            <a:xfrm>
              <a:off x="6634815" y="4548622"/>
              <a:ext cx="724066" cy="343684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フ</a:t>
              </a:r>
              <a:r>
                <a:rPr sz="700" spc="-1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700" spc="-3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700" spc="-19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700" spc="-10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チ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endParaRPr sz="70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75"/>
                </a:spcBef>
              </a:pP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取っ</a:t>
              </a:r>
              <a:r>
                <a:rPr sz="550" spc="-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手</a:t>
              </a: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55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い</a:t>
              </a:r>
              <a:endParaRPr sz="55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1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1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11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ュ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オ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式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</p:txBody>
        </p:sp>
        <p:sp>
          <p:nvSpPr>
            <p:cNvPr id="215" name="object 192">
              <a:extLst>
                <a:ext uri="{FF2B5EF4-FFF2-40B4-BE49-F238E27FC236}">
                  <a16:creationId xmlns:a16="http://schemas.microsoft.com/office/drawing/2014/main" id="{0B579A40-22CA-5989-7305-FC995F7EE7B6}"/>
                </a:ext>
              </a:extLst>
            </p:cNvPr>
            <p:cNvSpPr txBox="1"/>
            <p:nvPr/>
          </p:nvSpPr>
          <p:spPr>
            <a:xfrm>
              <a:off x="8203727" y="4548649"/>
              <a:ext cx="474677" cy="433452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20"/>
                </a:spcBef>
              </a:pPr>
              <a:r>
                <a:rPr sz="70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框</a:t>
              </a:r>
              <a:r>
                <a:rPr sz="70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</a:t>
              </a:r>
              <a:r>
                <a:rPr sz="70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イプ</a:t>
              </a:r>
              <a:endParaRPr sz="700" dirty="0">
                <a:latin typeface="MS PGothic Regular"/>
                <a:cs typeface="A-OTF Gothic BBB Pro"/>
              </a:endParaRPr>
            </a:p>
            <a:p>
              <a:pPr marR="5080" indent="-6985">
                <a:lnSpc>
                  <a:spcPts val="560"/>
                </a:lnSpc>
                <a:spcBef>
                  <a:spcPts val="235"/>
                </a:spcBef>
              </a:pPr>
              <a:r>
                <a:rPr sz="550" spc="-1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よ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550" spc="-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厚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な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R="5080" indent="-6985">
                <a:spcBef>
                  <a:spcPts val="135"/>
                </a:spcBef>
              </a:pP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雰囲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気</a:t>
              </a:r>
              <a:r>
                <a:rPr sz="5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を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つ</a:t>
              </a:r>
              <a:r>
                <a:rPr sz="550" spc="-1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る框</a:t>
              </a:r>
              <a:r>
                <a:rPr sz="550" spc="-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組</a:t>
              </a:r>
              <a:r>
                <a:rPr sz="5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デ</a:t>
              </a:r>
              <a:r>
                <a:rPr sz="55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ザ</a:t>
              </a:r>
              <a:r>
                <a:rPr sz="550" spc="-1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ン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216" name="object 203">
              <a:extLst>
                <a:ext uri="{FF2B5EF4-FFF2-40B4-BE49-F238E27FC236}">
                  <a16:creationId xmlns:a16="http://schemas.microsoft.com/office/drawing/2014/main" id="{97C3BD9E-2016-D697-2178-CFD6256EEC2B}"/>
                </a:ext>
              </a:extLst>
            </p:cNvPr>
            <p:cNvGrpSpPr/>
            <p:nvPr/>
          </p:nvGrpSpPr>
          <p:grpSpPr>
            <a:xfrm>
              <a:off x="4506239" y="4272622"/>
              <a:ext cx="3663315" cy="721360"/>
              <a:chOff x="4506239" y="4272622"/>
              <a:chExt cx="3663315" cy="721360"/>
            </a:xfrm>
          </p:grpSpPr>
          <p:pic>
            <p:nvPicPr>
              <p:cNvPr id="288" name="object 204">
                <a:extLst>
                  <a:ext uri="{FF2B5EF4-FFF2-40B4-BE49-F238E27FC236}">
                    <a16:creationId xmlns:a16="http://schemas.microsoft.com/office/drawing/2014/main" id="{426EA795-29CB-A2A3-F827-381E630159B7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506239" y="4272622"/>
                <a:ext cx="662343" cy="360559"/>
              </a:xfrm>
              <a:prstGeom prst="rect">
                <a:avLst/>
              </a:prstGeom>
            </p:spPr>
          </p:pic>
          <p:pic>
            <p:nvPicPr>
              <p:cNvPr id="289" name="object 205">
                <a:extLst>
                  <a:ext uri="{FF2B5EF4-FFF2-40B4-BE49-F238E27FC236}">
                    <a16:creationId xmlns:a16="http://schemas.microsoft.com/office/drawing/2014/main" id="{7E82D954-4E45-54B8-8EEA-16F8E44EBDD7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508842" y="4632782"/>
                <a:ext cx="658533" cy="360564"/>
              </a:xfrm>
              <a:prstGeom prst="rect">
                <a:avLst/>
              </a:prstGeom>
            </p:spPr>
          </p:pic>
          <p:pic>
            <p:nvPicPr>
              <p:cNvPr id="290" name="object 206">
                <a:extLst>
                  <a:ext uri="{FF2B5EF4-FFF2-40B4-BE49-F238E27FC236}">
                    <a16:creationId xmlns:a16="http://schemas.microsoft.com/office/drawing/2014/main" id="{7DA04AF8-C4CE-01CE-EAD5-B5FD02C0DEDF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936526" y="4272622"/>
                <a:ext cx="662330" cy="360559"/>
              </a:xfrm>
              <a:prstGeom prst="rect">
                <a:avLst/>
              </a:prstGeom>
            </p:spPr>
          </p:pic>
          <p:pic>
            <p:nvPicPr>
              <p:cNvPr id="291" name="object 207">
                <a:extLst>
                  <a:ext uri="{FF2B5EF4-FFF2-40B4-BE49-F238E27FC236}">
                    <a16:creationId xmlns:a16="http://schemas.microsoft.com/office/drawing/2014/main" id="{65231228-FE13-803A-C8C2-E95D76861B88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939193" y="4632782"/>
                <a:ext cx="658469" cy="360768"/>
              </a:xfrm>
              <a:prstGeom prst="rect">
                <a:avLst/>
              </a:prstGeom>
            </p:spPr>
          </p:pic>
          <p:pic>
            <p:nvPicPr>
              <p:cNvPr id="292" name="object 208">
                <a:extLst>
                  <a:ext uri="{FF2B5EF4-FFF2-40B4-BE49-F238E27FC236}">
                    <a16:creationId xmlns:a16="http://schemas.microsoft.com/office/drawing/2014/main" id="{1FE7ADAE-4103-2CA3-0D50-C3008817483D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7506982" y="4273029"/>
                <a:ext cx="662330" cy="360552"/>
              </a:xfrm>
              <a:prstGeom prst="rect">
                <a:avLst/>
              </a:prstGeom>
            </p:spPr>
          </p:pic>
          <p:pic>
            <p:nvPicPr>
              <p:cNvPr id="293" name="object 209">
                <a:extLst>
                  <a:ext uri="{FF2B5EF4-FFF2-40B4-BE49-F238E27FC236}">
                    <a16:creationId xmlns:a16="http://schemas.microsoft.com/office/drawing/2014/main" id="{1C045CE5-0FC1-CB36-51BA-E11C7DAE5B3A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510183" y="4633188"/>
                <a:ext cx="657644" cy="360756"/>
              </a:xfrm>
              <a:prstGeom prst="rect">
                <a:avLst/>
              </a:prstGeom>
            </p:spPr>
          </p:pic>
        </p:grpSp>
        <p:sp>
          <p:nvSpPr>
            <p:cNvPr id="217" name="object 210">
              <a:extLst>
                <a:ext uri="{FF2B5EF4-FFF2-40B4-BE49-F238E27FC236}">
                  <a16:creationId xmlns:a16="http://schemas.microsoft.com/office/drawing/2014/main" id="{23308359-127C-3096-AE94-56E185714C26}"/>
                </a:ext>
              </a:extLst>
            </p:cNvPr>
            <p:cNvSpPr txBox="1"/>
            <p:nvPr/>
          </p:nvSpPr>
          <p:spPr>
            <a:xfrm>
              <a:off x="9001695" y="4639189"/>
              <a:ext cx="529670" cy="974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50" spc="-10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2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12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5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レ</a:t>
              </a:r>
              <a:r>
                <a:rPr sz="550" spc="-4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19" name="object 211">
              <a:extLst>
                <a:ext uri="{FF2B5EF4-FFF2-40B4-BE49-F238E27FC236}">
                  <a16:creationId xmlns:a16="http://schemas.microsoft.com/office/drawing/2014/main" id="{8A46E13A-6B43-CE17-304D-FEEDB8FCE187}"/>
                </a:ext>
              </a:extLst>
            </p:cNvPr>
            <p:cNvSpPr/>
            <p:nvPr/>
          </p:nvSpPr>
          <p:spPr>
            <a:xfrm>
              <a:off x="9021165" y="4307865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0"/>
                  </a:moveTo>
                  <a:lnTo>
                    <a:pt x="0" y="0"/>
                  </a:lnTo>
                  <a:lnTo>
                    <a:pt x="0" y="320967"/>
                  </a:lnTo>
                  <a:lnTo>
                    <a:pt x="616597" y="320967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bg object 24">
              <a:extLst>
                <a:ext uri="{FF2B5EF4-FFF2-40B4-BE49-F238E27FC236}">
                  <a16:creationId xmlns:a16="http://schemas.microsoft.com/office/drawing/2014/main" id="{8CEB0C1C-CDCA-B6BD-FC3B-251610F9ED62}"/>
                </a:ext>
              </a:extLst>
            </p:cNvPr>
            <p:cNvSpPr/>
            <p:nvPr/>
          </p:nvSpPr>
          <p:spPr>
            <a:xfrm>
              <a:off x="4382020" y="5318785"/>
              <a:ext cx="5400675" cy="1347291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0"/>
                  </a:moveTo>
                  <a:lnTo>
                    <a:pt x="5400547" y="0"/>
                  </a:lnTo>
                  <a:lnTo>
                    <a:pt x="5400547" y="3240265"/>
                  </a:lnTo>
                  <a:lnTo>
                    <a:pt x="0" y="32402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">
              <a:extLst>
                <a:ext uri="{FF2B5EF4-FFF2-40B4-BE49-F238E27FC236}">
                  <a16:creationId xmlns:a16="http://schemas.microsoft.com/office/drawing/2014/main" id="{CDFE3118-586C-823D-C76B-7DAED7C637A6}"/>
                </a:ext>
              </a:extLst>
            </p:cNvPr>
            <p:cNvSpPr txBox="1"/>
            <p:nvPr/>
          </p:nvSpPr>
          <p:spPr>
            <a:xfrm>
              <a:off x="4380113" y="5309900"/>
              <a:ext cx="5402582" cy="125675"/>
            </a:xfrm>
            <a:prstGeom prst="rect">
              <a:avLst/>
            </a:prstGeom>
            <a:solidFill>
              <a:srgbClr val="505051"/>
            </a:solidFill>
          </p:spPr>
          <p:txBody>
            <a:bodyPr vert="horz" wrap="square" lIns="0" tIns="254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800" b="1" spc="30">
                  <a:solidFill>
                    <a:srgbClr val="FFFFFF"/>
                  </a:solidFill>
                  <a:latin typeface="MS PGothic Regular"/>
                  <a:cs typeface="Kozuka Gothic Pr6N"/>
                </a:rPr>
                <a:t>オプションパーツ</a:t>
              </a:r>
              <a:endParaRPr lang="ja-JP" altLang="en-US" sz="800" b="1" spc="30" dirty="0">
                <a:latin typeface="MS PGothic Regular"/>
                <a:cs typeface="Kozuka Gothic Pr6N"/>
              </a:endParaRPr>
            </a:p>
          </p:txBody>
        </p:sp>
        <p:sp>
          <p:nvSpPr>
            <p:cNvPr id="223" name="object 175">
              <a:extLst>
                <a:ext uri="{FF2B5EF4-FFF2-40B4-BE49-F238E27FC236}">
                  <a16:creationId xmlns:a16="http://schemas.microsoft.com/office/drawing/2014/main" id="{DAC56B77-01A6-E774-F0F8-9D6D39DFD08B}"/>
                </a:ext>
              </a:extLst>
            </p:cNvPr>
            <p:cNvSpPr txBox="1"/>
            <p:nvPr/>
          </p:nvSpPr>
          <p:spPr>
            <a:xfrm>
              <a:off x="5148579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36" name="object 175">
              <a:extLst>
                <a:ext uri="{FF2B5EF4-FFF2-40B4-BE49-F238E27FC236}">
                  <a16:creationId xmlns:a16="http://schemas.microsoft.com/office/drawing/2014/main" id="{287B2C24-385C-397A-1237-31BBDF3822CE}"/>
                </a:ext>
              </a:extLst>
            </p:cNvPr>
            <p:cNvSpPr txBox="1"/>
            <p:nvPr/>
          </p:nvSpPr>
          <p:spPr>
            <a:xfrm>
              <a:off x="6481193" y="54435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240" name="object 175">
              <a:extLst>
                <a:ext uri="{FF2B5EF4-FFF2-40B4-BE49-F238E27FC236}">
                  <a16:creationId xmlns:a16="http://schemas.microsoft.com/office/drawing/2014/main" id="{6D01BE2E-7F80-77E1-9879-0C95F752D5CB}"/>
                </a:ext>
              </a:extLst>
            </p:cNvPr>
            <p:cNvSpPr txBox="1"/>
            <p:nvPr/>
          </p:nvSpPr>
          <p:spPr>
            <a:xfrm>
              <a:off x="7826506" y="54435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2" name="object 175">
              <a:extLst>
                <a:ext uri="{FF2B5EF4-FFF2-40B4-BE49-F238E27FC236}">
                  <a16:creationId xmlns:a16="http://schemas.microsoft.com/office/drawing/2014/main" id="{FB8DFF82-3F1A-AC20-D493-3599AD48AD8A}"/>
                </a:ext>
              </a:extLst>
            </p:cNvPr>
            <p:cNvSpPr txBox="1"/>
            <p:nvPr/>
          </p:nvSpPr>
          <p:spPr>
            <a:xfrm>
              <a:off x="9165280" y="54435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3" name="object 179">
              <a:extLst>
                <a:ext uri="{FF2B5EF4-FFF2-40B4-BE49-F238E27FC236}">
                  <a16:creationId xmlns:a16="http://schemas.microsoft.com/office/drawing/2014/main" id="{42CF4313-0AED-2D14-002F-ACCCF8DBEAE1}"/>
                </a:ext>
              </a:extLst>
            </p:cNvPr>
            <p:cNvSpPr txBox="1"/>
            <p:nvPr/>
          </p:nvSpPr>
          <p:spPr>
            <a:xfrm>
              <a:off x="7803557" y="59242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274" name="object 176">
              <a:extLst>
                <a:ext uri="{FF2B5EF4-FFF2-40B4-BE49-F238E27FC236}">
                  <a16:creationId xmlns:a16="http://schemas.microsoft.com/office/drawing/2014/main" id="{CE8BDF63-2522-F40B-9D8A-D98AA37BD321}"/>
                </a:ext>
              </a:extLst>
            </p:cNvPr>
            <p:cNvSpPr txBox="1"/>
            <p:nvPr/>
          </p:nvSpPr>
          <p:spPr>
            <a:xfrm>
              <a:off x="5136535" y="61682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5" name="object 176">
              <a:extLst>
                <a:ext uri="{FF2B5EF4-FFF2-40B4-BE49-F238E27FC236}">
                  <a16:creationId xmlns:a16="http://schemas.microsoft.com/office/drawing/2014/main" id="{D0D5E2E5-DADF-FE11-08C9-90A54393C807}"/>
                </a:ext>
              </a:extLst>
            </p:cNvPr>
            <p:cNvSpPr txBox="1"/>
            <p:nvPr/>
          </p:nvSpPr>
          <p:spPr>
            <a:xfrm>
              <a:off x="6490415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6" name="object 176">
              <a:extLst>
                <a:ext uri="{FF2B5EF4-FFF2-40B4-BE49-F238E27FC236}">
                  <a16:creationId xmlns:a16="http://schemas.microsoft.com/office/drawing/2014/main" id="{2AA3EBC0-8EF8-14DB-F768-35024B29A42D}"/>
                </a:ext>
              </a:extLst>
            </p:cNvPr>
            <p:cNvSpPr txBox="1"/>
            <p:nvPr/>
          </p:nvSpPr>
          <p:spPr>
            <a:xfrm>
              <a:off x="7835728" y="61682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7" name="object 176">
              <a:extLst>
                <a:ext uri="{FF2B5EF4-FFF2-40B4-BE49-F238E27FC236}">
                  <a16:creationId xmlns:a16="http://schemas.microsoft.com/office/drawing/2014/main" id="{859D1CB4-69AA-377F-EA5E-FA6E6B915BFF}"/>
                </a:ext>
              </a:extLst>
            </p:cNvPr>
            <p:cNvSpPr txBox="1"/>
            <p:nvPr/>
          </p:nvSpPr>
          <p:spPr>
            <a:xfrm>
              <a:off x="9177257" y="61682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78" name="object 176">
              <a:extLst>
                <a:ext uri="{FF2B5EF4-FFF2-40B4-BE49-F238E27FC236}">
                  <a16:creationId xmlns:a16="http://schemas.microsoft.com/office/drawing/2014/main" id="{D8C38F6B-726A-28BD-4326-56A48D73BCF0}"/>
                </a:ext>
              </a:extLst>
            </p:cNvPr>
            <p:cNvSpPr txBox="1"/>
            <p:nvPr/>
          </p:nvSpPr>
          <p:spPr>
            <a:xfrm>
              <a:off x="7519764" y="5011673"/>
              <a:ext cx="1232796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扉柄</a:t>
              </a:r>
              <a:r>
                <a:rPr lang="en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PY、DV、NV、AV、KV、JV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に対応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79" name="object 7">
              <a:extLst>
                <a:ext uri="{FF2B5EF4-FFF2-40B4-BE49-F238E27FC236}">
                  <a16:creationId xmlns:a16="http://schemas.microsoft.com/office/drawing/2014/main" id="{E6880B50-6878-13F7-718A-76D76D1231FE}"/>
                </a:ext>
              </a:extLst>
            </p:cNvPr>
            <p:cNvSpPr/>
            <p:nvPr/>
          </p:nvSpPr>
          <p:spPr>
            <a:xfrm>
              <a:off x="4388921" y="4047528"/>
              <a:ext cx="4405714" cy="1151890"/>
            </a:xfrm>
            <a:custGeom>
              <a:avLst/>
              <a:gdLst/>
              <a:ahLst/>
              <a:cxnLst/>
              <a:rect l="l" t="t" r="r" b="b"/>
              <a:pathLst>
                <a:path w="885825" h="1151889">
                  <a:moveTo>
                    <a:pt x="0" y="0"/>
                  </a:moveTo>
                  <a:lnTo>
                    <a:pt x="885659" y="0"/>
                  </a:lnTo>
                  <a:lnTo>
                    <a:pt x="885659" y="1151737"/>
                  </a:lnTo>
                  <a:lnTo>
                    <a:pt x="0" y="11517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05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76">
              <a:extLst>
                <a:ext uri="{FF2B5EF4-FFF2-40B4-BE49-F238E27FC236}">
                  <a16:creationId xmlns:a16="http://schemas.microsoft.com/office/drawing/2014/main" id="{0F019133-001F-56B0-7139-77C7DCE56B81}"/>
                </a:ext>
              </a:extLst>
            </p:cNvPr>
            <p:cNvSpPr txBox="1"/>
            <p:nvPr/>
          </p:nvSpPr>
          <p:spPr>
            <a:xfrm>
              <a:off x="5931969" y="5011673"/>
              <a:ext cx="1479230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lang="ja-JP" altLang="en-US" sz="5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タッチラッチ機構のため、取っ手は不要です。</a:t>
              </a:r>
              <a:endParaRPr lang="ja-JP" altLang="en-US"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1" name="object 2">
              <a:extLst>
                <a:ext uri="{FF2B5EF4-FFF2-40B4-BE49-F238E27FC236}">
                  <a16:creationId xmlns:a16="http://schemas.microsoft.com/office/drawing/2014/main" id="{DE65B2F6-3980-A4BC-F626-0756E5F89DFF}"/>
                </a:ext>
              </a:extLst>
            </p:cNvPr>
            <p:cNvSpPr txBox="1"/>
            <p:nvPr/>
          </p:nvSpPr>
          <p:spPr>
            <a:xfrm>
              <a:off x="5143672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2" name="object 2">
              <a:extLst>
                <a:ext uri="{FF2B5EF4-FFF2-40B4-BE49-F238E27FC236}">
                  <a16:creationId xmlns:a16="http://schemas.microsoft.com/office/drawing/2014/main" id="{4659B620-C92E-6817-78BC-4FE2750F535B}"/>
                </a:ext>
              </a:extLst>
            </p:cNvPr>
            <p:cNvSpPr txBox="1"/>
            <p:nvPr/>
          </p:nvSpPr>
          <p:spPr>
            <a:xfrm>
              <a:off x="6479034" y="56868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3" name="object 2">
              <a:extLst>
                <a:ext uri="{FF2B5EF4-FFF2-40B4-BE49-F238E27FC236}">
                  <a16:creationId xmlns:a16="http://schemas.microsoft.com/office/drawing/2014/main" id="{8C42024B-2FBA-A473-445B-EE7D21780F5F}"/>
                </a:ext>
              </a:extLst>
            </p:cNvPr>
            <p:cNvSpPr txBox="1"/>
            <p:nvPr/>
          </p:nvSpPr>
          <p:spPr>
            <a:xfrm>
              <a:off x="7826506" y="56868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4" name="object 175">
              <a:extLst>
                <a:ext uri="{FF2B5EF4-FFF2-40B4-BE49-F238E27FC236}">
                  <a16:creationId xmlns:a16="http://schemas.microsoft.com/office/drawing/2014/main" id="{8A9E0C22-E230-C37B-4F09-641F3943E82B}"/>
                </a:ext>
              </a:extLst>
            </p:cNvPr>
            <p:cNvSpPr txBox="1"/>
            <p:nvPr/>
          </p:nvSpPr>
          <p:spPr>
            <a:xfrm>
              <a:off x="5450371" y="55539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285" name="object 2">
              <a:extLst>
                <a:ext uri="{FF2B5EF4-FFF2-40B4-BE49-F238E27FC236}">
                  <a16:creationId xmlns:a16="http://schemas.microsoft.com/office/drawing/2014/main" id="{C508AE6D-BED9-BFB1-1A25-AA543231A148}"/>
                </a:ext>
              </a:extLst>
            </p:cNvPr>
            <p:cNvSpPr txBox="1"/>
            <p:nvPr/>
          </p:nvSpPr>
          <p:spPr>
            <a:xfrm>
              <a:off x="9165280" y="56868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86" name="object 175">
              <a:extLst>
                <a:ext uri="{FF2B5EF4-FFF2-40B4-BE49-F238E27FC236}">
                  <a16:creationId xmlns:a16="http://schemas.microsoft.com/office/drawing/2014/main" id="{236534E2-3724-87FB-C84E-9DE6B7754F70}"/>
                </a:ext>
              </a:extLst>
            </p:cNvPr>
            <p:cNvSpPr txBox="1"/>
            <p:nvPr/>
          </p:nvSpPr>
          <p:spPr>
            <a:xfrm>
              <a:off x="9165280" y="55323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  <p:sp>
          <p:nvSpPr>
            <p:cNvPr id="287" name="object 175">
              <a:extLst>
                <a:ext uri="{FF2B5EF4-FFF2-40B4-BE49-F238E27FC236}">
                  <a16:creationId xmlns:a16="http://schemas.microsoft.com/office/drawing/2014/main" id="{AF3EC311-BF9A-397E-D8AB-8E85C2140781}"/>
                </a:ext>
              </a:extLst>
            </p:cNvPr>
            <p:cNvSpPr txBox="1"/>
            <p:nvPr/>
          </p:nvSpPr>
          <p:spPr>
            <a:xfrm>
              <a:off x="4484192" y="6543674"/>
              <a:ext cx="5217214" cy="89768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>
                <a:defRPr sz="500" kern="5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en-US" altLang="ja-JP" dirty="0"/>
                <a:t>※</a:t>
              </a:r>
              <a:r>
                <a:rPr lang="ja-JP" altLang="en-US" dirty="0"/>
                <a:t>扉裏収納は、ミラー扉へは取り付けできません。幅・奥行サイズの縮小</a:t>
              </a:r>
              <a:r>
                <a:rPr lang="en-US" altLang="ja-JP" dirty="0"/>
                <a:t>U</a:t>
              </a:r>
              <a:r>
                <a:rPr lang="ja-JP" altLang="en-US" dirty="0"/>
                <a:t>オーダー時は取り付けできません。</a:t>
              </a:r>
              <a:r>
                <a:rPr lang="en-US" altLang="ja-JP" dirty="0"/>
                <a:t>※</a:t>
              </a:r>
              <a:r>
                <a:rPr lang="ja-JP" altLang="en-US" dirty="0"/>
                <a:t>バスケット、フック、マグネット対応パネルは框扉へは取り付けできません。</a:t>
              </a:r>
            </a:p>
          </p:txBody>
        </p:sp>
      </p:grpSp>
      <p:sp>
        <p:nvSpPr>
          <p:cNvPr id="133" name="object 2">
            <a:extLst>
              <a:ext uri="{FF2B5EF4-FFF2-40B4-BE49-F238E27FC236}">
                <a16:creationId xmlns:a16="http://schemas.microsoft.com/office/drawing/2014/main" id="{8059A82C-239B-2C4E-9643-16CA519346AE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638DFC8E-E435-7A4A-BB4B-585FFD6320B4}"/>
              </a:ext>
            </a:extLst>
          </p:cNvPr>
          <p:cNvSpPr/>
          <p:nvPr/>
        </p:nvSpPr>
        <p:spPr>
          <a:xfrm>
            <a:off x="7966430" y="6619711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object 175">
            <a:extLst>
              <a:ext uri="{FF2B5EF4-FFF2-40B4-BE49-F238E27FC236}">
                <a16:creationId xmlns:a16="http://schemas.microsoft.com/office/drawing/2014/main" id="{C77778BA-ED19-334B-82E8-788D1E3B05AC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11524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4">
            <a:extLst>
              <a:ext uri="{FF2B5EF4-FFF2-40B4-BE49-F238E27FC236}">
                <a16:creationId xmlns:a16="http://schemas.microsoft.com/office/drawing/2014/main" id="{3694D61C-48B7-D84C-8326-82F776C1D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多用途収納　素材集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8751" y="725039"/>
            <a:ext cx="5394324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ラ</a:t>
            </a:r>
            <a:r>
              <a:rPr sz="800" b="1" spc="-1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バ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リ</a:t>
            </a: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エ</a:t>
            </a:r>
            <a:r>
              <a:rPr sz="800" b="1" spc="-5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r>
              <a:rPr sz="800" b="1" spc="-1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シ</a:t>
            </a:r>
            <a:r>
              <a:rPr sz="800" b="1" spc="-15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ョ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466" y="947696"/>
            <a:ext cx="5140325" cy="107080"/>
          </a:xfrm>
          <a:prstGeom prst="rect">
            <a:avLst/>
          </a:prstGeom>
          <a:solidFill>
            <a:srgbClr val="9E6C42"/>
          </a:solidFill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ナチュラルカラー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466" y="2397368"/>
            <a:ext cx="2757805" cy="107080"/>
          </a:xfrm>
          <a:prstGeom prst="rect">
            <a:avLst/>
          </a:prstGeom>
          <a:solidFill>
            <a:srgbClr val="00669B"/>
          </a:solidFill>
        </p:spPr>
        <p:txBody>
          <a:bodyPr vert="horz" wrap="square" lIns="0" tIns="1460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ペイントカラー</a:t>
            </a:r>
            <a:endParaRPr sz="600" b="1" dirty="0">
              <a:latin typeface="+mj-ea"/>
              <a:ea typeface="+mj-ea"/>
              <a:cs typeface="Kozuka Gothic Pr6N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39F5E2-1ACA-7F46-9F91-F85EC397822F}"/>
              </a:ext>
            </a:extLst>
          </p:cNvPr>
          <p:cNvGrpSpPr/>
          <p:nvPr/>
        </p:nvGrpSpPr>
        <p:grpSpPr>
          <a:xfrm>
            <a:off x="249798" y="1766327"/>
            <a:ext cx="2689732" cy="505381"/>
            <a:chOff x="249798" y="1890524"/>
            <a:chExt cx="2689732" cy="505381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466" y="1893699"/>
              <a:ext cx="616597" cy="320967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249798" y="2208674"/>
              <a:ext cx="344170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6510">
                <a:lnSpc>
                  <a:spcPct val="100000"/>
                </a:lnSpc>
                <a:spcBef>
                  <a:spcPts val="140"/>
                </a:spcBef>
              </a:pPr>
              <a:r>
                <a:rPr sz="550" spc="-1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メ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3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50" spc="-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［JY］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38" name="object 38"/>
            <p:cNvGrpSpPr/>
            <p:nvPr/>
          </p:nvGrpSpPr>
          <p:grpSpPr>
            <a:xfrm>
              <a:off x="935038" y="1890524"/>
              <a:ext cx="623570" cy="327660"/>
              <a:chOff x="5158308" y="1776666"/>
              <a:chExt cx="623570" cy="327660"/>
            </a:xfrm>
          </p:grpSpPr>
          <p:pic>
            <p:nvPicPr>
              <p:cNvPr id="39" name="object 3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61483" y="1779841"/>
                <a:ext cx="616597" cy="320967"/>
              </a:xfrm>
              <a:prstGeom prst="rect">
                <a:avLst/>
              </a:prstGeom>
            </p:spPr>
          </p:pic>
          <p:sp>
            <p:nvSpPr>
              <p:cNvPr id="40" name="object 40"/>
              <p:cNvSpPr/>
              <p:nvPr/>
            </p:nvSpPr>
            <p:spPr>
              <a:xfrm>
                <a:off x="5161483" y="1779841"/>
                <a:ext cx="61722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617220" h="321310">
                    <a:moveTo>
                      <a:pt x="616597" y="320967"/>
                    </a:moveTo>
                    <a:lnTo>
                      <a:pt x="0" y="320967"/>
                    </a:lnTo>
                    <a:lnTo>
                      <a:pt x="0" y="0"/>
                    </a:lnTo>
                    <a:lnTo>
                      <a:pt x="616597" y="0"/>
                    </a:lnTo>
                    <a:lnTo>
                      <a:pt x="616597" y="320967"/>
                    </a:lnTo>
                    <a:close/>
                  </a:path>
                </a:pathLst>
              </a:custGeom>
              <a:ln w="635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888280" y="2208674"/>
              <a:ext cx="568955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5720">
                <a:lnSpc>
                  <a:spcPct val="100000"/>
                </a:lnSpc>
                <a:spcBef>
                  <a:spcPts val="140"/>
                </a:spcBef>
              </a:pP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ホ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ワ</a:t>
              </a:r>
              <a:r>
                <a:rPr sz="550" spc="-2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オ</a:t>
              </a: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ク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［WY］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42" name="object 42"/>
            <p:cNvGrpSpPr/>
            <p:nvPr/>
          </p:nvGrpSpPr>
          <p:grpSpPr>
            <a:xfrm>
              <a:off x="1596771" y="1890524"/>
              <a:ext cx="623570" cy="327660"/>
              <a:chOff x="5820041" y="1776666"/>
              <a:chExt cx="623570" cy="327660"/>
            </a:xfrm>
          </p:grpSpPr>
          <p:pic>
            <p:nvPicPr>
              <p:cNvPr id="43" name="object 4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823216" y="1779841"/>
                <a:ext cx="616597" cy="320967"/>
              </a:xfrm>
              <a:prstGeom prst="rect">
                <a:avLst/>
              </a:prstGeom>
            </p:spPr>
          </p:pic>
          <p:sp>
            <p:nvSpPr>
              <p:cNvPr id="44" name="object 44"/>
              <p:cNvSpPr/>
              <p:nvPr/>
            </p:nvSpPr>
            <p:spPr>
              <a:xfrm>
                <a:off x="5823216" y="1779841"/>
                <a:ext cx="61722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617220" h="321310">
                    <a:moveTo>
                      <a:pt x="616597" y="320967"/>
                    </a:moveTo>
                    <a:lnTo>
                      <a:pt x="0" y="320967"/>
                    </a:lnTo>
                    <a:lnTo>
                      <a:pt x="0" y="0"/>
                    </a:lnTo>
                    <a:lnTo>
                      <a:pt x="616597" y="0"/>
                    </a:lnTo>
                    <a:lnTo>
                      <a:pt x="616597" y="320967"/>
                    </a:lnTo>
                    <a:close/>
                  </a:path>
                </a:pathLst>
              </a:custGeom>
              <a:ln w="635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5" name="object 45"/>
            <p:cNvSpPr txBox="1"/>
            <p:nvPr/>
          </p:nvSpPr>
          <p:spPr>
            <a:xfrm>
              <a:off x="1550020" y="2208674"/>
              <a:ext cx="661745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5720">
                <a:lnSpc>
                  <a:spcPct val="100000"/>
                </a:lnSpc>
                <a:spcBef>
                  <a:spcPts val="140"/>
                </a:spcBef>
              </a:pP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ホ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ワ</a:t>
              </a:r>
              <a:r>
                <a:rPr sz="550" spc="-2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spc="-10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ア</a:t>
              </a:r>
              <a:r>
                <a:rPr sz="550" spc="-1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シ</a:t>
              </a:r>
              <a:r>
                <a:rPr sz="550" spc="-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ュ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［GY］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46" name="object 46"/>
            <p:cNvGrpSpPr/>
            <p:nvPr/>
          </p:nvGrpSpPr>
          <p:grpSpPr>
            <a:xfrm>
              <a:off x="2258518" y="1890524"/>
              <a:ext cx="623570" cy="327660"/>
              <a:chOff x="6481788" y="1776666"/>
              <a:chExt cx="623570" cy="327660"/>
            </a:xfrm>
          </p:grpSpPr>
          <p:pic>
            <p:nvPicPr>
              <p:cNvPr id="47" name="object 4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84963" y="1779841"/>
                <a:ext cx="616597" cy="320967"/>
              </a:xfrm>
              <a:prstGeom prst="rect">
                <a:avLst/>
              </a:prstGeom>
            </p:spPr>
          </p:pic>
          <p:sp>
            <p:nvSpPr>
              <p:cNvPr id="48" name="object 48"/>
              <p:cNvSpPr/>
              <p:nvPr/>
            </p:nvSpPr>
            <p:spPr>
              <a:xfrm>
                <a:off x="6484963" y="1779841"/>
                <a:ext cx="61722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617220" h="321310">
                    <a:moveTo>
                      <a:pt x="616597" y="320967"/>
                    </a:moveTo>
                    <a:lnTo>
                      <a:pt x="0" y="320967"/>
                    </a:lnTo>
                    <a:lnTo>
                      <a:pt x="0" y="0"/>
                    </a:lnTo>
                    <a:lnTo>
                      <a:pt x="616597" y="0"/>
                    </a:lnTo>
                    <a:lnTo>
                      <a:pt x="616597" y="320967"/>
                    </a:lnTo>
                    <a:close/>
                  </a:path>
                </a:pathLst>
              </a:custGeom>
              <a:ln w="635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49"/>
            <p:cNvSpPr txBox="1"/>
            <p:nvPr/>
          </p:nvSpPr>
          <p:spPr>
            <a:xfrm>
              <a:off x="2211766" y="2208674"/>
              <a:ext cx="727764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34925">
                <a:lnSpc>
                  <a:spcPct val="100000"/>
                </a:lnSpc>
                <a:spcBef>
                  <a:spcPts val="140"/>
                </a:spcBef>
              </a:pP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し</a:t>
              </a:r>
              <a:r>
                <a:rPr sz="550" spc="-17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っ</a:t>
              </a:r>
              <a:r>
                <a:rPr sz="550" spc="-15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く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い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ホ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ワ</a:t>
              </a:r>
              <a:r>
                <a:rPr sz="550" spc="-2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［PY］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</p:grp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3160" y="1462515"/>
            <a:ext cx="616584" cy="32097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693233" y="1788765"/>
            <a:ext cx="761901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40"/>
              </a:spcBef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鏡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面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spc="-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ア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イト</a:t>
            </a:r>
            <a:r>
              <a:rPr lang="ja-JP" altLang="en-US" sz="550" spc="-26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［WV］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56001" y="1158857"/>
            <a:ext cx="0" cy="1200785"/>
          </a:xfrm>
          <a:custGeom>
            <a:avLst/>
            <a:gdLst/>
            <a:ahLst/>
            <a:cxnLst/>
            <a:rect l="l" t="t" r="r" b="b"/>
            <a:pathLst>
              <a:path h="1200785">
                <a:moveTo>
                  <a:pt x="0" y="0"/>
                </a:moveTo>
                <a:lnTo>
                  <a:pt x="0" y="1200708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8963" y="2593902"/>
            <a:ext cx="51513" cy="1135932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42419" y="1260217"/>
            <a:ext cx="45719" cy="985652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4725704" y="1895003"/>
            <a:ext cx="793564" cy="4512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扉柄、本体、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カウンター柄は同柄で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 marR="5080">
              <a:lnSpc>
                <a:spcPct val="106100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コーディネイトできます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（鏡面ピュアホワイト柄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6000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［WV］除く）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931045" y="3260818"/>
            <a:ext cx="130692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※扉同柄のエンドパネルをご用意しています。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2821789-933D-0549-961C-3A55CB839F37}"/>
              </a:ext>
            </a:extLst>
          </p:cNvPr>
          <p:cNvGrpSpPr/>
          <p:nvPr/>
        </p:nvGrpSpPr>
        <p:grpSpPr>
          <a:xfrm>
            <a:off x="226538" y="2541996"/>
            <a:ext cx="1990005" cy="665534"/>
            <a:chOff x="226538" y="2704947"/>
            <a:chExt cx="1990005" cy="665534"/>
          </a:xfrm>
        </p:grpSpPr>
        <p:grpSp>
          <p:nvGrpSpPr>
            <p:cNvPr id="26" name="object 26"/>
            <p:cNvGrpSpPr/>
            <p:nvPr/>
          </p:nvGrpSpPr>
          <p:grpSpPr>
            <a:xfrm>
              <a:off x="276466" y="2857019"/>
              <a:ext cx="1278890" cy="321310"/>
              <a:chOff x="4499736" y="2743161"/>
              <a:chExt cx="1278890" cy="321310"/>
            </a:xfrm>
          </p:grpSpPr>
          <p:pic>
            <p:nvPicPr>
              <p:cNvPr id="27" name="object 2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99736" y="2743161"/>
                <a:ext cx="616597" cy="320967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161483" y="2743161"/>
                <a:ext cx="616597" cy="320967"/>
              </a:xfrm>
              <a:prstGeom prst="rect">
                <a:avLst/>
              </a:prstGeom>
            </p:spPr>
          </p:pic>
        </p:grpSp>
        <p:sp>
          <p:nvSpPr>
            <p:cNvPr id="29" name="object 29"/>
            <p:cNvSpPr txBox="1"/>
            <p:nvPr/>
          </p:nvSpPr>
          <p:spPr>
            <a:xfrm>
              <a:off x="888281" y="3183250"/>
              <a:ext cx="534035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4450">
                <a:lnSpc>
                  <a:spcPct val="100000"/>
                </a:lnSpc>
                <a:spcBef>
                  <a:spcPts val="140"/>
                </a:spcBef>
              </a:pP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550" spc="-1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ビーオ</a:t>
              </a: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ク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［NV］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9946" y="2857019"/>
              <a:ext cx="616597" cy="320967"/>
            </a:xfrm>
            <a:prstGeom prst="rect">
              <a:avLst/>
            </a:prstGeom>
          </p:spPr>
        </p:pic>
        <p:sp>
          <p:nvSpPr>
            <p:cNvPr id="31" name="object 31"/>
            <p:cNvSpPr txBox="1"/>
            <p:nvPr/>
          </p:nvSpPr>
          <p:spPr>
            <a:xfrm>
              <a:off x="1550022" y="3183250"/>
              <a:ext cx="662305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0640">
                <a:lnSpc>
                  <a:spcPct val="100000"/>
                </a:lnSpc>
                <a:spcBef>
                  <a:spcPts val="140"/>
                </a:spcBef>
              </a:pPr>
              <a:r>
                <a:rPr sz="550" spc="-4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ブ</a:t>
              </a:r>
              <a:r>
                <a:rPr sz="550" spc="-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114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550" spc="-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レ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ーオ</a:t>
              </a: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ク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［AV］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263769" y="2704947"/>
              <a:ext cx="923162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2157730" algn="l"/>
                </a:tabLst>
              </a:pPr>
              <a:r>
                <a:rPr lang="ja-JP" altLang="en-US" sz="700" b="1">
                  <a:solidFill>
                    <a:srgbClr val="231F20"/>
                  </a:solidFill>
                  <a:latin typeface="MS PGothic Regular"/>
                  <a:cs typeface="Kozuka Gothic Pr6N"/>
                </a:rPr>
                <a:t>扉柄・カウンター柄</a:t>
              </a:r>
              <a:endParaRPr lang="ja-JP" altLang="en-US" sz="700" b="1">
                <a:latin typeface="MS PGothic Regular"/>
                <a:cs typeface="Kozuka Gothic Pr6N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226538" y="3183250"/>
              <a:ext cx="613482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0640">
                <a:lnSpc>
                  <a:spcPct val="100000"/>
                </a:lnSpc>
                <a:spcBef>
                  <a:spcPts val="140"/>
                </a:spcBef>
              </a:pPr>
              <a:r>
                <a:rPr sz="550" spc="-7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ブ</a:t>
              </a:r>
              <a:r>
                <a:rPr sz="550" spc="-14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ラ</a:t>
              </a:r>
              <a:r>
                <a:rPr sz="550" spc="-15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550" spc="-9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ク</a:t>
              </a:r>
              <a:r>
                <a:rPr sz="550" spc="-8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オ</a:t>
              </a:r>
              <a:r>
                <a:rPr sz="550" spc="-11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ク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［DV］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891723" y="3536032"/>
            <a:ext cx="65829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22" name="bg object 24">
            <a:extLst>
              <a:ext uri="{FF2B5EF4-FFF2-40B4-BE49-F238E27FC236}">
                <a16:creationId xmlns:a16="http://schemas.microsoft.com/office/drawing/2014/main" id="{FC41170B-A8DC-4349-84E7-3E9B51CB7197}"/>
              </a:ext>
            </a:extLst>
          </p:cNvPr>
          <p:cNvSpPr/>
          <p:nvPr/>
        </p:nvSpPr>
        <p:spPr>
          <a:xfrm>
            <a:off x="152400" y="725039"/>
            <a:ext cx="5400675" cy="3120312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175">
            <a:extLst>
              <a:ext uri="{FF2B5EF4-FFF2-40B4-BE49-F238E27FC236}">
                <a16:creationId xmlns:a16="http://schemas.microsoft.com/office/drawing/2014/main" id="{AEFDC859-68A0-3C45-8E87-7DACA0550C8E}"/>
              </a:ext>
            </a:extLst>
          </p:cNvPr>
          <p:cNvSpPr txBox="1"/>
          <p:nvPr/>
        </p:nvSpPr>
        <p:spPr>
          <a:xfrm>
            <a:off x="4736200" y="1070121"/>
            <a:ext cx="656054" cy="1648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lang="ja-JP" altLang="en-US" sz="700" dirty="0">
              <a:latin typeface="+mn-ea"/>
              <a:cs typeface="A-OTF Gothic BBB Pro"/>
            </a:endParaRPr>
          </a:p>
        </p:txBody>
      </p:sp>
      <p:sp>
        <p:nvSpPr>
          <p:cNvPr id="237" name="object 175">
            <a:extLst>
              <a:ext uri="{FF2B5EF4-FFF2-40B4-BE49-F238E27FC236}">
                <a16:creationId xmlns:a16="http://schemas.microsoft.com/office/drawing/2014/main" id="{482B47A7-D49C-C046-ADFD-F6578A66FD16}"/>
              </a:ext>
            </a:extLst>
          </p:cNvPr>
          <p:cNvSpPr txBox="1"/>
          <p:nvPr/>
        </p:nvSpPr>
        <p:spPr>
          <a:xfrm>
            <a:off x="3736275" y="1199582"/>
            <a:ext cx="871465" cy="244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>
              <a:lnSpc>
                <a:spcPct val="121300"/>
              </a:lnSpc>
            </a:pPr>
            <a:r>
              <a:rPr lang="ja-JP" altLang="en-US" sz="600">
                <a:solidFill>
                  <a:srgbClr val="231F20"/>
                </a:solidFill>
                <a:latin typeface="+mn-ea"/>
                <a:cs typeface="A-OTF Gothic BBB Pro"/>
              </a:rPr>
              <a:t>鏡面シート仕様</a:t>
            </a:r>
            <a:endParaRPr lang="en-US" altLang="ja-JP" sz="6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marR="5080">
              <a:lnSpc>
                <a:spcPct val="121300"/>
              </a:lnSpc>
            </a:pPr>
            <a:r>
              <a:rPr lang="en-US" altLang="ja-JP" sz="500" dirty="0">
                <a:latin typeface="+mn-ea"/>
                <a:cs typeface="A-OTF Gothic BBB Pro"/>
              </a:rPr>
              <a:t>※</a:t>
            </a:r>
            <a:r>
              <a:rPr lang="ja-JP" altLang="en-US" sz="500">
                <a:latin typeface="+mn-ea"/>
                <a:cs typeface="A-OTF Gothic BBB Pro"/>
              </a:rPr>
              <a:t>コンパクトタイプを除く</a:t>
            </a:r>
            <a:endParaRPr lang="ja-JP" altLang="en-US" sz="500" dirty="0">
              <a:latin typeface="+mn-ea"/>
              <a:cs typeface="A-OTF Gothic BBB Pr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386008" y="3356152"/>
            <a:ext cx="777801" cy="270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本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体と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台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輪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endParaRPr sz="550" dirty="0">
              <a:latin typeface="MS PGothic Regular"/>
              <a:cs typeface="A-OTF Gothic BBB Pro"/>
            </a:endParaRPr>
          </a:p>
          <a:p>
            <a:pPr marL="24130" marR="5080" indent="-12065">
              <a:lnSpc>
                <a:spcPct val="106100"/>
              </a:lnSpc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Y］ 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spc="-125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39" name="object 53">
            <a:extLst>
              <a:ext uri="{FF2B5EF4-FFF2-40B4-BE49-F238E27FC236}">
                <a16:creationId xmlns:a16="http://schemas.microsoft.com/office/drawing/2014/main" id="{81C7A8AC-69C1-4549-8B35-3DDE666F0D61}"/>
              </a:ext>
            </a:extLst>
          </p:cNvPr>
          <p:cNvSpPr txBox="1"/>
          <p:nvPr/>
        </p:nvSpPr>
        <p:spPr>
          <a:xfrm>
            <a:off x="2411545" y="2549956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ED328DB8-B14B-C04E-B31A-FB7F65C24D79}"/>
              </a:ext>
            </a:extLst>
          </p:cNvPr>
          <p:cNvGrpSpPr/>
          <p:nvPr/>
        </p:nvGrpSpPr>
        <p:grpSpPr>
          <a:xfrm>
            <a:off x="263769" y="3245429"/>
            <a:ext cx="923162" cy="484418"/>
            <a:chOff x="263769" y="3326283"/>
            <a:chExt cx="923162" cy="484418"/>
          </a:xfrm>
        </p:grpSpPr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24D943E5-E439-954B-AA6B-3636B85870A1}"/>
                </a:ext>
              </a:extLst>
            </p:cNvPr>
            <p:cNvGrpSpPr/>
            <p:nvPr/>
          </p:nvGrpSpPr>
          <p:grpSpPr>
            <a:xfrm>
              <a:off x="274371" y="3489391"/>
              <a:ext cx="617220" cy="321310"/>
              <a:chOff x="274371" y="3489391"/>
              <a:chExt cx="617220" cy="321310"/>
            </a:xfrm>
          </p:grpSpPr>
          <p:pic>
            <p:nvPicPr>
              <p:cNvPr id="195" name="object 19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74384" y="3489391"/>
                <a:ext cx="616585" cy="320967"/>
              </a:xfrm>
              <a:prstGeom prst="rect">
                <a:avLst/>
              </a:prstGeom>
            </p:spPr>
          </p:pic>
          <p:sp>
            <p:nvSpPr>
              <p:cNvPr id="196" name="object 196"/>
              <p:cNvSpPr/>
              <p:nvPr/>
            </p:nvSpPr>
            <p:spPr>
              <a:xfrm>
                <a:off x="274371" y="3489391"/>
                <a:ext cx="61722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617220" h="321310">
                    <a:moveTo>
                      <a:pt x="616597" y="320967"/>
                    </a:moveTo>
                    <a:lnTo>
                      <a:pt x="0" y="320967"/>
                    </a:lnTo>
                    <a:lnTo>
                      <a:pt x="0" y="0"/>
                    </a:lnTo>
                    <a:lnTo>
                      <a:pt x="616597" y="0"/>
                    </a:lnTo>
                    <a:lnTo>
                      <a:pt x="616597" y="320967"/>
                    </a:lnTo>
                    <a:close/>
                  </a:path>
                </a:pathLst>
              </a:custGeom>
              <a:ln w="635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2" name="object 53">
              <a:extLst>
                <a:ext uri="{FF2B5EF4-FFF2-40B4-BE49-F238E27FC236}">
                  <a16:creationId xmlns:a16="http://schemas.microsoft.com/office/drawing/2014/main" id="{81C1C7EB-D621-2C47-B44F-3CB435D734CF}"/>
                </a:ext>
              </a:extLst>
            </p:cNvPr>
            <p:cNvSpPr txBox="1"/>
            <p:nvPr/>
          </p:nvSpPr>
          <p:spPr>
            <a:xfrm>
              <a:off x="263769" y="3326283"/>
              <a:ext cx="923162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2157730" algn="l"/>
                </a:tabLst>
              </a:pPr>
              <a:r>
                <a:rPr lang="ja-JP" altLang="en-US" sz="700" b="1">
                  <a:solidFill>
                    <a:srgbClr val="231F20"/>
                  </a:solidFill>
                  <a:latin typeface="MS PGothic Regular"/>
                  <a:cs typeface="Kozuka Gothic Pr6N"/>
                </a:rPr>
                <a:t>本体・台輪</a:t>
              </a:r>
              <a:endParaRPr lang="ja-JP" altLang="en-US" sz="700" b="1">
                <a:latin typeface="MS PGothic Regular"/>
                <a:cs typeface="Kozuka Gothic Pr6N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1649A87-D8D1-074A-84E2-0F71B6DA0FBA}"/>
              </a:ext>
            </a:extLst>
          </p:cNvPr>
          <p:cNvGrpSpPr/>
          <p:nvPr/>
        </p:nvGrpSpPr>
        <p:grpSpPr>
          <a:xfrm>
            <a:off x="231586" y="1051802"/>
            <a:ext cx="3308997" cy="687867"/>
            <a:chOff x="231586" y="1150975"/>
            <a:chExt cx="3308997" cy="687867"/>
          </a:xfrm>
        </p:grpSpPr>
        <p:grpSp>
          <p:nvGrpSpPr>
            <p:cNvPr id="20" name="object 20"/>
            <p:cNvGrpSpPr/>
            <p:nvPr/>
          </p:nvGrpSpPr>
          <p:grpSpPr>
            <a:xfrm>
              <a:off x="276466" y="1336639"/>
              <a:ext cx="1278890" cy="321310"/>
              <a:chOff x="4499736" y="1222781"/>
              <a:chExt cx="1278890" cy="321310"/>
            </a:xfrm>
          </p:grpSpPr>
          <p:pic>
            <p:nvPicPr>
              <p:cNvPr id="21" name="object 21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499736" y="1222781"/>
                <a:ext cx="616597" cy="320967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161483" y="1222781"/>
                <a:ext cx="616597" cy="320967"/>
              </a:xfrm>
              <a:prstGeom prst="rect">
                <a:avLst/>
              </a:prstGeom>
            </p:spPr>
          </p:pic>
        </p:grpSp>
        <p:sp>
          <p:nvSpPr>
            <p:cNvPr id="23" name="object 23"/>
            <p:cNvSpPr txBox="1"/>
            <p:nvPr/>
          </p:nvSpPr>
          <p:spPr>
            <a:xfrm>
              <a:off x="891565" y="1651611"/>
              <a:ext cx="683417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1275">
                <a:lnSpc>
                  <a:spcPct val="100000"/>
                </a:lnSpc>
                <a:spcBef>
                  <a:spcPts val="140"/>
                </a:spcBef>
              </a:pPr>
              <a:r>
                <a:rPr sz="550" dirty="0" err="1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ウォールナット柄</a:t>
              </a:r>
              <a:endParaRPr sz="550" dirty="0"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  <a:tabLst>
                  <a:tab pos="674370" algn="l"/>
                </a:tabLst>
              </a:pPr>
              <a:r>
                <a:rPr sz="550" dirty="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［TY］</a:t>
              </a:r>
              <a:endParaRPr sz="550" dirty="0"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9946" y="1336639"/>
              <a:ext cx="616597" cy="320967"/>
            </a:xfrm>
            <a:prstGeom prst="rect">
              <a:avLst/>
            </a:prstGeom>
          </p:spPr>
        </p:pic>
        <p:sp>
          <p:nvSpPr>
            <p:cNvPr id="25" name="object 25"/>
            <p:cNvSpPr txBox="1"/>
            <p:nvPr/>
          </p:nvSpPr>
          <p:spPr>
            <a:xfrm>
              <a:off x="1550024" y="1651610"/>
              <a:ext cx="561007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4450">
                <a:lnSpc>
                  <a:spcPct val="100000"/>
                </a:lnSpc>
                <a:spcBef>
                  <a:spcPts val="140"/>
                </a:spcBef>
              </a:pPr>
              <a:r>
                <a:rPr sz="550" spc="-1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チ</a:t>
              </a:r>
              <a:r>
                <a:rPr sz="550" spc="-16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ェ</a:t>
              </a:r>
              <a:r>
                <a:rPr sz="550" spc="-1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リ</a:t>
              </a:r>
              <a:r>
                <a:rPr sz="550" spc="-4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spc="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［CY］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2261693" y="1336639"/>
              <a:ext cx="1278890" cy="321310"/>
              <a:chOff x="6484963" y="1222781"/>
              <a:chExt cx="1278890" cy="321310"/>
            </a:xfrm>
          </p:grpSpPr>
          <p:pic>
            <p:nvPicPr>
              <p:cNvPr id="33" name="object 33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484963" y="1222781"/>
                <a:ext cx="616597" cy="320967"/>
              </a:xfrm>
              <a:prstGeom prst="rect">
                <a:avLst/>
              </a:prstGeom>
            </p:spPr>
          </p:pic>
          <p:pic>
            <p:nvPicPr>
              <p:cNvPr id="34" name="object 3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46696" y="1222781"/>
                <a:ext cx="616610" cy="320967"/>
              </a:xfrm>
              <a:prstGeom prst="rect">
                <a:avLst/>
              </a:prstGeom>
            </p:spPr>
          </p:pic>
        </p:grpSp>
        <p:sp>
          <p:nvSpPr>
            <p:cNvPr id="57" name="object 57"/>
            <p:cNvSpPr txBox="1"/>
            <p:nvPr/>
          </p:nvSpPr>
          <p:spPr>
            <a:xfrm>
              <a:off x="263768" y="1150975"/>
              <a:ext cx="817947" cy="154529"/>
            </a:xfrm>
            <a:prstGeom prst="rect">
              <a:avLst/>
            </a:prstGeom>
          </p:spPr>
          <p:txBody>
            <a:bodyPr vert="horz" wrap="square" lIns="0" tIns="4635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65"/>
                </a:spcBef>
                <a:tabLst>
                  <a:tab pos="4488815" algn="l"/>
                </a:tabLst>
              </a:pPr>
              <a:r>
                <a:rPr sz="700" b="1" dirty="0" err="1">
                  <a:solidFill>
                    <a:srgbClr val="231F20"/>
                  </a:solidFill>
                  <a:latin typeface="MS PGothic Regular"/>
                  <a:cs typeface="Kozuka Gothic Pr6N"/>
                </a:rPr>
                <a:t>扉柄</a:t>
              </a:r>
              <a:r>
                <a:rPr lang="ja-JP" altLang="en-US" sz="700" b="1">
                  <a:solidFill>
                    <a:srgbClr val="231F20"/>
                  </a:solidFill>
                  <a:latin typeface="MS PGothic Regular"/>
                  <a:cs typeface="Kozuka Gothic Pr6N"/>
                </a:rPr>
                <a:t>・カウンター柄</a:t>
              </a:r>
              <a:endParaRPr lang="ja-JP" altLang="en-US" sz="700" b="1">
                <a:latin typeface="MS PGothic Regular"/>
                <a:cs typeface="Kozuka Gothic Pr6N"/>
              </a:endParaRPr>
            </a:p>
          </p:txBody>
        </p:sp>
        <p:sp>
          <p:nvSpPr>
            <p:cNvPr id="246" name="object 25">
              <a:extLst>
                <a:ext uri="{FF2B5EF4-FFF2-40B4-BE49-F238E27FC236}">
                  <a16:creationId xmlns:a16="http://schemas.microsoft.com/office/drawing/2014/main" id="{AC6A07D9-DDD1-7B4D-B0EA-F6C08773DCC4}"/>
                </a:ext>
              </a:extLst>
            </p:cNvPr>
            <p:cNvSpPr txBox="1"/>
            <p:nvPr/>
          </p:nvSpPr>
          <p:spPr>
            <a:xfrm>
              <a:off x="231586" y="1651609"/>
              <a:ext cx="715543" cy="18466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0640">
                <a:lnSpc>
                  <a:spcPts val="560"/>
                </a:lnSpc>
                <a:spcBef>
                  <a:spcPts val="50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ソフトウォールナット柄 </a:t>
              </a:r>
            </a:p>
            <a:p>
              <a:pPr marL="40640">
                <a:lnSpc>
                  <a:spcPts val="560"/>
                </a:lnSpc>
                <a:spcBef>
                  <a:spcPts val="50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［</a:t>
              </a:r>
              <a:r>
                <a:rPr lang="en" altLang="ja-JP" sz="550" dirty="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UY</a:t>
              </a:r>
              <a:r>
                <a:rPr lang="ja-JP" altLang="en" sz="55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］</a:t>
              </a:r>
              <a:endParaRPr lang="en" altLang="ja-JP" sz="550" dirty="0"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</p:txBody>
        </p:sp>
        <p:sp>
          <p:nvSpPr>
            <p:cNvPr id="247" name="object 25">
              <a:extLst>
                <a:ext uri="{FF2B5EF4-FFF2-40B4-BE49-F238E27FC236}">
                  <a16:creationId xmlns:a16="http://schemas.microsoft.com/office/drawing/2014/main" id="{BA207824-E982-8A47-859F-0C33C3D240D2}"/>
                </a:ext>
              </a:extLst>
            </p:cNvPr>
            <p:cNvSpPr txBox="1"/>
            <p:nvPr/>
          </p:nvSpPr>
          <p:spPr>
            <a:xfrm>
              <a:off x="2216331" y="1651611"/>
              <a:ext cx="723199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4450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グレージュアッシュ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柄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ja-JP" altLang="en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RV</a:t>
              </a:r>
              <a:r>
                <a:rPr lang="ja-JP" altLang="en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48" name="object 25">
              <a:extLst>
                <a:ext uri="{FF2B5EF4-FFF2-40B4-BE49-F238E27FC236}">
                  <a16:creationId xmlns:a16="http://schemas.microsoft.com/office/drawing/2014/main" id="{427DC9A8-A015-9D41-A95C-32A5D918763F}"/>
                </a:ext>
              </a:extLst>
            </p:cNvPr>
            <p:cNvSpPr txBox="1"/>
            <p:nvPr/>
          </p:nvSpPr>
          <p:spPr>
            <a:xfrm>
              <a:off x="2868461" y="1651610"/>
              <a:ext cx="561007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41275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イデアオーク柄</a:t>
              </a:r>
              <a:endParaRPr lang="ja-JP" altLang="en-US" sz="550">
                <a:latin typeface="MS PGothic Regular"/>
                <a:cs typeface="A-OTF Gothic BBB Pro"/>
              </a:endParaRPr>
            </a:p>
            <a:p>
              <a:pPr marL="12700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［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EV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］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</p:grpSp>
      <p:sp>
        <p:nvSpPr>
          <p:cNvPr id="254" name="object 69">
            <a:extLst>
              <a:ext uri="{FF2B5EF4-FFF2-40B4-BE49-F238E27FC236}">
                <a16:creationId xmlns:a16="http://schemas.microsoft.com/office/drawing/2014/main" id="{A65CEEF1-C05E-014E-AE42-60DC9250FB8B}"/>
              </a:ext>
            </a:extLst>
          </p:cNvPr>
          <p:cNvSpPr/>
          <p:nvPr/>
        </p:nvSpPr>
        <p:spPr>
          <a:xfrm>
            <a:off x="2777534" y="4258852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69">
            <a:extLst>
              <a:ext uri="{FF2B5EF4-FFF2-40B4-BE49-F238E27FC236}">
                <a16:creationId xmlns:a16="http://schemas.microsoft.com/office/drawing/2014/main" id="{A67A121A-0D1E-B946-B23A-A12BF647695C}"/>
              </a:ext>
            </a:extLst>
          </p:cNvPr>
          <p:cNvSpPr/>
          <p:nvPr/>
        </p:nvSpPr>
        <p:spPr>
          <a:xfrm>
            <a:off x="3806234" y="4258852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69">
            <a:extLst>
              <a:ext uri="{FF2B5EF4-FFF2-40B4-BE49-F238E27FC236}">
                <a16:creationId xmlns:a16="http://schemas.microsoft.com/office/drawing/2014/main" id="{0317FE88-20B8-C648-B993-8E5DEF4B5F42}"/>
              </a:ext>
            </a:extLst>
          </p:cNvPr>
          <p:cNvSpPr/>
          <p:nvPr/>
        </p:nvSpPr>
        <p:spPr>
          <a:xfrm>
            <a:off x="4639951" y="4258852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69">
            <a:extLst>
              <a:ext uri="{FF2B5EF4-FFF2-40B4-BE49-F238E27FC236}">
                <a16:creationId xmlns:a16="http://schemas.microsoft.com/office/drawing/2014/main" id="{DBF87CFF-6CFD-EB43-97CC-04234A0C74D4}"/>
              </a:ext>
            </a:extLst>
          </p:cNvPr>
          <p:cNvSpPr/>
          <p:nvPr/>
        </p:nvSpPr>
        <p:spPr>
          <a:xfrm>
            <a:off x="2777534" y="5864824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69">
            <a:extLst>
              <a:ext uri="{FF2B5EF4-FFF2-40B4-BE49-F238E27FC236}">
                <a16:creationId xmlns:a16="http://schemas.microsoft.com/office/drawing/2014/main" id="{D3D2B875-BA1B-CD4D-AF51-4D3D21EAA95F}"/>
              </a:ext>
            </a:extLst>
          </p:cNvPr>
          <p:cNvSpPr/>
          <p:nvPr/>
        </p:nvSpPr>
        <p:spPr>
          <a:xfrm>
            <a:off x="3806234" y="5864824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69">
            <a:extLst>
              <a:ext uri="{FF2B5EF4-FFF2-40B4-BE49-F238E27FC236}">
                <a16:creationId xmlns:a16="http://schemas.microsoft.com/office/drawing/2014/main" id="{B52B665D-DFE7-0B42-A541-8EB9175B5BD3}"/>
              </a:ext>
            </a:extLst>
          </p:cNvPr>
          <p:cNvSpPr/>
          <p:nvPr/>
        </p:nvSpPr>
        <p:spPr>
          <a:xfrm>
            <a:off x="4639951" y="5864824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69">
            <a:extLst>
              <a:ext uri="{FF2B5EF4-FFF2-40B4-BE49-F238E27FC236}">
                <a16:creationId xmlns:a16="http://schemas.microsoft.com/office/drawing/2014/main" id="{26E979F4-2252-7541-A7DA-A4F6DFB92227}"/>
              </a:ext>
            </a:extLst>
          </p:cNvPr>
          <p:cNvSpPr/>
          <p:nvPr/>
        </p:nvSpPr>
        <p:spPr>
          <a:xfrm>
            <a:off x="1100874" y="5864824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69">
            <a:extLst>
              <a:ext uri="{FF2B5EF4-FFF2-40B4-BE49-F238E27FC236}">
                <a16:creationId xmlns:a16="http://schemas.microsoft.com/office/drawing/2014/main" id="{27D67046-C199-F142-973F-DB6520E70392}"/>
              </a:ext>
            </a:extLst>
          </p:cNvPr>
          <p:cNvSpPr/>
          <p:nvPr/>
        </p:nvSpPr>
        <p:spPr>
          <a:xfrm>
            <a:off x="1937093" y="5864824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69">
            <a:extLst>
              <a:ext uri="{FF2B5EF4-FFF2-40B4-BE49-F238E27FC236}">
                <a16:creationId xmlns:a16="http://schemas.microsoft.com/office/drawing/2014/main" id="{3E60FA5C-48F4-764F-82C0-855280C74400}"/>
              </a:ext>
            </a:extLst>
          </p:cNvPr>
          <p:cNvSpPr/>
          <p:nvPr/>
        </p:nvSpPr>
        <p:spPr>
          <a:xfrm>
            <a:off x="256211" y="5864824"/>
            <a:ext cx="764540" cy="581338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35">
            <a:extLst>
              <a:ext uri="{FF2B5EF4-FFF2-40B4-BE49-F238E27FC236}">
                <a16:creationId xmlns:a16="http://schemas.microsoft.com/office/drawing/2014/main" id="{85312200-F42D-B44E-A0B2-53C7169A2E23}"/>
              </a:ext>
            </a:extLst>
          </p:cNvPr>
          <p:cNvSpPr/>
          <p:nvPr/>
        </p:nvSpPr>
        <p:spPr>
          <a:xfrm>
            <a:off x="147637" y="3923525"/>
            <a:ext cx="5405438" cy="2782075"/>
          </a:xfrm>
          <a:custGeom>
            <a:avLst/>
            <a:gdLst/>
            <a:ahLst/>
            <a:cxnLst/>
            <a:rect l="l" t="t" r="r" b="b"/>
            <a:pathLst>
              <a:path w="5384800" h="2858135">
                <a:moveTo>
                  <a:pt x="0" y="0"/>
                </a:moveTo>
                <a:lnTo>
                  <a:pt x="5384444" y="0"/>
                </a:lnTo>
                <a:lnTo>
                  <a:pt x="5384444" y="2857957"/>
                </a:lnTo>
                <a:lnTo>
                  <a:pt x="0" y="28579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36">
            <a:extLst>
              <a:ext uri="{FF2B5EF4-FFF2-40B4-BE49-F238E27FC236}">
                <a16:creationId xmlns:a16="http://schemas.microsoft.com/office/drawing/2014/main" id="{A1C561E6-EFCF-4948-B275-F50E3E389BED}"/>
              </a:ext>
            </a:extLst>
          </p:cNvPr>
          <p:cNvSpPr txBox="1"/>
          <p:nvPr/>
        </p:nvSpPr>
        <p:spPr>
          <a:xfrm>
            <a:off x="153987" y="3923525"/>
            <a:ext cx="5399088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取</a:t>
            </a:r>
            <a:r>
              <a:rPr sz="800" b="1" spc="-6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っ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手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267" name="object 38">
            <a:extLst>
              <a:ext uri="{FF2B5EF4-FFF2-40B4-BE49-F238E27FC236}">
                <a16:creationId xmlns:a16="http://schemas.microsoft.com/office/drawing/2014/main" id="{A7209791-236A-0B49-938C-2B03A51F645C}"/>
              </a:ext>
            </a:extLst>
          </p:cNvPr>
          <p:cNvSpPr txBox="1"/>
          <p:nvPr/>
        </p:nvSpPr>
        <p:spPr>
          <a:xfrm>
            <a:off x="244018" y="4861025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68" name="object 39">
            <a:extLst>
              <a:ext uri="{FF2B5EF4-FFF2-40B4-BE49-F238E27FC236}">
                <a16:creationId xmlns:a16="http://schemas.microsoft.com/office/drawing/2014/main" id="{CECB1F03-83AE-E449-ABA7-BA81DAD8AE05}"/>
              </a:ext>
            </a:extLst>
          </p:cNvPr>
          <p:cNvSpPr txBox="1"/>
          <p:nvPr/>
        </p:nvSpPr>
        <p:spPr>
          <a:xfrm>
            <a:off x="1927961" y="4861025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サテンシルバー色（メッキ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69" name="object 40">
            <a:extLst>
              <a:ext uri="{FF2B5EF4-FFF2-40B4-BE49-F238E27FC236}">
                <a16:creationId xmlns:a16="http://schemas.microsoft.com/office/drawing/2014/main" id="{2ED6B419-12A6-084F-B159-945591792643}"/>
              </a:ext>
            </a:extLst>
          </p:cNvPr>
          <p:cNvSpPr txBox="1"/>
          <p:nvPr/>
        </p:nvSpPr>
        <p:spPr>
          <a:xfrm>
            <a:off x="243948" y="6476519"/>
            <a:ext cx="7852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サテンシルバー色（塗装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70" name="object 42">
            <a:extLst>
              <a:ext uri="{FF2B5EF4-FFF2-40B4-BE49-F238E27FC236}">
                <a16:creationId xmlns:a16="http://schemas.microsoft.com/office/drawing/2014/main" id="{D84C9DC7-AD51-BF40-B4DE-1F9FA7B19A69}"/>
              </a:ext>
            </a:extLst>
          </p:cNvPr>
          <p:cNvSpPr txBox="1"/>
          <p:nvPr/>
        </p:nvSpPr>
        <p:spPr>
          <a:xfrm>
            <a:off x="3801548" y="4861094"/>
            <a:ext cx="67754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655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T3型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71" name="object 43">
            <a:extLst>
              <a:ext uri="{FF2B5EF4-FFF2-40B4-BE49-F238E27FC236}">
                <a16:creationId xmlns:a16="http://schemas.microsoft.com/office/drawing/2014/main" id="{BE3068F0-B2C7-7B45-8EA4-A6A1D0CF62DC}"/>
              </a:ext>
            </a:extLst>
          </p:cNvPr>
          <p:cNvSpPr txBox="1"/>
          <p:nvPr/>
        </p:nvSpPr>
        <p:spPr>
          <a:xfrm>
            <a:off x="4648759" y="4861094"/>
            <a:ext cx="493395" cy="181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T3型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72" name="object 44">
            <a:extLst>
              <a:ext uri="{FF2B5EF4-FFF2-40B4-BE49-F238E27FC236}">
                <a16:creationId xmlns:a16="http://schemas.microsoft.com/office/drawing/2014/main" id="{927FC29E-D7D7-FE47-A736-721074059E5E}"/>
              </a:ext>
            </a:extLst>
          </p:cNvPr>
          <p:cNvSpPr txBox="1"/>
          <p:nvPr/>
        </p:nvSpPr>
        <p:spPr>
          <a:xfrm>
            <a:off x="3806857" y="6476519"/>
            <a:ext cx="67754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655"/>
              </a:lnSpc>
              <a:spcBef>
                <a:spcPts val="10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T4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73" name="object 45">
            <a:extLst>
              <a:ext uri="{FF2B5EF4-FFF2-40B4-BE49-F238E27FC236}">
                <a16:creationId xmlns:a16="http://schemas.microsoft.com/office/drawing/2014/main" id="{B6D6BFD1-8412-4446-85A7-C00FBFEF83FE}"/>
              </a:ext>
            </a:extLst>
          </p:cNvPr>
          <p:cNvSpPr txBox="1"/>
          <p:nvPr/>
        </p:nvSpPr>
        <p:spPr>
          <a:xfrm>
            <a:off x="4653997" y="6476519"/>
            <a:ext cx="493395" cy="1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T4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6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真鍮色（メッキ）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74" name="object 61">
            <a:extLst>
              <a:ext uri="{FF2B5EF4-FFF2-40B4-BE49-F238E27FC236}">
                <a16:creationId xmlns:a16="http://schemas.microsoft.com/office/drawing/2014/main" id="{5678177D-4F69-E74F-810A-884B999B31E6}"/>
              </a:ext>
            </a:extLst>
          </p:cNvPr>
          <p:cNvSpPr txBox="1"/>
          <p:nvPr/>
        </p:nvSpPr>
        <p:spPr>
          <a:xfrm>
            <a:off x="205829" y="4097804"/>
            <a:ext cx="333624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T5</a:t>
            </a:r>
            <a:r>
              <a:rPr sz="700" b="1" spc="-340" dirty="0">
                <a:solidFill>
                  <a:srgbClr val="231F20"/>
                </a:solidFill>
                <a:latin typeface="Kozuka Gothic Pr6N"/>
                <a:cs typeface="Kozuka Gothic Pr6N"/>
              </a:rPr>
              <a:t>型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丸型</a:t>
            </a:r>
            <a:r>
              <a:rPr sz="700" b="1" spc="-80" dirty="0">
                <a:solidFill>
                  <a:srgbClr val="231F20"/>
                </a:solidFill>
                <a:latin typeface="Kozuka Gothic Pr6N"/>
                <a:cs typeface="Kozuka Gothic Pr6N"/>
              </a:rPr>
              <a:t>取</a:t>
            </a:r>
            <a:r>
              <a:rPr sz="700" b="1" spc="-50" dirty="0">
                <a:solidFill>
                  <a:srgbClr val="231F20"/>
                </a:solidFill>
                <a:latin typeface="Kozuka Gothic Pr6N"/>
                <a:cs typeface="Kozuka Gothic Pr6N"/>
              </a:rPr>
              <a:t>っ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手</a:t>
            </a:r>
            <a:r>
              <a:rPr sz="700" b="1" spc="-5" dirty="0">
                <a:solidFill>
                  <a:srgbClr val="231F20"/>
                </a:solidFill>
                <a:latin typeface="Kozuka Gothic Pr6N"/>
                <a:cs typeface="Kozuka Gothic Pr6N"/>
              </a:rPr>
              <a:t>）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21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72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825" spc="-19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825" spc="-6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825" spc="-1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：120mm／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104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3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長</a:t>
            </a:r>
            <a:r>
              <a:rPr sz="825" spc="-16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825" spc="-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：33mm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sp>
        <p:nvSpPr>
          <p:cNvPr id="275" name="object 62">
            <a:extLst>
              <a:ext uri="{FF2B5EF4-FFF2-40B4-BE49-F238E27FC236}">
                <a16:creationId xmlns:a16="http://schemas.microsoft.com/office/drawing/2014/main" id="{1A9F7D79-2963-3F49-9D47-F22EFEB1434D}"/>
              </a:ext>
            </a:extLst>
          </p:cNvPr>
          <p:cNvSpPr txBox="1"/>
          <p:nvPr/>
        </p:nvSpPr>
        <p:spPr>
          <a:xfrm>
            <a:off x="205828" y="5710936"/>
            <a:ext cx="2085975" cy="12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T1</a:t>
            </a:r>
            <a:r>
              <a:rPr sz="700" b="1" spc="-340" dirty="0">
                <a:solidFill>
                  <a:srgbClr val="231F20"/>
                </a:solidFill>
                <a:latin typeface="Kozuka Gothic Pr6N"/>
                <a:cs typeface="Kozuka Gothic Pr6N"/>
              </a:rPr>
              <a:t>型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角型</a:t>
            </a:r>
            <a:r>
              <a:rPr sz="700" b="1" spc="-80" dirty="0">
                <a:solidFill>
                  <a:srgbClr val="231F20"/>
                </a:solidFill>
                <a:latin typeface="Kozuka Gothic Pr6N"/>
                <a:cs typeface="Kozuka Gothic Pr6N"/>
              </a:rPr>
              <a:t>取</a:t>
            </a:r>
            <a:r>
              <a:rPr sz="700" b="1" spc="-50" dirty="0">
                <a:solidFill>
                  <a:srgbClr val="231F20"/>
                </a:solidFill>
                <a:latin typeface="Kozuka Gothic Pr6N"/>
                <a:cs typeface="Kozuka Gothic Pr6N"/>
              </a:rPr>
              <a:t>っ</a:t>
            </a:r>
            <a:r>
              <a:rPr sz="700" b="1" spc="-15" dirty="0">
                <a:solidFill>
                  <a:srgbClr val="231F20"/>
                </a:solidFill>
                <a:latin typeface="Kozuka Gothic Pr6N"/>
                <a:cs typeface="Kozuka Gothic Pr6N"/>
              </a:rPr>
              <a:t>手</a:t>
            </a:r>
            <a:r>
              <a:rPr sz="700" b="1" spc="-5" dirty="0">
                <a:solidFill>
                  <a:srgbClr val="231F20"/>
                </a:solidFill>
                <a:latin typeface="Kozuka Gothic Pr6N"/>
                <a:cs typeface="Kozuka Gothic Pr6N"/>
              </a:rPr>
              <a:t>）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21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72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ピ</a:t>
            </a:r>
            <a:r>
              <a:rPr sz="825" spc="-19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825" spc="-6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825" spc="-1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：120mm／</a:t>
            </a:r>
            <a:r>
              <a:rPr sz="825" spc="-179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ね</a:t>
            </a:r>
            <a:r>
              <a:rPr sz="825" spc="-104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じ</a:t>
            </a:r>
            <a:r>
              <a:rPr sz="825" spc="-13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長</a:t>
            </a:r>
            <a:r>
              <a:rPr sz="825" spc="-16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825" spc="-7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：33mm</a:t>
            </a:r>
            <a:endParaRPr sz="825" baseline="55555" dirty="0">
              <a:latin typeface="MS PGothic Regular"/>
              <a:cs typeface="A-OTF Gothic BBB Pro"/>
            </a:endParaRPr>
          </a:p>
        </p:txBody>
      </p:sp>
      <p:sp>
        <p:nvSpPr>
          <p:cNvPr id="276" name="object 63">
            <a:extLst>
              <a:ext uri="{FF2B5EF4-FFF2-40B4-BE49-F238E27FC236}">
                <a16:creationId xmlns:a16="http://schemas.microsoft.com/office/drawing/2014/main" id="{2A7EAFF1-5141-534E-B346-5360163FBC41}"/>
              </a:ext>
            </a:extLst>
          </p:cNvPr>
          <p:cNvSpPr txBox="1"/>
          <p:nvPr/>
        </p:nvSpPr>
        <p:spPr>
          <a:xfrm>
            <a:off x="4634031" y="5697261"/>
            <a:ext cx="77046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60"/>
              </a:lnSpc>
              <a:spcBef>
                <a:spcPts val="100"/>
              </a:spcBef>
            </a:pPr>
            <a:r>
              <a:rPr lang="ja-JP" altLang="en-US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ねじピッチ：</a:t>
            </a:r>
            <a:r>
              <a:rPr lang="en-US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90</a:t>
            </a:r>
            <a:r>
              <a:rPr lang="en" altLang="ja-JP" sz="800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mm</a:t>
            </a:r>
            <a:r>
              <a:rPr lang="ja-JP" altLang="en" sz="800" baseline="5050">
                <a:solidFill>
                  <a:srgbClr val="231F20"/>
                </a:solidFill>
                <a:latin typeface="MS PGothic Regular"/>
                <a:cs typeface="A-OTF Gothic BBB Pro"/>
              </a:rPr>
              <a:t>／</a:t>
            </a:r>
            <a:endParaRPr lang="en-US" altLang="ja-JP" sz="800" baseline="50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12700">
              <a:lnSpc>
                <a:spcPts val="460"/>
              </a:lnSpc>
              <a:spcBef>
                <a:spcPts val="100"/>
              </a:spcBef>
            </a:pP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ねじ長さ：28</a:t>
            </a:r>
            <a:r>
              <a:rPr lang="en-US"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mm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277" name="object 65">
            <a:extLst>
              <a:ext uri="{FF2B5EF4-FFF2-40B4-BE49-F238E27FC236}">
                <a16:creationId xmlns:a16="http://schemas.microsoft.com/office/drawing/2014/main" id="{ABAA39BC-6E74-EB4B-97B0-3D3CA01BA856}"/>
              </a:ext>
            </a:extLst>
          </p:cNvPr>
          <p:cNvSpPr/>
          <p:nvPr/>
        </p:nvSpPr>
        <p:spPr>
          <a:xfrm>
            <a:off x="264668" y="4371301"/>
            <a:ext cx="764540" cy="475435"/>
          </a:xfrm>
          <a:custGeom>
            <a:avLst/>
            <a:gdLst/>
            <a:ahLst/>
            <a:cxnLst/>
            <a:rect l="l" t="t" r="r" b="b"/>
            <a:pathLst>
              <a:path w="764539" h="504825">
                <a:moveTo>
                  <a:pt x="0" y="504367"/>
                </a:moveTo>
                <a:lnTo>
                  <a:pt x="764413" y="504367"/>
                </a:lnTo>
                <a:lnTo>
                  <a:pt x="764413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66">
            <a:extLst>
              <a:ext uri="{FF2B5EF4-FFF2-40B4-BE49-F238E27FC236}">
                <a16:creationId xmlns:a16="http://schemas.microsoft.com/office/drawing/2014/main" id="{F95CD19D-E9E9-6440-BAA6-AB1168C863EE}"/>
              </a:ext>
            </a:extLst>
          </p:cNvPr>
          <p:cNvSpPr/>
          <p:nvPr/>
        </p:nvSpPr>
        <p:spPr>
          <a:xfrm>
            <a:off x="264668" y="4257268"/>
            <a:ext cx="764540" cy="585195"/>
          </a:xfrm>
          <a:custGeom>
            <a:avLst/>
            <a:gdLst/>
            <a:ahLst/>
            <a:cxnLst/>
            <a:rect l="l" t="t" r="r" b="b"/>
            <a:pathLst>
              <a:path w="764539" h="618489">
                <a:moveTo>
                  <a:pt x="764413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13" y="0"/>
                </a:lnTo>
                <a:lnTo>
                  <a:pt x="764413" y="618401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67">
            <a:extLst>
              <a:ext uri="{FF2B5EF4-FFF2-40B4-BE49-F238E27FC236}">
                <a16:creationId xmlns:a16="http://schemas.microsoft.com/office/drawing/2014/main" id="{4C1D43B6-5524-B741-AB1E-B3A2DCF00CB2}"/>
              </a:ext>
            </a:extLst>
          </p:cNvPr>
          <p:cNvSpPr/>
          <p:nvPr/>
        </p:nvSpPr>
        <p:spPr>
          <a:xfrm>
            <a:off x="1100874" y="4371301"/>
            <a:ext cx="764540" cy="475435"/>
          </a:xfrm>
          <a:custGeom>
            <a:avLst/>
            <a:gdLst/>
            <a:ahLst/>
            <a:cxnLst/>
            <a:rect l="l" t="t" r="r" b="b"/>
            <a:pathLst>
              <a:path w="764539" h="504825">
                <a:moveTo>
                  <a:pt x="0" y="504367"/>
                </a:moveTo>
                <a:lnTo>
                  <a:pt x="764413" y="504367"/>
                </a:lnTo>
                <a:lnTo>
                  <a:pt x="764413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68">
            <a:extLst>
              <a:ext uri="{FF2B5EF4-FFF2-40B4-BE49-F238E27FC236}">
                <a16:creationId xmlns:a16="http://schemas.microsoft.com/office/drawing/2014/main" id="{9072D70E-B8AA-0049-B90B-187E5A98CAB6}"/>
              </a:ext>
            </a:extLst>
          </p:cNvPr>
          <p:cNvSpPr/>
          <p:nvPr/>
        </p:nvSpPr>
        <p:spPr>
          <a:xfrm>
            <a:off x="1100874" y="4257268"/>
            <a:ext cx="764540" cy="587663"/>
          </a:xfrm>
          <a:custGeom>
            <a:avLst/>
            <a:gdLst/>
            <a:ahLst/>
            <a:cxnLst/>
            <a:rect l="l" t="t" r="r" b="b"/>
            <a:pathLst>
              <a:path w="764539" h="618489">
                <a:moveTo>
                  <a:pt x="764413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13" y="0"/>
                </a:lnTo>
                <a:lnTo>
                  <a:pt x="764413" y="618401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69">
            <a:extLst>
              <a:ext uri="{FF2B5EF4-FFF2-40B4-BE49-F238E27FC236}">
                <a16:creationId xmlns:a16="http://schemas.microsoft.com/office/drawing/2014/main" id="{09B8C8CF-6F53-8F41-A607-FC2304CF0B59}"/>
              </a:ext>
            </a:extLst>
          </p:cNvPr>
          <p:cNvSpPr/>
          <p:nvPr/>
        </p:nvSpPr>
        <p:spPr>
          <a:xfrm>
            <a:off x="1937093" y="4371301"/>
            <a:ext cx="764540" cy="475435"/>
          </a:xfrm>
          <a:custGeom>
            <a:avLst/>
            <a:gdLst/>
            <a:ahLst/>
            <a:cxnLst/>
            <a:rect l="l" t="t" r="r" b="b"/>
            <a:pathLst>
              <a:path w="764540" h="504825">
                <a:moveTo>
                  <a:pt x="0" y="504367"/>
                </a:moveTo>
                <a:lnTo>
                  <a:pt x="764400" y="504367"/>
                </a:lnTo>
                <a:lnTo>
                  <a:pt x="764400" y="0"/>
                </a:lnTo>
                <a:lnTo>
                  <a:pt x="0" y="0"/>
                </a:lnTo>
                <a:lnTo>
                  <a:pt x="0" y="50436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70">
            <a:extLst>
              <a:ext uri="{FF2B5EF4-FFF2-40B4-BE49-F238E27FC236}">
                <a16:creationId xmlns:a16="http://schemas.microsoft.com/office/drawing/2014/main" id="{AE3D68D6-7B9A-904C-8263-556B108EBCE8}"/>
              </a:ext>
            </a:extLst>
          </p:cNvPr>
          <p:cNvSpPr/>
          <p:nvPr/>
        </p:nvSpPr>
        <p:spPr>
          <a:xfrm>
            <a:off x="1937093" y="4257268"/>
            <a:ext cx="764540" cy="589468"/>
          </a:xfrm>
          <a:custGeom>
            <a:avLst/>
            <a:gdLst/>
            <a:ahLst/>
            <a:cxnLst/>
            <a:rect l="l" t="t" r="r" b="b"/>
            <a:pathLst>
              <a:path w="764540" h="618489">
                <a:moveTo>
                  <a:pt x="764400" y="618401"/>
                </a:moveTo>
                <a:lnTo>
                  <a:pt x="0" y="618401"/>
                </a:lnTo>
                <a:lnTo>
                  <a:pt x="0" y="0"/>
                </a:lnTo>
                <a:lnTo>
                  <a:pt x="764400" y="0"/>
                </a:lnTo>
                <a:lnTo>
                  <a:pt x="764400" y="61840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72">
            <a:extLst>
              <a:ext uri="{FF2B5EF4-FFF2-40B4-BE49-F238E27FC236}">
                <a16:creationId xmlns:a16="http://schemas.microsoft.com/office/drawing/2014/main" id="{CB09E2F1-DDF6-AF41-B75F-E0D36C6AC94A}"/>
              </a:ext>
            </a:extLst>
          </p:cNvPr>
          <p:cNvSpPr/>
          <p:nvPr/>
        </p:nvSpPr>
        <p:spPr>
          <a:xfrm>
            <a:off x="264668" y="4261775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39" h="114300">
                <a:moveTo>
                  <a:pt x="764413" y="0"/>
                </a:moveTo>
                <a:lnTo>
                  <a:pt x="0" y="0"/>
                </a:lnTo>
                <a:lnTo>
                  <a:pt x="0" y="114033"/>
                </a:lnTo>
                <a:lnTo>
                  <a:pt x="764413" y="114033"/>
                </a:lnTo>
                <a:lnTo>
                  <a:pt x="76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75">
            <a:extLst>
              <a:ext uri="{FF2B5EF4-FFF2-40B4-BE49-F238E27FC236}">
                <a16:creationId xmlns:a16="http://schemas.microsoft.com/office/drawing/2014/main" id="{E79C1654-1B99-2C49-8E9F-3406341B22C3}"/>
              </a:ext>
            </a:extLst>
          </p:cNvPr>
          <p:cNvSpPr/>
          <p:nvPr/>
        </p:nvSpPr>
        <p:spPr>
          <a:xfrm>
            <a:off x="1100874" y="4257268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39" h="114300">
                <a:moveTo>
                  <a:pt x="764413" y="0"/>
                </a:moveTo>
                <a:lnTo>
                  <a:pt x="0" y="0"/>
                </a:lnTo>
                <a:lnTo>
                  <a:pt x="0" y="114033"/>
                </a:lnTo>
                <a:lnTo>
                  <a:pt x="764413" y="114033"/>
                </a:lnTo>
                <a:lnTo>
                  <a:pt x="7644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76">
            <a:extLst>
              <a:ext uri="{FF2B5EF4-FFF2-40B4-BE49-F238E27FC236}">
                <a16:creationId xmlns:a16="http://schemas.microsoft.com/office/drawing/2014/main" id="{D723B4D3-5C48-9B45-ADA4-7BE681F89FDE}"/>
              </a:ext>
            </a:extLst>
          </p:cNvPr>
          <p:cNvSpPr txBox="1"/>
          <p:nvPr/>
        </p:nvSpPr>
        <p:spPr>
          <a:xfrm>
            <a:off x="1105636" y="4261775"/>
            <a:ext cx="755015" cy="91691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4604" rIns="0" bIns="0" rtlCol="0">
            <a:spAutoFit/>
          </a:bodyPr>
          <a:lstStyle/>
          <a:p>
            <a:pPr marL="34925">
              <a:lnSpc>
                <a:spcPts val="560"/>
              </a:lnSpc>
              <a:spcBef>
                <a:spcPts val="114"/>
              </a:spcBef>
            </a:pPr>
            <a:r>
              <a:rPr sz="55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ペ</a:t>
            </a:r>
            <a:r>
              <a:rPr sz="550" spc="-150" dirty="0">
                <a:solidFill>
                  <a:srgbClr val="FFFFFF"/>
                </a:solidFill>
                <a:latin typeface="MS PGothic Regular"/>
                <a:cs typeface="A-OTF Gothic BBB Pro"/>
              </a:rPr>
              <a:t>イ</a:t>
            </a:r>
            <a:r>
              <a:rPr sz="550" spc="-210" dirty="0">
                <a:solidFill>
                  <a:srgbClr val="FFFFFF"/>
                </a:solidFill>
                <a:latin typeface="MS PGothic Regular"/>
                <a:cs typeface="A-OTF Gothic BBB Pro"/>
              </a:rPr>
              <a:t>ン</a:t>
            </a:r>
            <a:r>
              <a:rPr sz="550" spc="-114" dirty="0">
                <a:solidFill>
                  <a:srgbClr val="FFFFFF"/>
                </a:solidFill>
                <a:latin typeface="MS PGothic Regular"/>
                <a:cs typeface="A-OTF Gothic BBB Pro"/>
              </a:rPr>
              <a:t>ト</a:t>
            </a:r>
            <a:r>
              <a:rPr sz="550" spc="-105" dirty="0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550" spc="-90" dirty="0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550" spc="-45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標準仕様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88" name="object 77">
            <a:extLst>
              <a:ext uri="{FF2B5EF4-FFF2-40B4-BE49-F238E27FC236}">
                <a16:creationId xmlns:a16="http://schemas.microsoft.com/office/drawing/2014/main" id="{6481EF1D-3309-F744-BF27-8A85AA57BDA9}"/>
              </a:ext>
            </a:extLst>
          </p:cNvPr>
          <p:cNvSpPr/>
          <p:nvPr/>
        </p:nvSpPr>
        <p:spPr>
          <a:xfrm>
            <a:off x="1937093" y="4257268"/>
            <a:ext cx="764540" cy="114300"/>
          </a:xfrm>
          <a:custGeom>
            <a:avLst/>
            <a:gdLst/>
            <a:ahLst/>
            <a:cxnLst/>
            <a:rect l="l" t="t" r="r" b="b"/>
            <a:pathLst>
              <a:path w="764540" h="114300">
                <a:moveTo>
                  <a:pt x="764400" y="0"/>
                </a:moveTo>
                <a:lnTo>
                  <a:pt x="0" y="0"/>
                </a:lnTo>
                <a:lnTo>
                  <a:pt x="0" y="114033"/>
                </a:lnTo>
                <a:lnTo>
                  <a:pt x="764400" y="114033"/>
                </a:lnTo>
                <a:lnTo>
                  <a:pt x="7644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78">
            <a:extLst>
              <a:ext uri="{FF2B5EF4-FFF2-40B4-BE49-F238E27FC236}">
                <a16:creationId xmlns:a16="http://schemas.microsoft.com/office/drawing/2014/main" id="{6015426D-BECF-CC41-A8A0-AEE723558F68}"/>
              </a:ext>
            </a:extLst>
          </p:cNvPr>
          <p:cNvSpPr txBox="1"/>
          <p:nvPr/>
        </p:nvSpPr>
        <p:spPr>
          <a:xfrm>
            <a:off x="1941855" y="4261775"/>
            <a:ext cx="755015" cy="91691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4604" rIns="0" bIns="0" rtlCol="0">
            <a:spAutoFit/>
          </a:bodyPr>
          <a:lstStyle/>
          <a:p>
            <a:pPr marL="167005">
              <a:lnSpc>
                <a:spcPts val="560"/>
              </a:lnSpc>
              <a:spcBef>
                <a:spcPts val="114"/>
              </a:spcBef>
            </a:pPr>
            <a:r>
              <a:rPr sz="550" dirty="0">
                <a:solidFill>
                  <a:srgbClr val="FFFFFF"/>
                </a:solidFill>
                <a:latin typeface="MS PGothic Regular"/>
                <a:cs typeface="A-OTF Gothic BBB Pro"/>
              </a:rPr>
              <a:t>鏡面標準仕様</a:t>
            </a:r>
            <a:endParaRPr sz="550" dirty="0">
              <a:latin typeface="MS PGothic Regular"/>
              <a:cs typeface="A-OTF Gothic BBB Pro"/>
            </a:endParaRPr>
          </a:p>
        </p:txBody>
      </p:sp>
      <p:pic>
        <p:nvPicPr>
          <p:cNvPr id="298" name="object 87">
            <a:extLst>
              <a:ext uri="{FF2B5EF4-FFF2-40B4-BE49-F238E27FC236}">
                <a16:creationId xmlns:a16="http://schemas.microsoft.com/office/drawing/2014/main" id="{4EE99E50-6E91-4A4C-B041-69C98A5839C8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0088" y="4403118"/>
            <a:ext cx="71412" cy="391312"/>
          </a:xfrm>
          <a:prstGeom prst="rect">
            <a:avLst/>
          </a:prstGeom>
        </p:spPr>
      </p:pic>
      <p:pic>
        <p:nvPicPr>
          <p:cNvPr id="299" name="object 88">
            <a:extLst>
              <a:ext uri="{FF2B5EF4-FFF2-40B4-BE49-F238E27FC236}">
                <a16:creationId xmlns:a16="http://schemas.microsoft.com/office/drawing/2014/main" id="{0C7F67F8-8956-9D45-AF91-E645E2F21DC0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2203" y="4409747"/>
            <a:ext cx="71653" cy="376580"/>
          </a:xfrm>
          <a:prstGeom prst="rect">
            <a:avLst/>
          </a:prstGeom>
        </p:spPr>
      </p:pic>
      <p:pic>
        <p:nvPicPr>
          <p:cNvPr id="300" name="object 89">
            <a:extLst>
              <a:ext uri="{FF2B5EF4-FFF2-40B4-BE49-F238E27FC236}">
                <a16:creationId xmlns:a16="http://schemas.microsoft.com/office/drawing/2014/main" id="{90A21424-7494-8F4B-8901-2D64B7C1CC7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83474" y="4403118"/>
            <a:ext cx="71424" cy="391312"/>
          </a:xfrm>
          <a:prstGeom prst="rect">
            <a:avLst/>
          </a:prstGeom>
        </p:spPr>
      </p:pic>
      <p:pic>
        <p:nvPicPr>
          <p:cNvPr id="301" name="object 90">
            <a:extLst>
              <a:ext uri="{FF2B5EF4-FFF2-40B4-BE49-F238E27FC236}">
                <a16:creationId xmlns:a16="http://schemas.microsoft.com/office/drawing/2014/main" id="{3475648E-589E-8146-91DC-67277F8B4E43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45602" y="4409747"/>
            <a:ext cx="71640" cy="376580"/>
          </a:xfrm>
          <a:prstGeom prst="rect">
            <a:avLst/>
          </a:prstGeom>
        </p:spPr>
      </p:pic>
      <p:pic>
        <p:nvPicPr>
          <p:cNvPr id="302" name="object 91">
            <a:extLst>
              <a:ext uri="{FF2B5EF4-FFF2-40B4-BE49-F238E27FC236}">
                <a16:creationId xmlns:a16="http://schemas.microsoft.com/office/drawing/2014/main" id="{79419267-6D5B-B044-9A9F-59438BE2901F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11235" y="4403118"/>
            <a:ext cx="71424" cy="391312"/>
          </a:xfrm>
          <a:prstGeom prst="rect">
            <a:avLst/>
          </a:prstGeom>
        </p:spPr>
      </p:pic>
      <p:pic>
        <p:nvPicPr>
          <p:cNvPr id="303" name="object 92">
            <a:extLst>
              <a:ext uri="{FF2B5EF4-FFF2-40B4-BE49-F238E27FC236}">
                <a16:creationId xmlns:a16="http://schemas.microsoft.com/office/drawing/2014/main" id="{B5C25B40-B89A-5343-AC69-F43F28A50CC0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373363" y="4409747"/>
            <a:ext cx="71691" cy="376580"/>
          </a:xfrm>
          <a:prstGeom prst="rect">
            <a:avLst/>
          </a:prstGeom>
        </p:spPr>
      </p:pic>
      <p:sp>
        <p:nvSpPr>
          <p:cNvPr id="304" name="object 94">
            <a:extLst>
              <a:ext uri="{FF2B5EF4-FFF2-40B4-BE49-F238E27FC236}">
                <a16:creationId xmlns:a16="http://schemas.microsoft.com/office/drawing/2014/main" id="{9B3763E2-C20F-2A41-B52F-FBC5ED2F8351}"/>
              </a:ext>
            </a:extLst>
          </p:cNvPr>
          <p:cNvSpPr/>
          <p:nvPr/>
        </p:nvSpPr>
        <p:spPr>
          <a:xfrm>
            <a:off x="3168561" y="524989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81"/>
                </a:lnTo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5" name="object 95">
            <a:extLst>
              <a:ext uri="{FF2B5EF4-FFF2-40B4-BE49-F238E27FC236}">
                <a16:creationId xmlns:a16="http://schemas.microsoft.com/office/drawing/2014/main" id="{5D9D7D48-1924-E649-AE58-D248E55FF032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044621" y="4395232"/>
            <a:ext cx="71425" cy="391312"/>
          </a:xfrm>
          <a:prstGeom prst="rect">
            <a:avLst/>
          </a:prstGeom>
        </p:spPr>
      </p:pic>
      <p:pic>
        <p:nvPicPr>
          <p:cNvPr id="306" name="object 96">
            <a:extLst>
              <a:ext uri="{FF2B5EF4-FFF2-40B4-BE49-F238E27FC236}">
                <a16:creationId xmlns:a16="http://schemas.microsoft.com/office/drawing/2014/main" id="{020EAC64-236F-CA4F-ACD8-2D15E1999BA6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206762" y="4401861"/>
            <a:ext cx="71627" cy="376580"/>
          </a:xfrm>
          <a:prstGeom prst="rect">
            <a:avLst/>
          </a:prstGeom>
        </p:spPr>
      </p:pic>
      <p:pic>
        <p:nvPicPr>
          <p:cNvPr id="307" name="object 97">
            <a:extLst>
              <a:ext uri="{FF2B5EF4-FFF2-40B4-BE49-F238E27FC236}">
                <a16:creationId xmlns:a16="http://schemas.microsoft.com/office/drawing/2014/main" id="{EBD5975F-AF3F-F546-906E-24975783710A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37164" y="4477333"/>
            <a:ext cx="165239" cy="152349"/>
          </a:xfrm>
          <a:prstGeom prst="rect">
            <a:avLst/>
          </a:prstGeom>
        </p:spPr>
      </p:pic>
      <p:pic>
        <p:nvPicPr>
          <p:cNvPr id="308" name="object 98">
            <a:extLst>
              <a:ext uri="{FF2B5EF4-FFF2-40B4-BE49-F238E27FC236}">
                <a16:creationId xmlns:a16="http://schemas.microsoft.com/office/drawing/2014/main" id="{60333B47-10D6-BA49-B338-056885D9187A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57992" y="4479429"/>
            <a:ext cx="161010" cy="147650"/>
          </a:xfrm>
          <a:prstGeom prst="rect">
            <a:avLst/>
          </a:prstGeom>
        </p:spPr>
      </p:pic>
      <p:pic>
        <p:nvPicPr>
          <p:cNvPr id="309" name="object 99">
            <a:extLst>
              <a:ext uri="{FF2B5EF4-FFF2-40B4-BE49-F238E27FC236}">
                <a16:creationId xmlns:a16="http://schemas.microsoft.com/office/drawing/2014/main" id="{A11C9ECE-67E8-D344-ABC4-03BE1347F401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842484" y="4476864"/>
            <a:ext cx="165620" cy="151345"/>
          </a:xfrm>
          <a:prstGeom prst="rect">
            <a:avLst/>
          </a:prstGeom>
        </p:spPr>
      </p:pic>
      <p:pic>
        <p:nvPicPr>
          <p:cNvPr id="310" name="object 100">
            <a:extLst>
              <a:ext uri="{FF2B5EF4-FFF2-40B4-BE49-F238E27FC236}">
                <a16:creationId xmlns:a16="http://schemas.microsoft.com/office/drawing/2014/main" id="{0792733E-C7C5-2941-9F60-8FFEB91A99C4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063172" y="4479289"/>
            <a:ext cx="161963" cy="147256"/>
          </a:xfrm>
          <a:prstGeom prst="rect">
            <a:avLst/>
          </a:prstGeom>
        </p:spPr>
      </p:pic>
      <p:pic>
        <p:nvPicPr>
          <p:cNvPr id="311" name="object 101">
            <a:extLst>
              <a:ext uri="{FF2B5EF4-FFF2-40B4-BE49-F238E27FC236}">
                <a16:creationId xmlns:a16="http://schemas.microsoft.com/office/drawing/2014/main" id="{F369CFA6-4AB6-8546-A706-0B4C8FF37508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073588" y="5979769"/>
            <a:ext cx="105983" cy="401637"/>
          </a:xfrm>
          <a:prstGeom prst="rect">
            <a:avLst/>
          </a:prstGeom>
        </p:spPr>
      </p:pic>
      <p:pic>
        <p:nvPicPr>
          <p:cNvPr id="312" name="object 102">
            <a:extLst>
              <a:ext uri="{FF2B5EF4-FFF2-40B4-BE49-F238E27FC236}">
                <a16:creationId xmlns:a16="http://schemas.microsoft.com/office/drawing/2014/main" id="{DB335F11-514A-E04E-8FB8-FB6617E6C5D2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251719" y="5981852"/>
            <a:ext cx="99617" cy="391820"/>
          </a:xfrm>
          <a:prstGeom prst="rect">
            <a:avLst/>
          </a:prstGeom>
        </p:spPr>
      </p:pic>
      <p:pic>
        <p:nvPicPr>
          <p:cNvPr id="313" name="object 103">
            <a:extLst>
              <a:ext uri="{FF2B5EF4-FFF2-40B4-BE49-F238E27FC236}">
                <a16:creationId xmlns:a16="http://schemas.microsoft.com/office/drawing/2014/main" id="{D9D36C84-22D6-2B48-BE0C-9DC3C992B5DB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904613" y="5980468"/>
            <a:ext cx="105721" cy="400481"/>
          </a:xfrm>
          <a:prstGeom prst="rect">
            <a:avLst/>
          </a:prstGeom>
        </p:spPr>
      </p:pic>
      <p:pic>
        <p:nvPicPr>
          <p:cNvPr id="314" name="object 104">
            <a:extLst>
              <a:ext uri="{FF2B5EF4-FFF2-40B4-BE49-F238E27FC236}">
                <a16:creationId xmlns:a16="http://schemas.microsoft.com/office/drawing/2014/main" id="{492B285F-729C-9C41-9BA1-420E1DFD4208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82246" y="5982614"/>
            <a:ext cx="99315" cy="390753"/>
          </a:xfrm>
          <a:prstGeom prst="rect">
            <a:avLst/>
          </a:prstGeom>
        </p:spPr>
      </p:pic>
      <p:pic>
        <p:nvPicPr>
          <p:cNvPr id="315" name="object 105">
            <a:extLst>
              <a:ext uri="{FF2B5EF4-FFF2-40B4-BE49-F238E27FC236}">
                <a16:creationId xmlns:a16="http://schemas.microsoft.com/office/drawing/2014/main" id="{9C96C047-AE1E-344C-BF47-EC23DEED2784}"/>
              </a:ext>
            </a:extLst>
          </p:cNvPr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34276" y="5966676"/>
            <a:ext cx="89151" cy="379514"/>
          </a:xfrm>
          <a:prstGeom prst="rect">
            <a:avLst/>
          </a:prstGeom>
        </p:spPr>
      </p:pic>
      <p:pic>
        <p:nvPicPr>
          <p:cNvPr id="316" name="object 106">
            <a:extLst>
              <a:ext uri="{FF2B5EF4-FFF2-40B4-BE49-F238E27FC236}">
                <a16:creationId xmlns:a16="http://schemas.microsoft.com/office/drawing/2014/main" id="{329253B0-D903-E84F-8A41-A3D4172F5757}"/>
              </a:ext>
            </a:extLst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93277" y="5972314"/>
            <a:ext cx="88021" cy="366268"/>
          </a:xfrm>
          <a:prstGeom prst="rect">
            <a:avLst/>
          </a:prstGeom>
        </p:spPr>
      </p:pic>
      <p:pic>
        <p:nvPicPr>
          <p:cNvPr id="317" name="object 107">
            <a:extLst>
              <a:ext uri="{FF2B5EF4-FFF2-40B4-BE49-F238E27FC236}">
                <a16:creationId xmlns:a16="http://schemas.microsoft.com/office/drawing/2014/main" id="{363E1AF6-461B-8D47-9D05-F2BA26425E73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67675" y="5966676"/>
            <a:ext cx="89151" cy="379514"/>
          </a:xfrm>
          <a:prstGeom prst="rect">
            <a:avLst/>
          </a:prstGeom>
        </p:spPr>
      </p:pic>
      <p:pic>
        <p:nvPicPr>
          <p:cNvPr id="318" name="object 108">
            <a:extLst>
              <a:ext uri="{FF2B5EF4-FFF2-40B4-BE49-F238E27FC236}">
                <a16:creationId xmlns:a16="http://schemas.microsoft.com/office/drawing/2014/main" id="{F9BC8C85-EC98-D545-8EAA-BFCFCC32605E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26557" y="5972314"/>
            <a:ext cx="88138" cy="366268"/>
          </a:xfrm>
          <a:prstGeom prst="rect">
            <a:avLst/>
          </a:prstGeom>
        </p:spPr>
      </p:pic>
      <p:pic>
        <p:nvPicPr>
          <p:cNvPr id="319" name="object 109">
            <a:extLst>
              <a:ext uri="{FF2B5EF4-FFF2-40B4-BE49-F238E27FC236}">
                <a16:creationId xmlns:a16="http://schemas.microsoft.com/office/drawing/2014/main" id="{B716649F-4161-6046-ADC2-AD1525C508AA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195436" y="5966676"/>
            <a:ext cx="89151" cy="379514"/>
          </a:xfrm>
          <a:prstGeom prst="rect">
            <a:avLst/>
          </a:prstGeom>
        </p:spPr>
      </p:pic>
      <p:pic>
        <p:nvPicPr>
          <p:cNvPr id="320" name="object 110">
            <a:extLst>
              <a:ext uri="{FF2B5EF4-FFF2-40B4-BE49-F238E27FC236}">
                <a16:creationId xmlns:a16="http://schemas.microsoft.com/office/drawing/2014/main" id="{83784FF4-3FF9-1C4C-9F42-E22A6F9A5B68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354433" y="5972314"/>
            <a:ext cx="88023" cy="366268"/>
          </a:xfrm>
          <a:prstGeom prst="rect">
            <a:avLst/>
          </a:prstGeom>
        </p:spPr>
      </p:pic>
      <p:pic>
        <p:nvPicPr>
          <p:cNvPr id="321" name="object 111">
            <a:extLst>
              <a:ext uri="{FF2B5EF4-FFF2-40B4-BE49-F238E27FC236}">
                <a16:creationId xmlns:a16="http://schemas.microsoft.com/office/drawing/2014/main" id="{E5932655-A06A-D547-928F-F6F949B15ACD}"/>
              </a:ext>
            </a:extLst>
          </p:cNvPr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028810" y="5966676"/>
            <a:ext cx="89152" cy="379514"/>
          </a:xfrm>
          <a:prstGeom prst="rect">
            <a:avLst/>
          </a:prstGeom>
        </p:spPr>
      </p:pic>
      <p:pic>
        <p:nvPicPr>
          <p:cNvPr id="322" name="object 112">
            <a:extLst>
              <a:ext uri="{FF2B5EF4-FFF2-40B4-BE49-F238E27FC236}">
                <a16:creationId xmlns:a16="http://schemas.microsoft.com/office/drawing/2014/main" id="{31E05E6D-193B-7949-AA03-A34F08ABD6C1}"/>
              </a:ext>
            </a:extLst>
          </p:cNvPr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187811" y="5972314"/>
            <a:ext cx="88037" cy="366268"/>
          </a:xfrm>
          <a:prstGeom prst="rect">
            <a:avLst/>
          </a:prstGeom>
        </p:spPr>
      </p:pic>
      <p:sp>
        <p:nvSpPr>
          <p:cNvPr id="323" name="object 38">
            <a:extLst>
              <a:ext uri="{FF2B5EF4-FFF2-40B4-BE49-F238E27FC236}">
                <a16:creationId xmlns:a16="http://schemas.microsoft.com/office/drawing/2014/main" id="{48112D14-6534-D143-966A-E0891E47AFD7}"/>
              </a:ext>
            </a:extLst>
          </p:cNvPr>
          <p:cNvSpPr txBox="1"/>
          <p:nvPr/>
        </p:nvSpPr>
        <p:spPr>
          <a:xfrm>
            <a:off x="1083467" y="4861025"/>
            <a:ext cx="78519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24" name="object 39">
            <a:extLst>
              <a:ext uri="{FF2B5EF4-FFF2-40B4-BE49-F238E27FC236}">
                <a16:creationId xmlns:a16="http://schemas.microsoft.com/office/drawing/2014/main" id="{B5CE4CCD-E543-8748-AD33-60BF30DCD8A5}"/>
              </a:ext>
            </a:extLst>
          </p:cNvPr>
          <p:cNvSpPr txBox="1"/>
          <p:nvPr/>
        </p:nvSpPr>
        <p:spPr>
          <a:xfrm>
            <a:off x="2767410" y="4861025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T5型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25" name="object 40">
            <a:extLst>
              <a:ext uri="{FF2B5EF4-FFF2-40B4-BE49-F238E27FC236}">
                <a16:creationId xmlns:a16="http://schemas.microsoft.com/office/drawing/2014/main" id="{70827148-2C35-8E42-818B-8D82EF3DEFD2}"/>
              </a:ext>
            </a:extLst>
          </p:cNvPr>
          <p:cNvSpPr txBox="1"/>
          <p:nvPr/>
        </p:nvSpPr>
        <p:spPr>
          <a:xfrm>
            <a:off x="1083398" y="6476519"/>
            <a:ext cx="785260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60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5875">
              <a:lnSpc>
                <a:spcPts val="560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オフブラック色（塗装）</a:t>
            </a:r>
            <a:endParaRPr lang="ja-JP" altLang="en-US"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26" name="object 39">
            <a:extLst>
              <a:ext uri="{FF2B5EF4-FFF2-40B4-BE49-F238E27FC236}">
                <a16:creationId xmlns:a16="http://schemas.microsoft.com/office/drawing/2014/main" id="{11F655FD-C79F-F142-9873-B41397922060}"/>
              </a:ext>
            </a:extLst>
          </p:cNvPr>
          <p:cNvSpPr txBox="1"/>
          <p:nvPr/>
        </p:nvSpPr>
        <p:spPr>
          <a:xfrm>
            <a:off x="1927961" y="6476519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</a:t>
            </a:r>
            <a:r>
              <a:rPr lang="en-US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sz="55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サテンシルバー色（メッキ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27" name="object 39">
            <a:extLst>
              <a:ext uri="{FF2B5EF4-FFF2-40B4-BE49-F238E27FC236}">
                <a16:creationId xmlns:a16="http://schemas.microsoft.com/office/drawing/2014/main" id="{20401E77-DC52-3949-916A-8ED17BF994A6}"/>
              </a:ext>
            </a:extLst>
          </p:cNvPr>
          <p:cNvSpPr txBox="1"/>
          <p:nvPr/>
        </p:nvSpPr>
        <p:spPr>
          <a:xfrm>
            <a:off x="2767410" y="6476519"/>
            <a:ext cx="8129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555"/>
              </a:lnSpc>
              <a:spcBef>
                <a:spcPts val="100"/>
              </a:spcBef>
              <a:tabLst>
                <a:tab pos="857885" algn="l"/>
              </a:tabLst>
            </a:pP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T1</a:t>
            </a: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型</a:t>
            </a:r>
            <a:endParaRPr lang="ja-JP" altLang="en-US"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555"/>
              </a:lnSpc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真鍮色（メッキ）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6FEE6C5D-9275-0349-8278-944BE66C61C9}"/>
              </a:ext>
            </a:extLst>
          </p:cNvPr>
          <p:cNvGrpSpPr/>
          <p:nvPr/>
        </p:nvGrpSpPr>
        <p:grpSpPr>
          <a:xfrm>
            <a:off x="271017" y="5076184"/>
            <a:ext cx="5158105" cy="542903"/>
            <a:chOff x="271017" y="5104363"/>
            <a:chExt cx="5158105" cy="542903"/>
          </a:xfrm>
        </p:grpSpPr>
        <p:sp>
          <p:nvSpPr>
            <p:cNvPr id="264" name="bg object 16">
              <a:extLst>
                <a:ext uri="{FF2B5EF4-FFF2-40B4-BE49-F238E27FC236}">
                  <a16:creationId xmlns:a16="http://schemas.microsoft.com/office/drawing/2014/main" id="{8C4577AF-42BE-C34C-95BD-3D323A318591}"/>
                </a:ext>
              </a:extLst>
            </p:cNvPr>
            <p:cNvSpPr/>
            <p:nvPr/>
          </p:nvSpPr>
          <p:spPr>
            <a:xfrm>
              <a:off x="271017" y="5104363"/>
              <a:ext cx="5158105" cy="542903"/>
            </a:xfrm>
            <a:custGeom>
              <a:avLst/>
              <a:gdLst/>
              <a:ahLst/>
              <a:cxnLst/>
              <a:rect l="l" t="t" r="r" b="b"/>
              <a:pathLst>
                <a:path w="5158105" h="574675">
                  <a:moveTo>
                    <a:pt x="5158028" y="0"/>
                  </a:moveTo>
                  <a:lnTo>
                    <a:pt x="0" y="0"/>
                  </a:lnTo>
                  <a:lnTo>
                    <a:pt x="0" y="574370"/>
                  </a:lnTo>
                  <a:lnTo>
                    <a:pt x="5158028" y="574370"/>
                  </a:lnTo>
                  <a:lnTo>
                    <a:pt x="5158028" y="0"/>
                  </a:lnTo>
                  <a:close/>
                </a:path>
              </a:pathLst>
            </a:custGeom>
            <a:solidFill>
              <a:srgbClr val="D4EF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0" name="object 79">
              <a:extLst>
                <a:ext uri="{FF2B5EF4-FFF2-40B4-BE49-F238E27FC236}">
                  <a16:creationId xmlns:a16="http://schemas.microsoft.com/office/drawing/2014/main" id="{CE6CD290-6040-7443-8124-577AD358BB74}"/>
                </a:ext>
              </a:extLst>
            </p:cNvPr>
            <p:cNvSpPr txBox="1"/>
            <p:nvPr/>
          </p:nvSpPr>
          <p:spPr>
            <a:xfrm>
              <a:off x="337477" y="5152246"/>
              <a:ext cx="1619250" cy="98745"/>
            </a:xfrm>
            <a:prstGeom prst="rect">
              <a:avLst/>
            </a:prstGeom>
            <a:solidFill>
              <a:srgbClr val="6D6E71"/>
            </a:solidFill>
          </p:spPr>
          <p:txBody>
            <a:bodyPr vert="horz" wrap="square" lIns="0" tIns="13970" rIns="0" bIns="0" rtlCol="0">
              <a:spAutoFit/>
            </a:bodyPr>
            <a:lstStyle/>
            <a:p>
              <a:pPr marL="274320">
                <a:lnSpc>
                  <a:spcPct val="100000"/>
                </a:lnSpc>
              </a:pPr>
              <a:r>
                <a:rPr sz="550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SIAA認証</a:t>
              </a:r>
              <a:r>
                <a:rPr sz="550" spc="-35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 </a:t>
              </a:r>
              <a:r>
                <a:rPr sz="550" spc="-60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抗</a:t>
              </a:r>
              <a:r>
                <a:rPr sz="550" spc="-105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ウイ</a:t>
              </a:r>
              <a:r>
                <a:rPr sz="550" spc="-60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ル</a:t>
              </a:r>
              <a:r>
                <a:rPr sz="550" spc="-50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ス</a:t>
              </a:r>
              <a:r>
                <a:rPr sz="550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加工</a:t>
              </a:r>
              <a:r>
                <a:rPr sz="550" spc="-35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 </a:t>
              </a:r>
              <a:r>
                <a:rPr sz="550" dirty="0">
                  <a:solidFill>
                    <a:srgbClr val="FFFFFF"/>
                  </a:solidFill>
                  <a:latin typeface="MS PGothic Regular"/>
                  <a:cs typeface="A-OTF Gothic BBB Pro"/>
                </a:rPr>
                <a:t>抗菌加工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291" name="object 80">
              <a:extLst>
                <a:ext uri="{FF2B5EF4-FFF2-40B4-BE49-F238E27FC236}">
                  <a16:creationId xmlns:a16="http://schemas.microsoft.com/office/drawing/2014/main" id="{E334CB3F-2ECB-2045-9DB7-81DFA2B0FEB6}"/>
                </a:ext>
              </a:extLst>
            </p:cNvPr>
            <p:cNvSpPr txBox="1"/>
            <p:nvPr/>
          </p:nvSpPr>
          <p:spPr>
            <a:xfrm>
              <a:off x="355295" y="5487532"/>
              <a:ext cx="1504950" cy="10259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7620">
                <a:lnSpc>
                  <a:spcPct val="100000"/>
                </a:lnSpc>
                <a:spcBef>
                  <a:spcPts val="300"/>
                </a:spcBef>
              </a:pP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抗ウイルス加工品に変更できます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pic>
          <p:nvPicPr>
            <p:cNvPr id="292" name="object 81">
              <a:extLst>
                <a:ext uri="{FF2B5EF4-FFF2-40B4-BE49-F238E27FC236}">
                  <a16:creationId xmlns:a16="http://schemas.microsoft.com/office/drawing/2014/main" id="{D69304CD-5E7E-1C44-A286-00670885E9D2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258949" y="5128374"/>
              <a:ext cx="429102" cy="361035"/>
            </a:xfrm>
            <a:prstGeom prst="rect">
              <a:avLst/>
            </a:prstGeom>
          </p:spPr>
        </p:pic>
        <p:sp>
          <p:nvSpPr>
            <p:cNvPr id="293" name="object 82">
              <a:extLst>
                <a:ext uri="{FF2B5EF4-FFF2-40B4-BE49-F238E27FC236}">
                  <a16:creationId xmlns:a16="http://schemas.microsoft.com/office/drawing/2014/main" id="{B541674A-D763-E945-99C8-00125FAF7A43}"/>
                </a:ext>
              </a:extLst>
            </p:cNvPr>
            <p:cNvSpPr txBox="1"/>
            <p:nvPr/>
          </p:nvSpPr>
          <p:spPr>
            <a:xfrm>
              <a:off x="4691471" y="5221318"/>
              <a:ext cx="635635" cy="270267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0320">
                <a:lnSpc>
                  <a:spcPct val="100000"/>
                </a:lnSpc>
                <a:spcBef>
                  <a:spcPts val="2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無機</a:t>
              </a:r>
              <a:r>
                <a:rPr sz="500" spc="-1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系・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塗装</a:t>
              </a:r>
              <a:endParaRPr sz="500" dirty="0">
                <a:latin typeface="MS PGothic Regular"/>
                <a:cs typeface="A-OTF Gothic BBB Pro"/>
              </a:endParaRPr>
            </a:p>
            <a:p>
              <a:pPr marL="20320" marR="5080" indent="-20955">
                <a:lnSpc>
                  <a:spcPct val="116700"/>
                </a:lnSpc>
              </a:pPr>
              <a:r>
                <a:rPr sz="500" spc="-13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トッ</a:t>
              </a:r>
              <a:r>
                <a:rPr sz="500" spc="-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00" spc="-8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コ</a:t>
              </a:r>
              <a:r>
                <a:rPr sz="500" spc="-2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00" spc="-5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塗装面 JP0122072A0030S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pic>
          <p:nvPicPr>
            <p:cNvPr id="294" name="object 83">
              <a:extLst>
                <a:ext uri="{FF2B5EF4-FFF2-40B4-BE49-F238E27FC236}">
                  <a16:creationId xmlns:a16="http://schemas.microsoft.com/office/drawing/2014/main" id="{E90EFF87-51C7-D846-A46E-00AFA9B31462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9064" y="5125324"/>
              <a:ext cx="429102" cy="364082"/>
            </a:xfrm>
            <a:prstGeom prst="rect">
              <a:avLst/>
            </a:prstGeom>
          </p:spPr>
        </p:pic>
        <p:sp>
          <p:nvSpPr>
            <p:cNvPr id="295" name="object 84">
              <a:extLst>
                <a:ext uri="{FF2B5EF4-FFF2-40B4-BE49-F238E27FC236}">
                  <a16:creationId xmlns:a16="http://schemas.microsoft.com/office/drawing/2014/main" id="{1C6BF852-ADD6-C146-9F57-28E912DAD82E}"/>
                </a:ext>
              </a:extLst>
            </p:cNvPr>
            <p:cNvSpPr txBox="1"/>
            <p:nvPr/>
          </p:nvSpPr>
          <p:spPr>
            <a:xfrm>
              <a:off x="2561600" y="5221318"/>
              <a:ext cx="606961" cy="282129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0320">
                <a:lnSpc>
                  <a:spcPct val="100000"/>
                </a:lnSpc>
                <a:spcBef>
                  <a:spcPts val="2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無機</a:t>
              </a:r>
              <a:r>
                <a:rPr sz="500" spc="-16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系・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塗装</a:t>
              </a:r>
              <a:endParaRPr sz="500" dirty="0"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トッ</a:t>
              </a:r>
              <a:r>
                <a:rPr sz="50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プ</a:t>
              </a:r>
              <a:r>
                <a:rPr sz="50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コ</a:t>
              </a:r>
              <a:r>
                <a:rPr sz="500" spc="-2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ー</a:t>
              </a:r>
              <a:r>
                <a:rPr sz="50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塗装面</a:t>
              </a:r>
              <a:endPara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JP0612072X0003C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296" name="object 85">
              <a:extLst>
                <a:ext uri="{FF2B5EF4-FFF2-40B4-BE49-F238E27FC236}">
                  <a16:creationId xmlns:a16="http://schemas.microsoft.com/office/drawing/2014/main" id="{BB6F7158-5932-C147-8FBE-131A00FA4D4D}"/>
                </a:ext>
              </a:extLst>
            </p:cNvPr>
            <p:cNvSpPr txBox="1"/>
            <p:nvPr/>
          </p:nvSpPr>
          <p:spPr>
            <a:xfrm>
              <a:off x="3224396" y="5208424"/>
              <a:ext cx="885606" cy="306494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70"/>
                </a:spcBef>
              </a:pPr>
              <a:r>
                <a:rPr sz="4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【注意事項】</a:t>
              </a:r>
              <a:endParaRPr sz="400" dirty="0">
                <a:latin typeface="MS PGothic Regular"/>
                <a:cs typeface="A-OTF Gothic BBB Pro"/>
              </a:endParaRPr>
            </a:p>
            <a:p>
              <a:pPr marL="8890">
                <a:lnSpc>
                  <a:spcPct val="100000"/>
                </a:lnSpc>
                <a:spcBef>
                  <a:spcPts val="70"/>
                </a:spcBef>
              </a:pPr>
              <a:r>
                <a:rPr sz="4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・</a:t>
              </a:r>
              <a:r>
                <a:rPr sz="4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抗ウイルス加工は、病気の治療や</a:t>
              </a:r>
              <a:endParaRPr lang="en-US" altLang="ja-JP" sz="4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8890">
                <a:spcBef>
                  <a:spcPts val="70"/>
                </a:spcBef>
              </a:pPr>
              <a:r>
                <a:rPr lang="ja-JP" altLang="en-US" sz="400">
                  <a:solidFill>
                    <a:srgbClr val="231F20"/>
                  </a:solidFill>
                  <a:latin typeface="MS PGothic Regular"/>
                  <a:cs typeface="A-OTF Gothic BBB Pro"/>
                </a:rPr>
                <a:t>予防を目的とするものではありません。</a:t>
              </a:r>
              <a:endParaRPr lang="en-US" altLang="ja-JP" sz="4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8890">
                <a:spcBef>
                  <a:spcPts val="70"/>
                </a:spcBef>
              </a:pPr>
              <a:r>
                <a:rPr lang="ja-JP" altLang="en" sz="4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・</a:t>
              </a:r>
              <a:r>
                <a:rPr lang="en" altLang="ja-JP" sz="4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SIAA</a:t>
              </a:r>
              <a:r>
                <a:rPr lang="ja-JP" altLang="en-US" sz="40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の安全性基準に適合しています。</a:t>
              </a:r>
              <a:endParaRPr lang="ja-JP" altLang="en-US" sz="400">
                <a:latin typeface="MS PGothic Regular"/>
                <a:cs typeface="A-OTF Gothic BBB Pro"/>
              </a:endParaRPr>
            </a:p>
          </p:txBody>
        </p:sp>
        <p:sp>
          <p:nvSpPr>
            <p:cNvPr id="297" name="object 86">
              <a:extLst>
                <a:ext uri="{FF2B5EF4-FFF2-40B4-BE49-F238E27FC236}">
                  <a16:creationId xmlns:a16="http://schemas.microsoft.com/office/drawing/2014/main" id="{1202256F-E2D5-1945-9C21-DBF68CFAEF3C}"/>
                </a:ext>
              </a:extLst>
            </p:cNvPr>
            <p:cNvSpPr txBox="1"/>
            <p:nvPr/>
          </p:nvSpPr>
          <p:spPr>
            <a:xfrm>
              <a:off x="2064511" y="5512964"/>
              <a:ext cx="2112010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ts val="595"/>
                </a:lnSpc>
              </a:pP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00" spc="-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上の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特</a:t>
              </a:r>
              <a:r>
                <a:rPr sz="50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定</a:t>
              </a:r>
              <a:r>
                <a:rPr sz="500" spc="-10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ウイ</a:t>
              </a:r>
              <a:r>
                <a:rPr sz="50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ル</a:t>
              </a:r>
              <a:r>
                <a:rPr sz="50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ス</a:t>
              </a:r>
              <a:r>
                <a:rPr sz="500" spc="-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500" spc="-8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数</a:t>
              </a:r>
              <a:r>
                <a:rPr sz="500" spc="-6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を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減</a:t>
              </a:r>
              <a:r>
                <a:rPr sz="500" spc="-9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少</a:t>
              </a:r>
              <a:r>
                <a:rPr sz="50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さ</a:t>
              </a:r>
              <a:r>
                <a:rPr sz="500" spc="-9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500" spc="-10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50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す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328" name="object 38">
              <a:extLst>
                <a:ext uri="{FF2B5EF4-FFF2-40B4-BE49-F238E27FC236}">
                  <a16:creationId xmlns:a16="http://schemas.microsoft.com/office/drawing/2014/main" id="{2C2939E1-5845-CA42-BCC5-C46CFF9B66A6}"/>
                </a:ext>
              </a:extLst>
            </p:cNvPr>
            <p:cNvSpPr txBox="1"/>
            <p:nvPr/>
          </p:nvSpPr>
          <p:spPr>
            <a:xfrm>
              <a:off x="336435" y="5293146"/>
              <a:ext cx="785190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875">
                <a:lnSpc>
                  <a:spcPts val="555"/>
                </a:lnSpc>
                <a:spcBef>
                  <a:spcPts val="100"/>
                </a:spcBef>
                <a:tabLst>
                  <a:tab pos="857885" algn="l"/>
                </a:tabLst>
              </a:pPr>
              <a:r>
                <a:rPr sz="550" dirty="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T5型</a:t>
              </a:r>
              <a:endParaRPr lang="en-US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  <a:p>
              <a:pPr marL="15875">
                <a:lnSpc>
                  <a:spcPts val="555"/>
                </a:lnSpc>
                <a:spcBef>
                  <a:spcPts val="100"/>
                </a:spcBef>
                <a:tabLst>
                  <a:tab pos="857885" algn="l"/>
                </a:tabLst>
              </a:pPr>
              <a:r>
                <a:rPr sz="550" dirty="0" err="1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サテンシルバー色（塗装</a:t>
              </a:r>
              <a:r>
                <a:rPr sz="550" dirty="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）</a:t>
              </a:r>
              <a:endParaRPr sz="550" dirty="0"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</p:txBody>
        </p:sp>
        <p:sp>
          <p:nvSpPr>
            <p:cNvPr id="329" name="object 38">
              <a:extLst>
                <a:ext uri="{FF2B5EF4-FFF2-40B4-BE49-F238E27FC236}">
                  <a16:creationId xmlns:a16="http://schemas.microsoft.com/office/drawing/2014/main" id="{7002D121-6B90-2245-8D32-BFCA634AE1BE}"/>
                </a:ext>
              </a:extLst>
            </p:cNvPr>
            <p:cNvSpPr txBox="1"/>
            <p:nvPr/>
          </p:nvSpPr>
          <p:spPr>
            <a:xfrm>
              <a:off x="1175884" y="5293146"/>
              <a:ext cx="785190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875">
                <a:lnSpc>
                  <a:spcPts val="555"/>
                </a:lnSpc>
                <a:spcBef>
                  <a:spcPts val="100"/>
                </a:spcBef>
                <a:tabLst>
                  <a:tab pos="857885" algn="l"/>
                </a:tabLst>
              </a:pPr>
              <a:r>
                <a:rPr sz="550" dirty="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T5型</a:t>
              </a:r>
              <a:endParaRPr lang="en-US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  <a:p>
              <a:pPr marL="15875">
                <a:lnSpc>
                  <a:spcPts val="555"/>
                </a:lnSpc>
                <a:spcBef>
                  <a:spcPts val="100"/>
                </a:spcBef>
                <a:tabLst>
                  <a:tab pos="857885" algn="l"/>
                </a:tabLst>
              </a:pPr>
              <a:r>
                <a:rPr lang="ja-JP" altLang="en-US" sz="550">
                  <a:solidFill>
                    <a:srgbClr val="231F20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-OTF Gothic BBB Pro"/>
                </a:rPr>
                <a:t>オフブラック色（塗装）</a:t>
              </a:r>
              <a:endParaRPr sz="550" dirty="0"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endParaRPr>
            </a:p>
          </p:txBody>
        </p:sp>
      </p:grpSp>
      <p:sp>
        <p:nvSpPr>
          <p:cNvPr id="330" name="object 61">
            <a:extLst>
              <a:ext uri="{FF2B5EF4-FFF2-40B4-BE49-F238E27FC236}">
                <a16:creationId xmlns:a16="http://schemas.microsoft.com/office/drawing/2014/main" id="{B58B8197-5BD2-4740-8E20-D1B55E7412BC}"/>
              </a:ext>
            </a:extLst>
          </p:cNvPr>
          <p:cNvSpPr txBox="1"/>
          <p:nvPr/>
        </p:nvSpPr>
        <p:spPr>
          <a:xfrm>
            <a:off x="3742779" y="4097803"/>
            <a:ext cx="166171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lang="en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T3</a:t>
            </a:r>
            <a:r>
              <a:rPr lang="ja-JP" altLang="en-US" sz="700" b="1">
                <a:solidFill>
                  <a:srgbClr val="231F20"/>
                </a:solidFill>
                <a:latin typeface="Kozuka Gothic Pr6N"/>
                <a:cs typeface="Kozuka Gothic Pr6N"/>
              </a:rPr>
              <a:t>型（つまみ取っ手）</a:t>
            </a:r>
            <a:r>
              <a:rPr lang="en-US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 </a:t>
            </a:r>
            <a:r>
              <a:rPr lang="ja-JP" altLang="en-US" sz="825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ねじ長さ：</a:t>
            </a:r>
            <a:r>
              <a:rPr lang="en-US" altLang="ja-JP" sz="825" baseline="5050" dirty="0">
                <a:solidFill>
                  <a:srgbClr val="231F20"/>
                </a:solidFill>
                <a:latin typeface="MS PGothic Regular"/>
                <a:cs typeface="A-OTF Gothic BBB Pro"/>
              </a:rPr>
              <a:t>28</a:t>
            </a:r>
            <a:r>
              <a:rPr lang="ja-JP" altLang="en-US" sz="825" baseline="5050">
                <a:solidFill>
                  <a:srgbClr val="231F20"/>
                </a:solidFill>
                <a:latin typeface="MS PGothic Regular"/>
                <a:cs typeface="A-OTF Gothic BBB Pro"/>
              </a:rPr>
              <a:t>㎜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sp>
        <p:nvSpPr>
          <p:cNvPr id="331" name="object 62">
            <a:extLst>
              <a:ext uri="{FF2B5EF4-FFF2-40B4-BE49-F238E27FC236}">
                <a16:creationId xmlns:a16="http://schemas.microsoft.com/office/drawing/2014/main" id="{F40CDD48-2CFE-724E-86BC-725D3F124B84}"/>
              </a:ext>
            </a:extLst>
          </p:cNvPr>
          <p:cNvSpPr txBox="1"/>
          <p:nvPr/>
        </p:nvSpPr>
        <p:spPr>
          <a:xfrm>
            <a:off x="3759130" y="5710936"/>
            <a:ext cx="9237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lang="en" altLang="ja-JP"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T4</a:t>
            </a:r>
            <a:r>
              <a:rPr lang="ja-JP" altLang="en-US" sz="700" b="1">
                <a:solidFill>
                  <a:srgbClr val="231F20"/>
                </a:solidFill>
                <a:latin typeface="Kozuka Gothic Pr6N"/>
                <a:cs typeface="Kozuka Gothic Pr6N"/>
              </a:rPr>
              <a:t>型（アーチ型取っ手）</a:t>
            </a:r>
            <a:endParaRPr sz="825" baseline="55555" dirty="0">
              <a:latin typeface="MS PGothic Regular"/>
              <a:cs typeface="A-OTF Gothic BBB Pro"/>
            </a:endParaRPr>
          </a:p>
        </p:txBody>
      </p:sp>
      <p:sp>
        <p:nvSpPr>
          <p:cNvPr id="360" name="object 34">
            <a:extLst>
              <a:ext uri="{FF2B5EF4-FFF2-40B4-BE49-F238E27FC236}">
                <a16:creationId xmlns:a16="http://schemas.microsoft.com/office/drawing/2014/main" id="{E8C111EA-7F5A-A14D-95FB-95DCCF3E4694}"/>
              </a:ext>
            </a:extLst>
          </p:cNvPr>
          <p:cNvSpPr txBox="1"/>
          <p:nvPr/>
        </p:nvSpPr>
        <p:spPr>
          <a:xfrm>
            <a:off x="5651505" y="725039"/>
            <a:ext cx="4102094" cy="132087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889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0"/>
              </a:spcBef>
            </a:pPr>
            <a:r>
              <a:rPr sz="800" b="1" spc="-3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扉デ</a:t>
            </a:r>
            <a:r>
              <a:rPr sz="800" b="1" spc="-4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ザ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イ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361" name="object 37">
            <a:extLst>
              <a:ext uri="{FF2B5EF4-FFF2-40B4-BE49-F238E27FC236}">
                <a16:creationId xmlns:a16="http://schemas.microsoft.com/office/drawing/2014/main" id="{F4AB534B-C8DB-F64A-9A0C-1A60C4EC5687}"/>
              </a:ext>
            </a:extLst>
          </p:cNvPr>
          <p:cNvSpPr txBox="1"/>
          <p:nvPr/>
        </p:nvSpPr>
        <p:spPr>
          <a:xfrm>
            <a:off x="5898638" y="1743921"/>
            <a:ext cx="712586" cy="34368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905" marR="5080" indent="8255">
              <a:spcBef>
                <a:spcPts val="235"/>
              </a:spcBef>
            </a:pP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が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9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な </a:t>
            </a:r>
            <a:r>
              <a:rPr sz="55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2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362" name="object 46">
            <a:extLst>
              <a:ext uri="{FF2B5EF4-FFF2-40B4-BE49-F238E27FC236}">
                <a16:creationId xmlns:a16="http://schemas.microsoft.com/office/drawing/2014/main" id="{865E23F4-3BF4-6645-9DDC-6B6E739459F8}"/>
              </a:ext>
            </a:extLst>
          </p:cNvPr>
          <p:cNvSpPr txBox="1"/>
          <p:nvPr/>
        </p:nvSpPr>
        <p:spPr>
          <a:xfrm>
            <a:off x="7173474" y="1743876"/>
            <a:ext cx="1244346" cy="47859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7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75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700" spc="-3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-19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6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endParaRPr sz="700" dirty="0">
              <a:latin typeface="MS PGothic Regular"/>
              <a:cs typeface="A-OTF Gothic BBB Pro"/>
            </a:endParaRPr>
          </a:p>
          <a:p>
            <a:pPr marL="10795">
              <a:lnSpc>
                <a:spcPct val="100000"/>
              </a:lnSpc>
              <a:spcBef>
                <a:spcPts val="175"/>
              </a:spcBef>
            </a:pP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50" spc="-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手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1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1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ュ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オ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55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式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  <a:p>
            <a:pPr marL="63500" marR="5080" indent="-63500">
              <a:lnSpc>
                <a:spcPct val="116700"/>
              </a:lnSpc>
              <a:spcBef>
                <a:spcPts val="185"/>
              </a:spcBef>
            </a:pP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0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50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0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0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チ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機</a:t>
            </a:r>
            <a:r>
              <a:rPr sz="500" spc="-1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構</a:t>
            </a:r>
            <a:r>
              <a:rPr sz="50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0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endParaRPr lang="en-US" altLang="ja-JP" sz="50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63500" marR="5080" indent="-63500">
              <a:lnSpc>
                <a:spcPct val="116700"/>
              </a:lnSpc>
              <a:spcBef>
                <a:spcPts val="185"/>
              </a:spcBef>
            </a:pPr>
            <a:r>
              <a:rPr lang="ja-JP" altLang="en-US" sz="500" spc="-60">
                <a:solidFill>
                  <a:srgbClr val="231F20"/>
                </a:solidFill>
                <a:latin typeface="MS PGothic Regular"/>
                <a:cs typeface="A-OTF Gothic BBB Pro"/>
              </a:rPr>
              <a:t>　　</a:t>
            </a:r>
            <a:r>
              <a:rPr sz="5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取っ</a:t>
            </a:r>
            <a:r>
              <a:rPr sz="50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手は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不</a:t>
            </a:r>
            <a:r>
              <a:rPr sz="50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要</a:t>
            </a:r>
            <a:r>
              <a:rPr sz="50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363" name="object 47">
            <a:extLst>
              <a:ext uri="{FF2B5EF4-FFF2-40B4-BE49-F238E27FC236}">
                <a16:creationId xmlns:a16="http://schemas.microsoft.com/office/drawing/2014/main" id="{5A13B20C-86BE-B14D-8933-AD25218D18FF}"/>
              </a:ext>
            </a:extLst>
          </p:cNvPr>
          <p:cNvSpPr txBox="1"/>
          <p:nvPr/>
        </p:nvSpPr>
        <p:spPr>
          <a:xfrm>
            <a:off x="8463182" y="1775356"/>
            <a:ext cx="1138018" cy="47051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320"/>
              </a:spcBef>
            </a:pPr>
            <a:r>
              <a:rPr sz="7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框</a:t>
            </a:r>
            <a:r>
              <a:rPr sz="700" spc="-150" dirty="0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70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イプ</a:t>
            </a:r>
            <a:endParaRPr sz="700" dirty="0">
              <a:latin typeface="MS PGothic Regular"/>
              <a:cs typeface="A-OTF Gothic BBB Pro"/>
            </a:endParaRPr>
          </a:p>
          <a:p>
            <a:pPr marL="6985" marR="5080" indent="-6985">
              <a:lnSpc>
                <a:spcPct val="106100"/>
              </a:lnSpc>
              <a:spcBef>
                <a:spcPts val="235"/>
              </a:spcBef>
            </a:pPr>
            <a:r>
              <a:rPr sz="55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よ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spc="-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厚な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雰囲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気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つ</a:t>
            </a:r>
            <a:r>
              <a:rPr sz="550" spc="-1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る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6985" marR="5080" indent="-6985">
              <a:lnSpc>
                <a:spcPct val="106100"/>
              </a:lnSpc>
              <a:spcBef>
                <a:spcPts val="235"/>
              </a:spcBef>
            </a:pP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框</a:t>
            </a:r>
            <a:r>
              <a:rPr sz="55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組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デ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ザ</a:t>
            </a:r>
            <a:r>
              <a:rPr sz="550" spc="-1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  <a:p>
            <a:pPr marL="63500" marR="40640" indent="-63500">
              <a:lnSpc>
                <a:spcPct val="116700"/>
              </a:lnSpc>
              <a:spcBef>
                <a:spcPts val="14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扉柄PY</a:t>
            </a:r>
            <a:r>
              <a:rPr sz="500" spc="-2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DV</a:t>
            </a:r>
            <a:r>
              <a:rPr sz="500" spc="-2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NV</a:t>
            </a:r>
            <a:r>
              <a:rPr sz="500" spc="-2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AV</a:t>
            </a:r>
            <a:r>
              <a:rPr lang="ja-JP" altLang="en-US" sz="500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KV</a:t>
            </a:r>
            <a:r>
              <a:rPr sz="500" spc="-2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、</a:t>
            </a:r>
            <a:r>
              <a:rPr sz="500" spc="-1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JV</a:t>
            </a:r>
            <a:r>
              <a:rPr sz="50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対応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372" name="object 7">
            <a:extLst>
              <a:ext uri="{FF2B5EF4-FFF2-40B4-BE49-F238E27FC236}">
                <a16:creationId xmlns:a16="http://schemas.microsoft.com/office/drawing/2014/main" id="{D6216432-7E44-254E-85F1-985FC24A37F7}"/>
              </a:ext>
            </a:extLst>
          </p:cNvPr>
          <p:cNvSpPr/>
          <p:nvPr/>
        </p:nvSpPr>
        <p:spPr>
          <a:xfrm>
            <a:off x="5651504" y="725038"/>
            <a:ext cx="4102095" cy="1621242"/>
          </a:xfrm>
          <a:custGeom>
            <a:avLst/>
            <a:gdLst/>
            <a:ahLst/>
            <a:cxnLst/>
            <a:rect l="l" t="t" r="r" b="b"/>
            <a:pathLst>
              <a:path w="885825" h="1151889">
                <a:moveTo>
                  <a:pt x="0" y="0"/>
                </a:moveTo>
                <a:lnTo>
                  <a:pt x="885659" y="0"/>
                </a:lnTo>
                <a:lnTo>
                  <a:pt x="885659" y="1151737"/>
                </a:lnTo>
                <a:lnTo>
                  <a:pt x="0" y="11517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A442D3E0-4BB1-CF4E-A0D4-92BAC6ACF9B6}"/>
              </a:ext>
            </a:extLst>
          </p:cNvPr>
          <p:cNvGrpSpPr/>
          <p:nvPr/>
        </p:nvGrpSpPr>
        <p:grpSpPr>
          <a:xfrm>
            <a:off x="5926904" y="1018346"/>
            <a:ext cx="662343" cy="720724"/>
            <a:chOff x="5809265" y="1018346"/>
            <a:chExt cx="662343" cy="720724"/>
          </a:xfrm>
        </p:grpSpPr>
        <p:pic>
          <p:nvPicPr>
            <p:cNvPr id="374" name="object 204">
              <a:extLst>
                <a:ext uri="{FF2B5EF4-FFF2-40B4-BE49-F238E27FC236}">
                  <a16:creationId xmlns:a16="http://schemas.microsoft.com/office/drawing/2014/main" id="{411312F8-CF6E-C747-BFE3-199CDC6A74B9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09265" y="1018346"/>
              <a:ext cx="662343" cy="360559"/>
            </a:xfrm>
            <a:prstGeom prst="rect">
              <a:avLst/>
            </a:prstGeom>
          </p:spPr>
        </p:pic>
        <p:pic>
          <p:nvPicPr>
            <p:cNvPr id="375" name="object 205">
              <a:extLst>
                <a:ext uri="{FF2B5EF4-FFF2-40B4-BE49-F238E27FC236}">
                  <a16:creationId xmlns:a16="http://schemas.microsoft.com/office/drawing/2014/main" id="{E6E8AAF4-6B2D-C541-8CF2-58C40B658F41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11868" y="1378506"/>
              <a:ext cx="658533" cy="360564"/>
            </a:xfrm>
            <a:prstGeom prst="rect">
              <a:avLst/>
            </a:prstGeom>
          </p:spPr>
        </p:pic>
      </p:grpSp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216BAF73-79B5-2940-B766-111E8AC0E486}"/>
              </a:ext>
            </a:extLst>
          </p:cNvPr>
          <p:cNvGrpSpPr/>
          <p:nvPr/>
        </p:nvGrpSpPr>
        <p:grpSpPr>
          <a:xfrm>
            <a:off x="7170772" y="1018346"/>
            <a:ext cx="662330" cy="720928"/>
            <a:chOff x="7239552" y="1018346"/>
            <a:chExt cx="662330" cy="720928"/>
          </a:xfrm>
        </p:grpSpPr>
        <p:pic>
          <p:nvPicPr>
            <p:cNvPr id="376" name="object 206">
              <a:extLst>
                <a:ext uri="{FF2B5EF4-FFF2-40B4-BE49-F238E27FC236}">
                  <a16:creationId xmlns:a16="http://schemas.microsoft.com/office/drawing/2014/main" id="{2006E3B0-8EA0-5A45-9D48-161CF8D142F3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39552" y="1018346"/>
              <a:ext cx="662330" cy="360559"/>
            </a:xfrm>
            <a:prstGeom prst="rect">
              <a:avLst/>
            </a:prstGeom>
          </p:spPr>
        </p:pic>
        <p:pic>
          <p:nvPicPr>
            <p:cNvPr id="377" name="object 207">
              <a:extLst>
                <a:ext uri="{FF2B5EF4-FFF2-40B4-BE49-F238E27FC236}">
                  <a16:creationId xmlns:a16="http://schemas.microsoft.com/office/drawing/2014/main" id="{4126719B-4503-8C4E-98A7-A1149D5BF23D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42219" y="1378506"/>
              <a:ext cx="658469" cy="360768"/>
            </a:xfrm>
            <a:prstGeom prst="rect">
              <a:avLst/>
            </a:prstGeom>
          </p:spPr>
        </p:pic>
      </p:grpSp>
      <p:grpSp>
        <p:nvGrpSpPr>
          <p:cNvPr id="380" name="グループ化 379">
            <a:extLst>
              <a:ext uri="{FF2B5EF4-FFF2-40B4-BE49-F238E27FC236}">
                <a16:creationId xmlns:a16="http://schemas.microsoft.com/office/drawing/2014/main" id="{B3EEE4FD-0B38-7A41-AEBE-5D28CC24389C}"/>
              </a:ext>
            </a:extLst>
          </p:cNvPr>
          <p:cNvGrpSpPr/>
          <p:nvPr/>
        </p:nvGrpSpPr>
        <p:grpSpPr>
          <a:xfrm>
            <a:off x="8463182" y="1018753"/>
            <a:ext cx="662330" cy="720915"/>
            <a:chOff x="8810008" y="1018753"/>
            <a:chExt cx="662330" cy="720915"/>
          </a:xfrm>
        </p:grpSpPr>
        <p:pic>
          <p:nvPicPr>
            <p:cNvPr id="378" name="object 208">
              <a:extLst>
                <a:ext uri="{FF2B5EF4-FFF2-40B4-BE49-F238E27FC236}">
                  <a16:creationId xmlns:a16="http://schemas.microsoft.com/office/drawing/2014/main" id="{55BA6174-D610-704E-A9CA-B17E5FC6B279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810008" y="1018753"/>
              <a:ext cx="662330" cy="360552"/>
            </a:xfrm>
            <a:prstGeom prst="rect">
              <a:avLst/>
            </a:prstGeom>
          </p:spPr>
        </p:pic>
        <p:pic>
          <p:nvPicPr>
            <p:cNvPr id="379" name="object 209">
              <a:extLst>
                <a:ext uri="{FF2B5EF4-FFF2-40B4-BE49-F238E27FC236}">
                  <a16:creationId xmlns:a16="http://schemas.microsoft.com/office/drawing/2014/main" id="{9FF2F1AC-B2A1-7F47-A537-7A49C4C452AC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813209" y="1378912"/>
              <a:ext cx="657644" cy="360756"/>
            </a:xfrm>
            <a:prstGeom prst="rect">
              <a:avLst/>
            </a:prstGeom>
          </p:spPr>
        </p:pic>
      </p:grpSp>
      <p:sp>
        <p:nvSpPr>
          <p:cNvPr id="336" name="object 56">
            <a:extLst>
              <a:ext uri="{FF2B5EF4-FFF2-40B4-BE49-F238E27FC236}">
                <a16:creationId xmlns:a16="http://schemas.microsoft.com/office/drawing/2014/main" id="{85CBACFF-AC54-574E-810E-9CB974AFBDD1}"/>
              </a:ext>
            </a:extLst>
          </p:cNvPr>
          <p:cNvSpPr txBox="1"/>
          <p:nvPr/>
        </p:nvSpPr>
        <p:spPr>
          <a:xfrm>
            <a:off x="5651505" y="2431918"/>
            <a:ext cx="3111494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集成</a:t>
            </a:r>
            <a:r>
              <a:rPr sz="800" b="1" spc="-4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材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カ</a:t>
            </a:r>
            <a:r>
              <a:rPr sz="800" b="1" spc="-114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ウ</a:t>
            </a:r>
            <a:r>
              <a:rPr sz="800" b="1" spc="-90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ン</a:t>
            </a:r>
            <a:r>
              <a:rPr sz="800" b="1" spc="-65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タ</a:t>
            </a:r>
            <a:r>
              <a:rPr sz="800" b="1" dirty="0">
                <a:solidFill>
                  <a:srgbClr val="FFFFFF"/>
                </a:solidFill>
                <a:latin typeface="+mj-ea"/>
                <a:ea typeface="+mj-ea"/>
                <a:cs typeface="Kozuka Gothic Pr6N"/>
              </a:rPr>
              <a:t>ー</a:t>
            </a:r>
            <a:endParaRPr sz="800" dirty="0">
              <a:latin typeface="+mj-ea"/>
              <a:ea typeface="+mj-ea"/>
              <a:cs typeface="Kozuka Gothic Pr6N"/>
            </a:endParaRPr>
          </a:p>
        </p:txBody>
      </p:sp>
      <p:sp>
        <p:nvSpPr>
          <p:cNvPr id="337" name="object 58">
            <a:extLst>
              <a:ext uri="{FF2B5EF4-FFF2-40B4-BE49-F238E27FC236}">
                <a16:creationId xmlns:a16="http://schemas.microsoft.com/office/drawing/2014/main" id="{0D3C2438-F505-E440-BC10-421AC5766835}"/>
              </a:ext>
            </a:extLst>
          </p:cNvPr>
          <p:cNvSpPr txBox="1"/>
          <p:nvPr/>
        </p:nvSpPr>
        <p:spPr>
          <a:xfrm>
            <a:off x="5739519" y="2619570"/>
            <a:ext cx="1407795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重：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4kg／100m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m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（均等荷重</a:t>
            </a:r>
            <a:r>
              <a:rPr sz="550" spc="-295" dirty="0">
                <a:solidFill>
                  <a:srgbClr val="231F20"/>
                </a:solidFill>
                <a:latin typeface="MS PGothic Regular"/>
                <a:cs typeface="A-OTF Gothic BBB Pro"/>
              </a:rPr>
              <a:t>）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棚厚24mm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338" name="object 59">
            <a:extLst>
              <a:ext uri="{FF2B5EF4-FFF2-40B4-BE49-F238E27FC236}">
                <a16:creationId xmlns:a16="http://schemas.microsoft.com/office/drawing/2014/main" id="{E1D32D88-4B80-C149-B7B2-D4BE40B66A23}"/>
              </a:ext>
            </a:extLst>
          </p:cNvPr>
          <p:cNvSpPr txBox="1"/>
          <p:nvPr/>
        </p:nvSpPr>
        <p:spPr>
          <a:xfrm>
            <a:off x="6270618" y="3555864"/>
            <a:ext cx="953356" cy="194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marR="5080" indent="-62865">
              <a:lnSpc>
                <a:spcPct val="106100"/>
              </a:lnSpc>
              <a:spcBef>
                <a:spcPts val="100"/>
              </a:spcBef>
              <a:tabLst>
                <a:tab pos="1038225" algn="l"/>
                <a:tab pos="1669414" algn="l"/>
              </a:tabLst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※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樹脂化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粧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2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仕</a:t>
            </a:r>
            <a:r>
              <a:rPr sz="55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上</a:t>
            </a:r>
            <a:r>
              <a:rPr sz="550" spc="-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endParaRPr lang="en-US" altLang="ja-JP" sz="55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62230" marR="5080" indent="-62865">
              <a:lnSpc>
                <a:spcPct val="106100"/>
              </a:lnSpc>
              <a:spcBef>
                <a:spcPts val="100"/>
              </a:spcBef>
              <a:tabLst>
                <a:tab pos="1038225" algn="l"/>
                <a:tab pos="1669414" algn="l"/>
              </a:tabLst>
            </a:pP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カ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ウ</a:t>
            </a:r>
            <a:r>
              <a:rPr sz="55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タ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11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も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spc="-8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r>
              <a:rPr lang="ja-JP" altLang="en-US" sz="550" spc="17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endParaRPr sz="825" baseline="5050" dirty="0">
              <a:latin typeface="MS PGothic Regular"/>
              <a:cs typeface="A-OTF Gothic BBB Pro"/>
            </a:endParaRPr>
          </a:p>
        </p:txBody>
      </p:sp>
      <p:pic>
        <p:nvPicPr>
          <p:cNvPr id="339" name="object 60">
            <a:extLst>
              <a:ext uri="{FF2B5EF4-FFF2-40B4-BE49-F238E27FC236}">
                <a16:creationId xmlns:a16="http://schemas.microsoft.com/office/drawing/2014/main" id="{52404D04-291E-534A-A675-B3FCC3B39A36}"/>
              </a:ext>
            </a:extLst>
          </p:cNvPr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739519" y="2756952"/>
            <a:ext cx="1094282" cy="795487"/>
          </a:xfrm>
          <a:prstGeom prst="rect">
            <a:avLst/>
          </a:prstGeom>
        </p:spPr>
      </p:pic>
      <p:sp>
        <p:nvSpPr>
          <p:cNvPr id="348" name="object 7">
            <a:extLst>
              <a:ext uri="{FF2B5EF4-FFF2-40B4-BE49-F238E27FC236}">
                <a16:creationId xmlns:a16="http://schemas.microsoft.com/office/drawing/2014/main" id="{E88EF9D2-5385-5C47-9452-57BBC583B37D}"/>
              </a:ext>
            </a:extLst>
          </p:cNvPr>
          <p:cNvSpPr/>
          <p:nvPr/>
        </p:nvSpPr>
        <p:spPr>
          <a:xfrm>
            <a:off x="5651504" y="2438767"/>
            <a:ext cx="3111495" cy="1403385"/>
          </a:xfrm>
          <a:custGeom>
            <a:avLst/>
            <a:gdLst/>
            <a:ahLst/>
            <a:cxnLst/>
            <a:rect l="l" t="t" r="r" b="b"/>
            <a:pathLst>
              <a:path w="885825" h="1151889">
                <a:moveTo>
                  <a:pt x="0" y="0"/>
                </a:moveTo>
                <a:lnTo>
                  <a:pt x="885659" y="0"/>
                </a:lnTo>
                <a:lnTo>
                  <a:pt x="885659" y="1151737"/>
                </a:lnTo>
                <a:lnTo>
                  <a:pt x="0" y="11517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7">
            <a:extLst>
              <a:ext uri="{FF2B5EF4-FFF2-40B4-BE49-F238E27FC236}">
                <a16:creationId xmlns:a16="http://schemas.microsoft.com/office/drawing/2014/main" id="{20A25EF0-B3DD-3C43-8E06-DC3C00C4C804}"/>
              </a:ext>
            </a:extLst>
          </p:cNvPr>
          <p:cNvSpPr/>
          <p:nvPr/>
        </p:nvSpPr>
        <p:spPr>
          <a:xfrm>
            <a:off x="8867774" y="2431918"/>
            <a:ext cx="885825" cy="1410234"/>
          </a:xfrm>
          <a:custGeom>
            <a:avLst/>
            <a:gdLst/>
            <a:ahLst/>
            <a:cxnLst/>
            <a:rect l="l" t="t" r="r" b="b"/>
            <a:pathLst>
              <a:path w="885825" h="1151889">
                <a:moveTo>
                  <a:pt x="0" y="0"/>
                </a:moveTo>
                <a:lnTo>
                  <a:pt x="885659" y="0"/>
                </a:lnTo>
                <a:lnTo>
                  <a:pt x="885659" y="1151737"/>
                </a:lnTo>
                <a:lnTo>
                  <a:pt x="0" y="11517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8">
            <a:extLst>
              <a:ext uri="{FF2B5EF4-FFF2-40B4-BE49-F238E27FC236}">
                <a16:creationId xmlns:a16="http://schemas.microsoft.com/office/drawing/2014/main" id="{84086000-84A3-624C-9CA8-693F7371D787}"/>
              </a:ext>
            </a:extLst>
          </p:cNvPr>
          <p:cNvSpPr txBox="1"/>
          <p:nvPr/>
        </p:nvSpPr>
        <p:spPr>
          <a:xfrm>
            <a:off x="8874124" y="2431918"/>
            <a:ext cx="8794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rgbClr val="FFFFFF"/>
                </a:solidFill>
                <a:latin typeface="MS PGothic Regular"/>
                <a:cs typeface="Kozuka Gothic Pr6N"/>
              </a:rPr>
              <a:t>本体内部</a:t>
            </a:r>
            <a:endParaRPr sz="800" b="1" dirty="0">
              <a:latin typeface="MS PGothic Regular"/>
              <a:cs typeface="Kozuka Gothic Pr6N"/>
            </a:endParaRPr>
          </a:p>
        </p:txBody>
      </p:sp>
      <p:sp>
        <p:nvSpPr>
          <p:cNvPr id="351" name="object 210">
            <a:extLst>
              <a:ext uri="{FF2B5EF4-FFF2-40B4-BE49-F238E27FC236}">
                <a16:creationId xmlns:a16="http://schemas.microsoft.com/office/drawing/2014/main" id="{FBA2A8C6-4ADB-B24A-A17D-FCE9DBDDD7FF}"/>
              </a:ext>
            </a:extLst>
          </p:cNvPr>
          <p:cNvSpPr txBox="1"/>
          <p:nvPr/>
        </p:nvSpPr>
        <p:spPr>
          <a:xfrm>
            <a:off x="8974910" y="3023579"/>
            <a:ext cx="52967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2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352" name="object 211">
            <a:extLst>
              <a:ext uri="{FF2B5EF4-FFF2-40B4-BE49-F238E27FC236}">
                <a16:creationId xmlns:a16="http://schemas.microsoft.com/office/drawing/2014/main" id="{6A2B17C7-4B10-E94E-A0B1-61C357B0E15A}"/>
              </a:ext>
            </a:extLst>
          </p:cNvPr>
          <p:cNvSpPr/>
          <p:nvPr/>
        </p:nvSpPr>
        <p:spPr>
          <a:xfrm>
            <a:off x="8994380" y="2692255"/>
            <a:ext cx="617220" cy="321310"/>
          </a:xfrm>
          <a:custGeom>
            <a:avLst/>
            <a:gdLst/>
            <a:ahLst/>
            <a:cxnLst/>
            <a:rect l="l" t="t" r="r" b="b"/>
            <a:pathLst>
              <a:path w="617220" h="321310">
                <a:moveTo>
                  <a:pt x="616597" y="0"/>
                </a:moveTo>
                <a:lnTo>
                  <a:pt x="0" y="0"/>
                </a:lnTo>
                <a:lnTo>
                  <a:pt x="0" y="320967"/>
                </a:lnTo>
                <a:lnTo>
                  <a:pt x="616597" y="320967"/>
                </a:lnTo>
                <a:lnTo>
                  <a:pt x="61659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24">
            <a:extLst>
              <a:ext uri="{FF2B5EF4-FFF2-40B4-BE49-F238E27FC236}">
                <a16:creationId xmlns:a16="http://schemas.microsoft.com/office/drawing/2014/main" id="{CE0B3470-975F-D54B-BE21-47AB38205CC1}"/>
              </a:ext>
            </a:extLst>
          </p:cNvPr>
          <p:cNvSpPr/>
          <p:nvPr/>
        </p:nvSpPr>
        <p:spPr>
          <a:xfrm>
            <a:off x="5651504" y="3923525"/>
            <a:ext cx="4102095" cy="2774715"/>
          </a:xfrm>
          <a:custGeom>
            <a:avLst/>
            <a:gdLst/>
            <a:ahLst/>
            <a:cxnLst/>
            <a:rect l="l" t="t" r="r" b="b"/>
            <a:pathLst>
              <a:path w="5400675" h="3240404">
                <a:moveTo>
                  <a:pt x="0" y="0"/>
                </a:moveTo>
                <a:lnTo>
                  <a:pt x="5400547" y="0"/>
                </a:lnTo>
                <a:lnTo>
                  <a:pt x="5400547" y="3240265"/>
                </a:lnTo>
                <a:lnTo>
                  <a:pt x="0" y="32402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2">
            <a:extLst>
              <a:ext uri="{FF2B5EF4-FFF2-40B4-BE49-F238E27FC236}">
                <a16:creationId xmlns:a16="http://schemas.microsoft.com/office/drawing/2014/main" id="{5AEC2E73-D29B-6343-B35F-DC5BE3FB3AF5}"/>
              </a:ext>
            </a:extLst>
          </p:cNvPr>
          <p:cNvSpPr txBox="1"/>
          <p:nvPr/>
        </p:nvSpPr>
        <p:spPr>
          <a:xfrm>
            <a:off x="5649596" y="3922000"/>
            <a:ext cx="4104003" cy="127200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5"/>
              </a:spcBef>
            </a:pPr>
            <a:r>
              <a:rPr lang="ja-JP" altLang="en-US" sz="800" b="1" spc="30">
                <a:solidFill>
                  <a:srgbClr val="FFFFFF"/>
                </a:solidFill>
                <a:latin typeface="MS PGothic Regular"/>
                <a:cs typeface="Kozuka Gothic Pr6N"/>
              </a:rPr>
              <a:t>オプションパーツ</a:t>
            </a:r>
            <a:endParaRPr lang="ja-JP" altLang="en-US" sz="800" b="1" spc="30" dirty="0">
              <a:latin typeface="MS PGothic Regular"/>
              <a:cs typeface="Kozuka Gothic Pr6N"/>
            </a:endParaRPr>
          </a:p>
        </p:txBody>
      </p:sp>
      <p:sp>
        <p:nvSpPr>
          <p:cNvPr id="407" name="object 57">
            <a:extLst>
              <a:ext uri="{FF2B5EF4-FFF2-40B4-BE49-F238E27FC236}">
                <a16:creationId xmlns:a16="http://schemas.microsoft.com/office/drawing/2014/main" id="{43AA44B0-4A79-9148-8211-377885B5A8DB}"/>
              </a:ext>
            </a:extLst>
          </p:cNvPr>
          <p:cNvSpPr txBox="1"/>
          <p:nvPr/>
        </p:nvSpPr>
        <p:spPr>
          <a:xfrm>
            <a:off x="995775" y="1064917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sp>
        <p:nvSpPr>
          <p:cNvPr id="408" name="object 57">
            <a:extLst>
              <a:ext uri="{FF2B5EF4-FFF2-40B4-BE49-F238E27FC236}">
                <a16:creationId xmlns:a16="http://schemas.microsoft.com/office/drawing/2014/main" id="{AB80EA41-FC68-7441-849A-935ABA70AF6C}"/>
              </a:ext>
            </a:extLst>
          </p:cNvPr>
          <p:cNvSpPr txBox="1"/>
          <p:nvPr/>
        </p:nvSpPr>
        <p:spPr>
          <a:xfrm>
            <a:off x="995938" y="2523923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>
              <a:latin typeface="MS PGothic Regular"/>
              <a:cs typeface="Kozuka Gothic Pr6N"/>
            </a:endParaRPr>
          </a:p>
        </p:txBody>
      </p: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360D9EEF-6B61-554F-9481-5F7CE3C37D0B}"/>
              </a:ext>
            </a:extLst>
          </p:cNvPr>
          <p:cNvGrpSpPr/>
          <p:nvPr/>
        </p:nvGrpSpPr>
        <p:grpSpPr>
          <a:xfrm>
            <a:off x="7234726" y="2657710"/>
            <a:ext cx="1456369" cy="1099562"/>
            <a:chOff x="7234726" y="2657710"/>
            <a:chExt cx="1456369" cy="1099562"/>
          </a:xfrm>
        </p:grpSpPr>
        <p:pic>
          <p:nvPicPr>
            <p:cNvPr id="410" name="object 16">
              <a:extLst>
                <a:ext uri="{FF2B5EF4-FFF2-40B4-BE49-F238E27FC236}">
                  <a16:creationId xmlns:a16="http://schemas.microsoft.com/office/drawing/2014/main" id="{4F05EDA1-EC15-9A47-A269-F1EE4AD4AF06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71602" y="2657710"/>
              <a:ext cx="616610" cy="320967"/>
            </a:xfrm>
            <a:prstGeom prst="rect">
              <a:avLst/>
            </a:prstGeom>
          </p:spPr>
        </p:pic>
        <p:pic>
          <p:nvPicPr>
            <p:cNvPr id="411" name="object 17">
              <a:extLst>
                <a:ext uri="{FF2B5EF4-FFF2-40B4-BE49-F238E27FC236}">
                  <a16:creationId xmlns:a16="http://schemas.microsoft.com/office/drawing/2014/main" id="{713DD67D-79C6-1140-A23F-3808EDBD96A0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33348" y="2657710"/>
              <a:ext cx="616597" cy="320967"/>
            </a:xfrm>
            <a:prstGeom prst="rect">
              <a:avLst/>
            </a:prstGeom>
          </p:spPr>
        </p:pic>
        <p:sp>
          <p:nvSpPr>
            <p:cNvPr id="412" name="object 18">
              <a:extLst>
                <a:ext uri="{FF2B5EF4-FFF2-40B4-BE49-F238E27FC236}">
                  <a16:creationId xmlns:a16="http://schemas.microsoft.com/office/drawing/2014/main" id="{A0808B8E-7407-6D41-A64B-F30734BEB9F0}"/>
                </a:ext>
              </a:extLst>
            </p:cNvPr>
            <p:cNvSpPr txBox="1"/>
            <p:nvPr/>
          </p:nvSpPr>
          <p:spPr>
            <a:xfrm>
              <a:off x="7234726" y="2972493"/>
              <a:ext cx="774316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29209">
                <a:lnSpc>
                  <a:spcPct val="100000"/>
                </a:lnSpc>
                <a:spcBef>
                  <a:spcPts val="140"/>
                </a:spcBef>
              </a:pPr>
              <a:r>
                <a:rPr sz="550" spc="-100" dirty="0" err="1">
                  <a:solidFill>
                    <a:srgbClr val="231F20"/>
                  </a:solidFill>
                  <a:latin typeface="+mn-ea"/>
                  <a:cs typeface="A-OTF Gothic BBB Pro"/>
                </a:rPr>
                <a:t>ウォールナット色</a:t>
              </a: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［</a:t>
              </a:r>
              <a:r>
                <a:rPr lang="en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TY</a:t>
              </a:r>
              <a:r>
                <a:rPr lang="ja-JP" altLang="en" sz="550">
                  <a:solidFill>
                    <a:srgbClr val="231F20"/>
                  </a:solidFill>
                  <a:latin typeface="+mn-ea"/>
                  <a:cs typeface="A-OTF Gothic BBB Pro"/>
                </a:rPr>
                <a:t>］</a:t>
              </a:r>
              <a:endParaRPr lang="en" altLang="ja-JP" sz="550" dirty="0">
                <a:latin typeface="+mn-ea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r>
                <a:rPr sz="550" spc="-7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sz="550" spc="-70" dirty="0" err="1">
                  <a:solidFill>
                    <a:srgbClr val="231F20"/>
                  </a:solidFill>
                  <a:latin typeface="+mn-ea"/>
                  <a:cs typeface="A-OTF Gothic BBB Pro"/>
                </a:rPr>
                <a:t>アカシア集成材</a:t>
              </a:r>
              <a:r>
                <a:rPr sz="550" spc="-70" dirty="0">
                  <a:solidFill>
                    <a:srgbClr val="231F20"/>
                  </a:solidFill>
                  <a:latin typeface="+mn-ea"/>
                  <a:cs typeface="A-OTF Gothic BBB Pro"/>
                </a:rPr>
                <a:t>）</a:t>
              </a:r>
              <a:endParaRPr sz="550" spc="-70" dirty="0">
                <a:latin typeface="+mn-ea"/>
                <a:cs typeface="A-OTF Gothic BBB Pro"/>
              </a:endParaRPr>
            </a:p>
          </p:txBody>
        </p:sp>
        <p:sp>
          <p:nvSpPr>
            <p:cNvPr id="413" name="object 18">
              <a:extLst>
                <a:ext uri="{FF2B5EF4-FFF2-40B4-BE49-F238E27FC236}">
                  <a16:creationId xmlns:a16="http://schemas.microsoft.com/office/drawing/2014/main" id="{6F34E540-24D9-6D41-86DB-8FA2B88C7103}"/>
                </a:ext>
              </a:extLst>
            </p:cNvPr>
            <p:cNvSpPr txBox="1"/>
            <p:nvPr/>
          </p:nvSpPr>
          <p:spPr>
            <a:xfrm>
              <a:off x="7916779" y="2972493"/>
              <a:ext cx="774316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29209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チェリー色［</a:t>
              </a:r>
              <a:r>
                <a:rPr lang="en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CY</a:t>
              </a:r>
              <a:r>
                <a:rPr lang="ja-JP" altLang="en" sz="550">
                  <a:solidFill>
                    <a:srgbClr val="231F20"/>
                  </a:solidFill>
                  <a:latin typeface="+mn-ea"/>
                  <a:cs typeface="A-OTF Gothic BBB Pro"/>
                </a:rPr>
                <a:t>］</a:t>
              </a:r>
              <a:endParaRPr lang="en" altLang="ja-JP" sz="550" dirty="0">
                <a:latin typeface="+mn-ea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r>
                <a:rPr sz="550" spc="-7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sz="550" spc="-70" dirty="0" err="1">
                  <a:solidFill>
                    <a:srgbClr val="231F20"/>
                  </a:solidFill>
                  <a:latin typeface="+mn-ea"/>
                  <a:cs typeface="A-OTF Gothic BBB Pro"/>
                </a:rPr>
                <a:t>アカシア集成材</a:t>
              </a:r>
              <a:r>
                <a:rPr sz="550" spc="-70" dirty="0">
                  <a:solidFill>
                    <a:srgbClr val="231F20"/>
                  </a:solidFill>
                  <a:latin typeface="+mn-ea"/>
                  <a:cs typeface="A-OTF Gothic BBB Pro"/>
                </a:rPr>
                <a:t>）</a:t>
              </a:r>
              <a:endParaRPr sz="550" spc="-70" dirty="0">
                <a:latin typeface="+mn-ea"/>
                <a:cs typeface="A-OTF Gothic BBB Pro"/>
              </a:endParaRPr>
            </a:p>
          </p:txBody>
        </p:sp>
        <p:sp>
          <p:nvSpPr>
            <p:cNvPr id="414" name="object 18">
              <a:extLst>
                <a:ext uri="{FF2B5EF4-FFF2-40B4-BE49-F238E27FC236}">
                  <a16:creationId xmlns:a16="http://schemas.microsoft.com/office/drawing/2014/main" id="{F2936438-478D-A644-9F99-9C605C325476}"/>
                </a:ext>
              </a:extLst>
            </p:cNvPr>
            <p:cNvSpPr txBox="1"/>
            <p:nvPr/>
          </p:nvSpPr>
          <p:spPr>
            <a:xfrm>
              <a:off x="7234726" y="3572606"/>
              <a:ext cx="774316" cy="17594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64800">
                <a:lnSpc>
                  <a:spcPts val="560"/>
                </a:lnSpc>
              </a:pPr>
              <a:r>
                <a:rPr lang="ja-JP" altLang="en-US" sz="800" baseline="5050">
                  <a:solidFill>
                    <a:srgbClr val="231F20"/>
                  </a:solidFill>
                  <a:latin typeface="+mn-ea"/>
                  <a:cs typeface="A-OTF Gothic BBB Pro"/>
                </a:rPr>
                <a:t>イデアオーク色［</a:t>
              </a:r>
              <a:r>
                <a:rPr lang="en" altLang="ja-JP" sz="800" baseline="5050" dirty="0">
                  <a:solidFill>
                    <a:srgbClr val="231F20"/>
                  </a:solidFill>
                  <a:latin typeface="+mn-ea"/>
                  <a:cs typeface="A-OTF Gothic BBB Pro"/>
                </a:rPr>
                <a:t>EV</a:t>
              </a:r>
              <a:r>
                <a:rPr lang="ja-JP" altLang="en" sz="800" baseline="5050">
                  <a:solidFill>
                    <a:srgbClr val="231F20"/>
                  </a:solidFill>
                  <a:latin typeface="+mn-ea"/>
                  <a:cs typeface="A-OTF Gothic BBB Pro"/>
                </a:rPr>
                <a:t>］</a:t>
              </a:r>
              <a:r>
                <a:rPr lang="en" altLang="ja-JP" sz="800" baseline="5050" dirty="0">
                  <a:solidFill>
                    <a:srgbClr val="231F20"/>
                  </a:solidFill>
                  <a:latin typeface="+mn-ea"/>
                  <a:cs typeface="A-OTF Gothic BBB Pro"/>
                </a:rPr>
                <a:t> </a:t>
              </a:r>
            </a:p>
            <a:p>
              <a:pPr marL="64800">
                <a:lnSpc>
                  <a:spcPts val="560"/>
                </a:lnSpc>
              </a:pPr>
              <a:r>
                <a:rPr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ja-JP" altLang="en-US" sz="800" baseline="5050">
                  <a:solidFill>
                    <a:srgbClr val="231F20"/>
                  </a:solidFill>
                  <a:latin typeface="+mn-ea"/>
                  <a:cs typeface="A-OTF Gothic BBB Pro"/>
                </a:rPr>
                <a:t>ゴム集成材）</a:t>
              </a:r>
              <a:endParaRPr sz="550" dirty="0">
                <a:latin typeface="+mn-ea"/>
                <a:cs typeface="A-OTF Gothic BBB Pro"/>
              </a:endParaRPr>
            </a:p>
          </p:txBody>
        </p:sp>
        <p:sp>
          <p:nvSpPr>
            <p:cNvPr id="415" name="object 18">
              <a:extLst>
                <a:ext uri="{FF2B5EF4-FFF2-40B4-BE49-F238E27FC236}">
                  <a16:creationId xmlns:a16="http://schemas.microsoft.com/office/drawing/2014/main" id="{639F325A-7D8B-D34F-85F4-8FF3E9666BE1}"/>
                </a:ext>
              </a:extLst>
            </p:cNvPr>
            <p:cNvSpPr txBox="1"/>
            <p:nvPr/>
          </p:nvSpPr>
          <p:spPr>
            <a:xfrm>
              <a:off x="7916779" y="3572606"/>
              <a:ext cx="774316" cy="18466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36000">
                <a:lnSpc>
                  <a:spcPts val="560"/>
                </a:lnSpc>
                <a:spcBef>
                  <a:spcPts val="140"/>
                </a:spcBef>
              </a:pPr>
              <a:r>
                <a:rPr lang="ja-JP" altLang="en-US" sz="800" baseline="5050">
                  <a:solidFill>
                    <a:srgbClr val="231F20"/>
                  </a:solidFill>
                  <a:latin typeface="+mn-ea"/>
                  <a:cs typeface="A-OTF Gothic BBB Pro"/>
                </a:rPr>
                <a:t>アッシュクリア色［</a:t>
              </a:r>
              <a:r>
                <a:rPr lang="en" altLang="ja-JP" sz="800" baseline="5050" dirty="0">
                  <a:solidFill>
                    <a:srgbClr val="231F20"/>
                  </a:solidFill>
                  <a:latin typeface="+mn-ea"/>
                  <a:cs typeface="A-OTF Gothic BBB Pro"/>
                </a:rPr>
                <a:t>AC</a:t>
              </a:r>
              <a:r>
                <a:rPr lang="ja-JP" altLang="en" sz="800" baseline="5050">
                  <a:solidFill>
                    <a:srgbClr val="231F20"/>
                  </a:solidFill>
                  <a:latin typeface="+mn-ea"/>
                  <a:cs typeface="A-OTF Gothic BBB Pro"/>
                </a:rPr>
                <a:t>］ </a:t>
              </a:r>
              <a:endParaRPr lang="en-US" altLang="ja-JP" sz="800" baseline="5050" dirty="0">
                <a:solidFill>
                  <a:srgbClr val="231F20"/>
                </a:solidFill>
                <a:latin typeface="+mn-ea"/>
                <a:cs typeface="A-OTF Gothic BBB Pro"/>
              </a:endParaRPr>
            </a:p>
            <a:p>
              <a:pPr marL="36000">
                <a:lnSpc>
                  <a:spcPts val="560"/>
                </a:lnSpc>
                <a:spcBef>
                  <a:spcPts val="140"/>
                </a:spcBef>
              </a:pPr>
              <a:r>
                <a:rPr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ja-JP" altLang="en-US" sz="800" baseline="5050">
                  <a:solidFill>
                    <a:srgbClr val="231F20"/>
                  </a:solidFill>
                  <a:latin typeface="+mn-ea"/>
                  <a:cs typeface="A-OTF Gothic BBB Pro"/>
                </a:rPr>
                <a:t>アッシュ集成材</a:t>
              </a:r>
              <a:r>
                <a:rPr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）</a:t>
              </a:r>
              <a:endParaRPr sz="550" dirty="0">
                <a:latin typeface="+mn-ea"/>
                <a:cs typeface="A-OTF Gothic BBB Pro"/>
              </a:endParaRPr>
            </a:p>
          </p:txBody>
        </p:sp>
        <p:pic>
          <p:nvPicPr>
            <p:cNvPr id="416" name="object 20">
              <a:extLst>
                <a:ext uri="{FF2B5EF4-FFF2-40B4-BE49-F238E27FC236}">
                  <a16:creationId xmlns:a16="http://schemas.microsoft.com/office/drawing/2014/main" id="{8587207A-9F38-F240-AF22-003443E9B0C3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71602" y="3234545"/>
              <a:ext cx="616610" cy="320967"/>
            </a:xfrm>
            <a:prstGeom prst="rect">
              <a:avLst/>
            </a:prstGeom>
          </p:spPr>
        </p:pic>
        <p:pic>
          <p:nvPicPr>
            <p:cNvPr id="417" name="object 21">
              <a:extLst>
                <a:ext uri="{FF2B5EF4-FFF2-40B4-BE49-F238E27FC236}">
                  <a16:creationId xmlns:a16="http://schemas.microsoft.com/office/drawing/2014/main" id="{C8534A02-0282-AC46-9BD0-73A2EE27F788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33348" y="3234545"/>
              <a:ext cx="616597" cy="320967"/>
            </a:xfrm>
            <a:prstGeom prst="rect">
              <a:avLst/>
            </a:prstGeom>
          </p:spPr>
        </p:pic>
      </p:grpSp>
      <p:sp>
        <p:nvSpPr>
          <p:cNvPr id="418" name="object 59">
            <a:extLst>
              <a:ext uri="{FF2B5EF4-FFF2-40B4-BE49-F238E27FC236}">
                <a16:creationId xmlns:a16="http://schemas.microsoft.com/office/drawing/2014/main" id="{71DA799A-B067-2243-B745-AF09034F3C04}"/>
              </a:ext>
            </a:extLst>
          </p:cNvPr>
          <p:cNvSpPr/>
          <p:nvPr/>
        </p:nvSpPr>
        <p:spPr>
          <a:xfrm flipH="1">
            <a:off x="3158039" y="5184605"/>
            <a:ext cx="48722" cy="398060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70951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76">
            <a:extLst>
              <a:ext uri="{FF2B5EF4-FFF2-40B4-BE49-F238E27FC236}">
                <a16:creationId xmlns:a16="http://schemas.microsoft.com/office/drawing/2014/main" id="{56D1B263-34F8-8943-8645-2DE0FA5B5EC2}"/>
              </a:ext>
            </a:extLst>
          </p:cNvPr>
          <p:cNvSpPr txBox="1"/>
          <p:nvPr/>
        </p:nvSpPr>
        <p:spPr>
          <a:xfrm>
            <a:off x="3714587" y="2016965"/>
            <a:ext cx="8343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+mn-ea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鏡面ピュアホワイト柄［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WV］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の本体と台輪はしっくいホワイト柄［</a:t>
            </a:r>
            <a:r>
              <a:rPr lang="en" sz="500" dirty="0">
                <a:solidFill>
                  <a:srgbClr val="231F20"/>
                </a:solidFill>
                <a:latin typeface="+mn-ea"/>
                <a:cs typeface="A-OTF Gothic BBB Pro"/>
              </a:rPr>
              <a:t>PY］</a:t>
            </a:r>
            <a:r>
              <a:rPr lang="ja-JP" altLang="en-US" sz="500">
                <a:solidFill>
                  <a:srgbClr val="231F20"/>
                </a:solidFill>
                <a:latin typeface="+mn-ea"/>
                <a:cs typeface="A-OTF Gothic BBB Pro"/>
              </a:rPr>
              <a:t>になります。</a:t>
            </a:r>
            <a:endParaRPr sz="500" dirty="0">
              <a:latin typeface="+mn-ea"/>
              <a:cs typeface="A-OTF Gothic BBB Pro"/>
            </a:endParaRPr>
          </a:p>
        </p:txBody>
      </p:sp>
      <p:sp>
        <p:nvSpPr>
          <p:cNvPr id="340" name="object 73">
            <a:extLst>
              <a:ext uri="{FF2B5EF4-FFF2-40B4-BE49-F238E27FC236}">
                <a16:creationId xmlns:a16="http://schemas.microsoft.com/office/drawing/2014/main" id="{B617F47F-2485-9E44-A861-2C847E17E804}"/>
              </a:ext>
            </a:extLst>
          </p:cNvPr>
          <p:cNvSpPr txBox="1"/>
          <p:nvPr/>
        </p:nvSpPr>
        <p:spPr>
          <a:xfrm>
            <a:off x="276466" y="4242159"/>
            <a:ext cx="435737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" spc="-40" dirty="0" err="1">
                <a:solidFill>
                  <a:srgbClr val="FFFFFF"/>
                </a:solidFill>
                <a:latin typeface="MS PGothic Regular"/>
                <a:cs typeface="A-OTF Gothic BBB Pro"/>
              </a:rPr>
              <a:t>ナ</a:t>
            </a:r>
            <a:r>
              <a:rPr sz="400" spc="-60" dirty="0" err="1">
                <a:solidFill>
                  <a:srgbClr val="FFFFFF"/>
                </a:solidFill>
                <a:latin typeface="MS PGothic Regular"/>
                <a:cs typeface="A-OTF Gothic BBB Pro"/>
              </a:rPr>
              <a:t>チ</a:t>
            </a:r>
            <a:r>
              <a:rPr sz="400" spc="-90" dirty="0" err="1">
                <a:solidFill>
                  <a:srgbClr val="FFFFFF"/>
                </a:solidFill>
                <a:latin typeface="MS PGothic Regular"/>
                <a:cs typeface="A-OTF Gothic BBB Pro"/>
              </a:rPr>
              <a:t>ュ</a:t>
            </a:r>
            <a:r>
              <a:rPr sz="400" spc="-55" dirty="0" err="1">
                <a:solidFill>
                  <a:srgbClr val="FFFFFF"/>
                </a:solidFill>
                <a:latin typeface="MS PGothic Regular"/>
                <a:cs typeface="A-OTF Gothic BBB Pro"/>
              </a:rPr>
              <a:t>ラル</a:t>
            </a:r>
            <a:r>
              <a:rPr sz="400" spc="-75" dirty="0" err="1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400" spc="-70" dirty="0" err="1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400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endParaRPr sz="825" baseline="-25252" dirty="0">
              <a:latin typeface="MS PGothic Regular"/>
              <a:cs typeface="A-OTF Gothic BBB Pro"/>
            </a:endParaRPr>
          </a:p>
        </p:txBody>
      </p:sp>
      <p:sp>
        <p:nvSpPr>
          <p:cNvPr id="341" name="object 74">
            <a:extLst>
              <a:ext uri="{FF2B5EF4-FFF2-40B4-BE49-F238E27FC236}">
                <a16:creationId xmlns:a16="http://schemas.microsoft.com/office/drawing/2014/main" id="{874165B1-8447-0E49-A831-641429C3BC6F}"/>
              </a:ext>
            </a:extLst>
          </p:cNvPr>
          <p:cNvSpPr txBox="1"/>
          <p:nvPr/>
        </p:nvSpPr>
        <p:spPr>
          <a:xfrm>
            <a:off x="299302" y="4295148"/>
            <a:ext cx="292100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" spc="-95" dirty="0">
                <a:solidFill>
                  <a:srgbClr val="FFFFFF"/>
                </a:solidFill>
                <a:latin typeface="MS PGothic Regular"/>
                <a:cs typeface="A-OTF Gothic BBB Pro"/>
              </a:rPr>
              <a:t>ソ</a:t>
            </a:r>
            <a:r>
              <a:rPr sz="400" spc="-125" dirty="0">
                <a:solidFill>
                  <a:srgbClr val="FFFFFF"/>
                </a:solidFill>
                <a:latin typeface="MS PGothic Regular"/>
                <a:cs typeface="A-OTF Gothic BBB Pro"/>
              </a:rPr>
              <a:t>リ</a:t>
            </a:r>
            <a:r>
              <a:rPr sz="400" spc="-185" dirty="0">
                <a:solidFill>
                  <a:srgbClr val="FFFFFF"/>
                </a:solidFill>
                <a:latin typeface="MS PGothic Regular"/>
                <a:cs typeface="A-OTF Gothic BBB Pro"/>
              </a:rPr>
              <a:t>ッ</a:t>
            </a:r>
            <a:r>
              <a:rPr sz="40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ド</a:t>
            </a:r>
            <a:r>
              <a:rPr sz="400" spc="-75" dirty="0">
                <a:solidFill>
                  <a:srgbClr val="FFFFFF"/>
                </a:solidFill>
                <a:latin typeface="MS PGothic Regular"/>
                <a:cs typeface="A-OTF Gothic BBB Pro"/>
              </a:rPr>
              <a:t>カ</a:t>
            </a:r>
            <a:r>
              <a:rPr sz="400" spc="-70" dirty="0">
                <a:solidFill>
                  <a:srgbClr val="FFFFFF"/>
                </a:solidFill>
                <a:latin typeface="MS PGothic Regular"/>
                <a:cs typeface="A-OTF Gothic BBB Pro"/>
              </a:rPr>
              <a:t>ラ</a:t>
            </a:r>
            <a:r>
              <a:rPr sz="400" dirty="0">
                <a:solidFill>
                  <a:srgbClr val="FFFFFF"/>
                </a:solidFill>
                <a:latin typeface="MS PGothic Regular"/>
                <a:cs typeface="A-OTF Gothic BBB Pro"/>
              </a:rPr>
              <a:t>ー</a:t>
            </a:r>
            <a:endParaRPr sz="400" dirty="0">
              <a:latin typeface="MS PGothic Regular"/>
              <a:cs typeface="A-OTF Gothic BBB Pro"/>
            </a:endParaRPr>
          </a:p>
        </p:txBody>
      </p:sp>
      <p:sp>
        <p:nvSpPr>
          <p:cNvPr id="342" name="object 73">
            <a:extLst>
              <a:ext uri="{FF2B5EF4-FFF2-40B4-BE49-F238E27FC236}">
                <a16:creationId xmlns:a16="http://schemas.microsoft.com/office/drawing/2014/main" id="{32E1721E-9FA2-7B49-B5AE-588B698E673C}"/>
              </a:ext>
            </a:extLst>
          </p:cNvPr>
          <p:cNvSpPr txBox="1"/>
          <p:nvPr/>
        </p:nvSpPr>
        <p:spPr>
          <a:xfrm>
            <a:off x="688670" y="4241546"/>
            <a:ext cx="435737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ja-JP" altLang="en-US" sz="800" baseline="-25252">
                <a:solidFill>
                  <a:srgbClr val="FFFFFF"/>
                </a:solidFill>
                <a:latin typeface="MS PGothic Regular"/>
                <a:cs typeface="A-OTF Gothic BBB Pro"/>
              </a:rPr>
              <a:t>標準仕様</a:t>
            </a:r>
            <a:endParaRPr sz="825" baseline="-25252" dirty="0">
              <a:latin typeface="MS PGothic Regular"/>
              <a:cs typeface="A-OTF Gothic BBB Pro"/>
            </a:endParaRPr>
          </a:p>
        </p:txBody>
      </p:sp>
      <p:pic>
        <p:nvPicPr>
          <p:cNvPr id="343" name="図 342">
            <a:extLst>
              <a:ext uri="{FF2B5EF4-FFF2-40B4-BE49-F238E27FC236}">
                <a16:creationId xmlns:a16="http://schemas.microsoft.com/office/drawing/2014/main" id="{34B069B8-824A-824F-8549-F060CADDE7F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766285" y="1276385"/>
            <a:ext cx="576819" cy="618618"/>
          </a:xfrm>
          <a:prstGeom prst="rect">
            <a:avLst/>
          </a:prstGeom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092F8649-4319-804E-9808-B09C57DED465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404443" y="2743667"/>
            <a:ext cx="576819" cy="618618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5B2ABC1B-DA29-BB10-85EE-4DF02E52A8AC}"/>
              </a:ext>
            </a:extLst>
          </p:cNvPr>
          <p:cNvSpPr txBox="1"/>
          <p:nvPr/>
        </p:nvSpPr>
        <p:spPr>
          <a:xfrm>
            <a:off x="3194049" y="2394877"/>
            <a:ext cx="2232000" cy="107080"/>
          </a:xfrm>
          <a:prstGeom prst="rect">
            <a:avLst/>
          </a:prstGeom>
          <a:solidFill>
            <a:srgbClr val="46535A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solidFill>
                  <a:srgbClr val="FFFFFF"/>
                </a:solidFill>
                <a:latin typeface="+mn-ea"/>
                <a:cs typeface="Kozuka Gothic Pr6N"/>
              </a:rPr>
              <a:t>ソリッドカラー</a:t>
            </a:r>
            <a:endParaRPr sz="600" b="1" dirty="0">
              <a:latin typeface="+mn-ea"/>
              <a:cs typeface="Kozuka Gothic Pr6N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4B9592B1-A747-3DD4-8101-D6FC289EA31D}"/>
              </a:ext>
            </a:extLst>
          </p:cNvPr>
          <p:cNvSpPr/>
          <p:nvPr/>
        </p:nvSpPr>
        <p:spPr>
          <a:xfrm>
            <a:off x="4681921" y="2606036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631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74">
            <a:extLst>
              <a:ext uri="{FF2B5EF4-FFF2-40B4-BE49-F238E27FC236}">
                <a16:creationId xmlns:a16="http://schemas.microsoft.com/office/drawing/2014/main" id="{5C95CC0C-69E3-0CC1-64E9-573C222BAF57}"/>
              </a:ext>
            </a:extLst>
          </p:cNvPr>
          <p:cNvSpPr txBox="1"/>
          <p:nvPr/>
        </p:nvSpPr>
        <p:spPr>
          <a:xfrm>
            <a:off x="4751623" y="3365464"/>
            <a:ext cx="819115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000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本体と台輪は</a:t>
            </a:r>
            <a:endParaRPr sz="550" spc="-30" dirty="0"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しっくいホワイト柄</a:t>
            </a:r>
            <a:endParaRPr lang="en-US" altLang="ja-JP" sz="550" spc="-30" dirty="0">
              <a:solidFill>
                <a:srgbClr val="231F20"/>
              </a:solidFill>
              <a:latin typeface="MS PGothic Regular"/>
              <a:cs typeface="A-OTF Gothic BBB Pro"/>
            </a:endParaRPr>
          </a:p>
          <a:p>
            <a:pPr marL="36000" marR="5080" indent="-12065"/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［</a:t>
            </a:r>
            <a:r>
              <a:rPr sz="550" spc="-3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PY］になります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spc="-30" dirty="0">
              <a:latin typeface="MS PGothic Regular"/>
              <a:cs typeface="A-OTF Gothic BBB Pro"/>
            </a:endParaRPr>
          </a:p>
        </p:txBody>
      </p:sp>
      <p:sp>
        <p:nvSpPr>
          <p:cNvPr id="7" name="object 177">
            <a:extLst>
              <a:ext uri="{FF2B5EF4-FFF2-40B4-BE49-F238E27FC236}">
                <a16:creationId xmlns:a16="http://schemas.microsoft.com/office/drawing/2014/main" id="{FBBBEA5A-5AF7-A033-4300-53EF5CC6DE44}"/>
              </a:ext>
            </a:extLst>
          </p:cNvPr>
          <p:cNvSpPr txBox="1"/>
          <p:nvPr/>
        </p:nvSpPr>
        <p:spPr>
          <a:xfrm>
            <a:off x="3849458" y="3037642"/>
            <a:ext cx="712470" cy="4318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40"/>
              </a:spcBef>
            </a:pP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55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レ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ー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［JV］</a:t>
            </a:r>
            <a:endParaRPr sz="550" dirty="0">
              <a:latin typeface="MS PGothic Regular"/>
              <a:cs typeface="A-OTF Gothic BBB Pro"/>
            </a:endParaRPr>
          </a:p>
          <a:p>
            <a:pPr marL="69215" marR="5080" indent="-56515">
              <a:lnSpc>
                <a:spcPct val="116700"/>
              </a:lnSpc>
              <a:spcBef>
                <a:spcPts val="595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※扉同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エ</a:t>
            </a:r>
            <a:r>
              <a:rPr sz="500" spc="-18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ドパ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を 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ご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用</a:t>
            </a:r>
            <a:r>
              <a:rPr sz="50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意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00" spc="-8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8" name="object 179">
            <a:extLst>
              <a:ext uri="{FF2B5EF4-FFF2-40B4-BE49-F238E27FC236}">
                <a16:creationId xmlns:a16="http://schemas.microsoft.com/office/drawing/2014/main" id="{CA1A97BF-4D3D-BC92-2BBC-E9AF3C0A431A}"/>
              </a:ext>
            </a:extLst>
          </p:cNvPr>
          <p:cNvSpPr txBox="1"/>
          <p:nvPr/>
        </p:nvSpPr>
        <p:spPr>
          <a:xfrm>
            <a:off x="3187700" y="3037641"/>
            <a:ext cx="661758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ソ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r>
              <a:rPr sz="55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ク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［KV］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0" name="object 197">
            <a:extLst>
              <a:ext uri="{FF2B5EF4-FFF2-40B4-BE49-F238E27FC236}">
                <a16:creationId xmlns:a16="http://schemas.microsoft.com/office/drawing/2014/main" id="{F432812B-73E2-F738-D2ED-22CCC2F1011B}"/>
              </a:ext>
            </a:extLst>
          </p:cNvPr>
          <p:cNvSpPr txBox="1"/>
          <p:nvPr/>
        </p:nvSpPr>
        <p:spPr>
          <a:xfrm>
            <a:off x="3849458" y="3576275"/>
            <a:ext cx="62851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0"/>
              </a:spcBef>
            </a:pP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し</a:t>
            </a:r>
            <a:r>
              <a:rPr sz="550" spc="-170" dirty="0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155" dirty="0">
                <a:solidFill>
                  <a:srgbClr val="231F20"/>
                </a:solidFill>
                <a:latin typeface="MS PGothic Regular"/>
                <a:cs typeface="A-OTF Gothic BBB Pro"/>
              </a:rPr>
              <a:t>く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い</a:t>
            </a:r>
            <a:r>
              <a:rPr sz="55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ホ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ワ</a:t>
            </a:r>
            <a:r>
              <a:rPr sz="550" spc="-260" dirty="0">
                <a:solidFill>
                  <a:srgbClr val="231F20"/>
                </a:solidFill>
                <a:latin typeface="MS PGothic Regular"/>
                <a:cs typeface="A-OTF Gothic BBB Pro"/>
              </a:rPr>
              <a:t>イ</a:t>
            </a:r>
            <a:r>
              <a:rPr sz="55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柄</a:t>
            </a:r>
            <a:endParaRPr sz="550" dirty="0">
              <a:latin typeface="MS PGothic Regular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［PY］</a:t>
            </a:r>
            <a:endParaRPr sz="550" dirty="0">
              <a:latin typeface="MS PGothic Regular"/>
              <a:cs typeface="A-OTF Gothic BBB Pro"/>
            </a:endParaRPr>
          </a:p>
        </p:txBody>
      </p:sp>
      <p:grpSp>
        <p:nvGrpSpPr>
          <p:cNvPr id="11" name="object 198">
            <a:extLst>
              <a:ext uri="{FF2B5EF4-FFF2-40B4-BE49-F238E27FC236}">
                <a16:creationId xmlns:a16="http://schemas.microsoft.com/office/drawing/2014/main" id="{358234E0-3B7C-A253-90CF-D44281F4B94D}"/>
              </a:ext>
            </a:extLst>
          </p:cNvPr>
          <p:cNvGrpSpPr/>
          <p:nvPr/>
        </p:nvGrpSpPr>
        <p:grpSpPr>
          <a:xfrm>
            <a:off x="3187700" y="2711411"/>
            <a:ext cx="1282065" cy="1065530"/>
            <a:chOff x="7503528" y="2743161"/>
            <a:chExt cx="1282065" cy="1065530"/>
          </a:xfrm>
        </p:grpSpPr>
        <p:pic>
          <p:nvPicPr>
            <p:cNvPr id="12" name="object 199">
              <a:extLst>
                <a:ext uri="{FF2B5EF4-FFF2-40B4-BE49-F238E27FC236}">
                  <a16:creationId xmlns:a16="http://schemas.microsoft.com/office/drawing/2014/main" id="{2A8B7B1A-7F1C-73CC-B103-D797E0FAD94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6703" y="3484511"/>
              <a:ext cx="616597" cy="320967"/>
            </a:xfrm>
            <a:prstGeom prst="rect">
              <a:avLst/>
            </a:prstGeom>
          </p:spPr>
        </p:pic>
        <p:sp>
          <p:nvSpPr>
            <p:cNvPr id="55" name="object 200">
              <a:extLst>
                <a:ext uri="{FF2B5EF4-FFF2-40B4-BE49-F238E27FC236}">
                  <a16:creationId xmlns:a16="http://schemas.microsoft.com/office/drawing/2014/main" id="{5747A5BD-C1E6-C1EC-00AF-7A85F8B11C0C}"/>
                </a:ext>
              </a:extLst>
            </p:cNvPr>
            <p:cNvSpPr/>
            <p:nvPr/>
          </p:nvSpPr>
          <p:spPr>
            <a:xfrm>
              <a:off x="7506703" y="3484524"/>
              <a:ext cx="617220" cy="321310"/>
            </a:xfrm>
            <a:custGeom>
              <a:avLst/>
              <a:gdLst/>
              <a:ahLst/>
              <a:cxnLst/>
              <a:rect l="l" t="t" r="r" b="b"/>
              <a:pathLst>
                <a:path w="617220" h="321310">
                  <a:moveTo>
                    <a:pt x="616597" y="320967"/>
                  </a:moveTo>
                  <a:lnTo>
                    <a:pt x="0" y="320967"/>
                  </a:lnTo>
                  <a:lnTo>
                    <a:pt x="0" y="0"/>
                  </a:lnTo>
                  <a:lnTo>
                    <a:pt x="616597" y="0"/>
                  </a:lnTo>
                  <a:lnTo>
                    <a:pt x="616597" y="320967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01">
              <a:extLst>
                <a:ext uri="{FF2B5EF4-FFF2-40B4-BE49-F238E27FC236}">
                  <a16:creationId xmlns:a16="http://schemas.microsoft.com/office/drawing/2014/main" id="{C96E693D-151E-2157-EF27-F8F99374E066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506703" y="2743161"/>
              <a:ext cx="616597" cy="320967"/>
            </a:xfrm>
            <a:prstGeom prst="rect">
              <a:avLst/>
            </a:prstGeom>
          </p:spPr>
        </p:pic>
        <p:pic>
          <p:nvPicPr>
            <p:cNvPr id="60" name="object 202">
              <a:extLst>
                <a:ext uri="{FF2B5EF4-FFF2-40B4-BE49-F238E27FC236}">
                  <a16:creationId xmlns:a16="http://schemas.microsoft.com/office/drawing/2014/main" id="{7F7ECDF5-B314-4032-AD55-0D3E670DB3A6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168449" y="2743161"/>
              <a:ext cx="616597" cy="320967"/>
            </a:xfrm>
            <a:prstGeom prst="rect">
              <a:avLst/>
            </a:prstGeom>
          </p:spPr>
        </p:pic>
      </p:grpSp>
      <p:sp>
        <p:nvSpPr>
          <p:cNvPr id="61" name="object 53">
            <a:extLst>
              <a:ext uri="{FF2B5EF4-FFF2-40B4-BE49-F238E27FC236}">
                <a16:creationId xmlns:a16="http://schemas.microsoft.com/office/drawing/2014/main" id="{230C07B5-9B2B-AE14-561C-9F670B362B68}"/>
              </a:ext>
            </a:extLst>
          </p:cNvPr>
          <p:cNvSpPr txBox="1"/>
          <p:nvPr/>
        </p:nvSpPr>
        <p:spPr>
          <a:xfrm>
            <a:off x="3188438" y="2559339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700" b="1" dirty="0">
                <a:solidFill>
                  <a:srgbClr val="231F20"/>
                </a:solidFill>
                <a:latin typeface="MS PGothic Regular"/>
                <a:cs typeface="Kozuka Gothic Pr6N"/>
              </a:rPr>
              <a:t>扉柄・カウンター柄</a:t>
            </a:r>
            <a:endParaRPr lang="ja-JP" altLang="en-US" sz="700" b="1" dirty="0">
              <a:latin typeface="MS PGothic Regular"/>
              <a:cs typeface="Kozuka Gothic Pr6N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10014EDD-3588-25F7-9CFD-31D4C1D5050B}"/>
              </a:ext>
            </a:extLst>
          </p:cNvPr>
          <p:cNvSpPr txBox="1"/>
          <p:nvPr/>
        </p:nvSpPr>
        <p:spPr>
          <a:xfrm>
            <a:off x="4776627" y="2559338"/>
            <a:ext cx="62272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</a:t>
            </a:r>
            <a:endParaRPr sz="700" dirty="0">
              <a:latin typeface="MS PGothic Regular"/>
              <a:cs typeface="Kozuka Gothic Pr6N"/>
            </a:endParaRPr>
          </a:p>
        </p:txBody>
      </p:sp>
      <p:sp>
        <p:nvSpPr>
          <p:cNvPr id="63" name="object 53">
            <a:extLst>
              <a:ext uri="{FF2B5EF4-FFF2-40B4-BE49-F238E27FC236}">
                <a16:creationId xmlns:a16="http://schemas.microsoft.com/office/drawing/2014/main" id="{EAF2C448-DECB-D33F-F709-ADAA3C904F9A}"/>
              </a:ext>
            </a:extLst>
          </p:cNvPr>
          <p:cNvSpPr txBox="1"/>
          <p:nvPr/>
        </p:nvSpPr>
        <p:spPr>
          <a:xfrm>
            <a:off x="3219450" y="3303022"/>
            <a:ext cx="92316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57730" algn="l"/>
              </a:tabLst>
            </a:pPr>
            <a:r>
              <a:rPr lang="ja-JP" altLang="en-US" sz="700" b="1">
                <a:solidFill>
                  <a:srgbClr val="231F20"/>
                </a:solidFill>
                <a:latin typeface="MS PGothic Regular"/>
                <a:cs typeface="Kozuka Gothic Pr6N"/>
              </a:rPr>
              <a:t>本体・台輪</a:t>
            </a:r>
            <a:endParaRPr lang="ja-JP" altLang="en-US" sz="700" b="1">
              <a:latin typeface="MS PGothic Regular"/>
              <a:cs typeface="Kozuka Gothic Pr6N"/>
            </a:endParaRPr>
          </a:p>
        </p:txBody>
      </p:sp>
      <p:sp>
        <p:nvSpPr>
          <p:cNvPr id="128" name="object 57">
            <a:extLst>
              <a:ext uri="{FF2B5EF4-FFF2-40B4-BE49-F238E27FC236}">
                <a16:creationId xmlns:a16="http://schemas.microsoft.com/office/drawing/2014/main" id="{2F979179-8F88-56E4-1128-EAB44F9BF21A}"/>
              </a:ext>
            </a:extLst>
          </p:cNvPr>
          <p:cNvSpPr txBox="1"/>
          <p:nvPr/>
        </p:nvSpPr>
        <p:spPr>
          <a:xfrm>
            <a:off x="3930892" y="2536228"/>
            <a:ext cx="1119706" cy="1314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4488815" algn="l"/>
              </a:tabLst>
            </a:pPr>
            <a:r>
              <a:rPr lang="ja-JP" altLang="en-US" sz="550" dirty="0">
                <a:solidFill>
                  <a:srgbClr val="231F20"/>
                </a:solidFill>
                <a:latin typeface="MS PGothic Regular"/>
                <a:cs typeface="Kozuka Gothic Pr6N"/>
              </a:rPr>
              <a:t>（樹脂化粧シート仕上げ）</a:t>
            </a:r>
            <a:endParaRPr lang="ja-JP" altLang="en-US" sz="550" dirty="0">
              <a:latin typeface="MS PGothic Regular"/>
              <a:cs typeface="Kozuka Gothic Pr6N"/>
            </a:endParaRPr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A6DBE4E1-90A0-AE48-692A-AD062B11356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808633" y="2711917"/>
            <a:ext cx="576819" cy="618618"/>
          </a:xfrm>
          <a:prstGeom prst="rect">
            <a:avLst/>
          </a:prstGeom>
        </p:spPr>
      </p:pic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A298528A-ED90-7035-E004-F785EFAB9DE3}"/>
              </a:ext>
            </a:extLst>
          </p:cNvPr>
          <p:cNvGrpSpPr/>
          <p:nvPr/>
        </p:nvGrpSpPr>
        <p:grpSpPr>
          <a:xfrm>
            <a:off x="7061149" y="4185733"/>
            <a:ext cx="1310213" cy="1066087"/>
            <a:chOff x="7085721" y="7144041"/>
            <a:chExt cx="1310213" cy="1066087"/>
          </a:xfrm>
        </p:grpSpPr>
        <p:sp>
          <p:nvSpPr>
            <p:cNvPr id="133" name="object 181">
              <a:extLst>
                <a:ext uri="{FF2B5EF4-FFF2-40B4-BE49-F238E27FC236}">
                  <a16:creationId xmlns:a16="http://schemas.microsoft.com/office/drawing/2014/main" id="{87203E6C-8275-F96E-6224-1C1F46034DEA}"/>
                </a:ext>
              </a:extLst>
            </p:cNvPr>
            <p:cNvSpPr/>
            <p:nvPr/>
          </p:nvSpPr>
          <p:spPr>
            <a:xfrm>
              <a:off x="7734703" y="78861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82">
              <a:extLst>
                <a:ext uri="{FF2B5EF4-FFF2-40B4-BE49-F238E27FC236}">
                  <a16:creationId xmlns:a16="http://schemas.microsoft.com/office/drawing/2014/main" id="{A273B85B-678C-E90E-3E1C-D872F358CA27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85721" y="7205000"/>
              <a:ext cx="616597" cy="1005128"/>
            </a:xfrm>
            <a:prstGeom prst="rect">
              <a:avLst/>
            </a:prstGeom>
          </p:spPr>
        </p:pic>
        <p:sp>
          <p:nvSpPr>
            <p:cNvPr id="142" name="object 175">
              <a:extLst>
                <a:ext uri="{FF2B5EF4-FFF2-40B4-BE49-F238E27FC236}">
                  <a16:creationId xmlns:a16="http://schemas.microsoft.com/office/drawing/2014/main" id="{A0DA25C2-554C-103D-9F97-6CFB987B2F83}"/>
                </a:ext>
              </a:extLst>
            </p:cNvPr>
            <p:cNvSpPr txBox="1"/>
            <p:nvPr/>
          </p:nvSpPr>
          <p:spPr>
            <a:xfrm>
              <a:off x="7739880" y="71440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 spc="40">
                  <a:solidFill>
                    <a:srgbClr val="231F20"/>
                  </a:solidFill>
                  <a:latin typeface="+mn-ea"/>
                  <a:cs typeface="A-OTF Gothic BBB Pro"/>
                </a:rPr>
                <a:t>フック</a:t>
              </a:r>
              <a:endParaRPr lang="ja-JP" altLang="en-US" sz="550" spc="40" dirty="0">
                <a:latin typeface="+mn-ea"/>
                <a:cs typeface="A-OTF Gothic BBB Pro"/>
              </a:endParaRPr>
            </a:p>
          </p:txBody>
        </p:sp>
        <p:sp>
          <p:nvSpPr>
            <p:cNvPr id="147" name="object 176">
              <a:extLst>
                <a:ext uri="{FF2B5EF4-FFF2-40B4-BE49-F238E27FC236}">
                  <a16:creationId xmlns:a16="http://schemas.microsoft.com/office/drawing/2014/main" id="{E276EA72-9ECC-15B3-8936-E92F5E5BD0B8}"/>
                </a:ext>
              </a:extLst>
            </p:cNvPr>
            <p:cNvSpPr txBox="1"/>
            <p:nvPr/>
          </p:nvSpPr>
          <p:spPr>
            <a:xfrm>
              <a:off x="7749102" y="78687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製品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1" name="object 2">
              <a:extLst>
                <a:ext uri="{FF2B5EF4-FFF2-40B4-BE49-F238E27FC236}">
                  <a16:creationId xmlns:a16="http://schemas.microsoft.com/office/drawing/2014/main" id="{6ABD0165-C0BD-6C37-C92A-2F5A7AD06912}"/>
                </a:ext>
              </a:extLst>
            </p:cNvPr>
            <p:cNvSpPr txBox="1"/>
            <p:nvPr/>
          </p:nvSpPr>
          <p:spPr>
            <a:xfrm>
              <a:off x="7737721" y="7387337"/>
              <a:ext cx="49372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8,800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8,000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A203E6D0-4938-E987-4C60-742A93198074}"/>
              </a:ext>
            </a:extLst>
          </p:cNvPr>
          <p:cNvGrpSpPr/>
          <p:nvPr/>
        </p:nvGrpSpPr>
        <p:grpSpPr>
          <a:xfrm>
            <a:off x="8405419" y="4185733"/>
            <a:ext cx="1311256" cy="1066087"/>
            <a:chOff x="8429991" y="7144041"/>
            <a:chExt cx="1311256" cy="1066087"/>
          </a:xfrm>
        </p:grpSpPr>
        <p:sp>
          <p:nvSpPr>
            <p:cNvPr id="135" name="object 184">
              <a:extLst>
                <a:ext uri="{FF2B5EF4-FFF2-40B4-BE49-F238E27FC236}">
                  <a16:creationId xmlns:a16="http://schemas.microsoft.com/office/drawing/2014/main" id="{DA8B416F-AC2A-9E25-7119-5607558C41AC}"/>
                </a:ext>
              </a:extLst>
            </p:cNvPr>
            <p:cNvSpPr/>
            <p:nvPr/>
          </p:nvSpPr>
          <p:spPr>
            <a:xfrm>
              <a:off x="9079733" y="78861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85">
              <a:extLst>
                <a:ext uri="{FF2B5EF4-FFF2-40B4-BE49-F238E27FC236}">
                  <a16:creationId xmlns:a16="http://schemas.microsoft.com/office/drawing/2014/main" id="{D901B53B-E123-E129-055C-336DA77E700D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29991" y="7205000"/>
              <a:ext cx="616597" cy="1005128"/>
            </a:xfrm>
            <a:prstGeom prst="rect">
              <a:avLst/>
            </a:prstGeom>
          </p:spPr>
        </p:pic>
        <p:sp>
          <p:nvSpPr>
            <p:cNvPr id="143" name="object 175">
              <a:extLst>
                <a:ext uri="{FF2B5EF4-FFF2-40B4-BE49-F238E27FC236}">
                  <a16:creationId xmlns:a16="http://schemas.microsoft.com/office/drawing/2014/main" id="{9F36FDA7-0E70-6486-E16B-7EEC1793A2B5}"/>
                </a:ext>
              </a:extLst>
            </p:cNvPr>
            <p:cNvSpPr txBox="1"/>
            <p:nvPr/>
          </p:nvSpPr>
          <p:spPr>
            <a:xfrm>
              <a:off x="9085193" y="7144041"/>
              <a:ext cx="656054" cy="251800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 spc="40" dirty="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マグネット対応パネル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45" name="object 179">
              <a:extLst>
                <a:ext uri="{FF2B5EF4-FFF2-40B4-BE49-F238E27FC236}">
                  <a16:creationId xmlns:a16="http://schemas.microsoft.com/office/drawing/2014/main" id="{9D5C3E77-4BB5-C267-72D3-D2BF3A2C6A32}"/>
                </a:ext>
              </a:extLst>
            </p:cNvPr>
            <p:cNvSpPr txBox="1"/>
            <p:nvPr/>
          </p:nvSpPr>
          <p:spPr>
            <a:xfrm>
              <a:off x="9062244" y="7624723"/>
              <a:ext cx="66770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>
                <a:spcBef>
                  <a:spcPts val="100"/>
                </a:spcBef>
              </a:pP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※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写</a:t>
              </a:r>
              <a:r>
                <a:rPr sz="450" spc="-1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真</a:t>
              </a:r>
              <a:r>
                <a:rPr sz="450" spc="-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の</a:t>
              </a:r>
              <a:r>
                <a:rPr sz="4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マ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グ</a:t>
              </a:r>
              <a:r>
                <a:rPr sz="450" spc="-1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ネ</a:t>
              </a:r>
              <a:r>
                <a:rPr sz="450" spc="-2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ッ</a:t>
              </a:r>
              <a:r>
                <a:rPr sz="450" spc="-5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ト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吸着</a:t>
              </a:r>
              <a:r>
                <a:rPr sz="450" spc="-3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は商</a:t>
              </a:r>
              <a:r>
                <a:rPr sz="450" spc="-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品</a:t>
              </a:r>
              <a:r>
                <a:rPr sz="450" spc="-7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で</a:t>
              </a:r>
              <a:r>
                <a:rPr sz="450" spc="-7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は</a:t>
              </a:r>
              <a:r>
                <a:rPr sz="450" spc="-114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450" spc="-14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r>
                <a:rPr sz="450" spc="-8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ま</a:t>
              </a:r>
              <a:r>
                <a:rPr sz="450" spc="-6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せ</a:t>
              </a:r>
              <a:r>
                <a:rPr sz="450" spc="-3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ん</a:t>
              </a:r>
              <a:r>
                <a:rPr sz="4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。</a:t>
              </a:r>
              <a:endParaRPr sz="450" dirty="0">
                <a:latin typeface="MS PGothic Regular"/>
                <a:cs typeface="A-OTF Gothic BBB Pro"/>
              </a:endParaRPr>
            </a:p>
          </p:txBody>
        </p:sp>
        <p:sp>
          <p:nvSpPr>
            <p:cNvPr id="148" name="object 176">
              <a:extLst>
                <a:ext uri="{FF2B5EF4-FFF2-40B4-BE49-F238E27FC236}">
                  <a16:creationId xmlns:a16="http://schemas.microsoft.com/office/drawing/2014/main" id="{99CFF7F1-51FA-7F92-3FDC-E5434C5A9B02}"/>
                </a:ext>
              </a:extLst>
            </p:cNvPr>
            <p:cNvSpPr txBox="1"/>
            <p:nvPr/>
          </p:nvSpPr>
          <p:spPr>
            <a:xfrm>
              <a:off x="9094415" y="7868792"/>
              <a:ext cx="449152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lang="ja-JP" altLang="en-US" sz="550" spc="-50">
                  <a:solidFill>
                    <a:srgbClr val="231F20"/>
                  </a:solidFill>
                  <a:latin typeface="MS PGothic Regular"/>
                  <a:cs typeface="A-OTF Gothic BBB Pro"/>
                </a:rPr>
                <a:t>枚</a:t>
              </a:r>
              <a:r>
                <a:rPr sz="550" spc="-95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2" name="object 2">
              <a:extLst>
                <a:ext uri="{FF2B5EF4-FFF2-40B4-BE49-F238E27FC236}">
                  <a16:creationId xmlns:a16="http://schemas.microsoft.com/office/drawing/2014/main" id="{9A912243-73E6-A007-95B2-8A58F122B198}"/>
                </a:ext>
              </a:extLst>
            </p:cNvPr>
            <p:cNvSpPr txBox="1"/>
            <p:nvPr/>
          </p:nvSpPr>
          <p:spPr>
            <a:xfrm>
              <a:off x="9085193" y="73873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16,500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15,000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6991E176-4B15-1361-48EB-CBCEFBD1BC3B}"/>
              </a:ext>
            </a:extLst>
          </p:cNvPr>
          <p:cNvGrpSpPr/>
          <p:nvPr/>
        </p:nvGrpSpPr>
        <p:grpSpPr>
          <a:xfrm>
            <a:off x="5716879" y="4185733"/>
            <a:ext cx="1321869" cy="1066087"/>
            <a:chOff x="5741451" y="7144041"/>
            <a:chExt cx="1321869" cy="1066087"/>
          </a:xfrm>
        </p:grpSpPr>
        <p:sp>
          <p:nvSpPr>
            <p:cNvPr id="131" name="object 10">
              <a:extLst>
                <a:ext uri="{FF2B5EF4-FFF2-40B4-BE49-F238E27FC236}">
                  <a16:creationId xmlns:a16="http://schemas.microsoft.com/office/drawing/2014/main" id="{B8253DE2-98BA-EE8E-3449-5BA3862BADD0}"/>
                </a:ext>
              </a:extLst>
            </p:cNvPr>
            <p:cNvSpPr/>
            <p:nvPr/>
          </p:nvSpPr>
          <p:spPr>
            <a:xfrm>
              <a:off x="6402359" y="78861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35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35" y="398284"/>
                  </a:lnTo>
                  <a:lnTo>
                    <a:pt x="4634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1">
              <a:extLst>
                <a:ext uri="{FF2B5EF4-FFF2-40B4-BE49-F238E27FC236}">
                  <a16:creationId xmlns:a16="http://schemas.microsoft.com/office/drawing/2014/main" id="{D275B0BB-E912-A2D6-FA45-7423C29A7632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41451" y="7205000"/>
              <a:ext cx="616597" cy="1005128"/>
            </a:xfrm>
            <a:prstGeom prst="rect">
              <a:avLst/>
            </a:prstGeom>
          </p:spPr>
        </p:pic>
        <p:sp>
          <p:nvSpPr>
            <p:cNvPr id="141" name="object 175">
              <a:extLst>
                <a:ext uri="{FF2B5EF4-FFF2-40B4-BE49-F238E27FC236}">
                  <a16:creationId xmlns:a16="http://schemas.microsoft.com/office/drawing/2014/main" id="{A6CE89A5-481F-9EDB-E12A-4284F2827F38}"/>
                </a:ext>
              </a:extLst>
            </p:cNvPr>
            <p:cNvSpPr txBox="1"/>
            <p:nvPr/>
          </p:nvSpPr>
          <p:spPr>
            <a:xfrm>
              <a:off x="6407266" y="7144041"/>
              <a:ext cx="656054" cy="24301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扉裏</a:t>
              </a:r>
            </a:p>
            <a:p>
              <a:pPr marR="5080">
                <a:lnSpc>
                  <a:spcPct val="121300"/>
                </a:lnSpc>
              </a:pPr>
              <a:r>
                <a:rPr lang="ja-JP" altLang="en-US" sz="550">
                  <a:solidFill>
                    <a:srgbClr val="231F20"/>
                  </a:solidFill>
                  <a:latin typeface="+mn-ea"/>
                  <a:cs typeface="A-OTF Gothic BBB Pro"/>
                </a:rPr>
                <a:t>バスケット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  <p:sp>
          <p:nvSpPr>
            <p:cNvPr id="146" name="object 176">
              <a:extLst>
                <a:ext uri="{FF2B5EF4-FFF2-40B4-BE49-F238E27FC236}">
                  <a16:creationId xmlns:a16="http://schemas.microsoft.com/office/drawing/2014/main" id="{6A04B7CB-B9C2-430F-F646-689A9409CCA4}"/>
                </a:ext>
              </a:extLst>
            </p:cNvPr>
            <p:cNvSpPr txBox="1"/>
            <p:nvPr/>
          </p:nvSpPr>
          <p:spPr>
            <a:xfrm>
              <a:off x="6395222" y="7868792"/>
              <a:ext cx="470687" cy="304571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約1kg／</a:t>
              </a:r>
              <a:endParaRPr lang="en-US" altLang="ja-JP" sz="55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 marL="51825">
                <a:lnSpc>
                  <a:spcPct val="100000"/>
                </a:lnSpc>
                <a:spcBef>
                  <a:spcPts val="40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</a:t>
              </a:r>
              <a:r>
                <a:rPr sz="55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個</a:t>
              </a:r>
              <a:r>
                <a:rPr sz="550" spc="-9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あ</a:t>
              </a:r>
              <a:r>
                <a:rPr sz="550" spc="-12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た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り</a:t>
              </a:r>
              <a:endParaRPr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0" name="object 2">
              <a:extLst>
                <a:ext uri="{FF2B5EF4-FFF2-40B4-BE49-F238E27FC236}">
                  <a16:creationId xmlns:a16="http://schemas.microsoft.com/office/drawing/2014/main" id="{7AD4ADDF-6BAB-8C02-3434-2601D4658A4F}"/>
                </a:ext>
              </a:extLst>
            </p:cNvPr>
            <p:cNvSpPr txBox="1"/>
            <p:nvPr/>
          </p:nvSpPr>
          <p:spPr>
            <a:xfrm>
              <a:off x="6402359" y="7387337"/>
              <a:ext cx="525785" cy="21031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14,300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13,000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153" name="object 175">
              <a:extLst>
                <a:ext uri="{FF2B5EF4-FFF2-40B4-BE49-F238E27FC236}">
                  <a16:creationId xmlns:a16="http://schemas.microsoft.com/office/drawing/2014/main" id="{4C982CCD-A261-28FB-5657-2471D1D62B17}"/>
                </a:ext>
              </a:extLst>
            </p:cNvPr>
            <p:cNvSpPr txBox="1"/>
            <p:nvPr/>
          </p:nvSpPr>
          <p:spPr>
            <a:xfrm>
              <a:off x="6709058" y="7254467"/>
              <a:ext cx="299762" cy="136576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（</a:t>
              </a:r>
              <a:r>
                <a:rPr lang="en-US" altLang="ja-JP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2</a:t>
              </a:r>
              <a:r>
                <a:rPr lang="ja-JP" altLang="en-US" sz="550" dirty="0">
                  <a:solidFill>
                    <a:srgbClr val="231F20"/>
                  </a:solidFill>
                  <a:latin typeface="+mn-ea"/>
                  <a:cs typeface="A-OTF Gothic BBB Pro"/>
                </a:rPr>
                <a:t>個入り）</a:t>
              </a:r>
              <a:endParaRPr lang="ja-JP" altLang="en-US" sz="550" dirty="0">
                <a:latin typeface="+mn-ea"/>
                <a:cs typeface="A-OTF Gothic BBB Pro"/>
              </a:endParaRPr>
            </a:p>
          </p:txBody>
        </p: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454CB59B-F561-344B-3049-4A618CBF8EBA}"/>
              </a:ext>
            </a:extLst>
          </p:cNvPr>
          <p:cNvGrpSpPr/>
          <p:nvPr/>
        </p:nvGrpSpPr>
        <p:grpSpPr>
          <a:xfrm>
            <a:off x="5722557" y="5383486"/>
            <a:ext cx="1305759" cy="1066087"/>
            <a:chOff x="9774262" y="7144041"/>
            <a:chExt cx="1305759" cy="1066087"/>
          </a:xfrm>
        </p:grpSpPr>
        <p:pic>
          <p:nvPicPr>
            <p:cNvPr id="137" name="object 187">
              <a:extLst>
                <a:ext uri="{FF2B5EF4-FFF2-40B4-BE49-F238E27FC236}">
                  <a16:creationId xmlns:a16="http://schemas.microsoft.com/office/drawing/2014/main" id="{5114DE50-5F65-DC72-B1DF-699557B177A3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774262" y="7205000"/>
              <a:ext cx="616597" cy="1005128"/>
            </a:xfrm>
            <a:prstGeom prst="rect">
              <a:avLst/>
            </a:prstGeom>
          </p:spPr>
        </p:pic>
        <p:sp>
          <p:nvSpPr>
            <p:cNvPr id="138" name="object 188">
              <a:extLst>
                <a:ext uri="{FF2B5EF4-FFF2-40B4-BE49-F238E27FC236}">
                  <a16:creationId xmlns:a16="http://schemas.microsoft.com/office/drawing/2014/main" id="{13568080-3948-1835-E21F-AB4C5AC979DB}"/>
                </a:ext>
              </a:extLst>
            </p:cNvPr>
            <p:cNvSpPr/>
            <p:nvPr/>
          </p:nvSpPr>
          <p:spPr>
            <a:xfrm>
              <a:off x="10435170" y="7886128"/>
              <a:ext cx="463550" cy="324000"/>
            </a:xfrm>
            <a:custGeom>
              <a:avLst/>
              <a:gdLst/>
              <a:ahLst/>
              <a:cxnLst/>
              <a:rect l="l" t="t" r="r" b="b"/>
              <a:pathLst>
                <a:path w="463550" h="398779">
                  <a:moveTo>
                    <a:pt x="463423" y="0"/>
                  </a:moveTo>
                  <a:lnTo>
                    <a:pt x="0" y="0"/>
                  </a:lnTo>
                  <a:lnTo>
                    <a:pt x="0" y="398284"/>
                  </a:lnTo>
                  <a:lnTo>
                    <a:pt x="463423" y="398284"/>
                  </a:lnTo>
                  <a:lnTo>
                    <a:pt x="4634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75">
              <a:extLst>
                <a:ext uri="{FF2B5EF4-FFF2-40B4-BE49-F238E27FC236}">
                  <a16:creationId xmlns:a16="http://schemas.microsoft.com/office/drawing/2014/main" id="{9AB1990E-CD12-92BC-A0B9-85E52CDE91F9}"/>
                </a:ext>
              </a:extLst>
            </p:cNvPr>
            <p:cNvSpPr txBox="1"/>
            <p:nvPr/>
          </p:nvSpPr>
          <p:spPr>
            <a:xfrm>
              <a:off x="10423967" y="7144041"/>
              <a:ext cx="656054" cy="128881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ハンギングバー</a:t>
              </a:r>
              <a:endParaRPr lang="ja-JP" altLang="en-US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49" name="object 176">
              <a:extLst>
                <a:ext uri="{FF2B5EF4-FFF2-40B4-BE49-F238E27FC236}">
                  <a16:creationId xmlns:a16="http://schemas.microsoft.com/office/drawing/2014/main" id="{8DFAFA27-1B32-B86C-6868-624970529FB7}"/>
                </a:ext>
              </a:extLst>
            </p:cNvPr>
            <p:cNvSpPr txBox="1"/>
            <p:nvPr/>
          </p:nvSpPr>
          <p:spPr>
            <a:xfrm>
              <a:off x="10435944" y="7868792"/>
              <a:ext cx="449152" cy="212238"/>
            </a:xfrm>
            <a:prstGeom prst="rect">
              <a:avLst/>
            </a:prstGeom>
            <a:noFill/>
          </p:spPr>
          <p:txBody>
            <a:bodyPr vert="horz" wrap="square" lIns="0" tIns="50165" rIns="0" bIns="0" rtlCol="0">
              <a:spAutoFit/>
            </a:bodyPr>
            <a:lstStyle/>
            <a:p>
              <a:pPr marL="51825">
                <a:lnSpc>
                  <a:spcPct val="100000"/>
                </a:lnSpc>
                <a:spcBef>
                  <a:spcPts val="395"/>
                </a:spcBef>
              </a:pP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耐荷</a:t>
              </a:r>
              <a:r>
                <a:rPr sz="550" spc="-25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重</a:t>
              </a:r>
              <a:r>
                <a:rPr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：</a:t>
              </a:r>
              <a:endParaRPr sz="550" dirty="0">
                <a:latin typeface="MS PGothic Regular"/>
                <a:cs typeface="A-OTF Gothic BBB Pro"/>
              </a:endParaRPr>
            </a:p>
            <a:p>
              <a:pPr marL="50400">
                <a:lnSpc>
                  <a:spcPts val="525"/>
                </a:lnSpc>
                <a:spcBef>
                  <a:spcPts val="75"/>
                </a:spcBef>
              </a:pPr>
              <a:r>
                <a:rPr lang="ja-JP" altLang="en-US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約</a:t>
              </a:r>
              <a:r>
                <a:rPr lang="en-US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10</a:t>
              </a:r>
              <a:r>
                <a:rPr lang="en" altLang="ja-JP" sz="5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kg</a:t>
              </a:r>
              <a:endParaRPr lang="en" altLang="ja-JP" sz="550" dirty="0">
                <a:latin typeface="MS PGothic Regular"/>
                <a:cs typeface="A-OTF Gothic BBB Pro"/>
              </a:endParaRPr>
            </a:p>
          </p:txBody>
        </p:sp>
        <p:sp>
          <p:nvSpPr>
            <p:cNvPr id="154" name="object 2">
              <a:extLst>
                <a:ext uri="{FF2B5EF4-FFF2-40B4-BE49-F238E27FC236}">
                  <a16:creationId xmlns:a16="http://schemas.microsoft.com/office/drawing/2014/main" id="{B946D793-C046-FA91-6F45-0CAE7231EF7D}"/>
                </a:ext>
              </a:extLst>
            </p:cNvPr>
            <p:cNvSpPr txBox="1"/>
            <p:nvPr/>
          </p:nvSpPr>
          <p:spPr>
            <a:xfrm>
              <a:off x="10423967" y="7387337"/>
              <a:ext cx="557768" cy="2103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7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17,600</a:t>
              </a:r>
              <a:r>
                <a:rPr sz="400" spc="-3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</a:t>
              </a:r>
              <a:endParaRPr lang="en-US" sz="500" dirty="0">
                <a:solidFill>
                  <a:srgbClr val="231F20"/>
                </a:solidFill>
                <a:latin typeface="MS PGothic Regular"/>
                <a:cs typeface="A-OTF Gothic BBB Pro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（</a:t>
              </a:r>
              <a:r>
                <a:rPr sz="500" dirty="0" err="1">
                  <a:solidFill>
                    <a:srgbClr val="231F20"/>
                  </a:solidFill>
                  <a:latin typeface="MS PGothic Regular"/>
                  <a:cs typeface="A-OTF Gothic BBB Pro"/>
                </a:rPr>
                <a:t>税抜</a:t>
              </a:r>
              <a:r>
                <a:rPr lang="ja-JP" altLang="en-US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lang="en-US" altLang="ja-JP"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16,000</a:t>
              </a:r>
              <a:r>
                <a:rPr sz="500" spc="-5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MS PGothic Regular"/>
                  <a:cs typeface="A-OTF Gothic BBB Pro"/>
                </a:rPr>
                <a:t>円）</a:t>
              </a:r>
              <a:endParaRPr sz="500" dirty="0">
                <a:latin typeface="MS PGothic Regular"/>
                <a:cs typeface="A-OTF Gothic BBB Pro"/>
              </a:endParaRPr>
            </a:p>
          </p:txBody>
        </p:sp>
        <p:sp>
          <p:nvSpPr>
            <p:cNvPr id="155" name="object 175">
              <a:extLst>
                <a:ext uri="{FF2B5EF4-FFF2-40B4-BE49-F238E27FC236}">
                  <a16:creationId xmlns:a16="http://schemas.microsoft.com/office/drawing/2014/main" id="{DFA0A8E0-C17B-6C23-AB90-C35895812957}"/>
                </a:ext>
              </a:extLst>
            </p:cNvPr>
            <p:cNvSpPr txBox="1"/>
            <p:nvPr/>
          </p:nvSpPr>
          <p:spPr>
            <a:xfrm>
              <a:off x="10423967" y="7232893"/>
              <a:ext cx="527388" cy="128881"/>
            </a:xfrm>
            <a:prstGeom prst="rect">
              <a:avLst/>
            </a:prstGeom>
          </p:spPr>
          <p:txBody>
            <a:bodyPr vert="horz" wrap="non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r>
                <a:rPr lang="ja-JP" altLang="en-US" sz="500" dirty="0">
                  <a:solidFill>
                    <a:srgbClr val="231F20"/>
                  </a:solidFill>
                  <a:latin typeface="+mn-ea"/>
                  <a:cs typeface="A-OTF Gothic BBB Pro"/>
                </a:rPr>
                <a:t>（天袋ユニット下用）</a:t>
              </a:r>
              <a:endParaRPr lang="ja-JP" altLang="en-US" sz="500" dirty="0">
                <a:latin typeface="+mn-ea"/>
                <a:cs typeface="A-OTF Gothic BBB Pro"/>
              </a:endParaRPr>
            </a:p>
          </p:txBody>
        </p:sp>
      </p:grpSp>
      <p:sp>
        <p:nvSpPr>
          <p:cNvPr id="156" name="object 175">
            <a:extLst>
              <a:ext uri="{FF2B5EF4-FFF2-40B4-BE49-F238E27FC236}">
                <a16:creationId xmlns:a16="http://schemas.microsoft.com/office/drawing/2014/main" id="{05844692-6A2B-D25B-F1EF-BE3032C52AAC}"/>
              </a:ext>
            </a:extLst>
          </p:cNvPr>
          <p:cNvSpPr txBox="1"/>
          <p:nvPr/>
        </p:nvSpPr>
        <p:spPr>
          <a:xfrm>
            <a:off x="5722670" y="6503267"/>
            <a:ext cx="3939382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>
              <a:defRPr sz="500" kern="500" spc="-3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en-US" altLang="ja-JP" dirty="0"/>
              <a:t>※</a:t>
            </a:r>
            <a:r>
              <a:rPr lang="ja-JP" altLang="en-US" dirty="0"/>
              <a:t>扉裏収納は、ミラー扉へは取り付けできません。幅・奥行サイズの縮小</a:t>
            </a:r>
            <a:r>
              <a:rPr lang="en-US" altLang="ja-JP" dirty="0"/>
              <a:t>U</a:t>
            </a:r>
            <a:r>
              <a:rPr lang="ja-JP" altLang="en-US" dirty="0"/>
              <a:t>オーダー時は取り付けできません。</a:t>
            </a:r>
            <a:r>
              <a:rPr lang="en-US" altLang="ja-JP" dirty="0"/>
              <a:t>※</a:t>
            </a:r>
            <a:r>
              <a:rPr lang="ja-JP" altLang="en-US" dirty="0"/>
              <a:t>バスケット、フック、マグネット対応パネルは框扉へは取り付けできません。</a:t>
            </a:r>
          </a:p>
        </p:txBody>
      </p:sp>
      <p:sp>
        <p:nvSpPr>
          <p:cNvPr id="227" name="object 2">
            <a:extLst>
              <a:ext uri="{FF2B5EF4-FFF2-40B4-BE49-F238E27FC236}">
                <a16:creationId xmlns:a16="http://schemas.microsoft.com/office/drawing/2014/main" id="{3C06ACD9-B6D0-2445-BA7F-661A5A0475CE}"/>
              </a:ext>
            </a:extLst>
          </p:cNvPr>
          <p:cNvSpPr txBox="1"/>
          <p:nvPr/>
        </p:nvSpPr>
        <p:spPr>
          <a:xfrm>
            <a:off x="6917312" y="6698240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D4D36919-C7D5-5A48-87B5-E3C6EAA85D6B}"/>
              </a:ext>
            </a:extLst>
          </p:cNvPr>
          <p:cNvSpPr/>
          <p:nvPr/>
        </p:nvSpPr>
        <p:spPr>
          <a:xfrm>
            <a:off x="7924800" y="6643232"/>
            <a:ext cx="1896534" cy="177328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object 175">
            <a:extLst>
              <a:ext uri="{FF2B5EF4-FFF2-40B4-BE49-F238E27FC236}">
                <a16:creationId xmlns:a16="http://schemas.microsoft.com/office/drawing/2014/main" id="{A0BB5694-972D-D94F-9657-F5D7546FCF84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229377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4B5152D25344C46A4FF05F20073F57C" ma:contentTypeVersion="16" ma:contentTypeDescription="新しいドキュメントを作成します。" ma:contentTypeScope="" ma:versionID="bec81c6caee59e9966d59487bcf0f0fd">
  <xsd:schema xmlns:xsd="http://www.w3.org/2001/XMLSchema" xmlns:xs="http://www.w3.org/2001/XMLSchema" xmlns:p="http://schemas.microsoft.com/office/2006/metadata/properties" xmlns:ns2="97ff0b8d-195e-4925-b256-b2950659f282" xmlns:ns3="b924adf0-93c2-49e7-9b5f-c8fcec0ca137" targetNamespace="http://schemas.microsoft.com/office/2006/metadata/properties" ma:root="true" ma:fieldsID="8b72b70140fee01edcc208677817c548" ns2:_="" ns3:_="">
    <xsd:import namespace="97ff0b8d-195e-4925-b256-b2950659f282"/>
    <xsd:import namespace="b924adf0-93c2-49e7-9b5f-c8fcec0ca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0b8d-195e-4925-b256-b2950659f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ce391acf-b2a8-4a1c-9c03-161b1cee9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4adf0-93c2-49e7-9b5f-c8fcec0ca1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01a1b58-1cb9-446b-81c5-6efd4eae5be9}" ma:internalName="TaxCatchAll" ma:showField="CatchAllData" ma:web="b924adf0-93c2-49e7-9b5f-c8fcec0ca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ff0b8d-195e-4925-b256-b2950659f282">
      <Terms xmlns="http://schemas.microsoft.com/office/infopath/2007/PartnerControls"/>
    </lcf76f155ced4ddcb4097134ff3c332f>
    <TaxCatchAll xmlns="b924adf0-93c2-49e7-9b5f-c8fcec0ca137" xsi:nil="true"/>
  </documentManagement>
</p:properties>
</file>

<file path=customXml/itemProps1.xml><?xml version="1.0" encoding="utf-8"?>
<ds:datastoreItem xmlns:ds="http://schemas.openxmlformats.org/officeDocument/2006/customXml" ds:itemID="{6B5A816E-140F-4285-B303-DAAE45C84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9801A-AA7E-4BF6-A240-4771F0231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f0b8d-195e-4925-b256-b2950659f282"/>
    <ds:schemaRef ds:uri="b924adf0-93c2-49e7-9b5f-c8fcec0ca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8B8AE2-FEBB-4216-9E7E-9D0649EB4A1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b924adf0-93c2-49e7-9b5f-c8fcec0ca137"/>
    <ds:schemaRef ds:uri="http://purl.org/dc/dcmitype/"/>
    <ds:schemaRef ds:uri="97ff0b8d-195e-4925-b256-b2950659f282"/>
  </ds:schemaRefs>
</ds:datastoreItem>
</file>

<file path=docMetadata/LabelInfo.xml><?xml version="1.0" encoding="utf-8"?>
<clbl:labelList xmlns:clbl="http://schemas.microsoft.com/office/2020/mipLabelMetadata">
  <clbl:label id="{4863f5d6-4760-4589-be9c-42f82e075739}" enabled="0" method="" siteId="{4863f5d6-4760-4589-be9c-42f82e07573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3737</Words>
  <Application>Microsoft Office PowerPoint</Application>
  <PresentationFormat>A4 210 x 297 mm</PresentationFormat>
  <Paragraphs>1046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A-OTF Gothic BBB Pro</vt:lpstr>
      <vt:lpstr>-apple-system-font</vt:lpstr>
      <vt:lpstr>Kozuka Gothic Pr6N</vt:lpstr>
      <vt:lpstr>MS PGothic Regular</vt:lpstr>
      <vt:lpstr>ＭＳ Ｐゴシック</vt:lpstr>
      <vt:lpstr>ＭＳ Ｐゴシック</vt:lpstr>
      <vt:lpstr>游ゴシック</vt:lpstr>
      <vt:lpstr>Calibri</vt:lpstr>
      <vt:lpstr>Helvetica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tayouto_03</dc:title>
  <dc:creator>Miyahara Naomi (宮原 直美)</dc:creator>
  <cp:lastModifiedBy>Miyahara Naomi (宮原 直美)</cp:lastModifiedBy>
  <cp:revision>132</cp:revision>
  <cp:lastPrinted>2025-02-17T05:00:56Z</cp:lastPrinted>
  <dcterms:created xsi:type="dcterms:W3CDTF">2025-01-07T11:59:18Z</dcterms:created>
  <dcterms:modified xsi:type="dcterms:W3CDTF">2025-02-21T07:59:13Z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2025-01-07T00:00:00Z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2025-01-07T00:00:00Z</vt:filetime>
  </property>
  <property fmtid="{D5CDD505-2E9C-101B-9397-08002B2CF9AE}" pid="5" name="ContentTypeId">
    <vt:lpwstr>0x01010014B5152D25344C46A4FF05F20073F57C</vt:lpwstr>
  </property>
  <property fmtid="{D5CDD505-2E9C-101B-9397-08002B2CF9AE}" pid="6" name="MediaServiceImageTags">
    <vt:lpwstr/>
  </property>
</Properties>
</file>