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9906000" cy="6858000" type="A4"/>
  <p:notesSz cx="9906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22"/>
    <p:restoredTop sz="94711"/>
  </p:normalViewPr>
  <p:slideViewPr>
    <p:cSldViewPr>
      <p:cViewPr varScale="1">
        <p:scale>
          <a:sx n="98" d="100"/>
          <a:sy n="98" d="100"/>
        </p:scale>
        <p:origin x="1253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B8D06-CA97-3F41-96AC-2409C0AF4956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0600" y="3300413"/>
            <a:ext cx="79248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920D3-2B07-504A-8EEE-61672B0FBC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96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20D3-2B07-504A-8EEE-61672B0FBC7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086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10E13-08F9-DDFC-D5B5-3E62E16D5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2AA44C3-C52A-2ECD-5FCC-308828C9A6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9BF0CB2-6AFA-5089-B414-B6991AB05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F4F7FE-8C57-D148-5E1B-B6C718376E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20D3-2B07-504A-8EEE-61672B0FBC7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86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D72F8-0552-AB6A-D8C6-3961B2B25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F5ED71D-26F5-D05D-3BC6-D7B65BB1FC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8BB4437-5B5F-F0C2-FFC4-53C0CB528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145B6B-DE40-4E46-D610-C31FBD8F63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20D3-2B07-504A-8EEE-61672B0FBC7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542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03C57-A73F-A6A4-297E-3C321DEE3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6427BC1-EEA6-0440-A16C-7ECF2775B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756A561-F604-7895-C475-D2301E915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75B10E-A6FD-20FD-C4BD-F0B053E91E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20D3-2B07-504A-8EEE-61672B0FBC7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033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3992" y="25577"/>
            <a:ext cx="9619615" cy="589280"/>
          </a:xfrm>
          <a:custGeom>
            <a:avLst/>
            <a:gdLst/>
            <a:ahLst/>
            <a:cxnLst/>
            <a:rect l="l" t="t" r="r" b="b"/>
            <a:pathLst>
              <a:path w="9619615" h="589280">
                <a:moveTo>
                  <a:pt x="0" y="0"/>
                </a:moveTo>
                <a:lnTo>
                  <a:pt x="9619195" y="0"/>
                </a:lnTo>
                <a:lnTo>
                  <a:pt x="9619195" y="589279"/>
                </a:lnTo>
                <a:lnTo>
                  <a:pt x="0" y="58927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E4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82051" y="25577"/>
            <a:ext cx="8181340" cy="588010"/>
          </a:xfrm>
          <a:custGeom>
            <a:avLst/>
            <a:gdLst/>
            <a:ahLst/>
            <a:cxnLst/>
            <a:rect l="l" t="t" r="r" b="b"/>
            <a:pathLst>
              <a:path w="8181340" h="588010">
                <a:moveTo>
                  <a:pt x="8181149" y="0"/>
                </a:moveTo>
                <a:lnTo>
                  <a:pt x="0" y="0"/>
                </a:lnTo>
                <a:lnTo>
                  <a:pt x="0" y="587717"/>
                </a:lnTo>
                <a:lnTo>
                  <a:pt x="8181149" y="587717"/>
                </a:lnTo>
                <a:lnTo>
                  <a:pt x="8181149" y="0"/>
                </a:lnTo>
                <a:close/>
              </a:path>
            </a:pathLst>
          </a:custGeom>
          <a:solidFill>
            <a:srgbClr val="4E4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294602" y="355580"/>
            <a:ext cx="0" cy="264160"/>
          </a:xfrm>
          <a:custGeom>
            <a:avLst/>
            <a:gdLst/>
            <a:ahLst/>
            <a:cxnLst/>
            <a:rect l="l" t="t" r="r" b="b"/>
            <a:pathLst>
              <a:path h="264159">
                <a:moveTo>
                  <a:pt x="0" y="0"/>
                </a:moveTo>
                <a:lnTo>
                  <a:pt x="0" y="2639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429834" y="355580"/>
            <a:ext cx="8331200" cy="0"/>
          </a:xfrm>
          <a:custGeom>
            <a:avLst/>
            <a:gdLst/>
            <a:ahLst/>
            <a:cxnLst/>
            <a:rect l="l" t="t" r="r" b="b"/>
            <a:pathLst>
              <a:path w="8331200">
                <a:moveTo>
                  <a:pt x="0" y="0"/>
                </a:moveTo>
                <a:lnTo>
                  <a:pt x="83312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7721" y="239293"/>
            <a:ext cx="1150937" cy="174421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40144" y="4266806"/>
            <a:ext cx="4152900" cy="2400300"/>
          </a:xfrm>
          <a:custGeom>
            <a:avLst/>
            <a:gdLst/>
            <a:ahLst/>
            <a:cxnLst/>
            <a:rect l="l" t="t" r="r" b="b"/>
            <a:pathLst>
              <a:path w="4152900" h="2400300">
                <a:moveTo>
                  <a:pt x="0" y="0"/>
                </a:moveTo>
                <a:lnTo>
                  <a:pt x="4152468" y="0"/>
                </a:lnTo>
                <a:lnTo>
                  <a:pt x="4152468" y="2400046"/>
                </a:lnTo>
                <a:lnTo>
                  <a:pt x="0" y="24000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375670" y="3786695"/>
            <a:ext cx="2589530" cy="2884170"/>
          </a:xfrm>
          <a:custGeom>
            <a:avLst/>
            <a:gdLst/>
            <a:ahLst/>
            <a:cxnLst/>
            <a:rect l="l" t="t" r="r" b="b"/>
            <a:pathLst>
              <a:path w="2589529" h="2884170">
                <a:moveTo>
                  <a:pt x="0" y="0"/>
                </a:moveTo>
                <a:lnTo>
                  <a:pt x="2589098" y="0"/>
                </a:lnTo>
                <a:lnTo>
                  <a:pt x="2589098" y="2883789"/>
                </a:lnTo>
                <a:lnTo>
                  <a:pt x="0" y="288378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375670" y="692035"/>
            <a:ext cx="5400675" cy="2976245"/>
          </a:xfrm>
          <a:custGeom>
            <a:avLst/>
            <a:gdLst/>
            <a:ahLst/>
            <a:cxnLst/>
            <a:rect l="l" t="t" r="r" b="b"/>
            <a:pathLst>
              <a:path w="5400675" h="2976245">
                <a:moveTo>
                  <a:pt x="0" y="0"/>
                </a:moveTo>
                <a:lnTo>
                  <a:pt x="5400547" y="0"/>
                </a:lnTo>
                <a:lnTo>
                  <a:pt x="5400547" y="2976206"/>
                </a:lnTo>
                <a:lnTo>
                  <a:pt x="0" y="297620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375670" y="696468"/>
            <a:ext cx="5400675" cy="136525"/>
          </a:xfrm>
          <a:custGeom>
            <a:avLst/>
            <a:gdLst/>
            <a:ahLst/>
            <a:cxnLst/>
            <a:rect l="l" t="t" r="r" b="b"/>
            <a:pathLst>
              <a:path w="5400675" h="136525">
                <a:moveTo>
                  <a:pt x="5400547" y="0"/>
                </a:moveTo>
                <a:lnTo>
                  <a:pt x="0" y="0"/>
                </a:lnTo>
                <a:lnTo>
                  <a:pt x="0" y="135915"/>
                </a:lnTo>
                <a:lnTo>
                  <a:pt x="5400547" y="135915"/>
                </a:lnTo>
                <a:lnTo>
                  <a:pt x="5400547" y="0"/>
                </a:lnTo>
                <a:close/>
              </a:path>
            </a:pathLst>
          </a:custGeom>
          <a:solidFill>
            <a:srgbClr val="505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960987FE-D369-AF4B-8703-CE03DFDCA0F1}"/>
              </a:ext>
            </a:extLst>
          </p:cNvPr>
          <p:cNvSpPr>
            <a:spLocks/>
          </p:cNvSpPr>
          <p:nvPr userDrawn="1"/>
        </p:nvSpPr>
        <p:spPr bwMode="auto">
          <a:xfrm>
            <a:off x="140144" y="3713276"/>
            <a:ext cx="4152900" cy="509790"/>
          </a:xfrm>
          <a:prstGeom prst="rect">
            <a:avLst/>
          </a:prstGeom>
          <a:solidFill>
            <a:srgbClr val="FFECC5"/>
          </a:solidFill>
          <a:ln w="635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+mj-ea"/>
              <a:ea typeface="+mj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emf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19" Type="http://schemas.openxmlformats.org/officeDocument/2006/relationships/image" Target="../media/image18.emf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20.jpg"/><Relationship Id="rId3" Type="http://schemas.openxmlformats.org/officeDocument/2006/relationships/image" Target="../media/image2.jpg"/><Relationship Id="rId21" Type="http://schemas.openxmlformats.org/officeDocument/2006/relationships/image" Target="../media/image23.emf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g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19" Type="http://schemas.openxmlformats.org/officeDocument/2006/relationships/image" Target="../media/image21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25.emf"/><Relationship Id="rId3" Type="http://schemas.openxmlformats.org/officeDocument/2006/relationships/image" Target="../media/image2.jpg"/><Relationship Id="rId21" Type="http://schemas.openxmlformats.org/officeDocument/2006/relationships/image" Target="../media/image28.emf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jpg"/><Relationship Id="rId20" Type="http://schemas.openxmlformats.org/officeDocument/2006/relationships/image" Target="../media/image27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19" Type="http://schemas.openxmlformats.org/officeDocument/2006/relationships/image" Target="../media/image26.emf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30.emf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19" Type="http://schemas.openxmlformats.org/officeDocument/2006/relationships/image" Target="../media/image31.emf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8120" y="6080088"/>
            <a:ext cx="161099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altLang="ja-JP" sz="1600" dirty="0">
                <a:solidFill>
                  <a:srgbClr val="231F20"/>
                </a:solidFill>
                <a:latin typeface="MS PGothic Regular"/>
                <a:cs typeface="A-OTF Gothic BBB Pro"/>
              </a:rPr>
              <a:t>309,100</a:t>
            </a:r>
            <a:r>
              <a:rPr sz="1500" spc="-3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sz="6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円（税抜</a:t>
            </a:r>
            <a:r>
              <a:rPr sz="60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lang="en-US" altLang="ja-JP" sz="600" dirty="0">
                <a:solidFill>
                  <a:srgbClr val="231F20"/>
                </a:solidFill>
                <a:latin typeface="MS PGothic Regular"/>
                <a:cs typeface="A-OTF Gothic BBB Pro"/>
              </a:rPr>
              <a:t>281,000</a:t>
            </a:r>
            <a:r>
              <a:rPr sz="60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sz="600" dirty="0">
                <a:solidFill>
                  <a:srgbClr val="231F20"/>
                </a:solidFill>
                <a:latin typeface="MS PGothic Regular"/>
                <a:cs typeface="A-OTF Gothic BBB Pro"/>
              </a:rPr>
              <a:t>円）</a:t>
            </a:r>
            <a:endParaRPr sz="600" dirty="0">
              <a:latin typeface="MS PGothic Regular"/>
              <a:cs typeface="A-OTF Gothic BBB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2687" y="5992229"/>
            <a:ext cx="51752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spc="-65" dirty="0">
                <a:solidFill>
                  <a:srgbClr val="231F20"/>
                </a:solidFill>
                <a:latin typeface="MS PGothic Regular"/>
                <a:cs typeface="A-OTF Gothic BBB Pro"/>
              </a:rPr>
              <a:t>プ</a:t>
            </a:r>
            <a:r>
              <a:rPr sz="600" spc="-130" dirty="0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600" spc="-40" dirty="0">
                <a:solidFill>
                  <a:srgbClr val="231F20"/>
                </a:solidFill>
                <a:latin typeface="MS PGothic Regular"/>
                <a:cs typeface="A-OTF Gothic BBB Pro"/>
              </a:rPr>
              <a:t>ン</a:t>
            </a:r>
            <a:r>
              <a:rPr sz="600" dirty="0">
                <a:solidFill>
                  <a:srgbClr val="231F20"/>
                </a:solidFill>
                <a:latin typeface="MS PGothic Regular"/>
                <a:cs typeface="A-OTF Gothic BBB Pro"/>
              </a:rPr>
              <a:t>合計価格</a:t>
            </a:r>
            <a:endParaRPr sz="600" dirty="0">
              <a:latin typeface="MS PGothic Regular"/>
              <a:cs typeface="A-OTF Gothic BBB Pr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46690" y="4340826"/>
            <a:ext cx="179070" cy="9169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500" spc="10" dirty="0">
                <a:solidFill>
                  <a:srgbClr val="231F20"/>
                </a:solidFill>
                <a:latin typeface="MS PGothic Regular"/>
                <a:cs typeface="A-OTF Gothic BBB Pro"/>
              </a:rPr>
              <a:t>1600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98288" y="4340826"/>
            <a:ext cx="95885" cy="9169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500" spc="10" dirty="0">
                <a:solidFill>
                  <a:srgbClr val="231F20"/>
                </a:solidFill>
                <a:latin typeface="MS PGothic Regular"/>
                <a:cs typeface="A-OTF Gothic BBB Pro"/>
              </a:rPr>
              <a:t>15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60802" y="4637072"/>
            <a:ext cx="76944" cy="191770"/>
          </a:xfrm>
          <a:prstGeom prst="rect">
            <a:avLst/>
          </a:prstGeom>
        </p:spPr>
        <p:txBody>
          <a:bodyPr vert="vert270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2070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7299" y="4343722"/>
            <a:ext cx="36322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" altLang="ja-JP"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PLAN No.</a:t>
            </a:r>
            <a:endParaRPr lang="en" altLang="ja-JP" sz="6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03733" y="4342642"/>
            <a:ext cx="1382804" cy="716809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670"/>
              </a:spcBef>
            </a:pPr>
            <a:r>
              <a:rPr sz="17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SC01-1</a:t>
            </a:r>
            <a:endParaRPr sz="17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9370">
              <a:lnSpc>
                <a:spcPct val="100000"/>
              </a:lnSpc>
              <a:spcBef>
                <a:spcPts val="200"/>
              </a:spcBef>
            </a:pP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傘・衣類収納＋下部オープン収納</a:t>
            </a:r>
            <a:endParaRPr sz="6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 幅1615 × 高さ2070 × 奥行330mm ］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9370">
              <a:lnSpc>
                <a:spcPct val="100000"/>
              </a:lnSpc>
              <a:spcBef>
                <a:spcPts val="365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※エンドパネル1枚含む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51872" y="5139978"/>
            <a:ext cx="36322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" altLang="ja-JP"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PLAN No.</a:t>
            </a:r>
            <a:endParaRPr lang="en" altLang="ja-JP" sz="6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98306" y="5186829"/>
            <a:ext cx="1323975" cy="63182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290"/>
              </a:spcBef>
            </a:pPr>
            <a:r>
              <a:rPr sz="17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SC01-2</a:t>
            </a:r>
            <a:endParaRPr sz="17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9370">
              <a:lnSpc>
                <a:spcPct val="100000"/>
              </a:lnSpc>
              <a:spcBef>
                <a:spcPts val="70"/>
              </a:spcBef>
            </a:pP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靴収納＋コート収納</a:t>
            </a:r>
            <a:endParaRPr sz="6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</a:t>
            </a:r>
            <a:r>
              <a:rPr sz="550" spc="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幅2200 × 高さ2070 × 奥行330mm ］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9370">
              <a:lnSpc>
                <a:spcPct val="100000"/>
              </a:lnSpc>
              <a:spcBef>
                <a:spcPts val="275"/>
              </a:spcBef>
            </a:pPr>
            <a:r>
              <a:rPr sz="550" spc="-2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※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ジョイント天板・金具1セット含む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344023" y="4428455"/>
            <a:ext cx="0" cy="2086610"/>
          </a:xfrm>
          <a:custGeom>
            <a:avLst/>
            <a:gdLst/>
            <a:ahLst/>
            <a:cxnLst/>
            <a:rect l="l" t="t" r="r" b="b"/>
            <a:pathLst>
              <a:path h="2086609">
                <a:moveTo>
                  <a:pt x="0" y="0"/>
                </a:moveTo>
                <a:lnTo>
                  <a:pt x="0" y="2086292"/>
                </a:lnTo>
              </a:path>
            </a:pathLst>
          </a:custGeom>
          <a:ln w="1270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88520" y="4869122"/>
            <a:ext cx="2358390" cy="0"/>
          </a:xfrm>
          <a:custGeom>
            <a:avLst/>
            <a:gdLst/>
            <a:ahLst/>
            <a:cxnLst/>
            <a:rect l="l" t="t" r="r" b="b"/>
            <a:pathLst>
              <a:path w="2358390">
                <a:moveTo>
                  <a:pt x="0" y="0"/>
                </a:moveTo>
                <a:lnTo>
                  <a:pt x="2357780" y="0"/>
                </a:lnTo>
              </a:path>
            </a:pathLst>
          </a:custGeom>
          <a:ln w="1270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839093" y="5151079"/>
            <a:ext cx="177165" cy="9105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50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1600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570154" y="5151079"/>
            <a:ext cx="135890" cy="9105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500" spc="5" dirty="0">
                <a:solidFill>
                  <a:srgbClr val="231F20"/>
                </a:solidFill>
                <a:latin typeface="MS PGothic Regular"/>
                <a:cs typeface="A-OTF Gothic BBB Pro"/>
              </a:rPr>
              <a:t>600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568098" y="5424214"/>
            <a:ext cx="76944" cy="189865"/>
          </a:xfrm>
          <a:prstGeom prst="rect">
            <a:avLst/>
          </a:prstGeom>
        </p:spPr>
        <p:txBody>
          <a:bodyPr vert="vert270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2070</a:t>
            </a:r>
            <a:endParaRPr sz="500" dirty="0">
              <a:latin typeface="MS PGothic Regular"/>
              <a:cs typeface="A-OTF Gothic BBB Pro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2823366" y="4792348"/>
            <a:ext cx="916940" cy="664845"/>
            <a:chOff x="2823366" y="4792348"/>
            <a:chExt cx="916940" cy="664845"/>
          </a:xfrm>
        </p:grpSpPr>
        <p:sp>
          <p:nvSpPr>
            <p:cNvPr id="103" name="object 103"/>
            <p:cNvSpPr/>
            <p:nvPr/>
          </p:nvSpPr>
          <p:spPr>
            <a:xfrm>
              <a:off x="2833522" y="5116220"/>
              <a:ext cx="134620" cy="314325"/>
            </a:xfrm>
            <a:custGeom>
              <a:avLst/>
              <a:gdLst/>
              <a:ahLst/>
              <a:cxnLst/>
              <a:rect l="l" t="t" r="r" b="b"/>
              <a:pathLst>
                <a:path w="134619" h="314325">
                  <a:moveTo>
                    <a:pt x="134480" y="0"/>
                  </a:moveTo>
                  <a:lnTo>
                    <a:pt x="0" y="0"/>
                  </a:lnTo>
                  <a:lnTo>
                    <a:pt x="0" y="313715"/>
                  </a:lnTo>
                  <a:lnTo>
                    <a:pt x="134480" y="313715"/>
                  </a:lnTo>
                  <a:lnTo>
                    <a:pt x="13448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833522" y="5116220"/>
              <a:ext cx="134620" cy="314325"/>
            </a:xfrm>
            <a:custGeom>
              <a:avLst/>
              <a:gdLst/>
              <a:ahLst/>
              <a:cxnLst/>
              <a:rect l="l" t="t" r="r" b="b"/>
              <a:pathLst>
                <a:path w="134619" h="314325">
                  <a:moveTo>
                    <a:pt x="134480" y="0"/>
                  </a:moveTo>
                  <a:lnTo>
                    <a:pt x="0" y="0"/>
                  </a:lnTo>
                  <a:lnTo>
                    <a:pt x="0" y="313715"/>
                  </a:lnTo>
                  <a:lnTo>
                    <a:pt x="134480" y="313715"/>
                  </a:lnTo>
                  <a:lnTo>
                    <a:pt x="134480" y="0"/>
                  </a:lnTo>
                  <a:close/>
                </a:path>
              </a:pathLst>
            </a:custGeom>
            <a:ln w="499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833522" y="5429935"/>
              <a:ext cx="134620" cy="9525"/>
            </a:xfrm>
            <a:custGeom>
              <a:avLst/>
              <a:gdLst/>
              <a:ahLst/>
              <a:cxnLst/>
              <a:rect l="l" t="t" r="r" b="b"/>
              <a:pathLst>
                <a:path w="134619" h="9525">
                  <a:moveTo>
                    <a:pt x="134480" y="0"/>
                  </a:moveTo>
                  <a:lnTo>
                    <a:pt x="0" y="0"/>
                  </a:lnTo>
                  <a:lnTo>
                    <a:pt x="0" y="8966"/>
                  </a:lnTo>
                  <a:lnTo>
                    <a:pt x="134480" y="8966"/>
                  </a:lnTo>
                  <a:lnTo>
                    <a:pt x="134480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833522" y="5429935"/>
              <a:ext cx="134620" cy="9525"/>
            </a:xfrm>
            <a:custGeom>
              <a:avLst/>
              <a:gdLst/>
              <a:ahLst/>
              <a:cxnLst/>
              <a:rect l="l" t="t" r="r" b="b"/>
              <a:pathLst>
                <a:path w="134619" h="9525">
                  <a:moveTo>
                    <a:pt x="134480" y="0"/>
                  </a:moveTo>
                  <a:lnTo>
                    <a:pt x="0" y="0"/>
                  </a:lnTo>
                  <a:lnTo>
                    <a:pt x="0" y="8966"/>
                  </a:lnTo>
                  <a:lnTo>
                    <a:pt x="134480" y="8966"/>
                  </a:lnTo>
                  <a:lnTo>
                    <a:pt x="134480" y="0"/>
                  </a:lnTo>
                  <a:close/>
                </a:path>
              </a:pathLst>
            </a:custGeom>
            <a:ln w="499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833522" y="4802505"/>
              <a:ext cx="134620" cy="314325"/>
            </a:xfrm>
            <a:custGeom>
              <a:avLst/>
              <a:gdLst/>
              <a:ahLst/>
              <a:cxnLst/>
              <a:rect l="l" t="t" r="r" b="b"/>
              <a:pathLst>
                <a:path w="134619" h="314325">
                  <a:moveTo>
                    <a:pt x="134480" y="0"/>
                  </a:moveTo>
                  <a:lnTo>
                    <a:pt x="0" y="0"/>
                  </a:lnTo>
                  <a:lnTo>
                    <a:pt x="0" y="313702"/>
                  </a:lnTo>
                  <a:lnTo>
                    <a:pt x="134480" y="313702"/>
                  </a:lnTo>
                  <a:lnTo>
                    <a:pt x="13448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833522" y="4802505"/>
              <a:ext cx="134620" cy="314325"/>
            </a:xfrm>
            <a:custGeom>
              <a:avLst/>
              <a:gdLst/>
              <a:ahLst/>
              <a:cxnLst/>
              <a:rect l="l" t="t" r="r" b="b"/>
              <a:pathLst>
                <a:path w="134619" h="314325">
                  <a:moveTo>
                    <a:pt x="134480" y="0"/>
                  </a:moveTo>
                  <a:lnTo>
                    <a:pt x="0" y="0"/>
                  </a:lnTo>
                  <a:lnTo>
                    <a:pt x="0" y="313702"/>
                  </a:lnTo>
                  <a:lnTo>
                    <a:pt x="134480" y="313702"/>
                  </a:lnTo>
                  <a:lnTo>
                    <a:pt x="134480" y="0"/>
                  </a:lnTo>
                  <a:close/>
                </a:path>
              </a:pathLst>
            </a:custGeom>
            <a:ln w="499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081515" y="4802505"/>
              <a:ext cx="324485" cy="130175"/>
            </a:xfrm>
            <a:custGeom>
              <a:avLst/>
              <a:gdLst/>
              <a:ahLst/>
              <a:cxnLst/>
              <a:rect l="l" t="t" r="r" b="b"/>
              <a:pathLst>
                <a:path w="324485" h="130175">
                  <a:moveTo>
                    <a:pt x="324180" y="0"/>
                  </a:moveTo>
                  <a:lnTo>
                    <a:pt x="0" y="0"/>
                  </a:lnTo>
                  <a:lnTo>
                    <a:pt x="0" y="129908"/>
                  </a:lnTo>
                  <a:lnTo>
                    <a:pt x="324180" y="129908"/>
                  </a:lnTo>
                  <a:lnTo>
                    <a:pt x="32418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081515" y="4802505"/>
              <a:ext cx="324485" cy="130175"/>
            </a:xfrm>
            <a:custGeom>
              <a:avLst/>
              <a:gdLst/>
              <a:ahLst/>
              <a:cxnLst/>
              <a:rect l="l" t="t" r="r" b="b"/>
              <a:pathLst>
                <a:path w="324485" h="130175">
                  <a:moveTo>
                    <a:pt x="324180" y="0"/>
                  </a:moveTo>
                  <a:lnTo>
                    <a:pt x="0" y="0"/>
                  </a:lnTo>
                  <a:lnTo>
                    <a:pt x="0" y="129908"/>
                  </a:lnTo>
                  <a:lnTo>
                    <a:pt x="324180" y="129908"/>
                  </a:lnTo>
                  <a:lnTo>
                    <a:pt x="324180" y="0"/>
                  </a:lnTo>
                  <a:close/>
                </a:path>
              </a:pathLst>
            </a:custGeom>
            <a:ln w="499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405695" y="4802505"/>
              <a:ext cx="324485" cy="130175"/>
            </a:xfrm>
            <a:custGeom>
              <a:avLst/>
              <a:gdLst/>
              <a:ahLst/>
              <a:cxnLst/>
              <a:rect l="l" t="t" r="r" b="b"/>
              <a:pathLst>
                <a:path w="324485" h="130175">
                  <a:moveTo>
                    <a:pt x="324180" y="0"/>
                  </a:moveTo>
                  <a:lnTo>
                    <a:pt x="0" y="0"/>
                  </a:lnTo>
                  <a:lnTo>
                    <a:pt x="0" y="129908"/>
                  </a:lnTo>
                  <a:lnTo>
                    <a:pt x="324180" y="129908"/>
                  </a:lnTo>
                  <a:lnTo>
                    <a:pt x="32418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405695" y="4802505"/>
              <a:ext cx="324485" cy="130175"/>
            </a:xfrm>
            <a:custGeom>
              <a:avLst/>
              <a:gdLst/>
              <a:ahLst/>
              <a:cxnLst/>
              <a:rect l="l" t="t" r="r" b="b"/>
              <a:pathLst>
                <a:path w="324485" h="130175">
                  <a:moveTo>
                    <a:pt x="324180" y="0"/>
                  </a:moveTo>
                  <a:lnTo>
                    <a:pt x="0" y="0"/>
                  </a:lnTo>
                  <a:lnTo>
                    <a:pt x="0" y="129908"/>
                  </a:lnTo>
                  <a:lnTo>
                    <a:pt x="324180" y="129908"/>
                  </a:lnTo>
                  <a:lnTo>
                    <a:pt x="324180" y="0"/>
                  </a:lnTo>
                  <a:close/>
                </a:path>
              </a:pathLst>
            </a:custGeom>
            <a:ln w="499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968002" y="4802505"/>
              <a:ext cx="113664" cy="130175"/>
            </a:xfrm>
            <a:custGeom>
              <a:avLst/>
              <a:gdLst/>
              <a:ahLst/>
              <a:cxnLst/>
              <a:rect l="l" t="t" r="r" b="b"/>
              <a:pathLst>
                <a:path w="113664" h="130175">
                  <a:moveTo>
                    <a:pt x="113245" y="0"/>
                  </a:moveTo>
                  <a:lnTo>
                    <a:pt x="0" y="0"/>
                  </a:lnTo>
                  <a:lnTo>
                    <a:pt x="0" y="129908"/>
                  </a:lnTo>
                  <a:lnTo>
                    <a:pt x="113245" y="129908"/>
                  </a:lnTo>
                  <a:lnTo>
                    <a:pt x="113245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968002" y="4802505"/>
              <a:ext cx="113664" cy="130175"/>
            </a:xfrm>
            <a:custGeom>
              <a:avLst/>
              <a:gdLst/>
              <a:ahLst/>
              <a:cxnLst/>
              <a:rect l="l" t="t" r="r" b="b"/>
              <a:pathLst>
                <a:path w="113664" h="130175">
                  <a:moveTo>
                    <a:pt x="113245" y="0"/>
                  </a:moveTo>
                  <a:lnTo>
                    <a:pt x="0" y="0"/>
                  </a:lnTo>
                  <a:lnTo>
                    <a:pt x="0" y="129908"/>
                  </a:lnTo>
                  <a:lnTo>
                    <a:pt x="113245" y="129908"/>
                  </a:lnTo>
                  <a:lnTo>
                    <a:pt x="113245" y="0"/>
                  </a:lnTo>
                  <a:close/>
                </a:path>
              </a:pathLst>
            </a:custGeom>
            <a:ln w="499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833526" y="4802508"/>
              <a:ext cx="896619" cy="644525"/>
            </a:xfrm>
            <a:custGeom>
              <a:avLst/>
              <a:gdLst/>
              <a:ahLst/>
              <a:cxnLst/>
              <a:rect l="l" t="t" r="r" b="b"/>
              <a:pathLst>
                <a:path w="896620" h="644525">
                  <a:moveTo>
                    <a:pt x="0" y="644042"/>
                  </a:moveTo>
                  <a:lnTo>
                    <a:pt x="0" y="0"/>
                  </a:lnTo>
                  <a:lnTo>
                    <a:pt x="896353" y="0"/>
                  </a:lnTo>
                  <a:lnTo>
                    <a:pt x="896353" y="146532"/>
                  </a:lnTo>
                </a:path>
              </a:pathLst>
            </a:custGeom>
            <a:ln w="1993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405690" y="4965663"/>
              <a:ext cx="0" cy="421005"/>
            </a:xfrm>
            <a:custGeom>
              <a:avLst/>
              <a:gdLst/>
              <a:ahLst/>
              <a:cxnLst/>
              <a:rect l="l" t="t" r="r" b="b"/>
              <a:pathLst>
                <a:path h="421004">
                  <a:moveTo>
                    <a:pt x="0" y="0"/>
                  </a:moveTo>
                  <a:lnTo>
                    <a:pt x="0" y="420471"/>
                  </a:lnTo>
                </a:path>
              </a:pathLst>
            </a:custGeom>
            <a:ln w="4991">
              <a:solidFill>
                <a:srgbClr val="9D9F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389071" y="5303515"/>
              <a:ext cx="340995" cy="127000"/>
            </a:xfrm>
            <a:custGeom>
              <a:avLst/>
              <a:gdLst/>
              <a:ahLst/>
              <a:cxnLst/>
              <a:rect l="l" t="t" r="r" b="b"/>
              <a:pathLst>
                <a:path w="340995" h="127000">
                  <a:moveTo>
                    <a:pt x="0" y="126491"/>
                  </a:moveTo>
                  <a:lnTo>
                    <a:pt x="340804" y="126491"/>
                  </a:lnTo>
                  <a:lnTo>
                    <a:pt x="340804" y="0"/>
                  </a:lnTo>
                </a:path>
              </a:pathLst>
            </a:custGeom>
            <a:ln w="1993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2554169" y="5048783"/>
            <a:ext cx="5651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231F20"/>
                </a:solidFill>
                <a:latin typeface="A-OTF Gothic BBB Pr6N"/>
                <a:cs typeface="A-OTF Gothic BBB Pr6N"/>
              </a:rPr>
              <a:t>A</a:t>
            </a:r>
            <a:endParaRPr sz="500">
              <a:latin typeface="A-OTF Gothic BBB Pr6N"/>
              <a:cs typeface="A-OTF Gothic BBB Pr6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547374" y="5113616"/>
            <a:ext cx="7620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231F20"/>
                </a:solidFill>
                <a:latin typeface="A-OTF Gothic BBB Pr6N"/>
                <a:cs typeface="A-OTF Gothic BBB Pr6N"/>
              </a:rPr>
              <a:t>面</a:t>
            </a:r>
            <a:endParaRPr sz="500">
              <a:latin typeface="A-OTF Gothic BBB Pr6N"/>
              <a:cs typeface="A-OTF Gothic BBB Pr6N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2530360" y="5059451"/>
            <a:ext cx="92075" cy="153035"/>
          </a:xfrm>
          <a:custGeom>
            <a:avLst/>
            <a:gdLst/>
            <a:ahLst/>
            <a:cxnLst/>
            <a:rect l="l" t="t" r="r" b="b"/>
            <a:pathLst>
              <a:path w="92075" h="153035">
                <a:moveTo>
                  <a:pt x="0" y="152514"/>
                </a:moveTo>
                <a:lnTo>
                  <a:pt x="91693" y="152514"/>
                </a:lnTo>
                <a:lnTo>
                  <a:pt x="91693" y="0"/>
                </a:lnTo>
                <a:lnTo>
                  <a:pt x="0" y="0"/>
                </a:lnTo>
                <a:lnTo>
                  <a:pt x="0" y="152514"/>
                </a:lnTo>
                <a:close/>
              </a:path>
            </a:pathLst>
          </a:custGeom>
          <a:ln w="36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2629230" y="4985604"/>
            <a:ext cx="92333" cy="270718"/>
          </a:xfrm>
          <a:prstGeom prst="rect">
            <a:avLst/>
          </a:prstGeom>
        </p:spPr>
        <p:txBody>
          <a:bodyPr vert="vert270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600" dirty="0">
                <a:solidFill>
                  <a:srgbClr val="231F20"/>
                </a:solidFill>
                <a:latin typeface="MS PGothic Regular"/>
                <a:cs typeface="A-OTF Gothic BBB Pro"/>
              </a:rPr>
              <a:t>1615</a:t>
            </a:r>
            <a:endParaRPr sz="600" dirty="0">
              <a:latin typeface="MS PGothic Regular"/>
              <a:cs typeface="A-OTF Gothic BBB Pro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2722045" y="4800574"/>
            <a:ext cx="70485" cy="654685"/>
            <a:chOff x="2722045" y="4800574"/>
            <a:chExt cx="70485" cy="654685"/>
          </a:xfrm>
        </p:grpSpPr>
        <p:sp>
          <p:nvSpPr>
            <p:cNvPr id="123" name="object 123"/>
            <p:cNvSpPr/>
            <p:nvPr/>
          </p:nvSpPr>
          <p:spPr>
            <a:xfrm>
              <a:off x="2725220" y="4803749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5">
                  <a:moveTo>
                    <a:pt x="63842" y="0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725220" y="5452032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5">
                  <a:moveTo>
                    <a:pt x="63842" y="0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741649" y="4804370"/>
              <a:ext cx="0" cy="647700"/>
            </a:xfrm>
            <a:custGeom>
              <a:avLst/>
              <a:gdLst/>
              <a:ahLst/>
              <a:cxnLst/>
              <a:rect l="l" t="t" r="r" b="b"/>
              <a:pathLst>
                <a:path h="647700">
                  <a:moveTo>
                    <a:pt x="0" y="0"/>
                  </a:moveTo>
                  <a:lnTo>
                    <a:pt x="0" y="647661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3071990" y="4593183"/>
            <a:ext cx="157480" cy="85725"/>
          </a:xfrm>
          <a:prstGeom prst="rect">
            <a:avLst/>
          </a:prstGeom>
          <a:ln w="3784">
            <a:solidFill>
              <a:srgbClr val="231F2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5"/>
              </a:spcBef>
            </a:pPr>
            <a:r>
              <a:rPr sz="500" dirty="0">
                <a:solidFill>
                  <a:srgbClr val="231F20"/>
                </a:solidFill>
                <a:latin typeface="A-OTF Gothic BBB Pr6N"/>
                <a:cs typeface="A-OTF Gothic BBB Pr6N"/>
              </a:rPr>
              <a:t>B面</a:t>
            </a:r>
            <a:endParaRPr sz="500">
              <a:latin typeface="A-OTF Gothic BBB Pr6N"/>
              <a:cs typeface="A-OTF Gothic BBB Pr6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256948" y="4576390"/>
            <a:ext cx="205104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31F20"/>
                </a:solidFill>
                <a:latin typeface="MS PGothic Regular"/>
                <a:cs typeface="A-OTF Gothic BBB Pro"/>
              </a:rPr>
              <a:t>2530</a:t>
            </a:r>
            <a:endParaRPr sz="600" dirty="0">
              <a:latin typeface="MS PGothic Regular"/>
              <a:cs typeface="A-OTF Gothic BBB Pro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2820678" y="4700865"/>
            <a:ext cx="925194" cy="877569"/>
            <a:chOff x="2820678" y="4700865"/>
            <a:chExt cx="925194" cy="877569"/>
          </a:xfrm>
        </p:grpSpPr>
        <p:sp>
          <p:nvSpPr>
            <p:cNvPr id="129" name="object 129"/>
            <p:cNvSpPr/>
            <p:nvPr/>
          </p:nvSpPr>
          <p:spPr>
            <a:xfrm>
              <a:off x="3742289" y="4700865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63830"/>
                  </a:moveTo>
                  <a:lnTo>
                    <a:pt x="0" y="0"/>
                  </a:lnTo>
                </a:path>
              </a:pathLst>
            </a:custGeom>
            <a:ln w="419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823771" y="4700865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63830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823776" y="4717293"/>
              <a:ext cx="918210" cy="0"/>
            </a:xfrm>
            <a:custGeom>
              <a:avLst/>
              <a:gdLst/>
              <a:ahLst/>
              <a:cxnLst/>
              <a:rect l="l" t="t" r="r" b="b"/>
              <a:pathLst>
                <a:path w="918210">
                  <a:moveTo>
                    <a:pt x="917892" y="0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014662" y="4932040"/>
              <a:ext cx="87630" cy="139700"/>
            </a:xfrm>
            <a:custGeom>
              <a:avLst/>
              <a:gdLst/>
              <a:ahLst/>
              <a:cxnLst/>
              <a:rect l="l" t="t" r="r" b="b"/>
              <a:pathLst>
                <a:path w="87630" h="139700">
                  <a:moveTo>
                    <a:pt x="0" y="0"/>
                  </a:moveTo>
                  <a:lnTo>
                    <a:pt x="0" y="139153"/>
                  </a:lnTo>
                  <a:lnTo>
                    <a:pt x="87388" y="139153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898639" y="5439097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0"/>
                  </a:moveTo>
                  <a:lnTo>
                    <a:pt x="0" y="139153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4" name="object 134"/>
          <p:cNvSpPr txBox="1"/>
          <p:nvPr/>
        </p:nvSpPr>
        <p:spPr>
          <a:xfrm>
            <a:off x="3126518" y="5007010"/>
            <a:ext cx="537798" cy="205476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9525" marR="5080" indent="-10160">
              <a:lnSpc>
                <a:spcPts val="690"/>
              </a:lnSpc>
              <a:spcBef>
                <a:spcPts val="145"/>
              </a:spcBef>
            </a:pPr>
            <a:r>
              <a:rPr sz="600" spc="-100" dirty="0">
                <a:solidFill>
                  <a:srgbClr val="231F20"/>
                </a:solidFill>
                <a:latin typeface="MS PGothic Regular"/>
                <a:cs typeface="A-OTF Gothic BBB Pro"/>
              </a:rPr>
              <a:t>ジョイント 天板・金具</a:t>
            </a:r>
            <a:endParaRPr sz="600" spc="-100" dirty="0">
              <a:latin typeface="MS PGothic Regular"/>
              <a:cs typeface="A-OTF Gothic BBB Pro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696446" y="5596799"/>
            <a:ext cx="533024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エンドパネル</a:t>
            </a:r>
            <a:endParaRPr sz="600" spc="-50" dirty="0">
              <a:latin typeface="MS PGothic Regular"/>
              <a:cs typeface="A-OTF Gothic BBB Pro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382020" y="692035"/>
            <a:ext cx="5387975" cy="125675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254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0"/>
              </a:spcBef>
            </a:pPr>
            <a:r>
              <a:rPr lang="ja-JP" altLang="en-US" sz="800" b="1" dirty="0">
                <a:solidFill>
                  <a:srgbClr val="FFFF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"/>
              </a:rPr>
              <a:t>収納ユニット バリエーション</a:t>
            </a:r>
            <a:endParaRPr sz="800" dirty="0">
              <a:latin typeface="MS PGothic" panose="020B0600070205080204" pitchFamily="34" charset="-128"/>
              <a:ea typeface="MS PGothic" panose="020B0600070205080204" pitchFamily="34" charset="-128"/>
              <a:cs typeface="Kozuka Gothic Pr6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4382019" y="3786695"/>
            <a:ext cx="2588400" cy="134011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1079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85"/>
              </a:spcBef>
            </a:pPr>
            <a:r>
              <a:rPr sz="800" b="1" spc="50" dirty="0">
                <a:solidFill>
                  <a:srgbClr val="FFFF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"/>
              </a:rPr>
              <a:t>カラーバリエーション</a:t>
            </a:r>
            <a:endParaRPr sz="800" b="1" spc="50" dirty="0">
              <a:latin typeface="MS PGothic" panose="020B0600070205080204" pitchFamily="34" charset="-128"/>
              <a:ea typeface="MS PGothic" panose="020B0600070205080204" pitchFamily="34" charset="-128"/>
              <a:cs typeface="Kozuka Gothic Pr6N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7051649" y="3786695"/>
            <a:ext cx="2734310" cy="2884170"/>
          </a:xfrm>
          <a:custGeom>
            <a:avLst/>
            <a:gdLst/>
            <a:ahLst/>
            <a:cxnLst/>
            <a:rect l="l" t="t" r="r" b="b"/>
            <a:pathLst>
              <a:path w="2734309" h="2884170">
                <a:moveTo>
                  <a:pt x="0" y="0"/>
                </a:moveTo>
                <a:lnTo>
                  <a:pt x="2734221" y="0"/>
                </a:lnTo>
                <a:lnTo>
                  <a:pt x="2734221" y="2883789"/>
                </a:lnTo>
                <a:lnTo>
                  <a:pt x="0" y="288378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7057999" y="3786693"/>
            <a:ext cx="2721610" cy="134016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10800" rIns="0" bIns="0" rtlCol="0" anchor="t" anchorCtr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lang="ja-JP" altLang="en-US" sz="800" b="1" spc="50" dirty="0">
                <a:solidFill>
                  <a:srgbClr val="FFFF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"/>
              </a:rPr>
              <a:t>側面用 オプションパーツ</a:t>
            </a:r>
            <a:endParaRPr lang="ja-JP" altLang="en-US" sz="800" b="1" spc="50" dirty="0">
              <a:latin typeface="MS PGothic" panose="020B0600070205080204" pitchFamily="34" charset="-128"/>
              <a:ea typeface="MS PGothic" panose="020B0600070205080204" pitchFamily="34" charset="-128"/>
              <a:cs typeface="Kozuka Gothic Pr6N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4880350" y="929446"/>
            <a:ext cx="4377055" cy="2193290"/>
            <a:chOff x="4880350" y="929446"/>
            <a:chExt cx="4377055" cy="2193290"/>
          </a:xfrm>
        </p:grpSpPr>
        <p:pic>
          <p:nvPicPr>
            <p:cNvPr id="141" name="object 1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1957" y="962158"/>
              <a:ext cx="751772" cy="1958589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54449" y="929446"/>
              <a:ext cx="802754" cy="2193184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8340" y="962158"/>
              <a:ext cx="751772" cy="1925083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80350" y="935025"/>
              <a:ext cx="751772" cy="2118477"/>
            </a:xfrm>
            <a:prstGeom prst="rect">
              <a:avLst/>
            </a:prstGeom>
          </p:spPr>
        </p:pic>
      </p:grpSp>
      <p:sp>
        <p:nvSpPr>
          <p:cNvPr id="148" name="object 148"/>
          <p:cNvSpPr txBox="1"/>
          <p:nvPr/>
        </p:nvSpPr>
        <p:spPr>
          <a:xfrm>
            <a:off x="4470336" y="3993214"/>
            <a:ext cx="711263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30" dirty="0">
                <a:solidFill>
                  <a:srgbClr val="231F20"/>
                </a:solidFill>
                <a:latin typeface="Kozuka Gothic Pr6N"/>
                <a:cs typeface="Kozuka Gothic Pr6N"/>
              </a:rPr>
              <a:t>ユ</a:t>
            </a:r>
            <a:r>
              <a:rPr sz="700" b="1" spc="-85" dirty="0">
                <a:solidFill>
                  <a:srgbClr val="231F20"/>
                </a:solidFill>
                <a:latin typeface="Kozuka Gothic Pr6N"/>
                <a:cs typeface="Kozuka Gothic Pr6N"/>
              </a:rPr>
              <a:t>ニ</a:t>
            </a:r>
            <a:r>
              <a:rPr sz="700" b="1" spc="-190" dirty="0">
                <a:solidFill>
                  <a:srgbClr val="231F20"/>
                </a:solidFill>
                <a:latin typeface="Kozuka Gothic Pr6N"/>
                <a:cs typeface="Kozuka Gothic Pr6N"/>
              </a:rPr>
              <a:t>ッ</a:t>
            </a:r>
            <a:r>
              <a:rPr sz="700" b="1" spc="-65" dirty="0">
                <a:solidFill>
                  <a:srgbClr val="231F20"/>
                </a:solidFill>
                <a:latin typeface="Kozuka Gothic Pr6N"/>
                <a:cs typeface="Kozuka Gothic Pr6N"/>
              </a:rPr>
              <a:t>ト</a:t>
            </a: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内面</a:t>
            </a:r>
            <a:endParaRPr sz="700" dirty="0">
              <a:latin typeface="Kozuka Gothic Pr6N"/>
              <a:cs typeface="Kozuka Gothic Pr6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4470337" y="4979115"/>
            <a:ext cx="85238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30" dirty="0">
                <a:solidFill>
                  <a:srgbClr val="231F20"/>
                </a:solidFill>
                <a:latin typeface="Kozuka Gothic Pr6N"/>
                <a:cs typeface="Kozuka Gothic Pr6N"/>
              </a:rPr>
              <a:t>ユ</a:t>
            </a:r>
            <a:r>
              <a:rPr sz="700" b="1" spc="-85" dirty="0">
                <a:solidFill>
                  <a:srgbClr val="231F20"/>
                </a:solidFill>
                <a:latin typeface="Kozuka Gothic Pr6N"/>
                <a:cs typeface="Kozuka Gothic Pr6N"/>
              </a:rPr>
              <a:t>ニ</a:t>
            </a:r>
            <a:r>
              <a:rPr sz="700" b="1" spc="-190" dirty="0">
                <a:solidFill>
                  <a:srgbClr val="231F20"/>
                </a:solidFill>
                <a:latin typeface="Kozuka Gothic Pr6N"/>
                <a:cs typeface="Kozuka Gothic Pr6N"/>
              </a:rPr>
              <a:t>ッ</a:t>
            </a:r>
            <a:r>
              <a:rPr sz="700" b="1" spc="-65" dirty="0">
                <a:solidFill>
                  <a:srgbClr val="231F20"/>
                </a:solidFill>
                <a:latin typeface="Kozuka Gothic Pr6N"/>
                <a:cs typeface="Kozuka Gothic Pr6N"/>
              </a:rPr>
              <a:t>ト</a:t>
            </a: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外面</a:t>
            </a:r>
            <a:endParaRPr sz="700" dirty="0">
              <a:latin typeface="Kozuka Gothic Pr6N"/>
              <a:cs typeface="Kozuka Gothic Pr6N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4488520" y="5794747"/>
            <a:ext cx="2358390" cy="0"/>
          </a:xfrm>
          <a:custGeom>
            <a:avLst/>
            <a:gdLst/>
            <a:ahLst/>
            <a:cxnLst/>
            <a:rect l="l" t="t" r="r" b="b"/>
            <a:pathLst>
              <a:path w="2358390">
                <a:moveTo>
                  <a:pt x="0" y="0"/>
                </a:moveTo>
                <a:lnTo>
                  <a:pt x="2357780" y="0"/>
                </a:lnTo>
              </a:path>
            </a:pathLst>
          </a:custGeom>
          <a:ln w="1270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4473004" y="5904711"/>
            <a:ext cx="116579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固定</a:t>
            </a:r>
            <a:r>
              <a:rPr sz="700" b="1" spc="-175" dirty="0">
                <a:solidFill>
                  <a:srgbClr val="231F20"/>
                </a:solidFill>
                <a:latin typeface="Kozuka Gothic Pr6N"/>
                <a:cs typeface="Kozuka Gothic Pr6N"/>
              </a:rPr>
              <a:t>棚・</a:t>
            </a: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樹脂</a:t>
            </a:r>
            <a:r>
              <a:rPr sz="700" b="1" spc="-175" dirty="0">
                <a:solidFill>
                  <a:srgbClr val="231F20"/>
                </a:solidFill>
                <a:latin typeface="Kozuka Gothic Pr6N"/>
                <a:cs typeface="Kozuka Gothic Pr6N"/>
              </a:rPr>
              <a:t>棚・</a:t>
            </a: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木製棚</a:t>
            </a:r>
            <a:endParaRPr sz="700" dirty="0">
              <a:latin typeface="Kozuka Gothic Pr6N"/>
              <a:cs typeface="Kozuka Gothic Pr6N"/>
            </a:endParaRPr>
          </a:p>
        </p:txBody>
      </p:sp>
      <p:grpSp>
        <p:nvGrpSpPr>
          <p:cNvPr id="152" name="object 152"/>
          <p:cNvGrpSpPr/>
          <p:nvPr/>
        </p:nvGrpSpPr>
        <p:grpSpPr>
          <a:xfrm>
            <a:off x="4486071" y="4157421"/>
            <a:ext cx="2360930" cy="372110"/>
            <a:chOff x="4486071" y="4157421"/>
            <a:chExt cx="2360930" cy="372110"/>
          </a:xfrm>
        </p:grpSpPr>
        <p:pic>
          <p:nvPicPr>
            <p:cNvPr id="153" name="object 1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86071" y="4160608"/>
              <a:ext cx="560158" cy="365721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85054" y="4160608"/>
              <a:ext cx="560171" cy="365721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84062" y="4160608"/>
              <a:ext cx="560158" cy="365721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83045" y="4160608"/>
              <a:ext cx="560171" cy="365721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6283058" y="4160596"/>
              <a:ext cx="560705" cy="365760"/>
            </a:xfrm>
            <a:custGeom>
              <a:avLst/>
              <a:gdLst/>
              <a:ahLst/>
              <a:cxnLst/>
              <a:rect l="l" t="t" r="r" b="b"/>
              <a:pathLst>
                <a:path w="560704" h="365760">
                  <a:moveTo>
                    <a:pt x="560158" y="365721"/>
                  </a:moveTo>
                  <a:lnTo>
                    <a:pt x="0" y="365721"/>
                  </a:lnTo>
                  <a:lnTo>
                    <a:pt x="0" y="0"/>
                  </a:lnTo>
                  <a:lnTo>
                    <a:pt x="560158" y="0"/>
                  </a:lnTo>
                  <a:lnTo>
                    <a:pt x="560158" y="365721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9" name="object 15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86256" y="4043972"/>
            <a:ext cx="766724" cy="1209179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37931" y="4043972"/>
            <a:ext cx="766724" cy="1209179"/>
          </a:xfrm>
          <a:prstGeom prst="rect">
            <a:avLst/>
          </a:prstGeom>
        </p:spPr>
      </p:pic>
      <p:pic>
        <p:nvPicPr>
          <p:cNvPr id="161" name="object 16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889618" y="4043972"/>
            <a:ext cx="766724" cy="1209179"/>
          </a:xfrm>
          <a:prstGeom prst="rect">
            <a:avLst/>
          </a:prstGeom>
        </p:spPr>
      </p:pic>
      <p:sp>
        <p:nvSpPr>
          <p:cNvPr id="162" name="object 162"/>
          <p:cNvSpPr txBox="1"/>
          <p:nvPr/>
        </p:nvSpPr>
        <p:spPr>
          <a:xfrm>
            <a:off x="4495810" y="4557981"/>
            <a:ext cx="550420" cy="153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ウォールナット柄</a:t>
            </a:r>
            <a:endParaRPr lang="en-US" altLang="ja-JP" sz="55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</a:t>
            </a: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TY</a:t>
            </a:r>
            <a:r>
              <a:rPr lang="ja-JP" altLang="en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4486059" y="5157431"/>
            <a:ext cx="560705" cy="365760"/>
          </a:xfrm>
          <a:custGeom>
            <a:avLst/>
            <a:gdLst/>
            <a:ahLst/>
            <a:cxnLst/>
            <a:rect l="l" t="t" r="r" b="b"/>
            <a:pathLst>
              <a:path w="560704" h="365760">
                <a:moveTo>
                  <a:pt x="560171" y="0"/>
                </a:moveTo>
                <a:lnTo>
                  <a:pt x="0" y="0"/>
                </a:lnTo>
                <a:lnTo>
                  <a:pt x="0" y="365709"/>
                </a:lnTo>
                <a:lnTo>
                  <a:pt x="560171" y="365709"/>
                </a:lnTo>
                <a:lnTo>
                  <a:pt x="560171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 txBox="1"/>
          <p:nvPr/>
        </p:nvSpPr>
        <p:spPr>
          <a:xfrm>
            <a:off x="4486059" y="6471517"/>
            <a:ext cx="585069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グレー色</a:t>
            </a:r>
            <a:endParaRPr lang="ja-JP" altLang="en-US" sz="550" dirty="0">
              <a:latin typeface="MS PGothic Regular"/>
              <a:cs typeface="A-OTF Gothic BBB Pro"/>
            </a:endParaRPr>
          </a:p>
        </p:txBody>
      </p:sp>
      <p:pic>
        <p:nvPicPr>
          <p:cNvPr id="165" name="object 16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486071" y="6099492"/>
            <a:ext cx="560158" cy="365709"/>
          </a:xfrm>
          <a:prstGeom prst="rect">
            <a:avLst/>
          </a:prstGeom>
        </p:spPr>
      </p:pic>
      <p:grpSp>
        <p:nvGrpSpPr>
          <p:cNvPr id="166" name="object 166"/>
          <p:cNvGrpSpPr/>
          <p:nvPr/>
        </p:nvGrpSpPr>
        <p:grpSpPr>
          <a:xfrm>
            <a:off x="5210125" y="5131654"/>
            <a:ext cx="535305" cy="403860"/>
            <a:chOff x="5210125" y="5131654"/>
            <a:chExt cx="535305" cy="403860"/>
          </a:xfrm>
        </p:grpSpPr>
        <p:pic>
          <p:nvPicPr>
            <p:cNvPr id="167" name="object 16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10125" y="5131654"/>
              <a:ext cx="437113" cy="403449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5613970" y="5356584"/>
              <a:ext cx="132080" cy="0"/>
            </a:xfrm>
            <a:custGeom>
              <a:avLst/>
              <a:gdLst/>
              <a:ahLst/>
              <a:cxnLst/>
              <a:rect l="l" t="t" r="r" b="b"/>
              <a:pathLst>
                <a:path w="132079">
                  <a:moveTo>
                    <a:pt x="0" y="0"/>
                  </a:moveTo>
                  <a:lnTo>
                    <a:pt x="131457" y="0"/>
                  </a:lnTo>
                </a:path>
              </a:pathLst>
            </a:custGeom>
            <a:ln w="381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9" name="object 169"/>
          <p:cNvGrpSpPr/>
          <p:nvPr/>
        </p:nvGrpSpPr>
        <p:grpSpPr>
          <a:xfrm>
            <a:off x="6216451" y="5076469"/>
            <a:ext cx="623570" cy="459105"/>
            <a:chOff x="6216451" y="5076469"/>
            <a:chExt cx="623570" cy="459105"/>
          </a:xfrm>
        </p:grpSpPr>
        <p:pic>
          <p:nvPicPr>
            <p:cNvPr id="170" name="object 17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87338" y="5076469"/>
              <a:ext cx="552462" cy="458635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6216451" y="5356584"/>
              <a:ext cx="213995" cy="0"/>
            </a:xfrm>
            <a:custGeom>
              <a:avLst/>
              <a:gdLst/>
              <a:ahLst/>
              <a:cxnLst/>
              <a:rect l="l" t="t" r="r" b="b"/>
              <a:pathLst>
                <a:path w="213995">
                  <a:moveTo>
                    <a:pt x="0" y="0"/>
                  </a:moveTo>
                  <a:lnTo>
                    <a:pt x="213601" y="0"/>
                  </a:lnTo>
                </a:path>
              </a:pathLst>
            </a:custGeom>
            <a:ln w="381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" name="object 172"/>
          <p:cNvSpPr txBox="1"/>
          <p:nvPr/>
        </p:nvSpPr>
        <p:spPr>
          <a:xfrm>
            <a:off x="5722795" y="5242130"/>
            <a:ext cx="49954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5080" algn="ctr"/>
            <a:r>
              <a:rPr sz="50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ユニット外面は</a:t>
            </a:r>
            <a:endParaRPr lang="en-US" altLang="ja-JP" sz="50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065" marR="5080" indent="5080" algn="ctr"/>
            <a:r>
              <a:rPr sz="50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ライトグレー色に</a:t>
            </a:r>
            <a:endParaRPr lang="en-US" altLang="ja-JP" sz="50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065" marR="5080" indent="5080" algn="ctr"/>
            <a:r>
              <a:rPr sz="50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なります</a:t>
            </a:r>
            <a:r>
              <a:rPr sz="5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。</a:t>
            </a:r>
            <a:endParaRPr sz="5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8053524" y="5261572"/>
            <a:ext cx="683260" cy="15965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r>
              <a:rPr sz="700" spc="-13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フ</a:t>
            </a:r>
            <a:r>
              <a:rPr sz="700" spc="-16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ック</a:t>
            </a:r>
            <a:endParaRPr sz="700" dirty="0">
              <a:latin typeface="MS PGothic Regular"/>
              <a:cs typeface="A-OTF Gothic BBB Pro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8889618" y="5261572"/>
            <a:ext cx="863633" cy="15965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r>
              <a:rPr sz="700" spc="-9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マ</a:t>
            </a:r>
            <a:r>
              <a:rPr sz="700" spc="-6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グ</a:t>
            </a:r>
            <a:r>
              <a:rPr sz="700" spc="-14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ネ</a:t>
            </a:r>
            <a:r>
              <a:rPr sz="700" spc="-30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700" spc="-4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700" spc="3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対</a:t>
            </a:r>
            <a:r>
              <a:rPr sz="700" spc="1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応</a:t>
            </a:r>
            <a:r>
              <a:rPr sz="700" spc="-3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パ</a:t>
            </a:r>
            <a:r>
              <a:rPr sz="700" spc="-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ネ</a:t>
            </a:r>
            <a:r>
              <a:rPr sz="7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endParaRPr sz="700" dirty="0">
              <a:latin typeface="MS PGothic Regular"/>
              <a:cs typeface="A-OTF Gothic BBB Pro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7192731" y="5261572"/>
            <a:ext cx="656054" cy="15965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r>
              <a:rPr sz="700" spc="-4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バ</a:t>
            </a:r>
            <a:r>
              <a:rPr sz="700" spc="-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ス</a:t>
            </a:r>
            <a:r>
              <a:rPr sz="700" spc="-10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ケ</a:t>
            </a:r>
            <a:r>
              <a:rPr sz="700" spc="-30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ット</a:t>
            </a:r>
            <a:endParaRPr sz="700" dirty="0">
              <a:latin typeface="MS PGothic Regular"/>
              <a:cs typeface="A-OTF Gothic BBB Pro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7186256" y="5818552"/>
            <a:ext cx="781685" cy="252000"/>
          </a:xfrm>
          <a:prstGeom prst="rect">
            <a:avLst/>
          </a:prstGeom>
          <a:solidFill>
            <a:srgbClr val="BCBEC0"/>
          </a:solidFill>
        </p:spPr>
        <p:txBody>
          <a:bodyPr vert="horz" wrap="square" lIns="0" tIns="5016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395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耐荷</a:t>
            </a:r>
            <a:r>
              <a:rPr sz="55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重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：</a:t>
            </a:r>
            <a:endParaRPr sz="550" dirty="0">
              <a:latin typeface="MS PGothic Regular"/>
              <a:cs typeface="A-OTF Gothic BBB Pro"/>
            </a:endParaRPr>
          </a:p>
          <a:p>
            <a:pPr marL="123825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約1kg／1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個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あ</a:t>
            </a:r>
            <a:r>
              <a:rPr sz="550" spc="-120" dirty="0">
                <a:solidFill>
                  <a:srgbClr val="231F20"/>
                </a:solidFill>
                <a:latin typeface="MS PGothic Regular"/>
                <a:cs typeface="A-OTF Gothic BBB Pro"/>
              </a:rPr>
              <a:t>た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り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8037931" y="5818552"/>
            <a:ext cx="781685" cy="252000"/>
          </a:xfrm>
          <a:prstGeom prst="rect">
            <a:avLst/>
          </a:prstGeom>
          <a:solidFill>
            <a:srgbClr val="BCBEC0"/>
          </a:solidFill>
        </p:spPr>
        <p:txBody>
          <a:bodyPr vert="horz" wrap="square" lIns="0" tIns="5016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395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耐荷</a:t>
            </a:r>
            <a:r>
              <a:rPr sz="55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重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：</a:t>
            </a:r>
            <a:endParaRPr sz="550" dirty="0">
              <a:latin typeface="MS PGothic Regular"/>
              <a:cs typeface="A-OTF Gothic BBB Pro"/>
            </a:endParaRPr>
          </a:p>
          <a:p>
            <a:pPr marL="107314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約1kg／1製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品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あ</a:t>
            </a:r>
            <a:r>
              <a:rPr sz="550" spc="-120" dirty="0">
                <a:solidFill>
                  <a:srgbClr val="231F20"/>
                </a:solidFill>
                <a:latin typeface="MS PGothic Regular"/>
                <a:cs typeface="A-OTF Gothic BBB Pro"/>
              </a:rPr>
              <a:t>た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り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8889618" y="5818552"/>
            <a:ext cx="781685" cy="252000"/>
          </a:xfrm>
          <a:prstGeom prst="rect">
            <a:avLst/>
          </a:prstGeom>
          <a:solidFill>
            <a:srgbClr val="BCBEC0"/>
          </a:solidFill>
        </p:spPr>
        <p:txBody>
          <a:bodyPr vert="horz" wrap="square" lIns="0" tIns="5016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395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耐荷</a:t>
            </a:r>
            <a:r>
              <a:rPr sz="55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重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：</a:t>
            </a:r>
            <a:endParaRPr sz="550" dirty="0">
              <a:latin typeface="MS PGothic Regular"/>
              <a:cs typeface="A-OTF Gothic BBB Pro"/>
            </a:endParaRPr>
          </a:p>
          <a:p>
            <a:pPr marL="123825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約1kg／1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枚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あ</a:t>
            </a:r>
            <a:r>
              <a:rPr sz="550" spc="-120" dirty="0">
                <a:solidFill>
                  <a:srgbClr val="231F20"/>
                </a:solidFill>
                <a:latin typeface="MS PGothic Regular"/>
                <a:cs typeface="A-OTF Gothic BBB Pro"/>
              </a:rPr>
              <a:t>た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り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8876543" y="6116560"/>
            <a:ext cx="80085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5080" indent="-63500">
              <a:spcBef>
                <a:spcPts val="100"/>
              </a:spcBef>
            </a:pP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※写</a:t>
            </a:r>
            <a:r>
              <a:rPr sz="500" spc="-15" dirty="0">
                <a:solidFill>
                  <a:srgbClr val="231F20"/>
                </a:solidFill>
                <a:latin typeface="MS PGothic Regular"/>
                <a:cs typeface="A-OTF Gothic BBB Pro"/>
              </a:rPr>
              <a:t>真</a:t>
            </a:r>
            <a:r>
              <a:rPr sz="50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の</a:t>
            </a:r>
            <a:r>
              <a:rPr sz="50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マ</a:t>
            </a:r>
            <a:r>
              <a:rPr sz="500" spc="-70" dirty="0">
                <a:solidFill>
                  <a:srgbClr val="231F20"/>
                </a:solidFill>
                <a:latin typeface="MS PGothic Regular"/>
                <a:cs typeface="A-OTF Gothic BBB Pro"/>
              </a:rPr>
              <a:t>グ</a:t>
            </a:r>
            <a:r>
              <a:rPr sz="500" spc="-130" dirty="0">
                <a:solidFill>
                  <a:srgbClr val="231F20"/>
                </a:solidFill>
                <a:latin typeface="MS PGothic Regular"/>
                <a:cs typeface="A-OTF Gothic BBB Pro"/>
              </a:rPr>
              <a:t>ネ</a:t>
            </a:r>
            <a:r>
              <a:rPr sz="500" spc="-240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00" spc="-55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吸着</a:t>
            </a:r>
            <a:r>
              <a:rPr sz="50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品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は 商</a:t>
            </a:r>
            <a:r>
              <a:rPr sz="500" spc="-40" dirty="0">
                <a:solidFill>
                  <a:srgbClr val="231F20"/>
                </a:solidFill>
                <a:latin typeface="MS PGothic Regular"/>
                <a:cs typeface="A-OTF Gothic BBB Pro"/>
              </a:rPr>
              <a:t>品</a:t>
            </a:r>
            <a:r>
              <a:rPr sz="500" spc="-70" dirty="0">
                <a:solidFill>
                  <a:srgbClr val="231F20"/>
                </a:solidFill>
                <a:latin typeface="MS PGothic Regular"/>
                <a:cs typeface="A-OTF Gothic BBB Pro"/>
              </a:rPr>
              <a:t>で</a:t>
            </a:r>
            <a:r>
              <a:rPr sz="50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は</a:t>
            </a:r>
            <a:r>
              <a:rPr sz="500" spc="-114" dirty="0">
                <a:solidFill>
                  <a:srgbClr val="231F20"/>
                </a:solidFill>
                <a:latin typeface="MS PGothic Regular"/>
                <a:cs typeface="A-OTF Gothic BBB Pro"/>
              </a:rPr>
              <a:t>あ</a:t>
            </a:r>
            <a:r>
              <a:rPr sz="500" spc="-140" dirty="0">
                <a:solidFill>
                  <a:srgbClr val="231F20"/>
                </a:solidFill>
                <a:latin typeface="MS PGothic Regular"/>
                <a:cs typeface="A-OTF Gothic BBB Pro"/>
              </a:rPr>
              <a:t>り</a:t>
            </a:r>
            <a:r>
              <a:rPr sz="50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ま</a:t>
            </a:r>
            <a:r>
              <a:rPr sz="50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せ</a:t>
            </a:r>
            <a:r>
              <a:rPr sz="50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ん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00" dirty="0">
              <a:latin typeface="MS PGothic Regular"/>
              <a:cs typeface="A-OTF Gothic BBB Pro"/>
            </a:endParaRPr>
          </a:p>
        </p:txBody>
      </p:sp>
      <p:pic>
        <p:nvPicPr>
          <p:cNvPr id="181" name="bg object 24">
            <a:extLst>
              <a:ext uri="{FF2B5EF4-FFF2-40B4-BE49-F238E27FC236}">
                <a16:creationId xmlns:a16="http://schemas.microsoft.com/office/drawing/2014/main" id="{669121AF-3F6A-B741-911F-332EC87EB1C2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2011" y="692048"/>
            <a:ext cx="4149394" cy="2973603"/>
          </a:xfrm>
          <a:prstGeom prst="rect">
            <a:avLst/>
          </a:prstGeom>
        </p:spPr>
      </p:pic>
      <p:sp>
        <p:nvSpPr>
          <p:cNvPr id="183" name="Rectangle 24">
            <a:extLst>
              <a:ext uri="{FF2B5EF4-FFF2-40B4-BE49-F238E27FC236}">
                <a16:creationId xmlns:a16="http://schemas.microsoft.com/office/drawing/2014/main" id="{77B77B53-859D-7942-8188-49EE01890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263" y="113675"/>
            <a:ext cx="3854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</a:pPr>
            <a:r>
              <a:rPr lang="ja-JP" altLang="en-US" sz="1100" b="1">
                <a:solidFill>
                  <a:schemeClr val="bg1"/>
                </a:solidFill>
                <a:latin typeface="ＭＳ Ｐゴシック" charset="-128"/>
              </a:rPr>
              <a:t>クロークシェルフ</a:t>
            </a:r>
            <a:endParaRPr lang="ja-JP" altLang="en-US" sz="1100" b="1" dirty="0">
              <a:solidFill>
                <a:schemeClr val="bg1"/>
              </a:solidFill>
              <a:latin typeface="ＭＳ Ｐゴシック" charset="-128"/>
            </a:endParaRPr>
          </a:p>
        </p:txBody>
      </p:sp>
      <p:sp>
        <p:nvSpPr>
          <p:cNvPr id="185" name="Rectangle 126">
            <a:extLst>
              <a:ext uri="{FF2B5EF4-FFF2-40B4-BE49-F238E27FC236}">
                <a16:creationId xmlns:a16="http://schemas.microsoft.com/office/drawing/2014/main" id="{F6367A8E-8182-A648-92C1-0D233314A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92" y="3804302"/>
            <a:ext cx="41493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ja-JP" altLang="en-US" sz="1100"/>
              <a:t>毎日使う物、たまにしか使わない物、雨の日に使う物などを</a:t>
            </a:r>
          </a:p>
          <a:p>
            <a:r>
              <a:rPr lang="ja-JP" altLang="en-US" sz="1100" spc="-30"/>
              <a:t>ユニットごとに分けてたっぷり収納。スーツケースなどの保管場所にも</a:t>
            </a:r>
            <a:r>
              <a:rPr lang="ja-JP" altLang="en-US" sz="1100" spc="-100"/>
              <a:t>。</a:t>
            </a:r>
          </a:p>
        </p:txBody>
      </p:sp>
      <p:sp>
        <p:nvSpPr>
          <p:cNvPr id="188" name="object 175">
            <a:extLst>
              <a:ext uri="{FF2B5EF4-FFF2-40B4-BE49-F238E27FC236}">
                <a16:creationId xmlns:a16="http://schemas.microsoft.com/office/drawing/2014/main" id="{5E3868C6-A689-F149-B621-203DEA7CAB4C}"/>
              </a:ext>
            </a:extLst>
          </p:cNvPr>
          <p:cNvSpPr txBox="1"/>
          <p:nvPr/>
        </p:nvSpPr>
        <p:spPr>
          <a:xfrm>
            <a:off x="5046229" y="3075892"/>
            <a:ext cx="759844" cy="35458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9050">
              <a:spcBef>
                <a:spcPts val="275"/>
              </a:spcBef>
            </a:pPr>
            <a:r>
              <a:rPr lang="ja-JP" altLang="en-US" sz="700" spc="35">
                <a:solidFill>
                  <a:srgbClr val="231F20"/>
                </a:solidFill>
                <a:latin typeface="MS PGothic Regular"/>
                <a:cs typeface="A-OTF Gothic BBB Pro"/>
              </a:rPr>
              <a:t>靴収納</a:t>
            </a:r>
            <a:endParaRPr lang="ja-JP" altLang="en-US" sz="700">
              <a:latin typeface="MS PGothic Regular"/>
              <a:cs typeface="A-OTF Gothic BBB Pro"/>
            </a:endParaRP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可動棚（樹脂製）</a:t>
            </a:r>
            <a:r>
              <a:rPr lang="en-US" altLang="ja-JP" sz="550" dirty="0">
                <a:solidFill>
                  <a:srgbClr val="231F20"/>
                </a:solidFill>
                <a:latin typeface="+mn-ea"/>
                <a:cs typeface="A-OTF Gothic BBB Pro"/>
              </a:rPr>
              <a:t>9</a:t>
            </a: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枚</a:t>
            </a: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固定棚 </a:t>
            </a:r>
            <a:r>
              <a:rPr lang="en-US" altLang="ja-JP" sz="550" dirty="0">
                <a:solidFill>
                  <a:srgbClr val="231F20"/>
                </a:solidFill>
                <a:latin typeface="+mn-ea"/>
                <a:cs typeface="A-OTF Gothic BBB Pro"/>
              </a:rPr>
              <a:t>1</a:t>
            </a: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枚</a:t>
            </a:r>
            <a:endParaRPr lang="ja-JP" altLang="en-US" sz="550" dirty="0">
              <a:latin typeface="+mn-ea"/>
              <a:cs typeface="A-OTF Gothic BBB Pro"/>
            </a:endParaRPr>
          </a:p>
        </p:txBody>
      </p:sp>
      <p:sp>
        <p:nvSpPr>
          <p:cNvPr id="189" name="object 175">
            <a:extLst>
              <a:ext uri="{FF2B5EF4-FFF2-40B4-BE49-F238E27FC236}">
                <a16:creationId xmlns:a16="http://schemas.microsoft.com/office/drawing/2014/main" id="{A18C949F-A1C2-2744-BDE4-9F26CD15E539}"/>
              </a:ext>
            </a:extLst>
          </p:cNvPr>
          <p:cNvSpPr txBox="1"/>
          <p:nvPr/>
        </p:nvSpPr>
        <p:spPr>
          <a:xfrm>
            <a:off x="6087066" y="3075892"/>
            <a:ext cx="759844" cy="446917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9050">
              <a:lnSpc>
                <a:spcPts val="835"/>
              </a:lnSpc>
              <a:spcBef>
                <a:spcPts val="275"/>
              </a:spcBef>
            </a:pPr>
            <a:r>
              <a:rPr lang="ja-JP" altLang="en-US" sz="700" spc="35">
                <a:solidFill>
                  <a:srgbClr val="231F20"/>
                </a:solidFill>
                <a:latin typeface="MS PGothic Regular"/>
                <a:cs typeface="A-OTF Gothic BBB Pro"/>
              </a:rPr>
              <a:t>傘・衣類収納</a:t>
            </a:r>
            <a:endParaRPr lang="ja-JP" altLang="en-US" sz="700">
              <a:latin typeface="MS PGothic Regular"/>
              <a:cs typeface="A-OTF Gothic BBB Pro"/>
            </a:endParaRP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可動棚（樹脂製）</a:t>
            </a:r>
            <a:r>
              <a:rPr lang="en-US" altLang="ja-JP" sz="550" dirty="0">
                <a:solidFill>
                  <a:srgbClr val="231F20"/>
                </a:solidFill>
                <a:latin typeface="+mn-ea"/>
                <a:cs typeface="A-OTF Gothic BBB Pro"/>
              </a:rPr>
              <a:t>4</a:t>
            </a: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枚</a:t>
            </a: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固定棚１枚 </a:t>
            </a: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パイプ１本</a:t>
            </a:r>
            <a:endParaRPr lang="ja-JP" altLang="en-US" sz="550" dirty="0">
              <a:latin typeface="+mn-ea"/>
              <a:cs typeface="A-OTF Gothic BBB Pro"/>
            </a:endParaRPr>
          </a:p>
        </p:txBody>
      </p:sp>
      <p:sp>
        <p:nvSpPr>
          <p:cNvPr id="190" name="object 175">
            <a:extLst>
              <a:ext uri="{FF2B5EF4-FFF2-40B4-BE49-F238E27FC236}">
                <a16:creationId xmlns:a16="http://schemas.microsoft.com/office/drawing/2014/main" id="{F1BF6327-7262-E84F-85EA-9897CB2DF187}"/>
              </a:ext>
            </a:extLst>
          </p:cNvPr>
          <p:cNvSpPr txBox="1"/>
          <p:nvPr/>
        </p:nvSpPr>
        <p:spPr>
          <a:xfrm>
            <a:off x="7278087" y="3075892"/>
            <a:ext cx="759844" cy="446917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9050">
              <a:lnSpc>
                <a:spcPts val="835"/>
              </a:lnSpc>
              <a:spcBef>
                <a:spcPts val="275"/>
              </a:spcBef>
            </a:pPr>
            <a:r>
              <a:rPr lang="ja-JP" altLang="en-US" sz="700" spc="35">
                <a:solidFill>
                  <a:srgbClr val="231F20"/>
                </a:solidFill>
                <a:latin typeface="MS PGothic Regular"/>
                <a:cs typeface="A-OTF Gothic BBB Pro"/>
              </a:rPr>
              <a:t>コート収納</a:t>
            </a:r>
            <a:endParaRPr lang="ja-JP" altLang="en-US" sz="700">
              <a:latin typeface="MS PGothic Regular"/>
              <a:cs typeface="A-OTF Gothic BBB Pro"/>
            </a:endParaRP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可動棚（樹脂製）</a:t>
            </a:r>
            <a:r>
              <a:rPr lang="en-US" altLang="ja-JP" sz="550" dirty="0">
                <a:solidFill>
                  <a:srgbClr val="231F20"/>
                </a:solidFill>
                <a:latin typeface="+mn-ea"/>
                <a:cs typeface="A-OTF Gothic BBB Pro"/>
              </a:rPr>
              <a:t>2</a:t>
            </a: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枚</a:t>
            </a: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固定棚１枚 </a:t>
            </a: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パイプ１本</a:t>
            </a:r>
            <a:endParaRPr lang="ja-JP" altLang="en-US" sz="550" dirty="0">
              <a:latin typeface="+mn-ea"/>
              <a:cs typeface="A-OTF Gothic BBB Pro"/>
            </a:endParaRPr>
          </a:p>
        </p:txBody>
      </p:sp>
      <p:sp>
        <p:nvSpPr>
          <p:cNvPr id="191" name="object 175">
            <a:extLst>
              <a:ext uri="{FF2B5EF4-FFF2-40B4-BE49-F238E27FC236}">
                <a16:creationId xmlns:a16="http://schemas.microsoft.com/office/drawing/2014/main" id="{A89710C1-D7AD-E242-83F7-1603BFDE8441}"/>
              </a:ext>
            </a:extLst>
          </p:cNvPr>
          <p:cNvSpPr txBox="1"/>
          <p:nvPr/>
        </p:nvSpPr>
        <p:spPr>
          <a:xfrm>
            <a:off x="8459253" y="3075892"/>
            <a:ext cx="759844" cy="3494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9050">
              <a:lnSpc>
                <a:spcPts val="835"/>
              </a:lnSpc>
              <a:spcBef>
                <a:spcPts val="275"/>
              </a:spcBef>
            </a:pPr>
            <a:r>
              <a:rPr lang="ja-JP" altLang="en-US" sz="700" spc="35">
                <a:solidFill>
                  <a:srgbClr val="231F20"/>
                </a:solidFill>
                <a:latin typeface="MS PGothic Regular"/>
                <a:cs typeface="A-OTF Gothic BBB Pro"/>
              </a:rPr>
              <a:t>下部オープン収納</a:t>
            </a:r>
            <a:endParaRPr lang="ja-JP" altLang="en-US" sz="700">
              <a:latin typeface="MS PGothic Regular"/>
              <a:cs typeface="A-OTF Gothic BBB Pro"/>
            </a:endParaRP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可動棚（樹脂製）</a:t>
            </a:r>
            <a:r>
              <a:rPr lang="en-US" altLang="ja-JP" sz="550" dirty="0">
                <a:solidFill>
                  <a:srgbClr val="231F20"/>
                </a:solidFill>
                <a:latin typeface="+mn-ea"/>
                <a:cs typeface="A-OTF Gothic BBB Pro"/>
              </a:rPr>
              <a:t>4</a:t>
            </a: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枚</a:t>
            </a: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固定棚１枚</a:t>
            </a:r>
            <a:endParaRPr lang="ja-JP" altLang="en-US" sz="550" dirty="0">
              <a:latin typeface="+mn-ea"/>
              <a:cs typeface="A-OTF Gothic BBB Pro"/>
            </a:endParaRPr>
          </a:p>
        </p:txBody>
      </p:sp>
      <p:sp>
        <p:nvSpPr>
          <p:cNvPr id="193" name="object 162">
            <a:extLst>
              <a:ext uri="{FF2B5EF4-FFF2-40B4-BE49-F238E27FC236}">
                <a16:creationId xmlns:a16="http://schemas.microsoft.com/office/drawing/2014/main" id="{544DC7CE-6988-8445-BE1A-D6E63C081D19}"/>
              </a:ext>
            </a:extLst>
          </p:cNvPr>
          <p:cNvSpPr txBox="1"/>
          <p:nvPr/>
        </p:nvSpPr>
        <p:spPr>
          <a:xfrm>
            <a:off x="5086653" y="4557981"/>
            <a:ext cx="550420" cy="153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グレージュアッシュ柄</a:t>
            </a:r>
          </a:p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</a:t>
            </a: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RV</a:t>
            </a:r>
            <a:r>
              <a:rPr lang="ja-JP" altLang="en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94" name="object 162">
            <a:extLst>
              <a:ext uri="{FF2B5EF4-FFF2-40B4-BE49-F238E27FC236}">
                <a16:creationId xmlns:a16="http://schemas.microsoft.com/office/drawing/2014/main" id="{831D2033-87C4-AA4A-83A5-DF96DA034175}"/>
              </a:ext>
            </a:extLst>
          </p:cNvPr>
          <p:cNvSpPr txBox="1"/>
          <p:nvPr/>
        </p:nvSpPr>
        <p:spPr>
          <a:xfrm>
            <a:off x="5684530" y="4557981"/>
            <a:ext cx="550420" cy="153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イデアオーク柄</a:t>
            </a:r>
          </a:p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</a:t>
            </a: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EV</a:t>
            </a:r>
            <a:r>
              <a:rPr lang="ja-JP" altLang="en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95" name="object 162">
            <a:extLst>
              <a:ext uri="{FF2B5EF4-FFF2-40B4-BE49-F238E27FC236}">
                <a16:creationId xmlns:a16="http://schemas.microsoft.com/office/drawing/2014/main" id="{BC26C0C3-8D35-7049-B69D-2B5FE69F5049}"/>
              </a:ext>
            </a:extLst>
          </p:cNvPr>
          <p:cNvSpPr txBox="1"/>
          <p:nvPr/>
        </p:nvSpPr>
        <p:spPr>
          <a:xfrm>
            <a:off x="6282407" y="4551468"/>
            <a:ext cx="550420" cy="153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しっくいホワイト柄</a:t>
            </a:r>
          </a:p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</a:t>
            </a: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PY</a:t>
            </a:r>
            <a:r>
              <a:rPr lang="ja-JP" altLang="en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96" name="object 162">
            <a:extLst>
              <a:ext uri="{FF2B5EF4-FFF2-40B4-BE49-F238E27FC236}">
                <a16:creationId xmlns:a16="http://schemas.microsoft.com/office/drawing/2014/main" id="{F7148A38-0FE2-7D47-9A1D-33E6D0865EF3}"/>
              </a:ext>
            </a:extLst>
          </p:cNvPr>
          <p:cNvSpPr txBox="1"/>
          <p:nvPr/>
        </p:nvSpPr>
        <p:spPr>
          <a:xfrm>
            <a:off x="4495810" y="5542720"/>
            <a:ext cx="55042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ライトグレー色</a:t>
            </a:r>
            <a:endParaRPr lang="ja-JP" altLang="en-US" sz="550" dirty="0">
              <a:latin typeface="MS PGothic Regular"/>
              <a:cs typeface="A-OTF Gothic BBB Pro"/>
            </a:endParaRPr>
          </a:p>
        </p:txBody>
      </p:sp>
      <p:sp>
        <p:nvSpPr>
          <p:cNvPr id="145" name="object 6">
            <a:extLst>
              <a:ext uri="{FF2B5EF4-FFF2-40B4-BE49-F238E27FC236}">
                <a16:creationId xmlns:a16="http://schemas.microsoft.com/office/drawing/2014/main" id="{8E949918-0095-A3B9-ED2F-9229B25841E9}"/>
              </a:ext>
            </a:extLst>
          </p:cNvPr>
          <p:cNvSpPr txBox="1"/>
          <p:nvPr/>
        </p:nvSpPr>
        <p:spPr>
          <a:xfrm>
            <a:off x="976921" y="4504187"/>
            <a:ext cx="287655" cy="149400"/>
          </a:xfrm>
          <a:prstGeom prst="rect">
            <a:avLst/>
          </a:prstGeom>
          <a:ln w="6350">
            <a:solidFill>
              <a:srgbClr val="231F2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85"/>
              </a:spcBef>
            </a:pPr>
            <a:r>
              <a:rPr sz="900" spc="9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A</a:t>
            </a:r>
            <a:r>
              <a:rPr sz="900" spc="4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面</a:t>
            </a:r>
            <a:endParaRPr sz="9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46" name="object 9">
            <a:extLst>
              <a:ext uri="{FF2B5EF4-FFF2-40B4-BE49-F238E27FC236}">
                <a16:creationId xmlns:a16="http://schemas.microsoft.com/office/drawing/2014/main" id="{64306B42-6848-FEF8-4BE4-2A54EA919A39}"/>
              </a:ext>
            </a:extLst>
          </p:cNvPr>
          <p:cNvSpPr txBox="1"/>
          <p:nvPr/>
        </p:nvSpPr>
        <p:spPr>
          <a:xfrm>
            <a:off x="995237" y="5299805"/>
            <a:ext cx="287655" cy="149400"/>
          </a:xfrm>
          <a:prstGeom prst="rect">
            <a:avLst/>
          </a:prstGeom>
          <a:ln w="6350">
            <a:solidFill>
              <a:srgbClr val="231F2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85"/>
              </a:spcBef>
            </a:pPr>
            <a:r>
              <a:rPr sz="900" spc="9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B</a:t>
            </a:r>
            <a:r>
              <a:rPr sz="900" spc="4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面</a:t>
            </a:r>
            <a:endParaRPr sz="9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pic>
        <p:nvPicPr>
          <p:cNvPr id="147" name="図 146">
            <a:extLst>
              <a:ext uri="{FF2B5EF4-FFF2-40B4-BE49-F238E27FC236}">
                <a16:creationId xmlns:a16="http://schemas.microsoft.com/office/drawing/2014/main" id="{DB6AA3CF-427D-E94E-950E-A5333320471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24881" y="4421645"/>
            <a:ext cx="505081" cy="594692"/>
          </a:xfrm>
          <a:prstGeom prst="rect">
            <a:avLst/>
          </a:prstGeom>
        </p:spPr>
      </p:pic>
      <p:pic>
        <p:nvPicPr>
          <p:cNvPr id="182" name="図 181">
            <a:extLst>
              <a:ext uri="{FF2B5EF4-FFF2-40B4-BE49-F238E27FC236}">
                <a16:creationId xmlns:a16="http://schemas.microsoft.com/office/drawing/2014/main" id="{AA362C9C-10C0-4747-B17E-C1C915F0776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35270" y="5220892"/>
            <a:ext cx="594692" cy="594692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02F3347E-7B9E-BD1C-5642-1F88B7A8DCFE}"/>
              </a:ext>
            </a:extLst>
          </p:cNvPr>
          <p:cNvSpPr txBox="1"/>
          <p:nvPr/>
        </p:nvSpPr>
        <p:spPr>
          <a:xfrm>
            <a:off x="7192731" y="5422233"/>
            <a:ext cx="831959" cy="120546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altLang="ja-JP" sz="700" dirty="0">
                <a:solidFill>
                  <a:srgbClr val="231F20"/>
                </a:solidFill>
                <a:latin typeface="MS PGothic Regular"/>
                <a:cs typeface="A-OTF Gothic BBB Pro"/>
              </a:rPr>
              <a:t>14,300</a:t>
            </a:r>
            <a:r>
              <a:rPr sz="400" spc="-3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sz="5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円（税抜</a:t>
            </a:r>
            <a:r>
              <a:rPr lang="ja-JP" altLang="en-US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lang="en-US" altLang="ja-JP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13,000</a:t>
            </a:r>
            <a:r>
              <a:rPr sz="50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円）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E285292-3F70-4707-9587-43612BCB927A}"/>
              </a:ext>
            </a:extLst>
          </p:cNvPr>
          <p:cNvSpPr txBox="1"/>
          <p:nvPr/>
        </p:nvSpPr>
        <p:spPr>
          <a:xfrm>
            <a:off x="8053524" y="5424089"/>
            <a:ext cx="755015" cy="120546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altLang="ja-JP" sz="700" dirty="0">
                <a:solidFill>
                  <a:srgbClr val="231F20"/>
                </a:solidFill>
                <a:latin typeface="MS PGothic Regular"/>
                <a:cs typeface="A-OTF Gothic BBB Pro"/>
              </a:rPr>
              <a:t>8,800</a:t>
            </a:r>
            <a:r>
              <a:rPr sz="400" spc="-3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sz="5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円（税抜</a:t>
            </a:r>
            <a:r>
              <a:rPr lang="ja-JP" altLang="en-US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lang="en-US" altLang="ja-JP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8,000</a:t>
            </a:r>
            <a:r>
              <a:rPr sz="50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円）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86CD7419-7070-F4F8-63A3-123B880200EF}"/>
              </a:ext>
            </a:extLst>
          </p:cNvPr>
          <p:cNvSpPr txBox="1"/>
          <p:nvPr/>
        </p:nvSpPr>
        <p:spPr>
          <a:xfrm>
            <a:off x="8889618" y="5424456"/>
            <a:ext cx="831959" cy="120546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altLang="ja-JP" sz="700" dirty="0">
                <a:solidFill>
                  <a:srgbClr val="231F20"/>
                </a:solidFill>
                <a:latin typeface="MS PGothic Regular"/>
                <a:cs typeface="A-OTF Gothic BBB Pro"/>
              </a:rPr>
              <a:t>16,500</a:t>
            </a:r>
            <a:r>
              <a:rPr sz="400" spc="-3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sz="5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円（税抜</a:t>
            </a:r>
            <a:r>
              <a:rPr lang="ja-JP" altLang="en-US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lang="en-US" altLang="ja-JP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15,000</a:t>
            </a:r>
            <a:r>
              <a:rPr sz="50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円）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8" name="object 175">
            <a:extLst>
              <a:ext uri="{FF2B5EF4-FFF2-40B4-BE49-F238E27FC236}">
                <a16:creationId xmlns:a16="http://schemas.microsoft.com/office/drawing/2014/main" id="{AB858956-C076-8742-7307-07FA8948556B}"/>
              </a:ext>
            </a:extLst>
          </p:cNvPr>
          <p:cNvSpPr txBox="1"/>
          <p:nvPr/>
        </p:nvSpPr>
        <p:spPr>
          <a:xfrm>
            <a:off x="7573431" y="5285218"/>
            <a:ext cx="299762" cy="136576"/>
          </a:xfrm>
          <a:prstGeom prst="rect">
            <a:avLst/>
          </a:prstGeom>
        </p:spPr>
        <p:txBody>
          <a:bodyPr vert="horz" wrap="non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r>
              <a:rPr lang="ja-JP" altLang="en-US" sz="550" dirty="0">
                <a:solidFill>
                  <a:srgbClr val="231F20"/>
                </a:solidFill>
                <a:latin typeface="+mn-ea"/>
                <a:cs typeface="A-OTF Gothic BBB Pro"/>
              </a:rPr>
              <a:t>（</a:t>
            </a:r>
            <a:r>
              <a:rPr lang="en-US" altLang="ja-JP" sz="550" dirty="0">
                <a:solidFill>
                  <a:srgbClr val="231F20"/>
                </a:solidFill>
                <a:latin typeface="+mn-ea"/>
                <a:cs typeface="A-OTF Gothic BBB Pro"/>
              </a:rPr>
              <a:t>2</a:t>
            </a:r>
            <a:r>
              <a:rPr lang="ja-JP" altLang="en-US" sz="550" dirty="0">
                <a:solidFill>
                  <a:srgbClr val="231F20"/>
                </a:solidFill>
                <a:latin typeface="+mn-ea"/>
                <a:cs typeface="A-OTF Gothic BBB Pro"/>
              </a:rPr>
              <a:t>個入り）</a:t>
            </a:r>
            <a:endParaRPr lang="ja-JP" altLang="en-US" sz="550" dirty="0">
              <a:latin typeface="+mn-ea"/>
              <a:cs typeface="A-OTF Gothic BBB Pro"/>
            </a:endParaRPr>
          </a:p>
        </p:txBody>
      </p:sp>
      <p:sp>
        <p:nvSpPr>
          <p:cNvPr id="4" name="object 175">
            <a:extLst>
              <a:ext uri="{FF2B5EF4-FFF2-40B4-BE49-F238E27FC236}">
                <a16:creationId xmlns:a16="http://schemas.microsoft.com/office/drawing/2014/main" id="{9CE6EF2A-43AA-5393-4117-565B3621013C}"/>
              </a:ext>
            </a:extLst>
          </p:cNvPr>
          <p:cNvSpPr txBox="1"/>
          <p:nvPr/>
        </p:nvSpPr>
        <p:spPr>
          <a:xfrm>
            <a:off x="7192731" y="5548086"/>
            <a:ext cx="656054" cy="22121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r>
              <a:rPr lang="ja-JP" altLang="en-US" sz="550" dirty="0">
                <a:solidFill>
                  <a:srgbClr val="231F20"/>
                </a:solidFill>
                <a:latin typeface="+mn-ea"/>
                <a:cs typeface="A-OTF Gothic BBB Pro"/>
              </a:rPr>
              <a:t>シューケア用品などを  まとめて収納できます。</a:t>
            </a:r>
            <a:endParaRPr lang="ja-JP" altLang="en-US" sz="550" dirty="0">
              <a:latin typeface="+mn-ea"/>
              <a:cs typeface="A-OTF Gothic BBB Pro"/>
            </a:endParaRPr>
          </a:p>
        </p:txBody>
      </p:sp>
      <p:sp>
        <p:nvSpPr>
          <p:cNvPr id="9" name="object 173">
            <a:extLst>
              <a:ext uri="{FF2B5EF4-FFF2-40B4-BE49-F238E27FC236}">
                <a16:creationId xmlns:a16="http://schemas.microsoft.com/office/drawing/2014/main" id="{80CAE963-99AD-BF0C-F751-FAA43C1F2F39}"/>
              </a:ext>
            </a:extLst>
          </p:cNvPr>
          <p:cNvSpPr txBox="1"/>
          <p:nvPr/>
        </p:nvSpPr>
        <p:spPr>
          <a:xfrm>
            <a:off x="8053524" y="5548086"/>
            <a:ext cx="683260" cy="22121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r>
              <a:rPr sz="550" spc="-7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ブ</a:t>
            </a:r>
            <a:r>
              <a:rPr sz="550" spc="-12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550" spc="-9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シ</a:t>
            </a:r>
            <a:r>
              <a:rPr sz="550" spc="-12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な</a:t>
            </a:r>
            <a:r>
              <a:rPr sz="550" spc="-15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ど</a:t>
            </a:r>
            <a:r>
              <a:rPr sz="550" spc="-8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を引</a:t>
            </a:r>
            <a:r>
              <a:rPr sz="550" spc="-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っ</a:t>
            </a:r>
            <a:r>
              <a:rPr sz="550" spc="-5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掛</a:t>
            </a:r>
            <a:r>
              <a:rPr sz="550" spc="-7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け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て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 収</a:t>
            </a:r>
            <a:r>
              <a:rPr sz="550" spc="-45" dirty="0">
                <a:solidFill>
                  <a:srgbClr val="231F20"/>
                </a:solidFill>
                <a:latin typeface="MS PGothic Regular"/>
                <a:cs typeface="A-OTF Gothic BBB Pro"/>
              </a:rPr>
              <a:t>納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で</a:t>
            </a:r>
            <a:r>
              <a:rPr sz="550" spc="-135" dirty="0">
                <a:solidFill>
                  <a:srgbClr val="231F20"/>
                </a:solidFill>
                <a:latin typeface="MS PGothic Regular"/>
                <a:cs typeface="A-OTF Gothic BBB Pro"/>
              </a:rPr>
              <a:t>き</a:t>
            </a:r>
            <a:r>
              <a:rPr sz="55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ま</a:t>
            </a:r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す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11" name="object 174">
            <a:extLst>
              <a:ext uri="{FF2B5EF4-FFF2-40B4-BE49-F238E27FC236}">
                <a16:creationId xmlns:a16="http://schemas.microsoft.com/office/drawing/2014/main" id="{4B863CC0-14AB-49C2-1999-07A3A072589D}"/>
              </a:ext>
            </a:extLst>
          </p:cNvPr>
          <p:cNvSpPr txBox="1"/>
          <p:nvPr/>
        </p:nvSpPr>
        <p:spPr>
          <a:xfrm>
            <a:off x="8889618" y="5548086"/>
            <a:ext cx="863633" cy="24308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R="105410" indent="-5080">
              <a:lnSpc>
                <a:spcPct val="121300"/>
              </a:lnSpc>
              <a:spcBef>
                <a:spcPts val="100"/>
              </a:spcBef>
            </a:pPr>
            <a:r>
              <a:rPr sz="550" spc="-1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マ</a:t>
            </a:r>
            <a:r>
              <a:rPr sz="550" spc="-7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グ</a:t>
            </a:r>
            <a:r>
              <a:rPr sz="550" spc="-14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ネ</a:t>
            </a:r>
            <a:r>
              <a:rPr sz="550" spc="-2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14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spc="-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を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吸</a:t>
            </a:r>
            <a:r>
              <a:rPr sz="550" spc="-9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着</a:t>
            </a:r>
            <a:r>
              <a:rPr sz="550" spc="-114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さ</a:t>
            </a:r>
            <a:r>
              <a:rPr sz="550" spc="-7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せ</a:t>
            </a:r>
            <a:r>
              <a:rPr sz="550" spc="-4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て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、 鍵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類</a:t>
            </a:r>
            <a:r>
              <a:rPr sz="550" spc="-120" dirty="0">
                <a:solidFill>
                  <a:srgbClr val="231F20"/>
                </a:solidFill>
                <a:latin typeface="MS PGothic Regular"/>
                <a:cs typeface="A-OTF Gothic BBB Pro"/>
              </a:rPr>
              <a:t>な</a:t>
            </a:r>
            <a:r>
              <a:rPr sz="550" spc="-90" dirty="0">
                <a:solidFill>
                  <a:srgbClr val="231F20"/>
                </a:solidFill>
                <a:latin typeface="MS PGothic Regular"/>
                <a:cs typeface="A-OTF Gothic BBB Pro"/>
              </a:rPr>
              <a:t>ど</a:t>
            </a:r>
            <a:r>
              <a:rPr sz="550" spc="-20" dirty="0">
                <a:solidFill>
                  <a:srgbClr val="231F20"/>
                </a:solidFill>
                <a:latin typeface="MS PGothic Regular"/>
                <a:cs typeface="A-OTF Gothic BBB Pro"/>
              </a:rPr>
              <a:t>の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定位</a:t>
            </a:r>
            <a:r>
              <a:rPr sz="55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置</a:t>
            </a:r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に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158" name="object 116">
            <a:extLst>
              <a:ext uri="{FF2B5EF4-FFF2-40B4-BE49-F238E27FC236}">
                <a16:creationId xmlns:a16="http://schemas.microsoft.com/office/drawing/2014/main" id="{9822D0A9-5E07-9E4C-A365-30A3608E6C75}"/>
              </a:ext>
            </a:extLst>
          </p:cNvPr>
          <p:cNvSpPr txBox="1"/>
          <p:nvPr/>
        </p:nvSpPr>
        <p:spPr>
          <a:xfrm>
            <a:off x="1495125" y="5151079"/>
            <a:ext cx="116815" cy="9105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lang="en-US" altLang="ja-JP" sz="500" dirty="0">
                <a:solidFill>
                  <a:srgbClr val="231F20"/>
                </a:solidFill>
                <a:latin typeface="A-OTF Gothic BBB Pro"/>
                <a:cs typeface="A-OTF Gothic BBB Pro"/>
              </a:rPr>
              <a:t>※</a:t>
            </a:r>
            <a:endParaRPr sz="500" dirty="0">
              <a:latin typeface="A-OTF Gothic BBB Pro"/>
              <a:cs typeface="A-OTF Gothic BBB Pro"/>
            </a:endParaRPr>
          </a:p>
        </p:txBody>
      </p:sp>
      <p:sp>
        <p:nvSpPr>
          <p:cNvPr id="180" name="object 116">
            <a:extLst>
              <a:ext uri="{FF2B5EF4-FFF2-40B4-BE49-F238E27FC236}">
                <a16:creationId xmlns:a16="http://schemas.microsoft.com/office/drawing/2014/main" id="{9E79CD39-4746-5440-88F3-0ABA720E1F6E}"/>
              </a:ext>
            </a:extLst>
          </p:cNvPr>
          <p:cNvSpPr txBox="1"/>
          <p:nvPr/>
        </p:nvSpPr>
        <p:spPr>
          <a:xfrm>
            <a:off x="1606532" y="5860167"/>
            <a:ext cx="351705" cy="9105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lang="en-US" altLang="ja-JP" sz="500" dirty="0">
                <a:solidFill>
                  <a:srgbClr val="231F20"/>
                </a:solidFill>
                <a:latin typeface="A-OTF Gothic BBB Pro"/>
                <a:cs typeface="A-OTF Gothic BBB Pro"/>
              </a:rPr>
              <a:t>※</a:t>
            </a:r>
            <a:r>
              <a:rPr lang="ja-JP" altLang="en-US" sz="500">
                <a:solidFill>
                  <a:srgbClr val="231F20"/>
                </a:solidFill>
                <a:latin typeface="A-OTF Gothic BBB Pro"/>
                <a:cs typeface="A-OTF Gothic BBB Pro"/>
              </a:rPr>
              <a:t>現場カット</a:t>
            </a:r>
            <a:endParaRPr sz="500" dirty="0">
              <a:latin typeface="A-OTF Gothic BBB Pro"/>
              <a:cs typeface="A-OTF Gothic BBB Pro"/>
            </a:endParaRPr>
          </a:p>
        </p:txBody>
      </p:sp>
      <p:sp>
        <p:nvSpPr>
          <p:cNvPr id="184" name="object 2">
            <a:extLst>
              <a:ext uri="{FF2B5EF4-FFF2-40B4-BE49-F238E27FC236}">
                <a16:creationId xmlns:a16="http://schemas.microsoft.com/office/drawing/2014/main" id="{CFAB1844-4224-A340-A5B7-0BFD79013385}"/>
              </a:ext>
            </a:extLst>
          </p:cNvPr>
          <p:cNvSpPr txBox="1"/>
          <p:nvPr/>
        </p:nvSpPr>
        <p:spPr>
          <a:xfrm>
            <a:off x="6917312" y="6659481"/>
            <a:ext cx="2848480" cy="10195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35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掲載価格は希望小売価格です。工事費は含まれておりません。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86" name="正方形/長方形 185">
            <a:extLst>
              <a:ext uri="{FF2B5EF4-FFF2-40B4-BE49-F238E27FC236}">
                <a16:creationId xmlns:a16="http://schemas.microsoft.com/office/drawing/2014/main" id="{6322BF53-C490-F64E-8CAE-4651B415F2A6}"/>
              </a:ext>
            </a:extLst>
          </p:cNvPr>
          <p:cNvSpPr/>
          <p:nvPr/>
        </p:nvSpPr>
        <p:spPr>
          <a:xfrm>
            <a:off x="1383652" y="4340826"/>
            <a:ext cx="845715" cy="1684431"/>
          </a:xfrm>
          <a:prstGeom prst="rect">
            <a:avLst/>
          </a:prstGeom>
          <a:noFill/>
          <a:ln>
            <a:solidFill>
              <a:srgbClr val="00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正方形/長方形 186">
            <a:extLst>
              <a:ext uri="{FF2B5EF4-FFF2-40B4-BE49-F238E27FC236}">
                <a16:creationId xmlns:a16="http://schemas.microsoft.com/office/drawing/2014/main" id="{11761C69-752E-FE45-A0D3-09A8D4012C73}"/>
              </a:ext>
            </a:extLst>
          </p:cNvPr>
          <p:cNvSpPr/>
          <p:nvPr/>
        </p:nvSpPr>
        <p:spPr>
          <a:xfrm>
            <a:off x="7939533" y="6645733"/>
            <a:ext cx="1854904" cy="162090"/>
          </a:xfrm>
          <a:prstGeom prst="rect">
            <a:avLst/>
          </a:prstGeom>
          <a:noFill/>
          <a:ln>
            <a:solidFill>
              <a:srgbClr val="00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object 175">
            <a:extLst>
              <a:ext uri="{FF2B5EF4-FFF2-40B4-BE49-F238E27FC236}">
                <a16:creationId xmlns:a16="http://schemas.microsoft.com/office/drawing/2014/main" id="{76D6429B-6CD6-8F47-9B5F-813F64BA23BB}"/>
              </a:ext>
            </a:extLst>
          </p:cNvPr>
          <p:cNvSpPr txBox="1"/>
          <p:nvPr/>
        </p:nvSpPr>
        <p:spPr>
          <a:xfrm>
            <a:off x="7381734" y="6656678"/>
            <a:ext cx="577344" cy="166466"/>
          </a:xfrm>
          <a:prstGeom prst="rect">
            <a:avLst/>
          </a:prstGeom>
          <a:solidFill>
            <a:srgbClr val="00D6EE"/>
          </a:solidFill>
        </p:spPr>
        <p:txBody>
          <a:bodyPr vert="horz" wrap="square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700" spc="4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 R"/>
              </a:rPr>
              <a:t>追加しました。</a:t>
            </a:r>
            <a:endParaRPr lang="ja-JP" altLang="en-US" sz="700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  <a:cs typeface="Kozuka Gothic Pr6N R"/>
            </a:endParaRPr>
          </a:p>
        </p:txBody>
      </p:sp>
      <p:sp>
        <p:nvSpPr>
          <p:cNvPr id="201" name="object 175">
            <a:extLst>
              <a:ext uri="{FF2B5EF4-FFF2-40B4-BE49-F238E27FC236}">
                <a16:creationId xmlns:a16="http://schemas.microsoft.com/office/drawing/2014/main" id="{25073DC9-F2AF-2E4C-BF6A-213E513C564A}"/>
              </a:ext>
            </a:extLst>
          </p:cNvPr>
          <p:cNvSpPr txBox="1"/>
          <p:nvPr/>
        </p:nvSpPr>
        <p:spPr>
          <a:xfrm>
            <a:off x="1367590" y="6023750"/>
            <a:ext cx="577344" cy="166466"/>
          </a:xfrm>
          <a:prstGeom prst="rect">
            <a:avLst/>
          </a:prstGeom>
          <a:solidFill>
            <a:srgbClr val="00D6EE"/>
          </a:solidFill>
        </p:spPr>
        <p:txBody>
          <a:bodyPr vert="horz" wrap="square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700" spc="4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 R"/>
              </a:rPr>
              <a:t>修正しました。</a:t>
            </a:r>
            <a:endParaRPr lang="ja-JP" altLang="en-US" sz="700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  <a:cs typeface="Kozuka Gothic Pr6N 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16ABD-2F93-4808-DEE1-454197228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55">
            <a:extLst>
              <a:ext uri="{FF2B5EF4-FFF2-40B4-BE49-F238E27FC236}">
                <a16:creationId xmlns:a16="http://schemas.microsoft.com/office/drawing/2014/main" id="{EF4DC2A8-AA6D-7175-0A8C-1724DB3E0F5C}"/>
              </a:ext>
            </a:extLst>
          </p:cNvPr>
          <p:cNvSpPr/>
          <p:nvPr/>
        </p:nvSpPr>
        <p:spPr>
          <a:xfrm>
            <a:off x="4488520" y="4869122"/>
            <a:ext cx="2358390" cy="0"/>
          </a:xfrm>
          <a:custGeom>
            <a:avLst/>
            <a:gdLst/>
            <a:ahLst/>
            <a:cxnLst/>
            <a:rect l="l" t="t" r="r" b="b"/>
            <a:pathLst>
              <a:path w="2358390">
                <a:moveTo>
                  <a:pt x="0" y="0"/>
                </a:moveTo>
                <a:lnTo>
                  <a:pt x="2357780" y="0"/>
                </a:lnTo>
              </a:path>
            </a:pathLst>
          </a:custGeom>
          <a:ln w="1270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>
            <a:extLst>
              <a:ext uri="{FF2B5EF4-FFF2-40B4-BE49-F238E27FC236}">
                <a16:creationId xmlns:a16="http://schemas.microsoft.com/office/drawing/2014/main" id="{79B1A8FD-1359-1C4B-A122-CECE998BE4B4}"/>
              </a:ext>
            </a:extLst>
          </p:cNvPr>
          <p:cNvSpPr/>
          <p:nvPr/>
        </p:nvSpPr>
        <p:spPr>
          <a:xfrm>
            <a:off x="7051649" y="3786695"/>
            <a:ext cx="2734310" cy="2884170"/>
          </a:xfrm>
          <a:custGeom>
            <a:avLst/>
            <a:gdLst/>
            <a:ahLst/>
            <a:cxnLst/>
            <a:rect l="l" t="t" r="r" b="b"/>
            <a:pathLst>
              <a:path w="2734309" h="2884170">
                <a:moveTo>
                  <a:pt x="0" y="0"/>
                </a:moveTo>
                <a:lnTo>
                  <a:pt x="2734221" y="0"/>
                </a:lnTo>
                <a:lnTo>
                  <a:pt x="2734221" y="2883789"/>
                </a:lnTo>
                <a:lnTo>
                  <a:pt x="0" y="288378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0" name="object 140">
            <a:extLst>
              <a:ext uri="{FF2B5EF4-FFF2-40B4-BE49-F238E27FC236}">
                <a16:creationId xmlns:a16="http://schemas.microsoft.com/office/drawing/2014/main" id="{9ED2B4FF-12E9-7A02-D3E0-935A78210F7B}"/>
              </a:ext>
            </a:extLst>
          </p:cNvPr>
          <p:cNvGrpSpPr/>
          <p:nvPr/>
        </p:nvGrpSpPr>
        <p:grpSpPr>
          <a:xfrm>
            <a:off x="4880350" y="929446"/>
            <a:ext cx="4377055" cy="2193290"/>
            <a:chOff x="4880350" y="929446"/>
            <a:chExt cx="4377055" cy="2193290"/>
          </a:xfrm>
        </p:grpSpPr>
        <p:pic>
          <p:nvPicPr>
            <p:cNvPr id="141" name="object 141">
              <a:extLst>
                <a:ext uri="{FF2B5EF4-FFF2-40B4-BE49-F238E27FC236}">
                  <a16:creationId xmlns:a16="http://schemas.microsoft.com/office/drawing/2014/main" id="{F45AEEBA-7B59-898C-AAFF-E219A9CAE61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1957" y="962158"/>
              <a:ext cx="751772" cy="1958589"/>
            </a:xfrm>
            <a:prstGeom prst="rect">
              <a:avLst/>
            </a:prstGeom>
          </p:spPr>
        </p:pic>
        <p:pic>
          <p:nvPicPr>
            <p:cNvPr id="142" name="object 142">
              <a:extLst>
                <a:ext uri="{FF2B5EF4-FFF2-40B4-BE49-F238E27FC236}">
                  <a16:creationId xmlns:a16="http://schemas.microsoft.com/office/drawing/2014/main" id="{38A8D1B4-40FE-1172-CCC3-858047267D5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54449" y="929446"/>
              <a:ext cx="802754" cy="2193184"/>
            </a:xfrm>
            <a:prstGeom prst="rect">
              <a:avLst/>
            </a:prstGeom>
          </p:spPr>
        </p:pic>
        <p:pic>
          <p:nvPicPr>
            <p:cNvPr id="143" name="object 143">
              <a:extLst>
                <a:ext uri="{FF2B5EF4-FFF2-40B4-BE49-F238E27FC236}">
                  <a16:creationId xmlns:a16="http://schemas.microsoft.com/office/drawing/2014/main" id="{A0AFEE54-D580-9413-9154-20402BC3D08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8340" y="962158"/>
              <a:ext cx="751772" cy="1925083"/>
            </a:xfrm>
            <a:prstGeom prst="rect">
              <a:avLst/>
            </a:prstGeom>
          </p:spPr>
        </p:pic>
        <p:pic>
          <p:nvPicPr>
            <p:cNvPr id="144" name="object 144">
              <a:extLst>
                <a:ext uri="{FF2B5EF4-FFF2-40B4-BE49-F238E27FC236}">
                  <a16:creationId xmlns:a16="http://schemas.microsoft.com/office/drawing/2014/main" id="{D25AA1D5-452E-0405-F510-DF5D72EFD9B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80350" y="935025"/>
              <a:ext cx="751772" cy="2118477"/>
            </a:xfrm>
            <a:prstGeom prst="rect">
              <a:avLst/>
            </a:prstGeom>
          </p:spPr>
        </p:pic>
      </p:grpSp>
      <p:sp>
        <p:nvSpPr>
          <p:cNvPr id="148" name="object 148">
            <a:extLst>
              <a:ext uri="{FF2B5EF4-FFF2-40B4-BE49-F238E27FC236}">
                <a16:creationId xmlns:a16="http://schemas.microsoft.com/office/drawing/2014/main" id="{3EB184BE-B2B3-FA95-44AC-2B1480836ED4}"/>
              </a:ext>
            </a:extLst>
          </p:cNvPr>
          <p:cNvSpPr txBox="1"/>
          <p:nvPr/>
        </p:nvSpPr>
        <p:spPr>
          <a:xfrm>
            <a:off x="4470336" y="3993214"/>
            <a:ext cx="711263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30" dirty="0">
                <a:solidFill>
                  <a:srgbClr val="231F20"/>
                </a:solidFill>
                <a:latin typeface="Kozuka Gothic Pr6N"/>
                <a:cs typeface="Kozuka Gothic Pr6N"/>
              </a:rPr>
              <a:t>ユ</a:t>
            </a:r>
            <a:r>
              <a:rPr sz="700" b="1" spc="-85" dirty="0">
                <a:solidFill>
                  <a:srgbClr val="231F20"/>
                </a:solidFill>
                <a:latin typeface="Kozuka Gothic Pr6N"/>
                <a:cs typeface="Kozuka Gothic Pr6N"/>
              </a:rPr>
              <a:t>ニ</a:t>
            </a:r>
            <a:r>
              <a:rPr sz="700" b="1" spc="-190" dirty="0">
                <a:solidFill>
                  <a:srgbClr val="231F20"/>
                </a:solidFill>
                <a:latin typeface="Kozuka Gothic Pr6N"/>
                <a:cs typeface="Kozuka Gothic Pr6N"/>
              </a:rPr>
              <a:t>ッ</a:t>
            </a:r>
            <a:r>
              <a:rPr sz="700" b="1" spc="-65" dirty="0">
                <a:solidFill>
                  <a:srgbClr val="231F20"/>
                </a:solidFill>
                <a:latin typeface="Kozuka Gothic Pr6N"/>
                <a:cs typeface="Kozuka Gothic Pr6N"/>
              </a:rPr>
              <a:t>ト</a:t>
            </a: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内面</a:t>
            </a:r>
            <a:endParaRPr sz="700" dirty="0">
              <a:latin typeface="Kozuka Gothic Pr6N"/>
              <a:cs typeface="Kozuka Gothic Pr6N"/>
            </a:endParaRPr>
          </a:p>
        </p:txBody>
      </p:sp>
      <p:sp>
        <p:nvSpPr>
          <p:cNvPr id="149" name="object 149">
            <a:extLst>
              <a:ext uri="{FF2B5EF4-FFF2-40B4-BE49-F238E27FC236}">
                <a16:creationId xmlns:a16="http://schemas.microsoft.com/office/drawing/2014/main" id="{A1BA205B-6733-DE4E-F97D-502AB7C6AE5B}"/>
              </a:ext>
            </a:extLst>
          </p:cNvPr>
          <p:cNvSpPr txBox="1"/>
          <p:nvPr/>
        </p:nvSpPr>
        <p:spPr>
          <a:xfrm>
            <a:off x="4470337" y="4979115"/>
            <a:ext cx="85238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30" dirty="0">
                <a:solidFill>
                  <a:srgbClr val="231F20"/>
                </a:solidFill>
                <a:latin typeface="Kozuka Gothic Pr6N"/>
                <a:cs typeface="Kozuka Gothic Pr6N"/>
              </a:rPr>
              <a:t>ユ</a:t>
            </a:r>
            <a:r>
              <a:rPr sz="700" b="1" spc="-85" dirty="0">
                <a:solidFill>
                  <a:srgbClr val="231F20"/>
                </a:solidFill>
                <a:latin typeface="Kozuka Gothic Pr6N"/>
                <a:cs typeface="Kozuka Gothic Pr6N"/>
              </a:rPr>
              <a:t>ニ</a:t>
            </a:r>
            <a:r>
              <a:rPr sz="700" b="1" spc="-190" dirty="0">
                <a:solidFill>
                  <a:srgbClr val="231F20"/>
                </a:solidFill>
                <a:latin typeface="Kozuka Gothic Pr6N"/>
                <a:cs typeface="Kozuka Gothic Pr6N"/>
              </a:rPr>
              <a:t>ッ</a:t>
            </a:r>
            <a:r>
              <a:rPr sz="700" b="1" spc="-65" dirty="0">
                <a:solidFill>
                  <a:srgbClr val="231F20"/>
                </a:solidFill>
                <a:latin typeface="Kozuka Gothic Pr6N"/>
                <a:cs typeface="Kozuka Gothic Pr6N"/>
              </a:rPr>
              <a:t>ト</a:t>
            </a: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外面</a:t>
            </a:r>
            <a:endParaRPr sz="700" dirty="0">
              <a:latin typeface="Kozuka Gothic Pr6N"/>
              <a:cs typeface="Kozuka Gothic Pr6N"/>
            </a:endParaRPr>
          </a:p>
        </p:txBody>
      </p:sp>
      <p:sp>
        <p:nvSpPr>
          <p:cNvPr id="150" name="object 150">
            <a:extLst>
              <a:ext uri="{FF2B5EF4-FFF2-40B4-BE49-F238E27FC236}">
                <a16:creationId xmlns:a16="http://schemas.microsoft.com/office/drawing/2014/main" id="{A29EBE25-80B7-C234-0F39-39E77AF8B740}"/>
              </a:ext>
            </a:extLst>
          </p:cNvPr>
          <p:cNvSpPr/>
          <p:nvPr/>
        </p:nvSpPr>
        <p:spPr>
          <a:xfrm>
            <a:off x="4488520" y="5794747"/>
            <a:ext cx="2358390" cy="0"/>
          </a:xfrm>
          <a:custGeom>
            <a:avLst/>
            <a:gdLst/>
            <a:ahLst/>
            <a:cxnLst/>
            <a:rect l="l" t="t" r="r" b="b"/>
            <a:pathLst>
              <a:path w="2358390">
                <a:moveTo>
                  <a:pt x="0" y="0"/>
                </a:moveTo>
                <a:lnTo>
                  <a:pt x="2357780" y="0"/>
                </a:lnTo>
              </a:path>
            </a:pathLst>
          </a:custGeom>
          <a:ln w="1270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>
            <a:extLst>
              <a:ext uri="{FF2B5EF4-FFF2-40B4-BE49-F238E27FC236}">
                <a16:creationId xmlns:a16="http://schemas.microsoft.com/office/drawing/2014/main" id="{32854537-B5CF-D2BF-60ED-309807A248CE}"/>
              </a:ext>
            </a:extLst>
          </p:cNvPr>
          <p:cNvSpPr txBox="1"/>
          <p:nvPr/>
        </p:nvSpPr>
        <p:spPr>
          <a:xfrm>
            <a:off x="4473004" y="5904711"/>
            <a:ext cx="116579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固定</a:t>
            </a:r>
            <a:r>
              <a:rPr sz="700" b="1" spc="-175" dirty="0">
                <a:solidFill>
                  <a:srgbClr val="231F20"/>
                </a:solidFill>
                <a:latin typeface="Kozuka Gothic Pr6N"/>
                <a:cs typeface="Kozuka Gothic Pr6N"/>
              </a:rPr>
              <a:t>棚・</a:t>
            </a: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樹脂</a:t>
            </a:r>
            <a:r>
              <a:rPr sz="700" b="1" spc="-175" dirty="0">
                <a:solidFill>
                  <a:srgbClr val="231F20"/>
                </a:solidFill>
                <a:latin typeface="Kozuka Gothic Pr6N"/>
                <a:cs typeface="Kozuka Gothic Pr6N"/>
              </a:rPr>
              <a:t>棚・</a:t>
            </a: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木製棚</a:t>
            </a:r>
            <a:endParaRPr sz="700" dirty="0">
              <a:latin typeface="Kozuka Gothic Pr6N"/>
              <a:cs typeface="Kozuka Gothic Pr6N"/>
            </a:endParaRPr>
          </a:p>
        </p:txBody>
      </p:sp>
      <p:grpSp>
        <p:nvGrpSpPr>
          <p:cNvPr id="152" name="object 152">
            <a:extLst>
              <a:ext uri="{FF2B5EF4-FFF2-40B4-BE49-F238E27FC236}">
                <a16:creationId xmlns:a16="http://schemas.microsoft.com/office/drawing/2014/main" id="{B35ED2B5-59AA-9817-3F06-0E5D682C9730}"/>
              </a:ext>
            </a:extLst>
          </p:cNvPr>
          <p:cNvGrpSpPr/>
          <p:nvPr/>
        </p:nvGrpSpPr>
        <p:grpSpPr>
          <a:xfrm>
            <a:off x="4486071" y="4157421"/>
            <a:ext cx="2360930" cy="372110"/>
            <a:chOff x="4486071" y="4157421"/>
            <a:chExt cx="2360930" cy="372110"/>
          </a:xfrm>
        </p:grpSpPr>
        <p:pic>
          <p:nvPicPr>
            <p:cNvPr id="153" name="object 153">
              <a:extLst>
                <a:ext uri="{FF2B5EF4-FFF2-40B4-BE49-F238E27FC236}">
                  <a16:creationId xmlns:a16="http://schemas.microsoft.com/office/drawing/2014/main" id="{DF8F3434-6A8F-46BF-A10F-57015A0FC82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86071" y="4160608"/>
              <a:ext cx="560158" cy="365721"/>
            </a:xfrm>
            <a:prstGeom prst="rect">
              <a:avLst/>
            </a:prstGeom>
          </p:spPr>
        </p:pic>
        <p:pic>
          <p:nvPicPr>
            <p:cNvPr id="154" name="object 154">
              <a:extLst>
                <a:ext uri="{FF2B5EF4-FFF2-40B4-BE49-F238E27FC236}">
                  <a16:creationId xmlns:a16="http://schemas.microsoft.com/office/drawing/2014/main" id="{2B878048-A60A-9F7A-69C4-4223CFEDF7A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85054" y="4160608"/>
              <a:ext cx="560171" cy="365721"/>
            </a:xfrm>
            <a:prstGeom prst="rect">
              <a:avLst/>
            </a:prstGeom>
          </p:spPr>
        </p:pic>
        <p:pic>
          <p:nvPicPr>
            <p:cNvPr id="155" name="object 155">
              <a:extLst>
                <a:ext uri="{FF2B5EF4-FFF2-40B4-BE49-F238E27FC236}">
                  <a16:creationId xmlns:a16="http://schemas.microsoft.com/office/drawing/2014/main" id="{B361AAC1-17D7-E251-0F2A-CF1E47153E8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84062" y="4160608"/>
              <a:ext cx="560158" cy="365721"/>
            </a:xfrm>
            <a:prstGeom prst="rect">
              <a:avLst/>
            </a:prstGeom>
          </p:spPr>
        </p:pic>
        <p:pic>
          <p:nvPicPr>
            <p:cNvPr id="156" name="object 156">
              <a:extLst>
                <a:ext uri="{FF2B5EF4-FFF2-40B4-BE49-F238E27FC236}">
                  <a16:creationId xmlns:a16="http://schemas.microsoft.com/office/drawing/2014/main" id="{756EAC93-3562-676E-03EC-AE5927B0EE8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83045" y="4160608"/>
              <a:ext cx="560171" cy="365721"/>
            </a:xfrm>
            <a:prstGeom prst="rect">
              <a:avLst/>
            </a:prstGeom>
          </p:spPr>
        </p:pic>
        <p:sp>
          <p:nvSpPr>
            <p:cNvPr id="157" name="object 157">
              <a:extLst>
                <a:ext uri="{FF2B5EF4-FFF2-40B4-BE49-F238E27FC236}">
                  <a16:creationId xmlns:a16="http://schemas.microsoft.com/office/drawing/2014/main" id="{C91990C8-A683-3411-5D3B-EB57B3F45FB8}"/>
                </a:ext>
              </a:extLst>
            </p:cNvPr>
            <p:cNvSpPr/>
            <p:nvPr/>
          </p:nvSpPr>
          <p:spPr>
            <a:xfrm>
              <a:off x="6283058" y="4160596"/>
              <a:ext cx="560705" cy="365760"/>
            </a:xfrm>
            <a:custGeom>
              <a:avLst/>
              <a:gdLst/>
              <a:ahLst/>
              <a:cxnLst/>
              <a:rect l="l" t="t" r="r" b="b"/>
              <a:pathLst>
                <a:path w="560704" h="365760">
                  <a:moveTo>
                    <a:pt x="560158" y="365721"/>
                  </a:moveTo>
                  <a:lnTo>
                    <a:pt x="0" y="365721"/>
                  </a:lnTo>
                  <a:lnTo>
                    <a:pt x="0" y="0"/>
                  </a:lnTo>
                  <a:lnTo>
                    <a:pt x="560158" y="0"/>
                  </a:lnTo>
                  <a:lnTo>
                    <a:pt x="560158" y="365721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9" name="object 159">
            <a:extLst>
              <a:ext uri="{FF2B5EF4-FFF2-40B4-BE49-F238E27FC236}">
                <a16:creationId xmlns:a16="http://schemas.microsoft.com/office/drawing/2014/main" id="{C105E4E7-EA09-40E2-3B67-93EBA48C4ED5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86256" y="4043972"/>
            <a:ext cx="766724" cy="1209179"/>
          </a:xfrm>
          <a:prstGeom prst="rect">
            <a:avLst/>
          </a:prstGeom>
        </p:spPr>
      </p:pic>
      <p:pic>
        <p:nvPicPr>
          <p:cNvPr id="160" name="object 160">
            <a:extLst>
              <a:ext uri="{FF2B5EF4-FFF2-40B4-BE49-F238E27FC236}">
                <a16:creationId xmlns:a16="http://schemas.microsoft.com/office/drawing/2014/main" id="{35B83061-0775-2953-0CEA-66564660442F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37931" y="4043972"/>
            <a:ext cx="766724" cy="1209179"/>
          </a:xfrm>
          <a:prstGeom prst="rect">
            <a:avLst/>
          </a:prstGeom>
        </p:spPr>
      </p:pic>
      <p:pic>
        <p:nvPicPr>
          <p:cNvPr id="161" name="object 161">
            <a:extLst>
              <a:ext uri="{FF2B5EF4-FFF2-40B4-BE49-F238E27FC236}">
                <a16:creationId xmlns:a16="http://schemas.microsoft.com/office/drawing/2014/main" id="{8E9A3A3A-5924-6CE7-5D3C-F41DFEC5721B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889618" y="4043972"/>
            <a:ext cx="766724" cy="1209179"/>
          </a:xfrm>
          <a:prstGeom prst="rect">
            <a:avLst/>
          </a:prstGeom>
        </p:spPr>
      </p:pic>
      <p:sp>
        <p:nvSpPr>
          <p:cNvPr id="162" name="object 162">
            <a:extLst>
              <a:ext uri="{FF2B5EF4-FFF2-40B4-BE49-F238E27FC236}">
                <a16:creationId xmlns:a16="http://schemas.microsoft.com/office/drawing/2014/main" id="{7349BC46-14D4-1F86-6542-415656810C43}"/>
              </a:ext>
            </a:extLst>
          </p:cNvPr>
          <p:cNvSpPr txBox="1"/>
          <p:nvPr/>
        </p:nvSpPr>
        <p:spPr>
          <a:xfrm>
            <a:off x="4495810" y="4557981"/>
            <a:ext cx="550420" cy="153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ウォールナット柄</a:t>
            </a:r>
            <a:endParaRPr lang="en-US" altLang="ja-JP" sz="55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</a:t>
            </a: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TY</a:t>
            </a:r>
            <a:r>
              <a:rPr lang="ja-JP" altLang="en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63" name="object 163">
            <a:extLst>
              <a:ext uri="{FF2B5EF4-FFF2-40B4-BE49-F238E27FC236}">
                <a16:creationId xmlns:a16="http://schemas.microsoft.com/office/drawing/2014/main" id="{608CCE33-B0C0-9A38-AEB9-96CD759CBC46}"/>
              </a:ext>
            </a:extLst>
          </p:cNvPr>
          <p:cNvSpPr/>
          <p:nvPr/>
        </p:nvSpPr>
        <p:spPr>
          <a:xfrm>
            <a:off x="4486059" y="5157431"/>
            <a:ext cx="560705" cy="365760"/>
          </a:xfrm>
          <a:custGeom>
            <a:avLst/>
            <a:gdLst/>
            <a:ahLst/>
            <a:cxnLst/>
            <a:rect l="l" t="t" r="r" b="b"/>
            <a:pathLst>
              <a:path w="560704" h="365760">
                <a:moveTo>
                  <a:pt x="560171" y="0"/>
                </a:moveTo>
                <a:lnTo>
                  <a:pt x="0" y="0"/>
                </a:lnTo>
                <a:lnTo>
                  <a:pt x="0" y="365709"/>
                </a:lnTo>
                <a:lnTo>
                  <a:pt x="560171" y="365709"/>
                </a:lnTo>
                <a:lnTo>
                  <a:pt x="560171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>
            <a:extLst>
              <a:ext uri="{FF2B5EF4-FFF2-40B4-BE49-F238E27FC236}">
                <a16:creationId xmlns:a16="http://schemas.microsoft.com/office/drawing/2014/main" id="{AD6ED3F9-D643-D49D-E76D-9721C0DCF826}"/>
              </a:ext>
            </a:extLst>
          </p:cNvPr>
          <p:cNvSpPr txBox="1"/>
          <p:nvPr/>
        </p:nvSpPr>
        <p:spPr>
          <a:xfrm>
            <a:off x="4486059" y="6471517"/>
            <a:ext cx="585069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グレー色</a:t>
            </a:r>
            <a:endParaRPr lang="ja-JP" altLang="en-US" sz="550" dirty="0">
              <a:latin typeface="MS PGothic Regular"/>
              <a:cs typeface="A-OTF Gothic BBB Pro"/>
            </a:endParaRPr>
          </a:p>
        </p:txBody>
      </p:sp>
      <p:pic>
        <p:nvPicPr>
          <p:cNvPr id="165" name="object 165">
            <a:extLst>
              <a:ext uri="{FF2B5EF4-FFF2-40B4-BE49-F238E27FC236}">
                <a16:creationId xmlns:a16="http://schemas.microsoft.com/office/drawing/2014/main" id="{4E222F56-8D46-E8C4-0E82-81182BEDBDC2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486071" y="6099492"/>
            <a:ext cx="560158" cy="365709"/>
          </a:xfrm>
          <a:prstGeom prst="rect">
            <a:avLst/>
          </a:prstGeom>
        </p:spPr>
      </p:pic>
      <p:grpSp>
        <p:nvGrpSpPr>
          <p:cNvPr id="166" name="object 166">
            <a:extLst>
              <a:ext uri="{FF2B5EF4-FFF2-40B4-BE49-F238E27FC236}">
                <a16:creationId xmlns:a16="http://schemas.microsoft.com/office/drawing/2014/main" id="{78802B74-8FFE-120E-8CB2-CA5D62210A82}"/>
              </a:ext>
            </a:extLst>
          </p:cNvPr>
          <p:cNvGrpSpPr/>
          <p:nvPr/>
        </p:nvGrpSpPr>
        <p:grpSpPr>
          <a:xfrm>
            <a:off x="5210125" y="5131654"/>
            <a:ext cx="535305" cy="403860"/>
            <a:chOff x="5210125" y="5131654"/>
            <a:chExt cx="535305" cy="403860"/>
          </a:xfrm>
        </p:grpSpPr>
        <p:pic>
          <p:nvPicPr>
            <p:cNvPr id="167" name="object 167">
              <a:extLst>
                <a:ext uri="{FF2B5EF4-FFF2-40B4-BE49-F238E27FC236}">
                  <a16:creationId xmlns:a16="http://schemas.microsoft.com/office/drawing/2014/main" id="{66080CF3-5FBD-9CA9-301B-C7B043E7598A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10125" y="5131654"/>
              <a:ext cx="437113" cy="403449"/>
            </a:xfrm>
            <a:prstGeom prst="rect">
              <a:avLst/>
            </a:prstGeom>
          </p:spPr>
        </p:pic>
        <p:sp>
          <p:nvSpPr>
            <p:cNvPr id="168" name="object 168">
              <a:extLst>
                <a:ext uri="{FF2B5EF4-FFF2-40B4-BE49-F238E27FC236}">
                  <a16:creationId xmlns:a16="http://schemas.microsoft.com/office/drawing/2014/main" id="{674C969C-F0C7-3D5F-0CDA-36EC8AEFA8BC}"/>
                </a:ext>
              </a:extLst>
            </p:cNvPr>
            <p:cNvSpPr/>
            <p:nvPr/>
          </p:nvSpPr>
          <p:spPr>
            <a:xfrm>
              <a:off x="5613970" y="5356584"/>
              <a:ext cx="132080" cy="0"/>
            </a:xfrm>
            <a:custGeom>
              <a:avLst/>
              <a:gdLst/>
              <a:ahLst/>
              <a:cxnLst/>
              <a:rect l="l" t="t" r="r" b="b"/>
              <a:pathLst>
                <a:path w="132079">
                  <a:moveTo>
                    <a:pt x="0" y="0"/>
                  </a:moveTo>
                  <a:lnTo>
                    <a:pt x="131457" y="0"/>
                  </a:lnTo>
                </a:path>
              </a:pathLst>
            </a:custGeom>
            <a:ln w="381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9" name="object 169">
            <a:extLst>
              <a:ext uri="{FF2B5EF4-FFF2-40B4-BE49-F238E27FC236}">
                <a16:creationId xmlns:a16="http://schemas.microsoft.com/office/drawing/2014/main" id="{4F84DD54-5322-3B8F-953E-B622E1D43486}"/>
              </a:ext>
            </a:extLst>
          </p:cNvPr>
          <p:cNvGrpSpPr/>
          <p:nvPr/>
        </p:nvGrpSpPr>
        <p:grpSpPr>
          <a:xfrm>
            <a:off x="6216451" y="5076469"/>
            <a:ext cx="623570" cy="459105"/>
            <a:chOff x="6216451" y="5076469"/>
            <a:chExt cx="623570" cy="459105"/>
          </a:xfrm>
        </p:grpSpPr>
        <p:pic>
          <p:nvPicPr>
            <p:cNvPr id="170" name="object 170">
              <a:extLst>
                <a:ext uri="{FF2B5EF4-FFF2-40B4-BE49-F238E27FC236}">
                  <a16:creationId xmlns:a16="http://schemas.microsoft.com/office/drawing/2014/main" id="{11BA459E-E273-2C75-5D7A-E957F815D3E0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87338" y="5076469"/>
              <a:ext cx="552462" cy="458635"/>
            </a:xfrm>
            <a:prstGeom prst="rect">
              <a:avLst/>
            </a:prstGeom>
          </p:spPr>
        </p:pic>
        <p:sp>
          <p:nvSpPr>
            <p:cNvPr id="171" name="object 171">
              <a:extLst>
                <a:ext uri="{FF2B5EF4-FFF2-40B4-BE49-F238E27FC236}">
                  <a16:creationId xmlns:a16="http://schemas.microsoft.com/office/drawing/2014/main" id="{5EA55ADD-40C5-C6C6-1183-14D321581AEC}"/>
                </a:ext>
              </a:extLst>
            </p:cNvPr>
            <p:cNvSpPr/>
            <p:nvPr/>
          </p:nvSpPr>
          <p:spPr>
            <a:xfrm>
              <a:off x="6216451" y="5356584"/>
              <a:ext cx="213995" cy="0"/>
            </a:xfrm>
            <a:custGeom>
              <a:avLst/>
              <a:gdLst/>
              <a:ahLst/>
              <a:cxnLst/>
              <a:rect l="l" t="t" r="r" b="b"/>
              <a:pathLst>
                <a:path w="213995">
                  <a:moveTo>
                    <a:pt x="0" y="0"/>
                  </a:moveTo>
                  <a:lnTo>
                    <a:pt x="213601" y="0"/>
                  </a:lnTo>
                </a:path>
              </a:pathLst>
            </a:custGeom>
            <a:ln w="381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" name="object 172">
            <a:extLst>
              <a:ext uri="{FF2B5EF4-FFF2-40B4-BE49-F238E27FC236}">
                <a16:creationId xmlns:a16="http://schemas.microsoft.com/office/drawing/2014/main" id="{138F33E6-3DF3-A0DB-8657-41E722843ED1}"/>
              </a:ext>
            </a:extLst>
          </p:cNvPr>
          <p:cNvSpPr txBox="1"/>
          <p:nvPr/>
        </p:nvSpPr>
        <p:spPr>
          <a:xfrm>
            <a:off x="5722795" y="5242130"/>
            <a:ext cx="49954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5080" algn="ctr"/>
            <a:r>
              <a:rPr sz="50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ユニット外面は</a:t>
            </a:r>
            <a:endParaRPr lang="en-US" altLang="ja-JP" sz="50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065" marR="5080" indent="5080" algn="ctr"/>
            <a:r>
              <a:rPr sz="50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ライトグレー色に</a:t>
            </a:r>
            <a:endParaRPr lang="en-US" altLang="ja-JP" sz="50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065" marR="5080" indent="5080" algn="ctr"/>
            <a:r>
              <a:rPr sz="50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なります</a:t>
            </a:r>
            <a:r>
              <a:rPr sz="5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。</a:t>
            </a:r>
            <a:endParaRPr sz="5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83" name="Rectangle 24">
            <a:extLst>
              <a:ext uri="{FF2B5EF4-FFF2-40B4-BE49-F238E27FC236}">
                <a16:creationId xmlns:a16="http://schemas.microsoft.com/office/drawing/2014/main" id="{AC382E2D-E29C-35F4-529E-ED9120A00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263" y="113675"/>
            <a:ext cx="3854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</a:pPr>
            <a:r>
              <a:rPr lang="ja-JP" altLang="en-US" sz="1100" b="1">
                <a:solidFill>
                  <a:schemeClr val="bg1"/>
                </a:solidFill>
                <a:latin typeface="ＭＳ Ｐゴシック" charset="-128"/>
              </a:rPr>
              <a:t>クロークシェルフ</a:t>
            </a:r>
            <a:endParaRPr lang="ja-JP" altLang="en-US" sz="1100" b="1" dirty="0">
              <a:solidFill>
                <a:schemeClr val="bg1"/>
              </a:solidFill>
              <a:latin typeface="ＭＳ Ｐゴシック" charset="-128"/>
            </a:endParaRPr>
          </a:p>
        </p:txBody>
      </p:sp>
      <p:sp>
        <p:nvSpPr>
          <p:cNvPr id="188" name="object 175">
            <a:extLst>
              <a:ext uri="{FF2B5EF4-FFF2-40B4-BE49-F238E27FC236}">
                <a16:creationId xmlns:a16="http://schemas.microsoft.com/office/drawing/2014/main" id="{4DA2BA48-6D81-CB12-DFC3-F8DDB41BCE23}"/>
              </a:ext>
            </a:extLst>
          </p:cNvPr>
          <p:cNvSpPr txBox="1"/>
          <p:nvPr/>
        </p:nvSpPr>
        <p:spPr>
          <a:xfrm>
            <a:off x="5046229" y="3075892"/>
            <a:ext cx="759844" cy="35458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9050">
              <a:spcBef>
                <a:spcPts val="275"/>
              </a:spcBef>
            </a:pPr>
            <a:r>
              <a:rPr lang="ja-JP" altLang="en-US" sz="700" spc="35">
                <a:solidFill>
                  <a:srgbClr val="231F20"/>
                </a:solidFill>
                <a:latin typeface="MS PGothic Regular"/>
                <a:cs typeface="A-OTF Gothic BBB Pro"/>
              </a:rPr>
              <a:t>靴収納</a:t>
            </a:r>
            <a:endParaRPr lang="ja-JP" altLang="en-US" sz="700">
              <a:latin typeface="MS PGothic Regular"/>
              <a:cs typeface="A-OTF Gothic BBB Pro"/>
            </a:endParaRP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可動棚（樹脂製）</a:t>
            </a:r>
            <a:r>
              <a:rPr lang="en-US" altLang="ja-JP" sz="550" dirty="0">
                <a:solidFill>
                  <a:srgbClr val="231F20"/>
                </a:solidFill>
                <a:latin typeface="+mn-ea"/>
                <a:cs typeface="A-OTF Gothic BBB Pro"/>
              </a:rPr>
              <a:t>9</a:t>
            </a: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枚</a:t>
            </a: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固定棚 </a:t>
            </a:r>
            <a:r>
              <a:rPr lang="en-US" altLang="ja-JP" sz="550" dirty="0">
                <a:solidFill>
                  <a:srgbClr val="231F20"/>
                </a:solidFill>
                <a:latin typeface="+mn-ea"/>
                <a:cs typeface="A-OTF Gothic BBB Pro"/>
              </a:rPr>
              <a:t>1</a:t>
            </a: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枚</a:t>
            </a:r>
            <a:endParaRPr lang="ja-JP" altLang="en-US" sz="550" dirty="0">
              <a:latin typeface="+mn-ea"/>
              <a:cs typeface="A-OTF Gothic BBB Pro"/>
            </a:endParaRPr>
          </a:p>
        </p:txBody>
      </p:sp>
      <p:sp>
        <p:nvSpPr>
          <p:cNvPr id="189" name="object 175">
            <a:extLst>
              <a:ext uri="{FF2B5EF4-FFF2-40B4-BE49-F238E27FC236}">
                <a16:creationId xmlns:a16="http://schemas.microsoft.com/office/drawing/2014/main" id="{DF5634E0-CCC7-3133-46D5-A96C23A51189}"/>
              </a:ext>
            </a:extLst>
          </p:cNvPr>
          <p:cNvSpPr txBox="1"/>
          <p:nvPr/>
        </p:nvSpPr>
        <p:spPr>
          <a:xfrm>
            <a:off x="6087066" y="3075892"/>
            <a:ext cx="759844" cy="446917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9050">
              <a:lnSpc>
                <a:spcPts val="835"/>
              </a:lnSpc>
              <a:spcBef>
                <a:spcPts val="275"/>
              </a:spcBef>
            </a:pPr>
            <a:r>
              <a:rPr lang="ja-JP" altLang="en-US" sz="700" spc="35">
                <a:solidFill>
                  <a:srgbClr val="231F20"/>
                </a:solidFill>
                <a:latin typeface="MS PGothic Regular"/>
                <a:cs typeface="A-OTF Gothic BBB Pro"/>
              </a:rPr>
              <a:t>傘・衣類収納</a:t>
            </a:r>
            <a:endParaRPr lang="ja-JP" altLang="en-US" sz="700">
              <a:latin typeface="MS PGothic Regular"/>
              <a:cs typeface="A-OTF Gothic BBB Pro"/>
            </a:endParaRP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可動棚（樹脂製）</a:t>
            </a:r>
            <a:r>
              <a:rPr lang="en-US" altLang="ja-JP" sz="550" dirty="0">
                <a:solidFill>
                  <a:srgbClr val="231F20"/>
                </a:solidFill>
                <a:latin typeface="+mn-ea"/>
                <a:cs typeface="A-OTF Gothic BBB Pro"/>
              </a:rPr>
              <a:t>4</a:t>
            </a: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枚</a:t>
            </a: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固定棚１枚 </a:t>
            </a: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パイプ１本</a:t>
            </a:r>
            <a:endParaRPr lang="ja-JP" altLang="en-US" sz="550" dirty="0">
              <a:latin typeface="+mn-ea"/>
              <a:cs typeface="A-OTF Gothic BBB Pro"/>
            </a:endParaRPr>
          </a:p>
        </p:txBody>
      </p:sp>
      <p:sp>
        <p:nvSpPr>
          <p:cNvPr id="190" name="object 175">
            <a:extLst>
              <a:ext uri="{FF2B5EF4-FFF2-40B4-BE49-F238E27FC236}">
                <a16:creationId xmlns:a16="http://schemas.microsoft.com/office/drawing/2014/main" id="{F994F2E9-6F82-72E5-65E8-8F768CDCC6A6}"/>
              </a:ext>
            </a:extLst>
          </p:cNvPr>
          <p:cNvSpPr txBox="1"/>
          <p:nvPr/>
        </p:nvSpPr>
        <p:spPr>
          <a:xfrm>
            <a:off x="7278087" y="3075892"/>
            <a:ext cx="759844" cy="446917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9050">
              <a:lnSpc>
                <a:spcPts val="835"/>
              </a:lnSpc>
              <a:spcBef>
                <a:spcPts val="275"/>
              </a:spcBef>
            </a:pPr>
            <a:r>
              <a:rPr lang="ja-JP" altLang="en-US" sz="700" spc="35">
                <a:solidFill>
                  <a:srgbClr val="231F20"/>
                </a:solidFill>
                <a:latin typeface="MS PGothic Regular"/>
                <a:cs typeface="A-OTF Gothic BBB Pro"/>
              </a:rPr>
              <a:t>コート収納</a:t>
            </a:r>
            <a:endParaRPr lang="ja-JP" altLang="en-US" sz="700">
              <a:latin typeface="MS PGothic Regular"/>
              <a:cs typeface="A-OTF Gothic BBB Pro"/>
            </a:endParaRP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可動棚（樹脂製）</a:t>
            </a:r>
            <a:r>
              <a:rPr lang="en-US" altLang="ja-JP" sz="550" dirty="0">
                <a:solidFill>
                  <a:srgbClr val="231F20"/>
                </a:solidFill>
                <a:latin typeface="+mn-ea"/>
                <a:cs typeface="A-OTF Gothic BBB Pro"/>
              </a:rPr>
              <a:t>2</a:t>
            </a: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枚</a:t>
            </a: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固定棚１枚 </a:t>
            </a: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パイプ１本</a:t>
            </a:r>
            <a:endParaRPr lang="ja-JP" altLang="en-US" sz="550" dirty="0">
              <a:latin typeface="+mn-ea"/>
              <a:cs typeface="A-OTF Gothic BBB Pro"/>
            </a:endParaRPr>
          </a:p>
        </p:txBody>
      </p:sp>
      <p:sp>
        <p:nvSpPr>
          <p:cNvPr id="191" name="object 175">
            <a:extLst>
              <a:ext uri="{FF2B5EF4-FFF2-40B4-BE49-F238E27FC236}">
                <a16:creationId xmlns:a16="http://schemas.microsoft.com/office/drawing/2014/main" id="{26F30262-927D-4CDA-1E6B-2FE2B17FD955}"/>
              </a:ext>
            </a:extLst>
          </p:cNvPr>
          <p:cNvSpPr txBox="1"/>
          <p:nvPr/>
        </p:nvSpPr>
        <p:spPr>
          <a:xfrm>
            <a:off x="8459253" y="3075892"/>
            <a:ext cx="759844" cy="3494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9050">
              <a:lnSpc>
                <a:spcPts val="835"/>
              </a:lnSpc>
              <a:spcBef>
                <a:spcPts val="275"/>
              </a:spcBef>
            </a:pPr>
            <a:r>
              <a:rPr lang="ja-JP" altLang="en-US" sz="700" spc="35">
                <a:solidFill>
                  <a:srgbClr val="231F20"/>
                </a:solidFill>
                <a:latin typeface="MS PGothic Regular"/>
                <a:cs typeface="A-OTF Gothic BBB Pro"/>
              </a:rPr>
              <a:t>下部オープン収納</a:t>
            </a:r>
            <a:endParaRPr lang="ja-JP" altLang="en-US" sz="700">
              <a:latin typeface="MS PGothic Regular"/>
              <a:cs typeface="A-OTF Gothic BBB Pro"/>
            </a:endParaRP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可動棚（樹脂製）</a:t>
            </a:r>
            <a:r>
              <a:rPr lang="en-US" altLang="ja-JP" sz="550" dirty="0">
                <a:solidFill>
                  <a:srgbClr val="231F20"/>
                </a:solidFill>
                <a:latin typeface="+mn-ea"/>
                <a:cs typeface="A-OTF Gothic BBB Pro"/>
              </a:rPr>
              <a:t>4</a:t>
            </a: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枚</a:t>
            </a: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固定棚１枚</a:t>
            </a:r>
            <a:endParaRPr lang="ja-JP" altLang="en-US" sz="550" dirty="0">
              <a:latin typeface="+mn-ea"/>
              <a:cs typeface="A-OTF Gothic BBB Pro"/>
            </a:endParaRPr>
          </a:p>
        </p:txBody>
      </p:sp>
      <p:sp>
        <p:nvSpPr>
          <p:cNvPr id="193" name="object 162">
            <a:extLst>
              <a:ext uri="{FF2B5EF4-FFF2-40B4-BE49-F238E27FC236}">
                <a16:creationId xmlns:a16="http://schemas.microsoft.com/office/drawing/2014/main" id="{7668DD15-030D-32F3-232A-0BE8B0220954}"/>
              </a:ext>
            </a:extLst>
          </p:cNvPr>
          <p:cNvSpPr txBox="1"/>
          <p:nvPr/>
        </p:nvSpPr>
        <p:spPr>
          <a:xfrm>
            <a:off x="5086653" y="4557981"/>
            <a:ext cx="550420" cy="153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グレージュアッシュ柄</a:t>
            </a:r>
          </a:p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</a:t>
            </a: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RV</a:t>
            </a:r>
            <a:r>
              <a:rPr lang="ja-JP" altLang="en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94" name="object 162">
            <a:extLst>
              <a:ext uri="{FF2B5EF4-FFF2-40B4-BE49-F238E27FC236}">
                <a16:creationId xmlns:a16="http://schemas.microsoft.com/office/drawing/2014/main" id="{02F0E70C-B836-448F-0FAD-24B65AEF0FC9}"/>
              </a:ext>
            </a:extLst>
          </p:cNvPr>
          <p:cNvSpPr txBox="1"/>
          <p:nvPr/>
        </p:nvSpPr>
        <p:spPr>
          <a:xfrm>
            <a:off x="5684530" y="4557981"/>
            <a:ext cx="550420" cy="153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イデアオーク柄</a:t>
            </a:r>
          </a:p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</a:t>
            </a: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EV</a:t>
            </a:r>
            <a:r>
              <a:rPr lang="ja-JP" altLang="en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95" name="object 162">
            <a:extLst>
              <a:ext uri="{FF2B5EF4-FFF2-40B4-BE49-F238E27FC236}">
                <a16:creationId xmlns:a16="http://schemas.microsoft.com/office/drawing/2014/main" id="{BEE51FD0-88C3-41FD-4149-4F56D2981DBE}"/>
              </a:ext>
            </a:extLst>
          </p:cNvPr>
          <p:cNvSpPr txBox="1"/>
          <p:nvPr/>
        </p:nvSpPr>
        <p:spPr>
          <a:xfrm>
            <a:off x="6282407" y="4551468"/>
            <a:ext cx="550420" cy="153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しっくいホワイト柄</a:t>
            </a:r>
          </a:p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</a:t>
            </a: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PY</a:t>
            </a:r>
            <a:r>
              <a:rPr lang="ja-JP" altLang="en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96" name="object 162">
            <a:extLst>
              <a:ext uri="{FF2B5EF4-FFF2-40B4-BE49-F238E27FC236}">
                <a16:creationId xmlns:a16="http://schemas.microsoft.com/office/drawing/2014/main" id="{8AA528DE-F154-9FFF-1D0F-9775641AA021}"/>
              </a:ext>
            </a:extLst>
          </p:cNvPr>
          <p:cNvSpPr txBox="1"/>
          <p:nvPr/>
        </p:nvSpPr>
        <p:spPr>
          <a:xfrm>
            <a:off x="4495810" y="5542720"/>
            <a:ext cx="55042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ライトグレー色</a:t>
            </a:r>
            <a:endParaRPr lang="ja-JP" altLang="en-US" sz="550" dirty="0">
              <a:latin typeface="MS PGothic Regular"/>
              <a:cs typeface="A-OTF Gothic BBB Pro"/>
            </a:endParaRPr>
          </a:p>
        </p:txBody>
      </p:sp>
      <p:pic>
        <p:nvPicPr>
          <p:cNvPr id="145" name="bg object 24">
            <a:extLst>
              <a:ext uri="{FF2B5EF4-FFF2-40B4-BE49-F238E27FC236}">
                <a16:creationId xmlns:a16="http://schemas.microsoft.com/office/drawing/2014/main" id="{B569DB7E-5AB5-B3CD-4330-95C2F0453F9D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2011" y="692048"/>
            <a:ext cx="2872676" cy="2973603"/>
          </a:xfrm>
          <a:prstGeom prst="rect">
            <a:avLst/>
          </a:prstGeom>
        </p:spPr>
      </p:pic>
      <p:pic>
        <p:nvPicPr>
          <p:cNvPr id="146" name="bg object 25">
            <a:extLst>
              <a:ext uri="{FF2B5EF4-FFF2-40B4-BE49-F238E27FC236}">
                <a16:creationId xmlns:a16="http://schemas.microsoft.com/office/drawing/2014/main" id="{6DC99918-239F-967C-F7D4-203796944EF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051416" y="692188"/>
            <a:ext cx="1233360" cy="1477848"/>
          </a:xfrm>
          <a:prstGeom prst="rect">
            <a:avLst/>
          </a:prstGeom>
        </p:spPr>
      </p:pic>
      <p:pic>
        <p:nvPicPr>
          <p:cNvPr id="147" name="bg object 26">
            <a:extLst>
              <a:ext uri="{FF2B5EF4-FFF2-40B4-BE49-F238E27FC236}">
                <a16:creationId xmlns:a16="http://schemas.microsoft.com/office/drawing/2014/main" id="{9054CD64-C326-1A0F-BB7C-7ABBBA66973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051416" y="2203843"/>
            <a:ext cx="1233131" cy="1460195"/>
          </a:xfrm>
          <a:prstGeom prst="rect">
            <a:avLst/>
          </a:prstGeom>
        </p:spPr>
      </p:pic>
      <p:sp>
        <p:nvSpPr>
          <p:cNvPr id="158" name="Rectangle 126">
            <a:extLst>
              <a:ext uri="{FF2B5EF4-FFF2-40B4-BE49-F238E27FC236}">
                <a16:creationId xmlns:a16="http://schemas.microsoft.com/office/drawing/2014/main" id="{BEE8732C-4EB7-421A-AF86-14FCE8509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92" y="3804302"/>
            <a:ext cx="41493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ja-JP" altLang="en-US" sz="1100" b="0" i="0" u="none" strike="noStrike">
                <a:effectLst/>
                <a:latin typeface="Helvetica" pitchFamily="2" charset="0"/>
              </a:rPr>
              <a:t>左右で物を区分けして収納すれば、</a:t>
            </a:r>
          </a:p>
          <a:p>
            <a:pPr algn="l"/>
            <a:r>
              <a:rPr lang="ja-JP" altLang="en-US" sz="1100" b="0" i="0" u="none" strike="noStrike">
                <a:effectLst/>
                <a:latin typeface="Helvetica" pitchFamily="2" charset="0"/>
              </a:rPr>
              <a:t>整理整頓がしやすく、外出の際にも取り出しやすくできます</a:t>
            </a:r>
            <a:r>
              <a:rPr lang="ja-JP" altLang="en-US" sz="1100" spc="-100"/>
              <a:t>。</a:t>
            </a:r>
          </a:p>
        </p:txBody>
      </p:sp>
      <p:sp>
        <p:nvSpPr>
          <p:cNvPr id="180" name="object 2">
            <a:extLst>
              <a:ext uri="{FF2B5EF4-FFF2-40B4-BE49-F238E27FC236}">
                <a16:creationId xmlns:a16="http://schemas.microsoft.com/office/drawing/2014/main" id="{064FDD6B-0BA0-58A2-2D83-747E83CF423B}"/>
              </a:ext>
            </a:extLst>
          </p:cNvPr>
          <p:cNvSpPr txBox="1"/>
          <p:nvPr/>
        </p:nvSpPr>
        <p:spPr>
          <a:xfrm>
            <a:off x="2488120" y="5992229"/>
            <a:ext cx="1725951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ts val="705"/>
              </a:lnSpc>
              <a:spcBef>
                <a:spcPts val="100"/>
              </a:spcBef>
            </a:pPr>
            <a:r>
              <a:rPr sz="60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プラン合計価格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>
              <a:lnSpc>
                <a:spcPts val="1785"/>
              </a:lnSpc>
            </a:pPr>
            <a:r>
              <a:rPr lang="en-US" altLang="ja-JP" sz="15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314</a:t>
            </a:r>
            <a:r>
              <a:rPr sz="15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,</a:t>
            </a:r>
            <a:r>
              <a:rPr lang="en-US" altLang="ja-JP" sz="15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380</a:t>
            </a:r>
            <a:r>
              <a:rPr sz="1500" spc="-3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円（税抜 </a:t>
            </a:r>
            <a:r>
              <a:rPr lang="en-US" altLang="ja-JP"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285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,</a:t>
            </a:r>
            <a:r>
              <a:rPr lang="en-US" altLang="ja-JP"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800</a:t>
            </a:r>
            <a:r>
              <a:rPr sz="600" spc="-2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円</a:t>
            </a:r>
            <a:r>
              <a:rPr sz="60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82" name="object 3">
            <a:extLst>
              <a:ext uri="{FF2B5EF4-FFF2-40B4-BE49-F238E27FC236}">
                <a16:creationId xmlns:a16="http://schemas.microsoft.com/office/drawing/2014/main" id="{5375EA5D-FF6F-F8CB-A277-2FFF07156126}"/>
              </a:ext>
            </a:extLst>
          </p:cNvPr>
          <p:cNvSpPr txBox="1"/>
          <p:nvPr/>
        </p:nvSpPr>
        <p:spPr>
          <a:xfrm>
            <a:off x="257299" y="4343722"/>
            <a:ext cx="36322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PLAN</a:t>
            </a:r>
            <a:r>
              <a:rPr sz="600" spc="-2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600" spc="-2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No.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84" name="object 4">
            <a:extLst>
              <a:ext uri="{FF2B5EF4-FFF2-40B4-BE49-F238E27FC236}">
                <a16:creationId xmlns:a16="http://schemas.microsoft.com/office/drawing/2014/main" id="{D192F896-E758-9642-F004-4A9FCBC2399C}"/>
              </a:ext>
            </a:extLst>
          </p:cNvPr>
          <p:cNvSpPr txBox="1"/>
          <p:nvPr/>
        </p:nvSpPr>
        <p:spPr>
          <a:xfrm>
            <a:off x="203733" y="4342642"/>
            <a:ext cx="1323975" cy="70802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670"/>
              </a:spcBef>
            </a:pPr>
            <a:r>
              <a:rPr sz="1700" spc="-2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SC02-</a:t>
            </a:r>
            <a:r>
              <a:rPr sz="170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1</a:t>
            </a:r>
            <a:endParaRPr sz="17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9370">
              <a:lnSpc>
                <a:spcPct val="100000"/>
              </a:lnSpc>
              <a:spcBef>
                <a:spcPts val="200"/>
              </a:spcBef>
            </a:pPr>
            <a:r>
              <a:rPr sz="600" spc="-4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傘・衣類収納＋コート収納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</a:t>
            </a:r>
            <a:r>
              <a:rPr sz="550" spc="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幅1615 × 高さ2070 × 奥行330mm </a:t>
            </a:r>
            <a:r>
              <a:rPr sz="55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］</a:t>
            </a:r>
            <a:endParaRPr sz="55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9370">
              <a:lnSpc>
                <a:spcPct val="100000"/>
              </a:lnSpc>
              <a:spcBef>
                <a:spcPts val="365"/>
              </a:spcBef>
            </a:pPr>
            <a:r>
              <a:rPr sz="550" spc="-4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※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エンドパネル1枚含む</a:t>
            </a:r>
            <a:endParaRPr sz="55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87" name="object 6">
            <a:extLst>
              <a:ext uri="{FF2B5EF4-FFF2-40B4-BE49-F238E27FC236}">
                <a16:creationId xmlns:a16="http://schemas.microsoft.com/office/drawing/2014/main" id="{14C767F2-2BE1-A231-CE5C-9509A481E263}"/>
              </a:ext>
            </a:extLst>
          </p:cNvPr>
          <p:cNvSpPr txBox="1"/>
          <p:nvPr/>
        </p:nvSpPr>
        <p:spPr>
          <a:xfrm>
            <a:off x="251872" y="5139978"/>
            <a:ext cx="36322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PLAN</a:t>
            </a:r>
            <a:r>
              <a:rPr sz="600" spc="-2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600" spc="-2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No.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92" name="object 7">
            <a:extLst>
              <a:ext uri="{FF2B5EF4-FFF2-40B4-BE49-F238E27FC236}">
                <a16:creationId xmlns:a16="http://schemas.microsoft.com/office/drawing/2014/main" id="{F02AA387-8F6C-BF98-34CE-7F9CF971494F}"/>
              </a:ext>
            </a:extLst>
          </p:cNvPr>
          <p:cNvSpPr txBox="1"/>
          <p:nvPr/>
        </p:nvSpPr>
        <p:spPr>
          <a:xfrm>
            <a:off x="198306" y="5186829"/>
            <a:ext cx="1323975" cy="63182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290"/>
              </a:spcBef>
            </a:pPr>
            <a:r>
              <a:rPr sz="1700" spc="-2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SC02-</a:t>
            </a:r>
            <a:r>
              <a:rPr sz="170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2</a:t>
            </a:r>
            <a:endParaRPr sz="17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9370">
              <a:lnSpc>
                <a:spcPct val="100000"/>
              </a:lnSpc>
              <a:spcBef>
                <a:spcPts val="70"/>
              </a:spcBef>
            </a:pPr>
            <a:r>
              <a:rPr sz="600" spc="3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靴収納＋靴収納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</a:t>
            </a:r>
            <a:r>
              <a:rPr sz="550" spc="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幅1615 × 高さ2070 × 奥行330mm </a:t>
            </a:r>
            <a:r>
              <a:rPr sz="55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］</a:t>
            </a:r>
            <a:endParaRPr sz="55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9370">
              <a:lnSpc>
                <a:spcPct val="100000"/>
              </a:lnSpc>
              <a:spcBef>
                <a:spcPts val="275"/>
              </a:spcBef>
            </a:pPr>
            <a:r>
              <a:rPr sz="550" spc="-4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※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エンドパネル1枚含む</a:t>
            </a:r>
            <a:endParaRPr sz="55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98" name="object 9">
            <a:extLst>
              <a:ext uri="{FF2B5EF4-FFF2-40B4-BE49-F238E27FC236}">
                <a16:creationId xmlns:a16="http://schemas.microsoft.com/office/drawing/2014/main" id="{9BFE9E47-DF9A-13BF-82A7-DCA5B0E4C59D}"/>
              </a:ext>
            </a:extLst>
          </p:cNvPr>
          <p:cNvSpPr/>
          <p:nvPr/>
        </p:nvSpPr>
        <p:spPr>
          <a:xfrm>
            <a:off x="2344023" y="4428455"/>
            <a:ext cx="0" cy="2086610"/>
          </a:xfrm>
          <a:custGeom>
            <a:avLst/>
            <a:gdLst/>
            <a:ahLst/>
            <a:cxnLst/>
            <a:rect l="l" t="t" r="r" b="b"/>
            <a:pathLst>
              <a:path h="2086609">
                <a:moveTo>
                  <a:pt x="0" y="0"/>
                </a:moveTo>
                <a:lnTo>
                  <a:pt x="0" y="2086292"/>
                </a:lnTo>
              </a:path>
            </a:pathLst>
          </a:custGeom>
          <a:ln w="1270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53">
            <a:extLst>
              <a:ext uri="{FF2B5EF4-FFF2-40B4-BE49-F238E27FC236}">
                <a16:creationId xmlns:a16="http://schemas.microsoft.com/office/drawing/2014/main" id="{0D278A98-7D18-EAE1-D50C-853A359BEECD}"/>
              </a:ext>
            </a:extLst>
          </p:cNvPr>
          <p:cNvSpPr txBox="1"/>
          <p:nvPr/>
        </p:nvSpPr>
        <p:spPr>
          <a:xfrm>
            <a:off x="1598408" y="4355505"/>
            <a:ext cx="424180" cy="103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247015" algn="l"/>
              </a:tabLst>
            </a:pPr>
            <a:r>
              <a:rPr sz="500" spc="-25" dirty="0">
                <a:solidFill>
                  <a:srgbClr val="231F20"/>
                </a:solidFill>
                <a:latin typeface="A-OTF Gothic BBB Pro"/>
                <a:cs typeface="A-OTF Gothic BBB Pro"/>
              </a:rPr>
              <a:t>15</a:t>
            </a:r>
            <a:r>
              <a:rPr sz="500" dirty="0">
                <a:solidFill>
                  <a:srgbClr val="231F20"/>
                </a:solidFill>
                <a:latin typeface="A-OTF Gothic BBB Pro"/>
                <a:cs typeface="A-OTF Gothic BBB Pro"/>
              </a:rPr>
              <a:t>	</a:t>
            </a:r>
            <a:r>
              <a:rPr sz="500" spc="-20" dirty="0">
                <a:solidFill>
                  <a:srgbClr val="231F20"/>
                </a:solidFill>
                <a:latin typeface="A-OTF Gothic BBB Pro"/>
                <a:cs typeface="A-OTF Gothic BBB Pro"/>
              </a:rPr>
              <a:t>1600</a:t>
            </a:r>
            <a:endParaRPr sz="500">
              <a:latin typeface="A-OTF Gothic BBB Pro"/>
              <a:cs typeface="A-OTF Gothic BBB Pro"/>
            </a:endParaRPr>
          </a:p>
        </p:txBody>
      </p:sp>
      <p:sp>
        <p:nvSpPr>
          <p:cNvPr id="243" name="object 54">
            <a:extLst>
              <a:ext uri="{FF2B5EF4-FFF2-40B4-BE49-F238E27FC236}">
                <a16:creationId xmlns:a16="http://schemas.microsoft.com/office/drawing/2014/main" id="{28DCC5ED-5CB2-2DC1-E9B3-6D8079F1FB04}"/>
              </a:ext>
            </a:extLst>
          </p:cNvPr>
          <p:cNvSpPr txBox="1"/>
          <p:nvPr/>
        </p:nvSpPr>
        <p:spPr>
          <a:xfrm>
            <a:off x="1562344" y="4634717"/>
            <a:ext cx="114300" cy="189865"/>
          </a:xfrm>
          <a:prstGeom prst="rect">
            <a:avLst/>
          </a:prstGeom>
        </p:spPr>
        <p:txBody>
          <a:bodyPr vert="vert270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500" spc="-20" dirty="0">
                <a:solidFill>
                  <a:srgbClr val="231F20"/>
                </a:solidFill>
                <a:latin typeface="A-OTF Gothic BBB Pro"/>
                <a:cs typeface="A-OTF Gothic BBB Pro"/>
              </a:rPr>
              <a:t>2070</a:t>
            </a:r>
            <a:endParaRPr sz="500">
              <a:latin typeface="A-OTF Gothic BBB Pro"/>
              <a:cs typeface="A-OTF Gothic BBB Pro"/>
            </a:endParaRPr>
          </a:p>
        </p:txBody>
      </p:sp>
      <p:sp>
        <p:nvSpPr>
          <p:cNvPr id="256" name="object 67">
            <a:extLst>
              <a:ext uri="{FF2B5EF4-FFF2-40B4-BE49-F238E27FC236}">
                <a16:creationId xmlns:a16="http://schemas.microsoft.com/office/drawing/2014/main" id="{95325D8B-51E8-1A53-BC20-A568CB4615E7}"/>
              </a:ext>
            </a:extLst>
          </p:cNvPr>
          <p:cNvSpPr txBox="1"/>
          <p:nvPr/>
        </p:nvSpPr>
        <p:spPr>
          <a:xfrm>
            <a:off x="1820391" y="5149517"/>
            <a:ext cx="410845" cy="103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315595" algn="l"/>
              </a:tabLst>
            </a:pPr>
            <a:r>
              <a:rPr sz="500" spc="-20" dirty="0">
                <a:solidFill>
                  <a:srgbClr val="231F20"/>
                </a:solidFill>
                <a:latin typeface="A-OTF Gothic BBB Pro"/>
                <a:cs typeface="A-OTF Gothic BBB Pro"/>
              </a:rPr>
              <a:t>1600</a:t>
            </a:r>
            <a:r>
              <a:rPr sz="500" dirty="0">
                <a:solidFill>
                  <a:srgbClr val="231F20"/>
                </a:solidFill>
                <a:latin typeface="A-OTF Gothic BBB Pro"/>
                <a:cs typeface="A-OTF Gothic BBB Pro"/>
              </a:rPr>
              <a:t>	</a:t>
            </a:r>
            <a:r>
              <a:rPr sz="500" spc="-25" dirty="0">
                <a:solidFill>
                  <a:srgbClr val="231F20"/>
                </a:solidFill>
                <a:latin typeface="A-OTF Gothic BBB Pro"/>
                <a:cs typeface="A-OTF Gothic BBB Pro"/>
              </a:rPr>
              <a:t>15</a:t>
            </a:r>
            <a:endParaRPr sz="500">
              <a:latin typeface="A-OTF Gothic BBB Pro"/>
              <a:cs typeface="A-OTF Gothic BBB Pro"/>
            </a:endParaRPr>
          </a:p>
        </p:txBody>
      </p:sp>
      <p:sp>
        <p:nvSpPr>
          <p:cNvPr id="312" name="object 123">
            <a:extLst>
              <a:ext uri="{FF2B5EF4-FFF2-40B4-BE49-F238E27FC236}">
                <a16:creationId xmlns:a16="http://schemas.microsoft.com/office/drawing/2014/main" id="{A68E2BD9-C998-AC95-127E-E38AD14DCF7F}"/>
              </a:ext>
            </a:extLst>
          </p:cNvPr>
          <p:cNvSpPr txBox="1"/>
          <p:nvPr/>
        </p:nvSpPr>
        <p:spPr>
          <a:xfrm>
            <a:off x="1553587" y="5438364"/>
            <a:ext cx="114300" cy="189865"/>
          </a:xfrm>
          <a:prstGeom prst="rect">
            <a:avLst/>
          </a:prstGeom>
        </p:spPr>
        <p:txBody>
          <a:bodyPr vert="vert270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500" spc="-20" dirty="0">
                <a:solidFill>
                  <a:srgbClr val="231F20"/>
                </a:solidFill>
                <a:latin typeface="A-OTF Gothic BBB Pro"/>
                <a:cs typeface="A-OTF Gothic BBB Pro"/>
              </a:rPr>
              <a:t>2070</a:t>
            </a:r>
            <a:endParaRPr sz="500">
              <a:latin typeface="A-OTF Gothic BBB Pro"/>
              <a:cs typeface="A-OTF Gothic BBB Pro"/>
            </a:endParaRPr>
          </a:p>
        </p:txBody>
      </p:sp>
      <p:sp>
        <p:nvSpPr>
          <p:cNvPr id="313" name="object 124">
            <a:extLst>
              <a:ext uri="{FF2B5EF4-FFF2-40B4-BE49-F238E27FC236}">
                <a16:creationId xmlns:a16="http://schemas.microsoft.com/office/drawing/2014/main" id="{8BB8A824-A600-7FE9-3282-BB9AA87CE914}"/>
              </a:ext>
            </a:extLst>
          </p:cNvPr>
          <p:cNvSpPr txBox="1"/>
          <p:nvPr/>
        </p:nvSpPr>
        <p:spPr>
          <a:xfrm>
            <a:off x="2762479" y="5048783"/>
            <a:ext cx="5651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0" dirty="0">
                <a:solidFill>
                  <a:srgbClr val="231F20"/>
                </a:solidFill>
                <a:latin typeface="A-OTF Gothic BBB Pr6N"/>
                <a:cs typeface="A-OTF Gothic BBB Pr6N"/>
              </a:rPr>
              <a:t>A</a:t>
            </a:r>
            <a:endParaRPr sz="500">
              <a:latin typeface="A-OTF Gothic BBB Pr6N"/>
              <a:cs typeface="A-OTF Gothic BBB Pr6N"/>
            </a:endParaRPr>
          </a:p>
        </p:txBody>
      </p:sp>
      <p:sp>
        <p:nvSpPr>
          <p:cNvPr id="314" name="object 125">
            <a:extLst>
              <a:ext uri="{FF2B5EF4-FFF2-40B4-BE49-F238E27FC236}">
                <a16:creationId xmlns:a16="http://schemas.microsoft.com/office/drawing/2014/main" id="{363BED89-18E6-8AAB-9826-85E67E937FCC}"/>
              </a:ext>
            </a:extLst>
          </p:cNvPr>
          <p:cNvSpPr txBox="1"/>
          <p:nvPr/>
        </p:nvSpPr>
        <p:spPr>
          <a:xfrm>
            <a:off x="2755685" y="5113616"/>
            <a:ext cx="7620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0" dirty="0">
                <a:solidFill>
                  <a:srgbClr val="231F20"/>
                </a:solidFill>
                <a:latin typeface="A-OTF Gothic BBB Pr6N"/>
                <a:cs typeface="A-OTF Gothic BBB Pr6N"/>
              </a:rPr>
              <a:t>面</a:t>
            </a:r>
            <a:endParaRPr sz="500">
              <a:latin typeface="A-OTF Gothic BBB Pr6N"/>
              <a:cs typeface="A-OTF Gothic BBB Pr6N"/>
            </a:endParaRPr>
          </a:p>
        </p:txBody>
      </p:sp>
      <p:sp>
        <p:nvSpPr>
          <p:cNvPr id="315" name="object 126">
            <a:extLst>
              <a:ext uri="{FF2B5EF4-FFF2-40B4-BE49-F238E27FC236}">
                <a16:creationId xmlns:a16="http://schemas.microsoft.com/office/drawing/2014/main" id="{0687F169-6E2F-EC4D-FF64-ECA8FA8FD025}"/>
              </a:ext>
            </a:extLst>
          </p:cNvPr>
          <p:cNvSpPr/>
          <p:nvPr/>
        </p:nvSpPr>
        <p:spPr>
          <a:xfrm>
            <a:off x="2738678" y="5059451"/>
            <a:ext cx="92075" cy="153035"/>
          </a:xfrm>
          <a:custGeom>
            <a:avLst/>
            <a:gdLst/>
            <a:ahLst/>
            <a:cxnLst/>
            <a:rect l="l" t="t" r="r" b="b"/>
            <a:pathLst>
              <a:path w="92075" h="153035">
                <a:moveTo>
                  <a:pt x="0" y="152514"/>
                </a:moveTo>
                <a:lnTo>
                  <a:pt x="91693" y="152514"/>
                </a:lnTo>
                <a:lnTo>
                  <a:pt x="91693" y="0"/>
                </a:lnTo>
                <a:lnTo>
                  <a:pt x="0" y="0"/>
                </a:lnTo>
                <a:lnTo>
                  <a:pt x="0" y="152514"/>
                </a:lnTo>
                <a:close/>
              </a:path>
            </a:pathLst>
          </a:custGeom>
          <a:ln w="36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127">
            <a:extLst>
              <a:ext uri="{FF2B5EF4-FFF2-40B4-BE49-F238E27FC236}">
                <a16:creationId xmlns:a16="http://schemas.microsoft.com/office/drawing/2014/main" id="{768F025A-C019-55FD-7E72-DA3B12DDC788}"/>
              </a:ext>
            </a:extLst>
          </p:cNvPr>
          <p:cNvSpPr txBox="1"/>
          <p:nvPr/>
        </p:nvSpPr>
        <p:spPr>
          <a:xfrm>
            <a:off x="3818862" y="5048783"/>
            <a:ext cx="5651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0" dirty="0">
                <a:solidFill>
                  <a:srgbClr val="231F20"/>
                </a:solidFill>
                <a:latin typeface="A-OTF Gothic BBB Pr6N"/>
                <a:cs typeface="A-OTF Gothic BBB Pr6N"/>
              </a:rPr>
              <a:t>B</a:t>
            </a:r>
            <a:endParaRPr sz="500">
              <a:latin typeface="A-OTF Gothic BBB Pr6N"/>
              <a:cs typeface="A-OTF Gothic BBB Pr6N"/>
            </a:endParaRPr>
          </a:p>
        </p:txBody>
      </p:sp>
      <p:sp>
        <p:nvSpPr>
          <p:cNvPr id="317" name="object 128">
            <a:extLst>
              <a:ext uri="{FF2B5EF4-FFF2-40B4-BE49-F238E27FC236}">
                <a16:creationId xmlns:a16="http://schemas.microsoft.com/office/drawing/2014/main" id="{9D27707E-2A05-CE6A-7117-6A88025545E7}"/>
              </a:ext>
            </a:extLst>
          </p:cNvPr>
          <p:cNvSpPr txBox="1"/>
          <p:nvPr/>
        </p:nvSpPr>
        <p:spPr>
          <a:xfrm>
            <a:off x="3812067" y="5113616"/>
            <a:ext cx="7620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0" dirty="0">
                <a:solidFill>
                  <a:srgbClr val="231F20"/>
                </a:solidFill>
                <a:latin typeface="A-OTF Gothic BBB Pr6N"/>
                <a:cs typeface="A-OTF Gothic BBB Pr6N"/>
              </a:rPr>
              <a:t>面</a:t>
            </a:r>
            <a:endParaRPr sz="500">
              <a:latin typeface="A-OTF Gothic BBB Pr6N"/>
              <a:cs typeface="A-OTF Gothic BBB Pr6N"/>
            </a:endParaRPr>
          </a:p>
        </p:txBody>
      </p:sp>
      <p:sp>
        <p:nvSpPr>
          <p:cNvPr id="318" name="object 129">
            <a:extLst>
              <a:ext uri="{FF2B5EF4-FFF2-40B4-BE49-F238E27FC236}">
                <a16:creationId xmlns:a16="http://schemas.microsoft.com/office/drawing/2014/main" id="{849AF44B-266C-24E2-2777-5B6E3ED7BE1A}"/>
              </a:ext>
            </a:extLst>
          </p:cNvPr>
          <p:cNvSpPr/>
          <p:nvPr/>
        </p:nvSpPr>
        <p:spPr>
          <a:xfrm>
            <a:off x="3795052" y="5059451"/>
            <a:ext cx="92075" cy="153035"/>
          </a:xfrm>
          <a:custGeom>
            <a:avLst/>
            <a:gdLst/>
            <a:ahLst/>
            <a:cxnLst/>
            <a:rect l="l" t="t" r="r" b="b"/>
            <a:pathLst>
              <a:path w="92075" h="153035">
                <a:moveTo>
                  <a:pt x="0" y="152514"/>
                </a:moveTo>
                <a:lnTo>
                  <a:pt x="91694" y="152514"/>
                </a:lnTo>
                <a:lnTo>
                  <a:pt x="91694" y="0"/>
                </a:lnTo>
                <a:lnTo>
                  <a:pt x="0" y="0"/>
                </a:lnTo>
                <a:lnTo>
                  <a:pt x="0" y="152514"/>
                </a:lnTo>
                <a:close/>
              </a:path>
            </a:pathLst>
          </a:custGeom>
          <a:ln w="36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130">
            <a:extLst>
              <a:ext uri="{FF2B5EF4-FFF2-40B4-BE49-F238E27FC236}">
                <a16:creationId xmlns:a16="http://schemas.microsoft.com/office/drawing/2014/main" id="{D6F93625-0263-DFDA-33D8-B0B8CA541185}"/>
              </a:ext>
            </a:extLst>
          </p:cNvPr>
          <p:cNvSpPr txBox="1"/>
          <p:nvPr/>
        </p:nvSpPr>
        <p:spPr>
          <a:xfrm>
            <a:off x="2840334" y="5001729"/>
            <a:ext cx="92333" cy="240401"/>
          </a:xfrm>
          <a:prstGeom prst="rect">
            <a:avLst/>
          </a:prstGeom>
        </p:spPr>
        <p:txBody>
          <a:bodyPr vert="vert270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600" spc="-20" dirty="0">
                <a:solidFill>
                  <a:srgbClr val="231F20"/>
                </a:solidFill>
                <a:latin typeface="A-OTF Gothic BBB Pro"/>
                <a:cs typeface="A-OTF Gothic BBB Pro"/>
              </a:rPr>
              <a:t>1615</a:t>
            </a:r>
            <a:endParaRPr sz="600">
              <a:latin typeface="A-OTF Gothic BBB Pro"/>
              <a:cs typeface="A-OTF Gothic BBB Pro"/>
            </a:endParaRPr>
          </a:p>
        </p:txBody>
      </p:sp>
      <p:grpSp>
        <p:nvGrpSpPr>
          <p:cNvPr id="320" name="object 131">
            <a:extLst>
              <a:ext uri="{FF2B5EF4-FFF2-40B4-BE49-F238E27FC236}">
                <a16:creationId xmlns:a16="http://schemas.microsoft.com/office/drawing/2014/main" id="{D53C8D25-C00C-82DD-34BB-7450E08F7B5F}"/>
              </a:ext>
            </a:extLst>
          </p:cNvPr>
          <p:cNvGrpSpPr/>
          <p:nvPr/>
        </p:nvGrpSpPr>
        <p:grpSpPr>
          <a:xfrm>
            <a:off x="2930349" y="4800574"/>
            <a:ext cx="180340" cy="781050"/>
            <a:chOff x="2930349" y="4800574"/>
            <a:chExt cx="180340" cy="781050"/>
          </a:xfrm>
        </p:grpSpPr>
        <p:sp>
          <p:nvSpPr>
            <p:cNvPr id="321" name="object 132">
              <a:extLst>
                <a:ext uri="{FF2B5EF4-FFF2-40B4-BE49-F238E27FC236}">
                  <a16:creationId xmlns:a16="http://schemas.microsoft.com/office/drawing/2014/main" id="{AD5C065C-B810-A068-3449-DF3254D396C6}"/>
                </a:ext>
              </a:extLst>
            </p:cNvPr>
            <p:cNvSpPr/>
            <p:nvPr/>
          </p:nvSpPr>
          <p:spPr>
            <a:xfrm>
              <a:off x="2933524" y="4803749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5">
                  <a:moveTo>
                    <a:pt x="63842" y="0"/>
                  </a:moveTo>
                  <a:lnTo>
                    <a:pt x="0" y="0"/>
                  </a:lnTo>
                </a:path>
              </a:pathLst>
            </a:custGeom>
            <a:ln w="618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133">
              <a:extLst>
                <a:ext uri="{FF2B5EF4-FFF2-40B4-BE49-F238E27FC236}">
                  <a16:creationId xmlns:a16="http://schemas.microsoft.com/office/drawing/2014/main" id="{7FC467F3-FA2E-FE3A-0CA3-276B4604E9E5}"/>
                </a:ext>
              </a:extLst>
            </p:cNvPr>
            <p:cNvSpPr/>
            <p:nvPr/>
          </p:nvSpPr>
          <p:spPr>
            <a:xfrm>
              <a:off x="2933524" y="5452032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5">
                  <a:moveTo>
                    <a:pt x="63842" y="0"/>
                  </a:moveTo>
                  <a:lnTo>
                    <a:pt x="0" y="0"/>
                  </a:lnTo>
                </a:path>
              </a:pathLst>
            </a:custGeom>
            <a:ln w="618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134">
              <a:extLst>
                <a:ext uri="{FF2B5EF4-FFF2-40B4-BE49-F238E27FC236}">
                  <a16:creationId xmlns:a16="http://schemas.microsoft.com/office/drawing/2014/main" id="{5CCE5F7A-3DE7-E9B9-912B-85FC10693C38}"/>
                </a:ext>
              </a:extLst>
            </p:cNvPr>
            <p:cNvSpPr/>
            <p:nvPr/>
          </p:nvSpPr>
          <p:spPr>
            <a:xfrm>
              <a:off x="2949959" y="4804370"/>
              <a:ext cx="0" cy="647700"/>
            </a:xfrm>
            <a:custGeom>
              <a:avLst/>
              <a:gdLst/>
              <a:ahLst/>
              <a:cxnLst/>
              <a:rect l="l" t="t" r="r" b="b"/>
              <a:pathLst>
                <a:path h="647700">
                  <a:moveTo>
                    <a:pt x="0" y="0"/>
                  </a:moveTo>
                  <a:lnTo>
                    <a:pt x="0" y="647661"/>
                  </a:lnTo>
                </a:path>
              </a:pathLst>
            </a:custGeom>
            <a:ln w="618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135">
              <a:extLst>
                <a:ext uri="{FF2B5EF4-FFF2-40B4-BE49-F238E27FC236}">
                  <a16:creationId xmlns:a16="http://schemas.microsoft.com/office/drawing/2014/main" id="{C79CD321-9F9F-792D-582F-85A5B3A1163E}"/>
                </a:ext>
              </a:extLst>
            </p:cNvPr>
            <p:cNvSpPr/>
            <p:nvPr/>
          </p:nvSpPr>
          <p:spPr>
            <a:xfrm>
              <a:off x="3106948" y="5439097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0"/>
                  </a:moveTo>
                  <a:lnTo>
                    <a:pt x="0" y="139153"/>
                  </a:lnTo>
                </a:path>
              </a:pathLst>
            </a:custGeom>
            <a:ln w="618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5" name="object 136">
            <a:extLst>
              <a:ext uri="{FF2B5EF4-FFF2-40B4-BE49-F238E27FC236}">
                <a16:creationId xmlns:a16="http://schemas.microsoft.com/office/drawing/2014/main" id="{3435F560-BCFA-3CC9-694D-8572EF1414A6}"/>
              </a:ext>
            </a:extLst>
          </p:cNvPr>
          <p:cNvSpPr txBox="1"/>
          <p:nvPr/>
        </p:nvSpPr>
        <p:spPr>
          <a:xfrm>
            <a:off x="2914563" y="5582034"/>
            <a:ext cx="401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spc="-105" dirty="0">
                <a:solidFill>
                  <a:srgbClr val="231F20"/>
                </a:solidFill>
                <a:latin typeface="A-OTF Gothic BBB Pro"/>
                <a:cs typeface="A-OTF Gothic BBB Pro"/>
              </a:rPr>
              <a:t>エンドパネル</a:t>
            </a:r>
            <a:endParaRPr sz="600">
              <a:latin typeface="A-OTF Gothic BBB Pro"/>
              <a:cs typeface="A-OTF Gothic BBB Pro"/>
            </a:endParaRPr>
          </a:p>
        </p:txBody>
      </p:sp>
      <p:sp>
        <p:nvSpPr>
          <p:cNvPr id="326" name="object 137">
            <a:extLst>
              <a:ext uri="{FF2B5EF4-FFF2-40B4-BE49-F238E27FC236}">
                <a16:creationId xmlns:a16="http://schemas.microsoft.com/office/drawing/2014/main" id="{C6B2E572-2E3D-16C6-11D3-D6A0A3FDE8CF}"/>
              </a:ext>
            </a:extLst>
          </p:cNvPr>
          <p:cNvSpPr/>
          <p:nvPr/>
        </p:nvSpPr>
        <p:spPr>
          <a:xfrm>
            <a:off x="3678032" y="5439097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153"/>
                </a:lnTo>
              </a:path>
            </a:pathLst>
          </a:custGeom>
          <a:ln w="618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138">
            <a:extLst>
              <a:ext uri="{FF2B5EF4-FFF2-40B4-BE49-F238E27FC236}">
                <a16:creationId xmlns:a16="http://schemas.microsoft.com/office/drawing/2014/main" id="{7C335269-A5FD-4C77-0FD8-7F3C80F5F0E9}"/>
              </a:ext>
            </a:extLst>
          </p:cNvPr>
          <p:cNvSpPr txBox="1"/>
          <p:nvPr/>
        </p:nvSpPr>
        <p:spPr>
          <a:xfrm>
            <a:off x="3485641" y="5582034"/>
            <a:ext cx="401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spc="-105" dirty="0">
                <a:solidFill>
                  <a:srgbClr val="231F20"/>
                </a:solidFill>
                <a:latin typeface="A-OTF Gothic BBB Pro"/>
                <a:cs typeface="A-OTF Gothic BBB Pro"/>
              </a:rPr>
              <a:t>エンドパネル</a:t>
            </a:r>
            <a:endParaRPr sz="600">
              <a:latin typeface="A-OTF Gothic BBB Pro"/>
              <a:cs typeface="A-OTF Gothic BBB Pro"/>
            </a:endParaRPr>
          </a:p>
        </p:txBody>
      </p:sp>
      <p:grpSp>
        <p:nvGrpSpPr>
          <p:cNvPr id="328" name="object 139">
            <a:extLst>
              <a:ext uri="{FF2B5EF4-FFF2-40B4-BE49-F238E27FC236}">
                <a16:creationId xmlns:a16="http://schemas.microsoft.com/office/drawing/2014/main" id="{03E7E27E-609C-1BD1-E9C5-8960E3C8B6C6}"/>
              </a:ext>
            </a:extLst>
          </p:cNvPr>
          <p:cNvGrpSpPr/>
          <p:nvPr/>
        </p:nvGrpSpPr>
        <p:grpSpPr>
          <a:xfrm>
            <a:off x="3033398" y="4795452"/>
            <a:ext cx="714375" cy="655320"/>
            <a:chOff x="3033398" y="4795452"/>
            <a:chExt cx="714375" cy="655320"/>
          </a:xfrm>
        </p:grpSpPr>
        <p:sp>
          <p:nvSpPr>
            <p:cNvPr id="329" name="object 140">
              <a:extLst>
                <a:ext uri="{FF2B5EF4-FFF2-40B4-BE49-F238E27FC236}">
                  <a16:creationId xmlns:a16="http://schemas.microsoft.com/office/drawing/2014/main" id="{E3305A8B-D79D-F787-2304-0375940DC9D9}"/>
                </a:ext>
              </a:extLst>
            </p:cNvPr>
            <p:cNvSpPr/>
            <p:nvPr/>
          </p:nvSpPr>
          <p:spPr>
            <a:xfrm>
              <a:off x="3610648" y="5434152"/>
              <a:ext cx="134620" cy="9525"/>
            </a:xfrm>
            <a:custGeom>
              <a:avLst/>
              <a:gdLst/>
              <a:ahLst/>
              <a:cxnLst/>
              <a:rect l="l" t="t" r="r" b="b"/>
              <a:pathLst>
                <a:path w="134620" h="9525">
                  <a:moveTo>
                    <a:pt x="134061" y="0"/>
                  </a:moveTo>
                  <a:lnTo>
                    <a:pt x="0" y="0"/>
                  </a:lnTo>
                  <a:lnTo>
                    <a:pt x="0" y="8940"/>
                  </a:lnTo>
                  <a:lnTo>
                    <a:pt x="134061" y="8940"/>
                  </a:lnTo>
                  <a:lnTo>
                    <a:pt x="134061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141">
              <a:extLst>
                <a:ext uri="{FF2B5EF4-FFF2-40B4-BE49-F238E27FC236}">
                  <a16:creationId xmlns:a16="http://schemas.microsoft.com/office/drawing/2014/main" id="{42D609AE-5050-1498-B12D-78CD2291D2D7}"/>
                </a:ext>
              </a:extLst>
            </p:cNvPr>
            <p:cNvSpPr/>
            <p:nvPr/>
          </p:nvSpPr>
          <p:spPr>
            <a:xfrm>
              <a:off x="3610648" y="5434152"/>
              <a:ext cx="134620" cy="9525"/>
            </a:xfrm>
            <a:custGeom>
              <a:avLst/>
              <a:gdLst/>
              <a:ahLst/>
              <a:cxnLst/>
              <a:rect l="l" t="t" r="r" b="b"/>
              <a:pathLst>
                <a:path w="134620" h="9525">
                  <a:moveTo>
                    <a:pt x="134061" y="0"/>
                  </a:moveTo>
                  <a:lnTo>
                    <a:pt x="0" y="0"/>
                  </a:lnTo>
                  <a:lnTo>
                    <a:pt x="0" y="8940"/>
                  </a:lnTo>
                  <a:lnTo>
                    <a:pt x="134061" y="8940"/>
                  </a:lnTo>
                  <a:lnTo>
                    <a:pt x="134061" y="0"/>
                  </a:lnTo>
                  <a:close/>
                </a:path>
              </a:pathLst>
            </a:custGeom>
            <a:ln w="49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142">
              <a:extLst>
                <a:ext uri="{FF2B5EF4-FFF2-40B4-BE49-F238E27FC236}">
                  <a16:creationId xmlns:a16="http://schemas.microsoft.com/office/drawing/2014/main" id="{F2EA771D-E46D-B131-597F-7A394DC44CB5}"/>
                </a:ext>
              </a:extLst>
            </p:cNvPr>
            <p:cNvSpPr/>
            <p:nvPr/>
          </p:nvSpPr>
          <p:spPr>
            <a:xfrm>
              <a:off x="3043123" y="5434152"/>
              <a:ext cx="134620" cy="9525"/>
            </a:xfrm>
            <a:custGeom>
              <a:avLst/>
              <a:gdLst/>
              <a:ahLst/>
              <a:cxnLst/>
              <a:rect l="l" t="t" r="r" b="b"/>
              <a:pathLst>
                <a:path w="134619" h="9525">
                  <a:moveTo>
                    <a:pt x="134061" y="0"/>
                  </a:moveTo>
                  <a:lnTo>
                    <a:pt x="0" y="0"/>
                  </a:lnTo>
                  <a:lnTo>
                    <a:pt x="0" y="8928"/>
                  </a:lnTo>
                  <a:lnTo>
                    <a:pt x="134061" y="8928"/>
                  </a:lnTo>
                  <a:lnTo>
                    <a:pt x="134061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143">
              <a:extLst>
                <a:ext uri="{FF2B5EF4-FFF2-40B4-BE49-F238E27FC236}">
                  <a16:creationId xmlns:a16="http://schemas.microsoft.com/office/drawing/2014/main" id="{3AE9D89A-F947-8D47-32F7-7500AB0EDAA0}"/>
                </a:ext>
              </a:extLst>
            </p:cNvPr>
            <p:cNvSpPr/>
            <p:nvPr/>
          </p:nvSpPr>
          <p:spPr>
            <a:xfrm>
              <a:off x="3043123" y="5434152"/>
              <a:ext cx="134620" cy="9525"/>
            </a:xfrm>
            <a:custGeom>
              <a:avLst/>
              <a:gdLst/>
              <a:ahLst/>
              <a:cxnLst/>
              <a:rect l="l" t="t" r="r" b="b"/>
              <a:pathLst>
                <a:path w="134619" h="9525">
                  <a:moveTo>
                    <a:pt x="134061" y="0"/>
                  </a:moveTo>
                  <a:lnTo>
                    <a:pt x="0" y="0"/>
                  </a:lnTo>
                  <a:lnTo>
                    <a:pt x="0" y="8928"/>
                  </a:lnTo>
                  <a:lnTo>
                    <a:pt x="134061" y="8928"/>
                  </a:lnTo>
                  <a:lnTo>
                    <a:pt x="134061" y="0"/>
                  </a:lnTo>
                  <a:close/>
                </a:path>
              </a:pathLst>
            </a:custGeom>
            <a:ln w="49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144">
              <a:extLst>
                <a:ext uri="{FF2B5EF4-FFF2-40B4-BE49-F238E27FC236}">
                  <a16:creationId xmlns:a16="http://schemas.microsoft.com/office/drawing/2014/main" id="{AF7A0C4D-2C3F-2387-232F-10D8847B623E}"/>
                </a:ext>
              </a:extLst>
            </p:cNvPr>
            <p:cNvSpPr/>
            <p:nvPr/>
          </p:nvSpPr>
          <p:spPr>
            <a:xfrm>
              <a:off x="3043339" y="4812029"/>
              <a:ext cx="133985" cy="311150"/>
            </a:xfrm>
            <a:custGeom>
              <a:avLst/>
              <a:gdLst/>
              <a:ahLst/>
              <a:cxnLst/>
              <a:rect l="l" t="t" r="r" b="b"/>
              <a:pathLst>
                <a:path w="133985" h="311150">
                  <a:moveTo>
                    <a:pt x="133857" y="0"/>
                  </a:moveTo>
                  <a:lnTo>
                    <a:pt x="0" y="0"/>
                  </a:lnTo>
                  <a:lnTo>
                    <a:pt x="0" y="311061"/>
                  </a:lnTo>
                  <a:lnTo>
                    <a:pt x="133857" y="311061"/>
                  </a:lnTo>
                  <a:lnTo>
                    <a:pt x="133857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145">
              <a:extLst>
                <a:ext uri="{FF2B5EF4-FFF2-40B4-BE49-F238E27FC236}">
                  <a16:creationId xmlns:a16="http://schemas.microsoft.com/office/drawing/2014/main" id="{69FC816A-F901-C300-7B06-8DA3D65CD7A4}"/>
                </a:ext>
              </a:extLst>
            </p:cNvPr>
            <p:cNvSpPr/>
            <p:nvPr/>
          </p:nvSpPr>
          <p:spPr>
            <a:xfrm>
              <a:off x="3043339" y="4812029"/>
              <a:ext cx="133985" cy="311150"/>
            </a:xfrm>
            <a:custGeom>
              <a:avLst/>
              <a:gdLst/>
              <a:ahLst/>
              <a:cxnLst/>
              <a:rect l="l" t="t" r="r" b="b"/>
              <a:pathLst>
                <a:path w="133985" h="311150">
                  <a:moveTo>
                    <a:pt x="0" y="311061"/>
                  </a:moveTo>
                  <a:lnTo>
                    <a:pt x="133857" y="311061"/>
                  </a:lnTo>
                  <a:lnTo>
                    <a:pt x="133857" y="0"/>
                  </a:lnTo>
                  <a:lnTo>
                    <a:pt x="0" y="0"/>
                  </a:lnTo>
                  <a:lnTo>
                    <a:pt x="0" y="311061"/>
                  </a:lnTo>
                  <a:close/>
                </a:path>
              </a:pathLst>
            </a:custGeom>
            <a:ln w="49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146">
              <a:extLst>
                <a:ext uri="{FF2B5EF4-FFF2-40B4-BE49-F238E27FC236}">
                  <a16:creationId xmlns:a16="http://schemas.microsoft.com/office/drawing/2014/main" id="{B38F63A2-6EBF-6489-87D1-465CC6F50642}"/>
                </a:ext>
              </a:extLst>
            </p:cNvPr>
            <p:cNvSpPr/>
            <p:nvPr/>
          </p:nvSpPr>
          <p:spPr>
            <a:xfrm>
              <a:off x="3043339" y="5123091"/>
              <a:ext cx="133985" cy="311150"/>
            </a:xfrm>
            <a:custGeom>
              <a:avLst/>
              <a:gdLst/>
              <a:ahLst/>
              <a:cxnLst/>
              <a:rect l="l" t="t" r="r" b="b"/>
              <a:pathLst>
                <a:path w="133985" h="311150">
                  <a:moveTo>
                    <a:pt x="133857" y="0"/>
                  </a:moveTo>
                  <a:lnTo>
                    <a:pt x="0" y="0"/>
                  </a:lnTo>
                  <a:lnTo>
                    <a:pt x="0" y="311061"/>
                  </a:lnTo>
                  <a:lnTo>
                    <a:pt x="133857" y="311061"/>
                  </a:lnTo>
                  <a:lnTo>
                    <a:pt x="133857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147">
              <a:extLst>
                <a:ext uri="{FF2B5EF4-FFF2-40B4-BE49-F238E27FC236}">
                  <a16:creationId xmlns:a16="http://schemas.microsoft.com/office/drawing/2014/main" id="{4A671579-FBE1-CD3F-BA1A-7267A087C52E}"/>
                </a:ext>
              </a:extLst>
            </p:cNvPr>
            <p:cNvSpPr/>
            <p:nvPr/>
          </p:nvSpPr>
          <p:spPr>
            <a:xfrm>
              <a:off x="3043339" y="5123091"/>
              <a:ext cx="133985" cy="311150"/>
            </a:xfrm>
            <a:custGeom>
              <a:avLst/>
              <a:gdLst/>
              <a:ahLst/>
              <a:cxnLst/>
              <a:rect l="l" t="t" r="r" b="b"/>
              <a:pathLst>
                <a:path w="133985" h="311150">
                  <a:moveTo>
                    <a:pt x="0" y="311061"/>
                  </a:moveTo>
                  <a:lnTo>
                    <a:pt x="133857" y="311061"/>
                  </a:lnTo>
                  <a:lnTo>
                    <a:pt x="133857" y="0"/>
                  </a:lnTo>
                  <a:lnTo>
                    <a:pt x="0" y="0"/>
                  </a:lnTo>
                  <a:lnTo>
                    <a:pt x="0" y="311061"/>
                  </a:lnTo>
                  <a:close/>
                </a:path>
              </a:pathLst>
            </a:custGeom>
            <a:ln w="49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148">
              <a:extLst>
                <a:ext uri="{FF2B5EF4-FFF2-40B4-BE49-F238E27FC236}">
                  <a16:creationId xmlns:a16="http://schemas.microsoft.com/office/drawing/2014/main" id="{3ADFE83B-ADCD-644D-C521-D1214AC59AE4}"/>
                </a:ext>
              </a:extLst>
            </p:cNvPr>
            <p:cNvSpPr/>
            <p:nvPr/>
          </p:nvSpPr>
          <p:spPr>
            <a:xfrm>
              <a:off x="3610660" y="4812029"/>
              <a:ext cx="127000" cy="311150"/>
            </a:xfrm>
            <a:custGeom>
              <a:avLst/>
              <a:gdLst/>
              <a:ahLst/>
              <a:cxnLst/>
              <a:rect l="l" t="t" r="r" b="b"/>
              <a:pathLst>
                <a:path w="127000" h="311150">
                  <a:moveTo>
                    <a:pt x="126542" y="0"/>
                  </a:moveTo>
                  <a:lnTo>
                    <a:pt x="0" y="0"/>
                  </a:lnTo>
                  <a:lnTo>
                    <a:pt x="0" y="311061"/>
                  </a:lnTo>
                  <a:lnTo>
                    <a:pt x="126542" y="311061"/>
                  </a:lnTo>
                  <a:lnTo>
                    <a:pt x="126542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149">
              <a:extLst>
                <a:ext uri="{FF2B5EF4-FFF2-40B4-BE49-F238E27FC236}">
                  <a16:creationId xmlns:a16="http://schemas.microsoft.com/office/drawing/2014/main" id="{8C921454-1CAC-3502-D657-58DED02A4846}"/>
                </a:ext>
              </a:extLst>
            </p:cNvPr>
            <p:cNvSpPr/>
            <p:nvPr/>
          </p:nvSpPr>
          <p:spPr>
            <a:xfrm>
              <a:off x="3610660" y="4812029"/>
              <a:ext cx="127000" cy="311150"/>
            </a:xfrm>
            <a:custGeom>
              <a:avLst/>
              <a:gdLst/>
              <a:ahLst/>
              <a:cxnLst/>
              <a:rect l="l" t="t" r="r" b="b"/>
              <a:pathLst>
                <a:path w="127000" h="311150">
                  <a:moveTo>
                    <a:pt x="0" y="311061"/>
                  </a:moveTo>
                  <a:lnTo>
                    <a:pt x="126542" y="311061"/>
                  </a:lnTo>
                  <a:lnTo>
                    <a:pt x="126542" y="0"/>
                  </a:lnTo>
                  <a:lnTo>
                    <a:pt x="0" y="0"/>
                  </a:lnTo>
                  <a:lnTo>
                    <a:pt x="0" y="311061"/>
                  </a:lnTo>
                  <a:close/>
                </a:path>
              </a:pathLst>
            </a:custGeom>
            <a:ln w="49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150">
              <a:extLst>
                <a:ext uri="{FF2B5EF4-FFF2-40B4-BE49-F238E27FC236}">
                  <a16:creationId xmlns:a16="http://schemas.microsoft.com/office/drawing/2014/main" id="{619700BF-0623-E965-EC5D-C9E5952BF6C9}"/>
                </a:ext>
              </a:extLst>
            </p:cNvPr>
            <p:cNvSpPr/>
            <p:nvPr/>
          </p:nvSpPr>
          <p:spPr>
            <a:xfrm>
              <a:off x="3610660" y="5123091"/>
              <a:ext cx="127000" cy="311150"/>
            </a:xfrm>
            <a:custGeom>
              <a:avLst/>
              <a:gdLst/>
              <a:ahLst/>
              <a:cxnLst/>
              <a:rect l="l" t="t" r="r" b="b"/>
              <a:pathLst>
                <a:path w="127000" h="311150">
                  <a:moveTo>
                    <a:pt x="126542" y="0"/>
                  </a:moveTo>
                  <a:lnTo>
                    <a:pt x="0" y="0"/>
                  </a:lnTo>
                  <a:lnTo>
                    <a:pt x="0" y="311061"/>
                  </a:lnTo>
                  <a:lnTo>
                    <a:pt x="126542" y="311061"/>
                  </a:lnTo>
                  <a:lnTo>
                    <a:pt x="126542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151">
              <a:extLst>
                <a:ext uri="{FF2B5EF4-FFF2-40B4-BE49-F238E27FC236}">
                  <a16:creationId xmlns:a16="http://schemas.microsoft.com/office/drawing/2014/main" id="{1F261658-3EF8-5DF5-4B9B-FBDCC4CC1F6F}"/>
                </a:ext>
              </a:extLst>
            </p:cNvPr>
            <p:cNvSpPr/>
            <p:nvPr/>
          </p:nvSpPr>
          <p:spPr>
            <a:xfrm>
              <a:off x="3610660" y="5123091"/>
              <a:ext cx="127000" cy="311150"/>
            </a:xfrm>
            <a:custGeom>
              <a:avLst/>
              <a:gdLst/>
              <a:ahLst/>
              <a:cxnLst/>
              <a:rect l="l" t="t" r="r" b="b"/>
              <a:pathLst>
                <a:path w="127000" h="311150">
                  <a:moveTo>
                    <a:pt x="0" y="311061"/>
                  </a:moveTo>
                  <a:lnTo>
                    <a:pt x="126542" y="311061"/>
                  </a:lnTo>
                  <a:lnTo>
                    <a:pt x="126542" y="0"/>
                  </a:lnTo>
                  <a:lnTo>
                    <a:pt x="0" y="0"/>
                  </a:lnTo>
                  <a:lnTo>
                    <a:pt x="0" y="311061"/>
                  </a:lnTo>
                  <a:close/>
                </a:path>
              </a:pathLst>
            </a:custGeom>
            <a:ln w="49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152">
              <a:extLst>
                <a:ext uri="{FF2B5EF4-FFF2-40B4-BE49-F238E27FC236}">
                  <a16:creationId xmlns:a16="http://schemas.microsoft.com/office/drawing/2014/main" id="{378424C7-EF49-BB91-D608-042E1FDEC426}"/>
                </a:ext>
              </a:extLst>
            </p:cNvPr>
            <p:cNvSpPr/>
            <p:nvPr/>
          </p:nvSpPr>
          <p:spPr>
            <a:xfrm>
              <a:off x="3043336" y="4795452"/>
              <a:ext cx="0" cy="655320"/>
            </a:xfrm>
            <a:custGeom>
              <a:avLst/>
              <a:gdLst/>
              <a:ahLst/>
              <a:cxnLst/>
              <a:rect l="l" t="t" r="r" b="b"/>
              <a:pathLst>
                <a:path h="655320">
                  <a:moveTo>
                    <a:pt x="0" y="0"/>
                  </a:moveTo>
                  <a:lnTo>
                    <a:pt x="0" y="655269"/>
                  </a:lnTo>
                </a:path>
              </a:pathLst>
            </a:custGeom>
            <a:ln w="198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153">
              <a:extLst>
                <a:ext uri="{FF2B5EF4-FFF2-40B4-BE49-F238E27FC236}">
                  <a16:creationId xmlns:a16="http://schemas.microsoft.com/office/drawing/2014/main" id="{B25A7B32-5C1F-D842-FDF6-1B3A746B4FD1}"/>
                </a:ext>
              </a:extLst>
            </p:cNvPr>
            <p:cNvSpPr/>
            <p:nvPr/>
          </p:nvSpPr>
          <p:spPr>
            <a:xfrm>
              <a:off x="3737204" y="4795452"/>
              <a:ext cx="0" cy="655320"/>
            </a:xfrm>
            <a:custGeom>
              <a:avLst/>
              <a:gdLst/>
              <a:ahLst/>
              <a:cxnLst/>
              <a:rect l="l" t="t" r="r" b="b"/>
              <a:pathLst>
                <a:path h="655320">
                  <a:moveTo>
                    <a:pt x="0" y="0"/>
                  </a:moveTo>
                  <a:lnTo>
                    <a:pt x="0" y="655269"/>
                  </a:lnTo>
                </a:path>
              </a:pathLst>
            </a:custGeom>
            <a:ln w="198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154">
              <a:extLst>
                <a:ext uri="{FF2B5EF4-FFF2-40B4-BE49-F238E27FC236}">
                  <a16:creationId xmlns:a16="http://schemas.microsoft.com/office/drawing/2014/main" id="{25069965-CFE7-FBE9-44B7-8718CE81D7C9}"/>
                </a:ext>
              </a:extLst>
            </p:cNvPr>
            <p:cNvSpPr/>
            <p:nvPr/>
          </p:nvSpPr>
          <p:spPr>
            <a:xfrm>
              <a:off x="3210321" y="5123085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60">
                  <a:moveTo>
                    <a:pt x="0" y="0"/>
                  </a:moveTo>
                  <a:lnTo>
                    <a:pt x="365747" y="0"/>
                  </a:lnTo>
                </a:path>
              </a:pathLst>
            </a:custGeom>
            <a:ln w="4965">
              <a:solidFill>
                <a:srgbClr val="9D9F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4" name="object 6">
            <a:extLst>
              <a:ext uri="{FF2B5EF4-FFF2-40B4-BE49-F238E27FC236}">
                <a16:creationId xmlns:a16="http://schemas.microsoft.com/office/drawing/2014/main" id="{EF3D8EF8-13D9-1A18-E848-034F2A389EB1}"/>
              </a:ext>
            </a:extLst>
          </p:cNvPr>
          <p:cNvSpPr txBox="1"/>
          <p:nvPr/>
        </p:nvSpPr>
        <p:spPr>
          <a:xfrm>
            <a:off x="1088263" y="4488243"/>
            <a:ext cx="287655" cy="149400"/>
          </a:xfrm>
          <a:prstGeom prst="rect">
            <a:avLst/>
          </a:prstGeom>
          <a:ln w="6350">
            <a:solidFill>
              <a:srgbClr val="231F2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85"/>
              </a:spcBef>
            </a:pPr>
            <a:r>
              <a:rPr sz="900" spc="9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A</a:t>
            </a:r>
            <a:r>
              <a:rPr sz="900" spc="4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面</a:t>
            </a:r>
            <a:endParaRPr sz="9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345" name="object 9">
            <a:extLst>
              <a:ext uri="{FF2B5EF4-FFF2-40B4-BE49-F238E27FC236}">
                <a16:creationId xmlns:a16="http://schemas.microsoft.com/office/drawing/2014/main" id="{042C2218-183C-E5E6-355A-69BB2F9532CD}"/>
              </a:ext>
            </a:extLst>
          </p:cNvPr>
          <p:cNvSpPr txBox="1"/>
          <p:nvPr/>
        </p:nvSpPr>
        <p:spPr>
          <a:xfrm>
            <a:off x="1105674" y="5284495"/>
            <a:ext cx="287655" cy="149400"/>
          </a:xfrm>
          <a:prstGeom prst="rect">
            <a:avLst/>
          </a:prstGeom>
          <a:ln w="6350">
            <a:solidFill>
              <a:srgbClr val="231F2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85"/>
              </a:spcBef>
            </a:pPr>
            <a:r>
              <a:rPr sz="900" spc="9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B</a:t>
            </a:r>
            <a:r>
              <a:rPr sz="900" spc="4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面</a:t>
            </a:r>
            <a:endParaRPr sz="9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9" name="object 137">
            <a:extLst>
              <a:ext uri="{FF2B5EF4-FFF2-40B4-BE49-F238E27FC236}">
                <a16:creationId xmlns:a16="http://schemas.microsoft.com/office/drawing/2014/main" id="{E5943631-93C9-AEA5-AA3D-F00E2B426DAE}"/>
              </a:ext>
            </a:extLst>
          </p:cNvPr>
          <p:cNvSpPr txBox="1"/>
          <p:nvPr/>
        </p:nvSpPr>
        <p:spPr>
          <a:xfrm>
            <a:off x="4382019" y="3786695"/>
            <a:ext cx="2588400" cy="134011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1079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85"/>
              </a:spcBef>
            </a:pPr>
            <a:r>
              <a:rPr sz="800" b="1" spc="50" dirty="0">
                <a:solidFill>
                  <a:srgbClr val="FFFF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"/>
              </a:rPr>
              <a:t>カラーバリエーション</a:t>
            </a:r>
            <a:endParaRPr sz="800" b="1" spc="50" dirty="0">
              <a:latin typeface="MS PGothic" panose="020B0600070205080204" pitchFamily="34" charset="-128"/>
              <a:ea typeface="MS PGothic" panose="020B0600070205080204" pitchFamily="34" charset="-128"/>
              <a:cs typeface="Kozuka Gothic Pr6N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D5CE0C03-3150-C6FD-3297-4598F352951E}"/>
              </a:ext>
            </a:extLst>
          </p:cNvPr>
          <p:cNvSpPr txBox="1"/>
          <p:nvPr/>
        </p:nvSpPr>
        <p:spPr>
          <a:xfrm>
            <a:off x="4073048" y="2027603"/>
            <a:ext cx="260350" cy="87845"/>
          </a:xfrm>
          <a:prstGeom prst="rect">
            <a:avLst/>
          </a:prstGeom>
          <a:ln w="6350">
            <a:noFill/>
          </a:ln>
        </p:spPr>
        <p:txBody>
          <a:bodyPr vert="horz" wrap="square" lIns="0" tIns="1079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85"/>
              </a:spcBef>
            </a:pPr>
            <a:r>
              <a:rPr sz="500" spc="9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A</a:t>
            </a:r>
            <a:r>
              <a:rPr sz="500" spc="4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面</a:t>
            </a:r>
            <a:endParaRPr sz="5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6E5617C7-C9ED-9258-9A50-F4CCF7F166A1}"/>
              </a:ext>
            </a:extLst>
          </p:cNvPr>
          <p:cNvSpPr txBox="1"/>
          <p:nvPr/>
        </p:nvSpPr>
        <p:spPr>
          <a:xfrm>
            <a:off x="4073048" y="3516678"/>
            <a:ext cx="260350" cy="87845"/>
          </a:xfrm>
          <a:prstGeom prst="rect">
            <a:avLst/>
          </a:prstGeom>
          <a:ln w="6350">
            <a:noFill/>
          </a:ln>
        </p:spPr>
        <p:txBody>
          <a:bodyPr vert="horz" wrap="square" lIns="0" tIns="1079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85"/>
              </a:spcBef>
            </a:pPr>
            <a:r>
              <a:rPr lang="en-US" sz="500" spc="9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B</a:t>
            </a:r>
            <a:r>
              <a:rPr sz="500" spc="4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面</a:t>
            </a:r>
            <a:endParaRPr sz="5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0290EBB-9FB8-0E4A-AEB7-8CDDFBF0E84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22323" y="4423655"/>
            <a:ext cx="511832" cy="59307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7A1A326-A74C-424C-9577-BAFF9DBC92B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23009" y="5218585"/>
            <a:ext cx="568702" cy="593075"/>
          </a:xfrm>
          <a:prstGeom prst="rect">
            <a:avLst/>
          </a:prstGeom>
        </p:spPr>
      </p:pic>
      <p:sp>
        <p:nvSpPr>
          <p:cNvPr id="2" name="object 136">
            <a:extLst>
              <a:ext uri="{FF2B5EF4-FFF2-40B4-BE49-F238E27FC236}">
                <a16:creationId xmlns:a16="http://schemas.microsoft.com/office/drawing/2014/main" id="{C26B0AD7-5B8D-FBDC-D900-4F80DED5AFB9}"/>
              </a:ext>
            </a:extLst>
          </p:cNvPr>
          <p:cNvSpPr txBox="1"/>
          <p:nvPr/>
        </p:nvSpPr>
        <p:spPr>
          <a:xfrm>
            <a:off x="4382020" y="692035"/>
            <a:ext cx="5387975" cy="125675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254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0"/>
              </a:spcBef>
            </a:pPr>
            <a:r>
              <a:rPr lang="ja-JP" altLang="en-US" sz="800" b="1" dirty="0">
                <a:solidFill>
                  <a:srgbClr val="FFFF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"/>
              </a:rPr>
              <a:t>収納ユニット バリエーション</a:t>
            </a:r>
            <a:endParaRPr sz="800" dirty="0">
              <a:latin typeface="MS PGothic" panose="020B0600070205080204" pitchFamily="34" charset="-128"/>
              <a:ea typeface="MS PGothic" panose="020B0600070205080204" pitchFamily="34" charset="-128"/>
              <a:cs typeface="Kozuka Gothic Pr6N"/>
            </a:endParaRPr>
          </a:p>
        </p:txBody>
      </p:sp>
      <p:sp>
        <p:nvSpPr>
          <p:cNvPr id="5" name="object 139">
            <a:extLst>
              <a:ext uri="{FF2B5EF4-FFF2-40B4-BE49-F238E27FC236}">
                <a16:creationId xmlns:a16="http://schemas.microsoft.com/office/drawing/2014/main" id="{084E0F61-ECBD-2460-C8C4-88A099DFC0A2}"/>
              </a:ext>
            </a:extLst>
          </p:cNvPr>
          <p:cNvSpPr txBox="1"/>
          <p:nvPr/>
        </p:nvSpPr>
        <p:spPr>
          <a:xfrm>
            <a:off x="7057999" y="3786693"/>
            <a:ext cx="2721610" cy="134016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10800" rIns="0" bIns="0" rtlCol="0" anchor="t" anchorCtr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lang="ja-JP" altLang="en-US" sz="800" b="1" spc="50" dirty="0">
                <a:solidFill>
                  <a:srgbClr val="FFFF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"/>
              </a:rPr>
              <a:t>側面用 オプションパーツ</a:t>
            </a:r>
            <a:endParaRPr lang="ja-JP" altLang="en-US" sz="800" b="1" spc="50" dirty="0">
              <a:latin typeface="MS PGothic" panose="020B0600070205080204" pitchFamily="34" charset="-128"/>
              <a:ea typeface="MS PGothic" panose="020B0600070205080204" pitchFamily="34" charset="-128"/>
              <a:cs typeface="Kozuka Gothic Pr6N"/>
            </a:endParaRPr>
          </a:p>
        </p:txBody>
      </p:sp>
      <p:sp>
        <p:nvSpPr>
          <p:cNvPr id="6" name="object 173">
            <a:extLst>
              <a:ext uri="{FF2B5EF4-FFF2-40B4-BE49-F238E27FC236}">
                <a16:creationId xmlns:a16="http://schemas.microsoft.com/office/drawing/2014/main" id="{F86E2D7F-EB3E-5A7F-4040-947A56BBA945}"/>
              </a:ext>
            </a:extLst>
          </p:cNvPr>
          <p:cNvSpPr txBox="1"/>
          <p:nvPr/>
        </p:nvSpPr>
        <p:spPr>
          <a:xfrm>
            <a:off x="8053524" y="5261572"/>
            <a:ext cx="683260" cy="15965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r>
              <a:rPr sz="700" spc="-13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フ</a:t>
            </a:r>
            <a:r>
              <a:rPr sz="700" spc="-16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ック</a:t>
            </a:r>
            <a:endParaRPr sz="700" dirty="0">
              <a:latin typeface="MS PGothic Regular"/>
              <a:cs typeface="A-OTF Gothic BBB Pro"/>
            </a:endParaRPr>
          </a:p>
        </p:txBody>
      </p:sp>
      <p:sp>
        <p:nvSpPr>
          <p:cNvPr id="8" name="object 174">
            <a:extLst>
              <a:ext uri="{FF2B5EF4-FFF2-40B4-BE49-F238E27FC236}">
                <a16:creationId xmlns:a16="http://schemas.microsoft.com/office/drawing/2014/main" id="{8BC86767-787D-F4F1-C398-E38D53D75AB3}"/>
              </a:ext>
            </a:extLst>
          </p:cNvPr>
          <p:cNvSpPr txBox="1"/>
          <p:nvPr/>
        </p:nvSpPr>
        <p:spPr>
          <a:xfrm>
            <a:off x="8889618" y="5261572"/>
            <a:ext cx="863633" cy="15965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r>
              <a:rPr sz="700" spc="-9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マ</a:t>
            </a:r>
            <a:r>
              <a:rPr sz="700" spc="-6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グ</a:t>
            </a:r>
            <a:r>
              <a:rPr sz="700" spc="-14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ネ</a:t>
            </a:r>
            <a:r>
              <a:rPr sz="700" spc="-30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700" spc="-4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700" spc="3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対</a:t>
            </a:r>
            <a:r>
              <a:rPr sz="700" spc="1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応</a:t>
            </a:r>
            <a:r>
              <a:rPr sz="700" spc="-3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パ</a:t>
            </a:r>
            <a:r>
              <a:rPr sz="700" spc="-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ネ</a:t>
            </a:r>
            <a:r>
              <a:rPr sz="7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endParaRPr sz="700" dirty="0">
              <a:latin typeface="MS PGothic Regular"/>
              <a:cs typeface="A-OTF Gothic BBB Pro"/>
            </a:endParaRPr>
          </a:p>
        </p:txBody>
      </p:sp>
      <p:sp>
        <p:nvSpPr>
          <p:cNvPr id="19" name="object 175">
            <a:extLst>
              <a:ext uri="{FF2B5EF4-FFF2-40B4-BE49-F238E27FC236}">
                <a16:creationId xmlns:a16="http://schemas.microsoft.com/office/drawing/2014/main" id="{2FA28882-6865-E306-B88A-E94883F8CE72}"/>
              </a:ext>
            </a:extLst>
          </p:cNvPr>
          <p:cNvSpPr txBox="1"/>
          <p:nvPr/>
        </p:nvSpPr>
        <p:spPr>
          <a:xfrm>
            <a:off x="7192731" y="5261572"/>
            <a:ext cx="656054" cy="15965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r>
              <a:rPr sz="700" spc="-4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バ</a:t>
            </a:r>
            <a:r>
              <a:rPr sz="700" spc="-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ス</a:t>
            </a:r>
            <a:r>
              <a:rPr sz="700" spc="-10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ケ</a:t>
            </a:r>
            <a:r>
              <a:rPr sz="700" spc="-30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ット</a:t>
            </a:r>
            <a:endParaRPr sz="700" dirty="0">
              <a:latin typeface="MS PGothic Regular"/>
              <a:cs typeface="A-OTF Gothic BBB Pro"/>
            </a:endParaRPr>
          </a:p>
        </p:txBody>
      </p:sp>
      <p:sp>
        <p:nvSpPr>
          <p:cNvPr id="20" name="object 176">
            <a:extLst>
              <a:ext uri="{FF2B5EF4-FFF2-40B4-BE49-F238E27FC236}">
                <a16:creationId xmlns:a16="http://schemas.microsoft.com/office/drawing/2014/main" id="{78AC52CA-E173-7D25-DCD5-DDF4D8D14154}"/>
              </a:ext>
            </a:extLst>
          </p:cNvPr>
          <p:cNvSpPr txBox="1"/>
          <p:nvPr/>
        </p:nvSpPr>
        <p:spPr>
          <a:xfrm>
            <a:off x="7186256" y="5818552"/>
            <a:ext cx="781685" cy="252000"/>
          </a:xfrm>
          <a:prstGeom prst="rect">
            <a:avLst/>
          </a:prstGeom>
          <a:solidFill>
            <a:srgbClr val="BCBEC0"/>
          </a:solidFill>
        </p:spPr>
        <p:txBody>
          <a:bodyPr vert="horz" wrap="square" lIns="0" tIns="5016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395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耐荷</a:t>
            </a:r>
            <a:r>
              <a:rPr sz="55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重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：</a:t>
            </a:r>
            <a:endParaRPr sz="550" dirty="0">
              <a:latin typeface="MS PGothic Regular"/>
              <a:cs typeface="A-OTF Gothic BBB Pro"/>
            </a:endParaRPr>
          </a:p>
          <a:p>
            <a:pPr marL="123825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約1kg／1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個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あ</a:t>
            </a:r>
            <a:r>
              <a:rPr sz="550" spc="-120" dirty="0">
                <a:solidFill>
                  <a:srgbClr val="231F20"/>
                </a:solidFill>
                <a:latin typeface="MS PGothic Regular"/>
                <a:cs typeface="A-OTF Gothic BBB Pro"/>
              </a:rPr>
              <a:t>た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り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21" name="object 177">
            <a:extLst>
              <a:ext uri="{FF2B5EF4-FFF2-40B4-BE49-F238E27FC236}">
                <a16:creationId xmlns:a16="http://schemas.microsoft.com/office/drawing/2014/main" id="{1E4EC7CC-3D1A-071F-4F79-9C17BC005885}"/>
              </a:ext>
            </a:extLst>
          </p:cNvPr>
          <p:cNvSpPr txBox="1"/>
          <p:nvPr/>
        </p:nvSpPr>
        <p:spPr>
          <a:xfrm>
            <a:off x="8037931" y="5818552"/>
            <a:ext cx="781685" cy="252000"/>
          </a:xfrm>
          <a:prstGeom prst="rect">
            <a:avLst/>
          </a:prstGeom>
          <a:solidFill>
            <a:srgbClr val="BCBEC0"/>
          </a:solidFill>
        </p:spPr>
        <p:txBody>
          <a:bodyPr vert="horz" wrap="square" lIns="0" tIns="5016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395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耐荷</a:t>
            </a:r>
            <a:r>
              <a:rPr sz="55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重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：</a:t>
            </a:r>
            <a:endParaRPr sz="550" dirty="0">
              <a:latin typeface="MS PGothic Regular"/>
              <a:cs typeface="A-OTF Gothic BBB Pro"/>
            </a:endParaRPr>
          </a:p>
          <a:p>
            <a:pPr marL="107314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約1kg／1製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品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あ</a:t>
            </a:r>
            <a:r>
              <a:rPr sz="550" spc="-120" dirty="0">
                <a:solidFill>
                  <a:srgbClr val="231F20"/>
                </a:solidFill>
                <a:latin typeface="MS PGothic Regular"/>
                <a:cs typeface="A-OTF Gothic BBB Pro"/>
              </a:rPr>
              <a:t>た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り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22" name="object 178">
            <a:extLst>
              <a:ext uri="{FF2B5EF4-FFF2-40B4-BE49-F238E27FC236}">
                <a16:creationId xmlns:a16="http://schemas.microsoft.com/office/drawing/2014/main" id="{200CB4A6-62F9-33EA-1FBC-EE7C8ADD37ED}"/>
              </a:ext>
            </a:extLst>
          </p:cNvPr>
          <p:cNvSpPr txBox="1"/>
          <p:nvPr/>
        </p:nvSpPr>
        <p:spPr>
          <a:xfrm>
            <a:off x="8889618" y="5818552"/>
            <a:ext cx="781685" cy="252000"/>
          </a:xfrm>
          <a:prstGeom prst="rect">
            <a:avLst/>
          </a:prstGeom>
          <a:solidFill>
            <a:srgbClr val="BCBEC0"/>
          </a:solidFill>
        </p:spPr>
        <p:txBody>
          <a:bodyPr vert="horz" wrap="square" lIns="0" tIns="5016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395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耐荷</a:t>
            </a:r>
            <a:r>
              <a:rPr sz="55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重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：</a:t>
            </a:r>
            <a:endParaRPr sz="550" dirty="0">
              <a:latin typeface="MS PGothic Regular"/>
              <a:cs typeface="A-OTF Gothic BBB Pro"/>
            </a:endParaRPr>
          </a:p>
          <a:p>
            <a:pPr marL="123825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約1kg／1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枚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あ</a:t>
            </a:r>
            <a:r>
              <a:rPr sz="550" spc="-120" dirty="0">
                <a:solidFill>
                  <a:srgbClr val="231F20"/>
                </a:solidFill>
                <a:latin typeface="MS PGothic Regular"/>
                <a:cs typeface="A-OTF Gothic BBB Pro"/>
              </a:rPr>
              <a:t>た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り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23" name="object 179">
            <a:extLst>
              <a:ext uri="{FF2B5EF4-FFF2-40B4-BE49-F238E27FC236}">
                <a16:creationId xmlns:a16="http://schemas.microsoft.com/office/drawing/2014/main" id="{C37ABEC4-2CA4-FCE0-39CA-9F7828E8424C}"/>
              </a:ext>
            </a:extLst>
          </p:cNvPr>
          <p:cNvSpPr txBox="1"/>
          <p:nvPr/>
        </p:nvSpPr>
        <p:spPr>
          <a:xfrm>
            <a:off x="8876543" y="6116560"/>
            <a:ext cx="80085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5080" indent="-63500">
              <a:spcBef>
                <a:spcPts val="100"/>
              </a:spcBef>
            </a:pP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※写</a:t>
            </a:r>
            <a:r>
              <a:rPr sz="500" spc="-15" dirty="0">
                <a:solidFill>
                  <a:srgbClr val="231F20"/>
                </a:solidFill>
                <a:latin typeface="MS PGothic Regular"/>
                <a:cs typeface="A-OTF Gothic BBB Pro"/>
              </a:rPr>
              <a:t>真</a:t>
            </a:r>
            <a:r>
              <a:rPr sz="50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の</a:t>
            </a:r>
            <a:r>
              <a:rPr sz="50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マ</a:t>
            </a:r>
            <a:r>
              <a:rPr sz="500" spc="-70" dirty="0">
                <a:solidFill>
                  <a:srgbClr val="231F20"/>
                </a:solidFill>
                <a:latin typeface="MS PGothic Regular"/>
                <a:cs typeface="A-OTF Gothic BBB Pro"/>
              </a:rPr>
              <a:t>グ</a:t>
            </a:r>
            <a:r>
              <a:rPr sz="500" spc="-130" dirty="0">
                <a:solidFill>
                  <a:srgbClr val="231F20"/>
                </a:solidFill>
                <a:latin typeface="MS PGothic Regular"/>
                <a:cs typeface="A-OTF Gothic BBB Pro"/>
              </a:rPr>
              <a:t>ネ</a:t>
            </a:r>
            <a:r>
              <a:rPr sz="500" spc="-240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00" spc="-55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吸着</a:t>
            </a:r>
            <a:r>
              <a:rPr sz="50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品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は 商</a:t>
            </a:r>
            <a:r>
              <a:rPr sz="500" spc="-40" dirty="0">
                <a:solidFill>
                  <a:srgbClr val="231F20"/>
                </a:solidFill>
                <a:latin typeface="MS PGothic Regular"/>
                <a:cs typeface="A-OTF Gothic BBB Pro"/>
              </a:rPr>
              <a:t>品</a:t>
            </a:r>
            <a:r>
              <a:rPr sz="500" spc="-70" dirty="0">
                <a:solidFill>
                  <a:srgbClr val="231F20"/>
                </a:solidFill>
                <a:latin typeface="MS PGothic Regular"/>
                <a:cs typeface="A-OTF Gothic BBB Pro"/>
              </a:rPr>
              <a:t>で</a:t>
            </a:r>
            <a:r>
              <a:rPr sz="50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は</a:t>
            </a:r>
            <a:r>
              <a:rPr sz="500" spc="-114" dirty="0">
                <a:solidFill>
                  <a:srgbClr val="231F20"/>
                </a:solidFill>
                <a:latin typeface="MS PGothic Regular"/>
                <a:cs typeface="A-OTF Gothic BBB Pro"/>
              </a:rPr>
              <a:t>あ</a:t>
            </a:r>
            <a:r>
              <a:rPr sz="500" spc="-140" dirty="0">
                <a:solidFill>
                  <a:srgbClr val="231F20"/>
                </a:solidFill>
                <a:latin typeface="MS PGothic Regular"/>
                <a:cs typeface="A-OTF Gothic BBB Pro"/>
              </a:rPr>
              <a:t>り</a:t>
            </a:r>
            <a:r>
              <a:rPr sz="50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ま</a:t>
            </a:r>
            <a:r>
              <a:rPr sz="50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せ</a:t>
            </a:r>
            <a:r>
              <a:rPr sz="50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ん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BC07E348-F5B2-4E90-1A50-EB8443C96530}"/>
              </a:ext>
            </a:extLst>
          </p:cNvPr>
          <p:cNvSpPr txBox="1"/>
          <p:nvPr/>
        </p:nvSpPr>
        <p:spPr>
          <a:xfrm>
            <a:off x="7192731" y="5422233"/>
            <a:ext cx="831959" cy="120546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altLang="ja-JP" sz="700" dirty="0">
                <a:solidFill>
                  <a:srgbClr val="231F20"/>
                </a:solidFill>
                <a:latin typeface="MS PGothic Regular"/>
                <a:cs typeface="A-OTF Gothic BBB Pro"/>
              </a:rPr>
              <a:t>14,300</a:t>
            </a:r>
            <a:r>
              <a:rPr sz="400" spc="-3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sz="5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円（税抜</a:t>
            </a:r>
            <a:r>
              <a:rPr lang="ja-JP" altLang="en-US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lang="en-US" altLang="ja-JP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13,000</a:t>
            </a:r>
            <a:r>
              <a:rPr sz="50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円）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F3DEC331-A6D1-70E7-FDD3-C2EED629995E}"/>
              </a:ext>
            </a:extLst>
          </p:cNvPr>
          <p:cNvSpPr txBox="1"/>
          <p:nvPr/>
        </p:nvSpPr>
        <p:spPr>
          <a:xfrm>
            <a:off x="8053524" y="5424089"/>
            <a:ext cx="755015" cy="120546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altLang="ja-JP" sz="700" dirty="0">
                <a:solidFill>
                  <a:srgbClr val="231F20"/>
                </a:solidFill>
                <a:latin typeface="MS PGothic Regular"/>
                <a:cs typeface="A-OTF Gothic BBB Pro"/>
              </a:rPr>
              <a:t>8,800</a:t>
            </a:r>
            <a:r>
              <a:rPr sz="400" spc="-3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sz="5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円（税抜</a:t>
            </a:r>
            <a:r>
              <a:rPr lang="ja-JP" altLang="en-US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lang="en-US" altLang="ja-JP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8,000</a:t>
            </a:r>
            <a:r>
              <a:rPr sz="50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円）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846A9415-644C-A7F8-9CEB-B70FFDB5042A}"/>
              </a:ext>
            </a:extLst>
          </p:cNvPr>
          <p:cNvSpPr txBox="1"/>
          <p:nvPr/>
        </p:nvSpPr>
        <p:spPr>
          <a:xfrm>
            <a:off x="8889618" y="5424456"/>
            <a:ext cx="831959" cy="120546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altLang="ja-JP" sz="700" dirty="0">
                <a:solidFill>
                  <a:srgbClr val="231F20"/>
                </a:solidFill>
                <a:latin typeface="MS PGothic Regular"/>
                <a:cs typeface="A-OTF Gothic BBB Pro"/>
              </a:rPr>
              <a:t>16,500</a:t>
            </a:r>
            <a:r>
              <a:rPr sz="400" spc="-3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sz="5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円（税抜</a:t>
            </a:r>
            <a:r>
              <a:rPr lang="ja-JP" altLang="en-US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lang="en-US" altLang="ja-JP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15,000</a:t>
            </a:r>
            <a:r>
              <a:rPr sz="50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円）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27" name="object 175">
            <a:extLst>
              <a:ext uri="{FF2B5EF4-FFF2-40B4-BE49-F238E27FC236}">
                <a16:creationId xmlns:a16="http://schemas.microsoft.com/office/drawing/2014/main" id="{9CE07D9F-E6EA-4D4B-ABE9-01594B90CD48}"/>
              </a:ext>
            </a:extLst>
          </p:cNvPr>
          <p:cNvSpPr txBox="1"/>
          <p:nvPr/>
        </p:nvSpPr>
        <p:spPr>
          <a:xfrm>
            <a:off x="7573431" y="5285218"/>
            <a:ext cx="299762" cy="136576"/>
          </a:xfrm>
          <a:prstGeom prst="rect">
            <a:avLst/>
          </a:prstGeom>
        </p:spPr>
        <p:txBody>
          <a:bodyPr vert="horz" wrap="non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r>
              <a:rPr lang="ja-JP" altLang="en-US" sz="550" dirty="0">
                <a:solidFill>
                  <a:srgbClr val="231F20"/>
                </a:solidFill>
                <a:latin typeface="+mn-ea"/>
                <a:cs typeface="A-OTF Gothic BBB Pro"/>
              </a:rPr>
              <a:t>（</a:t>
            </a:r>
            <a:r>
              <a:rPr lang="en-US" altLang="ja-JP" sz="550" dirty="0">
                <a:solidFill>
                  <a:srgbClr val="231F20"/>
                </a:solidFill>
                <a:latin typeface="+mn-ea"/>
                <a:cs typeface="A-OTF Gothic BBB Pro"/>
              </a:rPr>
              <a:t>2</a:t>
            </a:r>
            <a:r>
              <a:rPr lang="ja-JP" altLang="en-US" sz="550" dirty="0">
                <a:solidFill>
                  <a:srgbClr val="231F20"/>
                </a:solidFill>
                <a:latin typeface="+mn-ea"/>
                <a:cs typeface="A-OTF Gothic BBB Pro"/>
              </a:rPr>
              <a:t>個入り）</a:t>
            </a:r>
            <a:endParaRPr lang="ja-JP" altLang="en-US" sz="550" dirty="0">
              <a:latin typeface="+mn-ea"/>
              <a:cs typeface="A-OTF Gothic BBB Pro"/>
            </a:endParaRPr>
          </a:p>
        </p:txBody>
      </p:sp>
      <p:sp>
        <p:nvSpPr>
          <p:cNvPr id="28" name="object 175">
            <a:extLst>
              <a:ext uri="{FF2B5EF4-FFF2-40B4-BE49-F238E27FC236}">
                <a16:creationId xmlns:a16="http://schemas.microsoft.com/office/drawing/2014/main" id="{85A4A241-4741-9526-1E63-720CDAD57D54}"/>
              </a:ext>
            </a:extLst>
          </p:cNvPr>
          <p:cNvSpPr txBox="1"/>
          <p:nvPr/>
        </p:nvSpPr>
        <p:spPr>
          <a:xfrm>
            <a:off x="7192731" y="5548086"/>
            <a:ext cx="656054" cy="22121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r>
              <a:rPr lang="ja-JP" altLang="en-US" sz="550" dirty="0">
                <a:solidFill>
                  <a:srgbClr val="231F20"/>
                </a:solidFill>
                <a:latin typeface="+mn-ea"/>
                <a:cs typeface="A-OTF Gothic BBB Pro"/>
              </a:rPr>
              <a:t>シューケア用品などを  まとめて収納できます。</a:t>
            </a:r>
            <a:endParaRPr lang="ja-JP" altLang="en-US" sz="550" dirty="0">
              <a:latin typeface="+mn-ea"/>
              <a:cs typeface="A-OTF Gothic BBB Pro"/>
            </a:endParaRPr>
          </a:p>
        </p:txBody>
      </p:sp>
      <p:sp>
        <p:nvSpPr>
          <p:cNvPr id="29" name="object 173">
            <a:extLst>
              <a:ext uri="{FF2B5EF4-FFF2-40B4-BE49-F238E27FC236}">
                <a16:creationId xmlns:a16="http://schemas.microsoft.com/office/drawing/2014/main" id="{086E24B0-D6C5-3B6F-3720-ED6ED334E181}"/>
              </a:ext>
            </a:extLst>
          </p:cNvPr>
          <p:cNvSpPr txBox="1"/>
          <p:nvPr/>
        </p:nvSpPr>
        <p:spPr>
          <a:xfrm>
            <a:off x="8053524" y="5548086"/>
            <a:ext cx="683260" cy="22121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r>
              <a:rPr sz="550" spc="-7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ブ</a:t>
            </a:r>
            <a:r>
              <a:rPr sz="550" spc="-12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550" spc="-9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シ</a:t>
            </a:r>
            <a:r>
              <a:rPr sz="550" spc="-12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な</a:t>
            </a:r>
            <a:r>
              <a:rPr sz="550" spc="-15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ど</a:t>
            </a:r>
            <a:r>
              <a:rPr sz="550" spc="-8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を引</a:t>
            </a:r>
            <a:r>
              <a:rPr sz="550" spc="-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っ</a:t>
            </a:r>
            <a:r>
              <a:rPr sz="550" spc="-5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掛</a:t>
            </a:r>
            <a:r>
              <a:rPr sz="550" spc="-7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け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て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 収</a:t>
            </a:r>
            <a:r>
              <a:rPr sz="550" spc="-45" dirty="0">
                <a:solidFill>
                  <a:srgbClr val="231F20"/>
                </a:solidFill>
                <a:latin typeface="MS PGothic Regular"/>
                <a:cs typeface="A-OTF Gothic BBB Pro"/>
              </a:rPr>
              <a:t>納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で</a:t>
            </a:r>
            <a:r>
              <a:rPr sz="550" spc="-135" dirty="0">
                <a:solidFill>
                  <a:srgbClr val="231F20"/>
                </a:solidFill>
                <a:latin typeface="MS PGothic Regular"/>
                <a:cs typeface="A-OTF Gothic BBB Pro"/>
              </a:rPr>
              <a:t>き</a:t>
            </a:r>
            <a:r>
              <a:rPr sz="55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ま</a:t>
            </a:r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す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30" name="object 174">
            <a:extLst>
              <a:ext uri="{FF2B5EF4-FFF2-40B4-BE49-F238E27FC236}">
                <a16:creationId xmlns:a16="http://schemas.microsoft.com/office/drawing/2014/main" id="{DB90A97A-2460-8DAD-47F0-7CF112FD294D}"/>
              </a:ext>
            </a:extLst>
          </p:cNvPr>
          <p:cNvSpPr txBox="1"/>
          <p:nvPr/>
        </p:nvSpPr>
        <p:spPr>
          <a:xfrm>
            <a:off x="8889618" y="5548086"/>
            <a:ext cx="863633" cy="24308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R="105410" indent="-5080">
              <a:lnSpc>
                <a:spcPct val="121300"/>
              </a:lnSpc>
              <a:spcBef>
                <a:spcPts val="100"/>
              </a:spcBef>
            </a:pPr>
            <a:r>
              <a:rPr sz="550" spc="-1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マ</a:t>
            </a:r>
            <a:r>
              <a:rPr sz="550" spc="-7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グ</a:t>
            </a:r>
            <a:r>
              <a:rPr sz="550" spc="-14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ネ</a:t>
            </a:r>
            <a:r>
              <a:rPr sz="550" spc="-2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14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spc="-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を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吸</a:t>
            </a:r>
            <a:r>
              <a:rPr sz="550" spc="-9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着</a:t>
            </a:r>
            <a:r>
              <a:rPr sz="550" spc="-114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さ</a:t>
            </a:r>
            <a:r>
              <a:rPr sz="550" spc="-7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せ</a:t>
            </a:r>
            <a:r>
              <a:rPr sz="550" spc="-4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て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、 鍵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類</a:t>
            </a:r>
            <a:r>
              <a:rPr sz="550" spc="-120" dirty="0">
                <a:solidFill>
                  <a:srgbClr val="231F20"/>
                </a:solidFill>
                <a:latin typeface="MS PGothic Regular"/>
                <a:cs typeface="A-OTF Gothic BBB Pro"/>
              </a:rPr>
              <a:t>な</a:t>
            </a:r>
            <a:r>
              <a:rPr sz="550" spc="-90" dirty="0">
                <a:solidFill>
                  <a:srgbClr val="231F20"/>
                </a:solidFill>
                <a:latin typeface="MS PGothic Regular"/>
                <a:cs typeface="A-OTF Gothic BBB Pro"/>
              </a:rPr>
              <a:t>ど</a:t>
            </a:r>
            <a:r>
              <a:rPr sz="550" spc="-20" dirty="0">
                <a:solidFill>
                  <a:srgbClr val="231F20"/>
                </a:solidFill>
                <a:latin typeface="MS PGothic Regular"/>
                <a:cs typeface="A-OTF Gothic BBB Pro"/>
              </a:rPr>
              <a:t>の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定位</a:t>
            </a:r>
            <a:r>
              <a:rPr sz="55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置</a:t>
            </a:r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に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110" name="object 2">
            <a:extLst>
              <a:ext uri="{FF2B5EF4-FFF2-40B4-BE49-F238E27FC236}">
                <a16:creationId xmlns:a16="http://schemas.microsoft.com/office/drawing/2014/main" id="{3B00DEB1-BD50-4E40-9C58-4D02A729EB1A}"/>
              </a:ext>
            </a:extLst>
          </p:cNvPr>
          <p:cNvSpPr txBox="1"/>
          <p:nvPr/>
        </p:nvSpPr>
        <p:spPr>
          <a:xfrm>
            <a:off x="6917312" y="6659481"/>
            <a:ext cx="2848480" cy="10195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35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掲載価格は希望小売価格です。工事費は含まれておりません。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A99803B9-7F21-2041-A198-7736FB7E635F}"/>
              </a:ext>
            </a:extLst>
          </p:cNvPr>
          <p:cNvSpPr/>
          <p:nvPr/>
        </p:nvSpPr>
        <p:spPr>
          <a:xfrm>
            <a:off x="7939533" y="6645733"/>
            <a:ext cx="1854904" cy="162090"/>
          </a:xfrm>
          <a:prstGeom prst="rect">
            <a:avLst/>
          </a:prstGeom>
          <a:noFill/>
          <a:ln>
            <a:solidFill>
              <a:srgbClr val="00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object 175">
            <a:extLst>
              <a:ext uri="{FF2B5EF4-FFF2-40B4-BE49-F238E27FC236}">
                <a16:creationId xmlns:a16="http://schemas.microsoft.com/office/drawing/2014/main" id="{FF79EBAC-6957-6943-9BE9-85DEB6FC579A}"/>
              </a:ext>
            </a:extLst>
          </p:cNvPr>
          <p:cNvSpPr txBox="1"/>
          <p:nvPr/>
        </p:nvSpPr>
        <p:spPr>
          <a:xfrm>
            <a:off x="7381734" y="6656678"/>
            <a:ext cx="577344" cy="166466"/>
          </a:xfrm>
          <a:prstGeom prst="rect">
            <a:avLst/>
          </a:prstGeom>
          <a:solidFill>
            <a:srgbClr val="00D6EE"/>
          </a:solidFill>
        </p:spPr>
        <p:txBody>
          <a:bodyPr vert="horz" wrap="square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700" spc="4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 R"/>
              </a:rPr>
              <a:t>追加しました。</a:t>
            </a:r>
            <a:endParaRPr lang="ja-JP" altLang="en-US" sz="700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  <a:cs typeface="Kozuka Gothic Pr6N R"/>
            </a:endParaRPr>
          </a:p>
        </p:txBody>
      </p:sp>
    </p:spTree>
    <p:extLst>
      <p:ext uri="{BB962C8B-B14F-4D97-AF65-F5344CB8AC3E}">
        <p14:creationId xmlns:p14="http://schemas.microsoft.com/office/powerpoint/2010/main" val="2715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5ECE7-7E08-CBA9-E3B1-28A843360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55">
            <a:extLst>
              <a:ext uri="{FF2B5EF4-FFF2-40B4-BE49-F238E27FC236}">
                <a16:creationId xmlns:a16="http://schemas.microsoft.com/office/drawing/2014/main" id="{24578E76-728F-DE87-3660-424D2BD73930}"/>
              </a:ext>
            </a:extLst>
          </p:cNvPr>
          <p:cNvSpPr/>
          <p:nvPr/>
        </p:nvSpPr>
        <p:spPr>
          <a:xfrm>
            <a:off x="4488520" y="4869122"/>
            <a:ext cx="2358390" cy="0"/>
          </a:xfrm>
          <a:custGeom>
            <a:avLst/>
            <a:gdLst/>
            <a:ahLst/>
            <a:cxnLst/>
            <a:rect l="l" t="t" r="r" b="b"/>
            <a:pathLst>
              <a:path w="2358390">
                <a:moveTo>
                  <a:pt x="0" y="0"/>
                </a:moveTo>
                <a:lnTo>
                  <a:pt x="2357780" y="0"/>
                </a:lnTo>
              </a:path>
            </a:pathLst>
          </a:custGeom>
          <a:ln w="1270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>
            <a:extLst>
              <a:ext uri="{FF2B5EF4-FFF2-40B4-BE49-F238E27FC236}">
                <a16:creationId xmlns:a16="http://schemas.microsoft.com/office/drawing/2014/main" id="{47908A88-CB0F-6C71-76A8-1B5489008860}"/>
              </a:ext>
            </a:extLst>
          </p:cNvPr>
          <p:cNvSpPr/>
          <p:nvPr/>
        </p:nvSpPr>
        <p:spPr>
          <a:xfrm>
            <a:off x="7051649" y="3786695"/>
            <a:ext cx="2734310" cy="2884170"/>
          </a:xfrm>
          <a:custGeom>
            <a:avLst/>
            <a:gdLst/>
            <a:ahLst/>
            <a:cxnLst/>
            <a:rect l="l" t="t" r="r" b="b"/>
            <a:pathLst>
              <a:path w="2734309" h="2884170">
                <a:moveTo>
                  <a:pt x="0" y="0"/>
                </a:moveTo>
                <a:lnTo>
                  <a:pt x="2734221" y="0"/>
                </a:lnTo>
                <a:lnTo>
                  <a:pt x="2734221" y="2883789"/>
                </a:lnTo>
                <a:lnTo>
                  <a:pt x="0" y="288378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0" name="object 140">
            <a:extLst>
              <a:ext uri="{FF2B5EF4-FFF2-40B4-BE49-F238E27FC236}">
                <a16:creationId xmlns:a16="http://schemas.microsoft.com/office/drawing/2014/main" id="{F1396817-5F28-FC34-4FCD-166200053F03}"/>
              </a:ext>
            </a:extLst>
          </p:cNvPr>
          <p:cNvGrpSpPr/>
          <p:nvPr/>
        </p:nvGrpSpPr>
        <p:grpSpPr>
          <a:xfrm>
            <a:off x="4880350" y="929446"/>
            <a:ext cx="4377055" cy="2193290"/>
            <a:chOff x="4880350" y="929446"/>
            <a:chExt cx="4377055" cy="2193290"/>
          </a:xfrm>
        </p:grpSpPr>
        <p:pic>
          <p:nvPicPr>
            <p:cNvPr id="141" name="object 141">
              <a:extLst>
                <a:ext uri="{FF2B5EF4-FFF2-40B4-BE49-F238E27FC236}">
                  <a16:creationId xmlns:a16="http://schemas.microsoft.com/office/drawing/2014/main" id="{1D095C1C-7E2C-69CA-85EB-E94975367A6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1957" y="962158"/>
              <a:ext cx="751772" cy="1958589"/>
            </a:xfrm>
            <a:prstGeom prst="rect">
              <a:avLst/>
            </a:prstGeom>
          </p:spPr>
        </p:pic>
        <p:pic>
          <p:nvPicPr>
            <p:cNvPr id="142" name="object 142">
              <a:extLst>
                <a:ext uri="{FF2B5EF4-FFF2-40B4-BE49-F238E27FC236}">
                  <a16:creationId xmlns:a16="http://schemas.microsoft.com/office/drawing/2014/main" id="{58DF8610-05CD-959E-CE2A-086AAE5133F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54449" y="929446"/>
              <a:ext cx="802754" cy="2193184"/>
            </a:xfrm>
            <a:prstGeom prst="rect">
              <a:avLst/>
            </a:prstGeom>
          </p:spPr>
        </p:pic>
        <p:pic>
          <p:nvPicPr>
            <p:cNvPr id="143" name="object 143">
              <a:extLst>
                <a:ext uri="{FF2B5EF4-FFF2-40B4-BE49-F238E27FC236}">
                  <a16:creationId xmlns:a16="http://schemas.microsoft.com/office/drawing/2014/main" id="{1281734A-C6A9-5BBA-BB35-F9C2EF70A0A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8340" y="962158"/>
              <a:ext cx="751772" cy="1925083"/>
            </a:xfrm>
            <a:prstGeom prst="rect">
              <a:avLst/>
            </a:prstGeom>
          </p:spPr>
        </p:pic>
        <p:pic>
          <p:nvPicPr>
            <p:cNvPr id="144" name="object 144">
              <a:extLst>
                <a:ext uri="{FF2B5EF4-FFF2-40B4-BE49-F238E27FC236}">
                  <a16:creationId xmlns:a16="http://schemas.microsoft.com/office/drawing/2014/main" id="{C0AE9F1A-CD60-C988-50F3-518FEA7658B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80350" y="935025"/>
              <a:ext cx="751772" cy="2118477"/>
            </a:xfrm>
            <a:prstGeom prst="rect">
              <a:avLst/>
            </a:prstGeom>
          </p:spPr>
        </p:pic>
      </p:grpSp>
      <p:sp>
        <p:nvSpPr>
          <p:cNvPr id="148" name="object 148">
            <a:extLst>
              <a:ext uri="{FF2B5EF4-FFF2-40B4-BE49-F238E27FC236}">
                <a16:creationId xmlns:a16="http://schemas.microsoft.com/office/drawing/2014/main" id="{5ED47C0D-E6C1-A414-76C4-E4BB1B0CF7BB}"/>
              </a:ext>
            </a:extLst>
          </p:cNvPr>
          <p:cNvSpPr txBox="1"/>
          <p:nvPr/>
        </p:nvSpPr>
        <p:spPr>
          <a:xfrm>
            <a:off x="4470336" y="3993214"/>
            <a:ext cx="711263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30" dirty="0">
                <a:solidFill>
                  <a:srgbClr val="231F20"/>
                </a:solidFill>
                <a:latin typeface="Kozuka Gothic Pr6N"/>
                <a:cs typeface="Kozuka Gothic Pr6N"/>
              </a:rPr>
              <a:t>ユ</a:t>
            </a:r>
            <a:r>
              <a:rPr sz="700" b="1" spc="-85" dirty="0">
                <a:solidFill>
                  <a:srgbClr val="231F20"/>
                </a:solidFill>
                <a:latin typeface="Kozuka Gothic Pr6N"/>
                <a:cs typeface="Kozuka Gothic Pr6N"/>
              </a:rPr>
              <a:t>ニ</a:t>
            </a:r>
            <a:r>
              <a:rPr sz="700" b="1" spc="-190" dirty="0">
                <a:solidFill>
                  <a:srgbClr val="231F20"/>
                </a:solidFill>
                <a:latin typeface="Kozuka Gothic Pr6N"/>
                <a:cs typeface="Kozuka Gothic Pr6N"/>
              </a:rPr>
              <a:t>ッ</a:t>
            </a:r>
            <a:r>
              <a:rPr sz="700" b="1" spc="-65" dirty="0">
                <a:solidFill>
                  <a:srgbClr val="231F20"/>
                </a:solidFill>
                <a:latin typeface="Kozuka Gothic Pr6N"/>
                <a:cs typeface="Kozuka Gothic Pr6N"/>
              </a:rPr>
              <a:t>ト</a:t>
            </a: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内面</a:t>
            </a:r>
            <a:endParaRPr sz="700" dirty="0">
              <a:latin typeface="Kozuka Gothic Pr6N"/>
              <a:cs typeface="Kozuka Gothic Pr6N"/>
            </a:endParaRPr>
          </a:p>
        </p:txBody>
      </p:sp>
      <p:sp>
        <p:nvSpPr>
          <p:cNvPr id="149" name="object 149">
            <a:extLst>
              <a:ext uri="{FF2B5EF4-FFF2-40B4-BE49-F238E27FC236}">
                <a16:creationId xmlns:a16="http://schemas.microsoft.com/office/drawing/2014/main" id="{9DAF5D48-D15F-B9D0-7735-8DD99BDC4956}"/>
              </a:ext>
            </a:extLst>
          </p:cNvPr>
          <p:cNvSpPr txBox="1"/>
          <p:nvPr/>
        </p:nvSpPr>
        <p:spPr>
          <a:xfrm>
            <a:off x="4470337" y="4979115"/>
            <a:ext cx="85238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30" dirty="0">
                <a:solidFill>
                  <a:srgbClr val="231F20"/>
                </a:solidFill>
                <a:latin typeface="Kozuka Gothic Pr6N"/>
                <a:cs typeface="Kozuka Gothic Pr6N"/>
              </a:rPr>
              <a:t>ユ</a:t>
            </a:r>
            <a:r>
              <a:rPr sz="700" b="1" spc="-85" dirty="0">
                <a:solidFill>
                  <a:srgbClr val="231F20"/>
                </a:solidFill>
                <a:latin typeface="Kozuka Gothic Pr6N"/>
                <a:cs typeface="Kozuka Gothic Pr6N"/>
              </a:rPr>
              <a:t>ニ</a:t>
            </a:r>
            <a:r>
              <a:rPr sz="700" b="1" spc="-190" dirty="0">
                <a:solidFill>
                  <a:srgbClr val="231F20"/>
                </a:solidFill>
                <a:latin typeface="Kozuka Gothic Pr6N"/>
                <a:cs typeface="Kozuka Gothic Pr6N"/>
              </a:rPr>
              <a:t>ッ</a:t>
            </a:r>
            <a:r>
              <a:rPr sz="700" b="1" spc="-65" dirty="0">
                <a:solidFill>
                  <a:srgbClr val="231F20"/>
                </a:solidFill>
                <a:latin typeface="Kozuka Gothic Pr6N"/>
                <a:cs typeface="Kozuka Gothic Pr6N"/>
              </a:rPr>
              <a:t>ト</a:t>
            </a: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外面</a:t>
            </a:r>
            <a:endParaRPr sz="700" dirty="0">
              <a:latin typeface="Kozuka Gothic Pr6N"/>
              <a:cs typeface="Kozuka Gothic Pr6N"/>
            </a:endParaRPr>
          </a:p>
        </p:txBody>
      </p:sp>
      <p:sp>
        <p:nvSpPr>
          <p:cNvPr id="150" name="object 150">
            <a:extLst>
              <a:ext uri="{FF2B5EF4-FFF2-40B4-BE49-F238E27FC236}">
                <a16:creationId xmlns:a16="http://schemas.microsoft.com/office/drawing/2014/main" id="{19B88F71-59CB-7EE8-A4BC-DFBFEB7A2D45}"/>
              </a:ext>
            </a:extLst>
          </p:cNvPr>
          <p:cNvSpPr/>
          <p:nvPr/>
        </p:nvSpPr>
        <p:spPr>
          <a:xfrm>
            <a:off x="4488520" y="5794747"/>
            <a:ext cx="2358390" cy="0"/>
          </a:xfrm>
          <a:custGeom>
            <a:avLst/>
            <a:gdLst/>
            <a:ahLst/>
            <a:cxnLst/>
            <a:rect l="l" t="t" r="r" b="b"/>
            <a:pathLst>
              <a:path w="2358390">
                <a:moveTo>
                  <a:pt x="0" y="0"/>
                </a:moveTo>
                <a:lnTo>
                  <a:pt x="2357780" y="0"/>
                </a:lnTo>
              </a:path>
            </a:pathLst>
          </a:custGeom>
          <a:ln w="1270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>
            <a:extLst>
              <a:ext uri="{FF2B5EF4-FFF2-40B4-BE49-F238E27FC236}">
                <a16:creationId xmlns:a16="http://schemas.microsoft.com/office/drawing/2014/main" id="{127FBD1E-3385-2853-9904-E0FD54418428}"/>
              </a:ext>
            </a:extLst>
          </p:cNvPr>
          <p:cNvSpPr txBox="1"/>
          <p:nvPr/>
        </p:nvSpPr>
        <p:spPr>
          <a:xfrm>
            <a:off x="4473004" y="5904711"/>
            <a:ext cx="116579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固定</a:t>
            </a:r>
            <a:r>
              <a:rPr sz="700" b="1" spc="-175" dirty="0">
                <a:solidFill>
                  <a:srgbClr val="231F20"/>
                </a:solidFill>
                <a:latin typeface="Kozuka Gothic Pr6N"/>
                <a:cs typeface="Kozuka Gothic Pr6N"/>
              </a:rPr>
              <a:t>棚・</a:t>
            </a: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樹脂</a:t>
            </a:r>
            <a:r>
              <a:rPr sz="700" b="1" spc="-175" dirty="0">
                <a:solidFill>
                  <a:srgbClr val="231F20"/>
                </a:solidFill>
                <a:latin typeface="Kozuka Gothic Pr6N"/>
                <a:cs typeface="Kozuka Gothic Pr6N"/>
              </a:rPr>
              <a:t>棚・</a:t>
            </a: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木製棚</a:t>
            </a:r>
            <a:endParaRPr sz="700" dirty="0">
              <a:latin typeface="Kozuka Gothic Pr6N"/>
              <a:cs typeface="Kozuka Gothic Pr6N"/>
            </a:endParaRPr>
          </a:p>
        </p:txBody>
      </p:sp>
      <p:grpSp>
        <p:nvGrpSpPr>
          <p:cNvPr id="152" name="object 152">
            <a:extLst>
              <a:ext uri="{FF2B5EF4-FFF2-40B4-BE49-F238E27FC236}">
                <a16:creationId xmlns:a16="http://schemas.microsoft.com/office/drawing/2014/main" id="{EFF57C82-418D-0AF1-C0DE-46AC91CCE14A}"/>
              </a:ext>
            </a:extLst>
          </p:cNvPr>
          <p:cNvGrpSpPr/>
          <p:nvPr/>
        </p:nvGrpSpPr>
        <p:grpSpPr>
          <a:xfrm>
            <a:off x="4486071" y="4157421"/>
            <a:ext cx="2360930" cy="372110"/>
            <a:chOff x="4486071" y="4157421"/>
            <a:chExt cx="2360930" cy="372110"/>
          </a:xfrm>
        </p:grpSpPr>
        <p:pic>
          <p:nvPicPr>
            <p:cNvPr id="153" name="object 153">
              <a:extLst>
                <a:ext uri="{FF2B5EF4-FFF2-40B4-BE49-F238E27FC236}">
                  <a16:creationId xmlns:a16="http://schemas.microsoft.com/office/drawing/2014/main" id="{41BBE8F0-2C88-2860-57C8-9CBE2A7D5DD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86071" y="4160608"/>
              <a:ext cx="560158" cy="365721"/>
            </a:xfrm>
            <a:prstGeom prst="rect">
              <a:avLst/>
            </a:prstGeom>
          </p:spPr>
        </p:pic>
        <p:pic>
          <p:nvPicPr>
            <p:cNvPr id="154" name="object 154">
              <a:extLst>
                <a:ext uri="{FF2B5EF4-FFF2-40B4-BE49-F238E27FC236}">
                  <a16:creationId xmlns:a16="http://schemas.microsoft.com/office/drawing/2014/main" id="{39222A4E-384A-0431-3375-95B87723ED3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85054" y="4160608"/>
              <a:ext cx="560171" cy="365721"/>
            </a:xfrm>
            <a:prstGeom prst="rect">
              <a:avLst/>
            </a:prstGeom>
          </p:spPr>
        </p:pic>
        <p:pic>
          <p:nvPicPr>
            <p:cNvPr id="155" name="object 155">
              <a:extLst>
                <a:ext uri="{FF2B5EF4-FFF2-40B4-BE49-F238E27FC236}">
                  <a16:creationId xmlns:a16="http://schemas.microsoft.com/office/drawing/2014/main" id="{E6E07B4A-4A7B-73D0-B91C-3B9A16065A6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84062" y="4160608"/>
              <a:ext cx="560158" cy="365721"/>
            </a:xfrm>
            <a:prstGeom prst="rect">
              <a:avLst/>
            </a:prstGeom>
          </p:spPr>
        </p:pic>
        <p:pic>
          <p:nvPicPr>
            <p:cNvPr id="156" name="object 156">
              <a:extLst>
                <a:ext uri="{FF2B5EF4-FFF2-40B4-BE49-F238E27FC236}">
                  <a16:creationId xmlns:a16="http://schemas.microsoft.com/office/drawing/2014/main" id="{9B5AB7D0-0471-887B-384F-2ADF0D091C8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83045" y="4160608"/>
              <a:ext cx="560171" cy="365721"/>
            </a:xfrm>
            <a:prstGeom prst="rect">
              <a:avLst/>
            </a:prstGeom>
          </p:spPr>
        </p:pic>
        <p:sp>
          <p:nvSpPr>
            <p:cNvPr id="157" name="object 157">
              <a:extLst>
                <a:ext uri="{FF2B5EF4-FFF2-40B4-BE49-F238E27FC236}">
                  <a16:creationId xmlns:a16="http://schemas.microsoft.com/office/drawing/2014/main" id="{55151289-B602-FE7C-EFBA-2115A7EC6CAB}"/>
                </a:ext>
              </a:extLst>
            </p:cNvPr>
            <p:cNvSpPr/>
            <p:nvPr/>
          </p:nvSpPr>
          <p:spPr>
            <a:xfrm>
              <a:off x="6283058" y="4160596"/>
              <a:ext cx="560705" cy="365760"/>
            </a:xfrm>
            <a:custGeom>
              <a:avLst/>
              <a:gdLst/>
              <a:ahLst/>
              <a:cxnLst/>
              <a:rect l="l" t="t" r="r" b="b"/>
              <a:pathLst>
                <a:path w="560704" h="365760">
                  <a:moveTo>
                    <a:pt x="560158" y="365721"/>
                  </a:moveTo>
                  <a:lnTo>
                    <a:pt x="0" y="365721"/>
                  </a:lnTo>
                  <a:lnTo>
                    <a:pt x="0" y="0"/>
                  </a:lnTo>
                  <a:lnTo>
                    <a:pt x="560158" y="0"/>
                  </a:lnTo>
                  <a:lnTo>
                    <a:pt x="560158" y="365721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9" name="object 159">
            <a:extLst>
              <a:ext uri="{FF2B5EF4-FFF2-40B4-BE49-F238E27FC236}">
                <a16:creationId xmlns:a16="http://schemas.microsoft.com/office/drawing/2014/main" id="{652CDF2A-6AC4-BB53-9005-3BB5E8D1990F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86256" y="4043972"/>
            <a:ext cx="766724" cy="1209179"/>
          </a:xfrm>
          <a:prstGeom prst="rect">
            <a:avLst/>
          </a:prstGeom>
        </p:spPr>
      </p:pic>
      <p:pic>
        <p:nvPicPr>
          <p:cNvPr id="160" name="object 160">
            <a:extLst>
              <a:ext uri="{FF2B5EF4-FFF2-40B4-BE49-F238E27FC236}">
                <a16:creationId xmlns:a16="http://schemas.microsoft.com/office/drawing/2014/main" id="{CCB2D22E-AB3D-4D9E-1159-C4243C6DA91E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37931" y="4043972"/>
            <a:ext cx="766724" cy="1209179"/>
          </a:xfrm>
          <a:prstGeom prst="rect">
            <a:avLst/>
          </a:prstGeom>
        </p:spPr>
      </p:pic>
      <p:pic>
        <p:nvPicPr>
          <p:cNvPr id="161" name="object 161">
            <a:extLst>
              <a:ext uri="{FF2B5EF4-FFF2-40B4-BE49-F238E27FC236}">
                <a16:creationId xmlns:a16="http://schemas.microsoft.com/office/drawing/2014/main" id="{83034793-F00D-8A88-FD17-08DC81CE6E21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889618" y="4043972"/>
            <a:ext cx="766724" cy="1209179"/>
          </a:xfrm>
          <a:prstGeom prst="rect">
            <a:avLst/>
          </a:prstGeom>
        </p:spPr>
      </p:pic>
      <p:sp>
        <p:nvSpPr>
          <p:cNvPr id="162" name="object 162">
            <a:extLst>
              <a:ext uri="{FF2B5EF4-FFF2-40B4-BE49-F238E27FC236}">
                <a16:creationId xmlns:a16="http://schemas.microsoft.com/office/drawing/2014/main" id="{A7CB7DFB-E841-63AA-37A5-4007784F3B6E}"/>
              </a:ext>
            </a:extLst>
          </p:cNvPr>
          <p:cNvSpPr txBox="1"/>
          <p:nvPr/>
        </p:nvSpPr>
        <p:spPr>
          <a:xfrm>
            <a:off x="4495810" y="4557981"/>
            <a:ext cx="550420" cy="153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ウォールナット柄</a:t>
            </a:r>
            <a:endParaRPr lang="en-US" altLang="ja-JP" sz="55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</a:t>
            </a: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TY</a:t>
            </a:r>
            <a:r>
              <a:rPr lang="ja-JP" altLang="en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63" name="object 163">
            <a:extLst>
              <a:ext uri="{FF2B5EF4-FFF2-40B4-BE49-F238E27FC236}">
                <a16:creationId xmlns:a16="http://schemas.microsoft.com/office/drawing/2014/main" id="{DC296939-AB9F-11C5-4DB1-59B8C6BDDC28}"/>
              </a:ext>
            </a:extLst>
          </p:cNvPr>
          <p:cNvSpPr/>
          <p:nvPr/>
        </p:nvSpPr>
        <p:spPr>
          <a:xfrm>
            <a:off x="4486059" y="5157431"/>
            <a:ext cx="560705" cy="365760"/>
          </a:xfrm>
          <a:custGeom>
            <a:avLst/>
            <a:gdLst/>
            <a:ahLst/>
            <a:cxnLst/>
            <a:rect l="l" t="t" r="r" b="b"/>
            <a:pathLst>
              <a:path w="560704" h="365760">
                <a:moveTo>
                  <a:pt x="560171" y="0"/>
                </a:moveTo>
                <a:lnTo>
                  <a:pt x="0" y="0"/>
                </a:lnTo>
                <a:lnTo>
                  <a:pt x="0" y="365709"/>
                </a:lnTo>
                <a:lnTo>
                  <a:pt x="560171" y="365709"/>
                </a:lnTo>
                <a:lnTo>
                  <a:pt x="560171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>
            <a:extLst>
              <a:ext uri="{FF2B5EF4-FFF2-40B4-BE49-F238E27FC236}">
                <a16:creationId xmlns:a16="http://schemas.microsoft.com/office/drawing/2014/main" id="{7F1E5338-B62F-A3C2-303A-48D957E88B46}"/>
              </a:ext>
            </a:extLst>
          </p:cNvPr>
          <p:cNvSpPr txBox="1"/>
          <p:nvPr/>
        </p:nvSpPr>
        <p:spPr>
          <a:xfrm>
            <a:off x="4486059" y="6471517"/>
            <a:ext cx="585069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グレー色</a:t>
            </a:r>
            <a:endParaRPr lang="ja-JP" altLang="en-US" sz="550" dirty="0">
              <a:latin typeface="MS PGothic Regular"/>
              <a:cs typeface="A-OTF Gothic BBB Pro"/>
            </a:endParaRPr>
          </a:p>
        </p:txBody>
      </p:sp>
      <p:pic>
        <p:nvPicPr>
          <p:cNvPr id="165" name="object 165">
            <a:extLst>
              <a:ext uri="{FF2B5EF4-FFF2-40B4-BE49-F238E27FC236}">
                <a16:creationId xmlns:a16="http://schemas.microsoft.com/office/drawing/2014/main" id="{11C9F0D5-4CEC-E2FB-41EF-008E6368A12C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486071" y="6099492"/>
            <a:ext cx="560158" cy="365709"/>
          </a:xfrm>
          <a:prstGeom prst="rect">
            <a:avLst/>
          </a:prstGeom>
        </p:spPr>
      </p:pic>
      <p:grpSp>
        <p:nvGrpSpPr>
          <p:cNvPr id="166" name="object 166">
            <a:extLst>
              <a:ext uri="{FF2B5EF4-FFF2-40B4-BE49-F238E27FC236}">
                <a16:creationId xmlns:a16="http://schemas.microsoft.com/office/drawing/2014/main" id="{871ABF18-DB64-7343-07D1-88BFDFAD3BF2}"/>
              </a:ext>
            </a:extLst>
          </p:cNvPr>
          <p:cNvGrpSpPr/>
          <p:nvPr/>
        </p:nvGrpSpPr>
        <p:grpSpPr>
          <a:xfrm>
            <a:off x="5210125" y="5131654"/>
            <a:ext cx="535305" cy="403860"/>
            <a:chOff x="5210125" y="5131654"/>
            <a:chExt cx="535305" cy="403860"/>
          </a:xfrm>
        </p:grpSpPr>
        <p:pic>
          <p:nvPicPr>
            <p:cNvPr id="167" name="object 167">
              <a:extLst>
                <a:ext uri="{FF2B5EF4-FFF2-40B4-BE49-F238E27FC236}">
                  <a16:creationId xmlns:a16="http://schemas.microsoft.com/office/drawing/2014/main" id="{A3352596-BAEA-3875-A74B-DC0006474F6A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10125" y="5131654"/>
              <a:ext cx="437113" cy="403449"/>
            </a:xfrm>
            <a:prstGeom prst="rect">
              <a:avLst/>
            </a:prstGeom>
          </p:spPr>
        </p:pic>
        <p:sp>
          <p:nvSpPr>
            <p:cNvPr id="168" name="object 168">
              <a:extLst>
                <a:ext uri="{FF2B5EF4-FFF2-40B4-BE49-F238E27FC236}">
                  <a16:creationId xmlns:a16="http://schemas.microsoft.com/office/drawing/2014/main" id="{4B63469D-C163-BF9B-5733-31C1625AEDEF}"/>
                </a:ext>
              </a:extLst>
            </p:cNvPr>
            <p:cNvSpPr/>
            <p:nvPr/>
          </p:nvSpPr>
          <p:spPr>
            <a:xfrm>
              <a:off x="5613970" y="5356584"/>
              <a:ext cx="132080" cy="0"/>
            </a:xfrm>
            <a:custGeom>
              <a:avLst/>
              <a:gdLst/>
              <a:ahLst/>
              <a:cxnLst/>
              <a:rect l="l" t="t" r="r" b="b"/>
              <a:pathLst>
                <a:path w="132079">
                  <a:moveTo>
                    <a:pt x="0" y="0"/>
                  </a:moveTo>
                  <a:lnTo>
                    <a:pt x="131457" y="0"/>
                  </a:lnTo>
                </a:path>
              </a:pathLst>
            </a:custGeom>
            <a:ln w="381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9" name="object 169">
            <a:extLst>
              <a:ext uri="{FF2B5EF4-FFF2-40B4-BE49-F238E27FC236}">
                <a16:creationId xmlns:a16="http://schemas.microsoft.com/office/drawing/2014/main" id="{0B643B7C-D95C-9607-0F64-26029B5B5429}"/>
              </a:ext>
            </a:extLst>
          </p:cNvPr>
          <p:cNvGrpSpPr/>
          <p:nvPr/>
        </p:nvGrpSpPr>
        <p:grpSpPr>
          <a:xfrm>
            <a:off x="6216451" y="5076469"/>
            <a:ext cx="623570" cy="459105"/>
            <a:chOff x="6216451" y="5076469"/>
            <a:chExt cx="623570" cy="459105"/>
          </a:xfrm>
        </p:grpSpPr>
        <p:pic>
          <p:nvPicPr>
            <p:cNvPr id="170" name="object 170">
              <a:extLst>
                <a:ext uri="{FF2B5EF4-FFF2-40B4-BE49-F238E27FC236}">
                  <a16:creationId xmlns:a16="http://schemas.microsoft.com/office/drawing/2014/main" id="{B038640B-EFF8-B9A5-80B2-9395F15C616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87338" y="5076469"/>
              <a:ext cx="552462" cy="458635"/>
            </a:xfrm>
            <a:prstGeom prst="rect">
              <a:avLst/>
            </a:prstGeom>
          </p:spPr>
        </p:pic>
        <p:sp>
          <p:nvSpPr>
            <p:cNvPr id="171" name="object 171">
              <a:extLst>
                <a:ext uri="{FF2B5EF4-FFF2-40B4-BE49-F238E27FC236}">
                  <a16:creationId xmlns:a16="http://schemas.microsoft.com/office/drawing/2014/main" id="{1D1245A3-AF2B-FFF4-7184-FE636A1D6366}"/>
                </a:ext>
              </a:extLst>
            </p:cNvPr>
            <p:cNvSpPr/>
            <p:nvPr/>
          </p:nvSpPr>
          <p:spPr>
            <a:xfrm>
              <a:off x="6216451" y="5356584"/>
              <a:ext cx="213995" cy="0"/>
            </a:xfrm>
            <a:custGeom>
              <a:avLst/>
              <a:gdLst/>
              <a:ahLst/>
              <a:cxnLst/>
              <a:rect l="l" t="t" r="r" b="b"/>
              <a:pathLst>
                <a:path w="213995">
                  <a:moveTo>
                    <a:pt x="0" y="0"/>
                  </a:moveTo>
                  <a:lnTo>
                    <a:pt x="213601" y="0"/>
                  </a:lnTo>
                </a:path>
              </a:pathLst>
            </a:custGeom>
            <a:ln w="381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" name="object 172">
            <a:extLst>
              <a:ext uri="{FF2B5EF4-FFF2-40B4-BE49-F238E27FC236}">
                <a16:creationId xmlns:a16="http://schemas.microsoft.com/office/drawing/2014/main" id="{E92C8A1F-05F5-07B9-6FCC-6801B9DBB80F}"/>
              </a:ext>
            </a:extLst>
          </p:cNvPr>
          <p:cNvSpPr txBox="1"/>
          <p:nvPr/>
        </p:nvSpPr>
        <p:spPr>
          <a:xfrm>
            <a:off x="5722795" y="5242130"/>
            <a:ext cx="49954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5080" algn="ctr"/>
            <a:r>
              <a:rPr sz="50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ユニット外面は</a:t>
            </a:r>
            <a:endParaRPr lang="en-US" altLang="ja-JP" sz="50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065" marR="5080" indent="5080" algn="ctr"/>
            <a:r>
              <a:rPr sz="50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ライトグレー色に</a:t>
            </a:r>
            <a:endParaRPr lang="en-US" altLang="ja-JP" sz="50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065" marR="5080" indent="5080" algn="ctr"/>
            <a:r>
              <a:rPr sz="50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なります</a:t>
            </a:r>
            <a:r>
              <a:rPr sz="5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。</a:t>
            </a:r>
            <a:endParaRPr sz="5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83" name="Rectangle 24">
            <a:extLst>
              <a:ext uri="{FF2B5EF4-FFF2-40B4-BE49-F238E27FC236}">
                <a16:creationId xmlns:a16="http://schemas.microsoft.com/office/drawing/2014/main" id="{ED925F6C-FBE7-3D84-1043-5C0C71376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263" y="113675"/>
            <a:ext cx="3854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</a:pPr>
            <a:r>
              <a:rPr lang="ja-JP" altLang="en-US" sz="1100" b="1">
                <a:solidFill>
                  <a:schemeClr val="bg1"/>
                </a:solidFill>
                <a:latin typeface="ＭＳ Ｐゴシック" charset="-128"/>
              </a:rPr>
              <a:t>クロークシェルフ</a:t>
            </a:r>
            <a:endParaRPr lang="ja-JP" altLang="en-US" sz="1100" b="1" dirty="0">
              <a:solidFill>
                <a:schemeClr val="bg1"/>
              </a:solidFill>
              <a:latin typeface="ＭＳ Ｐゴシック" charset="-128"/>
            </a:endParaRPr>
          </a:p>
        </p:txBody>
      </p:sp>
      <p:sp>
        <p:nvSpPr>
          <p:cNvPr id="188" name="object 175">
            <a:extLst>
              <a:ext uri="{FF2B5EF4-FFF2-40B4-BE49-F238E27FC236}">
                <a16:creationId xmlns:a16="http://schemas.microsoft.com/office/drawing/2014/main" id="{1B036A76-E2F4-426E-94BA-E21273E1C7DD}"/>
              </a:ext>
            </a:extLst>
          </p:cNvPr>
          <p:cNvSpPr txBox="1"/>
          <p:nvPr/>
        </p:nvSpPr>
        <p:spPr>
          <a:xfrm>
            <a:off x="5046229" y="3075892"/>
            <a:ext cx="759844" cy="35458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9050">
              <a:spcBef>
                <a:spcPts val="275"/>
              </a:spcBef>
            </a:pPr>
            <a:r>
              <a:rPr lang="ja-JP" altLang="en-US" sz="700" spc="35">
                <a:solidFill>
                  <a:srgbClr val="231F20"/>
                </a:solidFill>
                <a:latin typeface="MS PGothic Regular"/>
                <a:cs typeface="A-OTF Gothic BBB Pro"/>
              </a:rPr>
              <a:t>靴収納</a:t>
            </a:r>
            <a:endParaRPr lang="ja-JP" altLang="en-US" sz="700">
              <a:latin typeface="MS PGothic Regular"/>
              <a:cs typeface="A-OTF Gothic BBB Pro"/>
            </a:endParaRP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可動棚（樹脂製）</a:t>
            </a:r>
            <a:r>
              <a:rPr lang="en-US" altLang="ja-JP" sz="550" dirty="0">
                <a:solidFill>
                  <a:srgbClr val="231F20"/>
                </a:solidFill>
                <a:latin typeface="+mn-ea"/>
                <a:cs typeface="A-OTF Gothic BBB Pro"/>
              </a:rPr>
              <a:t>9</a:t>
            </a: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枚</a:t>
            </a: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固定棚 </a:t>
            </a:r>
            <a:r>
              <a:rPr lang="en-US" altLang="ja-JP" sz="550" dirty="0">
                <a:solidFill>
                  <a:srgbClr val="231F20"/>
                </a:solidFill>
                <a:latin typeface="+mn-ea"/>
                <a:cs typeface="A-OTF Gothic BBB Pro"/>
              </a:rPr>
              <a:t>1</a:t>
            </a: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枚</a:t>
            </a:r>
            <a:endParaRPr lang="ja-JP" altLang="en-US" sz="550" dirty="0">
              <a:latin typeface="+mn-ea"/>
              <a:cs typeface="A-OTF Gothic BBB Pro"/>
            </a:endParaRPr>
          </a:p>
        </p:txBody>
      </p:sp>
      <p:sp>
        <p:nvSpPr>
          <p:cNvPr id="189" name="object 175">
            <a:extLst>
              <a:ext uri="{FF2B5EF4-FFF2-40B4-BE49-F238E27FC236}">
                <a16:creationId xmlns:a16="http://schemas.microsoft.com/office/drawing/2014/main" id="{B9E8E890-8845-FE14-B752-1C9AECCDFDCF}"/>
              </a:ext>
            </a:extLst>
          </p:cNvPr>
          <p:cNvSpPr txBox="1"/>
          <p:nvPr/>
        </p:nvSpPr>
        <p:spPr>
          <a:xfrm>
            <a:off x="6087066" y="3075892"/>
            <a:ext cx="759844" cy="446917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9050">
              <a:lnSpc>
                <a:spcPts val="835"/>
              </a:lnSpc>
              <a:spcBef>
                <a:spcPts val="275"/>
              </a:spcBef>
            </a:pPr>
            <a:r>
              <a:rPr lang="ja-JP" altLang="en-US" sz="700" spc="35">
                <a:solidFill>
                  <a:srgbClr val="231F20"/>
                </a:solidFill>
                <a:latin typeface="MS PGothic Regular"/>
                <a:cs typeface="A-OTF Gothic BBB Pro"/>
              </a:rPr>
              <a:t>傘・衣類収納</a:t>
            </a:r>
            <a:endParaRPr lang="ja-JP" altLang="en-US" sz="700">
              <a:latin typeface="MS PGothic Regular"/>
              <a:cs typeface="A-OTF Gothic BBB Pro"/>
            </a:endParaRP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可動棚（樹脂製）</a:t>
            </a:r>
            <a:r>
              <a:rPr lang="en-US" altLang="ja-JP" sz="550" dirty="0">
                <a:solidFill>
                  <a:srgbClr val="231F20"/>
                </a:solidFill>
                <a:latin typeface="+mn-ea"/>
                <a:cs typeface="A-OTF Gothic BBB Pro"/>
              </a:rPr>
              <a:t>4</a:t>
            </a: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枚</a:t>
            </a: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固定棚１枚 </a:t>
            </a: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パイプ１本</a:t>
            </a:r>
            <a:endParaRPr lang="ja-JP" altLang="en-US" sz="550" dirty="0">
              <a:latin typeface="+mn-ea"/>
              <a:cs typeface="A-OTF Gothic BBB Pro"/>
            </a:endParaRPr>
          </a:p>
        </p:txBody>
      </p:sp>
      <p:sp>
        <p:nvSpPr>
          <p:cNvPr id="190" name="object 175">
            <a:extLst>
              <a:ext uri="{FF2B5EF4-FFF2-40B4-BE49-F238E27FC236}">
                <a16:creationId xmlns:a16="http://schemas.microsoft.com/office/drawing/2014/main" id="{731ABFC0-0FA5-9710-FF3C-3861B36442D5}"/>
              </a:ext>
            </a:extLst>
          </p:cNvPr>
          <p:cNvSpPr txBox="1"/>
          <p:nvPr/>
        </p:nvSpPr>
        <p:spPr>
          <a:xfrm>
            <a:off x="7278087" y="3075892"/>
            <a:ext cx="759844" cy="446917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9050">
              <a:lnSpc>
                <a:spcPts val="835"/>
              </a:lnSpc>
              <a:spcBef>
                <a:spcPts val="275"/>
              </a:spcBef>
            </a:pPr>
            <a:r>
              <a:rPr lang="ja-JP" altLang="en-US" sz="700" spc="35">
                <a:solidFill>
                  <a:srgbClr val="231F20"/>
                </a:solidFill>
                <a:latin typeface="MS PGothic Regular"/>
                <a:cs typeface="A-OTF Gothic BBB Pro"/>
              </a:rPr>
              <a:t>コート収納</a:t>
            </a:r>
            <a:endParaRPr lang="ja-JP" altLang="en-US" sz="700">
              <a:latin typeface="MS PGothic Regular"/>
              <a:cs typeface="A-OTF Gothic BBB Pro"/>
            </a:endParaRP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可動棚（樹脂製）</a:t>
            </a:r>
            <a:r>
              <a:rPr lang="en-US" altLang="ja-JP" sz="550" dirty="0">
                <a:solidFill>
                  <a:srgbClr val="231F20"/>
                </a:solidFill>
                <a:latin typeface="+mn-ea"/>
                <a:cs typeface="A-OTF Gothic BBB Pro"/>
              </a:rPr>
              <a:t>2</a:t>
            </a: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枚</a:t>
            </a: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固定棚１枚 </a:t>
            </a: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パイプ１本</a:t>
            </a:r>
            <a:endParaRPr lang="ja-JP" altLang="en-US" sz="550" dirty="0">
              <a:latin typeface="+mn-ea"/>
              <a:cs typeface="A-OTF Gothic BBB Pro"/>
            </a:endParaRPr>
          </a:p>
        </p:txBody>
      </p:sp>
      <p:sp>
        <p:nvSpPr>
          <p:cNvPr id="191" name="object 175">
            <a:extLst>
              <a:ext uri="{FF2B5EF4-FFF2-40B4-BE49-F238E27FC236}">
                <a16:creationId xmlns:a16="http://schemas.microsoft.com/office/drawing/2014/main" id="{A03D468F-93CA-30AF-6523-79F1B3ED13D6}"/>
              </a:ext>
            </a:extLst>
          </p:cNvPr>
          <p:cNvSpPr txBox="1"/>
          <p:nvPr/>
        </p:nvSpPr>
        <p:spPr>
          <a:xfrm>
            <a:off x="8459253" y="3075892"/>
            <a:ext cx="759844" cy="3494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9050">
              <a:lnSpc>
                <a:spcPts val="835"/>
              </a:lnSpc>
              <a:spcBef>
                <a:spcPts val="275"/>
              </a:spcBef>
            </a:pPr>
            <a:r>
              <a:rPr lang="ja-JP" altLang="en-US" sz="700" spc="35">
                <a:solidFill>
                  <a:srgbClr val="231F20"/>
                </a:solidFill>
                <a:latin typeface="MS PGothic Regular"/>
                <a:cs typeface="A-OTF Gothic BBB Pro"/>
              </a:rPr>
              <a:t>下部オープン収納</a:t>
            </a:r>
            <a:endParaRPr lang="ja-JP" altLang="en-US" sz="700">
              <a:latin typeface="MS PGothic Regular"/>
              <a:cs typeface="A-OTF Gothic BBB Pro"/>
            </a:endParaRP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可動棚（樹脂製）</a:t>
            </a:r>
            <a:r>
              <a:rPr lang="en-US" altLang="ja-JP" sz="550" dirty="0">
                <a:solidFill>
                  <a:srgbClr val="231F20"/>
                </a:solidFill>
                <a:latin typeface="+mn-ea"/>
                <a:cs typeface="A-OTF Gothic BBB Pro"/>
              </a:rPr>
              <a:t>4</a:t>
            </a: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枚</a:t>
            </a: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固定棚１枚</a:t>
            </a:r>
            <a:endParaRPr lang="ja-JP" altLang="en-US" sz="550" dirty="0">
              <a:latin typeface="+mn-ea"/>
              <a:cs typeface="A-OTF Gothic BBB Pro"/>
            </a:endParaRPr>
          </a:p>
        </p:txBody>
      </p:sp>
      <p:sp>
        <p:nvSpPr>
          <p:cNvPr id="193" name="object 162">
            <a:extLst>
              <a:ext uri="{FF2B5EF4-FFF2-40B4-BE49-F238E27FC236}">
                <a16:creationId xmlns:a16="http://schemas.microsoft.com/office/drawing/2014/main" id="{E591E050-7AE6-17C9-E805-F27B90480E21}"/>
              </a:ext>
            </a:extLst>
          </p:cNvPr>
          <p:cNvSpPr txBox="1"/>
          <p:nvPr/>
        </p:nvSpPr>
        <p:spPr>
          <a:xfrm>
            <a:off x="5086653" y="4557981"/>
            <a:ext cx="550420" cy="153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グレージュアッシュ柄</a:t>
            </a:r>
          </a:p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</a:t>
            </a: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RV</a:t>
            </a:r>
            <a:r>
              <a:rPr lang="ja-JP" altLang="en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94" name="object 162">
            <a:extLst>
              <a:ext uri="{FF2B5EF4-FFF2-40B4-BE49-F238E27FC236}">
                <a16:creationId xmlns:a16="http://schemas.microsoft.com/office/drawing/2014/main" id="{80FBE4BF-7074-8F75-57FF-7E851817F95C}"/>
              </a:ext>
            </a:extLst>
          </p:cNvPr>
          <p:cNvSpPr txBox="1"/>
          <p:nvPr/>
        </p:nvSpPr>
        <p:spPr>
          <a:xfrm>
            <a:off x="5684530" y="4557981"/>
            <a:ext cx="550420" cy="153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イデアオーク柄</a:t>
            </a:r>
          </a:p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</a:t>
            </a: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EV</a:t>
            </a:r>
            <a:r>
              <a:rPr lang="ja-JP" altLang="en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95" name="object 162">
            <a:extLst>
              <a:ext uri="{FF2B5EF4-FFF2-40B4-BE49-F238E27FC236}">
                <a16:creationId xmlns:a16="http://schemas.microsoft.com/office/drawing/2014/main" id="{A35D6B6B-D905-7E66-2128-0F45EE9327FA}"/>
              </a:ext>
            </a:extLst>
          </p:cNvPr>
          <p:cNvSpPr txBox="1"/>
          <p:nvPr/>
        </p:nvSpPr>
        <p:spPr>
          <a:xfrm>
            <a:off x="6282407" y="4551468"/>
            <a:ext cx="550420" cy="153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しっくいホワイト柄</a:t>
            </a:r>
          </a:p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</a:t>
            </a: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PY</a:t>
            </a:r>
            <a:r>
              <a:rPr lang="ja-JP" altLang="en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96" name="object 162">
            <a:extLst>
              <a:ext uri="{FF2B5EF4-FFF2-40B4-BE49-F238E27FC236}">
                <a16:creationId xmlns:a16="http://schemas.microsoft.com/office/drawing/2014/main" id="{666CC6B6-2747-91BB-C8CC-8CBAF193EC13}"/>
              </a:ext>
            </a:extLst>
          </p:cNvPr>
          <p:cNvSpPr txBox="1"/>
          <p:nvPr/>
        </p:nvSpPr>
        <p:spPr>
          <a:xfrm>
            <a:off x="4495810" y="5542720"/>
            <a:ext cx="55042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ライトグレー色</a:t>
            </a:r>
            <a:endParaRPr lang="ja-JP" altLang="en-US" sz="550" dirty="0">
              <a:latin typeface="MS PGothic Regular"/>
              <a:cs typeface="A-OTF Gothic BBB Pro"/>
            </a:endParaRPr>
          </a:p>
        </p:txBody>
      </p:sp>
      <p:sp>
        <p:nvSpPr>
          <p:cNvPr id="158" name="Rectangle 126">
            <a:extLst>
              <a:ext uri="{FF2B5EF4-FFF2-40B4-BE49-F238E27FC236}">
                <a16:creationId xmlns:a16="http://schemas.microsoft.com/office/drawing/2014/main" id="{5C7AFBDD-632C-182F-DEEF-110565449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92" y="3804302"/>
            <a:ext cx="41493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ja-JP" altLang="en-US" sz="1100" b="0" i="0" u="none" strike="noStrike">
                <a:effectLst/>
                <a:latin typeface="Helvetica" pitchFamily="2" charset="0"/>
              </a:rPr>
              <a:t>壁面をフル活用。アウトドアグッズや</a:t>
            </a:r>
          </a:p>
          <a:p>
            <a:pPr algn="l"/>
            <a:r>
              <a:rPr lang="ja-JP" altLang="en-US" sz="1100" b="0" i="0" u="none" strike="noStrike">
                <a:effectLst/>
                <a:latin typeface="Helvetica" pitchFamily="2" charset="0"/>
              </a:rPr>
              <a:t>アウター類などを適材適所に収納できます</a:t>
            </a:r>
            <a:r>
              <a:rPr lang="ja-JP" altLang="en-US" sz="1100" spc="-100"/>
              <a:t>。</a:t>
            </a:r>
          </a:p>
        </p:txBody>
      </p:sp>
      <p:pic>
        <p:nvPicPr>
          <p:cNvPr id="2" name="bg object 24">
            <a:extLst>
              <a:ext uri="{FF2B5EF4-FFF2-40B4-BE49-F238E27FC236}">
                <a16:creationId xmlns:a16="http://schemas.microsoft.com/office/drawing/2014/main" id="{26934E73-2ED3-BF37-1CF1-625325F907CE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2011" y="692048"/>
            <a:ext cx="4156113" cy="2973603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CE440CC3-BC67-6BF7-8F3F-B3D83059ED5A}"/>
              </a:ext>
            </a:extLst>
          </p:cNvPr>
          <p:cNvSpPr txBox="1"/>
          <p:nvPr/>
        </p:nvSpPr>
        <p:spPr>
          <a:xfrm>
            <a:off x="2756084" y="6080088"/>
            <a:ext cx="161099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US" altLang="ja-JP" sz="15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447</a:t>
            </a:r>
            <a:r>
              <a:rPr sz="15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,</a:t>
            </a:r>
            <a:r>
              <a:rPr lang="en-US" altLang="ja-JP" sz="15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920</a:t>
            </a:r>
            <a:r>
              <a:rPr sz="1500" spc="-3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円（税抜 </a:t>
            </a:r>
            <a:r>
              <a:rPr lang="en-US" altLang="ja-JP"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407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,</a:t>
            </a:r>
            <a:r>
              <a:rPr lang="en-US" altLang="ja-JP"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200</a:t>
            </a:r>
            <a:r>
              <a:rPr sz="600" spc="-2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円</a:t>
            </a:r>
            <a:r>
              <a:rPr sz="60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6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38E1DD39-DD8D-D321-1235-F6DC7E3DA9D1}"/>
              </a:ext>
            </a:extLst>
          </p:cNvPr>
          <p:cNvSpPr txBox="1"/>
          <p:nvPr/>
        </p:nvSpPr>
        <p:spPr>
          <a:xfrm>
            <a:off x="2770651" y="5992229"/>
            <a:ext cx="51752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プラン合計価格</a:t>
            </a:r>
            <a:endParaRPr sz="6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270C1D3-70EC-5C7A-723A-CD81BB2C8532}"/>
              </a:ext>
            </a:extLst>
          </p:cNvPr>
          <p:cNvSpPr txBox="1"/>
          <p:nvPr/>
        </p:nvSpPr>
        <p:spPr>
          <a:xfrm>
            <a:off x="257299" y="4343722"/>
            <a:ext cx="36322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PLAN</a:t>
            </a:r>
            <a:r>
              <a:rPr sz="600" spc="-2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600" spc="-2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No.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7524B59C-9BD4-6482-4F7A-83BD49DD3719}"/>
              </a:ext>
            </a:extLst>
          </p:cNvPr>
          <p:cNvSpPr txBox="1"/>
          <p:nvPr/>
        </p:nvSpPr>
        <p:spPr>
          <a:xfrm>
            <a:off x="203733" y="4342642"/>
            <a:ext cx="1323975" cy="70802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670"/>
              </a:spcBef>
            </a:pPr>
            <a:r>
              <a:rPr sz="1700" spc="-2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SC03-</a:t>
            </a:r>
            <a:r>
              <a:rPr sz="170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1</a:t>
            </a:r>
            <a:endParaRPr sz="17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9370">
              <a:lnSpc>
                <a:spcPct val="100000"/>
              </a:lnSpc>
              <a:spcBef>
                <a:spcPts val="200"/>
              </a:spcBef>
            </a:pP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傘・衣類収納＋木製棚</a:t>
            </a:r>
            <a:r>
              <a:rPr sz="600" spc="6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4</a:t>
            </a:r>
            <a:r>
              <a:rPr sz="600" spc="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枚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</a:t>
            </a:r>
            <a:r>
              <a:rPr sz="550" spc="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幅1615 × 高さ2070 × 奥行330mm </a:t>
            </a:r>
            <a:r>
              <a:rPr sz="55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］</a:t>
            </a:r>
            <a:endParaRPr sz="55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9370">
              <a:lnSpc>
                <a:spcPct val="100000"/>
              </a:lnSpc>
              <a:spcBef>
                <a:spcPts val="365"/>
              </a:spcBef>
            </a:pPr>
            <a:r>
              <a:rPr sz="550" spc="-4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※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エンドパネル1枚含む</a:t>
            </a:r>
            <a:endParaRPr sz="55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C39E4443-8D5C-44E5-666D-7E5E579D9847}"/>
              </a:ext>
            </a:extLst>
          </p:cNvPr>
          <p:cNvSpPr txBox="1"/>
          <p:nvPr/>
        </p:nvSpPr>
        <p:spPr>
          <a:xfrm>
            <a:off x="1088263" y="4488243"/>
            <a:ext cx="287655" cy="149400"/>
          </a:xfrm>
          <a:prstGeom prst="rect">
            <a:avLst/>
          </a:prstGeom>
          <a:ln w="6350">
            <a:solidFill>
              <a:srgbClr val="231F2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85"/>
              </a:spcBef>
            </a:pPr>
            <a:r>
              <a:rPr sz="900" spc="9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A</a:t>
            </a:r>
            <a:r>
              <a:rPr sz="900" spc="4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面</a:t>
            </a:r>
            <a:endParaRPr sz="9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F0C67A53-547B-5041-7526-791F4A456F9E}"/>
              </a:ext>
            </a:extLst>
          </p:cNvPr>
          <p:cNvSpPr txBox="1"/>
          <p:nvPr/>
        </p:nvSpPr>
        <p:spPr>
          <a:xfrm>
            <a:off x="251872" y="5139978"/>
            <a:ext cx="36322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PLAN</a:t>
            </a:r>
            <a:r>
              <a:rPr sz="600" spc="-2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600" spc="-2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No.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231BC3E0-49AD-0410-5A8C-33D08F87DD27}"/>
              </a:ext>
            </a:extLst>
          </p:cNvPr>
          <p:cNvSpPr txBox="1"/>
          <p:nvPr/>
        </p:nvSpPr>
        <p:spPr>
          <a:xfrm>
            <a:off x="198306" y="5186829"/>
            <a:ext cx="1323975" cy="63182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290"/>
              </a:spcBef>
            </a:pPr>
            <a:r>
              <a:rPr sz="1700" spc="-2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SC03-</a:t>
            </a:r>
            <a:r>
              <a:rPr sz="170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2</a:t>
            </a:r>
            <a:endParaRPr sz="17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1115">
              <a:lnSpc>
                <a:spcPct val="100000"/>
              </a:lnSpc>
              <a:spcBef>
                <a:spcPts val="70"/>
              </a:spcBef>
            </a:pPr>
            <a:r>
              <a:rPr sz="60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コート収納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</a:t>
            </a:r>
            <a:r>
              <a:rPr sz="550" spc="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幅1940 × 高さ2070 × 奥行330mm </a:t>
            </a:r>
            <a:r>
              <a:rPr sz="55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］</a:t>
            </a:r>
            <a:endParaRPr sz="55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9370">
              <a:lnSpc>
                <a:spcPct val="100000"/>
              </a:lnSpc>
              <a:spcBef>
                <a:spcPts val="275"/>
              </a:spcBef>
            </a:pPr>
            <a:r>
              <a:rPr sz="550" spc="-6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※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ジョイント天板・金具2セット含む</a:t>
            </a:r>
            <a:endParaRPr sz="55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958EC939-7068-06F0-78DB-9556B130729D}"/>
              </a:ext>
            </a:extLst>
          </p:cNvPr>
          <p:cNvSpPr txBox="1"/>
          <p:nvPr/>
        </p:nvSpPr>
        <p:spPr>
          <a:xfrm>
            <a:off x="1105674" y="5284495"/>
            <a:ext cx="287655" cy="149400"/>
          </a:xfrm>
          <a:prstGeom prst="rect">
            <a:avLst/>
          </a:prstGeom>
          <a:ln w="6350">
            <a:solidFill>
              <a:srgbClr val="231F2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85"/>
              </a:spcBef>
            </a:pPr>
            <a:r>
              <a:rPr sz="900" spc="9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B</a:t>
            </a:r>
            <a:r>
              <a:rPr sz="900" spc="4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面</a:t>
            </a:r>
            <a:endParaRPr sz="9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CEACDB4B-FC04-DD19-B071-BB5D89EF52E6}"/>
              </a:ext>
            </a:extLst>
          </p:cNvPr>
          <p:cNvSpPr txBox="1"/>
          <p:nvPr/>
        </p:nvSpPr>
        <p:spPr>
          <a:xfrm>
            <a:off x="251872" y="5903998"/>
            <a:ext cx="36322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PLAN</a:t>
            </a:r>
            <a:r>
              <a:rPr sz="600" spc="-2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600" spc="-2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No.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D752024A-CF7C-B30D-5DFA-A960435671CD}"/>
              </a:ext>
            </a:extLst>
          </p:cNvPr>
          <p:cNvSpPr txBox="1"/>
          <p:nvPr/>
        </p:nvSpPr>
        <p:spPr>
          <a:xfrm>
            <a:off x="198306" y="5950851"/>
            <a:ext cx="1323975" cy="63182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290"/>
              </a:spcBef>
            </a:pPr>
            <a:r>
              <a:rPr sz="1700" spc="-2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SC03-</a:t>
            </a:r>
            <a:r>
              <a:rPr sz="170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3</a:t>
            </a:r>
            <a:endParaRPr sz="17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9370">
              <a:lnSpc>
                <a:spcPct val="100000"/>
              </a:lnSpc>
              <a:spcBef>
                <a:spcPts val="70"/>
              </a:spcBef>
            </a:pPr>
            <a:r>
              <a:rPr sz="600" spc="3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靴収納＋靴収納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</a:t>
            </a:r>
            <a:r>
              <a:rPr sz="550" spc="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幅1615 × 高さ2070 × 奥行330mm </a:t>
            </a:r>
            <a:r>
              <a:rPr sz="55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］</a:t>
            </a:r>
            <a:endParaRPr sz="55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39370">
              <a:lnSpc>
                <a:spcPct val="100000"/>
              </a:lnSpc>
              <a:spcBef>
                <a:spcPts val="275"/>
              </a:spcBef>
            </a:pPr>
            <a:r>
              <a:rPr sz="550" spc="-4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※</a:t>
            </a: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エンドパネル1枚含む</a:t>
            </a:r>
            <a:endParaRPr sz="55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477041D5-DA97-C65A-76D7-C2136DC7C00F}"/>
              </a:ext>
            </a:extLst>
          </p:cNvPr>
          <p:cNvSpPr txBox="1"/>
          <p:nvPr/>
        </p:nvSpPr>
        <p:spPr>
          <a:xfrm>
            <a:off x="1105674" y="6048514"/>
            <a:ext cx="287655" cy="149400"/>
          </a:xfrm>
          <a:prstGeom prst="rect">
            <a:avLst/>
          </a:prstGeom>
          <a:ln w="6350">
            <a:solidFill>
              <a:srgbClr val="231F2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85"/>
              </a:spcBef>
            </a:pPr>
            <a:r>
              <a:rPr lang="en-US" sz="900" spc="9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C</a:t>
            </a:r>
            <a:r>
              <a:rPr sz="900" spc="4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面</a:t>
            </a:r>
            <a:endParaRPr sz="9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EA7F6B66-5E07-5ADC-45DF-CC6D9850E0C6}"/>
              </a:ext>
            </a:extLst>
          </p:cNvPr>
          <p:cNvSpPr/>
          <p:nvPr/>
        </p:nvSpPr>
        <p:spPr>
          <a:xfrm>
            <a:off x="2514600" y="4428455"/>
            <a:ext cx="0" cy="2086610"/>
          </a:xfrm>
          <a:custGeom>
            <a:avLst/>
            <a:gdLst/>
            <a:ahLst/>
            <a:cxnLst/>
            <a:rect l="l" t="t" r="r" b="b"/>
            <a:pathLst>
              <a:path h="2086609">
                <a:moveTo>
                  <a:pt x="0" y="0"/>
                </a:moveTo>
                <a:lnTo>
                  <a:pt x="0" y="2086292"/>
                </a:lnTo>
              </a:path>
            </a:pathLst>
          </a:custGeom>
          <a:ln w="1270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80">
            <a:extLst>
              <a:ext uri="{FF2B5EF4-FFF2-40B4-BE49-F238E27FC236}">
                <a16:creationId xmlns:a16="http://schemas.microsoft.com/office/drawing/2014/main" id="{4756FE6C-F579-BF49-5899-6DE1011C8A6D}"/>
              </a:ext>
            </a:extLst>
          </p:cNvPr>
          <p:cNvSpPr txBox="1"/>
          <p:nvPr/>
        </p:nvSpPr>
        <p:spPr>
          <a:xfrm>
            <a:off x="1605428" y="4349875"/>
            <a:ext cx="414655" cy="103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237490" algn="l"/>
              </a:tabLst>
            </a:pPr>
            <a:r>
              <a:rPr sz="500" spc="-25" dirty="0">
                <a:solidFill>
                  <a:srgbClr val="231F20"/>
                </a:solidFill>
                <a:latin typeface="A-OTF Gothic BBB Pro"/>
                <a:cs typeface="A-OTF Gothic BBB Pro"/>
              </a:rPr>
              <a:t>15</a:t>
            </a:r>
            <a:r>
              <a:rPr sz="500" dirty="0">
                <a:solidFill>
                  <a:srgbClr val="231F20"/>
                </a:solidFill>
                <a:latin typeface="A-OTF Gothic BBB Pro"/>
                <a:cs typeface="A-OTF Gothic BBB Pro"/>
              </a:rPr>
              <a:t>	</a:t>
            </a:r>
            <a:r>
              <a:rPr sz="500" spc="-20" dirty="0">
                <a:solidFill>
                  <a:srgbClr val="231F20"/>
                </a:solidFill>
                <a:latin typeface="A-OTF Gothic BBB Pro"/>
                <a:cs typeface="A-OTF Gothic BBB Pro"/>
              </a:rPr>
              <a:t>1600</a:t>
            </a:r>
            <a:endParaRPr sz="500">
              <a:latin typeface="A-OTF Gothic BBB Pro"/>
              <a:cs typeface="A-OTF Gothic BBB Pro"/>
            </a:endParaRPr>
          </a:p>
        </p:txBody>
      </p:sp>
      <p:sp>
        <p:nvSpPr>
          <p:cNvPr id="353" name="object 81">
            <a:extLst>
              <a:ext uri="{FF2B5EF4-FFF2-40B4-BE49-F238E27FC236}">
                <a16:creationId xmlns:a16="http://schemas.microsoft.com/office/drawing/2014/main" id="{E3081F32-16A0-70F2-0AB1-C2AB1893611D}"/>
              </a:ext>
            </a:extLst>
          </p:cNvPr>
          <p:cNvSpPr txBox="1"/>
          <p:nvPr/>
        </p:nvSpPr>
        <p:spPr>
          <a:xfrm>
            <a:off x="1559156" y="4641291"/>
            <a:ext cx="114300" cy="189865"/>
          </a:xfrm>
          <a:prstGeom prst="rect">
            <a:avLst/>
          </a:prstGeom>
        </p:spPr>
        <p:txBody>
          <a:bodyPr vert="vert270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500" spc="-20" dirty="0">
                <a:solidFill>
                  <a:srgbClr val="231F20"/>
                </a:solidFill>
                <a:latin typeface="A-OTF Gothic BBB Pro"/>
                <a:cs typeface="A-OTF Gothic BBB Pro"/>
              </a:rPr>
              <a:t>2070</a:t>
            </a:r>
            <a:endParaRPr sz="500">
              <a:latin typeface="A-OTF Gothic BBB Pro"/>
              <a:cs typeface="A-OTF Gothic BBB Pro"/>
            </a:endParaRPr>
          </a:p>
        </p:txBody>
      </p:sp>
      <p:sp>
        <p:nvSpPr>
          <p:cNvPr id="388" name="object 116">
            <a:extLst>
              <a:ext uri="{FF2B5EF4-FFF2-40B4-BE49-F238E27FC236}">
                <a16:creationId xmlns:a16="http://schemas.microsoft.com/office/drawing/2014/main" id="{FDDB406D-BDA1-213A-1B73-135EF64D6F0D}"/>
              </a:ext>
            </a:extLst>
          </p:cNvPr>
          <p:cNvSpPr txBox="1"/>
          <p:nvPr/>
        </p:nvSpPr>
        <p:spPr>
          <a:xfrm>
            <a:off x="1630106" y="5151102"/>
            <a:ext cx="511809" cy="103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500" dirty="0">
                <a:solidFill>
                  <a:srgbClr val="231F20"/>
                </a:solidFill>
                <a:latin typeface="A-OTF Gothic BBB Pro"/>
                <a:cs typeface="A-OTF Gothic BBB Pro"/>
              </a:rPr>
              <a:t>600</a:t>
            </a:r>
            <a:r>
              <a:rPr sz="500" spc="400" dirty="0">
                <a:solidFill>
                  <a:srgbClr val="231F20"/>
                </a:solidFill>
                <a:latin typeface="A-OTF Gothic BBB Pro"/>
                <a:cs typeface="A-OTF Gothic BBB Pro"/>
              </a:rPr>
              <a:t> </a:t>
            </a:r>
            <a:r>
              <a:rPr sz="500" dirty="0">
                <a:solidFill>
                  <a:srgbClr val="231F20"/>
                </a:solidFill>
                <a:latin typeface="A-OTF Gothic BBB Pro"/>
                <a:cs typeface="A-OTF Gothic BBB Pro"/>
              </a:rPr>
              <a:t>800</a:t>
            </a:r>
            <a:r>
              <a:rPr sz="500" spc="325" dirty="0">
                <a:solidFill>
                  <a:srgbClr val="231F20"/>
                </a:solidFill>
                <a:latin typeface="A-OTF Gothic BBB Pro"/>
                <a:cs typeface="A-OTF Gothic BBB Pro"/>
              </a:rPr>
              <a:t> </a:t>
            </a:r>
            <a:r>
              <a:rPr sz="500" spc="-25" dirty="0">
                <a:solidFill>
                  <a:srgbClr val="231F20"/>
                </a:solidFill>
                <a:latin typeface="A-OTF Gothic BBB Pro"/>
                <a:cs typeface="A-OTF Gothic BBB Pro"/>
              </a:rPr>
              <a:t>600</a:t>
            </a:r>
            <a:endParaRPr sz="500" dirty="0">
              <a:latin typeface="A-OTF Gothic BBB Pro"/>
              <a:cs typeface="A-OTF Gothic BBB Pro"/>
            </a:endParaRPr>
          </a:p>
        </p:txBody>
      </p:sp>
      <p:sp>
        <p:nvSpPr>
          <p:cNvPr id="389" name="object 117">
            <a:extLst>
              <a:ext uri="{FF2B5EF4-FFF2-40B4-BE49-F238E27FC236}">
                <a16:creationId xmlns:a16="http://schemas.microsoft.com/office/drawing/2014/main" id="{A4F63B32-9A0B-848A-721D-B7827FFB4A96}"/>
              </a:ext>
            </a:extLst>
          </p:cNvPr>
          <p:cNvSpPr txBox="1"/>
          <p:nvPr/>
        </p:nvSpPr>
        <p:spPr>
          <a:xfrm>
            <a:off x="1631250" y="5429349"/>
            <a:ext cx="114300" cy="189865"/>
          </a:xfrm>
          <a:prstGeom prst="rect">
            <a:avLst/>
          </a:prstGeom>
        </p:spPr>
        <p:txBody>
          <a:bodyPr vert="vert270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500" spc="-20" dirty="0">
                <a:solidFill>
                  <a:srgbClr val="231F20"/>
                </a:solidFill>
                <a:latin typeface="A-OTF Gothic BBB Pro"/>
                <a:cs typeface="A-OTF Gothic BBB Pro"/>
              </a:rPr>
              <a:t>2070</a:t>
            </a:r>
            <a:endParaRPr sz="500">
              <a:latin typeface="A-OTF Gothic BBB Pro"/>
              <a:cs typeface="A-OTF Gothic BBB Pro"/>
            </a:endParaRPr>
          </a:p>
        </p:txBody>
      </p:sp>
      <p:sp>
        <p:nvSpPr>
          <p:cNvPr id="453" name="object 181">
            <a:extLst>
              <a:ext uri="{FF2B5EF4-FFF2-40B4-BE49-F238E27FC236}">
                <a16:creationId xmlns:a16="http://schemas.microsoft.com/office/drawing/2014/main" id="{8886A46C-D9E6-C871-B1EF-B924B28D2CAD}"/>
              </a:ext>
            </a:extLst>
          </p:cNvPr>
          <p:cNvSpPr txBox="1"/>
          <p:nvPr/>
        </p:nvSpPr>
        <p:spPr>
          <a:xfrm>
            <a:off x="1527494" y="6207347"/>
            <a:ext cx="114300" cy="189865"/>
          </a:xfrm>
          <a:prstGeom prst="rect">
            <a:avLst/>
          </a:prstGeom>
        </p:spPr>
        <p:txBody>
          <a:bodyPr vert="vert270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500" spc="-20" dirty="0">
                <a:solidFill>
                  <a:srgbClr val="231F20"/>
                </a:solidFill>
                <a:latin typeface="A-OTF Gothic BBB Pro"/>
                <a:cs typeface="A-OTF Gothic BBB Pro"/>
              </a:rPr>
              <a:t>2070</a:t>
            </a:r>
            <a:endParaRPr sz="500" dirty="0">
              <a:latin typeface="A-OTF Gothic BBB Pro"/>
              <a:cs typeface="A-OTF Gothic BBB Pro"/>
            </a:endParaRPr>
          </a:p>
        </p:txBody>
      </p:sp>
      <p:sp>
        <p:nvSpPr>
          <p:cNvPr id="457" name="object 185">
            <a:extLst>
              <a:ext uri="{FF2B5EF4-FFF2-40B4-BE49-F238E27FC236}">
                <a16:creationId xmlns:a16="http://schemas.microsoft.com/office/drawing/2014/main" id="{29E50D50-0480-07F7-0E9F-DE0ED8AD3B6F}"/>
              </a:ext>
            </a:extLst>
          </p:cNvPr>
          <p:cNvSpPr txBox="1"/>
          <p:nvPr/>
        </p:nvSpPr>
        <p:spPr>
          <a:xfrm>
            <a:off x="1803556" y="5899098"/>
            <a:ext cx="410845" cy="103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315595" algn="l"/>
              </a:tabLst>
            </a:pPr>
            <a:r>
              <a:rPr sz="500" spc="-20" dirty="0">
                <a:solidFill>
                  <a:srgbClr val="231F20"/>
                </a:solidFill>
                <a:latin typeface="A-OTF Gothic BBB Pro"/>
                <a:cs typeface="A-OTF Gothic BBB Pro"/>
              </a:rPr>
              <a:t>1600</a:t>
            </a:r>
            <a:r>
              <a:rPr sz="500" dirty="0">
                <a:solidFill>
                  <a:srgbClr val="231F20"/>
                </a:solidFill>
                <a:latin typeface="A-OTF Gothic BBB Pro"/>
                <a:cs typeface="A-OTF Gothic BBB Pro"/>
              </a:rPr>
              <a:t>	</a:t>
            </a:r>
            <a:r>
              <a:rPr sz="500" spc="-25" dirty="0">
                <a:solidFill>
                  <a:srgbClr val="231F20"/>
                </a:solidFill>
                <a:latin typeface="A-OTF Gothic BBB Pro"/>
                <a:cs typeface="A-OTF Gothic BBB Pro"/>
              </a:rPr>
              <a:t>15</a:t>
            </a:r>
            <a:endParaRPr sz="500" dirty="0">
              <a:latin typeface="A-OTF Gothic BBB Pro"/>
              <a:cs typeface="A-OTF Gothic BBB Pro"/>
            </a:endParaRPr>
          </a:p>
        </p:txBody>
      </p:sp>
      <p:sp>
        <p:nvSpPr>
          <p:cNvPr id="492" name="object 137">
            <a:extLst>
              <a:ext uri="{FF2B5EF4-FFF2-40B4-BE49-F238E27FC236}">
                <a16:creationId xmlns:a16="http://schemas.microsoft.com/office/drawing/2014/main" id="{0499CC95-75EC-2921-E6CE-963E6C9FF0E2}"/>
              </a:ext>
            </a:extLst>
          </p:cNvPr>
          <p:cNvSpPr txBox="1"/>
          <p:nvPr/>
        </p:nvSpPr>
        <p:spPr>
          <a:xfrm>
            <a:off x="4382019" y="3786695"/>
            <a:ext cx="2588400" cy="134011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1079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85"/>
              </a:spcBef>
            </a:pPr>
            <a:r>
              <a:rPr sz="800" b="1" spc="50" dirty="0">
                <a:solidFill>
                  <a:srgbClr val="FFFF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"/>
              </a:rPr>
              <a:t>カラーバリエーション</a:t>
            </a:r>
            <a:endParaRPr sz="800" b="1" spc="50" dirty="0">
              <a:latin typeface="MS PGothic" panose="020B0600070205080204" pitchFamily="34" charset="-128"/>
              <a:ea typeface="MS PGothic" panose="020B0600070205080204" pitchFamily="34" charset="-128"/>
              <a:cs typeface="Kozuka Gothic Pr6N"/>
            </a:endParaRPr>
          </a:p>
        </p:txBody>
      </p:sp>
      <p:pic>
        <p:nvPicPr>
          <p:cNvPr id="490" name="図 489">
            <a:extLst>
              <a:ext uri="{FF2B5EF4-FFF2-40B4-BE49-F238E27FC236}">
                <a16:creationId xmlns:a16="http://schemas.microsoft.com/office/drawing/2014/main" id="{B6203B1B-270A-7749-8695-49DC547C549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46732" y="4430022"/>
            <a:ext cx="499040" cy="587579"/>
          </a:xfrm>
          <a:prstGeom prst="rect">
            <a:avLst/>
          </a:prstGeom>
        </p:spPr>
      </p:pic>
      <p:pic>
        <p:nvPicPr>
          <p:cNvPr id="493" name="図 492">
            <a:extLst>
              <a:ext uri="{FF2B5EF4-FFF2-40B4-BE49-F238E27FC236}">
                <a16:creationId xmlns:a16="http://schemas.microsoft.com/office/drawing/2014/main" id="{4A345F40-E8DD-6849-9A7E-5E4C7C4C587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21333" y="5232458"/>
            <a:ext cx="531236" cy="587579"/>
          </a:xfrm>
          <a:prstGeom prst="rect">
            <a:avLst/>
          </a:prstGeom>
        </p:spPr>
      </p:pic>
      <p:pic>
        <p:nvPicPr>
          <p:cNvPr id="494" name="図 493">
            <a:extLst>
              <a:ext uri="{FF2B5EF4-FFF2-40B4-BE49-F238E27FC236}">
                <a16:creationId xmlns:a16="http://schemas.microsoft.com/office/drawing/2014/main" id="{7324D5F9-42E5-E543-919E-9A70999A6BC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95933" y="5981401"/>
            <a:ext cx="563432" cy="587579"/>
          </a:xfrm>
          <a:prstGeom prst="rect">
            <a:avLst/>
          </a:prstGeom>
        </p:spPr>
      </p:pic>
      <p:sp>
        <p:nvSpPr>
          <p:cNvPr id="274" name="object 116">
            <a:extLst>
              <a:ext uri="{FF2B5EF4-FFF2-40B4-BE49-F238E27FC236}">
                <a16:creationId xmlns:a16="http://schemas.microsoft.com/office/drawing/2014/main" id="{299DA7A1-6CD9-1143-80F6-ADACC15D1F48}"/>
              </a:ext>
            </a:extLst>
          </p:cNvPr>
          <p:cNvSpPr txBox="1"/>
          <p:nvPr/>
        </p:nvSpPr>
        <p:spPr>
          <a:xfrm>
            <a:off x="1555531" y="5151079"/>
            <a:ext cx="116815" cy="9105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lang="en-US" altLang="ja-JP" sz="500" dirty="0">
                <a:solidFill>
                  <a:srgbClr val="231F20"/>
                </a:solidFill>
                <a:latin typeface="A-OTF Gothic BBB Pro"/>
                <a:cs typeface="A-OTF Gothic BBB Pro"/>
              </a:rPr>
              <a:t>※</a:t>
            </a:r>
            <a:endParaRPr sz="500" dirty="0">
              <a:latin typeface="A-OTF Gothic BBB Pro"/>
              <a:cs typeface="A-OTF Gothic BBB Pro"/>
            </a:endParaRPr>
          </a:p>
        </p:txBody>
      </p:sp>
      <p:sp>
        <p:nvSpPr>
          <p:cNvPr id="275" name="object 116">
            <a:extLst>
              <a:ext uri="{FF2B5EF4-FFF2-40B4-BE49-F238E27FC236}">
                <a16:creationId xmlns:a16="http://schemas.microsoft.com/office/drawing/2014/main" id="{0B7A81D7-F9CC-3A47-8055-E9437E4CFEAA}"/>
              </a:ext>
            </a:extLst>
          </p:cNvPr>
          <p:cNvSpPr txBox="1"/>
          <p:nvPr/>
        </p:nvSpPr>
        <p:spPr>
          <a:xfrm>
            <a:off x="2133046" y="5151079"/>
            <a:ext cx="116815" cy="9105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lang="en-US" altLang="ja-JP" sz="500" dirty="0">
                <a:solidFill>
                  <a:srgbClr val="231F20"/>
                </a:solidFill>
                <a:latin typeface="A-OTF Gothic BBB Pro"/>
                <a:cs typeface="A-OTF Gothic BBB Pro"/>
              </a:rPr>
              <a:t>※</a:t>
            </a:r>
            <a:endParaRPr sz="500" dirty="0">
              <a:latin typeface="A-OTF Gothic BBB Pro"/>
              <a:cs typeface="A-OTF Gothic BBB Pro"/>
            </a:endParaRPr>
          </a:p>
        </p:txBody>
      </p:sp>
      <p:sp>
        <p:nvSpPr>
          <p:cNvPr id="276" name="object 116">
            <a:extLst>
              <a:ext uri="{FF2B5EF4-FFF2-40B4-BE49-F238E27FC236}">
                <a16:creationId xmlns:a16="http://schemas.microsoft.com/office/drawing/2014/main" id="{1F4B5A11-FB0E-0E46-8303-C112E3AB2625}"/>
              </a:ext>
            </a:extLst>
          </p:cNvPr>
          <p:cNvSpPr txBox="1"/>
          <p:nvPr/>
        </p:nvSpPr>
        <p:spPr>
          <a:xfrm>
            <a:off x="2032076" y="5324920"/>
            <a:ext cx="351705" cy="9105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lang="en-US" altLang="ja-JP" sz="500" dirty="0">
                <a:solidFill>
                  <a:srgbClr val="231F20"/>
                </a:solidFill>
                <a:latin typeface="A-OTF Gothic BBB Pro"/>
                <a:cs typeface="A-OTF Gothic BBB Pro"/>
              </a:rPr>
              <a:t>※</a:t>
            </a:r>
            <a:r>
              <a:rPr lang="ja-JP" altLang="en-US" sz="500">
                <a:solidFill>
                  <a:srgbClr val="231F20"/>
                </a:solidFill>
                <a:latin typeface="A-OTF Gothic BBB Pro"/>
                <a:cs typeface="A-OTF Gothic BBB Pro"/>
              </a:rPr>
              <a:t>現場カット</a:t>
            </a:r>
            <a:endParaRPr sz="500" dirty="0">
              <a:latin typeface="A-OTF Gothic BBB Pro"/>
              <a:cs typeface="A-OTF Gothic BBB Pro"/>
            </a:endParaRPr>
          </a:p>
        </p:txBody>
      </p:sp>
      <p:grpSp>
        <p:nvGrpSpPr>
          <p:cNvPr id="499" name="グループ化 498">
            <a:extLst>
              <a:ext uri="{FF2B5EF4-FFF2-40B4-BE49-F238E27FC236}">
                <a16:creationId xmlns:a16="http://schemas.microsoft.com/office/drawing/2014/main" id="{010A2F70-733C-2C4D-A7FC-54E4A1122CCF}"/>
              </a:ext>
            </a:extLst>
          </p:cNvPr>
          <p:cNvGrpSpPr/>
          <p:nvPr/>
        </p:nvGrpSpPr>
        <p:grpSpPr>
          <a:xfrm>
            <a:off x="2692215" y="4578896"/>
            <a:ext cx="1295812" cy="1119977"/>
            <a:chOff x="2547315" y="4578896"/>
            <a:chExt cx="1295812" cy="1119977"/>
          </a:xfrm>
        </p:grpSpPr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4CDF9B1C-43CA-990A-15B6-58983A3B6436}"/>
                </a:ext>
              </a:extLst>
            </p:cNvPr>
            <p:cNvSpPr txBox="1"/>
            <p:nvPr/>
          </p:nvSpPr>
          <p:spPr>
            <a:xfrm>
              <a:off x="3773722" y="5048783"/>
              <a:ext cx="56515" cy="897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US" sz="500" spc="-50" dirty="0">
                  <a:solidFill>
                    <a:srgbClr val="231F20"/>
                  </a:solidFill>
                  <a:latin typeface="A-OTF Gothic BBB Pr6N"/>
                  <a:cs typeface="A-OTF Gothic BBB Pr6N"/>
                </a:rPr>
                <a:t>C</a:t>
              </a:r>
              <a:endParaRPr sz="500" dirty="0">
                <a:latin typeface="A-OTF Gothic BBB Pr6N"/>
                <a:cs typeface="A-OTF Gothic BBB Pr6N"/>
              </a:endParaRPr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A27F8612-4242-C30D-C3CA-AD0E792C4D0C}"/>
                </a:ext>
              </a:extLst>
            </p:cNvPr>
            <p:cNvSpPr txBox="1"/>
            <p:nvPr/>
          </p:nvSpPr>
          <p:spPr>
            <a:xfrm>
              <a:off x="3766927" y="5113616"/>
              <a:ext cx="76200" cy="1016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spc="-50" dirty="0">
                  <a:solidFill>
                    <a:srgbClr val="231F20"/>
                  </a:solidFill>
                  <a:latin typeface="A-OTF Gothic BBB Pr6N"/>
                  <a:cs typeface="A-OTF Gothic BBB Pr6N"/>
                </a:rPr>
                <a:t>面</a:t>
              </a:r>
              <a:endParaRPr sz="500" dirty="0">
                <a:latin typeface="A-OTF Gothic BBB Pr6N"/>
                <a:cs typeface="A-OTF Gothic BBB Pr6N"/>
              </a:endParaRPr>
            </a:p>
          </p:txBody>
        </p:sp>
        <p:grpSp>
          <p:nvGrpSpPr>
            <p:cNvPr id="17" name="object 16">
              <a:extLst>
                <a:ext uri="{FF2B5EF4-FFF2-40B4-BE49-F238E27FC236}">
                  <a16:creationId xmlns:a16="http://schemas.microsoft.com/office/drawing/2014/main" id="{4DC772B9-CC86-E309-4D6C-B2F20B65B9DE}"/>
                </a:ext>
              </a:extLst>
            </p:cNvPr>
            <p:cNvGrpSpPr/>
            <p:nvPr/>
          </p:nvGrpSpPr>
          <p:grpSpPr>
            <a:xfrm>
              <a:off x="2742168" y="4803749"/>
              <a:ext cx="1100644" cy="648283"/>
              <a:chOff x="2742168" y="4803749"/>
              <a:chExt cx="1100644" cy="648283"/>
            </a:xfrm>
          </p:grpSpPr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4F71AE17-D69F-F15B-597B-9D1F118CA626}"/>
                  </a:ext>
                </a:extLst>
              </p:cNvPr>
              <p:cNvSpPr/>
              <p:nvPr/>
            </p:nvSpPr>
            <p:spPr>
              <a:xfrm>
                <a:off x="3750737" y="5059451"/>
                <a:ext cx="92075" cy="153035"/>
              </a:xfrm>
              <a:custGeom>
                <a:avLst/>
                <a:gdLst/>
                <a:ahLst/>
                <a:cxnLst/>
                <a:rect l="l" t="t" r="r" b="b"/>
                <a:pathLst>
                  <a:path w="92075" h="153035">
                    <a:moveTo>
                      <a:pt x="0" y="152514"/>
                    </a:moveTo>
                    <a:lnTo>
                      <a:pt x="91694" y="152514"/>
                    </a:lnTo>
                    <a:lnTo>
                      <a:pt x="91694" y="0"/>
                    </a:lnTo>
                    <a:lnTo>
                      <a:pt x="0" y="0"/>
                    </a:lnTo>
                    <a:lnTo>
                      <a:pt x="0" y="152514"/>
                    </a:lnTo>
                    <a:close/>
                  </a:path>
                </a:pathLst>
              </a:custGeom>
              <a:ln w="367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8">
                <a:extLst>
                  <a:ext uri="{FF2B5EF4-FFF2-40B4-BE49-F238E27FC236}">
                    <a16:creationId xmlns:a16="http://schemas.microsoft.com/office/drawing/2014/main" id="{4344BC17-66A0-390B-F31A-5B80F837C276}"/>
                  </a:ext>
                </a:extLst>
              </p:cNvPr>
              <p:cNvSpPr/>
              <p:nvPr/>
            </p:nvSpPr>
            <p:spPr>
              <a:xfrm>
                <a:off x="2742168" y="4803749"/>
                <a:ext cx="641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4135">
                    <a:moveTo>
                      <a:pt x="63842" y="0"/>
                    </a:moveTo>
                    <a:lnTo>
                      <a:pt x="0" y="0"/>
                    </a:lnTo>
                  </a:path>
                </a:pathLst>
              </a:custGeom>
              <a:ln w="6184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9">
                <a:extLst>
                  <a:ext uri="{FF2B5EF4-FFF2-40B4-BE49-F238E27FC236}">
                    <a16:creationId xmlns:a16="http://schemas.microsoft.com/office/drawing/2014/main" id="{79F9B836-0049-C3D5-086B-88480A88E8AF}"/>
                  </a:ext>
                </a:extLst>
              </p:cNvPr>
              <p:cNvSpPr/>
              <p:nvPr/>
            </p:nvSpPr>
            <p:spPr>
              <a:xfrm>
                <a:off x="2742168" y="5452032"/>
                <a:ext cx="641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4135">
                    <a:moveTo>
                      <a:pt x="63842" y="0"/>
                    </a:moveTo>
                    <a:lnTo>
                      <a:pt x="0" y="0"/>
                    </a:lnTo>
                  </a:path>
                </a:pathLst>
              </a:custGeom>
              <a:ln w="6184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354637D3-EAE1-6A16-5313-5956AD014D5B}"/>
                </a:ext>
              </a:extLst>
            </p:cNvPr>
            <p:cNvSpPr txBox="1"/>
            <p:nvPr/>
          </p:nvSpPr>
          <p:spPr>
            <a:xfrm>
              <a:off x="2571123" y="5048783"/>
              <a:ext cx="56515" cy="1016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spc="-50" dirty="0">
                  <a:solidFill>
                    <a:srgbClr val="231F20"/>
                  </a:solidFill>
                  <a:latin typeface="A-OTF Gothic BBB Pr6N"/>
                  <a:cs typeface="A-OTF Gothic BBB Pr6N"/>
                </a:rPr>
                <a:t>A</a:t>
              </a:r>
              <a:endParaRPr sz="500">
                <a:latin typeface="A-OTF Gothic BBB Pr6N"/>
                <a:cs typeface="A-OTF Gothic BBB Pr6N"/>
              </a:endParaRPr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F92734EA-64C5-92C3-A6C7-5D5BCCE0B209}"/>
                </a:ext>
              </a:extLst>
            </p:cNvPr>
            <p:cNvSpPr txBox="1"/>
            <p:nvPr/>
          </p:nvSpPr>
          <p:spPr>
            <a:xfrm>
              <a:off x="2564329" y="5113616"/>
              <a:ext cx="76200" cy="1016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500" spc="-50" dirty="0">
                  <a:solidFill>
                    <a:srgbClr val="231F20"/>
                  </a:solidFill>
                  <a:latin typeface="A-OTF Gothic BBB Pr6N"/>
                  <a:cs typeface="A-OTF Gothic BBB Pr6N"/>
                </a:rPr>
                <a:t>面</a:t>
              </a:r>
              <a:endParaRPr sz="500">
                <a:latin typeface="A-OTF Gothic BBB Pr6N"/>
                <a:cs typeface="A-OTF Gothic BBB Pr6N"/>
              </a:endParaRPr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DDD86943-7597-C455-311B-7C1FE01352DE}"/>
                </a:ext>
              </a:extLst>
            </p:cNvPr>
            <p:cNvSpPr/>
            <p:nvPr/>
          </p:nvSpPr>
          <p:spPr>
            <a:xfrm>
              <a:off x="2547315" y="5059451"/>
              <a:ext cx="92075" cy="153035"/>
            </a:xfrm>
            <a:custGeom>
              <a:avLst/>
              <a:gdLst/>
              <a:ahLst/>
              <a:cxnLst/>
              <a:rect l="l" t="t" r="r" b="b"/>
              <a:pathLst>
                <a:path w="92075" h="153035">
                  <a:moveTo>
                    <a:pt x="0" y="152514"/>
                  </a:moveTo>
                  <a:lnTo>
                    <a:pt x="91693" y="152514"/>
                  </a:lnTo>
                  <a:lnTo>
                    <a:pt x="91693" y="0"/>
                  </a:lnTo>
                  <a:lnTo>
                    <a:pt x="0" y="0"/>
                  </a:lnTo>
                  <a:lnTo>
                    <a:pt x="0" y="152514"/>
                  </a:lnTo>
                  <a:close/>
                </a:path>
              </a:pathLst>
            </a:custGeom>
            <a:ln w="367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3ADD2164-1BC2-9881-566E-D6E2A44458B4}"/>
                </a:ext>
              </a:extLst>
            </p:cNvPr>
            <p:cNvSpPr txBox="1"/>
            <p:nvPr/>
          </p:nvSpPr>
          <p:spPr>
            <a:xfrm>
              <a:off x="2645201" y="4912166"/>
              <a:ext cx="92333" cy="329964"/>
            </a:xfrm>
            <a:prstGeom prst="rect">
              <a:avLst/>
            </a:prstGeom>
          </p:spPr>
          <p:txBody>
            <a:bodyPr vert="vert270" wrap="square" lIns="0" tIns="2603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04"/>
                </a:spcBef>
              </a:pPr>
              <a:r>
                <a:rPr sz="600" spc="-20" dirty="0">
                  <a:solidFill>
                    <a:srgbClr val="231F20"/>
                  </a:solidFill>
                  <a:latin typeface="A-OTF Gothic BBB Pro"/>
                  <a:cs typeface="A-OTF Gothic BBB Pro"/>
                </a:rPr>
                <a:t>1615</a:t>
              </a:r>
              <a:endParaRPr sz="600">
                <a:latin typeface="A-OTF Gothic BBB Pro"/>
                <a:cs typeface="A-OTF Gothic BBB Pro"/>
              </a:endParaRPr>
            </a:p>
          </p:txBody>
        </p:sp>
        <p:grpSp>
          <p:nvGrpSpPr>
            <p:cNvPr id="25" name="object 24">
              <a:extLst>
                <a:ext uri="{FF2B5EF4-FFF2-40B4-BE49-F238E27FC236}">
                  <a16:creationId xmlns:a16="http://schemas.microsoft.com/office/drawing/2014/main" id="{0B0BAB18-C148-D4AB-46AA-FFD226188EBA}"/>
                </a:ext>
              </a:extLst>
            </p:cNvPr>
            <p:cNvGrpSpPr/>
            <p:nvPr/>
          </p:nvGrpSpPr>
          <p:grpSpPr>
            <a:xfrm>
              <a:off x="2758597" y="4804370"/>
              <a:ext cx="156995" cy="788671"/>
              <a:chOff x="2758597" y="4804370"/>
              <a:chExt cx="156995" cy="788671"/>
            </a:xfrm>
          </p:grpSpPr>
          <p:sp>
            <p:nvSpPr>
              <p:cNvPr id="26" name="object 25">
                <a:extLst>
                  <a:ext uri="{FF2B5EF4-FFF2-40B4-BE49-F238E27FC236}">
                    <a16:creationId xmlns:a16="http://schemas.microsoft.com/office/drawing/2014/main" id="{976459DB-0A28-9299-8FA5-28F4A93290E8}"/>
                  </a:ext>
                </a:extLst>
              </p:cNvPr>
              <p:cNvSpPr/>
              <p:nvPr/>
            </p:nvSpPr>
            <p:spPr>
              <a:xfrm>
                <a:off x="2758597" y="4804370"/>
                <a:ext cx="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h="647700">
                    <a:moveTo>
                      <a:pt x="0" y="0"/>
                    </a:moveTo>
                    <a:lnTo>
                      <a:pt x="0" y="647661"/>
                    </a:lnTo>
                  </a:path>
                </a:pathLst>
              </a:custGeom>
              <a:ln w="6184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6">
                <a:extLst>
                  <a:ext uri="{FF2B5EF4-FFF2-40B4-BE49-F238E27FC236}">
                    <a16:creationId xmlns:a16="http://schemas.microsoft.com/office/drawing/2014/main" id="{C6A114F4-2A40-FA85-4F5B-C3D9CFD567BD}"/>
                  </a:ext>
                </a:extLst>
              </p:cNvPr>
              <p:cNvSpPr/>
              <p:nvPr/>
            </p:nvSpPr>
            <p:spPr>
              <a:xfrm>
                <a:off x="2915592" y="5453341"/>
                <a:ext cx="0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h="139700">
                    <a:moveTo>
                      <a:pt x="0" y="0"/>
                    </a:moveTo>
                    <a:lnTo>
                      <a:pt x="0" y="139153"/>
                    </a:lnTo>
                  </a:path>
                </a:pathLst>
              </a:custGeom>
              <a:ln w="6184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0FC66A97-E857-724A-3574-65FFA2502B8D}"/>
                </a:ext>
              </a:extLst>
            </p:cNvPr>
            <p:cNvSpPr txBox="1"/>
            <p:nvPr/>
          </p:nvSpPr>
          <p:spPr>
            <a:xfrm>
              <a:off x="2723201" y="5582034"/>
              <a:ext cx="401955" cy="11683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600" spc="-105" dirty="0">
                  <a:solidFill>
                    <a:srgbClr val="231F20"/>
                  </a:solidFill>
                  <a:latin typeface="A-OTF Gothic BBB Pro"/>
                  <a:cs typeface="A-OTF Gothic BBB Pro"/>
                </a:rPr>
                <a:t>エンドパネル</a:t>
              </a:r>
              <a:endParaRPr sz="600" dirty="0">
                <a:latin typeface="A-OTF Gothic BBB Pro"/>
                <a:cs typeface="A-OTF Gothic BBB Pro"/>
              </a:endParaRPr>
            </a:p>
          </p:txBody>
        </p:sp>
        <p:sp>
          <p:nvSpPr>
            <p:cNvPr id="29" name="object 28">
              <a:extLst>
                <a:ext uri="{FF2B5EF4-FFF2-40B4-BE49-F238E27FC236}">
                  <a16:creationId xmlns:a16="http://schemas.microsoft.com/office/drawing/2014/main" id="{BAA37B4B-DCEA-F86D-867C-52D9566ECE4E}"/>
                </a:ext>
              </a:extLst>
            </p:cNvPr>
            <p:cNvSpPr/>
            <p:nvPr/>
          </p:nvSpPr>
          <p:spPr>
            <a:xfrm>
              <a:off x="3622758" y="5439097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0"/>
                  </a:moveTo>
                  <a:lnTo>
                    <a:pt x="0" y="139153"/>
                  </a:lnTo>
                </a:path>
              </a:pathLst>
            </a:custGeom>
            <a:ln w="618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9">
              <a:extLst>
                <a:ext uri="{FF2B5EF4-FFF2-40B4-BE49-F238E27FC236}">
                  <a16:creationId xmlns:a16="http://schemas.microsoft.com/office/drawing/2014/main" id="{EFA196BD-1285-5DA9-B523-51F274D9B50C}"/>
                </a:ext>
              </a:extLst>
            </p:cNvPr>
            <p:cNvSpPr txBox="1"/>
            <p:nvPr/>
          </p:nvSpPr>
          <p:spPr>
            <a:xfrm>
              <a:off x="3430367" y="5582034"/>
              <a:ext cx="401955" cy="11683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600" spc="-105" dirty="0">
                  <a:solidFill>
                    <a:srgbClr val="231F20"/>
                  </a:solidFill>
                  <a:latin typeface="A-OTF Gothic BBB Pro"/>
                  <a:cs typeface="A-OTF Gothic BBB Pro"/>
                </a:rPr>
                <a:t>エンドパネル</a:t>
              </a:r>
              <a:endParaRPr sz="600">
                <a:latin typeface="A-OTF Gothic BBB Pro"/>
                <a:cs typeface="A-OTF Gothic BBB Pro"/>
              </a:endParaRPr>
            </a:p>
          </p:txBody>
        </p:sp>
        <p:sp>
          <p:nvSpPr>
            <p:cNvPr id="480" name="object 208">
              <a:extLst>
                <a:ext uri="{FF2B5EF4-FFF2-40B4-BE49-F238E27FC236}">
                  <a16:creationId xmlns:a16="http://schemas.microsoft.com/office/drawing/2014/main" id="{BB28439E-BBA7-3E68-24C0-3FDD81DBAAE6}"/>
                </a:ext>
              </a:extLst>
            </p:cNvPr>
            <p:cNvSpPr txBox="1"/>
            <p:nvPr/>
          </p:nvSpPr>
          <p:spPr>
            <a:xfrm>
              <a:off x="3026877" y="5137045"/>
              <a:ext cx="51636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15875">
                <a:lnSpc>
                  <a:spcPct val="100000"/>
                </a:lnSpc>
                <a:spcBef>
                  <a:spcPts val="100"/>
                </a:spcBef>
              </a:pPr>
              <a:r>
                <a:rPr sz="600" spc="-135" dirty="0">
                  <a:solidFill>
                    <a:srgbClr val="231F20"/>
                  </a:solidFill>
                  <a:latin typeface="A-OTF Gothic BBB Pro"/>
                  <a:cs typeface="A-OTF Gothic BBB Pro"/>
                </a:rPr>
                <a:t>ジョイント</a:t>
              </a:r>
              <a:r>
                <a:rPr sz="600" dirty="0">
                  <a:solidFill>
                    <a:srgbClr val="231F20"/>
                  </a:solidFill>
                  <a:latin typeface="A-OTF Gothic BBB Pro"/>
                  <a:cs typeface="A-OTF Gothic BBB Pro"/>
                </a:rPr>
                <a:t>天</a:t>
              </a:r>
              <a:r>
                <a:rPr sz="600" spc="-150" dirty="0">
                  <a:solidFill>
                    <a:srgbClr val="231F20"/>
                  </a:solidFill>
                  <a:latin typeface="A-OTF Gothic BBB Pro"/>
                  <a:cs typeface="A-OTF Gothic BBB Pro"/>
                </a:rPr>
                <a:t>板</a:t>
              </a:r>
              <a:r>
                <a:rPr sz="600" spc="-300" dirty="0">
                  <a:solidFill>
                    <a:srgbClr val="231F20"/>
                  </a:solidFill>
                  <a:latin typeface="A-OTF Gothic BBB Pro"/>
                  <a:cs typeface="A-OTF Gothic BBB Pro"/>
                </a:rPr>
                <a:t>・</a:t>
              </a:r>
              <a:r>
                <a:rPr sz="600" spc="-25" dirty="0">
                  <a:solidFill>
                    <a:srgbClr val="231F20"/>
                  </a:solidFill>
                  <a:latin typeface="A-OTF Gothic BBB Pro"/>
                  <a:cs typeface="A-OTF Gothic BBB Pro"/>
                </a:rPr>
                <a:t>金具</a:t>
              </a:r>
              <a:endParaRPr sz="600" dirty="0">
                <a:latin typeface="A-OTF Gothic BBB Pro"/>
                <a:cs typeface="A-OTF Gothic BBB Pro"/>
              </a:endParaRPr>
            </a:p>
          </p:txBody>
        </p:sp>
        <p:sp>
          <p:nvSpPr>
            <p:cNvPr id="481" name="object 209">
              <a:extLst>
                <a:ext uri="{FF2B5EF4-FFF2-40B4-BE49-F238E27FC236}">
                  <a16:creationId xmlns:a16="http://schemas.microsoft.com/office/drawing/2014/main" id="{4DE751B7-7257-5A19-86BB-23DC3855D4A8}"/>
                </a:ext>
              </a:extLst>
            </p:cNvPr>
            <p:cNvSpPr txBox="1"/>
            <p:nvPr/>
          </p:nvSpPr>
          <p:spPr>
            <a:xfrm>
              <a:off x="3060066" y="4595698"/>
              <a:ext cx="157480" cy="78868"/>
            </a:xfrm>
            <a:prstGeom prst="rect">
              <a:avLst/>
            </a:prstGeom>
            <a:ln w="3784">
              <a:solidFill>
                <a:srgbClr val="231F20"/>
              </a:solidFill>
            </a:ln>
          </p:spPr>
          <p:txBody>
            <a:bodyPr vert="horz" wrap="square" lIns="0" tIns="1905" rIns="0" bIns="0" rtlCol="0">
              <a:spAutoFit/>
            </a:bodyPr>
            <a:lstStyle/>
            <a:p>
              <a:pPr marL="26034">
                <a:lnSpc>
                  <a:spcPct val="100000"/>
                </a:lnSpc>
                <a:spcBef>
                  <a:spcPts val="15"/>
                </a:spcBef>
              </a:pPr>
              <a:r>
                <a:rPr lang="en-US" sz="500" dirty="0" err="1">
                  <a:solidFill>
                    <a:srgbClr val="231F20"/>
                  </a:solidFill>
                  <a:latin typeface="A-OTF Gothic BBB Pr6N"/>
                  <a:cs typeface="A-OTF Gothic BBB Pr6N"/>
                </a:rPr>
                <a:t>B</a:t>
              </a:r>
              <a:r>
                <a:rPr sz="500" spc="-50" dirty="0" err="1">
                  <a:solidFill>
                    <a:srgbClr val="231F20"/>
                  </a:solidFill>
                  <a:latin typeface="A-OTF Gothic BBB Pr6N"/>
                  <a:cs typeface="A-OTF Gothic BBB Pr6N"/>
                </a:rPr>
                <a:t>面</a:t>
              </a:r>
              <a:endParaRPr sz="500" dirty="0">
                <a:latin typeface="A-OTF Gothic BBB Pr6N"/>
                <a:cs typeface="A-OTF Gothic BBB Pr6N"/>
              </a:endParaRPr>
            </a:p>
          </p:txBody>
        </p:sp>
        <p:sp>
          <p:nvSpPr>
            <p:cNvPr id="482" name="object 210">
              <a:extLst>
                <a:ext uri="{FF2B5EF4-FFF2-40B4-BE49-F238E27FC236}">
                  <a16:creationId xmlns:a16="http://schemas.microsoft.com/office/drawing/2014/main" id="{2DC7421F-B1BF-7D43-892F-85AD0E83D796}"/>
                </a:ext>
              </a:extLst>
            </p:cNvPr>
            <p:cNvSpPr txBox="1"/>
            <p:nvPr/>
          </p:nvSpPr>
          <p:spPr>
            <a:xfrm>
              <a:off x="3258356" y="4578896"/>
              <a:ext cx="205104" cy="11683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600" spc="-20" dirty="0">
                  <a:solidFill>
                    <a:srgbClr val="231F20"/>
                  </a:solidFill>
                  <a:latin typeface="A-OTF Gothic BBB Pro"/>
                  <a:cs typeface="A-OTF Gothic BBB Pro"/>
                </a:rPr>
                <a:t>2600</a:t>
              </a:r>
              <a:endParaRPr sz="600" dirty="0">
                <a:latin typeface="A-OTF Gothic BBB Pro"/>
                <a:cs typeface="A-OTF Gothic BBB Pro"/>
              </a:endParaRPr>
            </a:p>
          </p:txBody>
        </p:sp>
        <p:grpSp>
          <p:nvGrpSpPr>
            <p:cNvPr id="483" name="object 211">
              <a:extLst>
                <a:ext uri="{FF2B5EF4-FFF2-40B4-BE49-F238E27FC236}">
                  <a16:creationId xmlns:a16="http://schemas.microsoft.com/office/drawing/2014/main" id="{9ECA41F0-56B4-6D33-76BD-433692DA970B}"/>
                </a:ext>
              </a:extLst>
            </p:cNvPr>
            <p:cNvGrpSpPr/>
            <p:nvPr/>
          </p:nvGrpSpPr>
          <p:grpSpPr>
            <a:xfrm>
              <a:off x="2847404" y="4703369"/>
              <a:ext cx="845297" cy="430384"/>
              <a:chOff x="2847404" y="4703369"/>
              <a:chExt cx="845297" cy="430384"/>
            </a:xfrm>
          </p:grpSpPr>
          <p:sp>
            <p:nvSpPr>
              <p:cNvPr id="484" name="object 212">
                <a:extLst>
                  <a:ext uri="{FF2B5EF4-FFF2-40B4-BE49-F238E27FC236}">
                    <a16:creationId xmlns:a16="http://schemas.microsoft.com/office/drawing/2014/main" id="{4990B1AB-B8FA-6931-791A-565C3F9A3D8C}"/>
                  </a:ext>
                </a:extLst>
              </p:cNvPr>
              <p:cNvSpPr/>
              <p:nvPr/>
            </p:nvSpPr>
            <p:spPr>
              <a:xfrm>
                <a:off x="3692700" y="4703369"/>
                <a:ext cx="0" cy="64135"/>
              </a:xfrm>
              <a:custGeom>
                <a:avLst/>
                <a:gdLst/>
                <a:ahLst/>
                <a:cxnLst/>
                <a:rect l="l" t="t" r="r" b="b"/>
                <a:pathLst>
                  <a:path h="64135">
                    <a:moveTo>
                      <a:pt x="0" y="63830"/>
                    </a:moveTo>
                    <a:lnTo>
                      <a:pt x="0" y="0"/>
                    </a:lnTo>
                  </a:path>
                </a:pathLst>
              </a:custGeom>
              <a:ln w="6184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5" name="object 213">
                <a:extLst>
                  <a:ext uri="{FF2B5EF4-FFF2-40B4-BE49-F238E27FC236}">
                    <a16:creationId xmlns:a16="http://schemas.microsoft.com/office/drawing/2014/main" id="{25DC6025-7BB2-511A-DFDC-95D75028A7F2}"/>
                  </a:ext>
                </a:extLst>
              </p:cNvPr>
              <p:cNvSpPr/>
              <p:nvPr/>
            </p:nvSpPr>
            <p:spPr>
              <a:xfrm>
                <a:off x="2847404" y="4703369"/>
                <a:ext cx="0" cy="64135"/>
              </a:xfrm>
              <a:custGeom>
                <a:avLst/>
                <a:gdLst/>
                <a:ahLst/>
                <a:cxnLst/>
                <a:rect l="l" t="t" r="r" b="b"/>
                <a:pathLst>
                  <a:path h="64135">
                    <a:moveTo>
                      <a:pt x="0" y="63830"/>
                    </a:moveTo>
                    <a:lnTo>
                      <a:pt x="0" y="0"/>
                    </a:lnTo>
                  </a:path>
                </a:pathLst>
              </a:custGeom>
              <a:ln w="6184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6" name="object 214">
                <a:extLst>
                  <a:ext uri="{FF2B5EF4-FFF2-40B4-BE49-F238E27FC236}">
                    <a16:creationId xmlns:a16="http://schemas.microsoft.com/office/drawing/2014/main" id="{A95BFBFA-9DEC-F1AB-2BF9-25CDB37519AC}"/>
                  </a:ext>
                </a:extLst>
              </p:cNvPr>
              <p:cNvSpPr/>
              <p:nvPr/>
            </p:nvSpPr>
            <p:spPr>
              <a:xfrm>
                <a:off x="2847405" y="4719797"/>
                <a:ext cx="845296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1072514">
                    <a:moveTo>
                      <a:pt x="1072095" y="0"/>
                    </a:moveTo>
                    <a:lnTo>
                      <a:pt x="0" y="0"/>
                    </a:lnTo>
                  </a:path>
                </a:pathLst>
              </a:custGeom>
              <a:ln w="6184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7" name="object 215">
                <a:extLst>
                  <a:ext uri="{FF2B5EF4-FFF2-40B4-BE49-F238E27FC236}">
                    <a16:creationId xmlns:a16="http://schemas.microsoft.com/office/drawing/2014/main" id="{5143D536-A64B-208A-9489-5C6E4787D4A9}"/>
                  </a:ext>
                </a:extLst>
              </p:cNvPr>
              <p:cNvSpPr/>
              <p:nvPr/>
            </p:nvSpPr>
            <p:spPr>
              <a:xfrm>
                <a:off x="3056465" y="4931245"/>
                <a:ext cx="406996" cy="109855"/>
              </a:xfrm>
              <a:custGeom>
                <a:avLst/>
                <a:gdLst/>
                <a:ahLst/>
                <a:cxnLst/>
                <a:rect l="l" t="t" r="r" b="b"/>
                <a:pathLst>
                  <a:path w="557529" h="109854">
                    <a:moveTo>
                      <a:pt x="557479" y="0"/>
                    </a:moveTo>
                    <a:lnTo>
                      <a:pt x="557479" y="109575"/>
                    </a:lnTo>
                    <a:lnTo>
                      <a:pt x="0" y="109575"/>
                    </a:lnTo>
                    <a:lnTo>
                      <a:pt x="0" y="0"/>
                    </a:lnTo>
                  </a:path>
                </a:pathLst>
              </a:custGeom>
              <a:ln w="6184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88" name="object 216">
                <a:extLst>
                  <a:ext uri="{FF2B5EF4-FFF2-40B4-BE49-F238E27FC236}">
                    <a16:creationId xmlns:a16="http://schemas.microsoft.com/office/drawing/2014/main" id="{E29DB15F-DC74-737A-C9A4-49168E5998CB}"/>
                  </a:ext>
                </a:extLst>
              </p:cNvPr>
              <p:cNvSpPr/>
              <p:nvPr/>
            </p:nvSpPr>
            <p:spPr>
              <a:xfrm>
                <a:off x="3259585" y="5041043"/>
                <a:ext cx="0" cy="92710"/>
              </a:xfrm>
              <a:custGeom>
                <a:avLst/>
                <a:gdLst/>
                <a:ahLst/>
                <a:cxnLst/>
                <a:rect l="l" t="t" r="r" b="b"/>
                <a:pathLst>
                  <a:path h="92710">
                    <a:moveTo>
                      <a:pt x="0" y="0"/>
                    </a:moveTo>
                    <a:lnTo>
                      <a:pt x="0" y="92697"/>
                    </a:lnTo>
                  </a:path>
                </a:pathLst>
              </a:custGeom>
              <a:ln w="6184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498" name="図 497">
              <a:extLst>
                <a:ext uri="{FF2B5EF4-FFF2-40B4-BE49-F238E27FC236}">
                  <a16:creationId xmlns:a16="http://schemas.microsoft.com/office/drawing/2014/main" id="{3DBBF1F5-FCFA-694D-B89F-6183FA0DF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844539" y="4798434"/>
              <a:ext cx="853655" cy="665851"/>
            </a:xfrm>
            <a:prstGeom prst="rect">
              <a:avLst/>
            </a:prstGeom>
          </p:spPr>
        </p:pic>
      </p:grpSp>
      <p:sp>
        <p:nvSpPr>
          <p:cNvPr id="31" name="object 136">
            <a:extLst>
              <a:ext uri="{FF2B5EF4-FFF2-40B4-BE49-F238E27FC236}">
                <a16:creationId xmlns:a16="http://schemas.microsoft.com/office/drawing/2014/main" id="{E3CE8670-9286-82E2-D756-E35A37B1CE43}"/>
              </a:ext>
            </a:extLst>
          </p:cNvPr>
          <p:cNvSpPr txBox="1"/>
          <p:nvPr/>
        </p:nvSpPr>
        <p:spPr>
          <a:xfrm>
            <a:off x="4382020" y="692035"/>
            <a:ext cx="5387975" cy="125675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254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0"/>
              </a:spcBef>
            </a:pPr>
            <a:r>
              <a:rPr lang="ja-JP" altLang="en-US" sz="800" b="1" dirty="0">
                <a:solidFill>
                  <a:srgbClr val="FFFF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"/>
              </a:rPr>
              <a:t>収納ユニット バリエーション</a:t>
            </a:r>
            <a:endParaRPr sz="800" dirty="0">
              <a:latin typeface="MS PGothic" panose="020B0600070205080204" pitchFamily="34" charset="-128"/>
              <a:ea typeface="MS PGothic" panose="020B0600070205080204" pitchFamily="34" charset="-128"/>
              <a:cs typeface="Kozuka Gothic Pr6N"/>
            </a:endParaRPr>
          </a:p>
        </p:txBody>
      </p:sp>
      <p:sp>
        <p:nvSpPr>
          <p:cNvPr id="32" name="object 139">
            <a:extLst>
              <a:ext uri="{FF2B5EF4-FFF2-40B4-BE49-F238E27FC236}">
                <a16:creationId xmlns:a16="http://schemas.microsoft.com/office/drawing/2014/main" id="{6A4D4CDE-F22D-60E4-90D5-E201420D18F9}"/>
              </a:ext>
            </a:extLst>
          </p:cNvPr>
          <p:cNvSpPr txBox="1"/>
          <p:nvPr/>
        </p:nvSpPr>
        <p:spPr>
          <a:xfrm>
            <a:off x="7057999" y="3786693"/>
            <a:ext cx="2721610" cy="134016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10800" rIns="0" bIns="0" rtlCol="0" anchor="t" anchorCtr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lang="ja-JP" altLang="en-US" sz="800" b="1" spc="50" dirty="0">
                <a:solidFill>
                  <a:srgbClr val="FFFF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"/>
              </a:rPr>
              <a:t>側面用 オプションパーツ</a:t>
            </a:r>
            <a:endParaRPr lang="ja-JP" altLang="en-US" sz="800" b="1" spc="50" dirty="0">
              <a:latin typeface="MS PGothic" panose="020B0600070205080204" pitchFamily="34" charset="-128"/>
              <a:ea typeface="MS PGothic" panose="020B0600070205080204" pitchFamily="34" charset="-128"/>
              <a:cs typeface="Kozuka Gothic Pr6N"/>
            </a:endParaRPr>
          </a:p>
        </p:txBody>
      </p:sp>
      <p:sp>
        <p:nvSpPr>
          <p:cNvPr id="41" name="object 173">
            <a:extLst>
              <a:ext uri="{FF2B5EF4-FFF2-40B4-BE49-F238E27FC236}">
                <a16:creationId xmlns:a16="http://schemas.microsoft.com/office/drawing/2014/main" id="{775E506F-DD70-5396-80A2-457040845260}"/>
              </a:ext>
            </a:extLst>
          </p:cNvPr>
          <p:cNvSpPr txBox="1"/>
          <p:nvPr/>
        </p:nvSpPr>
        <p:spPr>
          <a:xfrm>
            <a:off x="8053524" y="5261572"/>
            <a:ext cx="683260" cy="15965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r>
              <a:rPr sz="700" spc="-13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フ</a:t>
            </a:r>
            <a:r>
              <a:rPr sz="700" spc="-16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ック</a:t>
            </a:r>
            <a:endParaRPr sz="700" dirty="0">
              <a:latin typeface="MS PGothic Regular"/>
              <a:cs typeface="A-OTF Gothic BBB Pro"/>
            </a:endParaRPr>
          </a:p>
        </p:txBody>
      </p:sp>
      <p:sp>
        <p:nvSpPr>
          <p:cNvPr id="42" name="object 174">
            <a:extLst>
              <a:ext uri="{FF2B5EF4-FFF2-40B4-BE49-F238E27FC236}">
                <a16:creationId xmlns:a16="http://schemas.microsoft.com/office/drawing/2014/main" id="{12FCC817-D1E9-F1D3-4FF4-95D2ECA25B13}"/>
              </a:ext>
            </a:extLst>
          </p:cNvPr>
          <p:cNvSpPr txBox="1"/>
          <p:nvPr/>
        </p:nvSpPr>
        <p:spPr>
          <a:xfrm>
            <a:off x="8889618" y="5261572"/>
            <a:ext cx="863633" cy="15965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r>
              <a:rPr sz="700" spc="-9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マ</a:t>
            </a:r>
            <a:r>
              <a:rPr sz="700" spc="-6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グ</a:t>
            </a:r>
            <a:r>
              <a:rPr sz="700" spc="-14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ネ</a:t>
            </a:r>
            <a:r>
              <a:rPr sz="700" spc="-30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700" spc="-4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700" spc="3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対</a:t>
            </a:r>
            <a:r>
              <a:rPr sz="700" spc="1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応</a:t>
            </a:r>
            <a:r>
              <a:rPr sz="700" spc="-3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パ</a:t>
            </a:r>
            <a:r>
              <a:rPr sz="700" spc="-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ネ</a:t>
            </a:r>
            <a:r>
              <a:rPr sz="7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endParaRPr sz="700" dirty="0">
              <a:latin typeface="MS PGothic Regular"/>
              <a:cs typeface="A-OTF Gothic BBB Pro"/>
            </a:endParaRPr>
          </a:p>
        </p:txBody>
      </p:sp>
      <p:sp>
        <p:nvSpPr>
          <p:cNvPr id="43" name="object 175">
            <a:extLst>
              <a:ext uri="{FF2B5EF4-FFF2-40B4-BE49-F238E27FC236}">
                <a16:creationId xmlns:a16="http://schemas.microsoft.com/office/drawing/2014/main" id="{9BD8080D-BF10-F3B9-A1F8-71BBBEB1D432}"/>
              </a:ext>
            </a:extLst>
          </p:cNvPr>
          <p:cNvSpPr txBox="1"/>
          <p:nvPr/>
        </p:nvSpPr>
        <p:spPr>
          <a:xfrm>
            <a:off x="7192731" y="5261572"/>
            <a:ext cx="656054" cy="15965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r>
              <a:rPr sz="700" spc="-4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バ</a:t>
            </a:r>
            <a:r>
              <a:rPr sz="700" spc="-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ス</a:t>
            </a:r>
            <a:r>
              <a:rPr sz="700" spc="-10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ケ</a:t>
            </a:r>
            <a:r>
              <a:rPr sz="700" spc="-30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ット</a:t>
            </a:r>
            <a:endParaRPr sz="700" dirty="0">
              <a:latin typeface="MS PGothic Regular"/>
              <a:cs typeface="A-OTF Gothic BBB Pro"/>
            </a:endParaRPr>
          </a:p>
        </p:txBody>
      </p:sp>
      <p:sp>
        <p:nvSpPr>
          <p:cNvPr id="44" name="object 176">
            <a:extLst>
              <a:ext uri="{FF2B5EF4-FFF2-40B4-BE49-F238E27FC236}">
                <a16:creationId xmlns:a16="http://schemas.microsoft.com/office/drawing/2014/main" id="{45CDAAD3-D9AE-94C0-DC92-413746680AD1}"/>
              </a:ext>
            </a:extLst>
          </p:cNvPr>
          <p:cNvSpPr txBox="1"/>
          <p:nvPr/>
        </p:nvSpPr>
        <p:spPr>
          <a:xfrm>
            <a:off x="7186256" y="5818552"/>
            <a:ext cx="781685" cy="252000"/>
          </a:xfrm>
          <a:prstGeom prst="rect">
            <a:avLst/>
          </a:prstGeom>
          <a:solidFill>
            <a:srgbClr val="BCBEC0"/>
          </a:solidFill>
        </p:spPr>
        <p:txBody>
          <a:bodyPr vert="horz" wrap="square" lIns="0" tIns="5016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395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耐荷</a:t>
            </a:r>
            <a:r>
              <a:rPr sz="55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重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：</a:t>
            </a:r>
            <a:endParaRPr sz="550" dirty="0">
              <a:latin typeface="MS PGothic Regular"/>
              <a:cs typeface="A-OTF Gothic BBB Pro"/>
            </a:endParaRPr>
          </a:p>
          <a:p>
            <a:pPr marL="123825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約1kg／1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個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あ</a:t>
            </a:r>
            <a:r>
              <a:rPr sz="550" spc="-120" dirty="0">
                <a:solidFill>
                  <a:srgbClr val="231F20"/>
                </a:solidFill>
                <a:latin typeface="MS PGothic Regular"/>
                <a:cs typeface="A-OTF Gothic BBB Pro"/>
              </a:rPr>
              <a:t>た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り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45" name="object 177">
            <a:extLst>
              <a:ext uri="{FF2B5EF4-FFF2-40B4-BE49-F238E27FC236}">
                <a16:creationId xmlns:a16="http://schemas.microsoft.com/office/drawing/2014/main" id="{67DD3551-8523-9CD8-C9E1-F5D7B9E447A8}"/>
              </a:ext>
            </a:extLst>
          </p:cNvPr>
          <p:cNvSpPr txBox="1"/>
          <p:nvPr/>
        </p:nvSpPr>
        <p:spPr>
          <a:xfrm>
            <a:off x="8037931" y="5818552"/>
            <a:ext cx="781685" cy="252000"/>
          </a:xfrm>
          <a:prstGeom prst="rect">
            <a:avLst/>
          </a:prstGeom>
          <a:solidFill>
            <a:srgbClr val="BCBEC0"/>
          </a:solidFill>
        </p:spPr>
        <p:txBody>
          <a:bodyPr vert="horz" wrap="square" lIns="0" tIns="5016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395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耐荷</a:t>
            </a:r>
            <a:r>
              <a:rPr sz="55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重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：</a:t>
            </a:r>
            <a:endParaRPr sz="550" dirty="0">
              <a:latin typeface="MS PGothic Regular"/>
              <a:cs typeface="A-OTF Gothic BBB Pro"/>
            </a:endParaRPr>
          </a:p>
          <a:p>
            <a:pPr marL="107314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約1kg／1製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品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あ</a:t>
            </a:r>
            <a:r>
              <a:rPr sz="550" spc="-120" dirty="0">
                <a:solidFill>
                  <a:srgbClr val="231F20"/>
                </a:solidFill>
                <a:latin typeface="MS PGothic Regular"/>
                <a:cs typeface="A-OTF Gothic BBB Pro"/>
              </a:rPr>
              <a:t>た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り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46" name="object 178">
            <a:extLst>
              <a:ext uri="{FF2B5EF4-FFF2-40B4-BE49-F238E27FC236}">
                <a16:creationId xmlns:a16="http://schemas.microsoft.com/office/drawing/2014/main" id="{F70BC959-FE27-C53E-A9B1-7710BFEA88E5}"/>
              </a:ext>
            </a:extLst>
          </p:cNvPr>
          <p:cNvSpPr txBox="1"/>
          <p:nvPr/>
        </p:nvSpPr>
        <p:spPr>
          <a:xfrm>
            <a:off x="8889618" y="5818552"/>
            <a:ext cx="781685" cy="252000"/>
          </a:xfrm>
          <a:prstGeom prst="rect">
            <a:avLst/>
          </a:prstGeom>
          <a:solidFill>
            <a:srgbClr val="BCBEC0"/>
          </a:solidFill>
        </p:spPr>
        <p:txBody>
          <a:bodyPr vert="horz" wrap="square" lIns="0" tIns="5016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395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耐荷</a:t>
            </a:r>
            <a:r>
              <a:rPr sz="55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重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：</a:t>
            </a:r>
            <a:endParaRPr sz="550" dirty="0">
              <a:latin typeface="MS PGothic Regular"/>
              <a:cs typeface="A-OTF Gothic BBB Pro"/>
            </a:endParaRPr>
          </a:p>
          <a:p>
            <a:pPr marL="123825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約1kg／1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枚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あ</a:t>
            </a:r>
            <a:r>
              <a:rPr sz="550" spc="-120" dirty="0">
                <a:solidFill>
                  <a:srgbClr val="231F20"/>
                </a:solidFill>
                <a:latin typeface="MS PGothic Regular"/>
                <a:cs typeface="A-OTF Gothic BBB Pro"/>
              </a:rPr>
              <a:t>た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り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47" name="object 179">
            <a:extLst>
              <a:ext uri="{FF2B5EF4-FFF2-40B4-BE49-F238E27FC236}">
                <a16:creationId xmlns:a16="http://schemas.microsoft.com/office/drawing/2014/main" id="{D1C81FCD-54AD-C6B4-39DD-9B91763F5D38}"/>
              </a:ext>
            </a:extLst>
          </p:cNvPr>
          <p:cNvSpPr txBox="1"/>
          <p:nvPr/>
        </p:nvSpPr>
        <p:spPr>
          <a:xfrm>
            <a:off x="8876543" y="6116560"/>
            <a:ext cx="80085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5080" indent="-63500">
              <a:spcBef>
                <a:spcPts val="100"/>
              </a:spcBef>
            </a:pP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※写</a:t>
            </a:r>
            <a:r>
              <a:rPr sz="500" spc="-15" dirty="0">
                <a:solidFill>
                  <a:srgbClr val="231F20"/>
                </a:solidFill>
                <a:latin typeface="MS PGothic Regular"/>
                <a:cs typeface="A-OTF Gothic BBB Pro"/>
              </a:rPr>
              <a:t>真</a:t>
            </a:r>
            <a:r>
              <a:rPr sz="50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の</a:t>
            </a:r>
            <a:r>
              <a:rPr sz="50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マ</a:t>
            </a:r>
            <a:r>
              <a:rPr sz="500" spc="-70" dirty="0">
                <a:solidFill>
                  <a:srgbClr val="231F20"/>
                </a:solidFill>
                <a:latin typeface="MS PGothic Regular"/>
                <a:cs typeface="A-OTF Gothic BBB Pro"/>
              </a:rPr>
              <a:t>グ</a:t>
            </a:r>
            <a:r>
              <a:rPr sz="500" spc="-130" dirty="0">
                <a:solidFill>
                  <a:srgbClr val="231F20"/>
                </a:solidFill>
                <a:latin typeface="MS PGothic Regular"/>
                <a:cs typeface="A-OTF Gothic BBB Pro"/>
              </a:rPr>
              <a:t>ネ</a:t>
            </a:r>
            <a:r>
              <a:rPr sz="500" spc="-240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00" spc="-55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吸着</a:t>
            </a:r>
            <a:r>
              <a:rPr sz="50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品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は 商</a:t>
            </a:r>
            <a:r>
              <a:rPr sz="500" spc="-40" dirty="0">
                <a:solidFill>
                  <a:srgbClr val="231F20"/>
                </a:solidFill>
                <a:latin typeface="MS PGothic Regular"/>
                <a:cs typeface="A-OTF Gothic BBB Pro"/>
              </a:rPr>
              <a:t>品</a:t>
            </a:r>
            <a:r>
              <a:rPr sz="500" spc="-70" dirty="0">
                <a:solidFill>
                  <a:srgbClr val="231F20"/>
                </a:solidFill>
                <a:latin typeface="MS PGothic Regular"/>
                <a:cs typeface="A-OTF Gothic BBB Pro"/>
              </a:rPr>
              <a:t>で</a:t>
            </a:r>
            <a:r>
              <a:rPr sz="50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は</a:t>
            </a:r>
            <a:r>
              <a:rPr sz="500" spc="-114" dirty="0">
                <a:solidFill>
                  <a:srgbClr val="231F20"/>
                </a:solidFill>
                <a:latin typeface="MS PGothic Regular"/>
                <a:cs typeface="A-OTF Gothic BBB Pro"/>
              </a:rPr>
              <a:t>あ</a:t>
            </a:r>
            <a:r>
              <a:rPr sz="500" spc="-140" dirty="0">
                <a:solidFill>
                  <a:srgbClr val="231F20"/>
                </a:solidFill>
                <a:latin typeface="MS PGothic Regular"/>
                <a:cs typeface="A-OTF Gothic BBB Pro"/>
              </a:rPr>
              <a:t>り</a:t>
            </a:r>
            <a:r>
              <a:rPr sz="50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ま</a:t>
            </a:r>
            <a:r>
              <a:rPr sz="50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せ</a:t>
            </a:r>
            <a:r>
              <a:rPr sz="50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ん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940FB906-C041-025A-A72D-2A3C76F1FBC9}"/>
              </a:ext>
            </a:extLst>
          </p:cNvPr>
          <p:cNvSpPr txBox="1"/>
          <p:nvPr/>
        </p:nvSpPr>
        <p:spPr>
          <a:xfrm>
            <a:off x="7192731" y="5422233"/>
            <a:ext cx="831959" cy="120546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altLang="ja-JP" sz="700" dirty="0">
                <a:solidFill>
                  <a:srgbClr val="231F20"/>
                </a:solidFill>
                <a:latin typeface="MS PGothic Regular"/>
                <a:cs typeface="A-OTF Gothic BBB Pro"/>
              </a:rPr>
              <a:t>14,300</a:t>
            </a:r>
            <a:r>
              <a:rPr sz="400" spc="-3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sz="5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円（税抜</a:t>
            </a:r>
            <a:r>
              <a:rPr lang="ja-JP" altLang="en-US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lang="en-US" altLang="ja-JP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13,000</a:t>
            </a:r>
            <a:r>
              <a:rPr sz="50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円）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49" name="object 2">
            <a:extLst>
              <a:ext uri="{FF2B5EF4-FFF2-40B4-BE49-F238E27FC236}">
                <a16:creationId xmlns:a16="http://schemas.microsoft.com/office/drawing/2014/main" id="{6D785E56-6CDD-A811-6957-EA1CF7D97DA5}"/>
              </a:ext>
            </a:extLst>
          </p:cNvPr>
          <p:cNvSpPr txBox="1"/>
          <p:nvPr/>
        </p:nvSpPr>
        <p:spPr>
          <a:xfrm>
            <a:off x="8053524" y="5424089"/>
            <a:ext cx="755015" cy="120546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altLang="ja-JP" sz="700" dirty="0">
                <a:solidFill>
                  <a:srgbClr val="231F20"/>
                </a:solidFill>
                <a:latin typeface="MS PGothic Regular"/>
                <a:cs typeface="A-OTF Gothic BBB Pro"/>
              </a:rPr>
              <a:t>8,800</a:t>
            </a:r>
            <a:r>
              <a:rPr sz="400" spc="-3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sz="5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円（税抜</a:t>
            </a:r>
            <a:r>
              <a:rPr lang="ja-JP" altLang="en-US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lang="en-US" altLang="ja-JP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8,000</a:t>
            </a:r>
            <a:r>
              <a:rPr sz="50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円）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50" name="object 2">
            <a:extLst>
              <a:ext uri="{FF2B5EF4-FFF2-40B4-BE49-F238E27FC236}">
                <a16:creationId xmlns:a16="http://schemas.microsoft.com/office/drawing/2014/main" id="{BBCFD99B-5217-A76D-A2C0-0702DECE849F}"/>
              </a:ext>
            </a:extLst>
          </p:cNvPr>
          <p:cNvSpPr txBox="1"/>
          <p:nvPr/>
        </p:nvSpPr>
        <p:spPr>
          <a:xfrm>
            <a:off x="8889618" y="5424456"/>
            <a:ext cx="831959" cy="120546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altLang="ja-JP" sz="700" dirty="0">
                <a:solidFill>
                  <a:srgbClr val="231F20"/>
                </a:solidFill>
                <a:latin typeface="MS PGothic Regular"/>
                <a:cs typeface="A-OTF Gothic BBB Pro"/>
              </a:rPr>
              <a:t>16,500</a:t>
            </a:r>
            <a:r>
              <a:rPr sz="400" spc="-3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sz="5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円（税抜</a:t>
            </a:r>
            <a:r>
              <a:rPr lang="ja-JP" altLang="en-US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lang="en-US" altLang="ja-JP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15,000</a:t>
            </a:r>
            <a:r>
              <a:rPr sz="50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円）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51" name="object 175">
            <a:extLst>
              <a:ext uri="{FF2B5EF4-FFF2-40B4-BE49-F238E27FC236}">
                <a16:creationId xmlns:a16="http://schemas.microsoft.com/office/drawing/2014/main" id="{D002318B-9483-8E08-5759-D4BF840E3094}"/>
              </a:ext>
            </a:extLst>
          </p:cNvPr>
          <p:cNvSpPr txBox="1"/>
          <p:nvPr/>
        </p:nvSpPr>
        <p:spPr>
          <a:xfrm>
            <a:off x="7573431" y="5285218"/>
            <a:ext cx="299762" cy="136576"/>
          </a:xfrm>
          <a:prstGeom prst="rect">
            <a:avLst/>
          </a:prstGeom>
        </p:spPr>
        <p:txBody>
          <a:bodyPr vert="horz" wrap="non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r>
              <a:rPr lang="ja-JP" altLang="en-US" sz="550" dirty="0">
                <a:solidFill>
                  <a:srgbClr val="231F20"/>
                </a:solidFill>
                <a:latin typeface="+mn-ea"/>
                <a:cs typeface="A-OTF Gothic BBB Pro"/>
              </a:rPr>
              <a:t>（</a:t>
            </a:r>
            <a:r>
              <a:rPr lang="en-US" altLang="ja-JP" sz="550" dirty="0">
                <a:solidFill>
                  <a:srgbClr val="231F20"/>
                </a:solidFill>
                <a:latin typeface="+mn-ea"/>
                <a:cs typeface="A-OTF Gothic BBB Pro"/>
              </a:rPr>
              <a:t>2</a:t>
            </a:r>
            <a:r>
              <a:rPr lang="ja-JP" altLang="en-US" sz="550" dirty="0">
                <a:solidFill>
                  <a:srgbClr val="231F20"/>
                </a:solidFill>
                <a:latin typeface="+mn-ea"/>
                <a:cs typeface="A-OTF Gothic BBB Pro"/>
              </a:rPr>
              <a:t>個入り）</a:t>
            </a:r>
            <a:endParaRPr lang="ja-JP" altLang="en-US" sz="550" dirty="0">
              <a:latin typeface="+mn-ea"/>
              <a:cs typeface="A-OTF Gothic BBB Pro"/>
            </a:endParaRPr>
          </a:p>
        </p:txBody>
      </p:sp>
      <p:sp>
        <p:nvSpPr>
          <p:cNvPr id="52" name="object 175">
            <a:extLst>
              <a:ext uri="{FF2B5EF4-FFF2-40B4-BE49-F238E27FC236}">
                <a16:creationId xmlns:a16="http://schemas.microsoft.com/office/drawing/2014/main" id="{FA44DFE2-AD76-CEEA-888A-F4703CB5A5A0}"/>
              </a:ext>
            </a:extLst>
          </p:cNvPr>
          <p:cNvSpPr txBox="1"/>
          <p:nvPr/>
        </p:nvSpPr>
        <p:spPr>
          <a:xfrm>
            <a:off x="7192731" y="5548086"/>
            <a:ext cx="656054" cy="22121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r>
              <a:rPr lang="ja-JP" altLang="en-US" sz="550" dirty="0">
                <a:solidFill>
                  <a:srgbClr val="231F20"/>
                </a:solidFill>
                <a:latin typeface="+mn-ea"/>
                <a:cs typeface="A-OTF Gothic BBB Pro"/>
              </a:rPr>
              <a:t>シューケア用品などを  まとめて収納できます。</a:t>
            </a:r>
            <a:endParaRPr lang="ja-JP" altLang="en-US" sz="550" dirty="0">
              <a:latin typeface="+mn-ea"/>
              <a:cs typeface="A-OTF Gothic BBB Pro"/>
            </a:endParaRPr>
          </a:p>
        </p:txBody>
      </p:sp>
      <p:sp>
        <p:nvSpPr>
          <p:cNvPr id="53" name="object 173">
            <a:extLst>
              <a:ext uri="{FF2B5EF4-FFF2-40B4-BE49-F238E27FC236}">
                <a16:creationId xmlns:a16="http://schemas.microsoft.com/office/drawing/2014/main" id="{6B0C6DFD-F75D-D53D-2B00-8B1016392673}"/>
              </a:ext>
            </a:extLst>
          </p:cNvPr>
          <p:cNvSpPr txBox="1"/>
          <p:nvPr/>
        </p:nvSpPr>
        <p:spPr>
          <a:xfrm>
            <a:off x="8053524" y="5548086"/>
            <a:ext cx="683260" cy="22121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r>
              <a:rPr sz="550" spc="-7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ブ</a:t>
            </a:r>
            <a:r>
              <a:rPr sz="550" spc="-12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550" spc="-9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シ</a:t>
            </a:r>
            <a:r>
              <a:rPr sz="550" spc="-12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な</a:t>
            </a:r>
            <a:r>
              <a:rPr sz="550" spc="-15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ど</a:t>
            </a:r>
            <a:r>
              <a:rPr sz="550" spc="-8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を引</a:t>
            </a:r>
            <a:r>
              <a:rPr sz="550" spc="-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っ</a:t>
            </a:r>
            <a:r>
              <a:rPr sz="550" spc="-5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掛</a:t>
            </a:r>
            <a:r>
              <a:rPr sz="550" spc="-7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け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て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 収</a:t>
            </a:r>
            <a:r>
              <a:rPr sz="550" spc="-45" dirty="0">
                <a:solidFill>
                  <a:srgbClr val="231F20"/>
                </a:solidFill>
                <a:latin typeface="MS PGothic Regular"/>
                <a:cs typeface="A-OTF Gothic BBB Pro"/>
              </a:rPr>
              <a:t>納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で</a:t>
            </a:r>
            <a:r>
              <a:rPr sz="550" spc="-135" dirty="0">
                <a:solidFill>
                  <a:srgbClr val="231F20"/>
                </a:solidFill>
                <a:latin typeface="MS PGothic Regular"/>
                <a:cs typeface="A-OTF Gothic BBB Pro"/>
              </a:rPr>
              <a:t>き</a:t>
            </a:r>
            <a:r>
              <a:rPr sz="55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ま</a:t>
            </a:r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す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54" name="object 174">
            <a:extLst>
              <a:ext uri="{FF2B5EF4-FFF2-40B4-BE49-F238E27FC236}">
                <a16:creationId xmlns:a16="http://schemas.microsoft.com/office/drawing/2014/main" id="{859CA7EE-4A55-AD8D-5A06-A5FC4FA82394}"/>
              </a:ext>
            </a:extLst>
          </p:cNvPr>
          <p:cNvSpPr txBox="1"/>
          <p:nvPr/>
        </p:nvSpPr>
        <p:spPr>
          <a:xfrm>
            <a:off x="8889618" y="5548086"/>
            <a:ext cx="863633" cy="24308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R="105410" indent="-5080">
              <a:lnSpc>
                <a:spcPct val="121300"/>
              </a:lnSpc>
              <a:spcBef>
                <a:spcPts val="100"/>
              </a:spcBef>
            </a:pPr>
            <a:r>
              <a:rPr sz="550" spc="-1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マ</a:t>
            </a:r>
            <a:r>
              <a:rPr sz="550" spc="-7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グ</a:t>
            </a:r>
            <a:r>
              <a:rPr sz="550" spc="-14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ネ</a:t>
            </a:r>
            <a:r>
              <a:rPr sz="550" spc="-2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14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spc="-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を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吸</a:t>
            </a:r>
            <a:r>
              <a:rPr sz="550" spc="-9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着</a:t>
            </a:r>
            <a:r>
              <a:rPr sz="550" spc="-114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さ</a:t>
            </a:r>
            <a:r>
              <a:rPr sz="550" spc="-7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せ</a:t>
            </a:r>
            <a:r>
              <a:rPr sz="550" spc="-4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て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、 鍵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類</a:t>
            </a:r>
            <a:r>
              <a:rPr sz="550" spc="-120" dirty="0">
                <a:solidFill>
                  <a:srgbClr val="231F20"/>
                </a:solidFill>
                <a:latin typeface="MS PGothic Regular"/>
                <a:cs typeface="A-OTF Gothic BBB Pro"/>
              </a:rPr>
              <a:t>な</a:t>
            </a:r>
            <a:r>
              <a:rPr sz="550" spc="-90" dirty="0">
                <a:solidFill>
                  <a:srgbClr val="231F20"/>
                </a:solidFill>
                <a:latin typeface="MS PGothic Regular"/>
                <a:cs typeface="A-OTF Gothic BBB Pro"/>
              </a:rPr>
              <a:t>ど</a:t>
            </a:r>
            <a:r>
              <a:rPr sz="550" spc="-20" dirty="0">
                <a:solidFill>
                  <a:srgbClr val="231F20"/>
                </a:solidFill>
                <a:latin typeface="MS PGothic Regular"/>
                <a:cs typeface="A-OTF Gothic BBB Pro"/>
              </a:rPr>
              <a:t>の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定位</a:t>
            </a:r>
            <a:r>
              <a:rPr sz="55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置</a:t>
            </a:r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に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112" name="object 2">
            <a:extLst>
              <a:ext uri="{FF2B5EF4-FFF2-40B4-BE49-F238E27FC236}">
                <a16:creationId xmlns:a16="http://schemas.microsoft.com/office/drawing/2014/main" id="{7BD802A1-1C9E-BF42-A70D-DE8436DFA147}"/>
              </a:ext>
            </a:extLst>
          </p:cNvPr>
          <p:cNvSpPr txBox="1"/>
          <p:nvPr/>
        </p:nvSpPr>
        <p:spPr>
          <a:xfrm>
            <a:off x="6917312" y="6659481"/>
            <a:ext cx="2848480" cy="10195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35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掲載価格は希望小売価格です。工事費は含まれておりません。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77257606-8DA9-FB40-B996-3010CEFC798A}"/>
              </a:ext>
            </a:extLst>
          </p:cNvPr>
          <p:cNvSpPr/>
          <p:nvPr/>
        </p:nvSpPr>
        <p:spPr>
          <a:xfrm>
            <a:off x="7939533" y="6645733"/>
            <a:ext cx="1854904" cy="162090"/>
          </a:xfrm>
          <a:prstGeom prst="rect">
            <a:avLst/>
          </a:prstGeom>
          <a:noFill/>
          <a:ln>
            <a:solidFill>
              <a:srgbClr val="00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471C72B9-93D5-B649-B87D-B77F1FE7E7FF}"/>
              </a:ext>
            </a:extLst>
          </p:cNvPr>
          <p:cNvSpPr/>
          <p:nvPr/>
        </p:nvSpPr>
        <p:spPr>
          <a:xfrm>
            <a:off x="3130771" y="4565516"/>
            <a:ext cx="506868" cy="200000"/>
          </a:xfrm>
          <a:prstGeom prst="rect">
            <a:avLst/>
          </a:prstGeom>
          <a:noFill/>
          <a:ln>
            <a:solidFill>
              <a:srgbClr val="00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86F93B77-3234-B244-AAFD-635B309129DB}"/>
              </a:ext>
            </a:extLst>
          </p:cNvPr>
          <p:cNvSpPr/>
          <p:nvPr/>
        </p:nvSpPr>
        <p:spPr>
          <a:xfrm>
            <a:off x="3856912" y="4975651"/>
            <a:ext cx="205004" cy="358883"/>
          </a:xfrm>
          <a:prstGeom prst="rect">
            <a:avLst/>
          </a:prstGeom>
          <a:noFill/>
          <a:ln>
            <a:solidFill>
              <a:srgbClr val="00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object 175">
            <a:extLst>
              <a:ext uri="{FF2B5EF4-FFF2-40B4-BE49-F238E27FC236}">
                <a16:creationId xmlns:a16="http://schemas.microsoft.com/office/drawing/2014/main" id="{C7A3BC0F-DB07-EE4A-B5F3-DDFCFD995A2F}"/>
              </a:ext>
            </a:extLst>
          </p:cNvPr>
          <p:cNvSpPr txBox="1"/>
          <p:nvPr/>
        </p:nvSpPr>
        <p:spPr>
          <a:xfrm>
            <a:off x="7381734" y="6656678"/>
            <a:ext cx="577344" cy="166466"/>
          </a:xfrm>
          <a:prstGeom prst="rect">
            <a:avLst/>
          </a:prstGeom>
          <a:solidFill>
            <a:srgbClr val="00D6EE"/>
          </a:solidFill>
        </p:spPr>
        <p:txBody>
          <a:bodyPr vert="horz" wrap="square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700" spc="4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 R"/>
              </a:rPr>
              <a:t>追加しました。</a:t>
            </a:r>
            <a:endParaRPr lang="ja-JP" altLang="en-US" sz="700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  <a:cs typeface="Kozuka Gothic Pr6N R"/>
            </a:endParaRPr>
          </a:p>
        </p:txBody>
      </p:sp>
      <p:sp>
        <p:nvSpPr>
          <p:cNvPr id="117" name="object 175">
            <a:extLst>
              <a:ext uri="{FF2B5EF4-FFF2-40B4-BE49-F238E27FC236}">
                <a16:creationId xmlns:a16="http://schemas.microsoft.com/office/drawing/2014/main" id="{93C64AC6-F3D0-8D42-BC53-D3E272B7786C}"/>
              </a:ext>
            </a:extLst>
          </p:cNvPr>
          <p:cNvSpPr txBox="1"/>
          <p:nvPr/>
        </p:nvSpPr>
        <p:spPr>
          <a:xfrm>
            <a:off x="3123214" y="4400800"/>
            <a:ext cx="577344" cy="166466"/>
          </a:xfrm>
          <a:prstGeom prst="rect">
            <a:avLst/>
          </a:prstGeom>
          <a:solidFill>
            <a:srgbClr val="00D6EE"/>
          </a:solidFill>
        </p:spPr>
        <p:txBody>
          <a:bodyPr vert="horz" wrap="square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700" spc="4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 R"/>
              </a:rPr>
              <a:t>修正しました。</a:t>
            </a:r>
            <a:endParaRPr lang="ja-JP" altLang="en-US" sz="700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  <a:cs typeface="Kozuka Gothic Pr6N R"/>
            </a:endParaRPr>
          </a:p>
        </p:txBody>
      </p:sp>
      <p:sp>
        <p:nvSpPr>
          <p:cNvPr id="118" name="object 175">
            <a:extLst>
              <a:ext uri="{FF2B5EF4-FFF2-40B4-BE49-F238E27FC236}">
                <a16:creationId xmlns:a16="http://schemas.microsoft.com/office/drawing/2014/main" id="{67411DDE-7949-5F43-A0DA-DA4918A7D1BE}"/>
              </a:ext>
            </a:extLst>
          </p:cNvPr>
          <p:cNvSpPr txBox="1"/>
          <p:nvPr/>
        </p:nvSpPr>
        <p:spPr>
          <a:xfrm>
            <a:off x="3848738" y="5332738"/>
            <a:ext cx="577344" cy="166466"/>
          </a:xfrm>
          <a:prstGeom prst="rect">
            <a:avLst/>
          </a:prstGeom>
          <a:solidFill>
            <a:srgbClr val="00D6EE"/>
          </a:solidFill>
        </p:spPr>
        <p:txBody>
          <a:bodyPr vert="horz" wrap="square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700" spc="4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 R"/>
              </a:rPr>
              <a:t>修正しました。</a:t>
            </a:r>
            <a:endParaRPr lang="ja-JP" altLang="en-US" sz="700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  <a:cs typeface="Kozuka Gothic Pr6N R"/>
            </a:endParaRPr>
          </a:p>
        </p:txBody>
      </p:sp>
    </p:spTree>
    <p:extLst>
      <p:ext uri="{BB962C8B-B14F-4D97-AF65-F5344CB8AC3E}">
        <p14:creationId xmlns:p14="http://schemas.microsoft.com/office/powerpoint/2010/main" val="636221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B5D5C-8A63-DAEF-940E-204379C1E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55">
            <a:extLst>
              <a:ext uri="{FF2B5EF4-FFF2-40B4-BE49-F238E27FC236}">
                <a16:creationId xmlns:a16="http://schemas.microsoft.com/office/drawing/2014/main" id="{A075A253-9729-3D8A-6D3F-E917BEEBED9A}"/>
              </a:ext>
            </a:extLst>
          </p:cNvPr>
          <p:cNvSpPr/>
          <p:nvPr/>
        </p:nvSpPr>
        <p:spPr>
          <a:xfrm>
            <a:off x="4488520" y="4869122"/>
            <a:ext cx="2358390" cy="0"/>
          </a:xfrm>
          <a:custGeom>
            <a:avLst/>
            <a:gdLst/>
            <a:ahLst/>
            <a:cxnLst/>
            <a:rect l="l" t="t" r="r" b="b"/>
            <a:pathLst>
              <a:path w="2358390">
                <a:moveTo>
                  <a:pt x="0" y="0"/>
                </a:moveTo>
                <a:lnTo>
                  <a:pt x="2357780" y="0"/>
                </a:lnTo>
              </a:path>
            </a:pathLst>
          </a:custGeom>
          <a:ln w="1270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>
            <a:extLst>
              <a:ext uri="{FF2B5EF4-FFF2-40B4-BE49-F238E27FC236}">
                <a16:creationId xmlns:a16="http://schemas.microsoft.com/office/drawing/2014/main" id="{CCE815A1-A5B9-D669-1A30-D01599E2E7BB}"/>
              </a:ext>
            </a:extLst>
          </p:cNvPr>
          <p:cNvSpPr/>
          <p:nvPr/>
        </p:nvSpPr>
        <p:spPr>
          <a:xfrm>
            <a:off x="7051649" y="3786695"/>
            <a:ext cx="2734310" cy="2884170"/>
          </a:xfrm>
          <a:custGeom>
            <a:avLst/>
            <a:gdLst/>
            <a:ahLst/>
            <a:cxnLst/>
            <a:rect l="l" t="t" r="r" b="b"/>
            <a:pathLst>
              <a:path w="2734309" h="2884170">
                <a:moveTo>
                  <a:pt x="0" y="0"/>
                </a:moveTo>
                <a:lnTo>
                  <a:pt x="2734221" y="0"/>
                </a:lnTo>
                <a:lnTo>
                  <a:pt x="2734221" y="2883789"/>
                </a:lnTo>
                <a:lnTo>
                  <a:pt x="0" y="288378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05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0" name="object 140">
            <a:extLst>
              <a:ext uri="{FF2B5EF4-FFF2-40B4-BE49-F238E27FC236}">
                <a16:creationId xmlns:a16="http://schemas.microsoft.com/office/drawing/2014/main" id="{83EFD33F-DE28-9BFF-F0CB-602FF839F1AD}"/>
              </a:ext>
            </a:extLst>
          </p:cNvPr>
          <p:cNvGrpSpPr/>
          <p:nvPr/>
        </p:nvGrpSpPr>
        <p:grpSpPr>
          <a:xfrm>
            <a:off x="4880350" y="929446"/>
            <a:ext cx="4377055" cy="2193290"/>
            <a:chOff x="4880350" y="929446"/>
            <a:chExt cx="4377055" cy="2193290"/>
          </a:xfrm>
        </p:grpSpPr>
        <p:pic>
          <p:nvPicPr>
            <p:cNvPr id="141" name="object 141">
              <a:extLst>
                <a:ext uri="{FF2B5EF4-FFF2-40B4-BE49-F238E27FC236}">
                  <a16:creationId xmlns:a16="http://schemas.microsoft.com/office/drawing/2014/main" id="{8F2BDC6B-A9C2-9564-1017-73A456DE77D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1957" y="962158"/>
              <a:ext cx="751772" cy="1958589"/>
            </a:xfrm>
            <a:prstGeom prst="rect">
              <a:avLst/>
            </a:prstGeom>
          </p:spPr>
        </p:pic>
        <p:pic>
          <p:nvPicPr>
            <p:cNvPr id="142" name="object 142">
              <a:extLst>
                <a:ext uri="{FF2B5EF4-FFF2-40B4-BE49-F238E27FC236}">
                  <a16:creationId xmlns:a16="http://schemas.microsoft.com/office/drawing/2014/main" id="{600302F3-C4BE-5C8E-331D-B0A3CBF88BA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54449" y="929446"/>
              <a:ext cx="802754" cy="2193184"/>
            </a:xfrm>
            <a:prstGeom prst="rect">
              <a:avLst/>
            </a:prstGeom>
          </p:spPr>
        </p:pic>
        <p:pic>
          <p:nvPicPr>
            <p:cNvPr id="143" name="object 143">
              <a:extLst>
                <a:ext uri="{FF2B5EF4-FFF2-40B4-BE49-F238E27FC236}">
                  <a16:creationId xmlns:a16="http://schemas.microsoft.com/office/drawing/2014/main" id="{47BDCDCA-B84C-F551-5C57-CC751264B03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8340" y="962158"/>
              <a:ext cx="751772" cy="1925083"/>
            </a:xfrm>
            <a:prstGeom prst="rect">
              <a:avLst/>
            </a:prstGeom>
          </p:spPr>
        </p:pic>
        <p:pic>
          <p:nvPicPr>
            <p:cNvPr id="144" name="object 144">
              <a:extLst>
                <a:ext uri="{FF2B5EF4-FFF2-40B4-BE49-F238E27FC236}">
                  <a16:creationId xmlns:a16="http://schemas.microsoft.com/office/drawing/2014/main" id="{3BE74BC7-14A8-231D-4ECE-91A9DFD87A3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80350" y="935025"/>
              <a:ext cx="751772" cy="2118477"/>
            </a:xfrm>
            <a:prstGeom prst="rect">
              <a:avLst/>
            </a:prstGeom>
          </p:spPr>
        </p:pic>
      </p:grpSp>
      <p:sp>
        <p:nvSpPr>
          <p:cNvPr id="148" name="object 148">
            <a:extLst>
              <a:ext uri="{FF2B5EF4-FFF2-40B4-BE49-F238E27FC236}">
                <a16:creationId xmlns:a16="http://schemas.microsoft.com/office/drawing/2014/main" id="{A80E5D67-14C1-6802-4BFD-32F4A9C08BA7}"/>
              </a:ext>
            </a:extLst>
          </p:cNvPr>
          <p:cNvSpPr txBox="1"/>
          <p:nvPr/>
        </p:nvSpPr>
        <p:spPr>
          <a:xfrm>
            <a:off x="4470336" y="3993214"/>
            <a:ext cx="711263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30" dirty="0">
                <a:solidFill>
                  <a:srgbClr val="231F20"/>
                </a:solidFill>
                <a:latin typeface="Kozuka Gothic Pr6N"/>
                <a:cs typeface="Kozuka Gothic Pr6N"/>
              </a:rPr>
              <a:t>ユ</a:t>
            </a:r>
            <a:r>
              <a:rPr sz="700" b="1" spc="-85" dirty="0">
                <a:solidFill>
                  <a:srgbClr val="231F20"/>
                </a:solidFill>
                <a:latin typeface="Kozuka Gothic Pr6N"/>
                <a:cs typeface="Kozuka Gothic Pr6N"/>
              </a:rPr>
              <a:t>ニ</a:t>
            </a:r>
            <a:r>
              <a:rPr sz="700" b="1" spc="-190" dirty="0">
                <a:solidFill>
                  <a:srgbClr val="231F20"/>
                </a:solidFill>
                <a:latin typeface="Kozuka Gothic Pr6N"/>
                <a:cs typeface="Kozuka Gothic Pr6N"/>
              </a:rPr>
              <a:t>ッ</a:t>
            </a:r>
            <a:r>
              <a:rPr sz="700" b="1" spc="-65" dirty="0">
                <a:solidFill>
                  <a:srgbClr val="231F20"/>
                </a:solidFill>
                <a:latin typeface="Kozuka Gothic Pr6N"/>
                <a:cs typeface="Kozuka Gothic Pr6N"/>
              </a:rPr>
              <a:t>ト</a:t>
            </a: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内面</a:t>
            </a:r>
            <a:endParaRPr sz="700" dirty="0">
              <a:latin typeface="Kozuka Gothic Pr6N"/>
              <a:cs typeface="Kozuka Gothic Pr6N"/>
            </a:endParaRPr>
          </a:p>
        </p:txBody>
      </p:sp>
      <p:sp>
        <p:nvSpPr>
          <p:cNvPr id="149" name="object 149">
            <a:extLst>
              <a:ext uri="{FF2B5EF4-FFF2-40B4-BE49-F238E27FC236}">
                <a16:creationId xmlns:a16="http://schemas.microsoft.com/office/drawing/2014/main" id="{80F0BC60-43D4-6334-C660-4DDBF9DA5794}"/>
              </a:ext>
            </a:extLst>
          </p:cNvPr>
          <p:cNvSpPr txBox="1"/>
          <p:nvPr/>
        </p:nvSpPr>
        <p:spPr>
          <a:xfrm>
            <a:off x="4470337" y="4979115"/>
            <a:ext cx="85238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30" dirty="0">
                <a:solidFill>
                  <a:srgbClr val="231F20"/>
                </a:solidFill>
                <a:latin typeface="Kozuka Gothic Pr6N"/>
                <a:cs typeface="Kozuka Gothic Pr6N"/>
              </a:rPr>
              <a:t>ユ</a:t>
            </a:r>
            <a:r>
              <a:rPr sz="700" b="1" spc="-85" dirty="0">
                <a:solidFill>
                  <a:srgbClr val="231F20"/>
                </a:solidFill>
                <a:latin typeface="Kozuka Gothic Pr6N"/>
                <a:cs typeface="Kozuka Gothic Pr6N"/>
              </a:rPr>
              <a:t>ニ</a:t>
            </a:r>
            <a:r>
              <a:rPr sz="700" b="1" spc="-190" dirty="0">
                <a:solidFill>
                  <a:srgbClr val="231F20"/>
                </a:solidFill>
                <a:latin typeface="Kozuka Gothic Pr6N"/>
                <a:cs typeface="Kozuka Gothic Pr6N"/>
              </a:rPr>
              <a:t>ッ</a:t>
            </a:r>
            <a:r>
              <a:rPr sz="700" b="1" spc="-65" dirty="0">
                <a:solidFill>
                  <a:srgbClr val="231F20"/>
                </a:solidFill>
                <a:latin typeface="Kozuka Gothic Pr6N"/>
                <a:cs typeface="Kozuka Gothic Pr6N"/>
              </a:rPr>
              <a:t>ト</a:t>
            </a: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外面</a:t>
            </a:r>
            <a:endParaRPr sz="700" dirty="0">
              <a:latin typeface="Kozuka Gothic Pr6N"/>
              <a:cs typeface="Kozuka Gothic Pr6N"/>
            </a:endParaRPr>
          </a:p>
        </p:txBody>
      </p:sp>
      <p:sp>
        <p:nvSpPr>
          <p:cNvPr id="150" name="object 150">
            <a:extLst>
              <a:ext uri="{FF2B5EF4-FFF2-40B4-BE49-F238E27FC236}">
                <a16:creationId xmlns:a16="http://schemas.microsoft.com/office/drawing/2014/main" id="{4BAC39B5-AC81-649D-5E10-0B3FB3A3F767}"/>
              </a:ext>
            </a:extLst>
          </p:cNvPr>
          <p:cNvSpPr/>
          <p:nvPr/>
        </p:nvSpPr>
        <p:spPr>
          <a:xfrm>
            <a:off x="4488520" y="5794747"/>
            <a:ext cx="2358390" cy="0"/>
          </a:xfrm>
          <a:custGeom>
            <a:avLst/>
            <a:gdLst/>
            <a:ahLst/>
            <a:cxnLst/>
            <a:rect l="l" t="t" r="r" b="b"/>
            <a:pathLst>
              <a:path w="2358390">
                <a:moveTo>
                  <a:pt x="0" y="0"/>
                </a:moveTo>
                <a:lnTo>
                  <a:pt x="2357780" y="0"/>
                </a:lnTo>
              </a:path>
            </a:pathLst>
          </a:custGeom>
          <a:ln w="1270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>
            <a:extLst>
              <a:ext uri="{FF2B5EF4-FFF2-40B4-BE49-F238E27FC236}">
                <a16:creationId xmlns:a16="http://schemas.microsoft.com/office/drawing/2014/main" id="{DB6731FF-8CED-D6D8-BA70-87B753124573}"/>
              </a:ext>
            </a:extLst>
          </p:cNvPr>
          <p:cNvSpPr txBox="1"/>
          <p:nvPr/>
        </p:nvSpPr>
        <p:spPr>
          <a:xfrm>
            <a:off x="4473004" y="5904711"/>
            <a:ext cx="116579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固定</a:t>
            </a:r>
            <a:r>
              <a:rPr sz="700" b="1" spc="-175" dirty="0">
                <a:solidFill>
                  <a:srgbClr val="231F20"/>
                </a:solidFill>
                <a:latin typeface="Kozuka Gothic Pr6N"/>
                <a:cs typeface="Kozuka Gothic Pr6N"/>
              </a:rPr>
              <a:t>棚・</a:t>
            </a: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樹脂</a:t>
            </a:r>
            <a:r>
              <a:rPr sz="700" b="1" spc="-175" dirty="0">
                <a:solidFill>
                  <a:srgbClr val="231F20"/>
                </a:solidFill>
                <a:latin typeface="Kozuka Gothic Pr6N"/>
                <a:cs typeface="Kozuka Gothic Pr6N"/>
              </a:rPr>
              <a:t>棚・</a:t>
            </a:r>
            <a:r>
              <a:rPr sz="700" b="1" dirty="0">
                <a:solidFill>
                  <a:srgbClr val="231F20"/>
                </a:solidFill>
                <a:latin typeface="Kozuka Gothic Pr6N"/>
                <a:cs typeface="Kozuka Gothic Pr6N"/>
              </a:rPr>
              <a:t>木製棚</a:t>
            </a:r>
            <a:endParaRPr sz="700" dirty="0">
              <a:latin typeface="Kozuka Gothic Pr6N"/>
              <a:cs typeface="Kozuka Gothic Pr6N"/>
            </a:endParaRPr>
          </a:p>
        </p:txBody>
      </p:sp>
      <p:grpSp>
        <p:nvGrpSpPr>
          <p:cNvPr id="152" name="object 152">
            <a:extLst>
              <a:ext uri="{FF2B5EF4-FFF2-40B4-BE49-F238E27FC236}">
                <a16:creationId xmlns:a16="http://schemas.microsoft.com/office/drawing/2014/main" id="{99CE9BEB-0D91-64D9-2DBB-866133B102E9}"/>
              </a:ext>
            </a:extLst>
          </p:cNvPr>
          <p:cNvGrpSpPr/>
          <p:nvPr/>
        </p:nvGrpSpPr>
        <p:grpSpPr>
          <a:xfrm>
            <a:off x="4486071" y="4157421"/>
            <a:ext cx="2360930" cy="372110"/>
            <a:chOff x="4486071" y="4157421"/>
            <a:chExt cx="2360930" cy="372110"/>
          </a:xfrm>
        </p:grpSpPr>
        <p:pic>
          <p:nvPicPr>
            <p:cNvPr id="153" name="object 153">
              <a:extLst>
                <a:ext uri="{FF2B5EF4-FFF2-40B4-BE49-F238E27FC236}">
                  <a16:creationId xmlns:a16="http://schemas.microsoft.com/office/drawing/2014/main" id="{2E1BE0B7-BF56-787C-F096-0665C30ACD0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86071" y="4160608"/>
              <a:ext cx="560158" cy="365721"/>
            </a:xfrm>
            <a:prstGeom prst="rect">
              <a:avLst/>
            </a:prstGeom>
          </p:spPr>
        </p:pic>
        <p:pic>
          <p:nvPicPr>
            <p:cNvPr id="154" name="object 154">
              <a:extLst>
                <a:ext uri="{FF2B5EF4-FFF2-40B4-BE49-F238E27FC236}">
                  <a16:creationId xmlns:a16="http://schemas.microsoft.com/office/drawing/2014/main" id="{7247724B-3CAF-1ED8-08D5-63C1C07246D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85054" y="4160608"/>
              <a:ext cx="560171" cy="365721"/>
            </a:xfrm>
            <a:prstGeom prst="rect">
              <a:avLst/>
            </a:prstGeom>
          </p:spPr>
        </p:pic>
        <p:pic>
          <p:nvPicPr>
            <p:cNvPr id="155" name="object 155">
              <a:extLst>
                <a:ext uri="{FF2B5EF4-FFF2-40B4-BE49-F238E27FC236}">
                  <a16:creationId xmlns:a16="http://schemas.microsoft.com/office/drawing/2014/main" id="{C3FD6892-853D-63CF-A72F-53765DF95EA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84062" y="4160608"/>
              <a:ext cx="560158" cy="365721"/>
            </a:xfrm>
            <a:prstGeom prst="rect">
              <a:avLst/>
            </a:prstGeom>
          </p:spPr>
        </p:pic>
        <p:pic>
          <p:nvPicPr>
            <p:cNvPr id="156" name="object 156">
              <a:extLst>
                <a:ext uri="{FF2B5EF4-FFF2-40B4-BE49-F238E27FC236}">
                  <a16:creationId xmlns:a16="http://schemas.microsoft.com/office/drawing/2014/main" id="{7BB49909-8DC9-6191-02DA-58549EDCBAB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83045" y="4160608"/>
              <a:ext cx="560171" cy="365721"/>
            </a:xfrm>
            <a:prstGeom prst="rect">
              <a:avLst/>
            </a:prstGeom>
          </p:spPr>
        </p:pic>
        <p:sp>
          <p:nvSpPr>
            <p:cNvPr id="157" name="object 157">
              <a:extLst>
                <a:ext uri="{FF2B5EF4-FFF2-40B4-BE49-F238E27FC236}">
                  <a16:creationId xmlns:a16="http://schemas.microsoft.com/office/drawing/2014/main" id="{0D8D644C-973B-620B-5A7F-E69F0B3340F6}"/>
                </a:ext>
              </a:extLst>
            </p:cNvPr>
            <p:cNvSpPr/>
            <p:nvPr/>
          </p:nvSpPr>
          <p:spPr>
            <a:xfrm>
              <a:off x="6283058" y="4160596"/>
              <a:ext cx="560705" cy="365760"/>
            </a:xfrm>
            <a:custGeom>
              <a:avLst/>
              <a:gdLst/>
              <a:ahLst/>
              <a:cxnLst/>
              <a:rect l="l" t="t" r="r" b="b"/>
              <a:pathLst>
                <a:path w="560704" h="365760">
                  <a:moveTo>
                    <a:pt x="560158" y="365721"/>
                  </a:moveTo>
                  <a:lnTo>
                    <a:pt x="0" y="365721"/>
                  </a:lnTo>
                  <a:lnTo>
                    <a:pt x="0" y="0"/>
                  </a:lnTo>
                  <a:lnTo>
                    <a:pt x="560158" y="0"/>
                  </a:lnTo>
                  <a:lnTo>
                    <a:pt x="560158" y="365721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9" name="object 159">
            <a:extLst>
              <a:ext uri="{FF2B5EF4-FFF2-40B4-BE49-F238E27FC236}">
                <a16:creationId xmlns:a16="http://schemas.microsoft.com/office/drawing/2014/main" id="{74633161-AE42-2E87-94B8-E9666A10735F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86256" y="4043972"/>
            <a:ext cx="766724" cy="1209179"/>
          </a:xfrm>
          <a:prstGeom prst="rect">
            <a:avLst/>
          </a:prstGeom>
        </p:spPr>
      </p:pic>
      <p:pic>
        <p:nvPicPr>
          <p:cNvPr id="160" name="object 160">
            <a:extLst>
              <a:ext uri="{FF2B5EF4-FFF2-40B4-BE49-F238E27FC236}">
                <a16:creationId xmlns:a16="http://schemas.microsoft.com/office/drawing/2014/main" id="{D64FEAC1-5B22-BC0A-ABC0-81031BC77F9D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37931" y="4043972"/>
            <a:ext cx="766724" cy="1209179"/>
          </a:xfrm>
          <a:prstGeom prst="rect">
            <a:avLst/>
          </a:prstGeom>
        </p:spPr>
      </p:pic>
      <p:pic>
        <p:nvPicPr>
          <p:cNvPr id="161" name="object 161">
            <a:extLst>
              <a:ext uri="{FF2B5EF4-FFF2-40B4-BE49-F238E27FC236}">
                <a16:creationId xmlns:a16="http://schemas.microsoft.com/office/drawing/2014/main" id="{32D980C3-778A-4B8C-D56F-4E71B4A43F66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889618" y="4043972"/>
            <a:ext cx="766724" cy="1209179"/>
          </a:xfrm>
          <a:prstGeom prst="rect">
            <a:avLst/>
          </a:prstGeom>
        </p:spPr>
      </p:pic>
      <p:sp>
        <p:nvSpPr>
          <p:cNvPr id="162" name="object 162">
            <a:extLst>
              <a:ext uri="{FF2B5EF4-FFF2-40B4-BE49-F238E27FC236}">
                <a16:creationId xmlns:a16="http://schemas.microsoft.com/office/drawing/2014/main" id="{A7AB3C1E-C117-E33E-C506-8288D4F08357}"/>
              </a:ext>
            </a:extLst>
          </p:cNvPr>
          <p:cNvSpPr txBox="1"/>
          <p:nvPr/>
        </p:nvSpPr>
        <p:spPr>
          <a:xfrm>
            <a:off x="4495810" y="4557981"/>
            <a:ext cx="550420" cy="153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ウォールナット柄</a:t>
            </a:r>
            <a:endParaRPr lang="en-US" altLang="ja-JP" sz="55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</a:t>
            </a: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TY</a:t>
            </a:r>
            <a:r>
              <a:rPr lang="ja-JP" altLang="en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63" name="object 163">
            <a:extLst>
              <a:ext uri="{FF2B5EF4-FFF2-40B4-BE49-F238E27FC236}">
                <a16:creationId xmlns:a16="http://schemas.microsoft.com/office/drawing/2014/main" id="{45B3BB52-D62D-F458-035A-764D425F0FE2}"/>
              </a:ext>
            </a:extLst>
          </p:cNvPr>
          <p:cNvSpPr/>
          <p:nvPr/>
        </p:nvSpPr>
        <p:spPr>
          <a:xfrm>
            <a:off x="4486059" y="5157431"/>
            <a:ext cx="560705" cy="365760"/>
          </a:xfrm>
          <a:custGeom>
            <a:avLst/>
            <a:gdLst/>
            <a:ahLst/>
            <a:cxnLst/>
            <a:rect l="l" t="t" r="r" b="b"/>
            <a:pathLst>
              <a:path w="560704" h="365760">
                <a:moveTo>
                  <a:pt x="560171" y="0"/>
                </a:moveTo>
                <a:lnTo>
                  <a:pt x="0" y="0"/>
                </a:lnTo>
                <a:lnTo>
                  <a:pt x="0" y="365709"/>
                </a:lnTo>
                <a:lnTo>
                  <a:pt x="560171" y="365709"/>
                </a:lnTo>
                <a:lnTo>
                  <a:pt x="560171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>
            <a:extLst>
              <a:ext uri="{FF2B5EF4-FFF2-40B4-BE49-F238E27FC236}">
                <a16:creationId xmlns:a16="http://schemas.microsoft.com/office/drawing/2014/main" id="{738C6DB1-1281-15C3-4C45-6D62605A504F}"/>
              </a:ext>
            </a:extLst>
          </p:cNvPr>
          <p:cNvSpPr txBox="1"/>
          <p:nvPr/>
        </p:nvSpPr>
        <p:spPr>
          <a:xfrm>
            <a:off x="4486059" y="6471517"/>
            <a:ext cx="585069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グレー色</a:t>
            </a:r>
            <a:endParaRPr lang="ja-JP" altLang="en-US" sz="550" dirty="0">
              <a:latin typeface="MS PGothic Regular"/>
              <a:cs typeface="A-OTF Gothic BBB Pro"/>
            </a:endParaRPr>
          </a:p>
        </p:txBody>
      </p:sp>
      <p:pic>
        <p:nvPicPr>
          <p:cNvPr id="165" name="object 165">
            <a:extLst>
              <a:ext uri="{FF2B5EF4-FFF2-40B4-BE49-F238E27FC236}">
                <a16:creationId xmlns:a16="http://schemas.microsoft.com/office/drawing/2014/main" id="{6462C9ED-968A-05DC-BDEB-D4634A7D5321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486071" y="6099492"/>
            <a:ext cx="560158" cy="365709"/>
          </a:xfrm>
          <a:prstGeom prst="rect">
            <a:avLst/>
          </a:prstGeom>
        </p:spPr>
      </p:pic>
      <p:grpSp>
        <p:nvGrpSpPr>
          <p:cNvPr id="166" name="object 166">
            <a:extLst>
              <a:ext uri="{FF2B5EF4-FFF2-40B4-BE49-F238E27FC236}">
                <a16:creationId xmlns:a16="http://schemas.microsoft.com/office/drawing/2014/main" id="{2050850D-2063-60EA-45E6-E7894F0BDDA0}"/>
              </a:ext>
            </a:extLst>
          </p:cNvPr>
          <p:cNvGrpSpPr/>
          <p:nvPr/>
        </p:nvGrpSpPr>
        <p:grpSpPr>
          <a:xfrm>
            <a:off x="5210125" y="5131654"/>
            <a:ext cx="535305" cy="403860"/>
            <a:chOff x="5210125" y="5131654"/>
            <a:chExt cx="535305" cy="403860"/>
          </a:xfrm>
        </p:grpSpPr>
        <p:pic>
          <p:nvPicPr>
            <p:cNvPr id="167" name="object 167">
              <a:extLst>
                <a:ext uri="{FF2B5EF4-FFF2-40B4-BE49-F238E27FC236}">
                  <a16:creationId xmlns:a16="http://schemas.microsoft.com/office/drawing/2014/main" id="{C796F30E-2B6A-EBFE-B115-FD8772D6F50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10125" y="5131654"/>
              <a:ext cx="437113" cy="403449"/>
            </a:xfrm>
            <a:prstGeom prst="rect">
              <a:avLst/>
            </a:prstGeom>
          </p:spPr>
        </p:pic>
        <p:sp>
          <p:nvSpPr>
            <p:cNvPr id="168" name="object 168">
              <a:extLst>
                <a:ext uri="{FF2B5EF4-FFF2-40B4-BE49-F238E27FC236}">
                  <a16:creationId xmlns:a16="http://schemas.microsoft.com/office/drawing/2014/main" id="{27B9E683-CD12-A559-0731-F116EF802A50}"/>
                </a:ext>
              </a:extLst>
            </p:cNvPr>
            <p:cNvSpPr/>
            <p:nvPr/>
          </p:nvSpPr>
          <p:spPr>
            <a:xfrm>
              <a:off x="5613970" y="5356584"/>
              <a:ext cx="132080" cy="0"/>
            </a:xfrm>
            <a:custGeom>
              <a:avLst/>
              <a:gdLst/>
              <a:ahLst/>
              <a:cxnLst/>
              <a:rect l="l" t="t" r="r" b="b"/>
              <a:pathLst>
                <a:path w="132079">
                  <a:moveTo>
                    <a:pt x="0" y="0"/>
                  </a:moveTo>
                  <a:lnTo>
                    <a:pt x="131457" y="0"/>
                  </a:lnTo>
                </a:path>
              </a:pathLst>
            </a:custGeom>
            <a:ln w="381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9" name="object 169">
            <a:extLst>
              <a:ext uri="{FF2B5EF4-FFF2-40B4-BE49-F238E27FC236}">
                <a16:creationId xmlns:a16="http://schemas.microsoft.com/office/drawing/2014/main" id="{6BCE1A78-1D0B-CE0B-2F48-FE446142113A}"/>
              </a:ext>
            </a:extLst>
          </p:cNvPr>
          <p:cNvGrpSpPr/>
          <p:nvPr/>
        </p:nvGrpSpPr>
        <p:grpSpPr>
          <a:xfrm>
            <a:off x="6216451" y="5076469"/>
            <a:ext cx="623570" cy="459105"/>
            <a:chOff x="6216451" y="5076469"/>
            <a:chExt cx="623570" cy="459105"/>
          </a:xfrm>
        </p:grpSpPr>
        <p:pic>
          <p:nvPicPr>
            <p:cNvPr id="170" name="object 170">
              <a:extLst>
                <a:ext uri="{FF2B5EF4-FFF2-40B4-BE49-F238E27FC236}">
                  <a16:creationId xmlns:a16="http://schemas.microsoft.com/office/drawing/2014/main" id="{4A5A2C20-252A-432F-7581-2BF3943B133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87338" y="5076469"/>
              <a:ext cx="552462" cy="458635"/>
            </a:xfrm>
            <a:prstGeom prst="rect">
              <a:avLst/>
            </a:prstGeom>
          </p:spPr>
        </p:pic>
        <p:sp>
          <p:nvSpPr>
            <p:cNvPr id="171" name="object 171">
              <a:extLst>
                <a:ext uri="{FF2B5EF4-FFF2-40B4-BE49-F238E27FC236}">
                  <a16:creationId xmlns:a16="http://schemas.microsoft.com/office/drawing/2014/main" id="{21036CC7-5DBD-C51D-D269-495FF31BB782}"/>
                </a:ext>
              </a:extLst>
            </p:cNvPr>
            <p:cNvSpPr/>
            <p:nvPr/>
          </p:nvSpPr>
          <p:spPr>
            <a:xfrm>
              <a:off x="6216451" y="5356584"/>
              <a:ext cx="213995" cy="0"/>
            </a:xfrm>
            <a:custGeom>
              <a:avLst/>
              <a:gdLst/>
              <a:ahLst/>
              <a:cxnLst/>
              <a:rect l="l" t="t" r="r" b="b"/>
              <a:pathLst>
                <a:path w="213995">
                  <a:moveTo>
                    <a:pt x="0" y="0"/>
                  </a:moveTo>
                  <a:lnTo>
                    <a:pt x="213601" y="0"/>
                  </a:lnTo>
                </a:path>
              </a:pathLst>
            </a:custGeom>
            <a:ln w="381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" name="object 172">
            <a:extLst>
              <a:ext uri="{FF2B5EF4-FFF2-40B4-BE49-F238E27FC236}">
                <a16:creationId xmlns:a16="http://schemas.microsoft.com/office/drawing/2014/main" id="{A2080AFF-72AE-ED60-8FAF-F3245720A878}"/>
              </a:ext>
            </a:extLst>
          </p:cNvPr>
          <p:cNvSpPr txBox="1"/>
          <p:nvPr/>
        </p:nvSpPr>
        <p:spPr>
          <a:xfrm>
            <a:off x="5722795" y="5242130"/>
            <a:ext cx="49954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5080" algn="ctr"/>
            <a:r>
              <a:rPr sz="50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ユニット外面は</a:t>
            </a:r>
            <a:endParaRPr lang="en-US" altLang="ja-JP" sz="50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065" marR="5080" indent="5080" algn="ctr"/>
            <a:r>
              <a:rPr sz="50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ライトグレー色に</a:t>
            </a:r>
            <a:endParaRPr lang="en-US" altLang="ja-JP" sz="500" dirty="0">
              <a:solidFill>
                <a:srgbClr val="231F20"/>
              </a:solidFill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065" marR="5080" indent="5080" algn="ctr"/>
            <a:r>
              <a:rPr sz="500" dirty="0" err="1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なります</a:t>
            </a:r>
            <a:r>
              <a:rPr sz="5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。</a:t>
            </a:r>
            <a:endParaRPr sz="50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83" name="Rectangle 24">
            <a:extLst>
              <a:ext uri="{FF2B5EF4-FFF2-40B4-BE49-F238E27FC236}">
                <a16:creationId xmlns:a16="http://schemas.microsoft.com/office/drawing/2014/main" id="{2A12EC64-5A29-F268-8561-760EEE97D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263" y="113675"/>
            <a:ext cx="38543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</a:pPr>
            <a:r>
              <a:rPr lang="ja-JP" altLang="en-US" sz="1100" b="1">
                <a:solidFill>
                  <a:schemeClr val="bg1"/>
                </a:solidFill>
                <a:latin typeface="ＭＳ Ｐゴシック" charset="-128"/>
              </a:rPr>
              <a:t>クロークシェルフ</a:t>
            </a:r>
            <a:endParaRPr lang="ja-JP" altLang="en-US" sz="1100" b="1" dirty="0">
              <a:solidFill>
                <a:schemeClr val="bg1"/>
              </a:solidFill>
              <a:latin typeface="ＭＳ Ｐゴシック" charset="-128"/>
            </a:endParaRPr>
          </a:p>
        </p:txBody>
      </p:sp>
      <p:sp>
        <p:nvSpPr>
          <p:cNvPr id="188" name="object 175">
            <a:extLst>
              <a:ext uri="{FF2B5EF4-FFF2-40B4-BE49-F238E27FC236}">
                <a16:creationId xmlns:a16="http://schemas.microsoft.com/office/drawing/2014/main" id="{E5F2E350-7121-68AD-2661-C137D101B79E}"/>
              </a:ext>
            </a:extLst>
          </p:cNvPr>
          <p:cNvSpPr txBox="1"/>
          <p:nvPr/>
        </p:nvSpPr>
        <p:spPr>
          <a:xfrm>
            <a:off x="5046229" y="3075892"/>
            <a:ext cx="759844" cy="35458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9050">
              <a:spcBef>
                <a:spcPts val="275"/>
              </a:spcBef>
            </a:pPr>
            <a:r>
              <a:rPr lang="ja-JP" altLang="en-US" sz="700" spc="35">
                <a:solidFill>
                  <a:srgbClr val="231F20"/>
                </a:solidFill>
                <a:latin typeface="MS PGothic Regular"/>
                <a:cs typeface="A-OTF Gothic BBB Pro"/>
              </a:rPr>
              <a:t>靴収納</a:t>
            </a:r>
            <a:endParaRPr lang="ja-JP" altLang="en-US" sz="700">
              <a:latin typeface="MS PGothic Regular"/>
              <a:cs typeface="A-OTF Gothic BBB Pro"/>
            </a:endParaRP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可動棚（樹脂製）</a:t>
            </a:r>
            <a:r>
              <a:rPr lang="en-US" altLang="ja-JP" sz="550" dirty="0">
                <a:solidFill>
                  <a:srgbClr val="231F20"/>
                </a:solidFill>
                <a:latin typeface="+mn-ea"/>
                <a:cs typeface="A-OTF Gothic BBB Pro"/>
              </a:rPr>
              <a:t>9</a:t>
            </a: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枚</a:t>
            </a: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固定棚 </a:t>
            </a:r>
            <a:r>
              <a:rPr lang="en-US" altLang="ja-JP" sz="550" dirty="0">
                <a:solidFill>
                  <a:srgbClr val="231F20"/>
                </a:solidFill>
                <a:latin typeface="+mn-ea"/>
                <a:cs typeface="A-OTF Gothic BBB Pro"/>
              </a:rPr>
              <a:t>1</a:t>
            </a: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枚</a:t>
            </a:r>
            <a:endParaRPr lang="ja-JP" altLang="en-US" sz="550" dirty="0">
              <a:latin typeface="+mn-ea"/>
              <a:cs typeface="A-OTF Gothic BBB Pro"/>
            </a:endParaRPr>
          </a:p>
        </p:txBody>
      </p:sp>
      <p:sp>
        <p:nvSpPr>
          <p:cNvPr id="189" name="object 175">
            <a:extLst>
              <a:ext uri="{FF2B5EF4-FFF2-40B4-BE49-F238E27FC236}">
                <a16:creationId xmlns:a16="http://schemas.microsoft.com/office/drawing/2014/main" id="{6BA3B18B-8462-BA64-207C-492A2A5AEEC9}"/>
              </a:ext>
            </a:extLst>
          </p:cNvPr>
          <p:cNvSpPr txBox="1"/>
          <p:nvPr/>
        </p:nvSpPr>
        <p:spPr>
          <a:xfrm>
            <a:off x="6087066" y="3075892"/>
            <a:ext cx="759844" cy="446917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9050">
              <a:lnSpc>
                <a:spcPts val="835"/>
              </a:lnSpc>
              <a:spcBef>
                <a:spcPts val="275"/>
              </a:spcBef>
            </a:pPr>
            <a:r>
              <a:rPr lang="ja-JP" altLang="en-US" sz="700" spc="35">
                <a:solidFill>
                  <a:srgbClr val="231F20"/>
                </a:solidFill>
                <a:latin typeface="MS PGothic Regular"/>
                <a:cs typeface="A-OTF Gothic BBB Pro"/>
              </a:rPr>
              <a:t>傘・衣類収納</a:t>
            </a:r>
            <a:endParaRPr lang="ja-JP" altLang="en-US" sz="700">
              <a:latin typeface="MS PGothic Regular"/>
              <a:cs typeface="A-OTF Gothic BBB Pro"/>
            </a:endParaRP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可動棚（樹脂製）</a:t>
            </a:r>
            <a:r>
              <a:rPr lang="en-US" altLang="ja-JP" sz="550" dirty="0">
                <a:solidFill>
                  <a:srgbClr val="231F20"/>
                </a:solidFill>
                <a:latin typeface="+mn-ea"/>
                <a:cs typeface="A-OTF Gothic BBB Pro"/>
              </a:rPr>
              <a:t>4</a:t>
            </a: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枚</a:t>
            </a: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固定棚１枚 </a:t>
            </a: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パイプ１本</a:t>
            </a:r>
            <a:endParaRPr lang="ja-JP" altLang="en-US" sz="550" dirty="0">
              <a:latin typeface="+mn-ea"/>
              <a:cs typeface="A-OTF Gothic BBB Pro"/>
            </a:endParaRPr>
          </a:p>
        </p:txBody>
      </p:sp>
      <p:sp>
        <p:nvSpPr>
          <p:cNvPr id="190" name="object 175">
            <a:extLst>
              <a:ext uri="{FF2B5EF4-FFF2-40B4-BE49-F238E27FC236}">
                <a16:creationId xmlns:a16="http://schemas.microsoft.com/office/drawing/2014/main" id="{0114233C-091B-3837-28D8-C36B44FB0DB1}"/>
              </a:ext>
            </a:extLst>
          </p:cNvPr>
          <p:cNvSpPr txBox="1"/>
          <p:nvPr/>
        </p:nvSpPr>
        <p:spPr>
          <a:xfrm>
            <a:off x="7278087" y="3075892"/>
            <a:ext cx="759844" cy="446917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9050">
              <a:lnSpc>
                <a:spcPts val="835"/>
              </a:lnSpc>
              <a:spcBef>
                <a:spcPts val="275"/>
              </a:spcBef>
            </a:pPr>
            <a:r>
              <a:rPr lang="ja-JP" altLang="en-US" sz="700" spc="35">
                <a:solidFill>
                  <a:srgbClr val="231F20"/>
                </a:solidFill>
                <a:latin typeface="MS PGothic Regular"/>
                <a:cs typeface="A-OTF Gothic BBB Pro"/>
              </a:rPr>
              <a:t>コート収納</a:t>
            </a:r>
            <a:endParaRPr lang="ja-JP" altLang="en-US" sz="700">
              <a:latin typeface="MS PGothic Regular"/>
              <a:cs typeface="A-OTF Gothic BBB Pro"/>
            </a:endParaRP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可動棚（樹脂製）</a:t>
            </a:r>
            <a:r>
              <a:rPr lang="en-US" altLang="ja-JP" sz="550" dirty="0">
                <a:solidFill>
                  <a:srgbClr val="231F20"/>
                </a:solidFill>
                <a:latin typeface="+mn-ea"/>
                <a:cs typeface="A-OTF Gothic BBB Pro"/>
              </a:rPr>
              <a:t>2</a:t>
            </a: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枚</a:t>
            </a: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固定棚１枚 </a:t>
            </a: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パイプ１本</a:t>
            </a:r>
            <a:endParaRPr lang="ja-JP" altLang="en-US" sz="550" dirty="0">
              <a:latin typeface="+mn-ea"/>
              <a:cs typeface="A-OTF Gothic BBB Pro"/>
            </a:endParaRPr>
          </a:p>
        </p:txBody>
      </p:sp>
      <p:sp>
        <p:nvSpPr>
          <p:cNvPr id="191" name="object 175">
            <a:extLst>
              <a:ext uri="{FF2B5EF4-FFF2-40B4-BE49-F238E27FC236}">
                <a16:creationId xmlns:a16="http://schemas.microsoft.com/office/drawing/2014/main" id="{8090C8B9-1B7A-68E8-E773-D4C97CBFD75A}"/>
              </a:ext>
            </a:extLst>
          </p:cNvPr>
          <p:cNvSpPr txBox="1"/>
          <p:nvPr/>
        </p:nvSpPr>
        <p:spPr>
          <a:xfrm>
            <a:off x="8459253" y="3075892"/>
            <a:ext cx="759844" cy="3494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9050">
              <a:lnSpc>
                <a:spcPts val="835"/>
              </a:lnSpc>
              <a:spcBef>
                <a:spcPts val="275"/>
              </a:spcBef>
            </a:pPr>
            <a:r>
              <a:rPr lang="ja-JP" altLang="en-US" sz="700" spc="35">
                <a:solidFill>
                  <a:srgbClr val="231F20"/>
                </a:solidFill>
                <a:latin typeface="MS PGothic Regular"/>
                <a:cs typeface="A-OTF Gothic BBB Pro"/>
              </a:rPr>
              <a:t>下部オープン収納</a:t>
            </a:r>
            <a:endParaRPr lang="ja-JP" altLang="en-US" sz="700">
              <a:latin typeface="MS PGothic Regular"/>
              <a:cs typeface="A-OTF Gothic BBB Pro"/>
            </a:endParaRP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可動棚（樹脂製）</a:t>
            </a:r>
            <a:r>
              <a:rPr lang="en-US" altLang="ja-JP" sz="550" dirty="0">
                <a:solidFill>
                  <a:srgbClr val="231F20"/>
                </a:solidFill>
                <a:latin typeface="+mn-ea"/>
                <a:cs typeface="A-OTF Gothic BBB Pro"/>
              </a:rPr>
              <a:t>4</a:t>
            </a: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枚</a:t>
            </a:r>
          </a:p>
          <a:p>
            <a:pPr marL="13335" marR="5080" indent="-1270"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+mn-ea"/>
                <a:cs typeface="A-OTF Gothic BBB Pro"/>
              </a:rPr>
              <a:t>固定棚１枚</a:t>
            </a:r>
            <a:endParaRPr lang="ja-JP" altLang="en-US" sz="550" dirty="0">
              <a:latin typeface="+mn-ea"/>
              <a:cs typeface="A-OTF Gothic BBB Pro"/>
            </a:endParaRPr>
          </a:p>
        </p:txBody>
      </p:sp>
      <p:sp>
        <p:nvSpPr>
          <p:cNvPr id="193" name="object 162">
            <a:extLst>
              <a:ext uri="{FF2B5EF4-FFF2-40B4-BE49-F238E27FC236}">
                <a16:creationId xmlns:a16="http://schemas.microsoft.com/office/drawing/2014/main" id="{007EDE61-3131-A36E-6C04-1EF855D582C6}"/>
              </a:ext>
            </a:extLst>
          </p:cNvPr>
          <p:cNvSpPr txBox="1"/>
          <p:nvPr/>
        </p:nvSpPr>
        <p:spPr>
          <a:xfrm>
            <a:off x="5086653" y="4557981"/>
            <a:ext cx="550420" cy="153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グレージュアッシュ柄</a:t>
            </a:r>
          </a:p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</a:t>
            </a: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RV</a:t>
            </a:r>
            <a:r>
              <a:rPr lang="ja-JP" altLang="en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94" name="object 162">
            <a:extLst>
              <a:ext uri="{FF2B5EF4-FFF2-40B4-BE49-F238E27FC236}">
                <a16:creationId xmlns:a16="http://schemas.microsoft.com/office/drawing/2014/main" id="{522312E4-C8B3-F54F-3A67-330DAC3A6234}"/>
              </a:ext>
            </a:extLst>
          </p:cNvPr>
          <p:cNvSpPr txBox="1"/>
          <p:nvPr/>
        </p:nvSpPr>
        <p:spPr>
          <a:xfrm>
            <a:off x="5684530" y="4557981"/>
            <a:ext cx="550420" cy="153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イデアオーク柄</a:t>
            </a:r>
          </a:p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</a:t>
            </a: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EV</a:t>
            </a:r>
            <a:r>
              <a:rPr lang="ja-JP" altLang="en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95" name="object 162">
            <a:extLst>
              <a:ext uri="{FF2B5EF4-FFF2-40B4-BE49-F238E27FC236}">
                <a16:creationId xmlns:a16="http://schemas.microsoft.com/office/drawing/2014/main" id="{1D5784D0-D69F-AAEA-F8B2-DDD031AE6599}"/>
              </a:ext>
            </a:extLst>
          </p:cNvPr>
          <p:cNvSpPr txBox="1"/>
          <p:nvPr/>
        </p:nvSpPr>
        <p:spPr>
          <a:xfrm>
            <a:off x="6282407" y="4551468"/>
            <a:ext cx="550420" cy="153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しっくいホワイト柄</a:t>
            </a:r>
          </a:p>
          <a:p>
            <a:pPr>
              <a:lnSpc>
                <a:spcPts val="46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（</a:t>
            </a:r>
            <a:r>
              <a:rPr lang="en" altLang="ja-JP"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PY</a:t>
            </a:r>
            <a:r>
              <a:rPr lang="ja-JP" altLang="en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196" name="object 162">
            <a:extLst>
              <a:ext uri="{FF2B5EF4-FFF2-40B4-BE49-F238E27FC236}">
                <a16:creationId xmlns:a16="http://schemas.microsoft.com/office/drawing/2014/main" id="{CFD30053-A25B-3E4C-4E76-EB93A2794C17}"/>
              </a:ext>
            </a:extLst>
          </p:cNvPr>
          <p:cNvSpPr txBox="1"/>
          <p:nvPr/>
        </p:nvSpPr>
        <p:spPr>
          <a:xfrm>
            <a:off x="4495810" y="5542720"/>
            <a:ext cx="55042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550">
                <a:solidFill>
                  <a:srgbClr val="231F20"/>
                </a:solidFill>
                <a:latin typeface="MS PGothic Regular"/>
                <a:cs typeface="A-OTF Gothic BBB Pro"/>
              </a:rPr>
              <a:t>ライトグレー色</a:t>
            </a:r>
            <a:endParaRPr lang="ja-JP" altLang="en-US" sz="550" dirty="0">
              <a:latin typeface="MS PGothic Regular"/>
              <a:cs typeface="A-OTF Gothic BBB Pro"/>
            </a:endParaRPr>
          </a:p>
        </p:txBody>
      </p:sp>
      <p:sp>
        <p:nvSpPr>
          <p:cNvPr id="158" name="Rectangle 126">
            <a:extLst>
              <a:ext uri="{FF2B5EF4-FFF2-40B4-BE49-F238E27FC236}">
                <a16:creationId xmlns:a16="http://schemas.microsoft.com/office/drawing/2014/main" id="{DA944EA5-08B3-C656-8F44-36D9F0205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92" y="3804302"/>
            <a:ext cx="41493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ja-JP" altLang="en-US" sz="1100" b="0" i="0" u="none" strike="noStrike">
                <a:effectLst/>
                <a:latin typeface="Helvetica" pitchFamily="2" charset="0"/>
              </a:rPr>
              <a:t>収納物をひと目でキャッチ。</a:t>
            </a:r>
          </a:p>
          <a:p>
            <a:pPr algn="l"/>
            <a:r>
              <a:rPr lang="ja-JP" altLang="en-US" sz="1100" b="0" i="0" u="none" strike="noStrike">
                <a:effectLst/>
                <a:latin typeface="Helvetica" pitchFamily="2" charset="0"/>
              </a:rPr>
              <a:t>探し物がスムーズに見つかり、お出かけの際もゆとりが生まれます</a:t>
            </a:r>
            <a:r>
              <a:rPr lang="ja-JP" altLang="en-US" sz="1100" spc="-100"/>
              <a:t>。</a:t>
            </a:r>
          </a:p>
        </p:txBody>
      </p:sp>
      <p:sp>
        <p:nvSpPr>
          <p:cNvPr id="490" name="bg object 24">
            <a:extLst>
              <a:ext uri="{FF2B5EF4-FFF2-40B4-BE49-F238E27FC236}">
                <a16:creationId xmlns:a16="http://schemas.microsoft.com/office/drawing/2014/main" id="{03AB0E4E-0837-9CA6-1909-093B426250B7}"/>
              </a:ext>
            </a:extLst>
          </p:cNvPr>
          <p:cNvSpPr/>
          <p:nvPr/>
        </p:nvSpPr>
        <p:spPr>
          <a:xfrm>
            <a:off x="142011" y="692035"/>
            <a:ext cx="4149725" cy="2973705"/>
          </a:xfrm>
          <a:custGeom>
            <a:avLst/>
            <a:gdLst/>
            <a:ahLst/>
            <a:cxnLst/>
            <a:rect l="l" t="t" r="r" b="b"/>
            <a:pathLst>
              <a:path w="4149725" h="2973704">
                <a:moveTo>
                  <a:pt x="4149394" y="0"/>
                </a:moveTo>
                <a:lnTo>
                  <a:pt x="0" y="0"/>
                </a:lnTo>
                <a:lnTo>
                  <a:pt x="0" y="2973616"/>
                </a:lnTo>
                <a:lnTo>
                  <a:pt x="4149394" y="2973616"/>
                </a:lnTo>
                <a:lnTo>
                  <a:pt x="4149394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1" name="bg object 25">
            <a:extLst>
              <a:ext uri="{FF2B5EF4-FFF2-40B4-BE49-F238E27FC236}">
                <a16:creationId xmlns:a16="http://schemas.microsoft.com/office/drawing/2014/main" id="{30C002E4-ADA9-DCFC-77C4-F3C9F737D55A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15487" y="692048"/>
            <a:ext cx="3436041" cy="2973603"/>
          </a:xfrm>
          <a:prstGeom prst="rect">
            <a:avLst/>
          </a:prstGeom>
        </p:spPr>
      </p:pic>
      <p:sp>
        <p:nvSpPr>
          <p:cNvPr id="492" name="object 2">
            <a:extLst>
              <a:ext uri="{FF2B5EF4-FFF2-40B4-BE49-F238E27FC236}">
                <a16:creationId xmlns:a16="http://schemas.microsoft.com/office/drawing/2014/main" id="{A0F2E2FA-3DEE-0B77-D9BB-439B22DDC75A}"/>
              </a:ext>
            </a:extLst>
          </p:cNvPr>
          <p:cNvSpPr txBox="1"/>
          <p:nvPr/>
        </p:nvSpPr>
        <p:spPr>
          <a:xfrm>
            <a:off x="2475420" y="5992229"/>
            <a:ext cx="1693489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>
              <a:lnSpc>
                <a:spcPts val="705"/>
              </a:lnSpc>
              <a:spcBef>
                <a:spcPts val="100"/>
              </a:spcBef>
            </a:pPr>
            <a:r>
              <a:rPr sz="60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プラン合計価格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ts val="1785"/>
              </a:lnSpc>
            </a:pPr>
            <a:r>
              <a:rPr lang="en-US" altLang="ja-JP" sz="15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140</a:t>
            </a:r>
            <a:r>
              <a:rPr sz="15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,</a:t>
            </a:r>
            <a:r>
              <a:rPr lang="en-US" altLang="ja-JP" sz="1500" spc="-1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690</a:t>
            </a:r>
            <a:r>
              <a:rPr sz="1500" spc="-3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円（税抜 </a:t>
            </a:r>
            <a:r>
              <a:rPr lang="en-US" altLang="ja-JP"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127</a:t>
            </a: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,</a:t>
            </a:r>
            <a:r>
              <a:rPr lang="en-US" altLang="ja-JP"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900</a:t>
            </a:r>
            <a:r>
              <a:rPr sz="600" spc="-2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円</a:t>
            </a:r>
            <a:r>
              <a:rPr sz="60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）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493" name="object 3">
            <a:extLst>
              <a:ext uri="{FF2B5EF4-FFF2-40B4-BE49-F238E27FC236}">
                <a16:creationId xmlns:a16="http://schemas.microsoft.com/office/drawing/2014/main" id="{F7F1BB0E-80B8-2471-BA47-16815F3F35E8}"/>
              </a:ext>
            </a:extLst>
          </p:cNvPr>
          <p:cNvSpPr txBox="1"/>
          <p:nvPr/>
        </p:nvSpPr>
        <p:spPr>
          <a:xfrm>
            <a:off x="191033" y="4677908"/>
            <a:ext cx="1292860" cy="2425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270"/>
              </a:spcBef>
            </a:pPr>
            <a:r>
              <a:rPr sz="600" spc="4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靴収納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 幅800 × 高さ2070 × 奥行330mm </a:t>
            </a:r>
            <a:r>
              <a:rPr sz="55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］</a:t>
            </a:r>
            <a:endParaRPr sz="55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494" name="object 4">
            <a:extLst>
              <a:ext uri="{FF2B5EF4-FFF2-40B4-BE49-F238E27FC236}">
                <a16:creationId xmlns:a16="http://schemas.microsoft.com/office/drawing/2014/main" id="{6ABAFDF9-133A-593C-3DB8-84964A03A84D}"/>
              </a:ext>
            </a:extLst>
          </p:cNvPr>
          <p:cNvSpPr txBox="1"/>
          <p:nvPr/>
        </p:nvSpPr>
        <p:spPr>
          <a:xfrm>
            <a:off x="244602" y="4343718"/>
            <a:ext cx="37592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PLAN</a:t>
            </a:r>
            <a:r>
              <a:rPr sz="600" spc="-2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600" spc="-2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No.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495" name="object 5">
            <a:extLst>
              <a:ext uri="{FF2B5EF4-FFF2-40B4-BE49-F238E27FC236}">
                <a16:creationId xmlns:a16="http://schemas.microsoft.com/office/drawing/2014/main" id="{0D15B920-DFD7-54B2-4C50-386547E75B90}"/>
              </a:ext>
            </a:extLst>
          </p:cNvPr>
          <p:cNvSpPr txBox="1"/>
          <p:nvPr/>
        </p:nvSpPr>
        <p:spPr>
          <a:xfrm>
            <a:off x="231576" y="4415022"/>
            <a:ext cx="8134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SC04-</a:t>
            </a:r>
            <a:r>
              <a:rPr sz="170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1</a:t>
            </a:r>
            <a:endParaRPr sz="17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496" name="object 6">
            <a:extLst>
              <a:ext uri="{FF2B5EF4-FFF2-40B4-BE49-F238E27FC236}">
                <a16:creationId xmlns:a16="http://schemas.microsoft.com/office/drawing/2014/main" id="{496E9E64-BF85-EEB5-80EA-6FAC4083774D}"/>
              </a:ext>
            </a:extLst>
          </p:cNvPr>
          <p:cNvSpPr txBox="1"/>
          <p:nvPr/>
        </p:nvSpPr>
        <p:spPr>
          <a:xfrm>
            <a:off x="1088263" y="4488243"/>
            <a:ext cx="287655" cy="149400"/>
          </a:xfrm>
          <a:prstGeom prst="rect">
            <a:avLst/>
          </a:prstGeom>
          <a:ln w="6350">
            <a:solidFill>
              <a:srgbClr val="231F2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85"/>
              </a:spcBef>
            </a:pPr>
            <a:r>
              <a:rPr sz="900" spc="9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A</a:t>
            </a:r>
            <a:r>
              <a:rPr sz="900" spc="4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面</a:t>
            </a:r>
            <a:endParaRPr sz="9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497" name="object 7">
            <a:extLst>
              <a:ext uri="{FF2B5EF4-FFF2-40B4-BE49-F238E27FC236}">
                <a16:creationId xmlns:a16="http://schemas.microsoft.com/office/drawing/2014/main" id="{75008CE9-02E5-C33B-2AC0-0165239F2CE7}"/>
              </a:ext>
            </a:extLst>
          </p:cNvPr>
          <p:cNvSpPr txBox="1"/>
          <p:nvPr/>
        </p:nvSpPr>
        <p:spPr>
          <a:xfrm>
            <a:off x="185606" y="5457184"/>
            <a:ext cx="1292860" cy="2425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270"/>
              </a:spcBef>
            </a:pPr>
            <a:r>
              <a:rPr sz="600" spc="-1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傘・衣類収納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5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［ 幅800 × 高さ2070 × 奥行330mm </a:t>
            </a:r>
            <a:r>
              <a:rPr sz="55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］</a:t>
            </a:r>
            <a:endParaRPr sz="55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498" name="object 8">
            <a:extLst>
              <a:ext uri="{FF2B5EF4-FFF2-40B4-BE49-F238E27FC236}">
                <a16:creationId xmlns:a16="http://schemas.microsoft.com/office/drawing/2014/main" id="{85065B5F-074A-BB96-9426-FC46D2765FE9}"/>
              </a:ext>
            </a:extLst>
          </p:cNvPr>
          <p:cNvSpPr txBox="1"/>
          <p:nvPr/>
        </p:nvSpPr>
        <p:spPr>
          <a:xfrm>
            <a:off x="239203" y="5139956"/>
            <a:ext cx="37592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PLAN</a:t>
            </a:r>
            <a:r>
              <a:rPr sz="600" spc="-2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 </a:t>
            </a:r>
            <a:r>
              <a:rPr sz="600" spc="-25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No.</a:t>
            </a:r>
            <a:endParaRPr sz="6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499" name="object 9">
            <a:extLst>
              <a:ext uri="{FF2B5EF4-FFF2-40B4-BE49-F238E27FC236}">
                <a16:creationId xmlns:a16="http://schemas.microsoft.com/office/drawing/2014/main" id="{61EC564A-5998-E297-80F3-39C3C843396B}"/>
              </a:ext>
            </a:extLst>
          </p:cNvPr>
          <p:cNvSpPr txBox="1"/>
          <p:nvPr/>
        </p:nvSpPr>
        <p:spPr>
          <a:xfrm>
            <a:off x="226150" y="5211266"/>
            <a:ext cx="8134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SC04-</a:t>
            </a:r>
            <a:r>
              <a:rPr sz="1700" spc="-5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2</a:t>
            </a:r>
            <a:endParaRPr sz="17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500" name="object 10">
            <a:extLst>
              <a:ext uri="{FF2B5EF4-FFF2-40B4-BE49-F238E27FC236}">
                <a16:creationId xmlns:a16="http://schemas.microsoft.com/office/drawing/2014/main" id="{B8E7C5E9-C343-8647-01AF-513254402187}"/>
              </a:ext>
            </a:extLst>
          </p:cNvPr>
          <p:cNvSpPr txBox="1"/>
          <p:nvPr/>
        </p:nvSpPr>
        <p:spPr>
          <a:xfrm>
            <a:off x="1105674" y="5284495"/>
            <a:ext cx="287655" cy="149400"/>
          </a:xfrm>
          <a:prstGeom prst="rect">
            <a:avLst/>
          </a:prstGeom>
          <a:ln w="6350">
            <a:solidFill>
              <a:srgbClr val="231F2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85"/>
              </a:spcBef>
            </a:pPr>
            <a:r>
              <a:rPr sz="900" spc="9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B</a:t>
            </a:r>
            <a:r>
              <a:rPr sz="900" spc="4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面</a:t>
            </a:r>
            <a:endParaRPr sz="90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501" name="object 11">
            <a:extLst>
              <a:ext uri="{FF2B5EF4-FFF2-40B4-BE49-F238E27FC236}">
                <a16:creationId xmlns:a16="http://schemas.microsoft.com/office/drawing/2014/main" id="{FDC77089-9B6F-551A-8861-4DAA488F4F6B}"/>
              </a:ext>
            </a:extLst>
          </p:cNvPr>
          <p:cNvSpPr/>
          <p:nvPr/>
        </p:nvSpPr>
        <p:spPr>
          <a:xfrm>
            <a:off x="2344023" y="4428455"/>
            <a:ext cx="0" cy="2086610"/>
          </a:xfrm>
          <a:custGeom>
            <a:avLst/>
            <a:gdLst/>
            <a:ahLst/>
            <a:cxnLst/>
            <a:rect l="l" t="t" r="r" b="b"/>
            <a:pathLst>
              <a:path h="2086609">
                <a:moveTo>
                  <a:pt x="0" y="0"/>
                </a:moveTo>
                <a:lnTo>
                  <a:pt x="0" y="2086292"/>
                </a:lnTo>
              </a:path>
            </a:pathLst>
          </a:custGeom>
          <a:ln w="1270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17">
            <a:extLst>
              <a:ext uri="{FF2B5EF4-FFF2-40B4-BE49-F238E27FC236}">
                <a16:creationId xmlns:a16="http://schemas.microsoft.com/office/drawing/2014/main" id="{E562D92F-786F-DC61-3E82-EFF62407255E}"/>
              </a:ext>
            </a:extLst>
          </p:cNvPr>
          <p:cNvSpPr txBox="1"/>
          <p:nvPr/>
        </p:nvSpPr>
        <p:spPr>
          <a:xfrm>
            <a:off x="1868264" y="4353893"/>
            <a:ext cx="148590" cy="103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-25" dirty="0">
                <a:solidFill>
                  <a:srgbClr val="231F20"/>
                </a:solidFill>
                <a:latin typeface="A-OTF Gothic BBB Pro"/>
                <a:cs typeface="A-OTF Gothic BBB Pro"/>
              </a:rPr>
              <a:t>800</a:t>
            </a:r>
            <a:endParaRPr sz="500">
              <a:latin typeface="A-OTF Gothic BBB Pro"/>
              <a:cs typeface="A-OTF Gothic BBB Pro"/>
            </a:endParaRPr>
          </a:p>
        </p:txBody>
      </p:sp>
      <p:sp>
        <p:nvSpPr>
          <p:cNvPr id="146" name="object 23">
            <a:extLst>
              <a:ext uri="{FF2B5EF4-FFF2-40B4-BE49-F238E27FC236}">
                <a16:creationId xmlns:a16="http://schemas.microsoft.com/office/drawing/2014/main" id="{3C9CCCD7-62B9-6D09-9A05-7C7389226FCC}"/>
              </a:ext>
            </a:extLst>
          </p:cNvPr>
          <p:cNvSpPr txBox="1"/>
          <p:nvPr/>
        </p:nvSpPr>
        <p:spPr>
          <a:xfrm>
            <a:off x="1690000" y="4647331"/>
            <a:ext cx="114300" cy="189865"/>
          </a:xfrm>
          <a:prstGeom prst="rect">
            <a:avLst/>
          </a:prstGeom>
        </p:spPr>
        <p:txBody>
          <a:bodyPr vert="vert270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500" spc="-20" dirty="0">
                <a:solidFill>
                  <a:srgbClr val="231F20"/>
                </a:solidFill>
                <a:latin typeface="A-OTF Gothic BBB Pro"/>
                <a:cs typeface="A-OTF Gothic BBB Pro"/>
              </a:rPr>
              <a:t>2070</a:t>
            </a:r>
            <a:endParaRPr sz="500">
              <a:latin typeface="A-OTF Gothic BBB Pro"/>
              <a:cs typeface="A-OTF Gothic BBB Pro"/>
            </a:endParaRPr>
          </a:p>
        </p:txBody>
      </p:sp>
      <p:sp>
        <p:nvSpPr>
          <p:cNvPr id="244" name="object 78">
            <a:extLst>
              <a:ext uri="{FF2B5EF4-FFF2-40B4-BE49-F238E27FC236}">
                <a16:creationId xmlns:a16="http://schemas.microsoft.com/office/drawing/2014/main" id="{10F1C384-20E0-B9B5-0BD3-B737181CEA52}"/>
              </a:ext>
            </a:extLst>
          </p:cNvPr>
          <p:cNvSpPr txBox="1"/>
          <p:nvPr/>
        </p:nvSpPr>
        <p:spPr>
          <a:xfrm>
            <a:off x="1868257" y="5149553"/>
            <a:ext cx="148590" cy="103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-25" dirty="0">
                <a:solidFill>
                  <a:srgbClr val="231F20"/>
                </a:solidFill>
                <a:latin typeface="A-OTF Gothic BBB Pro"/>
                <a:cs typeface="A-OTF Gothic BBB Pro"/>
              </a:rPr>
              <a:t>800</a:t>
            </a:r>
            <a:endParaRPr sz="500" dirty="0">
              <a:latin typeface="A-OTF Gothic BBB Pro"/>
              <a:cs typeface="A-OTF Gothic BBB Pro"/>
            </a:endParaRPr>
          </a:p>
        </p:txBody>
      </p:sp>
      <p:sp>
        <p:nvSpPr>
          <p:cNvPr id="245" name="object 79">
            <a:extLst>
              <a:ext uri="{FF2B5EF4-FFF2-40B4-BE49-F238E27FC236}">
                <a16:creationId xmlns:a16="http://schemas.microsoft.com/office/drawing/2014/main" id="{CDD9AAB0-6795-7694-8F3F-38B02E2DF817}"/>
              </a:ext>
            </a:extLst>
          </p:cNvPr>
          <p:cNvSpPr txBox="1"/>
          <p:nvPr/>
        </p:nvSpPr>
        <p:spPr>
          <a:xfrm>
            <a:off x="1689318" y="5441974"/>
            <a:ext cx="114300" cy="189865"/>
          </a:xfrm>
          <a:prstGeom prst="rect">
            <a:avLst/>
          </a:prstGeom>
        </p:spPr>
        <p:txBody>
          <a:bodyPr vert="vert270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500" spc="-20" dirty="0">
                <a:solidFill>
                  <a:srgbClr val="231F20"/>
                </a:solidFill>
                <a:latin typeface="A-OTF Gothic BBB Pro"/>
                <a:cs typeface="A-OTF Gothic BBB Pro"/>
              </a:rPr>
              <a:t>2070</a:t>
            </a:r>
            <a:endParaRPr sz="500">
              <a:latin typeface="A-OTF Gothic BBB Pro"/>
              <a:cs typeface="A-OTF Gothic BBB Pro"/>
            </a:endParaRPr>
          </a:p>
        </p:txBody>
      </p:sp>
      <p:grpSp>
        <p:nvGrpSpPr>
          <p:cNvPr id="246" name="object 80">
            <a:extLst>
              <a:ext uri="{FF2B5EF4-FFF2-40B4-BE49-F238E27FC236}">
                <a16:creationId xmlns:a16="http://schemas.microsoft.com/office/drawing/2014/main" id="{923CC3A0-E190-6709-0F92-8358B3DB35B8}"/>
              </a:ext>
            </a:extLst>
          </p:cNvPr>
          <p:cNvGrpSpPr/>
          <p:nvPr/>
        </p:nvGrpSpPr>
        <p:grpSpPr>
          <a:xfrm>
            <a:off x="3090739" y="5064634"/>
            <a:ext cx="483870" cy="476884"/>
            <a:chOff x="3090739" y="5064634"/>
            <a:chExt cx="483870" cy="476884"/>
          </a:xfrm>
        </p:grpSpPr>
        <p:sp>
          <p:nvSpPr>
            <p:cNvPr id="247" name="object 81">
              <a:extLst>
                <a:ext uri="{FF2B5EF4-FFF2-40B4-BE49-F238E27FC236}">
                  <a16:creationId xmlns:a16="http://schemas.microsoft.com/office/drawing/2014/main" id="{3DF338A6-D92A-262E-399D-1EFA7C637DA2}"/>
                </a:ext>
              </a:extLst>
            </p:cNvPr>
            <p:cNvSpPr/>
            <p:nvPr/>
          </p:nvSpPr>
          <p:spPr>
            <a:xfrm>
              <a:off x="3098355" y="5209222"/>
              <a:ext cx="128270" cy="311785"/>
            </a:xfrm>
            <a:custGeom>
              <a:avLst/>
              <a:gdLst/>
              <a:ahLst/>
              <a:cxnLst/>
              <a:rect l="l" t="t" r="r" b="b"/>
              <a:pathLst>
                <a:path w="128269" h="311785">
                  <a:moveTo>
                    <a:pt x="127977" y="0"/>
                  </a:moveTo>
                  <a:lnTo>
                    <a:pt x="0" y="0"/>
                  </a:lnTo>
                  <a:lnTo>
                    <a:pt x="0" y="311530"/>
                  </a:lnTo>
                  <a:lnTo>
                    <a:pt x="127977" y="311530"/>
                  </a:lnTo>
                  <a:lnTo>
                    <a:pt x="127977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82">
              <a:extLst>
                <a:ext uri="{FF2B5EF4-FFF2-40B4-BE49-F238E27FC236}">
                  <a16:creationId xmlns:a16="http://schemas.microsoft.com/office/drawing/2014/main" id="{3FCE4545-2F2D-4EF5-4074-51259099E6DA}"/>
                </a:ext>
              </a:extLst>
            </p:cNvPr>
            <p:cNvSpPr/>
            <p:nvPr/>
          </p:nvSpPr>
          <p:spPr>
            <a:xfrm>
              <a:off x="3098355" y="5209222"/>
              <a:ext cx="128270" cy="311785"/>
            </a:xfrm>
            <a:custGeom>
              <a:avLst/>
              <a:gdLst/>
              <a:ahLst/>
              <a:cxnLst/>
              <a:rect l="l" t="t" r="r" b="b"/>
              <a:pathLst>
                <a:path w="128269" h="311785">
                  <a:moveTo>
                    <a:pt x="0" y="311530"/>
                  </a:moveTo>
                  <a:lnTo>
                    <a:pt x="127977" y="311530"/>
                  </a:lnTo>
                  <a:lnTo>
                    <a:pt x="127977" y="0"/>
                  </a:lnTo>
                  <a:lnTo>
                    <a:pt x="0" y="0"/>
                  </a:lnTo>
                  <a:lnTo>
                    <a:pt x="0" y="311530"/>
                  </a:lnTo>
                  <a:close/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83">
              <a:extLst>
                <a:ext uri="{FF2B5EF4-FFF2-40B4-BE49-F238E27FC236}">
                  <a16:creationId xmlns:a16="http://schemas.microsoft.com/office/drawing/2014/main" id="{C25D85EA-9424-12A8-1E14-E8DEFC155925}"/>
                </a:ext>
              </a:extLst>
            </p:cNvPr>
            <p:cNvSpPr/>
            <p:nvPr/>
          </p:nvSpPr>
          <p:spPr>
            <a:xfrm>
              <a:off x="3242678" y="5072253"/>
              <a:ext cx="311785" cy="128270"/>
            </a:xfrm>
            <a:custGeom>
              <a:avLst/>
              <a:gdLst/>
              <a:ahLst/>
              <a:cxnLst/>
              <a:rect l="l" t="t" r="r" b="b"/>
              <a:pathLst>
                <a:path w="311785" h="128270">
                  <a:moveTo>
                    <a:pt x="311531" y="0"/>
                  </a:moveTo>
                  <a:lnTo>
                    <a:pt x="0" y="0"/>
                  </a:lnTo>
                  <a:lnTo>
                    <a:pt x="0" y="127977"/>
                  </a:lnTo>
                  <a:lnTo>
                    <a:pt x="311531" y="127977"/>
                  </a:lnTo>
                  <a:lnTo>
                    <a:pt x="311531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84">
              <a:extLst>
                <a:ext uri="{FF2B5EF4-FFF2-40B4-BE49-F238E27FC236}">
                  <a16:creationId xmlns:a16="http://schemas.microsoft.com/office/drawing/2014/main" id="{96CBD85D-6F3D-2DF7-C457-E7E9AFCB1BDD}"/>
                </a:ext>
              </a:extLst>
            </p:cNvPr>
            <p:cNvSpPr/>
            <p:nvPr/>
          </p:nvSpPr>
          <p:spPr>
            <a:xfrm>
              <a:off x="3242678" y="5072253"/>
              <a:ext cx="311785" cy="128270"/>
            </a:xfrm>
            <a:custGeom>
              <a:avLst/>
              <a:gdLst/>
              <a:ahLst/>
              <a:cxnLst/>
              <a:rect l="l" t="t" r="r" b="b"/>
              <a:pathLst>
                <a:path w="311785" h="128270">
                  <a:moveTo>
                    <a:pt x="0" y="127977"/>
                  </a:moveTo>
                  <a:lnTo>
                    <a:pt x="311531" y="127977"/>
                  </a:lnTo>
                  <a:lnTo>
                    <a:pt x="311531" y="0"/>
                  </a:lnTo>
                  <a:lnTo>
                    <a:pt x="0" y="0"/>
                  </a:lnTo>
                  <a:lnTo>
                    <a:pt x="0" y="127977"/>
                  </a:lnTo>
                  <a:close/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85">
              <a:extLst>
                <a:ext uri="{FF2B5EF4-FFF2-40B4-BE49-F238E27FC236}">
                  <a16:creationId xmlns:a16="http://schemas.microsoft.com/office/drawing/2014/main" id="{E9468C4C-F916-2B37-32A8-FCE8D4C63A75}"/>
                </a:ext>
              </a:extLst>
            </p:cNvPr>
            <p:cNvSpPr/>
            <p:nvPr/>
          </p:nvSpPr>
          <p:spPr>
            <a:xfrm>
              <a:off x="3098359" y="5072254"/>
              <a:ext cx="468630" cy="461645"/>
            </a:xfrm>
            <a:custGeom>
              <a:avLst/>
              <a:gdLst/>
              <a:ahLst/>
              <a:cxnLst/>
              <a:rect l="l" t="t" r="r" b="b"/>
              <a:pathLst>
                <a:path w="468629" h="461645">
                  <a:moveTo>
                    <a:pt x="0" y="461200"/>
                  </a:moveTo>
                  <a:lnTo>
                    <a:pt x="0" y="136969"/>
                  </a:lnTo>
                  <a:lnTo>
                    <a:pt x="144322" y="136969"/>
                  </a:lnTo>
                  <a:lnTo>
                    <a:pt x="144322" y="0"/>
                  </a:lnTo>
                  <a:lnTo>
                    <a:pt x="468553" y="0"/>
                  </a:lnTo>
                </a:path>
              </a:pathLst>
            </a:custGeom>
            <a:ln w="1524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2" name="object 86">
            <a:extLst>
              <a:ext uri="{FF2B5EF4-FFF2-40B4-BE49-F238E27FC236}">
                <a16:creationId xmlns:a16="http://schemas.microsoft.com/office/drawing/2014/main" id="{D466560D-3264-228E-827C-11261907F934}"/>
              </a:ext>
            </a:extLst>
          </p:cNvPr>
          <p:cNvSpPr txBox="1"/>
          <p:nvPr/>
        </p:nvSpPr>
        <p:spPr>
          <a:xfrm>
            <a:off x="2816627" y="5276651"/>
            <a:ext cx="6921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0" dirty="0">
                <a:solidFill>
                  <a:srgbClr val="231F20"/>
                </a:solidFill>
                <a:latin typeface="A-OTF Gothic BBB Pr6N"/>
                <a:cs typeface="A-OTF Gothic BBB Pr6N"/>
              </a:rPr>
              <a:t>A</a:t>
            </a:r>
            <a:endParaRPr sz="500">
              <a:latin typeface="A-OTF Gothic BBB Pr6N"/>
              <a:cs typeface="A-OTF Gothic BBB Pr6N"/>
            </a:endParaRPr>
          </a:p>
        </p:txBody>
      </p:sp>
      <p:sp>
        <p:nvSpPr>
          <p:cNvPr id="253" name="object 87">
            <a:extLst>
              <a:ext uri="{FF2B5EF4-FFF2-40B4-BE49-F238E27FC236}">
                <a16:creationId xmlns:a16="http://schemas.microsoft.com/office/drawing/2014/main" id="{4B3BEB6C-EE02-0A9D-B7C0-261CD0669CA7}"/>
              </a:ext>
            </a:extLst>
          </p:cNvPr>
          <p:cNvSpPr txBox="1"/>
          <p:nvPr/>
        </p:nvSpPr>
        <p:spPr>
          <a:xfrm>
            <a:off x="2809833" y="5341485"/>
            <a:ext cx="8890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0" dirty="0">
                <a:solidFill>
                  <a:srgbClr val="231F20"/>
                </a:solidFill>
                <a:latin typeface="A-OTF Gothic BBB Pr6N"/>
                <a:cs typeface="A-OTF Gothic BBB Pr6N"/>
              </a:rPr>
              <a:t>面</a:t>
            </a:r>
            <a:endParaRPr sz="500">
              <a:latin typeface="A-OTF Gothic BBB Pr6N"/>
              <a:cs typeface="A-OTF Gothic BBB Pr6N"/>
            </a:endParaRPr>
          </a:p>
        </p:txBody>
      </p:sp>
      <p:sp>
        <p:nvSpPr>
          <p:cNvPr id="254" name="object 88">
            <a:extLst>
              <a:ext uri="{FF2B5EF4-FFF2-40B4-BE49-F238E27FC236}">
                <a16:creationId xmlns:a16="http://schemas.microsoft.com/office/drawing/2014/main" id="{3F4340E2-443D-DF59-E6DA-094C6A072CD2}"/>
              </a:ext>
            </a:extLst>
          </p:cNvPr>
          <p:cNvSpPr/>
          <p:nvPr/>
        </p:nvSpPr>
        <p:spPr>
          <a:xfrm>
            <a:off x="2805518" y="5287314"/>
            <a:ext cx="92075" cy="153035"/>
          </a:xfrm>
          <a:custGeom>
            <a:avLst/>
            <a:gdLst/>
            <a:ahLst/>
            <a:cxnLst/>
            <a:rect l="l" t="t" r="r" b="b"/>
            <a:pathLst>
              <a:path w="92075" h="153035">
                <a:moveTo>
                  <a:pt x="0" y="152526"/>
                </a:moveTo>
                <a:lnTo>
                  <a:pt x="91693" y="152526"/>
                </a:lnTo>
                <a:lnTo>
                  <a:pt x="91693" y="0"/>
                </a:lnTo>
                <a:lnTo>
                  <a:pt x="0" y="0"/>
                </a:lnTo>
                <a:lnTo>
                  <a:pt x="0" y="152526"/>
                </a:lnTo>
                <a:close/>
              </a:path>
            </a:pathLst>
          </a:custGeom>
          <a:ln w="36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89">
            <a:extLst>
              <a:ext uri="{FF2B5EF4-FFF2-40B4-BE49-F238E27FC236}">
                <a16:creationId xmlns:a16="http://schemas.microsoft.com/office/drawing/2014/main" id="{C3652BFF-CD3D-1E95-34F5-4FDDA1FDA468}"/>
              </a:ext>
            </a:extLst>
          </p:cNvPr>
          <p:cNvSpPr txBox="1"/>
          <p:nvPr/>
        </p:nvSpPr>
        <p:spPr>
          <a:xfrm>
            <a:off x="2898059" y="5211266"/>
            <a:ext cx="92333" cy="237210"/>
          </a:xfrm>
          <a:prstGeom prst="rect">
            <a:avLst/>
          </a:prstGeom>
        </p:spPr>
        <p:txBody>
          <a:bodyPr vert="vert270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600" spc="-25" dirty="0">
                <a:solidFill>
                  <a:srgbClr val="231F20"/>
                </a:solidFill>
                <a:latin typeface="A-OTF Gothic BBB Pro"/>
                <a:cs typeface="A-OTF Gothic BBB Pro"/>
              </a:rPr>
              <a:t>800</a:t>
            </a:r>
            <a:endParaRPr sz="600">
              <a:latin typeface="A-OTF Gothic BBB Pro"/>
              <a:cs typeface="A-OTF Gothic BBB Pro"/>
            </a:endParaRPr>
          </a:p>
        </p:txBody>
      </p:sp>
      <p:grpSp>
        <p:nvGrpSpPr>
          <p:cNvPr id="320" name="object 90">
            <a:extLst>
              <a:ext uri="{FF2B5EF4-FFF2-40B4-BE49-F238E27FC236}">
                <a16:creationId xmlns:a16="http://schemas.microsoft.com/office/drawing/2014/main" id="{7DC451D3-FBFC-5370-C528-A3BCB940003C}"/>
              </a:ext>
            </a:extLst>
          </p:cNvPr>
          <p:cNvGrpSpPr/>
          <p:nvPr/>
        </p:nvGrpSpPr>
        <p:grpSpPr>
          <a:xfrm>
            <a:off x="2979263" y="5201890"/>
            <a:ext cx="70485" cy="331470"/>
            <a:chOff x="2979263" y="5201890"/>
            <a:chExt cx="70485" cy="331470"/>
          </a:xfrm>
        </p:grpSpPr>
        <p:sp>
          <p:nvSpPr>
            <p:cNvPr id="321" name="object 91">
              <a:extLst>
                <a:ext uri="{FF2B5EF4-FFF2-40B4-BE49-F238E27FC236}">
                  <a16:creationId xmlns:a16="http://schemas.microsoft.com/office/drawing/2014/main" id="{28DACCDA-68CF-C370-9C8E-F024A79F12CA}"/>
                </a:ext>
              </a:extLst>
            </p:cNvPr>
            <p:cNvSpPr/>
            <p:nvPr/>
          </p:nvSpPr>
          <p:spPr>
            <a:xfrm>
              <a:off x="2982438" y="5205065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5">
                  <a:moveTo>
                    <a:pt x="63842" y="0"/>
                  </a:moveTo>
                  <a:lnTo>
                    <a:pt x="0" y="0"/>
                  </a:lnTo>
                </a:path>
              </a:pathLst>
            </a:custGeom>
            <a:ln w="618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92">
              <a:extLst>
                <a:ext uri="{FF2B5EF4-FFF2-40B4-BE49-F238E27FC236}">
                  <a16:creationId xmlns:a16="http://schemas.microsoft.com/office/drawing/2014/main" id="{C23BECCC-08E8-E7D7-B9FB-5C0E0B7B3C9A}"/>
                </a:ext>
              </a:extLst>
            </p:cNvPr>
            <p:cNvSpPr/>
            <p:nvPr/>
          </p:nvSpPr>
          <p:spPr>
            <a:xfrm>
              <a:off x="2982438" y="5530142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5">
                  <a:moveTo>
                    <a:pt x="63842" y="0"/>
                  </a:moveTo>
                  <a:lnTo>
                    <a:pt x="0" y="0"/>
                  </a:lnTo>
                </a:path>
              </a:pathLst>
            </a:custGeom>
            <a:ln w="618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93">
              <a:extLst>
                <a:ext uri="{FF2B5EF4-FFF2-40B4-BE49-F238E27FC236}">
                  <a16:creationId xmlns:a16="http://schemas.microsoft.com/office/drawing/2014/main" id="{AC069D3C-1383-7A21-882F-43FE74318EF2}"/>
                </a:ext>
              </a:extLst>
            </p:cNvPr>
            <p:cNvSpPr/>
            <p:nvPr/>
          </p:nvSpPr>
          <p:spPr>
            <a:xfrm>
              <a:off x="2998873" y="5205685"/>
              <a:ext cx="0" cy="324485"/>
            </a:xfrm>
            <a:custGeom>
              <a:avLst/>
              <a:gdLst/>
              <a:ahLst/>
              <a:cxnLst/>
              <a:rect l="l" t="t" r="r" b="b"/>
              <a:pathLst>
                <a:path h="324485">
                  <a:moveTo>
                    <a:pt x="0" y="0"/>
                  </a:moveTo>
                  <a:lnTo>
                    <a:pt x="0" y="324459"/>
                  </a:lnTo>
                </a:path>
              </a:pathLst>
            </a:custGeom>
            <a:ln w="618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4" name="object 94">
            <a:extLst>
              <a:ext uri="{FF2B5EF4-FFF2-40B4-BE49-F238E27FC236}">
                <a16:creationId xmlns:a16="http://schemas.microsoft.com/office/drawing/2014/main" id="{3B0EDC76-1B9F-A550-B5C7-C7F9F6D8EAF5}"/>
              </a:ext>
            </a:extLst>
          </p:cNvPr>
          <p:cNvSpPr txBox="1"/>
          <p:nvPr/>
        </p:nvSpPr>
        <p:spPr>
          <a:xfrm>
            <a:off x="3324174" y="4772368"/>
            <a:ext cx="157480" cy="85725"/>
          </a:xfrm>
          <a:prstGeom prst="rect">
            <a:avLst/>
          </a:prstGeom>
          <a:ln w="3784">
            <a:solidFill>
              <a:srgbClr val="231F2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5"/>
              </a:spcBef>
            </a:pPr>
            <a:r>
              <a:rPr sz="500" dirty="0">
                <a:solidFill>
                  <a:srgbClr val="231F20"/>
                </a:solidFill>
                <a:latin typeface="A-OTF Gothic BBB Pr6N"/>
                <a:cs typeface="A-OTF Gothic BBB Pr6N"/>
              </a:rPr>
              <a:t>B</a:t>
            </a:r>
            <a:r>
              <a:rPr sz="500" spc="-50" dirty="0">
                <a:solidFill>
                  <a:srgbClr val="231F20"/>
                </a:solidFill>
                <a:latin typeface="A-OTF Gothic BBB Pr6N"/>
                <a:cs typeface="A-OTF Gothic BBB Pr6N"/>
              </a:rPr>
              <a:t>面</a:t>
            </a:r>
            <a:endParaRPr sz="500">
              <a:latin typeface="A-OTF Gothic BBB Pr6N"/>
              <a:cs typeface="A-OTF Gothic BBB Pr6N"/>
            </a:endParaRPr>
          </a:p>
        </p:txBody>
      </p:sp>
      <p:sp>
        <p:nvSpPr>
          <p:cNvPr id="325" name="object 95">
            <a:extLst>
              <a:ext uri="{FF2B5EF4-FFF2-40B4-BE49-F238E27FC236}">
                <a16:creationId xmlns:a16="http://schemas.microsoft.com/office/drawing/2014/main" id="{DAF746AC-B33F-E7BA-0ED8-0FB991985ED4}"/>
              </a:ext>
            </a:extLst>
          </p:cNvPr>
          <p:cNvSpPr txBox="1"/>
          <p:nvPr/>
        </p:nvSpPr>
        <p:spPr>
          <a:xfrm>
            <a:off x="3317515" y="4842218"/>
            <a:ext cx="1695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solidFill>
                  <a:srgbClr val="231F20"/>
                </a:solidFill>
                <a:latin typeface="A-OTF Gothic BBB Pro"/>
                <a:cs typeface="A-OTF Gothic BBB Pro"/>
              </a:rPr>
              <a:t>800</a:t>
            </a:r>
            <a:endParaRPr sz="600">
              <a:latin typeface="A-OTF Gothic BBB Pro"/>
              <a:cs typeface="A-OTF Gothic BBB Pro"/>
            </a:endParaRPr>
          </a:p>
        </p:txBody>
      </p:sp>
      <p:grpSp>
        <p:nvGrpSpPr>
          <p:cNvPr id="326" name="object 96">
            <a:extLst>
              <a:ext uri="{FF2B5EF4-FFF2-40B4-BE49-F238E27FC236}">
                <a16:creationId xmlns:a16="http://schemas.microsoft.com/office/drawing/2014/main" id="{F26CE643-83B3-E7B2-E5CF-A59A40DFF81A}"/>
              </a:ext>
            </a:extLst>
          </p:cNvPr>
          <p:cNvGrpSpPr/>
          <p:nvPr/>
        </p:nvGrpSpPr>
        <p:grpSpPr>
          <a:xfrm>
            <a:off x="3229969" y="4937997"/>
            <a:ext cx="336550" cy="64135"/>
            <a:chOff x="3229969" y="4937997"/>
            <a:chExt cx="336550" cy="64135"/>
          </a:xfrm>
        </p:grpSpPr>
        <p:sp>
          <p:nvSpPr>
            <p:cNvPr id="327" name="object 97">
              <a:extLst>
                <a:ext uri="{FF2B5EF4-FFF2-40B4-BE49-F238E27FC236}">
                  <a16:creationId xmlns:a16="http://schemas.microsoft.com/office/drawing/2014/main" id="{A1C8E4B8-7C62-9204-2F51-8B7560E35674}"/>
                </a:ext>
              </a:extLst>
            </p:cNvPr>
            <p:cNvSpPr/>
            <p:nvPr/>
          </p:nvSpPr>
          <p:spPr>
            <a:xfrm>
              <a:off x="3563174" y="4937997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63842"/>
                  </a:moveTo>
                  <a:lnTo>
                    <a:pt x="0" y="0"/>
                  </a:lnTo>
                </a:path>
              </a:pathLst>
            </a:custGeom>
            <a:ln w="618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98">
              <a:extLst>
                <a:ext uri="{FF2B5EF4-FFF2-40B4-BE49-F238E27FC236}">
                  <a16:creationId xmlns:a16="http://schemas.microsoft.com/office/drawing/2014/main" id="{6C00832E-B434-B310-FE56-033E168599A5}"/>
                </a:ext>
              </a:extLst>
            </p:cNvPr>
            <p:cNvSpPr/>
            <p:nvPr/>
          </p:nvSpPr>
          <p:spPr>
            <a:xfrm>
              <a:off x="3233061" y="4937997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63842"/>
                  </a:moveTo>
                  <a:lnTo>
                    <a:pt x="0" y="0"/>
                  </a:lnTo>
                </a:path>
              </a:pathLst>
            </a:custGeom>
            <a:ln w="618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99">
              <a:extLst>
                <a:ext uri="{FF2B5EF4-FFF2-40B4-BE49-F238E27FC236}">
                  <a16:creationId xmlns:a16="http://schemas.microsoft.com/office/drawing/2014/main" id="{101C2C19-32B1-1B6F-4A17-3B45B720AFBF}"/>
                </a:ext>
              </a:extLst>
            </p:cNvPr>
            <p:cNvSpPr/>
            <p:nvPr/>
          </p:nvSpPr>
          <p:spPr>
            <a:xfrm>
              <a:off x="3233065" y="4954426"/>
              <a:ext cx="329565" cy="0"/>
            </a:xfrm>
            <a:custGeom>
              <a:avLst/>
              <a:gdLst/>
              <a:ahLst/>
              <a:cxnLst/>
              <a:rect l="l" t="t" r="r" b="b"/>
              <a:pathLst>
                <a:path w="329564">
                  <a:moveTo>
                    <a:pt x="329488" y="0"/>
                  </a:moveTo>
                  <a:lnTo>
                    <a:pt x="0" y="0"/>
                  </a:lnTo>
                </a:path>
              </a:pathLst>
            </a:custGeom>
            <a:ln w="618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137">
            <a:extLst>
              <a:ext uri="{FF2B5EF4-FFF2-40B4-BE49-F238E27FC236}">
                <a16:creationId xmlns:a16="http://schemas.microsoft.com/office/drawing/2014/main" id="{42A4855D-7656-03B3-188A-B8D892601428}"/>
              </a:ext>
            </a:extLst>
          </p:cNvPr>
          <p:cNvSpPr txBox="1"/>
          <p:nvPr/>
        </p:nvSpPr>
        <p:spPr>
          <a:xfrm>
            <a:off x="4382019" y="3786695"/>
            <a:ext cx="2588400" cy="134011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1079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85"/>
              </a:spcBef>
            </a:pPr>
            <a:r>
              <a:rPr sz="800" b="1" spc="50" dirty="0">
                <a:solidFill>
                  <a:srgbClr val="FFFF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"/>
              </a:rPr>
              <a:t>カラーバリエーション</a:t>
            </a:r>
            <a:endParaRPr sz="800" b="1" spc="50" dirty="0">
              <a:latin typeface="MS PGothic" panose="020B0600070205080204" pitchFamily="34" charset="-128"/>
              <a:ea typeface="MS PGothic" panose="020B0600070205080204" pitchFamily="34" charset="-128"/>
              <a:cs typeface="Kozuka Gothic Pr6N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D48E422-C2B1-DE42-A046-93E4898D14B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63402" y="4425151"/>
            <a:ext cx="282520" cy="58925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DD399F5-3440-2340-8426-485F2879EF3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63402" y="5219904"/>
            <a:ext cx="282520" cy="589257"/>
          </a:xfrm>
          <a:prstGeom prst="rect">
            <a:avLst/>
          </a:prstGeom>
        </p:spPr>
      </p:pic>
      <p:sp>
        <p:nvSpPr>
          <p:cNvPr id="3" name="object 136">
            <a:extLst>
              <a:ext uri="{FF2B5EF4-FFF2-40B4-BE49-F238E27FC236}">
                <a16:creationId xmlns:a16="http://schemas.microsoft.com/office/drawing/2014/main" id="{A4524415-ECE0-8BB5-488E-0E9BC5AC66AB}"/>
              </a:ext>
            </a:extLst>
          </p:cNvPr>
          <p:cNvSpPr txBox="1"/>
          <p:nvPr/>
        </p:nvSpPr>
        <p:spPr>
          <a:xfrm>
            <a:off x="4382020" y="692035"/>
            <a:ext cx="5387975" cy="125675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254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0"/>
              </a:spcBef>
            </a:pPr>
            <a:r>
              <a:rPr lang="ja-JP" altLang="en-US" sz="800" b="1" dirty="0">
                <a:solidFill>
                  <a:srgbClr val="FFFF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"/>
              </a:rPr>
              <a:t>収納ユニット バリエーション</a:t>
            </a:r>
            <a:endParaRPr sz="800" dirty="0">
              <a:latin typeface="MS PGothic" panose="020B0600070205080204" pitchFamily="34" charset="-128"/>
              <a:ea typeface="MS PGothic" panose="020B0600070205080204" pitchFamily="34" charset="-128"/>
              <a:cs typeface="Kozuka Gothic Pr6N"/>
            </a:endParaRPr>
          </a:p>
        </p:txBody>
      </p:sp>
      <p:sp>
        <p:nvSpPr>
          <p:cNvPr id="6" name="object 139">
            <a:extLst>
              <a:ext uri="{FF2B5EF4-FFF2-40B4-BE49-F238E27FC236}">
                <a16:creationId xmlns:a16="http://schemas.microsoft.com/office/drawing/2014/main" id="{2A5CE4CF-6BE6-EE2C-82CD-B6D0C083A387}"/>
              </a:ext>
            </a:extLst>
          </p:cNvPr>
          <p:cNvSpPr txBox="1"/>
          <p:nvPr/>
        </p:nvSpPr>
        <p:spPr>
          <a:xfrm>
            <a:off x="7057999" y="3786693"/>
            <a:ext cx="2721610" cy="134016"/>
          </a:xfrm>
          <a:prstGeom prst="rect">
            <a:avLst/>
          </a:prstGeom>
          <a:solidFill>
            <a:srgbClr val="505051"/>
          </a:solidFill>
        </p:spPr>
        <p:txBody>
          <a:bodyPr vert="horz" wrap="square" lIns="0" tIns="10800" rIns="0" bIns="0" rtlCol="0" anchor="t" anchorCtr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lang="ja-JP" altLang="en-US" sz="800" b="1" spc="50" dirty="0">
                <a:solidFill>
                  <a:srgbClr val="FFFF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"/>
              </a:rPr>
              <a:t>側面用 オプションパーツ</a:t>
            </a:r>
            <a:endParaRPr lang="ja-JP" altLang="en-US" sz="800" b="1" spc="50" dirty="0">
              <a:latin typeface="MS PGothic" panose="020B0600070205080204" pitchFamily="34" charset="-128"/>
              <a:ea typeface="MS PGothic" panose="020B0600070205080204" pitchFamily="34" charset="-128"/>
              <a:cs typeface="Kozuka Gothic Pr6N"/>
            </a:endParaRPr>
          </a:p>
        </p:txBody>
      </p:sp>
      <p:sp>
        <p:nvSpPr>
          <p:cNvPr id="2" name="object 173">
            <a:extLst>
              <a:ext uri="{FF2B5EF4-FFF2-40B4-BE49-F238E27FC236}">
                <a16:creationId xmlns:a16="http://schemas.microsoft.com/office/drawing/2014/main" id="{95A2892A-B502-939B-F210-4FF35381DA12}"/>
              </a:ext>
            </a:extLst>
          </p:cNvPr>
          <p:cNvSpPr txBox="1"/>
          <p:nvPr/>
        </p:nvSpPr>
        <p:spPr>
          <a:xfrm>
            <a:off x="8053524" y="5261572"/>
            <a:ext cx="683260" cy="15965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r>
              <a:rPr sz="700" spc="-13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フ</a:t>
            </a:r>
            <a:r>
              <a:rPr sz="700" spc="-16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ック</a:t>
            </a:r>
            <a:endParaRPr sz="700" dirty="0">
              <a:latin typeface="MS PGothic Regular"/>
              <a:cs typeface="A-OTF Gothic BBB Pro"/>
            </a:endParaRPr>
          </a:p>
        </p:txBody>
      </p:sp>
      <p:sp>
        <p:nvSpPr>
          <p:cNvPr id="4" name="object 174">
            <a:extLst>
              <a:ext uri="{FF2B5EF4-FFF2-40B4-BE49-F238E27FC236}">
                <a16:creationId xmlns:a16="http://schemas.microsoft.com/office/drawing/2014/main" id="{23E6BDEF-9E95-0E99-4300-897D8E4FED01}"/>
              </a:ext>
            </a:extLst>
          </p:cNvPr>
          <p:cNvSpPr txBox="1"/>
          <p:nvPr/>
        </p:nvSpPr>
        <p:spPr>
          <a:xfrm>
            <a:off x="8889618" y="5261572"/>
            <a:ext cx="863633" cy="15965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r>
              <a:rPr sz="700" spc="-9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マ</a:t>
            </a:r>
            <a:r>
              <a:rPr sz="700" spc="-6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グ</a:t>
            </a:r>
            <a:r>
              <a:rPr sz="700" spc="-14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ネ</a:t>
            </a:r>
            <a:r>
              <a:rPr sz="700" spc="-30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700" spc="-4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700" spc="3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対</a:t>
            </a:r>
            <a:r>
              <a:rPr sz="700" spc="1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応</a:t>
            </a:r>
            <a:r>
              <a:rPr sz="700" spc="-3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パ</a:t>
            </a:r>
            <a:r>
              <a:rPr sz="700" spc="-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ネ</a:t>
            </a:r>
            <a:r>
              <a:rPr sz="7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ル</a:t>
            </a:r>
            <a:endParaRPr sz="700" dirty="0">
              <a:latin typeface="MS PGothic Regular"/>
              <a:cs typeface="A-OTF Gothic BBB Pro"/>
            </a:endParaRPr>
          </a:p>
        </p:txBody>
      </p:sp>
      <p:sp>
        <p:nvSpPr>
          <p:cNvPr id="17" name="object 175">
            <a:extLst>
              <a:ext uri="{FF2B5EF4-FFF2-40B4-BE49-F238E27FC236}">
                <a16:creationId xmlns:a16="http://schemas.microsoft.com/office/drawing/2014/main" id="{436F0E96-92D7-C40D-33B9-5B749C393203}"/>
              </a:ext>
            </a:extLst>
          </p:cNvPr>
          <p:cNvSpPr txBox="1"/>
          <p:nvPr/>
        </p:nvSpPr>
        <p:spPr>
          <a:xfrm>
            <a:off x="7192731" y="5261572"/>
            <a:ext cx="656054" cy="15965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r>
              <a:rPr sz="700" spc="-4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バ</a:t>
            </a:r>
            <a:r>
              <a:rPr sz="700" spc="-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ス</a:t>
            </a:r>
            <a:r>
              <a:rPr sz="700" spc="-10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ケ</a:t>
            </a:r>
            <a:r>
              <a:rPr sz="700" spc="-30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ット</a:t>
            </a:r>
            <a:endParaRPr sz="700" dirty="0">
              <a:latin typeface="MS PGothic Regular"/>
              <a:cs typeface="A-OTF Gothic BBB Pro"/>
            </a:endParaRPr>
          </a:p>
        </p:txBody>
      </p:sp>
      <p:sp>
        <p:nvSpPr>
          <p:cNvPr id="18" name="object 176">
            <a:extLst>
              <a:ext uri="{FF2B5EF4-FFF2-40B4-BE49-F238E27FC236}">
                <a16:creationId xmlns:a16="http://schemas.microsoft.com/office/drawing/2014/main" id="{18DB8845-3EB2-8309-7465-5FCF7910003C}"/>
              </a:ext>
            </a:extLst>
          </p:cNvPr>
          <p:cNvSpPr txBox="1"/>
          <p:nvPr/>
        </p:nvSpPr>
        <p:spPr>
          <a:xfrm>
            <a:off x="7186256" y="5818552"/>
            <a:ext cx="781685" cy="252000"/>
          </a:xfrm>
          <a:prstGeom prst="rect">
            <a:avLst/>
          </a:prstGeom>
          <a:solidFill>
            <a:srgbClr val="BCBEC0"/>
          </a:solidFill>
        </p:spPr>
        <p:txBody>
          <a:bodyPr vert="horz" wrap="square" lIns="0" tIns="5016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395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耐荷</a:t>
            </a:r>
            <a:r>
              <a:rPr sz="55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重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：</a:t>
            </a:r>
            <a:endParaRPr sz="550" dirty="0">
              <a:latin typeface="MS PGothic Regular"/>
              <a:cs typeface="A-OTF Gothic BBB Pro"/>
            </a:endParaRPr>
          </a:p>
          <a:p>
            <a:pPr marL="123825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約1kg／1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個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あ</a:t>
            </a:r>
            <a:r>
              <a:rPr sz="550" spc="-120" dirty="0">
                <a:solidFill>
                  <a:srgbClr val="231F20"/>
                </a:solidFill>
                <a:latin typeface="MS PGothic Regular"/>
                <a:cs typeface="A-OTF Gothic BBB Pro"/>
              </a:rPr>
              <a:t>た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り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19" name="object 177">
            <a:extLst>
              <a:ext uri="{FF2B5EF4-FFF2-40B4-BE49-F238E27FC236}">
                <a16:creationId xmlns:a16="http://schemas.microsoft.com/office/drawing/2014/main" id="{76E3D0EF-ABC0-D83B-10DC-F302B926A060}"/>
              </a:ext>
            </a:extLst>
          </p:cNvPr>
          <p:cNvSpPr txBox="1"/>
          <p:nvPr/>
        </p:nvSpPr>
        <p:spPr>
          <a:xfrm>
            <a:off x="8037931" y="5818552"/>
            <a:ext cx="781685" cy="252000"/>
          </a:xfrm>
          <a:prstGeom prst="rect">
            <a:avLst/>
          </a:prstGeom>
          <a:solidFill>
            <a:srgbClr val="BCBEC0"/>
          </a:solidFill>
        </p:spPr>
        <p:txBody>
          <a:bodyPr vert="horz" wrap="square" lIns="0" tIns="5016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395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耐荷</a:t>
            </a:r>
            <a:r>
              <a:rPr sz="55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重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：</a:t>
            </a:r>
            <a:endParaRPr sz="550" dirty="0">
              <a:latin typeface="MS PGothic Regular"/>
              <a:cs typeface="A-OTF Gothic BBB Pro"/>
            </a:endParaRPr>
          </a:p>
          <a:p>
            <a:pPr marL="107314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約1kg／1製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品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あ</a:t>
            </a:r>
            <a:r>
              <a:rPr sz="550" spc="-120" dirty="0">
                <a:solidFill>
                  <a:srgbClr val="231F20"/>
                </a:solidFill>
                <a:latin typeface="MS PGothic Regular"/>
                <a:cs typeface="A-OTF Gothic BBB Pro"/>
              </a:rPr>
              <a:t>た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り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20" name="object 178">
            <a:extLst>
              <a:ext uri="{FF2B5EF4-FFF2-40B4-BE49-F238E27FC236}">
                <a16:creationId xmlns:a16="http://schemas.microsoft.com/office/drawing/2014/main" id="{0335B721-6667-EBE5-972A-2A1083087F2C}"/>
              </a:ext>
            </a:extLst>
          </p:cNvPr>
          <p:cNvSpPr txBox="1"/>
          <p:nvPr/>
        </p:nvSpPr>
        <p:spPr>
          <a:xfrm>
            <a:off x="8889618" y="5818552"/>
            <a:ext cx="781685" cy="252000"/>
          </a:xfrm>
          <a:prstGeom prst="rect">
            <a:avLst/>
          </a:prstGeom>
          <a:solidFill>
            <a:srgbClr val="BCBEC0"/>
          </a:solidFill>
        </p:spPr>
        <p:txBody>
          <a:bodyPr vert="horz" wrap="square" lIns="0" tIns="5016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395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耐荷</a:t>
            </a:r>
            <a:r>
              <a:rPr sz="55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重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：</a:t>
            </a:r>
            <a:endParaRPr sz="550" dirty="0">
              <a:latin typeface="MS PGothic Regular"/>
              <a:cs typeface="A-OTF Gothic BBB Pro"/>
            </a:endParaRPr>
          </a:p>
          <a:p>
            <a:pPr marL="123825">
              <a:lnSpc>
                <a:spcPct val="100000"/>
              </a:lnSpc>
              <a:spcBef>
                <a:spcPts val="40"/>
              </a:spcBef>
            </a:pP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約1kg／1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枚</a:t>
            </a:r>
            <a:r>
              <a:rPr sz="55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あ</a:t>
            </a:r>
            <a:r>
              <a:rPr sz="550" spc="-120" dirty="0">
                <a:solidFill>
                  <a:srgbClr val="231F20"/>
                </a:solidFill>
                <a:latin typeface="MS PGothic Regular"/>
                <a:cs typeface="A-OTF Gothic BBB Pro"/>
              </a:rPr>
              <a:t>た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り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21" name="object 179">
            <a:extLst>
              <a:ext uri="{FF2B5EF4-FFF2-40B4-BE49-F238E27FC236}">
                <a16:creationId xmlns:a16="http://schemas.microsoft.com/office/drawing/2014/main" id="{4616C02C-F07D-F384-74F0-82976ED82D1E}"/>
              </a:ext>
            </a:extLst>
          </p:cNvPr>
          <p:cNvSpPr txBox="1"/>
          <p:nvPr/>
        </p:nvSpPr>
        <p:spPr>
          <a:xfrm>
            <a:off x="8876543" y="6116560"/>
            <a:ext cx="80085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5080" indent="-63500">
              <a:spcBef>
                <a:spcPts val="100"/>
              </a:spcBef>
            </a:pP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※写</a:t>
            </a:r>
            <a:r>
              <a:rPr sz="500" spc="-15" dirty="0">
                <a:solidFill>
                  <a:srgbClr val="231F20"/>
                </a:solidFill>
                <a:latin typeface="MS PGothic Regular"/>
                <a:cs typeface="A-OTF Gothic BBB Pro"/>
              </a:rPr>
              <a:t>真</a:t>
            </a:r>
            <a:r>
              <a:rPr sz="50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の</a:t>
            </a:r>
            <a:r>
              <a:rPr sz="500" spc="-95" dirty="0">
                <a:solidFill>
                  <a:srgbClr val="231F20"/>
                </a:solidFill>
                <a:latin typeface="MS PGothic Regular"/>
                <a:cs typeface="A-OTF Gothic BBB Pro"/>
              </a:rPr>
              <a:t>マ</a:t>
            </a:r>
            <a:r>
              <a:rPr sz="500" spc="-70" dirty="0">
                <a:solidFill>
                  <a:srgbClr val="231F20"/>
                </a:solidFill>
                <a:latin typeface="MS PGothic Regular"/>
                <a:cs typeface="A-OTF Gothic BBB Pro"/>
              </a:rPr>
              <a:t>グ</a:t>
            </a:r>
            <a:r>
              <a:rPr sz="500" spc="-130" dirty="0">
                <a:solidFill>
                  <a:srgbClr val="231F20"/>
                </a:solidFill>
                <a:latin typeface="MS PGothic Regular"/>
                <a:cs typeface="A-OTF Gothic BBB Pro"/>
              </a:rPr>
              <a:t>ネ</a:t>
            </a:r>
            <a:r>
              <a:rPr sz="500" spc="-240" dirty="0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00" spc="-55" dirty="0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吸着</a:t>
            </a:r>
            <a:r>
              <a:rPr sz="500" spc="-35" dirty="0">
                <a:solidFill>
                  <a:srgbClr val="231F20"/>
                </a:solidFill>
                <a:latin typeface="MS PGothic Regular"/>
                <a:cs typeface="A-OTF Gothic BBB Pro"/>
              </a:rPr>
              <a:t>品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は 商</a:t>
            </a:r>
            <a:r>
              <a:rPr sz="500" spc="-40" dirty="0">
                <a:solidFill>
                  <a:srgbClr val="231F20"/>
                </a:solidFill>
                <a:latin typeface="MS PGothic Regular"/>
                <a:cs typeface="A-OTF Gothic BBB Pro"/>
              </a:rPr>
              <a:t>品</a:t>
            </a:r>
            <a:r>
              <a:rPr sz="500" spc="-70" dirty="0">
                <a:solidFill>
                  <a:srgbClr val="231F20"/>
                </a:solidFill>
                <a:latin typeface="MS PGothic Regular"/>
                <a:cs typeface="A-OTF Gothic BBB Pro"/>
              </a:rPr>
              <a:t>で</a:t>
            </a:r>
            <a:r>
              <a:rPr sz="500" spc="-75" dirty="0">
                <a:solidFill>
                  <a:srgbClr val="231F20"/>
                </a:solidFill>
                <a:latin typeface="MS PGothic Regular"/>
                <a:cs typeface="A-OTF Gothic BBB Pro"/>
              </a:rPr>
              <a:t>は</a:t>
            </a:r>
            <a:r>
              <a:rPr sz="500" spc="-114" dirty="0">
                <a:solidFill>
                  <a:srgbClr val="231F20"/>
                </a:solidFill>
                <a:latin typeface="MS PGothic Regular"/>
                <a:cs typeface="A-OTF Gothic BBB Pro"/>
              </a:rPr>
              <a:t>あ</a:t>
            </a:r>
            <a:r>
              <a:rPr sz="500" spc="-140" dirty="0">
                <a:solidFill>
                  <a:srgbClr val="231F20"/>
                </a:solidFill>
                <a:latin typeface="MS PGothic Regular"/>
                <a:cs typeface="A-OTF Gothic BBB Pro"/>
              </a:rPr>
              <a:t>り</a:t>
            </a:r>
            <a:r>
              <a:rPr sz="500" spc="-85" dirty="0">
                <a:solidFill>
                  <a:srgbClr val="231F20"/>
                </a:solidFill>
                <a:latin typeface="MS PGothic Regular"/>
                <a:cs typeface="A-OTF Gothic BBB Pro"/>
              </a:rPr>
              <a:t>ま</a:t>
            </a:r>
            <a:r>
              <a:rPr sz="500" spc="-60" dirty="0">
                <a:solidFill>
                  <a:srgbClr val="231F20"/>
                </a:solidFill>
                <a:latin typeface="MS PGothic Regular"/>
                <a:cs typeface="A-OTF Gothic BBB Pro"/>
              </a:rPr>
              <a:t>せ</a:t>
            </a:r>
            <a:r>
              <a:rPr sz="50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ん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EBD206EE-269D-997F-B112-4965BF844192}"/>
              </a:ext>
            </a:extLst>
          </p:cNvPr>
          <p:cNvSpPr txBox="1"/>
          <p:nvPr/>
        </p:nvSpPr>
        <p:spPr>
          <a:xfrm>
            <a:off x="7192731" y="5422233"/>
            <a:ext cx="831959" cy="120546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altLang="ja-JP" sz="700" dirty="0">
                <a:solidFill>
                  <a:srgbClr val="231F20"/>
                </a:solidFill>
                <a:latin typeface="MS PGothic Regular"/>
                <a:cs typeface="A-OTF Gothic BBB Pro"/>
              </a:rPr>
              <a:t>14,300</a:t>
            </a:r>
            <a:r>
              <a:rPr sz="400" spc="-3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sz="5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円（税抜</a:t>
            </a:r>
            <a:r>
              <a:rPr lang="ja-JP" altLang="en-US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lang="en-US" altLang="ja-JP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13,000</a:t>
            </a:r>
            <a:r>
              <a:rPr sz="50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円）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CBBA84BD-8FB0-B278-B1D6-7CCB51435C1F}"/>
              </a:ext>
            </a:extLst>
          </p:cNvPr>
          <p:cNvSpPr txBox="1"/>
          <p:nvPr/>
        </p:nvSpPr>
        <p:spPr>
          <a:xfrm>
            <a:off x="8053524" y="5424089"/>
            <a:ext cx="755015" cy="120546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altLang="ja-JP" sz="700" dirty="0">
                <a:solidFill>
                  <a:srgbClr val="231F20"/>
                </a:solidFill>
                <a:latin typeface="MS PGothic Regular"/>
                <a:cs typeface="A-OTF Gothic BBB Pro"/>
              </a:rPr>
              <a:t>8,800</a:t>
            </a:r>
            <a:r>
              <a:rPr sz="400" spc="-3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sz="5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円（税抜</a:t>
            </a:r>
            <a:r>
              <a:rPr lang="ja-JP" altLang="en-US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lang="en-US" altLang="ja-JP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8,000</a:t>
            </a:r>
            <a:r>
              <a:rPr sz="50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円）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FA763F15-D508-2405-2E37-7AF8F184C85C}"/>
              </a:ext>
            </a:extLst>
          </p:cNvPr>
          <p:cNvSpPr txBox="1"/>
          <p:nvPr/>
        </p:nvSpPr>
        <p:spPr>
          <a:xfrm>
            <a:off x="8889618" y="5424456"/>
            <a:ext cx="831959" cy="120546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altLang="ja-JP" sz="700" dirty="0">
                <a:solidFill>
                  <a:srgbClr val="231F20"/>
                </a:solidFill>
                <a:latin typeface="MS PGothic Regular"/>
                <a:cs typeface="A-OTF Gothic BBB Pro"/>
              </a:rPr>
              <a:t>16,500</a:t>
            </a:r>
            <a:r>
              <a:rPr sz="400" spc="-3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sz="5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円（税抜</a:t>
            </a:r>
            <a:r>
              <a:rPr lang="ja-JP" altLang="en-US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lang="en-US" altLang="ja-JP"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15,000</a:t>
            </a:r>
            <a:r>
              <a:rPr sz="50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 </a:t>
            </a:r>
            <a:r>
              <a:rPr sz="500" dirty="0">
                <a:solidFill>
                  <a:srgbClr val="231F20"/>
                </a:solidFill>
                <a:latin typeface="MS PGothic Regular"/>
                <a:cs typeface="A-OTF Gothic BBB Pro"/>
              </a:rPr>
              <a:t>円）</a:t>
            </a:r>
            <a:endParaRPr sz="500" dirty="0">
              <a:latin typeface="MS PGothic Regular"/>
              <a:cs typeface="A-OTF Gothic BBB Pro"/>
            </a:endParaRPr>
          </a:p>
        </p:txBody>
      </p:sp>
      <p:sp>
        <p:nvSpPr>
          <p:cNvPr id="25" name="object 175">
            <a:extLst>
              <a:ext uri="{FF2B5EF4-FFF2-40B4-BE49-F238E27FC236}">
                <a16:creationId xmlns:a16="http://schemas.microsoft.com/office/drawing/2014/main" id="{7BCC5888-214D-B3B5-489A-E57F40202B15}"/>
              </a:ext>
            </a:extLst>
          </p:cNvPr>
          <p:cNvSpPr txBox="1"/>
          <p:nvPr/>
        </p:nvSpPr>
        <p:spPr>
          <a:xfrm>
            <a:off x="7573431" y="5285218"/>
            <a:ext cx="299762" cy="136576"/>
          </a:xfrm>
          <a:prstGeom prst="rect">
            <a:avLst/>
          </a:prstGeom>
        </p:spPr>
        <p:txBody>
          <a:bodyPr vert="horz" wrap="non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r>
              <a:rPr lang="ja-JP" altLang="en-US" sz="550" dirty="0">
                <a:solidFill>
                  <a:srgbClr val="231F20"/>
                </a:solidFill>
                <a:latin typeface="+mn-ea"/>
                <a:cs typeface="A-OTF Gothic BBB Pro"/>
              </a:rPr>
              <a:t>（</a:t>
            </a:r>
            <a:r>
              <a:rPr lang="en-US" altLang="ja-JP" sz="550" dirty="0">
                <a:solidFill>
                  <a:srgbClr val="231F20"/>
                </a:solidFill>
                <a:latin typeface="+mn-ea"/>
                <a:cs typeface="A-OTF Gothic BBB Pro"/>
              </a:rPr>
              <a:t>2</a:t>
            </a:r>
            <a:r>
              <a:rPr lang="ja-JP" altLang="en-US" sz="550" dirty="0">
                <a:solidFill>
                  <a:srgbClr val="231F20"/>
                </a:solidFill>
                <a:latin typeface="+mn-ea"/>
                <a:cs typeface="A-OTF Gothic BBB Pro"/>
              </a:rPr>
              <a:t>個入り）</a:t>
            </a:r>
            <a:endParaRPr lang="ja-JP" altLang="en-US" sz="550" dirty="0">
              <a:latin typeface="+mn-ea"/>
              <a:cs typeface="A-OTF Gothic BBB Pro"/>
            </a:endParaRPr>
          </a:p>
        </p:txBody>
      </p:sp>
      <p:sp>
        <p:nvSpPr>
          <p:cNvPr id="26" name="object 175">
            <a:extLst>
              <a:ext uri="{FF2B5EF4-FFF2-40B4-BE49-F238E27FC236}">
                <a16:creationId xmlns:a16="http://schemas.microsoft.com/office/drawing/2014/main" id="{9B51FC7C-DCC6-F9D3-FF5B-4AA0C679C99E}"/>
              </a:ext>
            </a:extLst>
          </p:cNvPr>
          <p:cNvSpPr txBox="1"/>
          <p:nvPr/>
        </p:nvSpPr>
        <p:spPr>
          <a:xfrm>
            <a:off x="7192731" y="5548086"/>
            <a:ext cx="656054" cy="22121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r>
              <a:rPr lang="ja-JP" altLang="en-US" sz="550" dirty="0">
                <a:solidFill>
                  <a:srgbClr val="231F20"/>
                </a:solidFill>
                <a:latin typeface="+mn-ea"/>
                <a:cs typeface="A-OTF Gothic BBB Pro"/>
              </a:rPr>
              <a:t>シューケア用品などを  まとめて収納できます。</a:t>
            </a:r>
            <a:endParaRPr lang="ja-JP" altLang="en-US" sz="550" dirty="0">
              <a:latin typeface="+mn-ea"/>
              <a:cs typeface="A-OTF Gothic BBB Pro"/>
            </a:endParaRPr>
          </a:p>
        </p:txBody>
      </p:sp>
      <p:sp>
        <p:nvSpPr>
          <p:cNvPr id="27" name="object 173">
            <a:extLst>
              <a:ext uri="{FF2B5EF4-FFF2-40B4-BE49-F238E27FC236}">
                <a16:creationId xmlns:a16="http://schemas.microsoft.com/office/drawing/2014/main" id="{80B02698-2D4F-C170-1499-9BEE81578784}"/>
              </a:ext>
            </a:extLst>
          </p:cNvPr>
          <p:cNvSpPr txBox="1"/>
          <p:nvPr/>
        </p:nvSpPr>
        <p:spPr>
          <a:xfrm>
            <a:off x="8053524" y="5548086"/>
            <a:ext cx="683260" cy="22121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r>
              <a:rPr sz="550" spc="-7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ブ</a:t>
            </a:r>
            <a:r>
              <a:rPr sz="550" spc="-12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ラ</a:t>
            </a:r>
            <a:r>
              <a:rPr sz="550" spc="-9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シ</a:t>
            </a:r>
            <a:r>
              <a:rPr sz="550" spc="-12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な</a:t>
            </a:r>
            <a:r>
              <a:rPr sz="550" spc="-15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ど</a:t>
            </a:r>
            <a:r>
              <a:rPr sz="550" spc="-8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を引</a:t>
            </a:r>
            <a:r>
              <a:rPr sz="550" spc="-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っ</a:t>
            </a:r>
            <a:r>
              <a:rPr sz="550" spc="-5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掛</a:t>
            </a:r>
            <a:r>
              <a:rPr sz="550" spc="-7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け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て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 収</a:t>
            </a:r>
            <a:r>
              <a:rPr sz="550" spc="-45" dirty="0">
                <a:solidFill>
                  <a:srgbClr val="231F20"/>
                </a:solidFill>
                <a:latin typeface="MS PGothic Regular"/>
                <a:cs typeface="A-OTF Gothic BBB Pro"/>
              </a:rPr>
              <a:t>納</a:t>
            </a:r>
            <a:r>
              <a:rPr sz="550" spc="-110" dirty="0">
                <a:solidFill>
                  <a:srgbClr val="231F20"/>
                </a:solidFill>
                <a:latin typeface="MS PGothic Regular"/>
                <a:cs typeface="A-OTF Gothic BBB Pro"/>
              </a:rPr>
              <a:t>で</a:t>
            </a:r>
            <a:r>
              <a:rPr sz="550" spc="-135" dirty="0">
                <a:solidFill>
                  <a:srgbClr val="231F20"/>
                </a:solidFill>
                <a:latin typeface="MS PGothic Regular"/>
                <a:cs typeface="A-OTF Gothic BBB Pro"/>
              </a:rPr>
              <a:t>き</a:t>
            </a:r>
            <a:r>
              <a:rPr sz="550" spc="-105" dirty="0">
                <a:solidFill>
                  <a:srgbClr val="231F20"/>
                </a:solidFill>
                <a:latin typeface="MS PGothic Regular"/>
                <a:cs typeface="A-OTF Gothic BBB Pro"/>
              </a:rPr>
              <a:t>ま</a:t>
            </a:r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す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28" name="object 174">
            <a:extLst>
              <a:ext uri="{FF2B5EF4-FFF2-40B4-BE49-F238E27FC236}">
                <a16:creationId xmlns:a16="http://schemas.microsoft.com/office/drawing/2014/main" id="{1AFAE3FB-5EA3-4545-0A9A-309EA5C9019D}"/>
              </a:ext>
            </a:extLst>
          </p:cNvPr>
          <p:cNvSpPr txBox="1"/>
          <p:nvPr/>
        </p:nvSpPr>
        <p:spPr>
          <a:xfrm>
            <a:off x="8889618" y="5548086"/>
            <a:ext cx="863633" cy="24308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R="105410" indent="-5080">
              <a:lnSpc>
                <a:spcPct val="121300"/>
              </a:lnSpc>
              <a:spcBef>
                <a:spcPts val="100"/>
              </a:spcBef>
            </a:pPr>
            <a:r>
              <a:rPr sz="550" spc="-10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マ</a:t>
            </a:r>
            <a:r>
              <a:rPr sz="550" spc="-7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グ</a:t>
            </a:r>
            <a:r>
              <a:rPr sz="550" spc="-14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ネ</a:t>
            </a:r>
            <a:r>
              <a:rPr sz="550" spc="-2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ッ</a:t>
            </a:r>
            <a:r>
              <a:rPr sz="550" spc="-14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ト</a:t>
            </a:r>
            <a:r>
              <a:rPr sz="550" spc="-65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を</a:t>
            </a:r>
            <a:r>
              <a:rPr sz="55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吸</a:t>
            </a:r>
            <a:r>
              <a:rPr sz="550" spc="-9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着</a:t>
            </a:r>
            <a:r>
              <a:rPr sz="550" spc="-114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さ</a:t>
            </a:r>
            <a:r>
              <a:rPr sz="550" spc="-7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せ</a:t>
            </a:r>
            <a:r>
              <a:rPr sz="550" spc="-40" dirty="0" err="1">
                <a:solidFill>
                  <a:srgbClr val="231F20"/>
                </a:solidFill>
                <a:latin typeface="MS PGothic Regular"/>
                <a:cs typeface="A-OTF Gothic BBB Pro"/>
              </a:rPr>
              <a:t>て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、 鍵</a:t>
            </a:r>
            <a:r>
              <a:rPr sz="550" spc="-50" dirty="0">
                <a:solidFill>
                  <a:srgbClr val="231F20"/>
                </a:solidFill>
                <a:latin typeface="MS PGothic Regular"/>
                <a:cs typeface="A-OTF Gothic BBB Pro"/>
              </a:rPr>
              <a:t>類</a:t>
            </a:r>
            <a:r>
              <a:rPr sz="550" spc="-120" dirty="0">
                <a:solidFill>
                  <a:srgbClr val="231F20"/>
                </a:solidFill>
                <a:latin typeface="MS PGothic Regular"/>
                <a:cs typeface="A-OTF Gothic BBB Pro"/>
              </a:rPr>
              <a:t>な</a:t>
            </a:r>
            <a:r>
              <a:rPr sz="550" spc="-90" dirty="0">
                <a:solidFill>
                  <a:srgbClr val="231F20"/>
                </a:solidFill>
                <a:latin typeface="MS PGothic Regular"/>
                <a:cs typeface="A-OTF Gothic BBB Pro"/>
              </a:rPr>
              <a:t>ど</a:t>
            </a:r>
            <a:r>
              <a:rPr sz="550" spc="-20" dirty="0">
                <a:solidFill>
                  <a:srgbClr val="231F20"/>
                </a:solidFill>
                <a:latin typeface="MS PGothic Regular"/>
                <a:cs typeface="A-OTF Gothic BBB Pro"/>
              </a:rPr>
              <a:t>の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定位</a:t>
            </a:r>
            <a:r>
              <a:rPr sz="550" spc="-25" dirty="0">
                <a:solidFill>
                  <a:srgbClr val="231F20"/>
                </a:solidFill>
                <a:latin typeface="MS PGothic Regular"/>
                <a:cs typeface="A-OTF Gothic BBB Pro"/>
              </a:rPr>
              <a:t>置</a:t>
            </a:r>
            <a:r>
              <a:rPr sz="550" spc="-30" dirty="0">
                <a:solidFill>
                  <a:srgbClr val="231F20"/>
                </a:solidFill>
                <a:latin typeface="MS PGothic Regular"/>
                <a:cs typeface="A-OTF Gothic BBB Pro"/>
              </a:rPr>
              <a:t>に</a:t>
            </a:r>
            <a:r>
              <a:rPr sz="550" dirty="0">
                <a:solidFill>
                  <a:srgbClr val="231F20"/>
                </a:solidFill>
                <a:latin typeface="MS PGothic Regular"/>
                <a:cs typeface="A-OTF Gothic BBB Pro"/>
              </a:rPr>
              <a:t>。</a:t>
            </a:r>
            <a:endParaRPr sz="550" dirty="0">
              <a:latin typeface="MS PGothic Regular"/>
              <a:cs typeface="A-OTF Gothic BBB Pro"/>
            </a:endParaRPr>
          </a:p>
        </p:txBody>
      </p:sp>
      <p:sp>
        <p:nvSpPr>
          <p:cNvPr id="98" name="object 2">
            <a:extLst>
              <a:ext uri="{FF2B5EF4-FFF2-40B4-BE49-F238E27FC236}">
                <a16:creationId xmlns:a16="http://schemas.microsoft.com/office/drawing/2014/main" id="{547A310A-8F38-3A49-91DA-B1C9B14FBC84}"/>
              </a:ext>
            </a:extLst>
          </p:cNvPr>
          <p:cNvSpPr txBox="1"/>
          <p:nvPr/>
        </p:nvSpPr>
        <p:spPr>
          <a:xfrm>
            <a:off x="6917312" y="6659481"/>
            <a:ext cx="2848480" cy="10195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35"/>
              </a:spcBef>
            </a:pPr>
            <a:r>
              <a:rPr lang="ja-JP" altLang="en-US" sz="55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-OTF Gothic BBB Pro"/>
              </a:rPr>
              <a:t>掲載価格は希望小売価格です。工事費は含まれておりません。</a:t>
            </a:r>
            <a:endParaRPr sz="550" dirty="0">
              <a:latin typeface="MS PGothic" panose="020B0600070205080204" pitchFamily="34" charset="-128"/>
              <a:ea typeface="MS PGothic" panose="020B0600070205080204" pitchFamily="34" charset="-128"/>
              <a:cs typeface="A-OTF Gothic BBB Pro"/>
            </a:endParaRPr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BBE37C37-2BEC-7941-AB50-A8352038D74D}"/>
              </a:ext>
            </a:extLst>
          </p:cNvPr>
          <p:cNvSpPr/>
          <p:nvPr/>
        </p:nvSpPr>
        <p:spPr>
          <a:xfrm>
            <a:off x="7939533" y="6645733"/>
            <a:ext cx="1854904" cy="162090"/>
          </a:xfrm>
          <a:prstGeom prst="rect">
            <a:avLst/>
          </a:prstGeom>
          <a:noFill/>
          <a:ln>
            <a:solidFill>
              <a:srgbClr val="00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object 175">
            <a:extLst>
              <a:ext uri="{FF2B5EF4-FFF2-40B4-BE49-F238E27FC236}">
                <a16:creationId xmlns:a16="http://schemas.microsoft.com/office/drawing/2014/main" id="{DAE96F04-DFD4-CE4F-96D1-1CD04D9994AE}"/>
              </a:ext>
            </a:extLst>
          </p:cNvPr>
          <p:cNvSpPr txBox="1"/>
          <p:nvPr/>
        </p:nvSpPr>
        <p:spPr>
          <a:xfrm>
            <a:off x="7381734" y="6656678"/>
            <a:ext cx="577344" cy="166466"/>
          </a:xfrm>
          <a:prstGeom prst="rect">
            <a:avLst/>
          </a:prstGeom>
          <a:solidFill>
            <a:srgbClr val="00D6EE"/>
          </a:solidFill>
        </p:spPr>
        <p:txBody>
          <a:bodyPr vert="horz" wrap="square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700" spc="4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Kozuka Gothic Pr6N R"/>
              </a:rPr>
              <a:t>追加しました。</a:t>
            </a:r>
            <a:endParaRPr lang="ja-JP" altLang="en-US" sz="700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  <a:cs typeface="Kozuka Gothic Pr6N R"/>
            </a:endParaRPr>
          </a:p>
        </p:txBody>
      </p:sp>
    </p:spTree>
    <p:extLst>
      <p:ext uri="{BB962C8B-B14F-4D97-AF65-F5344CB8AC3E}">
        <p14:creationId xmlns:p14="http://schemas.microsoft.com/office/powerpoint/2010/main" val="1910708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4B5152D25344C46A4FF05F20073F57C" ma:contentTypeVersion="16" ma:contentTypeDescription="新しいドキュメントを作成します。" ma:contentTypeScope="" ma:versionID="bec81c6caee59e9966d59487bcf0f0fd">
  <xsd:schema xmlns:xsd="http://www.w3.org/2001/XMLSchema" xmlns:xs="http://www.w3.org/2001/XMLSchema" xmlns:p="http://schemas.microsoft.com/office/2006/metadata/properties" xmlns:ns2="97ff0b8d-195e-4925-b256-b2950659f282" xmlns:ns3="b924adf0-93c2-49e7-9b5f-c8fcec0ca137" targetNamespace="http://schemas.microsoft.com/office/2006/metadata/properties" ma:root="true" ma:fieldsID="8b72b70140fee01edcc208677817c548" ns2:_="" ns3:_="">
    <xsd:import namespace="97ff0b8d-195e-4925-b256-b2950659f282"/>
    <xsd:import namespace="b924adf0-93c2-49e7-9b5f-c8fcec0ca1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0b8d-195e-4925-b256-b2950659f2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ce391acf-b2a8-4a1c-9c03-161b1cee91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4adf0-93c2-49e7-9b5f-c8fcec0ca13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01a1b58-1cb9-446b-81c5-6efd4eae5be9}" ma:internalName="TaxCatchAll" ma:showField="CatchAllData" ma:web="b924adf0-93c2-49e7-9b5f-c8fcec0ca1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ff0b8d-195e-4925-b256-b2950659f282">
      <Terms xmlns="http://schemas.microsoft.com/office/infopath/2007/PartnerControls"/>
    </lcf76f155ced4ddcb4097134ff3c332f>
    <TaxCatchAll xmlns="b924adf0-93c2-49e7-9b5f-c8fcec0ca137" xsi:nil="true"/>
  </documentManagement>
</p:properties>
</file>

<file path=customXml/itemProps1.xml><?xml version="1.0" encoding="utf-8"?>
<ds:datastoreItem xmlns:ds="http://schemas.openxmlformats.org/officeDocument/2006/customXml" ds:itemID="{D7CA6448-A737-4CBD-9CD6-AFD463C1CE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ff0b8d-195e-4925-b256-b2950659f282"/>
    <ds:schemaRef ds:uri="b924adf0-93c2-49e7-9b5f-c8fcec0ca1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F79041-44D4-41BD-9520-D04F9B5F90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ABA122-57DB-4AA9-A11A-39CEF6A903FC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b924adf0-93c2-49e7-9b5f-c8fcec0ca137"/>
    <ds:schemaRef ds:uri="97ff0b8d-195e-4925-b256-b2950659f282"/>
  </ds:schemaRefs>
</ds:datastoreItem>
</file>

<file path=docMetadata/LabelInfo.xml><?xml version="1.0" encoding="utf-8"?>
<clbl:labelList xmlns:clbl="http://schemas.microsoft.com/office/2020/mipLabelMetadata">
  <clbl:label id="{4863f5d6-4760-4589-be9c-42f82e075739}" enabled="0" method="" siteId="{4863f5d6-4760-4589-be9c-42f82e07573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1149</Words>
  <Application>Microsoft Office PowerPoint</Application>
  <PresentationFormat>A4 210 x 297 mm</PresentationFormat>
  <Paragraphs>343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4" baseType="lpstr">
      <vt:lpstr>A-OTF Gothic BBB Pr6N</vt:lpstr>
      <vt:lpstr>A-OTF Gothic BBB Pro</vt:lpstr>
      <vt:lpstr>Kozuka Gothic Pr6N</vt:lpstr>
      <vt:lpstr>MS PGothic Regular</vt:lpstr>
      <vt:lpstr>ＭＳ Ｐゴシック</vt:lpstr>
      <vt:lpstr>ＭＳ Ｐゴシック</vt:lpstr>
      <vt:lpstr>游ゴシック</vt:lpstr>
      <vt:lpstr>Calibri</vt:lpstr>
      <vt:lpstr>Helvetica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cloakshelf_02</dc:title>
  <dc:creator>Miyahara Naomi (宮原 直美)</dc:creator>
  <cp:lastModifiedBy>INADA YUKA (稲田 侑花)</cp:lastModifiedBy>
  <cp:revision>71</cp:revision>
  <cp:lastPrinted>2025-02-17T05:28:25Z</cp:lastPrinted>
  <dcterms:created xsi:type="dcterms:W3CDTF">2025-01-07T10:59:31Z</dcterms:created>
  <dcterms:modified xsi:type="dcterms:W3CDTF">2025-06-25T05:32:57Z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2025-01-07T00:00:00Z</vt:filetime>
  </property>
  <property fmtid="{D5CDD505-2E9C-101B-9397-08002B2CF9AE}" pid="3" name="Creator">
    <vt:lpwstr>Adobe Illustrator 24.3 (Macintosh)</vt:lpwstr>
  </property>
  <property fmtid="{D5CDD505-2E9C-101B-9397-08002B2CF9AE}" pid="4" name="LastSaved">
    <vt:filetime>2025-01-07T00:00:00Z</vt:filetime>
  </property>
  <property fmtid="{D5CDD505-2E9C-101B-9397-08002B2CF9AE}" pid="5" name="ContentTypeId">
    <vt:lpwstr>0x01010014B5152D25344C46A4FF05F20073F57C</vt:lpwstr>
  </property>
  <property fmtid="{D5CDD505-2E9C-101B-9397-08002B2CF9AE}" pid="6" name="MediaServiceImageTags">
    <vt:lpwstr/>
  </property>
</Properties>
</file>